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36"/>
  </p:notesMasterIdLst>
  <p:sldIdLst>
    <p:sldId id="257" r:id="rId6"/>
    <p:sldId id="258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embeddedFontLst>
    <p:embeddedFont>
      <p:font typeface="Proxima Nova Black" panose="020B0604020202020204" charset="0"/>
      <p:bold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>
      <p:ext uri="{19B8F6BF-5375-455C-9EA6-DF929625EA0E}">
        <p15:presenceInfo xmlns:p15="http://schemas.microsoft.com/office/powerpoint/2012/main" userId="RePack by Di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7" autoAdjust="0"/>
  </p:normalViewPr>
  <p:slideViewPr>
    <p:cSldViewPr snapToGrid="0">
      <p:cViewPr varScale="1">
        <p:scale>
          <a:sx n="62" d="100"/>
          <a:sy n="62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3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5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43250-BE3B-4CBD-BE55-C90B81B60A88}" type="datetimeFigureOut">
              <a:rPr lang="uk-UA" smtClean="0"/>
              <a:t>11.09.2019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2C1D-E629-46D7-8E39-FDB0E25565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53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clone V8 codebase and grab things like </a:t>
            </a:r>
            <a:r>
              <a:rPr lang="en-US" dirty="0" err="1" smtClean="0"/>
              <a:t>setTimeout</a:t>
            </a:r>
            <a:r>
              <a:rPr lang="en-US" dirty="0" smtClean="0"/>
              <a:t>,</a:t>
            </a:r>
            <a:r>
              <a:rPr lang="en-US" baseline="0" dirty="0" smtClean="0"/>
              <a:t> Dom, or ajax request – they are not there.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2C1D-E629-46D7-8E39-FDB0E255657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95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Callstack</a:t>
            </a:r>
            <a:r>
              <a:rPr lang="en-US" dirty="0" smtClean="0"/>
              <a:t> – data structure, which records where we are in a program.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2C1D-E629-46D7-8E39-FDB0E255657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38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 the runtime can do one thing at a time, but because</a:t>
            </a:r>
            <a:r>
              <a:rPr lang="en-US" baseline="0" dirty="0" smtClean="0"/>
              <a:t> browser is more than a runtime – we can do things concurrently.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12C1D-E629-46D7-8E39-FDB0E2556571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82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ASYNCHRONOUS PROGRAMMING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Rostyslav</a:t>
            </a:r>
            <a:r>
              <a:rPr lang="en-US" dirty="0" smtClean="0"/>
              <a:t> </a:t>
            </a:r>
            <a:r>
              <a:rPr lang="en-US" dirty="0" err="1" smtClean="0"/>
              <a:t>Khanas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miro.medium.com/max/700/1*mizixMqmAqgSNBavtCeC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5" y="4616970"/>
            <a:ext cx="9242744" cy="183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кутник 1"/>
          <p:cNvSpPr/>
          <p:nvPr/>
        </p:nvSpPr>
        <p:spPr>
          <a:xfrm>
            <a:off x="570539" y="10834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'Getting Data1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'123'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'Data is:'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'Getting Data2'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'456'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'Data is:'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'sum is:'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1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CALLBACKS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b="1" dirty="0" smtClean="0"/>
              <a:t>	</a:t>
            </a:r>
          </a:p>
          <a:p>
            <a:r>
              <a:rPr lang="en-US" sz="3000" b="1" dirty="0" smtClean="0"/>
              <a:t>Callback </a:t>
            </a:r>
            <a:r>
              <a:rPr lang="en-US" sz="3000" dirty="0" smtClean="0"/>
              <a:t>-</a:t>
            </a:r>
            <a:r>
              <a:rPr lang="en-US" sz="3000" b="1" dirty="0" smtClean="0"/>
              <a:t> </a:t>
            </a:r>
            <a:r>
              <a:rPr lang="en-US" sz="3000" dirty="0"/>
              <a:t> is a function that is to be executed after another function has finished </a:t>
            </a:r>
            <a:r>
              <a:rPr lang="en-US" sz="3000" dirty="0" smtClean="0"/>
              <a:t>executing.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346374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700790" y="693295"/>
            <a:ext cx="3796259" cy="3429000"/>
          </a:xfrm>
        </p:spPr>
        <p:txBody>
          <a:bodyPr/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'There'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'Bye'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89" y="4122295"/>
            <a:ext cx="8676871" cy="19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5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EVENT LOOP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9" y="1347787"/>
            <a:ext cx="9185031" cy="50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500" b="1" dirty="0" smtClean="0"/>
          </a:p>
          <a:p>
            <a:r>
              <a:rPr lang="en-US" sz="2500" b="1" dirty="0" smtClean="0"/>
              <a:t>Promise </a:t>
            </a:r>
            <a:r>
              <a:rPr lang="en-US" sz="2500" dirty="0" smtClean="0"/>
              <a:t>-  </a:t>
            </a:r>
            <a:r>
              <a:rPr lang="en-US" sz="2500" dirty="0"/>
              <a:t>is an object representing the eventual completion </a:t>
            </a:r>
            <a:r>
              <a:rPr lang="en-US" sz="2500" dirty="0" smtClean="0"/>
              <a:t>or </a:t>
            </a:r>
            <a:r>
              <a:rPr lang="en-US" sz="2500" dirty="0"/>
              <a:t>failure of an asynchronous operation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53930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OF A PROMISE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818744"/>
          </a:xfrm>
        </p:spPr>
        <p:txBody>
          <a:bodyPr/>
          <a:lstStyle/>
          <a:p>
            <a:r>
              <a:rPr lang="en-US" dirty="0"/>
              <a:t>Internally, a promise can be in one of three </a:t>
            </a:r>
            <a:r>
              <a:rPr lang="en-US" b="1" dirty="0"/>
              <a:t>states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Pending</a:t>
            </a:r>
            <a:r>
              <a:rPr lang="en-US" dirty="0"/>
              <a:t>, when the final value is not available yet. This is the only state that may transition to one of the other two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Fulfilled</a:t>
            </a:r>
            <a:r>
              <a:rPr lang="en-US" dirty="0"/>
              <a:t>, when and if the final value becomes available. A fulfillment value becomes permanently associated with the promise. This may be any value, including undefined.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Rejected</a:t>
            </a:r>
            <a:r>
              <a:rPr lang="en-US" dirty="0"/>
              <a:t>, if an error prevented the final value from being determined.  A rejection reason becomes permanently associated with the promise. This may be any value, including undefined, though it is generally an Error object, like in exception handling.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553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86519"/>
            <a:ext cx="9464311" cy="38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PROTOTYPE METHODS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39086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three prototype methods, that can </a:t>
            </a:r>
            <a:r>
              <a:rPr lang="en-US" dirty="0"/>
              <a:t>be applied on an instance of Promise </a:t>
            </a:r>
            <a:r>
              <a:rPr lang="en-US" dirty="0" smtClean="0"/>
              <a:t>object: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Promise.prototype.</a:t>
            </a:r>
            <a:r>
              <a:rPr lang="en-US" b="1" dirty="0" err="1" smtClean="0"/>
              <a:t>catch</a:t>
            </a:r>
            <a:r>
              <a:rPr lang="en-US" dirty="0" smtClean="0"/>
              <a:t>(</a:t>
            </a:r>
            <a:r>
              <a:rPr lang="en-US" dirty="0" err="1" smtClean="0"/>
              <a:t>onRejected</a:t>
            </a:r>
            <a:r>
              <a:rPr lang="en-US" dirty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Promise.prototype.</a:t>
            </a:r>
            <a:r>
              <a:rPr lang="en-US" b="1" dirty="0" err="1" smtClean="0"/>
              <a:t>then</a:t>
            </a:r>
            <a:r>
              <a:rPr lang="en-US" dirty="0" smtClean="0"/>
              <a:t>(</a:t>
            </a:r>
            <a:r>
              <a:rPr lang="en-US" dirty="0" err="1" smtClean="0"/>
              <a:t>onFulfilled</a:t>
            </a:r>
            <a:r>
              <a:rPr lang="en-US" dirty="0"/>
              <a:t>, </a:t>
            </a:r>
            <a:r>
              <a:rPr lang="en-US" dirty="0" err="1"/>
              <a:t>onRejected</a:t>
            </a:r>
            <a:r>
              <a:rPr lang="en-US" dirty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Promise.prototype.f</a:t>
            </a:r>
            <a:r>
              <a:rPr lang="en-US" b="1" dirty="0" err="1" smtClean="0"/>
              <a:t>inally</a:t>
            </a:r>
            <a:r>
              <a:rPr lang="en-US" dirty="0" smtClean="0"/>
              <a:t>(</a:t>
            </a:r>
            <a:r>
              <a:rPr lang="en-US" dirty="0" err="1" smtClean="0"/>
              <a:t>onFinally</a:t>
            </a:r>
            <a:r>
              <a:rPr lang="en-US" dirty="0"/>
              <a:t>);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of </a:t>
            </a:r>
            <a:r>
              <a:rPr lang="en-US" dirty="0"/>
              <a:t>these methods return a promise in turn. All the following methods assigns handlers for different state transitions of a promise.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or more of the following three methods will be run when a promise is settled based on whether </a:t>
            </a:r>
            <a:r>
              <a:rPr lang="en-US" dirty="0" smtClean="0"/>
              <a:t>it is </a:t>
            </a:r>
            <a:r>
              <a:rPr lang="en-US" dirty="0"/>
              <a:t>fulfilled or rejected.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73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468334"/>
            <a:ext cx="10796173" cy="4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356017" y="674559"/>
            <a:ext cx="940257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momsPromise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momsSavings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priceOfPhone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60000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momsSavings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priceOfPhone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brand: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iphone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model: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"6s"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"We 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don’t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have enough savings. Let us save some more money."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momsPromise</a:t>
            </a:r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"Hurray I got this phone as a gift 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"Mom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coudn't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buy me the phone because 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Irrespecitve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of whether my mom can buy me a phone or not, I still love her"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500" b="1" dirty="0" smtClean="0"/>
          </a:p>
          <a:p>
            <a:r>
              <a:rPr lang="en-US" sz="2500" b="1" dirty="0" smtClean="0"/>
              <a:t>Synchronous</a:t>
            </a:r>
            <a:r>
              <a:rPr lang="en-US" sz="2500" dirty="0"/>
              <a:t> </a:t>
            </a:r>
            <a:r>
              <a:rPr lang="uk-UA" sz="2500" dirty="0" smtClean="0"/>
              <a:t>- </a:t>
            </a:r>
            <a:r>
              <a:rPr lang="en-US" sz="2500" dirty="0" smtClean="0"/>
              <a:t>one </a:t>
            </a:r>
            <a:r>
              <a:rPr lang="en-US" sz="2500" dirty="0"/>
              <a:t>thing at a time. </a:t>
            </a:r>
            <a:r>
              <a:rPr lang="en-US" sz="2500" dirty="0" smtClean="0"/>
              <a:t>Code is executed one at a time in the order that it appears.</a:t>
            </a:r>
            <a:endParaRPr lang="uk-UA" sz="2500" dirty="0" smtClean="0"/>
          </a:p>
          <a:p>
            <a:endParaRPr lang="en-US" sz="2500" b="1" dirty="0"/>
          </a:p>
          <a:p>
            <a:r>
              <a:rPr lang="en-US" sz="2500" b="1" dirty="0" smtClean="0"/>
              <a:t>Asynchronous</a:t>
            </a:r>
            <a:r>
              <a:rPr lang="en-US" sz="2500" dirty="0"/>
              <a:t> </a:t>
            </a:r>
            <a:r>
              <a:rPr lang="uk-UA" sz="2500" dirty="0" smtClean="0"/>
              <a:t>-</a:t>
            </a:r>
            <a:r>
              <a:rPr lang="en-US" sz="2500" dirty="0" smtClean="0"/>
              <a:t> </a:t>
            </a:r>
            <a:r>
              <a:rPr lang="en-US" sz="2500" dirty="0"/>
              <a:t>multiple things at a </a:t>
            </a:r>
            <a:r>
              <a:rPr lang="en-US" sz="2500" dirty="0" smtClean="0"/>
              <a:t>time</a:t>
            </a:r>
            <a:r>
              <a:rPr lang="en-US" sz="2500" dirty="0"/>
              <a:t> </a:t>
            </a:r>
            <a:r>
              <a:rPr lang="en-US" sz="2500" dirty="0" smtClean="0"/>
              <a:t>=&gt;</a:t>
            </a:r>
            <a:r>
              <a:rPr lang="en-US" sz="2500" dirty="0"/>
              <a:t> you don't have to finish executing the current </a:t>
            </a:r>
            <a:r>
              <a:rPr lang="en-US" sz="2500" dirty="0" smtClean="0"/>
              <a:t>operation </a:t>
            </a:r>
            <a:r>
              <a:rPr lang="en-US" sz="2500" dirty="0"/>
              <a:t>in order to move on to </a:t>
            </a:r>
            <a:r>
              <a:rPr lang="en-US" sz="2500" dirty="0" smtClean="0"/>
              <a:t>the next </a:t>
            </a:r>
            <a:r>
              <a:rPr lang="en-US" sz="2500" dirty="0"/>
              <a:t>one.</a:t>
            </a:r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17623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0" y="1678629"/>
            <a:ext cx="10061575" cy="8547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0" y="3340495"/>
            <a:ext cx="10052293" cy="11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9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r>
              <a:rPr lang="en-US" dirty="0" smtClean="0"/>
              <a:t>() 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Promise.all</a:t>
            </a:r>
            <a:r>
              <a:rPr lang="en-US" b="1" dirty="0"/>
              <a:t>()</a:t>
            </a:r>
            <a:r>
              <a:rPr lang="en-US" dirty="0"/>
              <a:t> method returns a single Promise that resolves when all of the promises passed as an </a:t>
            </a:r>
            <a:r>
              <a:rPr lang="en-US" dirty="0" err="1"/>
              <a:t>iterable</a:t>
            </a:r>
            <a:r>
              <a:rPr lang="en-US" dirty="0"/>
              <a:t> have resolved or when the </a:t>
            </a:r>
            <a:r>
              <a:rPr lang="en-US" dirty="0" err="1"/>
              <a:t>iterable</a:t>
            </a:r>
            <a:r>
              <a:rPr lang="en-US" dirty="0"/>
              <a:t> contains no promises. It rejects with the reason of the first promise that rejects</a:t>
            </a:r>
            <a:r>
              <a:rPr lang="en-US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393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679554" y="13239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1337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after 5 seconds [3, 1337, 'foo']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8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ASYNC/AWAIT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There’s a special syntax to work with promises in a more comfortable fashion, called </a:t>
            </a:r>
            <a:r>
              <a:rPr lang="en-US" b="1" dirty="0"/>
              <a:t>“</a:t>
            </a:r>
            <a:r>
              <a:rPr lang="en-US" b="1" dirty="0" err="1"/>
              <a:t>async</a:t>
            </a:r>
            <a:r>
              <a:rPr lang="en-US" b="1" dirty="0"/>
              <a:t>/await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MDN:</a:t>
            </a:r>
          </a:p>
          <a:p>
            <a:r>
              <a:rPr lang="en-US" dirty="0" smtClean="0"/>
              <a:t>“An </a:t>
            </a:r>
            <a:r>
              <a:rPr lang="en-US" b="1" dirty="0"/>
              <a:t>asynchronous</a:t>
            </a:r>
            <a:r>
              <a:rPr lang="en-US" dirty="0"/>
              <a:t> function is a function which operates asynchronously via the event loop, using an implicit Promise to return its result. But the syntax and structure of your code using </a:t>
            </a:r>
            <a:r>
              <a:rPr lang="en-US" dirty="0" err="1"/>
              <a:t>async</a:t>
            </a:r>
            <a:r>
              <a:rPr lang="en-US" dirty="0"/>
              <a:t> functions is much more like using standard synchronous functions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“An </a:t>
            </a:r>
            <a:r>
              <a:rPr lang="en-US" b="1" dirty="0" err="1"/>
              <a:t>async</a:t>
            </a:r>
            <a:r>
              <a:rPr lang="en-US" dirty="0"/>
              <a:t> function can contain an </a:t>
            </a:r>
            <a:r>
              <a:rPr lang="en-US" b="1" dirty="0"/>
              <a:t>await</a:t>
            </a:r>
            <a:r>
              <a:rPr lang="en-US" dirty="0"/>
              <a:t> expression that pauses the execution of the </a:t>
            </a:r>
            <a:r>
              <a:rPr lang="en-US" dirty="0" err="1"/>
              <a:t>async</a:t>
            </a:r>
            <a:r>
              <a:rPr lang="en-US" dirty="0"/>
              <a:t> function and waits for the passed Promise's resolution, and then resumes the </a:t>
            </a:r>
            <a:r>
              <a:rPr lang="en-US" dirty="0" err="1"/>
              <a:t>async</a:t>
            </a:r>
            <a:r>
              <a:rPr lang="en-US" dirty="0"/>
              <a:t> function's execution and returns the resolved value. Remember, the await keyword is only valid inside </a:t>
            </a:r>
            <a:r>
              <a:rPr lang="en-US" dirty="0" err="1"/>
              <a:t>async</a:t>
            </a:r>
            <a:r>
              <a:rPr lang="en-US" dirty="0"/>
              <a:t> functions</a:t>
            </a:r>
            <a:r>
              <a:rPr lang="en-US" dirty="0" smtClean="0"/>
              <a:t>.”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567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709534" y="45449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"done!"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wait till the promise resolves (*)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"done!"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604603" y="53022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Syntax error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04603" y="4597119"/>
            <a:ext cx="9822305" cy="499538"/>
          </a:xfrm>
        </p:spPr>
        <p:txBody>
          <a:bodyPr/>
          <a:lstStyle/>
          <a:p>
            <a:r>
              <a:rPr lang="en-US" dirty="0"/>
              <a:t>If we try to use await in non-</a:t>
            </a:r>
            <a:r>
              <a:rPr lang="en-US" dirty="0" err="1"/>
              <a:t>async</a:t>
            </a:r>
            <a:r>
              <a:rPr lang="en-US" dirty="0"/>
              <a:t> function, there would be a syntax error:</a:t>
            </a: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928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730770" y="1472782"/>
            <a:ext cx="10820400" cy="38787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async</a:t>
            </a:r>
            <a:r>
              <a:rPr lang="en-US" dirty="0"/>
              <a:t> keyword before a function has two effects: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it always return a promise.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use </a:t>
            </a:r>
            <a:r>
              <a:rPr lang="en-US" b="1" dirty="0"/>
              <a:t>await</a:t>
            </a:r>
            <a:r>
              <a:rPr lang="en-US" dirty="0"/>
              <a:t> in it.</a:t>
            </a:r>
          </a:p>
          <a:p>
            <a:r>
              <a:rPr lang="en-US" dirty="0"/>
              <a:t>The </a:t>
            </a:r>
            <a:r>
              <a:rPr lang="en-US" b="1" dirty="0"/>
              <a:t>await</a:t>
            </a:r>
            <a:r>
              <a:rPr lang="en-US" dirty="0"/>
              <a:t> keyword before a promise makes JavaScript wait until that promise settles, and then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it’s an error, the exception is generated, same as if throw error were called at that very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Otherwise, it returns the result.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852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/>
              <a:t>generator </a:t>
            </a:r>
            <a:r>
              <a:rPr lang="en-US" dirty="0" smtClean="0"/>
              <a:t>-  </a:t>
            </a:r>
            <a:r>
              <a:rPr lang="en-US" dirty="0"/>
              <a:t>is a function that </a:t>
            </a:r>
            <a:r>
              <a:rPr lang="en-US" b="1" dirty="0"/>
              <a:t>can stop midway</a:t>
            </a:r>
            <a:r>
              <a:rPr lang="en-US" dirty="0"/>
              <a:t> and then continue </a:t>
            </a:r>
            <a:r>
              <a:rPr lang="en-US" i="1" dirty="0"/>
              <a:t>from where it stopped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/>
              <a:t>In JavaScript, a generator is a function which returns an object on which you can call </a:t>
            </a:r>
            <a:r>
              <a:rPr lang="en-US" b="1" dirty="0"/>
              <a:t>next()</a:t>
            </a:r>
            <a:r>
              <a:rPr lang="en-US" dirty="0"/>
              <a:t>. Every invocation of </a:t>
            </a:r>
            <a:r>
              <a:rPr lang="en-US" b="1" dirty="0"/>
              <a:t>next()</a:t>
            </a:r>
            <a:r>
              <a:rPr lang="en-US" dirty="0"/>
              <a:t> will return an object of shape </a:t>
            </a:r>
            <a:r>
              <a:rPr lang="en-US" i="1" dirty="0"/>
              <a:t>— { value: Any, done: </a:t>
            </a:r>
            <a:r>
              <a:rPr lang="en-US" i="1" dirty="0" err="1"/>
              <a:t>true|false</a:t>
            </a:r>
            <a:r>
              <a:rPr lang="en-US" i="1" dirty="0"/>
              <a:t> }. </a:t>
            </a:r>
            <a:r>
              <a:rPr lang="en-US" dirty="0"/>
              <a:t>When the </a:t>
            </a:r>
            <a:r>
              <a:rPr lang="en-US" b="1" dirty="0"/>
              <a:t>done</a:t>
            </a:r>
            <a:r>
              <a:rPr lang="en-US" dirty="0"/>
              <a:t> becomes </a:t>
            </a:r>
            <a:r>
              <a:rPr lang="en-US" i="1" dirty="0"/>
              <a:t>true</a:t>
            </a:r>
            <a:r>
              <a:rPr lang="en-US" dirty="0"/>
              <a:t>, the generator stops and won’t generate any more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i="1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17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2" y="697277"/>
            <a:ext cx="7441757" cy="54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72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469692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generatorFunction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Line 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 will be executed first.'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Line 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 will be printed after the pause'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generatorObject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generatorFunction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Line 3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generatorObject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Line 4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generatorObject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Line 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generatorObject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Line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will be executed first.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Hello,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I will be printed after the pause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World!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undefined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9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85800" y="1352863"/>
            <a:ext cx="10820400" cy="460948"/>
          </a:xfrm>
        </p:spPr>
        <p:txBody>
          <a:bodyPr/>
          <a:lstStyle/>
          <a:p>
            <a:r>
              <a:rPr lang="en-US" dirty="0"/>
              <a:t>There are many </a:t>
            </a:r>
            <a:r>
              <a:rPr lang="en-US" dirty="0" smtClean="0"/>
              <a:t>use </a:t>
            </a:r>
            <a:r>
              <a:rPr lang="en-US" dirty="0"/>
              <a:t>cases of </a:t>
            </a:r>
            <a:r>
              <a:rPr lang="en-US" dirty="0" smtClean="0"/>
              <a:t>generators. One of the most useful – implementing </a:t>
            </a:r>
            <a:r>
              <a:rPr lang="en-US" dirty="0" err="1" smtClean="0"/>
              <a:t>iterables</a:t>
            </a:r>
            <a:r>
              <a:rPr lang="en-US" dirty="0" smtClean="0"/>
              <a:t>.</a:t>
            </a:r>
          </a:p>
          <a:p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685800" y="215914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iterableObj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iterableObj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is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5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647164" y="1593762"/>
            <a:ext cx="10820400" cy="34290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3500" dirty="0" smtClean="0"/>
              <a:t>JavaScript - is a </a:t>
            </a:r>
            <a:r>
              <a:rPr lang="en-US" sz="3500" b="1" dirty="0" smtClean="0"/>
              <a:t>single-threaded</a:t>
            </a:r>
            <a:r>
              <a:rPr lang="en-US" sz="3500" dirty="0" smtClean="0"/>
              <a:t>, </a:t>
            </a:r>
            <a:r>
              <a:rPr lang="en-US" sz="3500" b="1" dirty="0" smtClean="0"/>
              <a:t>blocking, synchronous </a:t>
            </a:r>
            <a:r>
              <a:rPr lang="en-US" sz="3500" dirty="0" smtClean="0"/>
              <a:t>language,</a:t>
            </a:r>
          </a:p>
          <a:p>
            <a:pPr algn="ctr"/>
            <a:r>
              <a:rPr lang="en-US" sz="3500" dirty="0"/>
              <a:t>w</a:t>
            </a:r>
            <a:r>
              <a:rPr lang="en-US" sz="3500" dirty="0" smtClean="0"/>
              <a:t>hich can also be</a:t>
            </a:r>
          </a:p>
          <a:p>
            <a:pPr algn="ctr"/>
            <a:r>
              <a:rPr lang="en-US" sz="3500" b="1" dirty="0" smtClean="0"/>
              <a:t>non-blocking</a:t>
            </a:r>
            <a:r>
              <a:rPr lang="en-US" sz="3500" dirty="0" smtClean="0"/>
              <a:t>, </a:t>
            </a:r>
            <a:r>
              <a:rPr lang="en-US" sz="3500" b="1" dirty="0" smtClean="0"/>
              <a:t>asynchronous</a:t>
            </a:r>
            <a:r>
              <a:rPr lang="en-US" sz="3500" dirty="0"/>
              <a:t> </a:t>
            </a:r>
            <a:r>
              <a:rPr lang="en-US" sz="3500" dirty="0" smtClean="0"/>
              <a:t>and </a:t>
            </a:r>
            <a:r>
              <a:rPr lang="en-US" sz="3500" b="1" dirty="0" smtClean="0"/>
              <a:t>concurrent</a:t>
            </a:r>
            <a:r>
              <a:rPr lang="en-US" sz="3500" dirty="0" smtClean="0"/>
              <a:t>.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65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490928" y="2657006"/>
            <a:ext cx="10820400" cy="730770"/>
          </a:xfrm>
        </p:spPr>
        <p:txBody>
          <a:bodyPr/>
          <a:lstStyle/>
          <a:p>
            <a:pPr algn="ctr"/>
            <a:r>
              <a:rPr lang="en-US" sz="5000" b="1" dirty="0" smtClean="0"/>
              <a:t>THANKS!</a:t>
            </a:r>
            <a:endParaRPr lang="uk-UA" sz="5000" b="1" dirty="0"/>
          </a:p>
        </p:txBody>
      </p:sp>
    </p:spTree>
    <p:extLst>
      <p:ext uri="{BB962C8B-B14F-4D97-AF65-F5344CB8AC3E}">
        <p14:creationId xmlns:p14="http://schemas.microsoft.com/office/powerpoint/2010/main" val="214431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809760"/>
            <a:ext cx="8010659" cy="55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7" y="1051574"/>
            <a:ext cx="9297910" cy="51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8981"/>
            <a:ext cx="9182100" cy="3857625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685800" y="1740625"/>
            <a:ext cx="7125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o</a:t>
            </a:r>
            <a:r>
              <a:rPr lang="en-US" sz="2500" dirty="0" smtClean="0"/>
              <a:t>ne thread == one stack == one thing at a time</a:t>
            </a:r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35595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16696"/>
            <a:ext cx="9071572" cy="1481073"/>
          </a:xfrm>
          <a:prstGeom prst="rect">
            <a:avLst/>
          </a:prstGeom>
        </p:spPr>
      </p:pic>
      <p:sp>
        <p:nvSpPr>
          <p:cNvPr id="4" name="Прямокутник 3"/>
          <p:cNvSpPr/>
          <p:nvPr/>
        </p:nvSpPr>
        <p:spPr>
          <a:xfrm>
            <a:off x="685800" y="82292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'Something went 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wrong.'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91470"/>
            <a:ext cx="6986043" cy="2121871"/>
          </a:xfrm>
          <a:prstGeom prst="rect">
            <a:avLst/>
          </a:prstGeom>
        </p:spPr>
      </p:pic>
      <p:sp>
        <p:nvSpPr>
          <p:cNvPr id="2" name="Прямокутник 1"/>
          <p:cNvSpPr/>
          <p:nvPr/>
        </p:nvSpPr>
        <p:spPr>
          <a:xfrm>
            <a:off x="685800" y="15764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3000" b="1" dirty="0" smtClean="0"/>
          </a:p>
          <a:p>
            <a:r>
              <a:rPr lang="en-US" sz="3000" b="1" dirty="0" smtClean="0"/>
              <a:t>Blocking</a:t>
            </a:r>
            <a:r>
              <a:rPr lang="en-US" sz="3000" dirty="0" smtClean="0"/>
              <a:t> </a:t>
            </a:r>
            <a:r>
              <a:rPr lang="en-US" sz="3000" dirty="0" smtClean="0"/>
              <a:t>== slow code </a:t>
            </a:r>
            <a:r>
              <a:rPr lang="en-US" sz="3000" dirty="0" smtClean="0"/>
              <a:t>(</a:t>
            </a:r>
            <a:r>
              <a:rPr lang="en-US" sz="3000" dirty="0" smtClean="0"/>
              <a:t>network requests, image </a:t>
            </a:r>
            <a:r>
              <a:rPr lang="en-US" sz="3000" dirty="0" smtClean="0"/>
              <a:t>processing…)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389366684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341e6018-ac0a-4dfb-8409-db9e0d25502e"/>
    <ds:schemaRef ds:uri="http://purl.org/dc/elements/1.1/"/>
    <ds:schemaRef ds:uri="http://www.w3.org/XML/1998/namespace"/>
    <ds:schemaRef ds:uri="835f28f2-30f1-4728-84d2-86d96e14348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358</TotalTime>
  <Words>567</Words>
  <Application>Microsoft Office PowerPoint</Application>
  <PresentationFormat>Широкий екран</PresentationFormat>
  <Paragraphs>167</Paragraphs>
  <Slides>30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30</vt:i4>
      </vt:variant>
    </vt:vector>
  </HeadingPairs>
  <TitlesOfParts>
    <vt:vector size="37" baseType="lpstr">
      <vt:lpstr>Proxima Nova Black</vt:lpstr>
      <vt:lpstr>Arial</vt:lpstr>
      <vt:lpstr>Consolas</vt:lpstr>
      <vt:lpstr>Calibri</vt:lpstr>
      <vt:lpstr>Open Sans</vt:lpstr>
      <vt:lpstr>DARK THEME</vt:lpstr>
      <vt:lpstr>LIGHT-THEME</vt:lpstr>
      <vt:lpstr>ASYNCHRONOUS PROGRAMMING</vt:lpstr>
      <vt:lpstr>SYNCHRONOUS AND ASYNCHRONOUS</vt:lpstr>
      <vt:lpstr>Презентація PowerPoint</vt:lpstr>
      <vt:lpstr>Презентація PowerPoint</vt:lpstr>
      <vt:lpstr>Презентація PowerPoint</vt:lpstr>
      <vt:lpstr>CALL STACK</vt:lpstr>
      <vt:lpstr>Презентація PowerPoint</vt:lpstr>
      <vt:lpstr>Презентація PowerPoint</vt:lpstr>
      <vt:lpstr>BLOCKING</vt:lpstr>
      <vt:lpstr>Презентація PowerPoint</vt:lpstr>
      <vt:lpstr>ASYNCHRONOUS CALLBACKS</vt:lpstr>
      <vt:lpstr>Презентація PowerPoint</vt:lpstr>
      <vt:lpstr>CONCURRENCY AND EVENT LOOP</vt:lpstr>
      <vt:lpstr>PROMISES</vt:lpstr>
      <vt:lpstr>STATES OF A PROMISE</vt:lpstr>
      <vt:lpstr>Презентація PowerPoint</vt:lpstr>
      <vt:lpstr>PROTOTYPE METHODS</vt:lpstr>
      <vt:lpstr>Презентація PowerPoint</vt:lpstr>
      <vt:lpstr>Презентація PowerPoint</vt:lpstr>
      <vt:lpstr>Презентація PowerPoint</vt:lpstr>
      <vt:lpstr>Promise.all() </vt:lpstr>
      <vt:lpstr>Презентація PowerPoint</vt:lpstr>
      <vt:lpstr>ASYNC/AWAIT</vt:lpstr>
      <vt:lpstr>Презентація PowerPoint</vt:lpstr>
      <vt:lpstr>Презентація PowerPoint</vt:lpstr>
      <vt:lpstr>GENERATORS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RePack by Diakov</cp:lastModifiedBy>
  <cp:revision>27</cp:revision>
  <dcterms:created xsi:type="dcterms:W3CDTF">2018-12-11T16:43:22Z</dcterms:created>
  <dcterms:modified xsi:type="dcterms:W3CDTF">2019-09-11T22:39:10Z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