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  <p:sldMasterId id="2147483656" r:id="rId5"/>
  </p:sldMasterIdLst>
  <p:sldIdLst>
    <p:sldId id="257" r:id="rId6"/>
    <p:sldId id="258" r:id="rId7"/>
    <p:sldId id="259" r:id="rId8"/>
    <p:sldId id="260" r:id="rId9"/>
    <p:sldId id="263" r:id="rId10"/>
    <p:sldId id="264" r:id="rId11"/>
    <p:sldId id="261" r:id="rId12"/>
    <p:sldId id="262" r:id="rId13"/>
    <p:sldId id="265" r:id="rId14"/>
    <p:sldId id="266" r:id="rId15"/>
    <p:sldId id="267" r:id="rId16"/>
  </p:sldIdLst>
  <p:sldSz cx="12192000" cy="6858000"/>
  <p:notesSz cx="6858000" cy="9144000"/>
  <p:embeddedFontLst>
    <p:embeddedFont>
      <p:font typeface="Proxima Nova Black" panose="020B0604020202020204" charset="0"/>
      <p:bold r:id="rId17"/>
    </p:embeddedFont>
    <p:embeddedFont>
      <p:font typeface="Open Sans" panose="020B0604020202020204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6957" autoAdjust="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font" Target="fonts/font8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5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396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2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3734514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chart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53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-208308" y="174928"/>
            <a:ext cx="12390783" cy="668307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lnSpc>
                <a:spcPts val="11000"/>
              </a:lnSpc>
              <a:defRPr sz="150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TO</a:t>
            </a:r>
            <a:r>
              <a:rPr lang="uk-UA" dirty="0" smtClean="0"/>
              <a:t> </a:t>
            </a:r>
            <a:r>
              <a:rPr lang="en-US" dirty="0" smtClean="0"/>
              <a:t>BE</a:t>
            </a:r>
            <a:r>
              <a:rPr lang="uk-UA" dirty="0" smtClean="0"/>
              <a:t> </a:t>
            </a:r>
            <a:r>
              <a:rPr lang="en-US" dirty="0" smtClean="0"/>
              <a:t>CAPI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TALIZED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4576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7534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386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168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LIDE-DARK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85801" y="685799"/>
            <a:ext cx="10820400" cy="4800601"/>
          </a:xfrm>
          <a:prstGeom prst="rect">
            <a:avLst/>
          </a:prstGeom>
        </p:spPr>
        <p:txBody>
          <a:bodyPr lIns="0" anchor="t">
            <a:noAutofit/>
          </a:bodyPr>
          <a:lstStyle>
            <a:lvl1pPr>
              <a:lnSpc>
                <a:spcPts val="11000"/>
              </a:lnSpc>
              <a:defRPr sz="1250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5915025"/>
            <a:ext cx="3467100" cy="295275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2000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 smtClean="0"/>
              <a:t>by Speaker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86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8973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7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6899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2787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DE-PHOTO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CLICK TO EDIT THE TITLE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2057400"/>
            <a:ext cx="12192000" cy="4800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5464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10300" y="2743200"/>
            <a:ext cx="5295900" cy="27432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210300" y="1371601"/>
            <a:ext cx="5295900" cy="1371600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2959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046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RIPTION-PHOTO-RIGH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</a:t>
            </a:r>
            <a:r>
              <a:rPr lang="uk-UA" dirty="0" smtClean="0"/>
              <a:t> С</a:t>
            </a:r>
            <a:r>
              <a:rPr lang="en-US" dirty="0" smtClean="0"/>
              <a:t>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</p:spTree>
    <p:extLst>
      <p:ext uri="{BB962C8B-B14F-4D97-AF65-F5344CB8AC3E}">
        <p14:creationId xmlns:p14="http://schemas.microsoft.com/office/powerpoint/2010/main" val="178070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-CHAR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921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-LEFT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429000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4381500" y="1371600"/>
            <a:ext cx="7124700" cy="41148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4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E-COLUMN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108204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63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WO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174998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330696" y="2057400"/>
            <a:ext cx="5175504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7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THREE-COLUMN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363212" y="2057400"/>
            <a:ext cx="3465576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039100" y="2057400"/>
            <a:ext cx="34671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DESCRIPTION-SIDETEX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82486"/>
            <a:ext cx="7124700" cy="410391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82486"/>
            <a:ext cx="3467100" cy="1913709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429001"/>
            <a:ext cx="3467100" cy="20574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8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IDETEXT-PROCESS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381500" y="1377043"/>
            <a:ext cx="7124700" cy="2051957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85800" y="1377043"/>
            <a:ext cx="3467100" cy="2051957"/>
          </a:xfrm>
          <a:prstGeom prst="rect">
            <a:avLst/>
          </a:prstGeom>
        </p:spPr>
        <p:txBody>
          <a:bodyPr lIns="0"/>
          <a:lstStyle>
            <a:lvl1pPr>
              <a:lnSpc>
                <a:spcPct val="80000"/>
              </a:lnSpc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BE CAPITA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en-US" dirty="0" smtClean="0"/>
              <a:t>LIZED</a:t>
            </a:r>
            <a:endParaRPr lang="en-US" dirty="0"/>
          </a:p>
        </p:txBody>
      </p:sp>
      <p:sp>
        <p:nvSpPr>
          <p:cNvPr id="4" name="Oval 3"/>
          <p:cNvSpPr/>
          <p:nvPr userDrawn="1"/>
        </p:nvSpPr>
        <p:spPr>
          <a:xfrm>
            <a:off x="917664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3113586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 userDrawn="1"/>
        </p:nvSpPr>
        <p:spPr>
          <a:xfrm>
            <a:off x="530950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 userDrawn="1"/>
        </p:nvSpPr>
        <p:spPr>
          <a:xfrm>
            <a:off x="7505429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 userDrawn="1"/>
        </p:nvSpPr>
        <p:spPr>
          <a:xfrm>
            <a:off x="9701348" y="3638007"/>
            <a:ext cx="1598024" cy="1598024"/>
          </a:xfrm>
          <a:prstGeom prst="ellipse">
            <a:avLst/>
          </a:prstGeom>
          <a:noFill/>
          <a:ln w="28575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 userDrawn="1"/>
        </p:nvCxnSpPr>
        <p:spPr>
          <a:xfrm>
            <a:off x="2700337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 userDrawn="1"/>
        </p:nvCxnSpPr>
        <p:spPr>
          <a:xfrm>
            <a:off x="4896259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 userDrawn="1"/>
        </p:nvCxnSpPr>
        <p:spPr>
          <a:xfrm>
            <a:off x="709218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 userDrawn="1"/>
        </p:nvCxnSpPr>
        <p:spPr>
          <a:xfrm>
            <a:off x="9288101" y="4437019"/>
            <a:ext cx="228600" cy="0"/>
          </a:xfrm>
          <a:prstGeom prst="straightConnector1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045028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2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247481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543360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639324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9825445" y="4040777"/>
            <a:ext cx="1349829" cy="809897"/>
          </a:xfrm>
          <a:prstGeom prst="rect">
            <a:avLst/>
          </a:prstGeom>
        </p:spPr>
        <p:txBody>
          <a:bodyPr lIns="0"/>
          <a:lstStyle>
            <a:lvl1pPr marL="0" indent="0" algn="ctr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363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IMELINE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-28575" y="2743200"/>
            <a:ext cx="12252960" cy="0"/>
          </a:xfrm>
          <a:prstGeom prst="line">
            <a:avLst/>
          </a:prstGeom>
          <a:ln w="19050"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 userDrawn="1"/>
        </p:nvSpPr>
        <p:spPr>
          <a:xfrm>
            <a:off x="6172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 userDrawn="1"/>
        </p:nvSpPr>
        <p:spPr>
          <a:xfrm>
            <a:off x="28270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 userDrawn="1"/>
        </p:nvSpPr>
        <p:spPr>
          <a:xfrm>
            <a:off x="50368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 userDrawn="1"/>
        </p:nvSpPr>
        <p:spPr>
          <a:xfrm>
            <a:off x="72466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9456420" y="2674620"/>
            <a:ext cx="137160" cy="137160"/>
          </a:xfrm>
          <a:prstGeom prst="ellipse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28956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5114925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20" hasCustomPrompt="1"/>
          </p:nvPr>
        </p:nvSpPr>
        <p:spPr>
          <a:xfrm>
            <a:off x="7315200" y="205740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9534525" y="2076450"/>
            <a:ext cx="1466850" cy="809897"/>
          </a:xfrm>
          <a:prstGeom prst="rect">
            <a:avLst/>
          </a:prstGeom>
        </p:spPr>
        <p:txBody>
          <a:bodyPr lIns="0"/>
          <a:lstStyle>
            <a:lvl1pPr marL="0" indent="0" algn="l">
              <a:lnSpc>
                <a:spcPct val="100000"/>
              </a:lnSpc>
              <a:buNone/>
              <a:defRPr sz="1600">
                <a:latin typeface="Proxima Nova Black" panose="02000506030000020004" pitchFamily="50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</a:p>
        </p:txBody>
      </p:sp>
      <p:sp>
        <p:nvSpPr>
          <p:cNvPr id="3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858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22" hasCustomPrompt="1"/>
          </p:nvPr>
        </p:nvSpPr>
        <p:spPr>
          <a:xfrm>
            <a:off x="28956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23" hasCustomPrompt="1"/>
          </p:nvPr>
        </p:nvSpPr>
        <p:spPr>
          <a:xfrm>
            <a:off x="511492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24" hasCustomPrompt="1"/>
          </p:nvPr>
        </p:nvSpPr>
        <p:spPr>
          <a:xfrm>
            <a:off x="7315200" y="3076575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25" hasCustomPrompt="1"/>
          </p:nvPr>
        </p:nvSpPr>
        <p:spPr>
          <a:xfrm>
            <a:off x="9515475" y="3076574"/>
            <a:ext cx="1981200" cy="2276475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</a:t>
            </a:r>
            <a:endParaRPr lang="en-US" dirty="0"/>
          </a:p>
        </p:txBody>
      </p:sp>
      <p:sp>
        <p:nvSpPr>
          <p:cNvPr id="39" name="TextBox 38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28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-RIGHT-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5801"/>
            <a:ext cx="10820400" cy="685800"/>
          </a:xfrm>
          <a:prstGeom prst="rect">
            <a:avLst/>
          </a:prstGeom>
        </p:spPr>
        <p:txBody>
          <a:bodyPr lIns="0"/>
          <a:lstStyle>
            <a:lvl1pPr>
              <a:defRPr baseline="0">
                <a:latin typeface="Proxima Nova Black" panose="02000506030000020004" pitchFamily="50" charset="0"/>
              </a:defRPr>
            </a:lvl1pPr>
          </a:lstStyle>
          <a:p>
            <a:r>
              <a:rPr lang="en-US" dirty="0" smtClean="0"/>
              <a:t>TITLE TO BE CAPITALIZED</a:t>
            </a:r>
            <a:endParaRPr lang="en-US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2057400"/>
            <a:ext cx="5295900" cy="3429000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buNone/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>
              <a:buNone/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>
              <a:buNone/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>
              <a:buNone/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en-US" dirty="0" smtClean="0"/>
              <a:t>Click to edit the text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6219825" y="2057400"/>
            <a:ext cx="5286375" cy="3429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TextBox 21"/>
          <p:cNvSpPr txBox="1"/>
          <p:nvPr userDrawn="1"/>
        </p:nvSpPr>
        <p:spPr>
          <a:xfrm>
            <a:off x="9486900" y="236808"/>
            <a:ext cx="2121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SoftServe Confidential</a:t>
            </a:r>
            <a:endParaRPr lang="en-US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7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5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85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2" r:id="rId3"/>
    <p:sldLayoutId id="2147483654" r:id="rId4"/>
    <p:sldLayoutId id="2147483657" r:id="rId5"/>
    <p:sldLayoutId id="2147483661" r:id="rId6"/>
    <p:sldLayoutId id="2147483663" r:id="rId7"/>
    <p:sldLayoutId id="2147483665" r:id="rId8"/>
    <p:sldLayoutId id="2147483667" r:id="rId9"/>
    <p:sldLayoutId id="2147483670" r:id="rId10"/>
    <p:sldLayoutId id="2147483669" r:id="rId11"/>
    <p:sldLayoutId id="2147483671" r:id="rId12"/>
    <p:sldLayoutId id="2147483672" r:id="rId13"/>
    <p:sldLayoutId id="214748367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2" userDrawn="1">
          <p15:clr>
            <a:srgbClr val="F26B43"/>
          </p15:clr>
        </p15:guide>
        <p15:guide id="4" pos="7248" userDrawn="1">
          <p15:clr>
            <a:srgbClr val="F26B43"/>
          </p15:clr>
        </p15:guide>
        <p15:guide id="5" orient="horz" pos="432" userDrawn="1">
          <p15:clr>
            <a:srgbClr val="F26B43"/>
          </p15:clr>
        </p15:guide>
        <p15:guide id="6" orient="horz" pos="864" userDrawn="1">
          <p15:clr>
            <a:srgbClr val="F26B43"/>
          </p15:clr>
        </p15:guide>
        <p15:guide id="7" orient="horz" pos="3456" userDrawn="1">
          <p15:clr>
            <a:srgbClr val="F26B43"/>
          </p15:clr>
        </p15:guide>
        <p15:guide id="8" orient="horz" pos="3888" userDrawn="1">
          <p15:clr>
            <a:srgbClr val="F26B43"/>
          </p15:clr>
        </p15:guide>
        <p15:guide id="9" pos="1680" userDrawn="1">
          <p15:clr>
            <a:srgbClr val="F26B43"/>
          </p15:clr>
        </p15:guide>
        <p15:guide id="10" pos="1824" userDrawn="1">
          <p15:clr>
            <a:srgbClr val="F26B43"/>
          </p15:clr>
        </p15:guide>
        <p15:guide id="11" pos="2616" userDrawn="1">
          <p15:clr>
            <a:srgbClr val="F26B43"/>
          </p15:clr>
        </p15:guide>
        <p15:guide id="12" pos="3072" userDrawn="1">
          <p15:clr>
            <a:srgbClr val="F26B43"/>
          </p15:clr>
        </p15:guide>
        <p15:guide id="13" pos="2760" userDrawn="1">
          <p15:clr>
            <a:srgbClr val="F26B43"/>
          </p15:clr>
        </p15:guide>
        <p15:guide id="14" pos="3216" userDrawn="1">
          <p15:clr>
            <a:srgbClr val="F26B43"/>
          </p15:clr>
        </p15:guide>
        <p15:guide id="15" pos="4464" userDrawn="1">
          <p15:clr>
            <a:srgbClr val="F26B43"/>
          </p15:clr>
        </p15:guide>
        <p15:guide id="16" pos="4608" userDrawn="1">
          <p15:clr>
            <a:srgbClr val="F26B43"/>
          </p15:clr>
        </p15:guide>
        <p15:guide id="17" pos="4920" userDrawn="1">
          <p15:clr>
            <a:srgbClr val="F26B43"/>
          </p15:clr>
        </p15:guide>
        <p15:guide id="18" pos="5064" userDrawn="1">
          <p15:clr>
            <a:srgbClr val="F26B43"/>
          </p15:clr>
        </p15:guide>
        <p15:guide id="19" pos="5856" userDrawn="1">
          <p15:clr>
            <a:srgbClr val="F26B43"/>
          </p15:clr>
        </p15:guide>
        <p15:guide id="20" pos="6000" userDrawn="1">
          <p15:clr>
            <a:srgbClr val="F26B43"/>
          </p15:clr>
        </p15:guide>
        <p15:guide id="21" orient="horz" pos="1296" userDrawn="1">
          <p15:clr>
            <a:srgbClr val="F26B43"/>
          </p15:clr>
        </p15:guide>
        <p15:guide id="22" orient="horz" pos="1728" userDrawn="1">
          <p15:clr>
            <a:srgbClr val="F26B43"/>
          </p15:clr>
        </p15:guide>
        <p15:guide id="23" pos="3768" userDrawn="1">
          <p15:clr>
            <a:srgbClr val="F26B43"/>
          </p15:clr>
        </p15:guide>
        <p15:guide id="24" pos="391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959145" y="5906728"/>
            <a:ext cx="1547053" cy="26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3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64" r:id="rId7"/>
    <p:sldLayoutId id="2147483666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Proxima Nova Black" panose="02000506030000020004" pitchFamily="2" charset="0"/>
              </a:rPr>
              <a:t>INTRODUCTION TO NODE.JS</a:t>
            </a:r>
            <a:endParaRPr lang="en-US" dirty="0">
              <a:latin typeface="Proxima Nova Black" panose="02000506030000020004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5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05496" y="1774065"/>
            <a:ext cx="10820400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project has a </a:t>
            </a:r>
            <a:r>
              <a:rPr lang="en-US" dirty="0" err="1"/>
              <a:t>package.json</a:t>
            </a:r>
            <a:r>
              <a:rPr lang="en-US" dirty="0"/>
              <a:t> file, by running </a:t>
            </a:r>
            <a:r>
              <a:rPr lang="en-US" b="1" i="1" dirty="0" err="1"/>
              <a:t>npm</a:t>
            </a:r>
            <a:r>
              <a:rPr lang="en-US" b="1" i="1" dirty="0"/>
              <a:t> install </a:t>
            </a:r>
            <a:r>
              <a:rPr lang="en-US" dirty="0"/>
              <a:t>it will install everything the project needs, in the </a:t>
            </a:r>
            <a:r>
              <a:rPr lang="en-US" dirty="0" err="1"/>
              <a:t>node_modules</a:t>
            </a:r>
            <a:r>
              <a:rPr lang="en-US" dirty="0"/>
              <a:t> folder, creating it if it's not existing already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can also install a specific package by </a:t>
            </a:r>
            <a:r>
              <a:rPr lang="en-US" dirty="0" smtClean="0"/>
              <a:t>running </a:t>
            </a:r>
            <a:r>
              <a:rPr lang="en-US" b="1" i="1" dirty="0" err="1" smtClean="0"/>
              <a:t>npm</a:t>
            </a:r>
            <a:r>
              <a:rPr lang="en-US" b="1" i="1" dirty="0" smtClean="0"/>
              <a:t> </a:t>
            </a:r>
            <a:r>
              <a:rPr lang="en-US" b="1" i="1" dirty="0"/>
              <a:t>install &lt;package-name</a:t>
            </a:r>
            <a:r>
              <a:rPr lang="en-US" b="1" i="1" dirty="0" smtClean="0"/>
              <a:t>&gt;.</a:t>
            </a:r>
            <a:endParaRPr lang="en-US" b="1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Often you'll see more flags added to this command</a:t>
            </a:r>
            <a:r>
              <a:rPr lang="en-US" dirty="0" smtClean="0"/>
              <a:t>:</a:t>
            </a:r>
            <a:endParaRPr lang="en-US" dirty="0"/>
          </a:p>
          <a:p>
            <a:r>
              <a:rPr lang="en-US" b="1" i="1" dirty="0"/>
              <a:t>--save </a:t>
            </a:r>
            <a:r>
              <a:rPr lang="en-US" dirty="0"/>
              <a:t>installs and adds the entry to the </a:t>
            </a:r>
            <a:r>
              <a:rPr lang="en-US" dirty="0" err="1"/>
              <a:t>package.json</a:t>
            </a:r>
            <a:r>
              <a:rPr lang="en-US" dirty="0"/>
              <a:t> file dependencies</a:t>
            </a:r>
          </a:p>
          <a:p>
            <a:r>
              <a:rPr lang="en-US" b="1" i="1" dirty="0"/>
              <a:t>--save-dev </a:t>
            </a:r>
            <a:r>
              <a:rPr lang="en-US" dirty="0"/>
              <a:t>installs and adds the entry to the </a:t>
            </a:r>
            <a:r>
              <a:rPr lang="en-US" dirty="0" err="1"/>
              <a:t>package.json</a:t>
            </a:r>
            <a:r>
              <a:rPr lang="en-US" dirty="0"/>
              <a:t> file </a:t>
            </a:r>
            <a:r>
              <a:rPr lang="en-US" dirty="0" err="1"/>
              <a:t>devDependencies</a:t>
            </a:r>
            <a:endParaRPr lang="en-US" dirty="0"/>
          </a:p>
          <a:p>
            <a:r>
              <a:rPr lang="en-US" dirty="0"/>
              <a:t>The difference is mainly that </a:t>
            </a:r>
            <a:r>
              <a:rPr lang="en-US" dirty="0" err="1"/>
              <a:t>devDependencies</a:t>
            </a:r>
            <a:r>
              <a:rPr lang="en-US" dirty="0"/>
              <a:t> are usually development tools, like a testing library, while dependencies are bundled with the app in production.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095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975519"/>
            <a:ext cx="8317207" cy="4090430"/>
          </a:xfrm>
          <a:prstGeom prst="rect">
            <a:avLst/>
          </a:prstGeom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685800" y="685801"/>
            <a:ext cx="10820400" cy="685800"/>
          </a:xfrm>
        </p:spPr>
        <p:txBody>
          <a:bodyPr/>
          <a:lstStyle/>
          <a:p>
            <a:r>
              <a:rPr lang="en-US" dirty="0" smtClean="0"/>
              <a:t>EXAMPLE OF SIMPLE WEB SERVER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16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NODE.JS?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441102" y="2031863"/>
            <a:ext cx="6552127" cy="34290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 is a JavaScript runtime environment built on Chrome's </a:t>
            </a:r>
            <a:r>
              <a:rPr lang="en-US" b="1" dirty="0"/>
              <a:t>V8</a:t>
            </a:r>
            <a:r>
              <a:rPr lang="en-US" dirty="0"/>
              <a:t> JavaScript engine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 uses an </a:t>
            </a:r>
            <a:r>
              <a:rPr lang="en-US" b="1" dirty="0"/>
              <a:t>event-driven</a:t>
            </a:r>
            <a:r>
              <a:rPr lang="en-US" dirty="0"/>
              <a:t>, </a:t>
            </a:r>
            <a:r>
              <a:rPr lang="en-US" b="1" dirty="0"/>
              <a:t>non-blocking I/O model </a:t>
            </a:r>
            <a:r>
              <a:rPr lang="en-US" dirty="0"/>
              <a:t>that makes it lightweight and efficient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Node.js’ package ecosystem, </a:t>
            </a:r>
            <a:r>
              <a:rPr lang="en-US" b="1" dirty="0" err="1"/>
              <a:t>npm</a:t>
            </a:r>
            <a:r>
              <a:rPr lang="en-US" dirty="0"/>
              <a:t>, is the largest ecosystem of open source libraries in the world.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350" y="1683913"/>
            <a:ext cx="461074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13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JAVASCRIPT ENGINE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18375" y="2160431"/>
            <a:ext cx="10415788" cy="427900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is the name of the JavaScript </a:t>
            </a:r>
            <a:r>
              <a:rPr lang="en-US" dirty="0" smtClean="0"/>
              <a:t>engine, that </a:t>
            </a:r>
            <a:r>
              <a:rPr lang="en-US" dirty="0"/>
              <a:t>powers Google Chrome.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compiles and executes JavaScript source code, handles memory allocation for objects, and garbage collects objects it no longer needs. 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JavaScript </a:t>
            </a:r>
            <a:r>
              <a:rPr lang="en-US" dirty="0"/>
              <a:t>engine is independent by the browser in which it's hosted. This key feature enabled the rise of Node.js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V8 is written in C++, and it's continuously improved. It is portable and runs on Mac, Windows, Linux and several other systems.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09740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10820400" cy="1371599"/>
          </a:xfrm>
        </p:spPr>
        <p:txBody>
          <a:bodyPr/>
          <a:lstStyle/>
          <a:p>
            <a:r>
              <a:rPr lang="en-US" dirty="0" smtClean="0"/>
              <a:t>EVENT-DRIVEN NON-BLOCKING I/O MODEL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95647" y="2765737"/>
            <a:ext cx="10820400" cy="2385811"/>
          </a:xfrm>
        </p:spPr>
        <p:txBody>
          <a:bodyPr/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I/O refers to input/output. </a:t>
            </a:r>
            <a:endParaRPr lang="en-US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can be anything ranging from reading/writing local files to making an HTTP request to an API.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I/O takes time and hence blocks other functions</a:t>
            </a:r>
            <a:r>
              <a:rPr lang="en-US" dirty="0" smtClean="0"/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dirty="0"/>
              <a:t>All of the I/O methods in the Node.js standard library provide asynchronous versions, which are </a:t>
            </a:r>
            <a:r>
              <a:rPr lang="en-US" b="1" dirty="0"/>
              <a:t>non-blocking</a:t>
            </a:r>
            <a:r>
              <a:rPr lang="en-US" dirty="0"/>
              <a:t>, and accept callback functions. </a:t>
            </a:r>
            <a:endParaRPr lang="uk-UA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76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>
          <a:xfrm>
            <a:off x="5669924" y="927865"/>
            <a:ext cx="5483181" cy="3429000"/>
          </a:xfrm>
        </p:spPr>
        <p:txBody>
          <a:bodyPr/>
          <a:lstStyle/>
          <a:p>
            <a:r>
              <a:rPr lang="en-US" dirty="0"/>
              <a:t>This is a perfect example of blocking I/O model where one statement waits for the other to complete.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39" y="893035"/>
            <a:ext cx="4232251" cy="3498661"/>
          </a:xfrm>
          <a:prstGeom prst="rect">
            <a:avLst/>
          </a:prstGeom>
        </p:spPr>
      </p:pic>
      <p:pic>
        <p:nvPicPr>
          <p:cNvPr id="1026" name="Picture 2" descr="https://miro.medium.com/max/700/1*mizixMqmAqgSNBavtCeCk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39" y="4662152"/>
            <a:ext cx="9015209" cy="179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30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10" y="315557"/>
            <a:ext cx="4353059" cy="3874223"/>
          </a:xfrm>
          <a:prstGeom prst="rect">
            <a:avLst/>
          </a:prstGeom>
        </p:spPr>
      </p:pic>
      <p:pic>
        <p:nvPicPr>
          <p:cNvPr id="2050" name="Picture 2" descr="https://miro.medium.com/max/336/1*dGX-k-Tn6X-pHaeyekdNg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10" y="4565586"/>
            <a:ext cx="4353059" cy="20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470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EVENT LOOP?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Node.js JavaScript code runs on a single thread. There is just one thing happening at a time.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/>
              <a:t>event loop </a:t>
            </a:r>
            <a:r>
              <a:rPr lang="en-US" dirty="0"/>
              <a:t>is what allows Node.js to perform non-blocking I/O operations — despite the fact that JavaScript is </a:t>
            </a:r>
            <a:r>
              <a:rPr lang="en-US" dirty="0" smtClean="0"/>
              <a:t>single-threaded.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Almost all the I/O primitives in JavaScript are non-blocking. Network requests, </a:t>
            </a:r>
            <a:r>
              <a:rPr lang="en-US" dirty="0" err="1"/>
              <a:t>filesystem</a:t>
            </a:r>
            <a:r>
              <a:rPr lang="en-US" dirty="0"/>
              <a:t> operations, and so on.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19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14" y="741407"/>
            <a:ext cx="9506479" cy="52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1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NPM</a:t>
            </a:r>
            <a:endParaRPr lang="uk-UA" dirty="0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Node Package Manager (</a:t>
            </a:r>
            <a:r>
              <a:rPr lang="en-US" dirty="0" err="1" smtClean="0"/>
              <a:t>npm</a:t>
            </a:r>
            <a:r>
              <a:rPr lang="en-US" dirty="0" smtClean="0"/>
              <a:t>) </a:t>
            </a:r>
            <a:r>
              <a:rPr lang="en-US" dirty="0"/>
              <a:t>is the standard package manager for Node.js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 package is one or more modules (libraries) grouped (or packaged) together.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January 2017 over 350000 packages were reported being listed in the </a:t>
            </a:r>
            <a:r>
              <a:rPr lang="en-US" dirty="0" err="1"/>
              <a:t>npm</a:t>
            </a:r>
            <a:r>
              <a:rPr lang="en-US" dirty="0"/>
              <a:t> registry, making it the biggest single language code repository on Earth, and you can be sure there is a package for (almost!) everything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started as a way to download and manage dependencies of Node.js packages, but it has since become a tool used also in frontend JavaScript.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7365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ARK 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Custom 1">
      <a:majorFont>
        <a:latin typeface="Proxima Nova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444DEE5D-51F1-4029-8FDB-DB417F7B394A}"/>
    </a:ext>
  </a:extLst>
</a:theme>
</file>

<file path=ppt/theme/theme2.xml><?xml version="1.0" encoding="utf-8"?>
<a:theme xmlns:a="http://schemas.openxmlformats.org/drawingml/2006/main" name="LIGHT-THEME">
  <a:themeElements>
    <a:clrScheme name="SOFTSERV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88"/>
      </a:accent1>
      <a:accent2>
        <a:srgbClr val="9F26B5"/>
      </a:accent2>
      <a:accent3>
        <a:srgbClr val="4E5FAB"/>
      </a:accent3>
      <a:accent4>
        <a:srgbClr val="95D600"/>
      </a:accent4>
      <a:accent5>
        <a:srgbClr val="D41B5D"/>
      </a:accent5>
      <a:accent6>
        <a:srgbClr val="00A6CE"/>
      </a:accent6>
      <a:hlink>
        <a:srgbClr val="00A6CE"/>
      </a:hlink>
      <a:folHlink>
        <a:srgbClr val="4E5FA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ftServeTemplate" id="{1EECC8DE-A8A5-45A7-969A-C21752D4B3E4}" vid="{0103479C-70CD-40C7-BA0E-A151EE336B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195FC54A15F344D83577B1CDDD67A5D" ma:contentTypeVersion="9" ma:contentTypeDescription="Создание документа." ma:contentTypeScope="" ma:versionID="961ec8db58076c7d3e9f84b9cd82fd45">
  <xsd:schema xmlns:xsd="http://www.w3.org/2001/XMLSchema" xmlns:xs="http://www.w3.org/2001/XMLSchema" xmlns:p="http://schemas.microsoft.com/office/2006/metadata/properties" xmlns:ns2="341e6018-ac0a-4dfb-8409-db9e0d25502e" xmlns:ns3="835f28f2-30f1-4728-84d2-86d96e143488" targetNamespace="http://schemas.microsoft.com/office/2006/metadata/properties" ma:root="true" ma:fieldsID="bd9f0c80ada20ee560e77d723f3ef44e" ns2:_="" ns3:_="">
    <xsd:import namespace="341e6018-ac0a-4dfb-8409-db9e0d25502e"/>
    <xsd:import namespace="835f28f2-30f1-4728-84d2-86d96e14348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_x041a__x043e__x043c__x0435__x0442__x0430__x044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1e6018-ac0a-4dfb-8409-db9e0d25502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Общий доступ с использованием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Совместно с подробностями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5f28f2-30f1-4728-84d2-86d96e1434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_x041a__x043e__x043c__x0435__x0442__x0430__x0440_" ma:index="16" nillable="true" ma:displayName="Кометар" ma:internalName="_x041a__x043e__x043c__x0435__x0442__x0430__x0440_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41a__x043e__x043c__x0435__x0442__x0430__x0440_ xmlns="835f28f2-30f1-4728-84d2-86d96e143488" xsi:nil="true"/>
  </documentManagement>
</p:properties>
</file>

<file path=customXml/itemProps1.xml><?xml version="1.0" encoding="utf-8"?>
<ds:datastoreItem xmlns:ds="http://schemas.openxmlformats.org/officeDocument/2006/customXml" ds:itemID="{CAFDAB34-20E1-438F-BCB2-ECDA5496F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1e6018-ac0a-4dfb-8409-db9e0d25502e"/>
    <ds:schemaRef ds:uri="835f28f2-30f1-4728-84d2-86d96e1434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6B3B9E-03D8-4766-BF45-6129617CF0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A1340B-3A1B-4156-ADE3-51DF6C2C795D}">
  <ds:schemaRefs>
    <ds:schemaRef ds:uri="http://purl.org/dc/elements/1.1/"/>
    <ds:schemaRef ds:uri="341e6018-ac0a-4dfb-8409-db9e0d25502e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835f28f2-30f1-4728-84d2-86d96e14348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SoftServeTemplate_Black</Template>
  <TotalTime>104</TotalTime>
  <Words>337</Words>
  <Application>Microsoft Office PowerPoint</Application>
  <PresentationFormat>Широкий екран</PresentationFormat>
  <Paragraphs>32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слайдів</vt:lpstr>
      </vt:variant>
      <vt:variant>
        <vt:i4>11</vt:i4>
      </vt:variant>
    </vt:vector>
  </HeadingPairs>
  <TitlesOfParts>
    <vt:vector size="17" baseType="lpstr">
      <vt:lpstr>Proxima Nova Black</vt:lpstr>
      <vt:lpstr>Arial</vt:lpstr>
      <vt:lpstr>Open Sans</vt:lpstr>
      <vt:lpstr>Calibri</vt:lpstr>
      <vt:lpstr>DARK THEME</vt:lpstr>
      <vt:lpstr>LIGHT-THEME</vt:lpstr>
      <vt:lpstr>INTRODUCTION TO NODE.JS</vt:lpstr>
      <vt:lpstr>WHAT IS NODE.JS?</vt:lpstr>
      <vt:lpstr>V8 JAVASCRIPT ENGINE</vt:lpstr>
      <vt:lpstr>EVENT-DRIVEN NON-BLOCKING I/O MODEL</vt:lpstr>
      <vt:lpstr>Презентація PowerPoint</vt:lpstr>
      <vt:lpstr>Презентація PowerPoint</vt:lpstr>
      <vt:lpstr>WHAT IS THE EVENT LOOP?</vt:lpstr>
      <vt:lpstr>Презентація PowerPoint</vt:lpstr>
      <vt:lpstr>NPM</vt:lpstr>
      <vt:lpstr>Презентація PowerPoint</vt:lpstr>
      <vt:lpstr>EXAMPLE OF SIMPLE WEB SERVER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Liubov Koliasa</dc:creator>
  <cp:lastModifiedBy>RePack by Diakov</cp:lastModifiedBy>
  <cp:revision>12</cp:revision>
  <dcterms:created xsi:type="dcterms:W3CDTF">2018-12-11T16:43:22Z</dcterms:created>
  <dcterms:modified xsi:type="dcterms:W3CDTF">2019-08-22T08:03:10Z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0x0101004195FC54A15F344D83577B1CDDD67A5D</vt:lpwstr>
  </property>
</Properties>
</file>