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9" r:id="rId7"/>
    <p:sldId id="261" r:id="rId8"/>
    <p:sldId id="263" r:id="rId9"/>
    <p:sldId id="264" r:id="rId10"/>
    <p:sldId id="267" r:id="rId11"/>
    <p:sldId id="268" r:id="rId12"/>
    <p:sldId id="266" r:id="rId13"/>
    <p:sldId id="269" r:id="rId14"/>
    <p:sldId id="28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Proxima Nova Black" panose="020B0604020202020204" charset="0"/>
      <p:bold r:id="rId35"/>
    </p:embeddedFont>
    <p:embeddedFont>
      <p:font typeface="Open Sans"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86957" autoAdjust="0"/>
  </p:normalViewPr>
  <p:slideViewPr>
    <p:cSldViewPr snapToGrid="0">
      <p:cViewPr varScale="1">
        <p:scale>
          <a:sx n="74" d="100"/>
          <a:sy n="74" d="100"/>
        </p:scale>
        <p:origin x="726"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FLEXBOX</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By </a:t>
            </a:r>
            <a:r>
              <a:rPr lang="en-US" dirty="0" err="1" smtClean="0"/>
              <a:t>Rostyslav</a:t>
            </a:r>
            <a:r>
              <a:rPr lang="en-US" dirty="0" smtClean="0"/>
              <a:t> </a:t>
            </a:r>
            <a:r>
              <a:rPr lang="en-US" dirty="0" err="1" smtClean="0"/>
              <a:t>Khanas</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97" y="1199284"/>
            <a:ext cx="5239481" cy="1305107"/>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96" y="2762161"/>
            <a:ext cx="5239481" cy="1519190"/>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96" y="4539121"/>
            <a:ext cx="5239481" cy="1590542"/>
          </a:xfrm>
          <a:prstGeom prst="rect">
            <a:avLst/>
          </a:prstGeo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1815" y="1368787"/>
            <a:ext cx="5401429" cy="885949"/>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6732" y="2929856"/>
            <a:ext cx="5401429" cy="895475"/>
          </a:xfrm>
          <a:prstGeom prst="rect">
            <a:avLst/>
          </a:prstGeom>
        </p:spPr>
      </p:pic>
      <p:pic>
        <p:nvPicPr>
          <p:cNvPr id="10" name="Рисунок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6733" y="4281351"/>
            <a:ext cx="5416512" cy="1876687"/>
          </a:xfrm>
          <a:prstGeom prst="rect">
            <a:avLst/>
          </a:prstGeom>
        </p:spPr>
      </p:pic>
    </p:spTree>
    <p:extLst>
      <p:ext uri="{BB962C8B-B14F-4D97-AF65-F5344CB8AC3E}">
        <p14:creationId xmlns:p14="http://schemas.microsoft.com/office/powerpoint/2010/main" val="3729751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Місце для тексту 4"/>
          <p:cNvSpPr>
            <a:spLocks noGrp="1"/>
          </p:cNvSpPr>
          <p:nvPr>
            <p:ph type="body" sz="quarter" idx="10"/>
          </p:nvPr>
        </p:nvSpPr>
        <p:spPr>
          <a:xfrm>
            <a:off x="479738" y="743755"/>
            <a:ext cx="5295900" cy="3429000"/>
          </a:xfrm>
        </p:spPr>
        <p:txBody>
          <a:bodyPr/>
          <a:lstStyle/>
          <a:p>
            <a:r>
              <a:rPr lang="en-US" dirty="0"/>
              <a:t>So far we have looked at the behaviour when our flex-direction is row, and while working in a language written top to bottom. This means that the main axis runs along the row horizontally, and our cross axis alignment moves the items up and down.</a:t>
            </a:r>
            <a:endParaRPr lang="en-US" dirty="0" smtClean="0"/>
          </a:p>
          <a:p>
            <a:r>
              <a:rPr lang="en-US" dirty="0" smtClean="0"/>
              <a:t>If </a:t>
            </a:r>
            <a:r>
              <a:rPr lang="en-US" dirty="0"/>
              <a:t>we change our flex-direction to column, align-items and align-self will align the items to the left and right.</a:t>
            </a:r>
            <a:endParaRPr lang="uk-UA"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875" y="1116384"/>
            <a:ext cx="5778322" cy="1821696"/>
          </a:xfrm>
          <a:prstGeom prst="rect">
            <a:avLst/>
          </a:prstGeom>
        </p:spPr>
      </p:pic>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875" y="3810023"/>
            <a:ext cx="5878658" cy="1873052"/>
          </a:xfrm>
          <a:prstGeom prst="rect">
            <a:avLst/>
          </a:prstGeom>
        </p:spPr>
      </p:pic>
      <p:pic>
        <p:nvPicPr>
          <p:cNvPr id="12" name="Рисунок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055" y="3843283"/>
            <a:ext cx="2562583" cy="2896004"/>
          </a:xfrm>
          <a:prstGeom prst="rect">
            <a:avLst/>
          </a:prstGeom>
        </p:spPr>
      </p:pic>
    </p:spTree>
    <p:extLst>
      <p:ext uri="{BB962C8B-B14F-4D97-AF65-F5344CB8AC3E}">
        <p14:creationId xmlns:p14="http://schemas.microsoft.com/office/powerpoint/2010/main" val="2791431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ALIGNING CONTENT ON THE CROSS AXIS</a:t>
            </a:r>
            <a:endParaRPr lang="uk-UA" dirty="0"/>
          </a:p>
        </p:txBody>
      </p:sp>
      <p:sp>
        <p:nvSpPr>
          <p:cNvPr id="5" name="Місце для тексту 4"/>
          <p:cNvSpPr>
            <a:spLocks noGrp="1"/>
          </p:cNvSpPr>
          <p:nvPr>
            <p:ph type="body" sz="quarter" idx="10"/>
          </p:nvPr>
        </p:nvSpPr>
        <p:spPr/>
        <p:txBody>
          <a:bodyPr/>
          <a:lstStyle/>
          <a:p>
            <a:r>
              <a:rPr lang="en-US" dirty="0"/>
              <a:t>So far we have been aligning the items, or an individual item inside the area defined by the flex-container. If you have a wrapped multiple-line flex container then you might also want to use the </a:t>
            </a:r>
            <a:r>
              <a:rPr lang="en-US" b="1" dirty="0"/>
              <a:t>align-content</a:t>
            </a:r>
            <a:r>
              <a:rPr lang="en-US" dirty="0"/>
              <a:t> property to control the distribution of space between the rows. In the specification this is described as </a:t>
            </a:r>
            <a:r>
              <a:rPr lang="en-US" b="1" dirty="0"/>
              <a:t>packing flex lines</a:t>
            </a:r>
            <a:r>
              <a:rPr lang="en-US" dirty="0"/>
              <a:t>.</a:t>
            </a:r>
          </a:p>
          <a:p>
            <a:endParaRPr lang="en-US" dirty="0"/>
          </a:p>
          <a:p>
            <a:r>
              <a:rPr lang="en-US" dirty="0"/>
              <a:t>For align-content to work you need more height in your flex container than is required to display the items. It then works on all the items as a set, and dictates what happens with that free space, and the alignment of the entire set of items within it.</a:t>
            </a:r>
            <a:endParaRPr lang="uk-UA" dirty="0"/>
          </a:p>
        </p:txBody>
      </p:sp>
    </p:spTree>
    <p:extLst>
      <p:ext uri="{BB962C8B-B14F-4D97-AF65-F5344CB8AC3E}">
        <p14:creationId xmlns:p14="http://schemas.microsoft.com/office/powerpoint/2010/main" val="1275213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561178" y="1671395"/>
            <a:ext cx="5295900" cy="4536222"/>
          </a:xfrm>
        </p:spPr>
        <p:txBody>
          <a:bodyPr/>
          <a:lstStyle/>
          <a:p>
            <a:r>
              <a:rPr lang="en-US" dirty="0"/>
              <a:t>The </a:t>
            </a:r>
            <a:r>
              <a:rPr lang="en-US" b="1" dirty="0"/>
              <a:t>align-content</a:t>
            </a:r>
            <a:r>
              <a:rPr lang="en-US" dirty="0"/>
              <a:t> property takes the following values:</a:t>
            </a:r>
          </a:p>
          <a:p>
            <a:endParaRPr lang="en-US" dirty="0"/>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space-between</a:t>
            </a:r>
            <a:r>
              <a:rPr lang="en-US" dirty="0" smtClean="0"/>
              <a:t>;</a:t>
            </a:r>
            <a:endParaRPr lang="en-US" dirty="0"/>
          </a:p>
          <a:p>
            <a:pPr marL="342900" indent="-342900">
              <a:buFont typeface="Arial" panose="020B0604020202020204" pitchFamily="34" charset="0"/>
              <a:buChar char="•"/>
            </a:pPr>
            <a:r>
              <a:rPr lang="en-US" b="1" dirty="0" smtClean="0"/>
              <a:t>space-around</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a:t>
            </a:r>
          </a:p>
          <a:p>
            <a:pPr marL="342900" indent="-342900">
              <a:buFont typeface="Arial" panose="020B0604020202020204" pitchFamily="34" charset="0"/>
              <a:buChar char="•"/>
            </a:pPr>
            <a:r>
              <a:rPr lang="en-US" b="1" dirty="0" smtClean="0"/>
              <a:t>space-evenly</a:t>
            </a:r>
            <a:r>
              <a:rPr lang="en-US" dirty="0" smtClean="0"/>
              <a:t> </a:t>
            </a:r>
            <a:r>
              <a:rPr lang="en-US" i="1" dirty="0"/>
              <a:t>(not defined in the Flexbox specification</a:t>
            </a:r>
            <a:r>
              <a:rPr lang="en-US" i="1" dirty="0" smtClean="0"/>
              <a:t>)</a:t>
            </a:r>
            <a:r>
              <a:rPr lang="en-US" dirty="0" smtClean="0"/>
              <a:t>.</a:t>
            </a:r>
            <a:endParaRPr lang="en-US" i="1" dirty="0"/>
          </a:p>
          <a:p>
            <a:pPr marL="342900" indent="-342900">
              <a:buFont typeface="Arial" panose="020B0604020202020204" pitchFamily="34" charset="0"/>
              <a:buChar char="•"/>
            </a:pPr>
            <a:endParaRPr lang="en-US" dirty="0"/>
          </a:p>
          <a:p>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478" y="1941489"/>
            <a:ext cx="4805099" cy="3462497"/>
          </a:xfrm>
          <a:prstGeom prst="rect">
            <a:avLst/>
          </a:prstGeom>
        </p:spPr>
      </p:pic>
      <p:sp>
        <p:nvSpPr>
          <p:cNvPr id="8" name="TextBox 7"/>
          <p:cNvSpPr txBox="1"/>
          <p:nvPr/>
        </p:nvSpPr>
        <p:spPr>
          <a:xfrm>
            <a:off x="6908279" y="5403986"/>
            <a:ext cx="3403496" cy="369332"/>
          </a:xfrm>
          <a:prstGeom prst="rect">
            <a:avLst/>
          </a:prstGeom>
          <a:noFill/>
        </p:spPr>
        <p:txBody>
          <a:bodyPr wrap="none" rtlCol="0">
            <a:spAutoFit/>
          </a:bodyPr>
          <a:lstStyle/>
          <a:p>
            <a:r>
              <a:rPr lang="en-US" dirty="0"/>
              <a:t>align-content: space-between;</a:t>
            </a:r>
            <a:endParaRPr lang="uk-UA" dirty="0"/>
          </a:p>
        </p:txBody>
      </p:sp>
    </p:spTree>
    <p:extLst>
      <p:ext uri="{BB962C8B-B14F-4D97-AF65-F5344CB8AC3E}">
        <p14:creationId xmlns:p14="http://schemas.microsoft.com/office/powerpoint/2010/main" val="653708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p:txBody>
          <a:bodyPr/>
          <a:lstStyle/>
          <a:p>
            <a:r>
              <a:rPr lang="en-US" dirty="0"/>
              <a:t>Once again we can switch our flex-direction to column in order to see how this property behaves when we are working by column. As before, we need enough space in the cross axis to have some free space after displaying all of the items.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509" y="1474876"/>
            <a:ext cx="4967040" cy="3547886"/>
          </a:xfrm>
          <a:prstGeom prst="rect">
            <a:avLst/>
          </a:prstGeom>
        </p:spPr>
      </p:pic>
      <p:sp>
        <p:nvSpPr>
          <p:cNvPr id="6" name="TextBox 5"/>
          <p:cNvSpPr txBox="1"/>
          <p:nvPr/>
        </p:nvSpPr>
        <p:spPr>
          <a:xfrm>
            <a:off x="7137281" y="5301734"/>
            <a:ext cx="3403496" cy="369332"/>
          </a:xfrm>
          <a:prstGeom prst="rect">
            <a:avLst/>
          </a:prstGeom>
          <a:noFill/>
        </p:spPr>
        <p:txBody>
          <a:bodyPr wrap="none" rtlCol="0">
            <a:spAutoFit/>
          </a:bodyPr>
          <a:lstStyle/>
          <a:p>
            <a:r>
              <a:rPr lang="en-US" dirty="0"/>
              <a:t>align-content: space-between;</a:t>
            </a:r>
            <a:endParaRPr lang="uk-UA" dirty="0"/>
          </a:p>
        </p:txBody>
      </p:sp>
    </p:spTree>
    <p:extLst>
      <p:ext uri="{BB962C8B-B14F-4D97-AF65-F5344CB8AC3E}">
        <p14:creationId xmlns:p14="http://schemas.microsoft.com/office/powerpoint/2010/main" val="2277723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ALIGNING CONTENT ON THE MAIN AXIS</a:t>
            </a:r>
            <a:endParaRPr lang="uk-UA" dirty="0"/>
          </a:p>
        </p:txBody>
      </p:sp>
      <p:sp>
        <p:nvSpPr>
          <p:cNvPr id="3" name="Місце для тексту 2"/>
          <p:cNvSpPr>
            <a:spLocks noGrp="1"/>
          </p:cNvSpPr>
          <p:nvPr>
            <p:ph type="body" sz="quarter" idx="10"/>
          </p:nvPr>
        </p:nvSpPr>
        <p:spPr>
          <a:xfrm>
            <a:off x="685800" y="1980125"/>
            <a:ext cx="10820400" cy="4729767"/>
          </a:xfrm>
        </p:spPr>
        <p:txBody>
          <a:bodyPr/>
          <a:lstStyle/>
          <a:p>
            <a:r>
              <a:rPr lang="en-US" dirty="0" smtClean="0"/>
              <a:t>At the main axis </a:t>
            </a:r>
            <a:r>
              <a:rPr lang="en-US" dirty="0"/>
              <a:t>we only have one property available to us — </a:t>
            </a:r>
            <a:r>
              <a:rPr lang="en-US" b="1" dirty="0"/>
              <a:t>justify-content</a:t>
            </a:r>
            <a:r>
              <a:rPr lang="en-US" dirty="0"/>
              <a:t>. This is because we are only dealing with items as a group on the main axis. With justify-content we control what happens with available space, should there be more space than is needed to display the </a:t>
            </a:r>
            <a:r>
              <a:rPr lang="en-US" dirty="0" smtClean="0"/>
              <a:t>items. The </a:t>
            </a:r>
            <a:r>
              <a:rPr lang="en-US" dirty="0"/>
              <a:t>justify-content property accepts the same values as </a:t>
            </a:r>
            <a:r>
              <a:rPr lang="en-US" dirty="0" smtClean="0"/>
              <a:t>align-content:</a:t>
            </a:r>
          </a:p>
          <a:p>
            <a:endParaRPr lang="en-US" dirty="0"/>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space-between</a:t>
            </a:r>
            <a:r>
              <a:rPr lang="en-US" dirty="0" smtClean="0"/>
              <a:t>;</a:t>
            </a:r>
            <a:endParaRPr lang="en-US" dirty="0"/>
          </a:p>
          <a:p>
            <a:pPr marL="342900" indent="-342900">
              <a:buFont typeface="Arial" panose="020B0604020202020204" pitchFamily="34" charset="0"/>
              <a:buChar char="•"/>
            </a:pPr>
            <a:r>
              <a:rPr lang="en-US" b="1" dirty="0" smtClean="0"/>
              <a:t>space-around</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a:t>
            </a:r>
          </a:p>
          <a:p>
            <a:pPr marL="342900" indent="-342900">
              <a:buFont typeface="Arial" panose="020B0604020202020204" pitchFamily="34" charset="0"/>
              <a:buChar char="•"/>
            </a:pPr>
            <a:r>
              <a:rPr lang="en-US" b="1" dirty="0" smtClean="0"/>
              <a:t>space-evenly</a:t>
            </a:r>
            <a:r>
              <a:rPr lang="en-US" dirty="0" smtClean="0"/>
              <a:t> </a:t>
            </a:r>
            <a:r>
              <a:rPr lang="en-US" i="1" dirty="0"/>
              <a:t>(not defined in the Flexbox specification</a:t>
            </a:r>
            <a:r>
              <a:rPr lang="en-US" i="1" dirty="0" smtClean="0"/>
              <a:t>)</a:t>
            </a:r>
            <a:r>
              <a:rPr lang="en-US" dirty="0" smtClean="0"/>
              <a:t>.</a:t>
            </a:r>
            <a:endParaRPr lang="en-US" dirty="0"/>
          </a:p>
          <a:p>
            <a:endParaRPr lang="uk-UA" dirty="0"/>
          </a:p>
        </p:txBody>
      </p:sp>
    </p:spTree>
    <p:extLst>
      <p:ext uri="{BB962C8B-B14F-4D97-AF65-F5344CB8AC3E}">
        <p14:creationId xmlns:p14="http://schemas.microsoft.com/office/powerpoint/2010/main" val="2411391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531254" y="1014210"/>
            <a:ext cx="5295900" cy="4472189"/>
          </a:xfrm>
        </p:spPr>
        <p:txBody>
          <a:bodyPr/>
          <a:lstStyle/>
          <a:p>
            <a:r>
              <a:rPr lang="en-US" dirty="0"/>
              <a:t>In the </a:t>
            </a:r>
            <a:r>
              <a:rPr lang="en-US" dirty="0" smtClean="0"/>
              <a:t>following examples, </a:t>
            </a:r>
            <a:r>
              <a:rPr lang="en-US" dirty="0"/>
              <a:t>the value of justify-content is </a:t>
            </a:r>
            <a:r>
              <a:rPr lang="en-US" b="1" dirty="0"/>
              <a:t>space-between</a:t>
            </a:r>
            <a:r>
              <a:rPr lang="en-US" dirty="0"/>
              <a:t>. The available space after displaying the items is distributed between the items. The left and right item line up flush with the start and end</a:t>
            </a:r>
            <a:r>
              <a:rPr lang="en-US" dirty="0" smtClean="0"/>
              <a:t>.</a:t>
            </a:r>
          </a:p>
          <a:p>
            <a:endParaRPr lang="en-US" dirty="0"/>
          </a:p>
          <a:p>
            <a:r>
              <a:rPr lang="en-US" dirty="0"/>
              <a:t>If the main axis is in the block direction because flex-direction is set to column, then justify-content will distribute space between items in that dimension as long as there is space in the flex container to distribute.</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154" y="1014210"/>
            <a:ext cx="5801535" cy="990738"/>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680" y="2460447"/>
            <a:ext cx="3762058" cy="3304927"/>
          </a:xfrm>
          <a:prstGeom prst="rect">
            <a:avLst/>
          </a:prstGeom>
        </p:spPr>
      </p:pic>
      <p:sp>
        <p:nvSpPr>
          <p:cNvPr id="9" name="TextBox 8"/>
          <p:cNvSpPr txBox="1"/>
          <p:nvPr/>
        </p:nvSpPr>
        <p:spPr>
          <a:xfrm>
            <a:off x="6023436" y="5765374"/>
            <a:ext cx="3536546" cy="369332"/>
          </a:xfrm>
          <a:prstGeom prst="rect">
            <a:avLst/>
          </a:prstGeom>
          <a:noFill/>
        </p:spPr>
        <p:txBody>
          <a:bodyPr wrap="none" rtlCol="0">
            <a:spAutoFit/>
          </a:bodyPr>
          <a:lstStyle/>
          <a:p>
            <a:r>
              <a:rPr lang="en-US" dirty="0" smtClean="0"/>
              <a:t>justify-content</a:t>
            </a:r>
            <a:r>
              <a:rPr lang="en-US" dirty="0"/>
              <a:t>: space-between;</a:t>
            </a:r>
            <a:endParaRPr lang="uk-UA" dirty="0"/>
          </a:p>
        </p:txBody>
      </p:sp>
      <p:sp>
        <p:nvSpPr>
          <p:cNvPr id="10" name="TextBox 9"/>
          <p:cNvSpPr txBox="1"/>
          <p:nvPr/>
        </p:nvSpPr>
        <p:spPr>
          <a:xfrm>
            <a:off x="6959648" y="2004948"/>
            <a:ext cx="3536546" cy="369332"/>
          </a:xfrm>
          <a:prstGeom prst="rect">
            <a:avLst/>
          </a:prstGeom>
          <a:noFill/>
        </p:spPr>
        <p:txBody>
          <a:bodyPr wrap="none" rtlCol="0">
            <a:spAutoFit/>
          </a:bodyPr>
          <a:lstStyle/>
          <a:p>
            <a:r>
              <a:rPr lang="en-US" dirty="0" smtClean="0"/>
              <a:t>justify-content</a:t>
            </a:r>
            <a:r>
              <a:rPr lang="en-US" dirty="0"/>
              <a:t>: space-between;</a:t>
            </a:r>
            <a:endParaRPr lang="uk-UA" dirty="0"/>
          </a:p>
        </p:txBody>
      </p:sp>
    </p:spTree>
    <p:extLst>
      <p:ext uri="{BB962C8B-B14F-4D97-AF65-F5344CB8AC3E}">
        <p14:creationId xmlns:p14="http://schemas.microsoft.com/office/powerpoint/2010/main" val="86115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PROPERTIES APPLIED TO FLEX ITEMS</a:t>
            </a:r>
            <a:endParaRPr lang="uk-UA" dirty="0"/>
          </a:p>
        </p:txBody>
      </p:sp>
      <p:sp>
        <p:nvSpPr>
          <p:cNvPr id="3" name="Місце для тексту 2"/>
          <p:cNvSpPr>
            <a:spLocks noGrp="1"/>
          </p:cNvSpPr>
          <p:nvPr>
            <p:ph type="body" sz="quarter" idx="10"/>
          </p:nvPr>
        </p:nvSpPr>
        <p:spPr/>
        <p:txBody>
          <a:bodyPr/>
          <a:lstStyle/>
          <a:p>
            <a:r>
              <a:rPr lang="en-US" dirty="0"/>
              <a:t>To have more control over flex items we can target them directly. We do this by way of three properties</a:t>
            </a:r>
            <a:r>
              <a:rPr lang="en-US" dirty="0" smtClean="0"/>
              <a:t>:</a:t>
            </a:r>
            <a:endParaRPr lang="uk-UA" dirty="0" smtClean="0"/>
          </a:p>
          <a:p>
            <a:endParaRPr lang="en-US" dirty="0"/>
          </a:p>
          <a:p>
            <a:pPr marL="342900" indent="-342900">
              <a:buFont typeface="Arial" panose="020B0604020202020204" pitchFamily="34" charset="0"/>
              <a:buChar char="•"/>
            </a:pPr>
            <a:r>
              <a:rPr lang="en-US" b="1" dirty="0" smtClean="0"/>
              <a:t>flex-grow</a:t>
            </a:r>
            <a:r>
              <a:rPr lang="en-US" dirty="0" smtClean="0"/>
              <a:t> - </a:t>
            </a:r>
            <a:r>
              <a:rPr lang="en-US" dirty="0"/>
              <a:t>How much of the positive free space does this item get?</a:t>
            </a:r>
          </a:p>
          <a:p>
            <a:pPr marL="342900" indent="-342900">
              <a:buFont typeface="Arial" panose="020B0604020202020204" pitchFamily="34" charset="0"/>
              <a:buChar char="•"/>
            </a:pPr>
            <a:r>
              <a:rPr lang="en-US" b="1" dirty="0" smtClean="0"/>
              <a:t>flex-shrink</a:t>
            </a:r>
            <a:r>
              <a:rPr lang="en-US" dirty="0" smtClean="0"/>
              <a:t> - </a:t>
            </a:r>
            <a:r>
              <a:rPr lang="en-US" dirty="0"/>
              <a:t>How much negative free space can be removed from this item?</a:t>
            </a:r>
          </a:p>
          <a:p>
            <a:pPr marL="342900" indent="-342900">
              <a:buFont typeface="Arial" panose="020B0604020202020204" pitchFamily="34" charset="0"/>
              <a:buChar char="•"/>
            </a:pPr>
            <a:r>
              <a:rPr lang="en-US" b="1" dirty="0" smtClean="0"/>
              <a:t>flex-basis</a:t>
            </a:r>
            <a:r>
              <a:rPr lang="en-US" dirty="0" smtClean="0"/>
              <a:t> - </a:t>
            </a:r>
            <a:r>
              <a:rPr lang="en-US" dirty="0"/>
              <a:t>What is the size of the item before growing and shrinking happens</a:t>
            </a:r>
            <a:r>
              <a:rPr lang="en-US" dirty="0" smtClean="0"/>
              <a:t>?</a:t>
            </a:r>
          </a:p>
          <a:p>
            <a:endParaRPr lang="en-US" dirty="0"/>
          </a:p>
          <a:p>
            <a:r>
              <a:rPr lang="en-US" dirty="0"/>
              <a:t>The properties are usually expressed as the shorthand </a:t>
            </a:r>
            <a:r>
              <a:rPr lang="en-US" b="1" dirty="0"/>
              <a:t>flex</a:t>
            </a:r>
            <a:r>
              <a:rPr lang="en-US" dirty="0"/>
              <a:t> property.</a:t>
            </a:r>
            <a:endParaRPr lang="uk-UA" dirty="0"/>
          </a:p>
        </p:txBody>
      </p:sp>
    </p:spTree>
    <p:extLst>
      <p:ext uri="{BB962C8B-B14F-4D97-AF65-F5344CB8AC3E}">
        <p14:creationId xmlns:p14="http://schemas.microsoft.com/office/powerpoint/2010/main" val="2867261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POSITIVE AND NEGATIVE FREE SPACE</a:t>
            </a:r>
            <a:endParaRPr lang="uk-UA" dirty="0"/>
          </a:p>
        </p:txBody>
      </p:sp>
      <p:sp>
        <p:nvSpPr>
          <p:cNvPr id="3" name="Місце для тексту 2"/>
          <p:cNvSpPr>
            <a:spLocks noGrp="1"/>
          </p:cNvSpPr>
          <p:nvPr>
            <p:ph type="body" sz="quarter" idx="10"/>
          </p:nvPr>
        </p:nvSpPr>
        <p:spPr>
          <a:xfrm>
            <a:off x="685800" y="2057400"/>
            <a:ext cx="5295900" cy="4021428"/>
          </a:xfrm>
        </p:spPr>
        <p:txBody>
          <a:bodyPr/>
          <a:lstStyle/>
          <a:p>
            <a:r>
              <a:rPr lang="en-US" dirty="0"/>
              <a:t>To talk about these properties we need to understand the concept of </a:t>
            </a:r>
            <a:r>
              <a:rPr lang="en-US" b="1" dirty="0"/>
              <a:t>positive</a:t>
            </a:r>
            <a:r>
              <a:rPr lang="en-US" dirty="0"/>
              <a:t> and </a:t>
            </a:r>
            <a:r>
              <a:rPr lang="en-US" b="1" dirty="0"/>
              <a:t>negative free space</a:t>
            </a:r>
            <a:r>
              <a:rPr lang="en-US" b="1" dirty="0" smtClean="0"/>
              <a:t>.</a:t>
            </a:r>
          </a:p>
          <a:p>
            <a:r>
              <a:rPr lang="en-US" dirty="0" smtClean="0"/>
              <a:t>When </a:t>
            </a:r>
            <a:r>
              <a:rPr lang="en-US" dirty="0"/>
              <a:t>a flex container has </a:t>
            </a:r>
            <a:r>
              <a:rPr lang="en-US" b="1" dirty="0"/>
              <a:t>positive free space</a:t>
            </a:r>
            <a:r>
              <a:rPr lang="en-US" dirty="0"/>
              <a:t>, it has more space than is required to display the flex items inside the container. </a:t>
            </a:r>
            <a:endParaRPr lang="en-US" dirty="0" smtClean="0"/>
          </a:p>
          <a:p>
            <a:r>
              <a:rPr lang="en-US" dirty="0"/>
              <a:t>We have </a:t>
            </a:r>
            <a:r>
              <a:rPr lang="en-US" b="1" dirty="0"/>
              <a:t>negative free space </a:t>
            </a:r>
            <a:r>
              <a:rPr lang="en-US" dirty="0"/>
              <a:t>when the natural size of the items adds up to larger than the available space in the flex container</a:t>
            </a:r>
            <a:r>
              <a:rPr lang="en-US" dirty="0" smtClean="0"/>
              <a:t>. </a:t>
            </a:r>
            <a:r>
              <a:rPr lang="en-US" dirty="0"/>
              <a:t>This could be removed from the items in order to make them fit the container.</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044" y="3910875"/>
            <a:ext cx="5237156" cy="1742952"/>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044" y="1801492"/>
            <a:ext cx="5237156" cy="1766483"/>
          </a:xfrm>
          <a:prstGeom prst="rect">
            <a:avLst/>
          </a:prstGeom>
        </p:spPr>
      </p:pic>
    </p:spTree>
    <p:extLst>
      <p:ext uri="{BB962C8B-B14F-4D97-AF65-F5344CB8AC3E}">
        <p14:creationId xmlns:p14="http://schemas.microsoft.com/office/powerpoint/2010/main" val="2331765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FLEX-BASIS PROPERTY</a:t>
            </a:r>
            <a:endParaRPr lang="uk-UA" dirty="0"/>
          </a:p>
        </p:txBody>
      </p:sp>
      <p:sp>
        <p:nvSpPr>
          <p:cNvPr id="3" name="Місце для тексту 2"/>
          <p:cNvSpPr>
            <a:spLocks noGrp="1"/>
          </p:cNvSpPr>
          <p:nvPr>
            <p:ph type="body" sz="quarter" idx="10"/>
          </p:nvPr>
        </p:nvSpPr>
        <p:spPr>
          <a:xfrm>
            <a:off x="685800" y="1495256"/>
            <a:ext cx="5295900" cy="5227515"/>
          </a:xfrm>
        </p:spPr>
        <p:txBody>
          <a:bodyPr/>
          <a:lstStyle/>
          <a:p>
            <a:r>
              <a:rPr lang="en-US" dirty="0"/>
              <a:t>The </a:t>
            </a:r>
            <a:r>
              <a:rPr lang="en-US" b="1" dirty="0"/>
              <a:t>flex-basis</a:t>
            </a:r>
            <a:r>
              <a:rPr lang="en-US" dirty="0"/>
              <a:t> property specifies the initial size of the flex item before any space distribution happens. The initial value for this property is </a:t>
            </a:r>
            <a:r>
              <a:rPr lang="en-US" b="1" dirty="0" smtClean="0"/>
              <a:t>auto </a:t>
            </a:r>
            <a:r>
              <a:rPr lang="en-US" dirty="0" smtClean="0"/>
              <a:t>— </a:t>
            </a:r>
            <a:r>
              <a:rPr lang="en-US" dirty="0"/>
              <a:t>in this case the browser looks to see if the items have a size. </a:t>
            </a:r>
            <a:endParaRPr lang="en-US" dirty="0" smtClean="0"/>
          </a:p>
          <a:p>
            <a:r>
              <a:rPr lang="en-US" dirty="0" smtClean="0"/>
              <a:t>If </a:t>
            </a:r>
            <a:r>
              <a:rPr lang="en-US" dirty="0"/>
              <a:t>the items don’t have a size then the content's size is used as the flex-basis. This is why when we just declare </a:t>
            </a:r>
            <a:r>
              <a:rPr lang="en-US" i="1" dirty="0"/>
              <a:t>display: flex </a:t>
            </a:r>
            <a:r>
              <a:rPr lang="en-US" dirty="0"/>
              <a:t>on the parent to create flex items, the items all move into a row and take only as much space as they need to display their contents</a:t>
            </a:r>
            <a:r>
              <a:rPr lang="en-US" dirty="0" smtClean="0"/>
              <a:t>.</a:t>
            </a:r>
          </a:p>
          <a:p>
            <a:r>
              <a:rPr lang="en-US" dirty="0"/>
              <a:t>If you want flexbox to completely ignore the size of the item when doing space distribution then set flex-basis to 0.</a:t>
            </a:r>
          </a:p>
          <a:p>
            <a:endParaRPr lang="uk-UA" dirty="0"/>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57400"/>
            <a:ext cx="5792008" cy="3600953"/>
          </a:xfrm>
          <a:prstGeom prst="rect">
            <a:avLst/>
          </a:prstGeom>
        </p:spPr>
      </p:pic>
    </p:spTree>
    <p:extLst>
      <p:ext uri="{BB962C8B-B14F-4D97-AF65-F5344CB8AC3E}">
        <p14:creationId xmlns:p14="http://schemas.microsoft.com/office/powerpoint/2010/main" val="649011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WHAT IS FLEXBOX?</a:t>
            </a:r>
            <a:endParaRPr lang="uk-UA" dirty="0"/>
          </a:p>
        </p:txBody>
      </p:sp>
      <p:sp>
        <p:nvSpPr>
          <p:cNvPr id="5" name="Text Placeholder 4"/>
          <p:cNvSpPr>
            <a:spLocks noGrp="1"/>
          </p:cNvSpPr>
          <p:nvPr>
            <p:ph type="body" sz="quarter" idx="10"/>
          </p:nvPr>
        </p:nvSpPr>
        <p:spPr/>
        <p:txBody>
          <a:bodyPr/>
          <a:lstStyle/>
          <a:p>
            <a:r>
              <a:rPr lang="en-US" dirty="0"/>
              <a:t>The Flexible Box Module, usually referred to as </a:t>
            </a:r>
            <a:r>
              <a:rPr lang="en-US" b="1" dirty="0"/>
              <a:t>flexbox</a:t>
            </a:r>
            <a:r>
              <a:rPr lang="en-US" dirty="0"/>
              <a:t>, was designed as a one-dimensional layout model, and as a method that could offer space distribution between items in an interface and powerful alignment capabilities</a:t>
            </a:r>
            <a:r>
              <a:rPr lang="en-US" dirty="0" smtClean="0"/>
              <a:t>.</a:t>
            </a:r>
          </a:p>
          <a:p>
            <a:endParaRPr lang="en-US" dirty="0"/>
          </a:p>
          <a:p>
            <a:r>
              <a:rPr lang="en-US" dirty="0"/>
              <a:t>When we describe flexbox as being one dimensional we are describing the fact that flexbox deals with layout in one dimension at a time — either as a row or as a column. This can be contrasted with the two-dimensional model of </a:t>
            </a:r>
            <a:r>
              <a:rPr lang="en-US" dirty="0" smtClean="0"/>
              <a:t>CSS Grid Layout, </a:t>
            </a:r>
            <a:r>
              <a:rPr lang="en-US" dirty="0"/>
              <a:t>which controls columns and rows together.</a:t>
            </a:r>
            <a:endParaRPr lang="uk-UA" dirty="0"/>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FLEX-GROW PROPERTY</a:t>
            </a:r>
            <a:endParaRPr lang="uk-UA" dirty="0"/>
          </a:p>
        </p:txBody>
      </p:sp>
      <p:sp>
        <p:nvSpPr>
          <p:cNvPr id="3" name="Місце для тексту 2"/>
          <p:cNvSpPr>
            <a:spLocks noGrp="1"/>
          </p:cNvSpPr>
          <p:nvPr>
            <p:ph type="body" sz="quarter" idx="10"/>
          </p:nvPr>
        </p:nvSpPr>
        <p:spPr/>
        <p:txBody>
          <a:bodyPr/>
          <a:lstStyle/>
          <a:p>
            <a:r>
              <a:rPr lang="en-US" dirty="0"/>
              <a:t>The </a:t>
            </a:r>
            <a:r>
              <a:rPr lang="en-US" b="1" dirty="0"/>
              <a:t>flex-grow</a:t>
            </a:r>
            <a:r>
              <a:rPr lang="en-US" dirty="0"/>
              <a:t> property specifies the f</a:t>
            </a:r>
            <a:r>
              <a:rPr lang="en-US" b="1" dirty="0"/>
              <a:t>lex grow factor</a:t>
            </a:r>
            <a:r>
              <a:rPr lang="en-US" dirty="0"/>
              <a:t>, which determines how much the flex item will grow relative to the rest of the flex items in the flex container when the positive free space is distributed</a:t>
            </a:r>
            <a:r>
              <a:rPr lang="en-US" dirty="0" smtClean="0"/>
              <a:t>.</a:t>
            </a:r>
          </a:p>
          <a:p>
            <a:r>
              <a:rPr lang="en-US" dirty="0"/>
              <a:t>If all of your items have the same flex-grow factor then space will be distributed evenly between all of them. If this is the situation that you want then typically you would use 1 as the value, however you could give them all a flex-grow of 88, or 100, or 1.2 if you like — it is a ratio. If the factor is the same for all, and there is positive free space in the flex container then it will be distributed equally to all.</a:t>
            </a:r>
            <a:endParaRPr lang="uk-UA" dirty="0"/>
          </a:p>
        </p:txBody>
      </p:sp>
    </p:spTree>
    <p:extLst>
      <p:ext uri="{BB962C8B-B14F-4D97-AF65-F5344CB8AC3E}">
        <p14:creationId xmlns:p14="http://schemas.microsoft.com/office/powerpoint/2010/main" val="1364055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COMBINING FLEX-GROW AND FLEX-BASIS</a:t>
            </a:r>
            <a:endParaRPr lang="uk-UA" dirty="0"/>
          </a:p>
        </p:txBody>
      </p:sp>
      <p:sp>
        <p:nvSpPr>
          <p:cNvPr id="3" name="Місце для тексту 2"/>
          <p:cNvSpPr>
            <a:spLocks noGrp="1"/>
          </p:cNvSpPr>
          <p:nvPr>
            <p:ph type="body" sz="quarter" idx="10"/>
          </p:nvPr>
        </p:nvSpPr>
        <p:spPr>
          <a:xfrm>
            <a:off x="482195" y="2083159"/>
            <a:ext cx="5295900" cy="3429000"/>
          </a:xfrm>
        </p:spPr>
        <p:txBody>
          <a:bodyPr/>
          <a:lstStyle/>
          <a:p>
            <a:r>
              <a:rPr lang="en-US" dirty="0"/>
              <a:t>Things can get confusing in terms of how flex-grow and flex-basis interact</a:t>
            </a:r>
            <a:r>
              <a:rPr lang="en-US" dirty="0" smtClean="0"/>
              <a:t>. Let’s consider this rule: </a:t>
            </a:r>
          </a:p>
          <a:p>
            <a:r>
              <a:rPr lang="en-US" b="1" dirty="0" smtClean="0"/>
              <a:t>flex</a:t>
            </a:r>
            <a:r>
              <a:rPr lang="en-US" b="1" dirty="0"/>
              <a:t>: 1 1 auto</a:t>
            </a:r>
            <a:r>
              <a:rPr lang="en-US" dirty="0" smtClean="0"/>
              <a:t>;</a:t>
            </a:r>
          </a:p>
          <a:p>
            <a:r>
              <a:rPr lang="en-US" dirty="0"/>
              <a:t>Our bigger item ends up bigger because it started from a bigger size, even though it has the same amount of spare space assigned to it as the others:</a:t>
            </a:r>
            <a:endParaRPr lang="en-US" dirty="0" smtClean="0"/>
          </a:p>
          <a:p>
            <a:endParaRPr lang="en-US" dirty="0" smtClean="0"/>
          </a:p>
          <a:p>
            <a:endParaRPr lang="uk-UA" dirty="0"/>
          </a:p>
        </p:txBody>
      </p:sp>
      <p:pic>
        <p:nvPicPr>
          <p:cNvPr id="9" name="Рисунок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095" y="3797659"/>
            <a:ext cx="6134956" cy="1066949"/>
          </a:xfrm>
          <a:prstGeom prst="rect">
            <a:avLst/>
          </a:prstGeom>
        </p:spPr>
      </p:pic>
      <p:pic>
        <p:nvPicPr>
          <p:cNvPr id="11" name="Рисунок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095" y="2166788"/>
            <a:ext cx="6134956" cy="1038370"/>
          </a:xfrm>
          <a:prstGeom prst="rect">
            <a:avLst/>
          </a:prstGeom>
        </p:spPr>
      </p:pic>
    </p:spTree>
    <p:extLst>
      <p:ext uri="{BB962C8B-B14F-4D97-AF65-F5344CB8AC3E}">
        <p14:creationId xmlns:p14="http://schemas.microsoft.com/office/powerpoint/2010/main" val="984018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COMBINING FLEX-GROW AND FLEX-BASIS</a:t>
            </a:r>
            <a:endParaRPr lang="uk-UA" dirty="0"/>
          </a:p>
        </p:txBody>
      </p:sp>
      <p:sp>
        <p:nvSpPr>
          <p:cNvPr id="3" name="Місце для тексту 2"/>
          <p:cNvSpPr>
            <a:spLocks noGrp="1"/>
          </p:cNvSpPr>
          <p:nvPr>
            <p:ph type="body" sz="quarter" idx="10"/>
          </p:nvPr>
        </p:nvSpPr>
        <p:spPr>
          <a:xfrm>
            <a:off x="685800" y="1999763"/>
            <a:ext cx="5295900" cy="4600978"/>
          </a:xfrm>
        </p:spPr>
        <p:txBody>
          <a:bodyPr/>
          <a:lstStyle/>
          <a:p>
            <a:r>
              <a:rPr lang="en-US" dirty="0"/>
              <a:t>If what you actually want is three equally-sized items, even if they start out at different sizes, you should use this</a:t>
            </a:r>
            <a:r>
              <a:rPr lang="en-US" dirty="0" smtClean="0"/>
              <a:t>:</a:t>
            </a:r>
            <a:endParaRPr lang="en-US" dirty="0"/>
          </a:p>
          <a:p>
            <a:r>
              <a:rPr lang="en-US" b="1" dirty="0"/>
              <a:t>flex: 1 1 0</a:t>
            </a:r>
            <a:r>
              <a:rPr lang="en-US" dirty="0" smtClean="0"/>
              <a:t>;</a:t>
            </a:r>
            <a:endParaRPr lang="en-US" dirty="0"/>
          </a:p>
          <a:p>
            <a:r>
              <a:rPr lang="en-US" dirty="0"/>
              <a:t>Here we are saying that the size of the item for the purposes of our space distribution calculation is 0 — all the space is up for grabs and as all of the items have the same flex-grow factor, they each get an equal amount of space distributed. The end result is three equal width, flexible items.</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877" y="1999763"/>
            <a:ext cx="5782482" cy="3486637"/>
          </a:xfrm>
          <a:prstGeom prst="rect">
            <a:avLst/>
          </a:prstGeom>
        </p:spPr>
      </p:pic>
    </p:spTree>
    <p:extLst>
      <p:ext uri="{BB962C8B-B14F-4D97-AF65-F5344CB8AC3E}">
        <p14:creationId xmlns:p14="http://schemas.microsoft.com/office/powerpoint/2010/main" val="27107152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GIVING ITEMS DIFFERENT FLEX-GROW FACTORS</a:t>
            </a:r>
            <a:endParaRPr lang="uk-UA" dirty="0"/>
          </a:p>
        </p:txBody>
      </p:sp>
      <p:sp>
        <p:nvSpPr>
          <p:cNvPr id="3" name="Місце для тексту 2"/>
          <p:cNvSpPr>
            <a:spLocks noGrp="1"/>
          </p:cNvSpPr>
          <p:nvPr>
            <p:ph type="body" sz="quarter" idx="10"/>
          </p:nvPr>
        </p:nvSpPr>
        <p:spPr/>
        <p:txBody>
          <a:bodyPr/>
          <a:lstStyle/>
          <a:p>
            <a:r>
              <a:rPr lang="en-US" dirty="0"/>
              <a:t>Our understanding of how flex-grow works with flex-basis allows us to have further control over our individual item sizes by assigning items different flex-grow factors. If we keep our flex-basis at 0 so all of the space can be distributed, we could assign each of the three flex items a different flex-grow factor.</a:t>
            </a: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577" y="2057400"/>
            <a:ext cx="4747680" cy="3496655"/>
          </a:xfrm>
          <a:prstGeom prst="rect">
            <a:avLst/>
          </a:prstGeom>
        </p:spPr>
      </p:pic>
    </p:spTree>
    <p:extLst>
      <p:ext uri="{BB962C8B-B14F-4D97-AF65-F5344CB8AC3E}">
        <p14:creationId xmlns:p14="http://schemas.microsoft.com/office/powerpoint/2010/main" val="326305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FLEX-SHRINK PROPERTY</a:t>
            </a:r>
            <a:endParaRPr lang="uk-UA" dirty="0"/>
          </a:p>
        </p:txBody>
      </p:sp>
      <p:sp>
        <p:nvSpPr>
          <p:cNvPr id="3" name="Місце для тексту 2"/>
          <p:cNvSpPr>
            <a:spLocks noGrp="1"/>
          </p:cNvSpPr>
          <p:nvPr>
            <p:ph type="body" sz="quarter" idx="10"/>
          </p:nvPr>
        </p:nvSpPr>
        <p:spPr/>
        <p:txBody>
          <a:bodyPr/>
          <a:lstStyle/>
          <a:p>
            <a:r>
              <a:rPr lang="en-US" dirty="0"/>
              <a:t>The </a:t>
            </a:r>
            <a:r>
              <a:rPr lang="en-US" b="1" dirty="0"/>
              <a:t>flex-shrink </a:t>
            </a:r>
            <a:r>
              <a:rPr lang="en-US" dirty="0"/>
              <a:t>property specifies the </a:t>
            </a:r>
            <a:r>
              <a:rPr lang="en-US" b="1" dirty="0"/>
              <a:t>flex shrink factor</a:t>
            </a:r>
            <a:r>
              <a:rPr lang="en-US" dirty="0"/>
              <a:t>, which determines how much the flex item will shrink relative to the rest of the flex items in the flex container when negative free space is distributed</a:t>
            </a:r>
            <a:r>
              <a:rPr lang="en-US" dirty="0" smtClean="0"/>
              <a:t>.</a:t>
            </a:r>
          </a:p>
          <a:p>
            <a:r>
              <a:rPr lang="en-US" dirty="0"/>
              <a:t>This property deals with situations where the browser calculates the flex-basis values of the flex items, and finds that they are too large to fit into the flex container. </a:t>
            </a:r>
            <a:endParaRPr lang="en-US" dirty="0" smtClean="0"/>
          </a:p>
          <a:p>
            <a:r>
              <a:rPr lang="en-US" dirty="0"/>
              <a:t>So where flex-grow deals with adding available space, flex-shrink manages taking away space to make boxes fit into their container without overflowing.</a:t>
            </a:r>
            <a:endParaRPr lang="uk-UA" dirty="0"/>
          </a:p>
        </p:txBody>
      </p:sp>
    </p:spTree>
    <p:extLst>
      <p:ext uri="{BB962C8B-B14F-4D97-AF65-F5344CB8AC3E}">
        <p14:creationId xmlns:p14="http://schemas.microsoft.com/office/powerpoint/2010/main" val="1356222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тексту 2"/>
          <p:cNvSpPr>
            <a:spLocks noGrp="1"/>
          </p:cNvSpPr>
          <p:nvPr>
            <p:ph type="body" sz="quarter" idx="10"/>
          </p:nvPr>
        </p:nvSpPr>
        <p:spPr>
          <a:xfrm>
            <a:off x="299434" y="1088266"/>
            <a:ext cx="5295900" cy="4770798"/>
          </a:xfrm>
        </p:spPr>
        <p:txBody>
          <a:bodyPr/>
          <a:lstStyle/>
          <a:p>
            <a:r>
              <a:rPr lang="en-US" dirty="0"/>
              <a:t>In </a:t>
            </a:r>
            <a:r>
              <a:rPr lang="en-US" dirty="0" smtClean="0"/>
              <a:t>the first example we have three </a:t>
            </a:r>
            <a:r>
              <a:rPr lang="en-US" dirty="0"/>
              <a:t>items in a flex </a:t>
            </a:r>
            <a:r>
              <a:rPr lang="en-US" dirty="0" smtClean="0"/>
              <a:t>container, each of a </a:t>
            </a:r>
            <a:r>
              <a:rPr lang="en-US" dirty="0"/>
              <a:t>width of 200 pixels, and the container is 500 pixels wide. With flex-shrink set to 0 the items are not allowed to shrink and so they overflow the box</a:t>
            </a:r>
            <a:r>
              <a:rPr lang="en-US" dirty="0" smtClean="0"/>
              <a:t>.</a:t>
            </a:r>
          </a:p>
          <a:p>
            <a:r>
              <a:rPr lang="en-US" dirty="0" smtClean="0"/>
              <a:t>If we change </a:t>
            </a:r>
            <a:r>
              <a:rPr lang="en-US" dirty="0"/>
              <a:t>the flex-shrink value to 1 and you will see each item shrink by the same amount, in order that all of the items now fit in the box. They have become smaller than their initial width in order to do so.</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683" y="2277164"/>
            <a:ext cx="5820587" cy="3581900"/>
          </a:xfrm>
          <a:prstGeom prst="rect">
            <a:avLst/>
          </a:prstGeom>
        </p:spPr>
      </p:pic>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0682" y="1088266"/>
            <a:ext cx="5820587" cy="790685"/>
          </a:xfrm>
          <a:prstGeom prst="rect">
            <a:avLst/>
          </a:prstGeom>
        </p:spPr>
      </p:pic>
    </p:spTree>
    <p:extLst>
      <p:ext uri="{BB962C8B-B14F-4D97-AF65-F5344CB8AC3E}">
        <p14:creationId xmlns:p14="http://schemas.microsoft.com/office/powerpoint/2010/main" val="1946832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GIVING ITEMS DIFFERENT FLEX-SHRINK FACTORS</a:t>
            </a:r>
            <a:endParaRPr lang="uk-UA" dirty="0"/>
          </a:p>
        </p:txBody>
      </p:sp>
      <p:sp>
        <p:nvSpPr>
          <p:cNvPr id="3" name="Місце для тексту 2"/>
          <p:cNvSpPr>
            <a:spLocks noGrp="1"/>
          </p:cNvSpPr>
          <p:nvPr>
            <p:ph type="body" sz="quarter" idx="10"/>
          </p:nvPr>
        </p:nvSpPr>
        <p:spPr>
          <a:xfrm>
            <a:off x="479738" y="2310939"/>
            <a:ext cx="5295900" cy="3429000"/>
          </a:xfrm>
        </p:spPr>
        <p:txBody>
          <a:bodyPr/>
          <a:lstStyle/>
          <a:p>
            <a:r>
              <a:rPr lang="en-US" dirty="0"/>
              <a:t>In the same way as flex-grow, you can give flex-items different flex-shrink factors. This can help change the default </a:t>
            </a:r>
            <a:r>
              <a:rPr lang="en-US" dirty="0" smtClean="0"/>
              <a:t>behavior </a:t>
            </a:r>
            <a:r>
              <a:rPr lang="en-US" dirty="0"/>
              <a:t>if, for example, you want an item to shrink more or less rapidly than its siblings or not shrink at all.</a:t>
            </a:r>
            <a:endParaRPr lang="uk-UA"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617" y="1371601"/>
            <a:ext cx="5298583" cy="4488865"/>
          </a:xfrm>
          <a:prstGeom prst="rect">
            <a:avLst/>
          </a:prstGeom>
        </p:spPr>
      </p:pic>
    </p:spTree>
    <p:extLst>
      <p:ext uri="{BB962C8B-B14F-4D97-AF65-F5344CB8AC3E}">
        <p14:creationId xmlns:p14="http://schemas.microsoft.com/office/powerpoint/2010/main" val="507936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ORDERING FLEX ITEMS</a:t>
            </a:r>
            <a:endParaRPr lang="uk-UA" dirty="0"/>
          </a:p>
        </p:txBody>
      </p:sp>
      <p:sp>
        <p:nvSpPr>
          <p:cNvPr id="3" name="Місце для тексту 2"/>
          <p:cNvSpPr>
            <a:spLocks noGrp="1"/>
          </p:cNvSpPr>
          <p:nvPr>
            <p:ph type="body" sz="quarter" idx="10"/>
          </p:nvPr>
        </p:nvSpPr>
        <p:spPr>
          <a:xfrm>
            <a:off x="685800" y="2057399"/>
            <a:ext cx="10820400" cy="3596425"/>
          </a:xfrm>
        </p:spPr>
        <p:txBody>
          <a:bodyPr/>
          <a:lstStyle/>
          <a:p>
            <a:r>
              <a:rPr lang="en-US" dirty="0"/>
              <a:t>In addition to reversing the order in which flex items are visually </a:t>
            </a:r>
            <a:r>
              <a:rPr lang="en-US" dirty="0" smtClean="0"/>
              <a:t>displayed </a:t>
            </a:r>
            <a:r>
              <a:rPr lang="en-US" i="1" dirty="0" smtClean="0"/>
              <a:t>(row- column-reverse)</a:t>
            </a:r>
            <a:r>
              <a:rPr lang="en-US" dirty="0" smtClean="0"/>
              <a:t>, </a:t>
            </a:r>
            <a:r>
              <a:rPr lang="en-US" dirty="0"/>
              <a:t>you can target individual items and change where they appear in the visual order with the order property</a:t>
            </a:r>
            <a:r>
              <a:rPr lang="en-US" dirty="0" smtClean="0"/>
              <a:t>.</a:t>
            </a:r>
          </a:p>
          <a:p>
            <a:r>
              <a:rPr lang="en-US" dirty="0"/>
              <a:t>The </a:t>
            </a:r>
            <a:r>
              <a:rPr lang="en-US" b="1" dirty="0"/>
              <a:t>order</a:t>
            </a:r>
            <a:r>
              <a:rPr lang="en-US" dirty="0"/>
              <a:t> property is designed to lay the items out in </a:t>
            </a:r>
            <a:r>
              <a:rPr lang="en-US" b="1" dirty="0"/>
              <a:t>ordinal groups</a:t>
            </a:r>
            <a:r>
              <a:rPr lang="en-US" dirty="0"/>
              <a:t>. What this means is that items are assigned an integer that represents their group. The items are then placed in the visual order according to that integer, lowest values first. If more than one item has the same integer </a:t>
            </a:r>
            <a:r>
              <a:rPr lang="en-US" dirty="0" smtClean="0"/>
              <a:t>value</a:t>
            </a:r>
            <a:r>
              <a:rPr lang="en-US" dirty="0"/>
              <a:t>, then within that group the items are laid out as per source </a:t>
            </a:r>
            <a:r>
              <a:rPr lang="en-US" dirty="0" smtClean="0"/>
              <a:t>order.</a:t>
            </a:r>
          </a:p>
          <a:p>
            <a:r>
              <a:rPr lang="en-US" dirty="0"/>
              <a:t>Flex items have a default order value of 0, therefore items with an integer value greater than 0 will be displayed after any items that have not been given an explicit order value</a:t>
            </a:r>
            <a:r>
              <a:rPr lang="en-US" dirty="0" smtClean="0"/>
              <a:t>.</a:t>
            </a:r>
            <a:endParaRPr lang="uk-UA" dirty="0" smtClean="0"/>
          </a:p>
          <a:p>
            <a:r>
              <a:rPr lang="en-US" dirty="0"/>
              <a:t>You can also use negative values with order, which can be quite useful. </a:t>
            </a:r>
            <a:endParaRPr lang="uk-UA" dirty="0"/>
          </a:p>
        </p:txBody>
      </p:sp>
    </p:spTree>
    <p:extLst>
      <p:ext uri="{BB962C8B-B14F-4D97-AF65-F5344CB8AC3E}">
        <p14:creationId xmlns:p14="http://schemas.microsoft.com/office/powerpoint/2010/main" val="3068646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Місце для тексту 4"/>
          <p:cNvSpPr>
            <a:spLocks noGrp="1"/>
          </p:cNvSpPr>
          <p:nvPr>
            <p:ph type="body" sz="quarter" idx="10"/>
          </p:nvPr>
        </p:nvSpPr>
        <p:spPr>
          <a:xfrm>
            <a:off x="557011" y="1143000"/>
            <a:ext cx="5295900" cy="3429000"/>
          </a:xfrm>
        </p:spPr>
        <p:txBody>
          <a:bodyPr/>
          <a:lstStyle/>
          <a:p>
            <a:r>
              <a:rPr lang="en-US" dirty="0"/>
              <a:t>As an example, </a:t>
            </a:r>
            <a:r>
              <a:rPr lang="en-US" dirty="0" smtClean="0"/>
              <a:t>If we </a:t>
            </a:r>
            <a:r>
              <a:rPr lang="en-US" dirty="0"/>
              <a:t>have 5 flex items, and </a:t>
            </a:r>
            <a:r>
              <a:rPr lang="en-US" dirty="0" smtClean="0"/>
              <a:t>we assign </a:t>
            </a:r>
            <a:r>
              <a:rPr lang="en-US" dirty="0"/>
              <a:t>order values as follows:</a:t>
            </a:r>
          </a:p>
          <a:p>
            <a:endParaRPr lang="en-US" dirty="0"/>
          </a:p>
          <a:p>
            <a:r>
              <a:rPr lang="en-US" dirty="0"/>
              <a:t>Source item 1: </a:t>
            </a:r>
            <a:r>
              <a:rPr lang="en-US" b="1" dirty="0"/>
              <a:t>order: </a:t>
            </a:r>
            <a:r>
              <a:rPr lang="en-US" b="1" dirty="0" smtClean="0"/>
              <a:t>2</a:t>
            </a:r>
            <a:r>
              <a:rPr lang="en-US" dirty="0" smtClean="0"/>
              <a:t>;</a:t>
            </a:r>
            <a:endParaRPr lang="en-US" dirty="0"/>
          </a:p>
          <a:p>
            <a:r>
              <a:rPr lang="en-US" dirty="0"/>
              <a:t>Source item 2: </a:t>
            </a:r>
            <a:r>
              <a:rPr lang="en-US" b="1" dirty="0"/>
              <a:t>order: </a:t>
            </a:r>
            <a:r>
              <a:rPr lang="en-US" b="1" dirty="0" smtClean="0"/>
              <a:t>3</a:t>
            </a:r>
            <a:r>
              <a:rPr lang="en-US" dirty="0" smtClean="0"/>
              <a:t>;</a:t>
            </a:r>
            <a:endParaRPr lang="en-US" dirty="0"/>
          </a:p>
          <a:p>
            <a:r>
              <a:rPr lang="en-US" dirty="0"/>
              <a:t>Source item 3: </a:t>
            </a:r>
            <a:r>
              <a:rPr lang="en-US" b="1" dirty="0"/>
              <a:t>order: </a:t>
            </a:r>
            <a:r>
              <a:rPr lang="en-US" b="1" dirty="0" smtClean="0"/>
              <a:t>1</a:t>
            </a:r>
            <a:r>
              <a:rPr lang="en-US" dirty="0" smtClean="0"/>
              <a:t>;</a:t>
            </a:r>
            <a:endParaRPr lang="en-US" dirty="0"/>
          </a:p>
          <a:p>
            <a:r>
              <a:rPr lang="en-US" dirty="0"/>
              <a:t>Source item 4: </a:t>
            </a:r>
            <a:r>
              <a:rPr lang="en-US" b="1" dirty="0"/>
              <a:t>order: </a:t>
            </a:r>
            <a:r>
              <a:rPr lang="en-US" b="1" dirty="0" smtClean="0"/>
              <a:t>3</a:t>
            </a:r>
            <a:r>
              <a:rPr lang="en-US" dirty="0" smtClean="0"/>
              <a:t>;</a:t>
            </a:r>
            <a:endParaRPr lang="en-US" dirty="0"/>
          </a:p>
          <a:p>
            <a:r>
              <a:rPr lang="en-US" dirty="0"/>
              <a:t>Source item 5: </a:t>
            </a:r>
            <a:r>
              <a:rPr lang="en-US" b="1" dirty="0"/>
              <a:t>order: </a:t>
            </a:r>
            <a:r>
              <a:rPr lang="en-US" b="1" dirty="0" smtClean="0"/>
              <a:t>1</a:t>
            </a:r>
            <a:r>
              <a:rPr lang="en-US" dirty="0" smtClean="0"/>
              <a:t>.</a:t>
            </a:r>
            <a:endParaRPr lang="uk-UA"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22" y="2319262"/>
            <a:ext cx="6163535" cy="1076475"/>
          </a:xfrm>
          <a:prstGeom prst="rect">
            <a:avLst/>
          </a:prstGeom>
        </p:spPr>
      </p:pic>
    </p:spTree>
    <p:extLst>
      <p:ext uri="{BB962C8B-B14F-4D97-AF65-F5344CB8AC3E}">
        <p14:creationId xmlns:p14="http://schemas.microsoft.com/office/powerpoint/2010/main" val="3333425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750195" y="2540358"/>
            <a:ext cx="10820400" cy="1233151"/>
          </a:xfrm>
        </p:spPr>
        <p:txBody>
          <a:bodyPr/>
          <a:lstStyle/>
          <a:p>
            <a:pPr algn="ctr"/>
            <a:r>
              <a:rPr lang="en-US" sz="8000" dirty="0" smtClean="0"/>
              <a:t>THANKS!</a:t>
            </a:r>
            <a:endParaRPr lang="uk-UA" sz="8000" dirty="0"/>
          </a:p>
        </p:txBody>
      </p:sp>
    </p:spTree>
    <p:extLst>
      <p:ext uri="{BB962C8B-B14F-4D97-AF65-F5344CB8AC3E}">
        <p14:creationId xmlns:p14="http://schemas.microsoft.com/office/powerpoint/2010/main" val="22490165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WHY FLEXBOX?</a:t>
            </a:r>
            <a:endParaRPr lang="uk-UA" dirty="0"/>
          </a:p>
        </p:txBody>
      </p:sp>
      <p:sp>
        <p:nvSpPr>
          <p:cNvPr id="5" name="Місце для тексту 4"/>
          <p:cNvSpPr>
            <a:spLocks noGrp="1"/>
          </p:cNvSpPr>
          <p:nvPr>
            <p:ph type="body" sz="quarter" idx="10"/>
          </p:nvPr>
        </p:nvSpPr>
        <p:spPr/>
        <p:txBody>
          <a:bodyPr/>
          <a:lstStyle/>
          <a:p>
            <a:r>
              <a:rPr lang="en-US" dirty="0"/>
              <a:t>For a long time, the only reliable cross browser-compatible tools available for creating CSS layouts were things like floats and positioning</a:t>
            </a:r>
            <a:r>
              <a:rPr lang="en-US" dirty="0" smtClean="0"/>
              <a:t>.</a:t>
            </a:r>
            <a:r>
              <a:rPr lang="en-US" dirty="0"/>
              <a:t> The following simple layout requirements are either difficult or impossible to achieve with such tools, in any kind of convenient, flexible way:</a:t>
            </a:r>
          </a:p>
          <a:p>
            <a:pPr marL="342900" indent="-342900">
              <a:buFont typeface="Arial" panose="020B0604020202020204" pitchFamily="34" charset="0"/>
              <a:buChar char="•"/>
            </a:pPr>
            <a:r>
              <a:rPr lang="en-US" dirty="0"/>
              <a:t>Vertically centering a block of content inside its parent.</a:t>
            </a:r>
          </a:p>
          <a:p>
            <a:pPr marL="342900" indent="-342900">
              <a:buFont typeface="Arial" panose="020B0604020202020204" pitchFamily="34" charset="0"/>
              <a:buChar char="•"/>
            </a:pPr>
            <a:r>
              <a:rPr lang="en-US" dirty="0"/>
              <a:t>Making all the children of a container take up an equal amount of the available width/height, regardless of how much width/height is available.</a:t>
            </a:r>
          </a:p>
          <a:p>
            <a:pPr marL="342900" indent="-342900">
              <a:buFont typeface="Arial" panose="020B0604020202020204" pitchFamily="34" charset="0"/>
              <a:buChar char="•"/>
            </a:pPr>
            <a:r>
              <a:rPr lang="en-US" dirty="0"/>
              <a:t>Making all columns in a multiple column layout adopt the same height even if they contain a different amount of content.</a:t>
            </a:r>
          </a:p>
          <a:p>
            <a:endParaRPr lang="uk-UA" dirty="0"/>
          </a:p>
        </p:txBody>
      </p:sp>
    </p:spTree>
    <p:extLst>
      <p:ext uri="{BB962C8B-B14F-4D97-AF65-F5344CB8AC3E}">
        <p14:creationId xmlns:p14="http://schemas.microsoft.com/office/powerpoint/2010/main" val="2222666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en-US" dirty="0" smtClean="0"/>
              <a:t>THE TWO AXEX OF FLEXBOX</a:t>
            </a:r>
            <a:endParaRPr lang="uk-UA" dirty="0"/>
          </a:p>
        </p:txBody>
      </p:sp>
      <p:sp>
        <p:nvSpPr>
          <p:cNvPr id="9" name="Місце для тексту 8"/>
          <p:cNvSpPr>
            <a:spLocks noGrp="1"/>
          </p:cNvSpPr>
          <p:nvPr>
            <p:ph type="body" sz="quarter" idx="10"/>
          </p:nvPr>
        </p:nvSpPr>
        <p:spPr>
          <a:xfrm>
            <a:off x="225379" y="1415068"/>
            <a:ext cx="5295900" cy="5442932"/>
          </a:xfrm>
        </p:spPr>
        <p:txBody>
          <a:bodyPr/>
          <a:lstStyle/>
          <a:p>
            <a:r>
              <a:rPr lang="en-US" dirty="0"/>
              <a:t>When elements are laid out as flexible boxes, they are laid out along two axes</a:t>
            </a:r>
            <a:r>
              <a:rPr lang="en-US" dirty="0" smtClean="0"/>
              <a:t>: </a:t>
            </a:r>
            <a:r>
              <a:rPr lang="en-US" b="1" dirty="0" smtClean="0"/>
              <a:t>main axis</a:t>
            </a:r>
            <a:r>
              <a:rPr lang="en-US" dirty="0" smtClean="0"/>
              <a:t> and </a:t>
            </a:r>
            <a:r>
              <a:rPr lang="en-US" b="1" dirty="0" smtClean="0"/>
              <a:t>cross axis</a:t>
            </a:r>
            <a:r>
              <a:rPr lang="en-US" dirty="0" smtClean="0"/>
              <a:t>.</a:t>
            </a:r>
          </a:p>
          <a:p>
            <a:r>
              <a:rPr lang="en-US" dirty="0"/>
              <a:t>The </a:t>
            </a:r>
            <a:r>
              <a:rPr lang="en-US" b="1" dirty="0"/>
              <a:t>main axis</a:t>
            </a:r>
            <a:r>
              <a:rPr lang="en-US" dirty="0"/>
              <a:t> is the axis running in the direction the flex items are being laid out </a:t>
            </a:r>
            <a:r>
              <a:rPr lang="en-US" dirty="0" smtClean="0"/>
              <a:t>in. The </a:t>
            </a:r>
            <a:r>
              <a:rPr lang="en-US" dirty="0"/>
              <a:t>start and end of this axis are called the </a:t>
            </a:r>
            <a:r>
              <a:rPr lang="en-US" b="1" dirty="0"/>
              <a:t>main start </a:t>
            </a:r>
            <a:r>
              <a:rPr lang="en-US" dirty="0"/>
              <a:t>and </a:t>
            </a:r>
            <a:r>
              <a:rPr lang="en-US" b="1" dirty="0"/>
              <a:t>main end</a:t>
            </a:r>
            <a:r>
              <a:rPr lang="en-US" dirty="0"/>
              <a:t>.</a:t>
            </a:r>
          </a:p>
          <a:p>
            <a:r>
              <a:rPr lang="en-US" dirty="0"/>
              <a:t>The </a:t>
            </a:r>
            <a:r>
              <a:rPr lang="en-US" b="1" dirty="0"/>
              <a:t>cross axis</a:t>
            </a:r>
            <a:r>
              <a:rPr lang="en-US" dirty="0"/>
              <a:t> is the axis running perpendicular to the </a:t>
            </a:r>
            <a:r>
              <a:rPr lang="en-US" dirty="0" smtClean="0"/>
              <a:t>main axis. </a:t>
            </a:r>
            <a:r>
              <a:rPr lang="en-US" dirty="0"/>
              <a:t>The start and end of this axis are called the </a:t>
            </a:r>
            <a:r>
              <a:rPr lang="en-US" b="1" dirty="0"/>
              <a:t>cross start</a:t>
            </a:r>
            <a:r>
              <a:rPr lang="en-US" dirty="0"/>
              <a:t> and </a:t>
            </a:r>
            <a:r>
              <a:rPr lang="en-US" b="1" dirty="0"/>
              <a:t>cross end</a:t>
            </a:r>
            <a:r>
              <a:rPr lang="en-US" dirty="0"/>
              <a:t>.</a:t>
            </a:r>
          </a:p>
          <a:p>
            <a:r>
              <a:rPr lang="en-US" dirty="0"/>
              <a:t>The parent element that has </a:t>
            </a:r>
            <a:r>
              <a:rPr lang="en-US" i="1" dirty="0"/>
              <a:t>display: flex</a:t>
            </a:r>
            <a:r>
              <a:rPr lang="en-US" dirty="0"/>
              <a:t> set </a:t>
            </a:r>
            <a:r>
              <a:rPr lang="en-US" dirty="0" smtClean="0"/>
              <a:t>on </a:t>
            </a:r>
            <a:r>
              <a:rPr lang="en-US" dirty="0" smtClean="0"/>
              <a:t>is </a:t>
            </a:r>
            <a:r>
              <a:rPr lang="en-US" dirty="0"/>
              <a:t>called the </a:t>
            </a:r>
            <a:r>
              <a:rPr lang="en-US" b="1" dirty="0"/>
              <a:t>flex container</a:t>
            </a:r>
            <a:r>
              <a:rPr lang="en-US" dirty="0"/>
              <a:t>.</a:t>
            </a:r>
          </a:p>
          <a:p>
            <a:r>
              <a:rPr lang="en-US" dirty="0"/>
              <a:t>The items being laid out as flexible boxes inside the flex container are called </a:t>
            </a:r>
            <a:r>
              <a:rPr lang="en-US" b="1" dirty="0"/>
              <a:t>flex </a:t>
            </a:r>
            <a:r>
              <a:rPr lang="en-US" b="1" dirty="0" smtClean="0"/>
              <a:t>items</a:t>
            </a:r>
            <a:r>
              <a:rPr lang="en-US" dirty="0" smtClean="0"/>
              <a:t>.</a:t>
            </a:r>
          </a:p>
        </p:txBody>
      </p:sp>
      <p:pic>
        <p:nvPicPr>
          <p:cNvPr id="12" name="Місце для зображення 11"/>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4407" r="4407"/>
          <a:stretch>
            <a:fillRect/>
          </a:stretch>
        </p:blipFill>
        <p:spPr>
          <a:xfrm>
            <a:off x="5688705" y="1712890"/>
            <a:ext cx="6035900" cy="3915178"/>
          </a:xfrm>
        </p:spPr>
      </p:pic>
    </p:spTree>
    <p:extLst>
      <p:ext uri="{BB962C8B-B14F-4D97-AF65-F5344CB8AC3E}">
        <p14:creationId xmlns:p14="http://schemas.microsoft.com/office/powerpoint/2010/main" val="312753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THE FLEX CONTAINER</a:t>
            </a:r>
            <a:r>
              <a:rPr lang="en-US" b="1" dirty="0"/>
              <a:t/>
            </a:r>
            <a:br>
              <a:rPr lang="en-US" b="1" dirty="0"/>
            </a:br>
            <a:endParaRPr lang="uk-UA" dirty="0"/>
          </a:p>
        </p:txBody>
      </p:sp>
      <p:sp>
        <p:nvSpPr>
          <p:cNvPr id="3" name="Місце для тексту 2"/>
          <p:cNvSpPr>
            <a:spLocks noGrp="1"/>
          </p:cNvSpPr>
          <p:nvPr>
            <p:ph type="body" sz="quarter" idx="10"/>
          </p:nvPr>
        </p:nvSpPr>
        <p:spPr>
          <a:xfrm>
            <a:off x="685800" y="1887829"/>
            <a:ext cx="5295900" cy="3429000"/>
          </a:xfrm>
          <a:noFill/>
        </p:spPr>
        <p:txBody>
          <a:bodyPr/>
          <a:lstStyle/>
          <a:p>
            <a:r>
              <a:rPr lang="en-US" dirty="0"/>
              <a:t>An area of a document laid out using flexbox is called a </a:t>
            </a:r>
            <a:r>
              <a:rPr lang="en-US" b="1" dirty="0"/>
              <a:t>flex container</a:t>
            </a:r>
            <a:r>
              <a:rPr lang="en-US" dirty="0"/>
              <a:t>. To create a flex container, we set the value of the area's container's </a:t>
            </a:r>
            <a:r>
              <a:rPr lang="en-US" b="1" dirty="0"/>
              <a:t>display</a:t>
            </a:r>
            <a:r>
              <a:rPr lang="en-US" dirty="0"/>
              <a:t> property to </a:t>
            </a:r>
            <a:r>
              <a:rPr lang="en-US" b="1" dirty="0" smtClean="0"/>
              <a:t>flex</a:t>
            </a:r>
            <a:r>
              <a:rPr lang="en-US" dirty="0" smtClean="0"/>
              <a:t>.</a:t>
            </a:r>
          </a:p>
          <a:p>
            <a:r>
              <a:rPr lang="en-US" dirty="0"/>
              <a:t>Flexbox provides a property called </a:t>
            </a:r>
            <a:r>
              <a:rPr lang="en-US" b="1" dirty="0"/>
              <a:t>flex-direction</a:t>
            </a:r>
            <a:r>
              <a:rPr lang="en-US" dirty="0"/>
              <a:t> that specifies what direction the main axis runs in (what direction the flexbox children are laid out </a:t>
            </a:r>
            <a:r>
              <a:rPr lang="en-US" dirty="0" smtClean="0"/>
              <a:t>in). It can have the following values: </a:t>
            </a:r>
          </a:p>
          <a:p>
            <a:pPr marL="342900" indent="-342900">
              <a:buFont typeface="Arial" panose="020B0604020202020204" pitchFamily="34" charset="0"/>
              <a:buChar char="•"/>
            </a:pPr>
            <a:r>
              <a:rPr lang="en-US" dirty="0"/>
              <a:t>r</a:t>
            </a:r>
            <a:r>
              <a:rPr lang="en-US" dirty="0" smtClean="0"/>
              <a:t>ow</a:t>
            </a:r>
            <a:r>
              <a:rPr lang="uk-UA" dirty="0" smtClean="0"/>
              <a:t> </a:t>
            </a:r>
            <a:r>
              <a:rPr lang="uk-UA" i="1" dirty="0" smtClean="0"/>
              <a:t>(</a:t>
            </a:r>
            <a:r>
              <a:rPr lang="en-US" i="1" dirty="0" smtClean="0"/>
              <a:t>default</a:t>
            </a:r>
            <a:r>
              <a:rPr lang="uk-UA" i="1" dirty="0" smtClean="0"/>
              <a:t>)</a:t>
            </a:r>
            <a:r>
              <a:rPr lang="en-US" dirty="0" smtClean="0"/>
              <a:t>;</a:t>
            </a:r>
          </a:p>
          <a:p>
            <a:pPr marL="342900" indent="-342900">
              <a:buFont typeface="Arial" panose="020B0604020202020204" pitchFamily="34" charset="0"/>
              <a:buChar char="•"/>
            </a:pPr>
            <a:r>
              <a:rPr lang="en-US" dirty="0" smtClean="0"/>
              <a:t>row-reverse; </a:t>
            </a:r>
          </a:p>
          <a:p>
            <a:pPr marL="342900" indent="-342900">
              <a:buFont typeface="Arial" panose="020B0604020202020204" pitchFamily="34" charset="0"/>
              <a:buChar char="•"/>
            </a:pPr>
            <a:r>
              <a:rPr lang="en-US" dirty="0" smtClean="0"/>
              <a:t>column;</a:t>
            </a:r>
          </a:p>
          <a:p>
            <a:pPr marL="342900" indent="-342900">
              <a:buFont typeface="Arial" panose="020B0604020202020204" pitchFamily="34" charset="0"/>
              <a:buChar char="•"/>
            </a:pPr>
            <a:r>
              <a:rPr lang="en-US" dirty="0" smtClean="0"/>
              <a:t>column-reverse.</a:t>
            </a:r>
            <a:endParaRPr lang="uk-UA" dirty="0"/>
          </a:p>
        </p:txBody>
      </p:sp>
      <p:pic>
        <p:nvPicPr>
          <p:cNvPr id="12" name="Рисунок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833" y="2057400"/>
            <a:ext cx="5305611" cy="1544929"/>
          </a:xfrm>
          <a:prstGeom prst="rect">
            <a:avLst/>
          </a:prstGeom>
        </p:spPr>
      </p:pic>
      <p:pic>
        <p:nvPicPr>
          <p:cNvPr id="13" name="Рисунок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077" y="3790346"/>
            <a:ext cx="5297367" cy="1696054"/>
          </a:xfrm>
          <a:prstGeom prst="rect">
            <a:avLst/>
          </a:prstGeom>
        </p:spPr>
      </p:pic>
    </p:spTree>
    <p:extLst>
      <p:ext uri="{BB962C8B-B14F-4D97-AF65-F5344CB8AC3E}">
        <p14:creationId xmlns:p14="http://schemas.microsoft.com/office/powerpoint/2010/main" val="362698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title"/>
          </p:nvPr>
        </p:nvSpPr>
        <p:spPr/>
        <p:txBody>
          <a:bodyPr/>
          <a:lstStyle/>
          <a:p>
            <a:r>
              <a:rPr lang="en-US" dirty="0" smtClean="0"/>
              <a:t>MULTI-LINE FLEX CONTAINER WITH FLEX-WRAP</a:t>
            </a:r>
            <a:endParaRPr lang="uk-UA" dirty="0"/>
          </a:p>
        </p:txBody>
      </p:sp>
      <p:sp>
        <p:nvSpPr>
          <p:cNvPr id="3" name="Місце для тексту 2"/>
          <p:cNvSpPr>
            <a:spLocks noGrp="1"/>
          </p:cNvSpPr>
          <p:nvPr>
            <p:ph type="body" sz="quarter" idx="10"/>
          </p:nvPr>
        </p:nvSpPr>
        <p:spPr>
          <a:xfrm>
            <a:off x="685800" y="2662707"/>
            <a:ext cx="10820400" cy="3429000"/>
          </a:xfrm>
        </p:spPr>
        <p:txBody>
          <a:bodyPr/>
          <a:lstStyle/>
          <a:p>
            <a:r>
              <a:rPr lang="en-US" dirty="0" smtClean="0"/>
              <a:t>To </a:t>
            </a:r>
            <a:r>
              <a:rPr lang="en-US" dirty="0"/>
              <a:t>cause wrapping </a:t>
            </a:r>
            <a:r>
              <a:rPr lang="en-US" dirty="0" smtClean="0"/>
              <a:t>behaviour we should add </a:t>
            </a:r>
            <a:r>
              <a:rPr lang="en-US" dirty="0"/>
              <a:t>the property </a:t>
            </a:r>
            <a:r>
              <a:rPr lang="en-US" b="1" dirty="0"/>
              <a:t>flex-wrap</a:t>
            </a:r>
            <a:r>
              <a:rPr lang="en-US" dirty="0"/>
              <a:t> with a value of </a:t>
            </a:r>
            <a:r>
              <a:rPr lang="en-US" b="1" dirty="0"/>
              <a:t>wrap</a:t>
            </a:r>
            <a:r>
              <a:rPr lang="en-US" dirty="0"/>
              <a:t>. Now, should </a:t>
            </a:r>
            <a:r>
              <a:rPr lang="en-US" dirty="0" smtClean="0"/>
              <a:t>our </a:t>
            </a:r>
            <a:r>
              <a:rPr lang="en-US" dirty="0"/>
              <a:t>items be too large to all display in one line, they will wrap onto another line. </a:t>
            </a:r>
            <a:endParaRPr lang="uk-UA" dirty="0" smtClean="0"/>
          </a:p>
          <a:p>
            <a:r>
              <a:rPr lang="en-US" dirty="0" smtClean="0"/>
              <a:t>As </a:t>
            </a:r>
            <a:r>
              <a:rPr lang="en-US" dirty="0"/>
              <a:t>flex-wrap is set to wrap, the items wrap. Set it to </a:t>
            </a:r>
            <a:r>
              <a:rPr lang="en-US" b="1" dirty="0"/>
              <a:t>nowrap</a:t>
            </a:r>
            <a:r>
              <a:rPr lang="en-US" dirty="0"/>
              <a:t>, which is also the initial value, and they will instead shrink to fit the container because they are using initial flexbox values that allows items to shrink. Using nowrap would cause an overflow if the items were not able to shrink, or could not shrink small enough to </a:t>
            </a:r>
            <a:r>
              <a:rPr lang="en-US" dirty="0" smtClean="0"/>
              <a:t>fit.</a:t>
            </a:r>
            <a:endParaRPr lang="uk-UA" dirty="0"/>
          </a:p>
        </p:txBody>
      </p:sp>
    </p:spTree>
    <p:extLst>
      <p:ext uri="{BB962C8B-B14F-4D97-AF65-F5344CB8AC3E}">
        <p14:creationId xmlns:p14="http://schemas.microsoft.com/office/powerpoint/2010/main" val="596746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FLEX-FLOW SHORTHAND</a:t>
            </a:r>
            <a:endParaRPr lang="uk-UA" dirty="0"/>
          </a:p>
        </p:txBody>
      </p:sp>
      <p:sp>
        <p:nvSpPr>
          <p:cNvPr id="3" name="Місце для тексту 2"/>
          <p:cNvSpPr>
            <a:spLocks noGrp="1"/>
          </p:cNvSpPr>
          <p:nvPr>
            <p:ph type="body" sz="quarter" idx="10"/>
          </p:nvPr>
        </p:nvSpPr>
        <p:spPr/>
        <p:txBody>
          <a:bodyPr/>
          <a:lstStyle/>
          <a:p>
            <a:r>
              <a:rPr lang="en-US" dirty="0"/>
              <a:t>You can combine the two properties </a:t>
            </a:r>
            <a:r>
              <a:rPr lang="en-US" b="1" dirty="0"/>
              <a:t>flex-direction</a:t>
            </a:r>
            <a:r>
              <a:rPr lang="en-US" dirty="0"/>
              <a:t> and </a:t>
            </a:r>
            <a:r>
              <a:rPr lang="en-US" b="1" dirty="0"/>
              <a:t>flex-wrap</a:t>
            </a:r>
            <a:r>
              <a:rPr lang="en-US" dirty="0"/>
              <a:t> into the </a:t>
            </a:r>
            <a:r>
              <a:rPr lang="en-US" b="1" dirty="0"/>
              <a:t>flex-flow</a:t>
            </a:r>
            <a:r>
              <a:rPr lang="en-US" dirty="0"/>
              <a:t> shorthand. The first value specified is flex-direction and the second value is flex-wrap.</a:t>
            </a:r>
            <a:endParaRPr lang="uk-UA"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9402" y="2057400"/>
            <a:ext cx="5540364" cy="3107028"/>
          </a:xfrm>
          <a:prstGeom prst="rect">
            <a:avLst/>
          </a:prstGeom>
        </p:spPr>
      </p:pic>
    </p:spTree>
    <p:extLst>
      <p:ext uri="{BB962C8B-B14F-4D97-AF65-F5344CB8AC3E}">
        <p14:creationId xmlns:p14="http://schemas.microsoft.com/office/powerpoint/2010/main" val="3277236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t>ALIGNING ITEMS IN A FLEX CONTAINER</a:t>
            </a:r>
            <a:r>
              <a:rPr lang="en-US" b="1" dirty="0"/>
              <a:t/>
            </a:r>
            <a:br>
              <a:rPr lang="en-US" b="1" dirty="0"/>
            </a:br>
            <a:r>
              <a:rPr lang="en-US" dirty="0"/>
              <a:t/>
            </a:r>
            <a:br>
              <a:rPr lang="en-US" dirty="0"/>
            </a:br>
            <a:endParaRPr lang="uk-UA" dirty="0"/>
          </a:p>
        </p:txBody>
      </p:sp>
      <p:sp>
        <p:nvSpPr>
          <p:cNvPr id="3" name="Місце для тексту 2"/>
          <p:cNvSpPr>
            <a:spLocks noGrp="1"/>
          </p:cNvSpPr>
          <p:nvPr>
            <p:ph type="body" sz="quarter" idx="10"/>
          </p:nvPr>
        </p:nvSpPr>
        <p:spPr>
          <a:xfrm>
            <a:off x="685800" y="2057400"/>
            <a:ext cx="10820400" cy="3789608"/>
          </a:xfrm>
        </p:spPr>
        <p:txBody>
          <a:bodyPr/>
          <a:lstStyle/>
          <a:p>
            <a:r>
              <a:rPr lang="en-US" dirty="0"/>
              <a:t>A key feature of flexbox is the ability to align and justify items on the main- and cross-axes, and to distribute space between flex </a:t>
            </a:r>
            <a:r>
              <a:rPr lang="en-US" dirty="0" smtClean="0"/>
              <a:t>items.</a:t>
            </a:r>
            <a:r>
              <a:rPr lang="uk-UA" dirty="0"/>
              <a:t> </a:t>
            </a:r>
            <a:r>
              <a:rPr lang="en-US" dirty="0" smtClean="0"/>
              <a:t>Main properties that allow us to align and justify content are:</a:t>
            </a:r>
          </a:p>
          <a:p>
            <a:endParaRPr lang="en-US" dirty="0"/>
          </a:p>
          <a:p>
            <a:pPr marL="342900" indent="-342900">
              <a:buFont typeface="Arial" panose="020B0604020202020204" pitchFamily="34" charset="0"/>
              <a:buChar char="•"/>
            </a:pPr>
            <a:r>
              <a:rPr lang="en-US" b="1" dirty="0"/>
              <a:t>justify-content</a:t>
            </a:r>
            <a:r>
              <a:rPr lang="en-US" dirty="0"/>
              <a:t> — controls alignment of all items on the main axis.</a:t>
            </a:r>
          </a:p>
          <a:p>
            <a:pPr marL="342900" indent="-342900">
              <a:buFont typeface="Arial" panose="020B0604020202020204" pitchFamily="34" charset="0"/>
              <a:buChar char="•"/>
            </a:pPr>
            <a:r>
              <a:rPr lang="en-US" b="1" dirty="0"/>
              <a:t>align-items</a:t>
            </a:r>
            <a:r>
              <a:rPr lang="en-US" dirty="0"/>
              <a:t> — controls alignment of all items on the cross axis.</a:t>
            </a:r>
          </a:p>
          <a:p>
            <a:pPr marL="342900" indent="-342900">
              <a:buFont typeface="Arial" panose="020B0604020202020204" pitchFamily="34" charset="0"/>
              <a:buChar char="•"/>
            </a:pPr>
            <a:r>
              <a:rPr lang="en-US" b="1" dirty="0"/>
              <a:t>align-self</a:t>
            </a:r>
            <a:r>
              <a:rPr lang="en-US" dirty="0"/>
              <a:t> — controls alignment of an individual flex item on the cross axis.</a:t>
            </a:r>
          </a:p>
          <a:p>
            <a:pPr marL="342900" indent="-342900">
              <a:buFont typeface="Arial" panose="020B0604020202020204" pitchFamily="34" charset="0"/>
              <a:buChar char="•"/>
            </a:pPr>
            <a:r>
              <a:rPr lang="en-US" b="1" dirty="0"/>
              <a:t>align-content</a:t>
            </a:r>
            <a:r>
              <a:rPr lang="en-US" dirty="0"/>
              <a:t> — described in the spec as for “packing flex lines”; controls space between flex lines on the cross axis.</a:t>
            </a:r>
            <a:endParaRPr lang="uk-UA" dirty="0"/>
          </a:p>
        </p:txBody>
      </p:sp>
    </p:spTree>
    <p:extLst>
      <p:ext uri="{BB962C8B-B14F-4D97-AF65-F5344CB8AC3E}">
        <p14:creationId xmlns:p14="http://schemas.microsoft.com/office/powerpoint/2010/main" val="1951729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THE CROSS AXIS</a:t>
            </a:r>
            <a:endParaRPr lang="uk-UA" dirty="0"/>
          </a:p>
        </p:txBody>
      </p:sp>
      <p:sp>
        <p:nvSpPr>
          <p:cNvPr id="3" name="Місце для тексту 2"/>
          <p:cNvSpPr>
            <a:spLocks noGrp="1"/>
          </p:cNvSpPr>
          <p:nvPr>
            <p:ph type="body" sz="quarter" idx="10"/>
          </p:nvPr>
        </p:nvSpPr>
        <p:spPr>
          <a:xfrm>
            <a:off x="582769" y="1658155"/>
            <a:ext cx="10820400" cy="4291884"/>
          </a:xfrm>
        </p:spPr>
        <p:txBody>
          <a:bodyPr/>
          <a:lstStyle/>
          <a:p>
            <a:r>
              <a:rPr lang="en-US" dirty="0"/>
              <a:t>The </a:t>
            </a:r>
            <a:r>
              <a:rPr lang="en-US" b="1" dirty="0"/>
              <a:t>align-items</a:t>
            </a:r>
            <a:r>
              <a:rPr lang="en-US" dirty="0"/>
              <a:t> and </a:t>
            </a:r>
            <a:r>
              <a:rPr lang="en-US" b="1" dirty="0"/>
              <a:t>align-self</a:t>
            </a:r>
            <a:r>
              <a:rPr lang="en-US" dirty="0"/>
              <a:t> properties control alignment of our flex items on the cross axis, down the columns if flex-direction is row and along the row if flex-direction is column</a:t>
            </a:r>
            <a:r>
              <a:rPr lang="en-US" dirty="0" smtClean="0"/>
              <a:t>. Values that can be used:</a:t>
            </a:r>
          </a:p>
          <a:p>
            <a:pPr marL="342900" indent="-342900">
              <a:buFont typeface="Arial" panose="020B0604020202020204" pitchFamily="34" charset="0"/>
              <a:buChar char="•"/>
            </a:pPr>
            <a:r>
              <a:rPr lang="en-US" b="1" dirty="0" smtClean="0"/>
              <a:t>flex-start</a:t>
            </a:r>
            <a:r>
              <a:rPr lang="en-US" dirty="0" smtClean="0"/>
              <a:t>;</a:t>
            </a:r>
            <a:endParaRPr lang="en-US" dirty="0"/>
          </a:p>
          <a:p>
            <a:pPr marL="342900" indent="-342900">
              <a:buFont typeface="Arial" panose="020B0604020202020204" pitchFamily="34" charset="0"/>
              <a:buChar char="•"/>
            </a:pPr>
            <a:r>
              <a:rPr lang="en-US" b="1" dirty="0" smtClean="0"/>
              <a:t>flex-end</a:t>
            </a:r>
            <a:r>
              <a:rPr lang="en-US" dirty="0" smtClean="0"/>
              <a:t>;</a:t>
            </a:r>
            <a:endParaRPr lang="en-US" dirty="0"/>
          </a:p>
          <a:p>
            <a:pPr marL="342900" indent="-342900">
              <a:buFont typeface="Arial" panose="020B0604020202020204" pitchFamily="34" charset="0"/>
              <a:buChar char="•"/>
            </a:pPr>
            <a:r>
              <a:rPr lang="en-US" b="1" dirty="0" smtClean="0"/>
              <a:t>center</a:t>
            </a:r>
            <a:r>
              <a:rPr lang="en-US" dirty="0" smtClean="0"/>
              <a:t>;</a:t>
            </a:r>
            <a:endParaRPr lang="en-US" dirty="0"/>
          </a:p>
          <a:p>
            <a:pPr marL="342900" indent="-342900">
              <a:buFont typeface="Arial" panose="020B0604020202020204" pitchFamily="34" charset="0"/>
              <a:buChar char="•"/>
            </a:pPr>
            <a:r>
              <a:rPr lang="en-US" b="1" dirty="0" smtClean="0"/>
              <a:t>stretch</a:t>
            </a:r>
            <a:r>
              <a:rPr lang="en-US" dirty="0" smtClean="0"/>
              <a:t> </a:t>
            </a:r>
            <a:r>
              <a:rPr lang="en-US" i="1" dirty="0" smtClean="0"/>
              <a:t>(default)</a:t>
            </a:r>
            <a:r>
              <a:rPr lang="en-US" dirty="0" smtClean="0"/>
              <a:t>;</a:t>
            </a:r>
            <a:endParaRPr lang="en-US" i="1" dirty="0"/>
          </a:p>
          <a:p>
            <a:pPr marL="342900" indent="-342900">
              <a:buFont typeface="Arial" panose="020B0604020202020204" pitchFamily="34" charset="0"/>
              <a:buChar char="•"/>
            </a:pPr>
            <a:r>
              <a:rPr lang="en-US" b="1" dirty="0" smtClean="0"/>
              <a:t>baseline</a:t>
            </a:r>
            <a:r>
              <a:rPr lang="en-US" dirty="0" smtClean="0"/>
              <a:t>;</a:t>
            </a:r>
          </a:p>
          <a:p>
            <a:pPr marL="342900" indent="-342900">
              <a:buFont typeface="Arial" panose="020B0604020202020204" pitchFamily="34" charset="0"/>
              <a:buChar char="•"/>
            </a:pPr>
            <a:r>
              <a:rPr lang="en-US" b="1" dirty="0"/>
              <a:t>a</a:t>
            </a:r>
            <a:r>
              <a:rPr lang="en-US" b="1" dirty="0" smtClean="0"/>
              <a:t>uto</a:t>
            </a:r>
            <a:r>
              <a:rPr lang="uk-UA" dirty="0" smtClean="0"/>
              <a:t> (</a:t>
            </a:r>
            <a:r>
              <a:rPr lang="en-US" dirty="0" smtClean="0"/>
              <a:t>only align-self</a:t>
            </a:r>
            <a:r>
              <a:rPr lang="uk-UA" dirty="0" smtClean="0"/>
              <a:t>)</a:t>
            </a:r>
            <a:r>
              <a:rPr lang="en-US" dirty="0" smtClean="0"/>
              <a:t>.</a:t>
            </a:r>
          </a:p>
          <a:p>
            <a:r>
              <a:rPr lang="en-US" dirty="0"/>
              <a:t>The </a:t>
            </a:r>
            <a:r>
              <a:rPr lang="en-US" b="1" dirty="0"/>
              <a:t>align-self</a:t>
            </a:r>
            <a:r>
              <a:rPr lang="en-US" dirty="0"/>
              <a:t> property accepts all of the same values as align-items plus a value of auto, which will reset the value to that which is defined on the flex container.</a:t>
            </a:r>
            <a:endParaRPr lang="uk-UA" dirty="0"/>
          </a:p>
        </p:txBody>
      </p:sp>
    </p:spTree>
    <p:extLst>
      <p:ext uri="{BB962C8B-B14F-4D97-AF65-F5344CB8AC3E}">
        <p14:creationId xmlns:p14="http://schemas.microsoft.com/office/powerpoint/2010/main" val="399611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purl.org/dc/terms/"/>
    <ds:schemaRef ds:uri="341e6018-ac0a-4dfb-8409-db9e0d25502e"/>
    <ds:schemaRef ds:uri="http://purl.org/dc/dcmitype/"/>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835f28f2-30f1-4728-84d2-86d96e143488"/>
    <ds:schemaRef ds:uri="http://schemas.microsoft.com/office/2006/metadata/properties"/>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445</TotalTime>
  <Words>2295</Words>
  <Application>Microsoft Office PowerPoint</Application>
  <PresentationFormat>Широкий екран</PresentationFormat>
  <Paragraphs>128</Paragraphs>
  <Slides>29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2</vt:i4>
      </vt:variant>
      <vt:variant>
        <vt:lpstr>Заголовки слайдів</vt:lpstr>
      </vt:variant>
      <vt:variant>
        <vt:i4>29</vt:i4>
      </vt:variant>
    </vt:vector>
  </HeadingPairs>
  <TitlesOfParts>
    <vt:vector size="35" baseType="lpstr">
      <vt:lpstr>Proxima Nova Black</vt:lpstr>
      <vt:lpstr>Open Sans</vt:lpstr>
      <vt:lpstr>Arial</vt:lpstr>
      <vt:lpstr>Calibri</vt:lpstr>
      <vt:lpstr>DARK THEME</vt:lpstr>
      <vt:lpstr>LIGHT-THEME</vt:lpstr>
      <vt:lpstr>FLEXBOX</vt:lpstr>
      <vt:lpstr>WHAT IS FLEXBOX?</vt:lpstr>
      <vt:lpstr>WHY FLEXBOX?</vt:lpstr>
      <vt:lpstr>THE TWO AXEX OF FLEXBOX</vt:lpstr>
      <vt:lpstr>THE FLEX CONTAINER </vt:lpstr>
      <vt:lpstr>MULTI-LINE FLEX CONTAINER WITH FLEX-WRAP</vt:lpstr>
      <vt:lpstr>THE FLEX-FLOW SHORTHAND</vt:lpstr>
      <vt:lpstr>ALIGNING ITEMS IN A FLEX CONTAINER  </vt:lpstr>
      <vt:lpstr>THE CROSS AXIS</vt:lpstr>
      <vt:lpstr>Презентація PowerPoint</vt:lpstr>
      <vt:lpstr>Презентація PowerPoint</vt:lpstr>
      <vt:lpstr>ALIGNING CONTENT ON THE CROSS AXIS</vt:lpstr>
      <vt:lpstr>Презентація PowerPoint</vt:lpstr>
      <vt:lpstr>Презентація PowerPoint</vt:lpstr>
      <vt:lpstr>ALIGNING CONTENT ON THE MAIN AXIS</vt:lpstr>
      <vt:lpstr>Презентація PowerPoint</vt:lpstr>
      <vt:lpstr>PROPERTIES APPLIED TO FLEX ITEMS</vt:lpstr>
      <vt:lpstr>POSITIVE AND NEGATIVE FREE SPACE</vt:lpstr>
      <vt:lpstr>THE FLEX-BASIS PROPERTY</vt:lpstr>
      <vt:lpstr>THE FLEX-GROW PROPERTY</vt:lpstr>
      <vt:lpstr>COMBINING FLEX-GROW AND FLEX-BASIS</vt:lpstr>
      <vt:lpstr>COMBINING FLEX-GROW AND FLEX-BASIS</vt:lpstr>
      <vt:lpstr>GIVING ITEMS DIFFERENT FLEX-GROW FACTORS</vt:lpstr>
      <vt:lpstr>THE FLEX-SHRINK PROPERTY</vt:lpstr>
      <vt:lpstr>Презентація PowerPoint</vt:lpstr>
      <vt:lpstr>GIVING ITEMS DIFFERENT FLEX-SHRINK FACTORS</vt:lpstr>
      <vt:lpstr>ORDERING FLEX ITEMS</vt:lpstr>
      <vt:lpstr>Презентація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RePack by Diakov</cp:lastModifiedBy>
  <cp:revision>39</cp:revision>
  <dcterms:created xsi:type="dcterms:W3CDTF">2018-12-11T16:43:22Z</dcterms:created>
  <dcterms:modified xsi:type="dcterms:W3CDTF">2019-07-21T16:29:08Z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