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4"/>
    <p:sldMasterId id="2147483656" r:id="rId5"/>
  </p:sldMasterIdLst>
  <p:sldIdLst>
    <p:sldId id="257" r:id="rId6"/>
    <p:sldId id="258" r:id="rId7"/>
    <p:sldId id="259" r:id="rId8"/>
    <p:sldId id="260" r:id="rId9"/>
    <p:sldId id="261" r:id="rId10"/>
    <p:sldId id="262" r:id="rId11"/>
    <p:sldId id="263" r:id="rId12"/>
    <p:sldId id="264" r:id="rId13"/>
    <p:sldId id="265"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Lst>
  <p:sldSz cx="12192000" cy="6858000"/>
  <p:notesSz cx="6858000" cy="9144000"/>
  <p:embeddedFontLst>
    <p:embeddedFont>
      <p:font typeface="Calibri" panose="020F0502020204030204" pitchFamily="34" charset="0"/>
      <p:regular r:id="rId28"/>
      <p:bold r:id="rId29"/>
      <p:italic r:id="rId30"/>
      <p:boldItalic r:id="rId31"/>
    </p:embeddedFont>
    <p:embeddedFont>
      <p:font typeface="Open Sans" panose="020B0604020202020204" charset="0"/>
      <p:regular r:id="rId32"/>
      <p:bold r:id="rId33"/>
      <p:italic r:id="rId34"/>
      <p:boldItalic r:id="rId35"/>
    </p:embeddedFont>
    <p:embeddedFont>
      <p:font typeface="Proxima Nova Black" panose="020B0604020202020204" charset="0"/>
      <p:bold r:id="rId3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86957" autoAdjust="0"/>
  </p:normalViewPr>
  <p:slideViewPr>
    <p:cSldViewPr snapToGrid="0">
      <p:cViewPr varScale="1">
        <p:scale>
          <a:sx n="74" d="100"/>
          <a:sy n="74" d="100"/>
        </p:scale>
        <p:origin x="576" y="54"/>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theme" Target="theme/theme1.xml"/><Relationship Id="rId21" Type="http://schemas.openxmlformats.org/officeDocument/2006/relationships/slide" Target="slides/slide16.xml"/><Relationship Id="rId34" Type="http://schemas.openxmlformats.org/officeDocument/2006/relationships/font" Target="fonts/font7.fntdata"/><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font" Target="fonts/font6.fntdata"/><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font" Target="fonts/font2.fntdata"/><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font" Target="fonts/font5.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font" Target="fonts/font1.fntdata"/><Relationship Id="rId36" Type="http://schemas.openxmlformats.org/officeDocument/2006/relationships/font" Target="fonts/font9.fntdata"/><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font" Target="fonts/font4.fntdata"/><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font" Target="fonts/font3.fntdata"/><Relationship Id="rId35" Type="http://schemas.openxmlformats.org/officeDocument/2006/relationships/font" Target="fonts/font8.fntdata"/><Relationship Id="rId8" Type="http://schemas.openxmlformats.org/officeDocument/2006/relationships/slide" Target="slides/slide3.xml"/><Relationship Id="rId3" Type="http://schemas.openxmlformats.org/officeDocument/2006/relationships/customXml" Target="../customXml/item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SLIDE-DARK-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08308" y="174928"/>
            <a:ext cx="12390783" cy="6683071"/>
          </a:xfrm>
          <a:prstGeom prst="rect">
            <a:avLst/>
          </a:prstGeom>
        </p:spPr>
        <p:txBody>
          <a:bodyPr anchor="t">
            <a:noAutofit/>
          </a:bodyPr>
          <a:lstStyle>
            <a:lvl1pPr>
              <a:lnSpc>
                <a:spcPts val="11000"/>
              </a:lnSpc>
              <a:defRPr sz="15000">
                <a:latin typeface="Proxima Nova Black" panose="02000506030000020004" pitchFamily="50" charset="0"/>
              </a:defRPr>
            </a:lvl1pPr>
          </a:lstStyle>
          <a:p>
            <a:r>
              <a:rPr lang="en-US" dirty="0" smtClean="0"/>
              <a:t>TITLE</a:t>
            </a:r>
            <a:r>
              <a:rPr lang="uk-UA" dirty="0" smtClean="0"/>
              <a:t/>
            </a:r>
            <a:br>
              <a:rPr lang="uk-UA" dirty="0" smtClean="0"/>
            </a:br>
            <a:r>
              <a:rPr lang="en-US" dirty="0" smtClean="0"/>
              <a:t>TO</a:t>
            </a:r>
            <a:r>
              <a:rPr lang="uk-UA" dirty="0" smtClean="0"/>
              <a:t> </a:t>
            </a:r>
            <a:r>
              <a:rPr lang="en-US" dirty="0" smtClean="0"/>
              <a:t>BE</a:t>
            </a:r>
            <a:r>
              <a:rPr lang="uk-UA" dirty="0" smtClean="0"/>
              <a:t> </a:t>
            </a:r>
            <a:r>
              <a:rPr lang="en-US" dirty="0" smtClean="0"/>
              <a:t>CAPI</a:t>
            </a:r>
            <a:r>
              <a:rPr lang="uk-UA" dirty="0" smtClean="0"/>
              <a:t/>
            </a:r>
            <a:br>
              <a:rPr lang="uk-UA" dirty="0" smtClean="0"/>
            </a:br>
            <a:r>
              <a:rPr lang="en-US" dirty="0" smtClean="0"/>
              <a:t>TALIZED</a:t>
            </a:r>
            <a:endParaRPr lang="en-US" dirty="0"/>
          </a:p>
        </p:txBody>
      </p:sp>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smtClean="0"/>
              <a:t>by Speaker</a:t>
            </a:r>
            <a:endParaRPr lang="en-US" dirty="0"/>
          </a:p>
        </p:txBody>
      </p:sp>
    </p:spTree>
    <p:extLst>
      <p:ext uri="{BB962C8B-B14F-4D97-AF65-F5344CB8AC3E}">
        <p14:creationId xmlns:p14="http://schemas.microsoft.com/office/powerpoint/2010/main" val="5707514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WIDE-PHOTOT-DAR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smtClean="0"/>
              <a:t>CLICK TO EDIT THE TITLE</a:t>
            </a:r>
            <a:endParaRPr lang="en-US" dirty="0"/>
          </a:p>
        </p:txBody>
      </p:sp>
      <p:sp>
        <p:nvSpPr>
          <p:cNvPr id="4" name="Picture Placeholder 3"/>
          <p:cNvSpPr>
            <a:spLocks noGrp="1"/>
          </p:cNvSpPr>
          <p:nvPr>
            <p:ph type="pic" sz="quarter" idx="10"/>
          </p:nvPr>
        </p:nvSpPr>
        <p:spPr>
          <a:xfrm>
            <a:off x="0" y="2057400"/>
            <a:ext cx="12192000" cy="4800600"/>
          </a:xfrm>
          <a:prstGeom prst="rect">
            <a:avLst/>
          </a:prstGeom>
        </p:spPr>
        <p:txBody>
          <a:bodyPr/>
          <a:lstStyle/>
          <a:p>
            <a:r>
              <a:rPr lang="en-US" smtClean="0"/>
              <a:t>Click icon to add picture</a:t>
            </a:r>
            <a:endParaRPr lang="en-US"/>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1273960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HOTO-LEFT-DARK">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dirty="0" smtClean="0"/>
              <a:t>TITLE TO BE CAPITALIZED</a:t>
            </a:r>
            <a:endParaRPr lang="en-US" dirty="0"/>
          </a:p>
        </p:txBody>
      </p:sp>
      <p:sp>
        <p:nvSpPr>
          <p:cNvPr id="4" name="Picture Placeholder 3"/>
          <p:cNvSpPr>
            <a:spLocks noGrp="1"/>
          </p:cNvSpPr>
          <p:nvPr>
            <p:ph type="pic" sz="quarter" idx="13"/>
          </p:nvPr>
        </p:nvSpPr>
        <p:spPr>
          <a:xfrm>
            <a:off x="0" y="0"/>
            <a:ext cx="5295900" cy="6858000"/>
          </a:xfrm>
          <a:prstGeom prst="rect">
            <a:avLst/>
          </a:prstGeom>
        </p:spPr>
        <p:txBody>
          <a:bodyPr/>
          <a:lstStyle/>
          <a:p>
            <a:r>
              <a:rPr lang="en-US" smtClean="0"/>
              <a:t>Click icon to add picture</a:t>
            </a:r>
            <a:endParaRPr lang="en-US"/>
          </a:p>
        </p:txBody>
      </p:sp>
      <p:sp>
        <p:nvSpPr>
          <p:cNvPr id="7" name="TextBox 6"/>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8020258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SCRIPTION-PHOTO-RIGHT-DARK">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dirty="0" smtClean="0"/>
              <a:t>TITLE TO</a:t>
            </a:r>
            <a:r>
              <a:rPr lang="uk-UA" dirty="0" smtClean="0"/>
              <a:t/>
            </a:r>
            <a:br>
              <a:rPr lang="uk-UA" dirty="0" smtClean="0"/>
            </a:br>
            <a:r>
              <a:rPr lang="en-US" dirty="0" smtClean="0"/>
              <a:t>BE</a:t>
            </a:r>
            <a:r>
              <a:rPr lang="uk-UA" dirty="0" smtClean="0"/>
              <a:t> С</a:t>
            </a:r>
            <a:r>
              <a:rPr lang="en-US" dirty="0" smtClean="0"/>
              <a:t>APITA</a:t>
            </a:r>
            <a:r>
              <a:rPr lang="uk-UA" dirty="0" smtClean="0"/>
              <a:t/>
            </a:r>
            <a:br>
              <a:rPr lang="uk-UA" dirty="0" smtClean="0"/>
            </a:br>
            <a:r>
              <a:rPr lang="en-US" dirty="0" smtClean="0"/>
              <a:t>LIZED</a:t>
            </a:r>
            <a:endParaRPr lang="en-US" dirty="0"/>
          </a:p>
        </p:txBody>
      </p:sp>
      <p:sp>
        <p:nvSpPr>
          <p:cNvPr id="9" name="TextBox 8"/>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
        <p:nvSpPr>
          <p:cNvPr id="4" name="Picture Placeholder 3"/>
          <p:cNvSpPr>
            <a:spLocks noGrp="1"/>
          </p:cNvSpPr>
          <p:nvPr>
            <p:ph type="pic" sz="quarter" idx="14"/>
          </p:nvPr>
        </p:nvSpPr>
        <p:spPr>
          <a:xfrm>
            <a:off x="4381500" y="1371600"/>
            <a:ext cx="7124700" cy="4114800"/>
          </a:xfrm>
          <a:prstGeom prst="rect">
            <a:avLst/>
          </a:prstGeom>
        </p:spPr>
        <p:txBody>
          <a:bodyPr/>
          <a:lstStyle/>
          <a:p>
            <a:r>
              <a:rPr lang="en-US" smtClean="0"/>
              <a:t>Click icon to add picture</a:t>
            </a:r>
            <a:endParaRPr lang="en-US"/>
          </a:p>
        </p:txBody>
      </p:sp>
      <p:sp>
        <p:nvSpPr>
          <p:cNvPr id="10" name="Text Placeholder 6"/>
          <p:cNvSpPr>
            <a:spLocks noGrp="1"/>
          </p:cNvSpPr>
          <p:nvPr>
            <p:ph type="body" sz="quarter" idx="12" hasCustomPrompt="1"/>
          </p:nvPr>
        </p:nvSpPr>
        <p:spPr>
          <a:xfrm>
            <a:off x="685800" y="3429000"/>
            <a:ext cx="3467100" cy="2057400"/>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p:txBody>
      </p:sp>
    </p:spTree>
    <p:extLst>
      <p:ext uri="{BB962C8B-B14F-4D97-AF65-F5344CB8AC3E}">
        <p14:creationId xmlns:p14="http://schemas.microsoft.com/office/powerpoint/2010/main" val="37345149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WIDE-CHART-DAR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smtClean="0"/>
              <a:t>TITLE TO BE CAPITALIZED</a:t>
            </a:r>
            <a:endParaRPr lang="en-US" dirty="0"/>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
        <p:nvSpPr>
          <p:cNvPr id="5" name="Chart Placeholder 4"/>
          <p:cNvSpPr>
            <a:spLocks noGrp="1"/>
          </p:cNvSpPr>
          <p:nvPr>
            <p:ph type="chart" sz="quarter" idx="11"/>
          </p:nvPr>
        </p:nvSpPr>
        <p:spPr>
          <a:xfrm>
            <a:off x="685800" y="2057400"/>
            <a:ext cx="10820400" cy="3429000"/>
          </a:xfrm>
          <a:prstGeom prst="rect">
            <a:avLst/>
          </a:prstGeom>
        </p:spPr>
        <p:txBody>
          <a:bodyPr/>
          <a:lstStyle/>
          <a:p>
            <a:r>
              <a:rPr lang="en-US" smtClean="0"/>
              <a:t>Click icon to add chart</a:t>
            </a:r>
            <a:endParaRPr lang="en-US"/>
          </a:p>
        </p:txBody>
      </p:sp>
    </p:spTree>
    <p:extLst>
      <p:ext uri="{BB962C8B-B14F-4D97-AF65-F5344CB8AC3E}">
        <p14:creationId xmlns:p14="http://schemas.microsoft.com/office/powerpoint/2010/main" val="16854359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RT-LEFT-DARK">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dirty="0" smtClean="0"/>
              <a:t>TITLE TO</a:t>
            </a:r>
            <a:r>
              <a:rPr lang="uk-UA" dirty="0" smtClean="0"/>
              <a:t/>
            </a:r>
            <a:br>
              <a:rPr lang="uk-UA" dirty="0" smtClean="0"/>
            </a:br>
            <a:r>
              <a:rPr lang="en-US" dirty="0" smtClean="0"/>
              <a:t>BE CAPITA</a:t>
            </a:r>
            <a:r>
              <a:rPr lang="uk-UA" dirty="0" smtClean="0"/>
              <a:t/>
            </a:r>
            <a:br>
              <a:rPr lang="uk-UA" dirty="0" smtClean="0"/>
            </a:br>
            <a:r>
              <a:rPr lang="en-US" dirty="0" smtClean="0"/>
              <a:t>LIZED</a:t>
            </a:r>
            <a:endParaRPr lang="en-US" dirty="0"/>
          </a:p>
        </p:txBody>
      </p:sp>
      <p:sp>
        <p:nvSpPr>
          <p:cNvPr id="9" name="TextBox 8"/>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
        <p:nvSpPr>
          <p:cNvPr id="10" name="Text Placeholder 6"/>
          <p:cNvSpPr>
            <a:spLocks noGrp="1"/>
          </p:cNvSpPr>
          <p:nvPr>
            <p:ph type="body" sz="quarter" idx="12" hasCustomPrompt="1"/>
          </p:nvPr>
        </p:nvSpPr>
        <p:spPr>
          <a:xfrm>
            <a:off x="685800" y="3429000"/>
            <a:ext cx="3467100" cy="2057400"/>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p:txBody>
      </p:sp>
      <p:sp>
        <p:nvSpPr>
          <p:cNvPr id="5" name="Chart Placeholder 4"/>
          <p:cNvSpPr>
            <a:spLocks noGrp="1"/>
          </p:cNvSpPr>
          <p:nvPr>
            <p:ph type="chart" sz="quarter" idx="13"/>
          </p:nvPr>
        </p:nvSpPr>
        <p:spPr>
          <a:xfrm>
            <a:off x="4381500" y="1371600"/>
            <a:ext cx="7124700" cy="4114800"/>
          </a:xfrm>
          <a:prstGeom prst="rect">
            <a:avLst/>
          </a:prstGeom>
        </p:spPr>
        <p:txBody>
          <a:bodyPr/>
          <a:lstStyle/>
          <a:p>
            <a:r>
              <a:rPr lang="en-US" smtClean="0"/>
              <a:t>Click icon to add chart</a:t>
            </a:r>
            <a:endParaRPr lang="en-US"/>
          </a:p>
        </p:txBody>
      </p:sp>
    </p:spTree>
    <p:extLst>
      <p:ext uri="{BB962C8B-B14F-4D97-AF65-F5344CB8AC3E}">
        <p14:creationId xmlns:p14="http://schemas.microsoft.com/office/powerpoint/2010/main" val="40225396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SLIDE-LIGHT-1">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08308" y="174928"/>
            <a:ext cx="12390783" cy="6683071"/>
          </a:xfrm>
          <a:prstGeom prst="rect">
            <a:avLst/>
          </a:prstGeom>
        </p:spPr>
        <p:txBody>
          <a:bodyPr anchor="t">
            <a:noAutofit/>
          </a:bodyPr>
          <a:lstStyle>
            <a:lvl1pPr>
              <a:lnSpc>
                <a:spcPts val="11000"/>
              </a:lnSpc>
              <a:defRPr sz="15000">
                <a:latin typeface="Proxima Nova Black" panose="02000506030000020004" pitchFamily="50" charset="0"/>
              </a:defRPr>
            </a:lvl1pPr>
          </a:lstStyle>
          <a:p>
            <a:r>
              <a:rPr lang="en-US" dirty="0" smtClean="0"/>
              <a:t>TITLE</a:t>
            </a:r>
            <a:r>
              <a:rPr lang="uk-UA" dirty="0" smtClean="0"/>
              <a:t/>
            </a:r>
            <a:br>
              <a:rPr lang="uk-UA" dirty="0" smtClean="0"/>
            </a:br>
            <a:r>
              <a:rPr lang="en-US" dirty="0" smtClean="0"/>
              <a:t>TO</a:t>
            </a:r>
            <a:r>
              <a:rPr lang="uk-UA" dirty="0" smtClean="0"/>
              <a:t> </a:t>
            </a:r>
            <a:r>
              <a:rPr lang="en-US" dirty="0" smtClean="0"/>
              <a:t>BE</a:t>
            </a:r>
            <a:r>
              <a:rPr lang="uk-UA" dirty="0" smtClean="0"/>
              <a:t> </a:t>
            </a:r>
            <a:r>
              <a:rPr lang="en-US" dirty="0" smtClean="0"/>
              <a:t>CAPI</a:t>
            </a:r>
            <a:r>
              <a:rPr lang="uk-UA" dirty="0" smtClean="0"/>
              <a:t/>
            </a:r>
            <a:br>
              <a:rPr lang="uk-UA" dirty="0" smtClean="0"/>
            </a:br>
            <a:r>
              <a:rPr lang="en-US" dirty="0" smtClean="0"/>
              <a:t>TALIZED</a:t>
            </a:r>
            <a:endParaRPr lang="en-US" dirty="0"/>
          </a:p>
        </p:txBody>
      </p:sp>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smtClean="0"/>
              <a:t>by Speaker</a:t>
            </a:r>
            <a:endParaRPr lang="en-US" dirty="0"/>
          </a:p>
        </p:txBody>
      </p:sp>
    </p:spTree>
    <p:extLst>
      <p:ext uri="{BB962C8B-B14F-4D97-AF65-F5344CB8AC3E}">
        <p14:creationId xmlns:p14="http://schemas.microsoft.com/office/powerpoint/2010/main" val="42424576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SLIDE-LIGHT-2">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latin typeface="Proxima Nova Black" panose="02000506030000020004" pitchFamily="50" charset="0"/>
              </a:defRPr>
            </a:lvl1pPr>
          </a:lstStyle>
          <a:p>
            <a:r>
              <a:rPr lang="en-US" dirty="0" smtClean="0"/>
              <a:t>TITLE TO BE CAPITALIZED</a:t>
            </a:r>
            <a:endParaRPr lang="en-US" dirty="0"/>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smtClean="0"/>
              <a:t>by Speaker</a:t>
            </a:r>
            <a:endParaRPr lang="en-US" dirty="0"/>
          </a:p>
        </p:txBody>
      </p:sp>
    </p:spTree>
    <p:extLst>
      <p:ext uri="{BB962C8B-B14F-4D97-AF65-F5344CB8AC3E}">
        <p14:creationId xmlns:p14="http://schemas.microsoft.com/office/powerpoint/2010/main" val="26677534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ONE-COLUMN-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smtClean="0"/>
              <a:t>TITLE TO BE CAPITALIZED</a:t>
            </a:r>
            <a:endParaRPr lang="en-US" dirty="0"/>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TextBox 13"/>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71893865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TWO-COLUMNS-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smtClean="0"/>
              <a:t>TITLE TO BE CAPITALIZED</a:t>
            </a:r>
            <a:endParaRPr lang="en-US" dirty="0"/>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7701686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THREE-COLUMNS-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smtClean="0"/>
              <a:t>TITLE TO BE CAPITALIZED</a:t>
            </a:r>
            <a:endParaRPr lang="en-US" dirty="0"/>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141960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SLIDE-DARK-2">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latin typeface="Proxima Nova Black" panose="02000506030000020004" pitchFamily="50" charset="0"/>
              </a:defRPr>
            </a:lvl1pPr>
          </a:lstStyle>
          <a:p>
            <a:r>
              <a:rPr lang="en-US" dirty="0" smtClean="0"/>
              <a:t>TITLE TO BE CAPITALIZED</a:t>
            </a:r>
            <a:endParaRPr lang="en-US" dirty="0"/>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smtClean="0"/>
              <a:t>by Speaker</a:t>
            </a:r>
            <a:endParaRPr lang="en-US" dirty="0"/>
          </a:p>
        </p:txBody>
      </p:sp>
    </p:spTree>
    <p:extLst>
      <p:ext uri="{BB962C8B-B14F-4D97-AF65-F5344CB8AC3E}">
        <p14:creationId xmlns:p14="http://schemas.microsoft.com/office/powerpoint/2010/main" val="96648689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DESCRIPTION-SIDETEXT-LIGH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dirty="0" smtClean="0"/>
              <a:t>TITLE TO</a:t>
            </a:r>
            <a:r>
              <a:rPr lang="uk-UA" dirty="0" smtClean="0"/>
              <a:t/>
            </a:r>
            <a:br>
              <a:rPr lang="uk-UA" dirty="0" smtClean="0"/>
            </a:br>
            <a:r>
              <a:rPr lang="en-US" dirty="0" smtClean="0"/>
              <a:t>BE CAPITA</a:t>
            </a:r>
            <a:r>
              <a:rPr lang="uk-UA" dirty="0" smtClean="0"/>
              <a:t/>
            </a:r>
            <a:br>
              <a:rPr lang="uk-UA" dirty="0" smtClean="0"/>
            </a:br>
            <a:r>
              <a:rPr lang="en-US" dirty="0" smtClean="0"/>
              <a:t>LIZED</a:t>
            </a:r>
            <a:endParaRPr lang="en-US" dirty="0"/>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p:txBody>
      </p:sp>
      <p:sp>
        <p:nvSpPr>
          <p:cNvPr id="9" name="TextBox 8"/>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88689739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SIDETEXT-PROCESS-LIGH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77043"/>
            <a:ext cx="7124700" cy="2051957"/>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hasCustomPrompt="1"/>
          </p:nvPr>
        </p:nvSpPr>
        <p:spPr>
          <a:xfrm>
            <a:off x="685800" y="1377043"/>
            <a:ext cx="3467100" cy="2051957"/>
          </a:xfrm>
          <a:prstGeom prst="rect">
            <a:avLst/>
          </a:prstGeom>
        </p:spPr>
        <p:txBody>
          <a:bodyPr lIns="0"/>
          <a:lstStyle>
            <a:lvl1pPr>
              <a:lnSpc>
                <a:spcPct val="80000"/>
              </a:lnSpc>
              <a:defRPr baseline="0">
                <a:latin typeface="Proxima Nova Black" panose="02000506030000020004" pitchFamily="50" charset="0"/>
              </a:defRPr>
            </a:lvl1pPr>
          </a:lstStyle>
          <a:p>
            <a:r>
              <a:rPr lang="en-US" dirty="0" smtClean="0"/>
              <a:t>TITLE TO</a:t>
            </a:r>
            <a:r>
              <a:rPr lang="uk-UA" dirty="0" smtClean="0"/>
              <a:t/>
            </a:r>
            <a:br>
              <a:rPr lang="uk-UA" dirty="0" smtClean="0"/>
            </a:br>
            <a:r>
              <a:rPr lang="en-US" dirty="0" smtClean="0"/>
              <a:t>BE CAPITA</a:t>
            </a:r>
            <a:r>
              <a:rPr lang="uk-UA" dirty="0" smtClean="0"/>
              <a:t/>
            </a:r>
            <a:br>
              <a:rPr lang="uk-UA" dirty="0" smtClean="0"/>
            </a:br>
            <a:r>
              <a:rPr lang="en-US" dirty="0" smtClean="0"/>
              <a:t>LIZED</a:t>
            </a:r>
            <a:endParaRPr lang="en-US" dirty="0"/>
          </a:p>
        </p:txBody>
      </p:sp>
      <p:sp>
        <p:nvSpPr>
          <p:cNvPr id="4" name="Oval 3"/>
          <p:cNvSpPr/>
          <p:nvPr userDrawn="1"/>
        </p:nvSpPr>
        <p:spPr>
          <a:xfrm>
            <a:off x="917664" y="3638007"/>
            <a:ext cx="1598024" cy="15980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userDrawn="1"/>
        </p:nvSpPr>
        <p:spPr>
          <a:xfrm>
            <a:off x="3113586" y="3638007"/>
            <a:ext cx="1598024" cy="15980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userDrawn="1"/>
        </p:nvSpPr>
        <p:spPr>
          <a:xfrm>
            <a:off x="5309508" y="3638007"/>
            <a:ext cx="1598024" cy="15980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userDrawn="1"/>
        </p:nvSpPr>
        <p:spPr>
          <a:xfrm>
            <a:off x="7505429" y="3638007"/>
            <a:ext cx="1598024" cy="15980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userDrawn="1"/>
        </p:nvSpPr>
        <p:spPr>
          <a:xfrm>
            <a:off x="9701348" y="3638007"/>
            <a:ext cx="1598024" cy="15980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p:cNvCxnSpPr/>
          <p:nvPr userDrawn="1"/>
        </p:nvCxnSpPr>
        <p:spPr>
          <a:xfrm>
            <a:off x="2700337"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userDrawn="1"/>
        </p:nvCxnSpPr>
        <p:spPr>
          <a:xfrm>
            <a:off x="4896259"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userDrawn="1"/>
        </p:nvCxnSpPr>
        <p:spPr>
          <a:xfrm>
            <a:off x="7092181"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userDrawn="1"/>
        </p:nvCxnSpPr>
        <p:spPr>
          <a:xfrm>
            <a:off x="9288101"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sp>
        <p:nvSpPr>
          <p:cNvPr id="20" name="Text Placeholder 6"/>
          <p:cNvSpPr>
            <a:spLocks noGrp="1"/>
          </p:cNvSpPr>
          <p:nvPr>
            <p:ph type="body" sz="quarter" idx="13" hasCustomPrompt="1"/>
          </p:nvPr>
        </p:nvSpPr>
        <p:spPr>
          <a:xfrm>
            <a:off x="1045028"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p:txBody>
      </p:sp>
      <p:sp>
        <p:nvSpPr>
          <p:cNvPr id="22" name="Text Placeholder 6"/>
          <p:cNvSpPr>
            <a:spLocks noGrp="1"/>
          </p:cNvSpPr>
          <p:nvPr>
            <p:ph type="body" sz="quarter" idx="14" hasCustomPrompt="1"/>
          </p:nvPr>
        </p:nvSpPr>
        <p:spPr>
          <a:xfrm>
            <a:off x="3247481"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p:txBody>
      </p:sp>
      <p:sp>
        <p:nvSpPr>
          <p:cNvPr id="23" name="Text Placeholder 6"/>
          <p:cNvSpPr>
            <a:spLocks noGrp="1"/>
          </p:cNvSpPr>
          <p:nvPr>
            <p:ph type="body" sz="quarter" idx="15" hasCustomPrompt="1"/>
          </p:nvPr>
        </p:nvSpPr>
        <p:spPr>
          <a:xfrm>
            <a:off x="5433605"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p:txBody>
      </p:sp>
      <p:sp>
        <p:nvSpPr>
          <p:cNvPr id="24" name="Text Placeholder 6"/>
          <p:cNvSpPr>
            <a:spLocks noGrp="1"/>
          </p:cNvSpPr>
          <p:nvPr>
            <p:ph type="body" sz="quarter" idx="16" hasCustomPrompt="1"/>
          </p:nvPr>
        </p:nvSpPr>
        <p:spPr>
          <a:xfrm>
            <a:off x="7639324"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p:txBody>
      </p:sp>
      <p:sp>
        <p:nvSpPr>
          <p:cNvPr id="25" name="Text Placeholder 6"/>
          <p:cNvSpPr>
            <a:spLocks noGrp="1"/>
          </p:cNvSpPr>
          <p:nvPr>
            <p:ph type="body" sz="quarter" idx="17" hasCustomPrompt="1"/>
          </p:nvPr>
        </p:nvSpPr>
        <p:spPr>
          <a:xfrm>
            <a:off x="9825445"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p:txBody>
      </p:sp>
      <p:sp>
        <p:nvSpPr>
          <p:cNvPr id="21" name="TextBox 20"/>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8748766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TIMELINE-LIGHT">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p>
        </p:txBody>
      </p:sp>
      <p:sp>
        <p:nvSpPr>
          <p:cNvPr id="21"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smtClean="0"/>
              <a:t>TITLE TO BE CAPITALIZED</a:t>
            </a:r>
            <a:endParaRPr lang="en-US" dirty="0"/>
          </a:p>
        </p:txBody>
      </p:sp>
      <p:cxnSp>
        <p:nvCxnSpPr>
          <p:cNvPr id="6" name="Straight Connector 5"/>
          <p:cNvCxnSpPr/>
          <p:nvPr userDrawn="1"/>
        </p:nvCxnSpPr>
        <p:spPr>
          <a:xfrm>
            <a:off x="-28575" y="2743200"/>
            <a:ext cx="1225296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Oval 6"/>
          <p:cNvSpPr/>
          <p:nvPr userDrawn="1"/>
        </p:nvSpPr>
        <p:spPr>
          <a:xfrm>
            <a:off x="617220" y="267462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userDrawn="1"/>
        </p:nvSpPr>
        <p:spPr>
          <a:xfrm>
            <a:off x="2827020" y="267462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userDrawn="1"/>
        </p:nvSpPr>
        <p:spPr>
          <a:xfrm>
            <a:off x="5036820" y="267462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userDrawn="1"/>
        </p:nvSpPr>
        <p:spPr>
          <a:xfrm>
            <a:off x="7246620" y="267462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userDrawn="1"/>
        </p:nvSpPr>
        <p:spPr>
          <a:xfrm>
            <a:off x="9456420" y="267462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 Placeholder 6"/>
          <p:cNvSpPr>
            <a:spLocks noGrp="1"/>
          </p:cNvSpPr>
          <p:nvPr>
            <p:ph type="body" sz="quarter" idx="18" hasCustomPrompt="1"/>
          </p:nvPr>
        </p:nvSpPr>
        <p:spPr>
          <a:xfrm>
            <a:off x="28956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p>
        </p:txBody>
      </p:sp>
      <p:sp>
        <p:nvSpPr>
          <p:cNvPr id="31" name="Text Placeholder 6"/>
          <p:cNvSpPr>
            <a:spLocks noGrp="1"/>
          </p:cNvSpPr>
          <p:nvPr>
            <p:ph type="body" sz="quarter" idx="19" hasCustomPrompt="1"/>
          </p:nvPr>
        </p:nvSpPr>
        <p:spPr>
          <a:xfrm>
            <a:off x="5114925"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p>
        </p:txBody>
      </p:sp>
      <p:sp>
        <p:nvSpPr>
          <p:cNvPr id="32" name="Text Placeholder 6"/>
          <p:cNvSpPr>
            <a:spLocks noGrp="1"/>
          </p:cNvSpPr>
          <p:nvPr>
            <p:ph type="body" sz="quarter" idx="20" hasCustomPrompt="1"/>
          </p:nvPr>
        </p:nvSpPr>
        <p:spPr>
          <a:xfrm>
            <a:off x="73152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p>
        </p:txBody>
      </p:sp>
      <p:sp>
        <p:nvSpPr>
          <p:cNvPr id="33" name="Text Placeholder 6"/>
          <p:cNvSpPr>
            <a:spLocks noGrp="1"/>
          </p:cNvSpPr>
          <p:nvPr>
            <p:ph type="body" sz="quarter" idx="21" hasCustomPrompt="1"/>
          </p:nvPr>
        </p:nvSpPr>
        <p:spPr>
          <a:xfrm>
            <a:off x="9534525" y="207645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p>
        </p:txBody>
      </p:sp>
      <p:sp>
        <p:nvSpPr>
          <p:cNvPr id="34" name="Text Placeholder 6"/>
          <p:cNvSpPr>
            <a:spLocks noGrp="1"/>
          </p:cNvSpPr>
          <p:nvPr>
            <p:ph type="body" sz="quarter" idx="12" hasCustomPrompt="1"/>
          </p:nvPr>
        </p:nvSpPr>
        <p:spPr>
          <a:xfrm>
            <a:off x="6858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endParaRPr lang="en-US" dirty="0"/>
          </a:p>
        </p:txBody>
      </p:sp>
      <p:sp>
        <p:nvSpPr>
          <p:cNvPr id="35" name="Text Placeholder 6"/>
          <p:cNvSpPr>
            <a:spLocks noGrp="1"/>
          </p:cNvSpPr>
          <p:nvPr>
            <p:ph type="body" sz="quarter" idx="22" hasCustomPrompt="1"/>
          </p:nvPr>
        </p:nvSpPr>
        <p:spPr>
          <a:xfrm>
            <a:off x="28956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endParaRPr lang="en-US" dirty="0"/>
          </a:p>
        </p:txBody>
      </p:sp>
      <p:sp>
        <p:nvSpPr>
          <p:cNvPr id="36" name="Text Placeholder 6"/>
          <p:cNvSpPr>
            <a:spLocks noGrp="1"/>
          </p:cNvSpPr>
          <p:nvPr>
            <p:ph type="body" sz="quarter" idx="23" hasCustomPrompt="1"/>
          </p:nvPr>
        </p:nvSpPr>
        <p:spPr>
          <a:xfrm>
            <a:off x="511492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endParaRPr lang="en-US" dirty="0"/>
          </a:p>
        </p:txBody>
      </p:sp>
      <p:sp>
        <p:nvSpPr>
          <p:cNvPr id="37" name="Text Placeholder 6"/>
          <p:cNvSpPr>
            <a:spLocks noGrp="1"/>
          </p:cNvSpPr>
          <p:nvPr>
            <p:ph type="body" sz="quarter" idx="24" hasCustomPrompt="1"/>
          </p:nvPr>
        </p:nvSpPr>
        <p:spPr>
          <a:xfrm>
            <a:off x="73152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endParaRPr lang="en-US" dirty="0"/>
          </a:p>
        </p:txBody>
      </p:sp>
      <p:sp>
        <p:nvSpPr>
          <p:cNvPr id="38" name="Text Placeholder 6"/>
          <p:cNvSpPr>
            <a:spLocks noGrp="1"/>
          </p:cNvSpPr>
          <p:nvPr>
            <p:ph type="body" sz="quarter" idx="25" hasCustomPrompt="1"/>
          </p:nvPr>
        </p:nvSpPr>
        <p:spPr>
          <a:xfrm>
            <a:off x="951547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endParaRPr lang="en-US" dirty="0"/>
          </a:p>
        </p:txBody>
      </p:sp>
    </p:spTree>
    <p:extLst>
      <p:ext uri="{BB962C8B-B14F-4D97-AF65-F5344CB8AC3E}">
        <p14:creationId xmlns:p14="http://schemas.microsoft.com/office/powerpoint/2010/main" val="112868998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HOTO-RIGHT-LIGHT">
    <p:spTree>
      <p:nvGrpSpPr>
        <p:cNvPr id="1" name=""/>
        <p:cNvGrpSpPr/>
        <p:nvPr/>
      </p:nvGrpSpPr>
      <p:grpSpPr>
        <a:xfrm>
          <a:off x="0" y="0"/>
          <a:ext cx="0" cy="0"/>
          <a:chOff x="0" y="0"/>
          <a:chExt cx="0" cy="0"/>
        </a:xfrm>
      </p:grpSpPr>
      <p:sp>
        <p:nvSpPr>
          <p:cNvPr id="21"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smtClean="0"/>
              <a:t>TITLE TO BE CAPITALIZED</a:t>
            </a:r>
            <a:endParaRPr lang="en-US" dirty="0"/>
          </a:p>
        </p:txBody>
      </p:sp>
      <p:sp>
        <p:nvSpPr>
          <p:cNvPr id="19" name="Text Placeholder 6"/>
          <p:cNvSpPr>
            <a:spLocks noGrp="1"/>
          </p:cNvSpPr>
          <p:nvPr>
            <p:ph type="body" sz="quarter" idx="10" hasCustomPrompt="1"/>
          </p:nvPr>
        </p:nvSpPr>
        <p:spPr>
          <a:xfrm>
            <a:off x="685800" y="2057400"/>
            <a:ext cx="52959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Picture Placeholder 2"/>
          <p:cNvSpPr>
            <a:spLocks noGrp="1"/>
          </p:cNvSpPr>
          <p:nvPr>
            <p:ph type="pic" sz="quarter" idx="11"/>
          </p:nvPr>
        </p:nvSpPr>
        <p:spPr>
          <a:xfrm>
            <a:off x="6219825" y="2057400"/>
            <a:ext cx="5286375" cy="3429000"/>
          </a:xfrm>
          <a:prstGeom prst="rect">
            <a:avLst/>
          </a:prstGeom>
        </p:spPr>
        <p:txBody>
          <a:bodyPr/>
          <a:lstStyle/>
          <a:p>
            <a:endParaRPr lang="en-US"/>
          </a:p>
        </p:txBody>
      </p:sp>
      <p:sp>
        <p:nvSpPr>
          <p:cNvPr id="22" name="TextBox 21"/>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58427873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WIDE-PHOTO-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smtClean="0"/>
              <a:t>CLICK TO EDIT THE TITLE</a:t>
            </a:r>
            <a:endParaRPr lang="en-US" dirty="0"/>
          </a:p>
        </p:txBody>
      </p:sp>
      <p:sp>
        <p:nvSpPr>
          <p:cNvPr id="4" name="Picture Placeholder 3"/>
          <p:cNvSpPr>
            <a:spLocks noGrp="1"/>
          </p:cNvSpPr>
          <p:nvPr>
            <p:ph type="pic" sz="quarter" idx="10"/>
          </p:nvPr>
        </p:nvSpPr>
        <p:spPr>
          <a:xfrm>
            <a:off x="0" y="2057400"/>
            <a:ext cx="12192000" cy="4800600"/>
          </a:xfrm>
          <a:prstGeom prst="rect">
            <a:avLst/>
          </a:prstGeom>
        </p:spPr>
        <p:txBody>
          <a:bodyPr/>
          <a:lstStyle/>
          <a:p>
            <a:endParaRPr lang="en-US"/>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28554643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HOTO-LEFT-LIGH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dirty="0" smtClean="0"/>
              <a:t>TITLE TO BE CAPITALIZED</a:t>
            </a:r>
            <a:endParaRPr lang="en-US" dirty="0"/>
          </a:p>
        </p:txBody>
      </p:sp>
      <p:sp>
        <p:nvSpPr>
          <p:cNvPr id="4" name="Picture Placeholder 3"/>
          <p:cNvSpPr>
            <a:spLocks noGrp="1"/>
          </p:cNvSpPr>
          <p:nvPr>
            <p:ph type="pic" sz="quarter" idx="13"/>
          </p:nvPr>
        </p:nvSpPr>
        <p:spPr>
          <a:xfrm>
            <a:off x="0" y="0"/>
            <a:ext cx="5295900" cy="6858000"/>
          </a:xfrm>
          <a:prstGeom prst="rect">
            <a:avLst/>
          </a:prstGeom>
        </p:spPr>
        <p:txBody>
          <a:bodyPr/>
          <a:lstStyle/>
          <a:p>
            <a:endParaRPr lang="en-US"/>
          </a:p>
        </p:txBody>
      </p:sp>
      <p:sp>
        <p:nvSpPr>
          <p:cNvPr id="7" name="TextBox 6"/>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55904670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ESCRIPTION-PHOTO-RIGHT-LIGHT">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dirty="0" smtClean="0"/>
              <a:t>TITLE TO</a:t>
            </a:r>
            <a:r>
              <a:rPr lang="uk-UA" dirty="0" smtClean="0"/>
              <a:t/>
            </a:r>
            <a:br>
              <a:rPr lang="uk-UA" dirty="0" smtClean="0"/>
            </a:br>
            <a:r>
              <a:rPr lang="en-US" dirty="0" smtClean="0"/>
              <a:t>BE</a:t>
            </a:r>
            <a:r>
              <a:rPr lang="uk-UA" dirty="0" smtClean="0"/>
              <a:t> С</a:t>
            </a:r>
            <a:r>
              <a:rPr lang="en-US" dirty="0" smtClean="0"/>
              <a:t>APITA</a:t>
            </a:r>
            <a:r>
              <a:rPr lang="uk-UA" dirty="0" smtClean="0"/>
              <a:t/>
            </a:r>
            <a:br>
              <a:rPr lang="uk-UA" dirty="0" smtClean="0"/>
            </a:br>
            <a:r>
              <a:rPr lang="en-US" dirty="0" smtClean="0"/>
              <a:t>LIZED</a:t>
            </a:r>
            <a:endParaRPr lang="en-US" dirty="0"/>
          </a:p>
        </p:txBody>
      </p:sp>
      <p:sp>
        <p:nvSpPr>
          <p:cNvPr id="9" name="TextBox 8"/>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
        <p:nvSpPr>
          <p:cNvPr id="4" name="Picture Placeholder 3"/>
          <p:cNvSpPr>
            <a:spLocks noGrp="1"/>
          </p:cNvSpPr>
          <p:nvPr>
            <p:ph type="pic" sz="quarter" idx="14"/>
          </p:nvPr>
        </p:nvSpPr>
        <p:spPr>
          <a:xfrm>
            <a:off x="4381500" y="1371600"/>
            <a:ext cx="7124700" cy="4114800"/>
          </a:xfrm>
          <a:prstGeom prst="rect">
            <a:avLst/>
          </a:prstGeom>
        </p:spPr>
        <p:txBody>
          <a:bodyPr/>
          <a:lstStyle/>
          <a:p>
            <a:endParaRPr lang="en-US"/>
          </a:p>
        </p:txBody>
      </p:sp>
      <p:sp>
        <p:nvSpPr>
          <p:cNvPr id="10" name="Text Placeholder 6"/>
          <p:cNvSpPr>
            <a:spLocks noGrp="1"/>
          </p:cNvSpPr>
          <p:nvPr>
            <p:ph type="body" sz="quarter" idx="12" hasCustomPrompt="1"/>
          </p:nvPr>
        </p:nvSpPr>
        <p:spPr>
          <a:xfrm>
            <a:off x="685800" y="3429000"/>
            <a:ext cx="3467100" cy="2057400"/>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p:txBody>
      </p:sp>
    </p:spTree>
    <p:extLst>
      <p:ext uri="{BB962C8B-B14F-4D97-AF65-F5344CB8AC3E}">
        <p14:creationId xmlns:p14="http://schemas.microsoft.com/office/powerpoint/2010/main" val="17807099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WIDE-CHART-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smtClean="0"/>
              <a:t>TITLE TO BE CAPITALIZED</a:t>
            </a:r>
            <a:endParaRPr lang="en-US" dirty="0"/>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
        <p:nvSpPr>
          <p:cNvPr id="5" name="Chart Placeholder 4"/>
          <p:cNvSpPr>
            <a:spLocks noGrp="1"/>
          </p:cNvSpPr>
          <p:nvPr>
            <p:ph type="chart" sz="quarter" idx="11"/>
          </p:nvPr>
        </p:nvSpPr>
        <p:spPr>
          <a:xfrm>
            <a:off x="685800" y="2057400"/>
            <a:ext cx="10820400" cy="3429000"/>
          </a:xfrm>
          <a:prstGeom prst="rect">
            <a:avLst/>
          </a:prstGeom>
        </p:spPr>
        <p:txBody>
          <a:bodyPr/>
          <a:lstStyle/>
          <a:p>
            <a:endParaRPr lang="en-US"/>
          </a:p>
        </p:txBody>
      </p:sp>
    </p:spTree>
    <p:extLst>
      <p:ext uri="{BB962C8B-B14F-4D97-AF65-F5344CB8AC3E}">
        <p14:creationId xmlns:p14="http://schemas.microsoft.com/office/powerpoint/2010/main" val="229899215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HART-LEFT-LIGHT">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dirty="0" smtClean="0"/>
              <a:t>TITLE TO</a:t>
            </a:r>
            <a:r>
              <a:rPr lang="uk-UA" dirty="0" smtClean="0"/>
              <a:t/>
            </a:r>
            <a:br>
              <a:rPr lang="uk-UA" dirty="0" smtClean="0"/>
            </a:br>
            <a:r>
              <a:rPr lang="en-US" dirty="0" smtClean="0"/>
              <a:t>BE CAPITA</a:t>
            </a:r>
            <a:r>
              <a:rPr lang="uk-UA" dirty="0" smtClean="0"/>
              <a:t/>
            </a:r>
            <a:br>
              <a:rPr lang="uk-UA" dirty="0" smtClean="0"/>
            </a:br>
            <a:r>
              <a:rPr lang="en-US" dirty="0" smtClean="0"/>
              <a:t>LIZED</a:t>
            </a:r>
            <a:endParaRPr lang="en-US" dirty="0"/>
          </a:p>
        </p:txBody>
      </p:sp>
      <p:sp>
        <p:nvSpPr>
          <p:cNvPr id="9" name="TextBox 8"/>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
        <p:nvSpPr>
          <p:cNvPr id="10" name="Text Placeholder 6"/>
          <p:cNvSpPr>
            <a:spLocks noGrp="1"/>
          </p:cNvSpPr>
          <p:nvPr>
            <p:ph type="body" sz="quarter" idx="12" hasCustomPrompt="1"/>
          </p:nvPr>
        </p:nvSpPr>
        <p:spPr>
          <a:xfrm>
            <a:off x="685800" y="3429000"/>
            <a:ext cx="3467100" cy="2057400"/>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p:txBody>
      </p:sp>
      <p:sp>
        <p:nvSpPr>
          <p:cNvPr id="5" name="Chart Placeholder 4"/>
          <p:cNvSpPr>
            <a:spLocks noGrp="1"/>
          </p:cNvSpPr>
          <p:nvPr>
            <p:ph type="chart" sz="quarter" idx="13"/>
          </p:nvPr>
        </p:nvSpPr>
        <p:spPr>
          <a:xfrm>
            <a:off x="4381500" y="1371600"/>
            <a:ext cx="7124700" cy="4114800"/>
          </a:xfrm>
          <a:prstGeom prst="rect">
            <a:avLst/>
          </a:prstGeom>
        </p:spPr>
        <p:txBody>
          <a:bodyPr/>
          <a:lstStyle/>
          <a:p>
            <a:endParaRPr lang="en-US"/>
          </a:p>
        </p:txBody>
      </p:sp>
    </p:spTree>
    <p:extLst>
      <p:ext uri="{BB962C8B-B14F-4D97-AF65-F5344CB8AC3E}">
        <p14:creationId xmlns:p14="http://schemas.microsoft.com/office/powerpoint/2010/main" val="1310242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ONE-COLUMN-DAR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smtClean="0"/>
              <a:t>TITLE TO BE CAPITALIZED</a:t>
            </a:r>
            <a:endParaRPr lang="en-US" dirty="0"/>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TextBox 13"/>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2546376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TWO-COLUMNS-DAR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smtClean="0"/>
              <a:t>TITLE TO BE CAPITALIZED</a:t>
            </a:r>
            <a:endParaRPr lang="en-US" dirty="0"/>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9777268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THREE-COLUMNS-DAR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smtClean="0"/>
              <a:t>TITLE TO BE CAPITALIZED</a:t>
            </a:r>
            <a:endParaRPr lang="en-US" dirty="0"/>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6604433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DESCRIPTION-SIDETEXT-DARK">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dirty="0" smtClean="0"/>
              <a:t>TITLE TO</a:t>
            </a:r>
            <a:r>
              <a:rPr lang="uk-UA" dirty="0" smtClean="0"/>
              <a:t/>
            </a:r>
            <a:br>
              <a:rPr lang="uk-UA" dirty="0" smtClean="0"/>
            </a:br>
            <a:r>
              <a:rPr lang="en-US" dirty="0" smtClean="0"/>
              <a:t>BE CAPITA</a:t>
            </a:r>
            <a:r>
              <a:rPr lang="uk-UA" dirty="0" smtClean="0"/>
              <a:t/>
            </a:r>
            <a:br>
              <a:rPr lang="uk-UA" dirty="0" smtClean="0"/>
            </a:br>
            <a:r>
              <a:rPr lang="en-US" dirty="0" smtClean="0"/>
              <a:t>LIZED</a:t>
            </a:r>
            <a:endParaRPr lang="en-US" dirty="0"/>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p:txBody>
      </p:sp>
      <p:sp>
        <p:nvSpPr>
          <p:cNvPr id="9" name="TextBox 8"/>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6078818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SIDETEXT-PROCESS-DARK">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77043"/>
            <a:ext cx="7124700" cy="2051957"/>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hasCustomPrompt="1"/>
          </p:nvPr>
        </p:nvSpPr>
        <p:spPr>
          <a:xfrm>
            <a:off x="685800" y="1377043"/>
            <a:ext cx="3467100" cy="2051957"/>
          </a:xfrm>
          <a:prstGeom prst="rect">
            <a:avLst/>
          </a:prstGeom>
        </p:spPr>
        <p:txBody>
          <a:bodyPr lIns="0"/>
          <a:lstStyle>
            <a:lvl1pPr>
              <a:lnSpc>
                <a:spcPct val="80000"/>
              </a:lnSpc>
              <a:defRPr baseline="0">
                <a:latin typeface="Proxima Nova Black" panose="02000506030000020004" pitchFamily="50" charset="0"/>
              </a:defRPr>
            </a:lvl1pPr>
          </a:lstStyle>
          <a:p>
            <a:r>
              <a:rPr lang="en-US" dirty="0" smtClean="0"/>
              <a:t>TITLE TO</a:t>
            </a:r>
            <a:r>
              <a:rPr lang="uk-UA" dirty="0" smtClean="0"/>
              <a:t/>
            </a:r>
            <a:br>
              <a:rPr lang="uk-UA" dirty="0" smtClean="0"/>
            </a:br>
            <a:r>
              <a:rPr lang="en-US" dirty="0" smtClean="0"/>
              <a:t>BE CAPITA</a:t>
            </a:r>
            <a:r>
              <a:rPr lang="uk-UA" dirty="0" smtClean="0"/>
              <a:t/>
            </a:r>
            <a:br>
              <a:rPr lang="uk-UA" dirty="0" smtClean="0"/>
            </a:br>
            <a:r>
              <a:rPr lang="en-US" dirty="0" smtClean="0"/>
              <a:t>LIZED</a:t>
            </a:r>
            <a:endParaRPr lang="en-US" dirty="0"/>
          </a:p>
        </p:txBody>
      </p:sp>
      <p:sp>
        <p:nvSpPr>
          <p:cNvPr id="4" name="Oval 3"/>
          <p:cNvSpPr/>
          <p:nvPr userDrawn="1"/>
        </p:nvSpPr>
        <p:spPr>
          <a:xfrm>
            <a:off x="917664" y="3638007"/>
            <a:ext cx="1598024" cy="1598024"/>
          </a:xfrm>
          <a:prstGeom prst="ellipse">
            <a:avLst/>
          </a:prstGeom>
          <a:noFill/>
          <a:ln w="285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userDrawn="1"/>
        </p:nvSpPr>
        <p:spPr>
          <a:xfrm>
            <a:off x="3113586" y="3638007"/>
            <a:ext cx="1598024" cy="1598024"/>
          </a:xfrm>
          <a:prstGeom prst="ellipse">
            <a:avLst/>
          </a:prstGeom>
          <a:noFill/>
          <a:ln w="285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userDrawn="1"/>
        </p:nvSpPr>
        <p:spPr>
          <a:xfrm>
            <a:off x="5309508" y="3638007"/>
            <a:ext cx="1598024" cy="1598024"/>
          </a:xfrm>
          <a:prstGeom prst="ellipse">
            <a:avLst/>
          </a:prstGeom>
          <a:noFill/>
          <a:ln w="285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userDrawn="1"/>
        </p:nvSpPr>
        <p:spPr>
          <a:xfrm>
            <a:off x="7505429" y="3638007"/>
            <a:ext cx="1598024" cy="1598024"/>
          </a:xfrm>
          <a:prstGeom prst="ellipse">
            <a:avLst/>
          </a:prstGeom>
          <a:noFill/>
          <a:ln w="285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userDrawn="1"/>
        </p:nvSpPr>
        <p:spPr>
          <a:xfrm>
            <a:off x="9701348" y="3638007"/>
            <a:ext cx="1598024" cy="1598024"/>
          </a:xfrm>
          <a:prstGeom prst="ellipse">
            <a:avLst/>
          </a:prstGeom>
          <a:noFill/>
          <a:ln w="285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p:cNvCxnSpPr/>
          <p:nvPr userDrawn="1"/>
        </p:nvCxnSpPr>
        <p:spPr>
          <a:xfrm>
            <a:off x="2700337"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userDrawn="1"/>
        </p:nvCxnSpPr>
        <p:spPr>
          <a:xfrm>
            <a:off x="4896259"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userDrawn="1"/>
        </p:nvCxnSpPr>
        <p:spPr>
          <a:xfrm>
            <a:off x="7092181"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userDrawn="1"/>
        </p:nvCxnSpPr>
        <p:spPr>
          <a:xfrm>
            <a:off x="9288101"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sp>
        <p:nvSpPr>
          <p:cNvPr id="20" name="Text Placeholder 6"/>
          <p:cNvSpPr>
            <a:spLocks noGrp="1"/>
          </p:cNvSpPr>
          <p:nvPr>
            <p:ph type="body" sz="quarter" idx="13" hasCustomPrompt="1"/>
          </p:nvPr>
        </p:nvSpPr>
        <p:spPr>
          <a:xfrm>
            <a:off x="1045028"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p:txBody>
      </p:sp>
      <p:sp>
        <p:nvSpPr>
          <p:cNvPr id="22" name="Text Placeholder 6"/>
          <p:cNvSpPr>
            <a:spLocks noGrp="1"/>
          </p:cNvSpPr>
          <p:nvPr>
            <p:ph type="body" sz="quarter" idx="14" hasCustomPrompt="1"/>
          </p:nvPr>
        </p:nvSpPr>
        <p:spPr>
          <a:xfrm>
            <a:off x="3247481"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p:txBody>
      </p:sp>
      <p:sp>
        <p:nvSpPr>
          <p:cNvPr id="23" name="Text Placeholder 6"/>
          <p:cNvSpPr>
            <a:spLocks noGrp="1"/>
          </p:cNvSpPr>
          <p:nvPr>
            <p:ph type="body" sz="quarter" idx="15" hasCustomPrompt="1"/>
          </p:nvPr>
        </p:nvSpPr>
        <p:spPr>
          <a:xfrm>
            <a:off x="5433605"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p:txBody>
      </p:sp>
      <p:sp>
        <p:nvSpPr>
          <p:cNvPr id="24" name="Text Placeholder 6"/>
          <p:cNvSpPr>
            <a:spLocks noGrp="1"/>
          </p:cNvSpPr>
          <p:nvPr>
            <p:ph type="body" sz="quarter" idx="16" hasCustomPrompt="1"/>
          </p:nvPr>
        </p:nvSpPr>
        <p:spPr>
          <a:xfrm>
            <a:off x="7639324"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p:txBody>
      </p:sp>
      <p:sp>
        <p:nvSpPr>
          <p:cNvPr id="25" name="Text Placeholder 6"/>
          <p:cNvSpPr>
            <a:spLocks noGrp="1"/>
          </p:cNvSpPr>
          <p:nvPr>
            <p:ph type="body" sz="quarter" idx="17" hasCustomPrompt="1"/>
          </p:nvPr>
        </p:nvSpPr>
        <p:spPr>
          <a:xfrm>
            <a:off x="9825445"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p:txBody>
      </p:sp>
      <p:sp>
        <p:nvSpPr>
          <p:cNvPr id="26" name="TextBox 25"/>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5623639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TIMELINE-DARK">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p>
        </p:txBody>
      </p:sp>
      <p:sp>
        <p:nvSpPr>
          <p:cNvPr id="21"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smtClean="0"/>
              <a:t>TITLE TO BE CAPITALIZED</a:t>
            </a:r>
            <a:endParaRPr lang="en-US" dirty="0"/>
          </a:p>
        </p:txBody>
      </p:sp>
      <p:cxnSp>
        <p:nvCxnSpPr>
          <p:cNvPr id="6" name="Straight Connector 5"/>
          <p:cNvCxnSpPr/>
          <p:nvPr userDrawn="1"/>
        </p:nvCxnSpPr>
        <p:spPr>
          <a:xfrm>
            <a:off x="-28575" y="2743200"/>
            <a:ext cx="12252960" cy="0"/>
          </a:xfrm>
          <a:prstGeom prst="line">
            <a:avLst/>
          </a:prstGeom>
          <a:ln w="19050">
            <a:solidFill>
              <a:schemeClr val="bg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7" name="Oval 6"/>
          <p:cNvSpPr/>
          <p:nvPr userDrawn="1"/>
        </p:nvSpPr>
        <p:spPr>
          <a:xfrm>
            <a:off x="617220" y="2674620"/>
            <a:ext cx="137160" cy="137160"/>
          </a:xfrm>
          <a:prstGeom prst="ellipse">
            <a:avLst/>
          </a:prstGeom>
          <a:solidFill>
            <a:schemeClr val="bg1">
              <a:lumMod val="65000"/>
              <a:lumOff val="3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userDrawn="1"/>
        </p:nvSpPr>
        <p:spPr>
          <a:xfrm>
            <a:off x="2827020" y="2674620"/>
            <a:ext cx="137160" cy="137160"/>
          </a:xfrm>
          <a:prstGeom prst="ellipse">
            <a:avLst/>
          </a:prstGeom>
          <a:solidFill>
            <a:schemeClr val="bg1">
              <a:lumMod val="65000"/>
              <a:lumOff val="3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userDrawn="1"/>
        </p:nvSpPr>
        <p:spPr>
          <a:xfrm>
            <a:off x="5036820" y="2674620"/>
            <a:ext cx="137160" cy="137160"/>
          </a:xfrm>
          <a:prstGeom prst="ellipse">
            <a:avLst/>
          </a:prstGeom>
          <a:solidFill>
            <a:schemeClr val="bg1">
              <a:lumMod val="65000"/>
              <a:lumOff val="3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userDrawn="1"/>
        </p:nvSpPr>
        <p:spPr>
          <a:xfrm>
            <a:off x="7246620" y="2674620"/>
            <a:ext cx="137160" cy="137160"/>
          </a:xfrm>
          <a:prstGeom prst="ellipse">
            <a:avLst/>
          </a:prstGeom>
          <a:solidFill>
            <a:schemeClr val="bg1">
              <a:lumMod val="65000"/>
              <a:lumOff val="3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userDrawn="1"/>
        </p:nvSpPr>
        <p:spPr>
          <a:xfrm>
            <a:off x="9456420" y="2674620"/>
            <a:ext cx="137160" cy="137160"/>
          </a:xfrm>
          <a:prstGeom prst="ellipse">
            <a:avLst/>
          </a:prstGeom>
          <a:solidFill>
            <a:schemeClr val="bg1">
              <a:lumMod val="65000"/>
              <a:lumOff val="3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 Placeholder 6"/>
          <p:cNvSpPr>
            <a:spLocks noGrp="1"/>
          </p:cNvSpPr>
          <p:nvPr>
            <p:ph type="body" sz="quarter" idx="18" hasCustomPrompt="1"/>
          </p:nvPr>
        </p:nvSpPr>
        <p:spPr>
          <a:xfrm>
            <a:off x="28956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p>
        </p:txBody>
      </p:sp>
      <p:sp>
        <p:nvSpPr>
          <p:cNvPr id="31" name="Text Placeholder 6"/>
          <p:cNvSpPr>
            <a:spLocks noGrp="1"/>
          </p:cNvSpPr>
          <p:nvPr>
            <p:ph type="body" sz="quarter" idx="19" hasCustomPrompt="1"/>
          </p:nvPr>
        </p:nvSpPr>
        <p:spPr>
          <a:xfrm>
            <a:off x="5114925"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p>
        </p:txBody>
      </p:sp>
      <p:sp>
        <p:nvSpPr>
          <p:cNvPr id="32" name="Text Placeholder 6"/>
          <p:cNvSpPr>
            <a:spLocks noGrp="1"/>
          </p:cNvSpPr>
          <p:nvPr>
            <p:ph type="body" sz="quarter" idx="20" hasCustomPrompt="1"/>
          </p:nvPr>
        </p:nvSpPr>
        <p:spPr>
          <a:xfrm>
            <a:off x="73152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p>
        </p:txBody>
      </p:sp>
      <p:sp>
        <p:nvSpPr>
          <p:cNvPr id="33" name="Text Placeholder 6"/>
          <p:cNvSpPr>
            <a:spLocks noGrp="1"/>
          </p:cNvSpPr>
          <p:nvPr>
            <p:ph type="body" sz="quarter" idx="21" hasCustomPrompt="1"/>
          </p:nvPr>
        </p:nvSpPr>
        <p:spPr>
          <a:xfrm>
            <a:off x="9534525" y="207645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p>
        </p:txBody>
      </p:sp>
      <p:sp>
        <p:nvSpPr>
          <p:cNvPr id="34" name="Text Placeholder 6"/>
          <p:cNvSpPr>
            <a:spLocks noGrp="1"/>
          </p:cNvSpPr>
          <p:nvPr>
            <p:ph type="body" sz="quarter" idx="12" hasCustomPrompt="1"/>
          </p:nvPr>
        </p:nvSpPr>
        <p:spPr>
          <a:xfrm>
            <a:off x="6858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endParaRPr lang="en-US" dirty="0"/>
          </a:p>
        </p:txBody>
      </p:sp>
      <p:sp>
        <p:nvSpPr>
          <p:cNvPr id="35" name="Text Placeholder 6"/>
          <p:cNvSpPr>
            <a:spLocks noGrp="1"/>
          </p:cNvSpPr>
          <p:nvPr>
            <p:ph type="body" sz="quarter" idx="22" hasCustomPrompt="1"/>
          </p:nvPr>
        </p:nvSpPr>
        <p:spPr>
          <a:xfrm>
            <a:off x="28956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endParaRPr lang="en-US" dirty="0"/>
          </a:p>
        </p:txBody>
      </p:sp>
      <p:sp>
        <p:nvSpPr>
          <p:cNvPr id="36" name="Text Placeholder 6"/>
          <p:cNvSpPr>
            <a:spLocks noGrp="1"/>
          </p:cNvSpPr>
          <p:nvPr>
            <p:ph type="body" sz="quarter" idx="23" hasCustomPrompt="1"/>
          </p:nvPr>
        </p:nvSpPr>
        <p:spPr>
          <a:xfrm>
            <a:off x="511492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endParaRPr lang="en-US" dirty="0"/>
          </a:p>
        </p:txBody>
      </p:sp>
      <p:sp>
        <p:nvSpPr>
          <p:cNvPr id="37" name="Text Placeholder 6"/>
          <p:cNvSpPr>
            <a:spLocks noGrp="1"/>
          </p:cNvSpPr>
          <p:nvPr>
            <p:ph type="body" sz="quarter" idx="24" hasCustomPrompt="1"/>
          </p:nvPr>
        </p:nvSpPr>
        <p:spPr>
          <a:xfrm>
            <a:off x="73152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endParaRPr lang="en-US" dirty="0"/>
          </a:p>
        </p:txBody>
      </p:sp>
      <p:sp>
        <p:nvSpPr>
          <p:cNvPr id="38" name="Text Placeholder 6"/>
          <p:cNvSpPr>
            <a:spLocks noGrp="1"/>
          </p:cNvSpPr>
          <p:nvPr>
            <p:ph type="body" sz="quarter" idx="25" hasCustomPrompt="1"/>
          </p:nvPr>
        </p:nvSpPr>
        <p:spPr>
          <a:xfrm>
            <a:off x="951547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endParaRPr lang="en-US" dirty="0"/>
          </a:p>
        </p:txBody>
      </p:sp>
      <p:sp>
        <p:nvSpPr>
          <p:cNvPr id="39" name="TextBox 38"/>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9862825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HOTO-RIGHT-DARK">
    <p:spTree>
      <p:nvGrpSpPr>
        <p:cNvPr id="1" name=""/>
        <p:cNvGrpSpPr/>
        <p:nvPr/>
      </p:nvGrpSpPr>
      <p:grpSpPr>
        <a:xfrm>
          <a:off x="0" y="0"/>
          <a:ext cx="0" cy="0"/>
          <a:chOff x="0" y="0"/>
          <a:chExt cx="0" cy="0"/>
        </a:xfrm>
      </p:grpSpPr>
      <p:sp>
        <p:nvSpPr>
          <p:cNvPr id="21"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smtClean="0"/>
              <a:t>TITLE TO BE CAPITALIZED</a:t>
            </a:r>
            <a:endParaRPr lang="en-US" dirty="0"/>
          </a:p>
        </p:txBody>
      </p:sp>
      <p:sp>
        <p:nvSpPr>
          <p:cNvPr id="19" name="Text Placeholder 6"/>
          <p:cNvSpPr>
            <a:spLocks noGrp="1"/>
          </p:cNvSpPr>
          <p:nvPr>
            <p:ph type="body" sz="quarter" idx="10" hasCustomPrompt="1"/>
          </p:nvPr>
        </p:nvSpPr>
        <p:spPr>
          <a:xfrm>
            <a:off x="685800" y="2057400"/>
            <a:ext cx="52959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Picture Placeholder 2"/>
          <p:cNvSpPr>
            <a:spLocks noGrp="1"/>
          </p:cNvSpPr>
          <p:nvPr>
            <p:ph type="pic" sz="quarter" idx="11"/>
          </p:nvPr>
        </p:nvSpPr>
        <p:spPr>
          <a:xfrm>
            <a:off x="6219825" y="2057400"/>
            <a:ext cx="5286375" cy="3429000"/>
          </a:xfrm>
          <a:prstGeom prst="rect">
            <a:avLst/>
          </a:prstGeom>
        </p:spPr>
        <p:txBody>
          <a:bodyPr/>
          <a:lstStyle/>
          <a:p>
            <a:r>
              <a:rPr lang="en-US" smtClean="0"/>
              <a:t>Click icon to add picture</a:t>
            </a:r>
            <a:endParaRPr lang="en-US"/>
          </a:p>
        </p:txBody>
      </p:sp>
      <p:sp>
        <p:nvSpPr>
          <p:cNvPr id="22" name="TextBox 21"/>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5337679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6" Type="http://schemas.openxmlformats.org/officeDocument/2006/relationships/image" Target="../media/image3.emf"/><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theme" Target="../theme/theme2.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16"/>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1934738578"/>
      </p:ext>
    </p:extLst>
  </p:cSld>
  <p:clrMap bg1="dk1" tx1="lt1" bg2="dk2" tx2="lt2" accent1="accent1" accent2="accent2" accent3="accent3" accent4="accent4" accent5="accent5" accent6="accent6" hlink="hlink" folHlink="folHlink"/>
  <p:sldLayoutIdLst>
    <p:sldLayoutId id="2147483649" r:id="rId1"/>
    <p:sldLayoutId id="2147483674" r:id="rId2"/>
    <p:sldLayoutId id="2147483652" r:id="rId3"/>
    <p:sldLayoutId id="2147483654" r:id="rId4"/>
    <p:sldLayoutId id="2147483657" r:id="rId5"/>
    <p:sldLayoutId id="2147483661" r:id="rId6"/>
    <p:sldLayoutId id="2147483663" r:id="rId7"/>
    <p:sldLayoutId id="2147483665" r:id="rId8"/>
    <p:sldLayoutId id="2147483667" r:id="rId9"/>
    <p:sldLayoutId id="2147483670" r:id="rId10"/>
    <p:sldLayoutId id="2147483669" r:id="rId11"/>
    <p:sldLayoutId id="2147483671" r:id="rId12"/>
    <p:sldLayoutId id="2147483672" r:id="rId13"/>
    <p:sldLayoutId id="2147483673"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432" userDrawn="1">
          <p15:clr>
            <a:srgbClr val="F26B43"/>
          </p15:clr>
        </p15:guide>
        <p15:guide id="4" pos="7248" userDrawn="1">
          <p15:clr>
            <a:srgbClr val="F26B43"/>
          </p15:clr>
        </p15:guide>
        <p15:guide id="5" orient="horz" pos="432" userDrawn="1">
          <p15:clr>
            <a:srgbClr val="F26B43"/>
          </p15:clr>
        </p15:guide>
        <p15:guide id="6" orient="horz" pos="864" userDrawn="1">
          <p15:clr>
            <a:srgbClr val="F26B43"/>
          </p15:clr>
        </p15:guide>
        <p15:guide id="7" orient="horz" pos="3456" userDrawn="1">
          <p15:clr>
            <a:srgbClr val="F26B43"/>
          </p15:clr>
        </p15:guide>
        <p15:guide id="8" orient="horz" pos="3888" userDrawn="1">
          <p15:clr>
            <a:srgbClr val="F26B43"/>
          </p15:clr>
        </p15:guide>
        <p15:guide id="9" pos="1680" userDrawn="1">
          <p15:clr>
            <a:srgbClr val="F26B43"/>
          </p15:clr>
        </p15:guide>
        <p15:guide id="10" pos="1824" userDrawn="1">
          <p15:clr>
            <a:srgbClr val="F26B43"/>
          </p15:clr>
        </p15:guide>
        <p15:guide id="11" pos="2616" userDrawn="1">
          <p15:clr>
            <a:srgbClr val="F26B43"/>
          </p15:clr>
        </p15:guide>
        <p15:guide id="12" pos="3072" userDrawn="1">
          <p15:clr>
            <a:srgbClr val="F26B43"/>
          </p15:clr>
        </p15:guide>
        <p15:guide id="13" pos="2760" userDrawn="1">
          <p15:clr>
            <a:srgbClr val="F26B43"/>
          </p15:clr>
        </p15:guide>
        <p15:guide id="14" pos="3216" userDrawn="1">
          <p15:clr>
            <a:srgbClr val="F26B43"/>
          </p15:clr>
        </p15:guide>
        <p15:guide id="15" pos="4464" userDrawn="1">
          <p15:clr>
            <a:srgbClr val="F26B43"/>
          </p15:clr>
        </p15:guide>
        <p15:guide id="16" pos="4608" userDrawn="1">
          <p15:clr>
            <a:srgbClr val="F26B43"/>
          </p15:clr>
        </p15:guide>
        <p15:guide id="17" pos="4920" userDrawn="1">
          <p15:clr>
            <a:srgbClr val="F26B43"/>
          </p15:clr>
        </p15:guide>
        <p15:guide id="18" pos="5064" userDrawn="1">
          <p15:clr>
            <a:srgbClr val="F26B43"/>
          </p15:clr>
        </p15:guide>
        <p15:guide id="19" pos="5856" userDrawn="1">
          <p15:clr>
            <a:srgbClr val="F26B43"/>
          </p15:clr>
        </p15:guide>
        <p15:guide id="20" pos="6000" userDrawn="1">
          <p15:clr>
            <a:srgbClr val="F26B43"/>
          </p15:clr>
        </p15:guide>
        <p15:guide id="21" orient="horz" pos="1296" userDrawn="1">
          <p15:clr>
            <a:srgbClr val="F26B43"/>
          </p15:clr>
        </p15:guide>
        <p15:guide id="22" orient="horz" pos="1728" userDrawn="1">
          <p15:clr>
            <a:srgbClr val="F26B43"/>
          </p15:clr>
        </p15:guide>
        <p15:guide id="23" pos="3768" userDrawn="1">
          <p15:clr>
            <a:srgbClr val="F26B43"/>
          </p15:clr>
        </p15:guide>
        <p15:guide id="24" pos="3912"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16"/>
          <a:stretch>
            <a:fillRect/>
          </a:stretch>
        </p:blipFill>
        <p:spPr>
          <a:xfrm>
            <a:off x="9959145" y="5906728"/>
            <a:ext cx="1547053" cy="265471"/>
          </a:xfrm>
          <a:prstGeom prst="rect">
            <a:avLst/>
          </a:prstGeom>
        </p:spPr>
      </p:pic>
    </p:spTree>
    <p:extLst>
      <p:ext uri="{BB962C8B-B14F-4D97-AF65-F5344CB8AC3E}">
        <p14:creationId xmlns:p14="http://schemas.microsoft.com/office/powerpoint/2010/main" val="23213711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64" r:id="rId7"/>
    <p:sldLayoutId id="2147483666" r:id="rId8"/>
    <p:sldLayoutId id="2147483683" r:id="rId9"/>
    <p:sldLayoutId id="2147483684" r:id="rId10"/>
    <p:sldLayoutId id="2147483685" r:id="rId11"/>
    <p:sldLayoutId id="2147483686" r:id="rId12"/>
    <p:sldLayoutId id="2147483687" r:id="rId13"/>
    <p:sldLayoutId id="2147483688"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Application Architecture, </a:t>
            </a:r>
            <a:r>
              <a:rPr lang="en-US" dirty="0" smtClean="0"/>
              <a:t>HTTP</a:t>
            </a:r>
            <a:r>
              <a:rPr lang="uk-UA" dirty="0" smtClean="0"/>
              <a:t>, </a:t>
            </a:r>
            <a:r>
              <a:rPr lang="en-US" dirty="0" smtClean="0"/>
              <a:t>REST</a:t>
            </a:r>
            <a:endParaRPr lang="en-US" dirty="0">
              <a:latin typeface="Proxima Nova Black" panose="02000506030000020004" pitchFamily="2" charset="0"/>
            </a:endParaRPr>
          </a:p>
        </p:txBody>
      </p:sp>
      <p:sp>
        <p:nvSpPr>
          <p:cNvPr id="3" name="Text Placeholder 2"/>
          <p:cNvSpPr>
            <a:spLocks noGrp="1"/>
          </p:cNvSpPr>
          <p:nvPr>
            <p:ph type="body" sz="quarter" idx="10"/>
          </p:nvPr>
        </p:nvSpPr>
        <p:spPr/>
        <p:txBody>
          <a:bodyPr/>
          <a:lstStyle/>
          <a:p>
            <a:r>
              <a:rPr lang="en-US" dirty="0" smtClean="0"/>
              <a:t>by </a:t>
            </a:r>
            <a:r>
              <a:rPr lang="en-US" dirty="0" err="1" smtClean="0"/>
              <a:t>Rostyslav</a:t>
            </a:r>
            <a:r>
              <a:rPr lang="en-US" dirty="0" smtClean="0"/>
              <a:t> </a:t>
            </a:r>
            <a:r>
              <a:rPr lang="en-US" dirty="0" err="1" smtClean="0"/>
              <a:t>Khanas</a:t>
            </a:r>
            <a:endParaRPr lang="en-US" dirty="0"/>
          </a:p>
        </p:txBody>
      </p:sp>
    </p:spTree>
    <p:extLst>
      <p:ext uri="{BB962C8B-B14F-4D97-AF65-F5344CB8AC3E}">
        <p14:creationId xmlns:p14="http://schemas.microsoft.com/office/powerpoint/2010/main" val="15527564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a:t>Node.js </a:t>
            </a:r>
            <a:r>
              <a:rPr lang="en-US" b="1" dirty="0" smtClean="0"/>
              <a:t>WEB APP ARCHITECTURE</a:t>
            </a:r>
            <a:r>
              <a:rPr lang="en-US" b="1" dirty="0"/>
              <a:t/>
            </a:r>
            <a:br>
              <a:rPr lang="en-US" b="1" dirty="0"/>
            </a:br>
            <a:endParaRPr lang="uk-UA" dirty="0"/>
          </a:p>
        </p:txBody>
      </p:sp>
      <p:sp>
        <p:nvSpPr>
          <p:cNvPr id="3" name="Місце для тексту 2"/>
          <p:cNvSpPr>
            <a:spLocks noGrp="1"/>
          </p:cNvSpPr>
          <p:nvPr>
            <p:ph type="body" sz="quarter" idx="10"/>
          </p:nvPr>
        </p:nvSpPr>
        <p:spPr>
          <a:xfrm>
            <a:off x="685800" y="2057400"/>
            <a:ext cx="5295900" cy="3931276"/>
          </a:xfrm>
        </p:spPr>
        <p:txBody>
          <a:bodyPr/>
          <a:lstStyle/>
          <a:p>
            <a:r>
              <a:rPr lang="en-US" dirty="0"/>
              <a:t>The number of developers using the Node.js framework is gradually increasing due to its efficiency of the development process. This web application framework architecture could deal with different requirements concerning design and structure</a:t>
            </a:r>
            <a:r>
              <a:rPr lang="en-US" dirty="0" smtClean="0"/>
              <a:t>.</a:t>
            </a:r>
          </a:p>
          <a:p>
            <a:r>
              <a:rPr lang="en-US" dirty="0"/>
              <a:t>Node.js is written using JavaScript and is the same technology as frontend components, which makes it easier for the same developers to program backend services and frontend user interfaces.</a:t>
            </a:r>
            <a:endParaRPr lang="uk-UA" dirty="0"/>
          </a:p>
        </p:txBody>
      </p:sp>
      <p:pic>
        <p:nvPicPr>
          <p:cNvPr id="5" name="Рисунок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47136" y="2057400"/>
            <a:ext cx="5172022" cy="3686913"/>
          </a:xfrm>
          <a:prstGeom prst="rect">
            <a:avLst/>
          </a:prstGeom>
        </p:spPr>
      </p:pic>
    </p:spTree>
    <p:extLst>
      <p:ext uri="{BB962C8B-B14F-4D97-AF65-F5344CB8AC3E}">
        <p14:creationId xmlns:p14="http://schemas.microsoft.com/office/powerpoint/2010/main" val="36360686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HTTP PROTOCOL</a:t>
            </a:r>
            <a:endParaRPr lang="uk-UA" dirty="0"/>
          </a:p>
        </p:txBody>
      </p:sp>
      <p:sp>
        <p:nvSpPr>
          <p:cNvPr id="3" name="Місце для тексту 2"/>
          <p:cNvSpPr>
            <a:spLocks noGrp="1"/>
          </p:cNvSpPr>
          <p:nvPr>
            <p:ph type="body" sz="quarter" idx="10"/>
          </p:nvPr>
        </p:nvSpPr>
        <p:spPr/>
        <p:txBody>
          <a:bodyPr/>
          <a:lstStyle/>
          <a:p>
            <a:r>
              <a:rPr lang="en-US" b="1" dirty="0"/>
              <a:t>Hypertext Transfer Protocol </a:t>
            </a:r>
            <a:r>
              <a:rPr lang="en-US" dirty="0"/>
              <a:t>(HTTP) is an application-layer protocol for transmitting hypermedia documents, such as </a:t>
            </a:r>
            <a:r>
              <a:rPr lang="en-US" dirty="0" smtClean="0"/>
              <a:t>HTML.</a:t>
            </a:r>
          </a:p>
          <a:p>
            <a:r>
              <a:rPr lang="en-US" dirty="0" smtClean="0"/>
              <a:t>A </a:t>
            </a:r>
            <a:r>
              <a:rPr lang="en-US" b="1" dirty="0" smtClean="0"/>
              <a:t>protocol</a:t>
            </a:r>
            <a:r>
              <a:rPr lang="en-US" dirty="0" smtClean="0"/>
              <a:t> is a system of rules that define how data is exchanged within or between computers. Communications between devices require that the devices agree on the format of the data that is being exchanged. The set of rules that defines a format is called a protocol.</a:t>
            </a:r>
            <a:endParaRPr lang="uk-UA" dirty="0"/>
          </a:p>
        </p:txBody>
      </p:sp>
      <p:pic>
        <p:nvPicPr>
          <p:cNvPr id="1026" name="Picture 2" descr="A Web document is the composition of different resourc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81700" y="2057400"/>
            <a:ext cx="5331207" cy="31360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77347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BASIC FEATURES OF HTTP</a:t>
            </a:r>
            <a:endParaRPr lang="uk-UA" dirty="0"/>
          </a:p>
        </p:txBody>
      </p:sp>
      <p:sp>
        <p:nvSpPr>
          <p:cNvPr id="3" name="Місце для тексту 2"/>
          <p:cNvSpPr>
            <a:spLocks noGrp="1"/>
          </p:cNvSpPr>
          <p:nvPr>
            <p:ph type="body" sz="quarter" idx="10"/>
          </p:nvPr>
        </p:nvSpPr>
        <p:spPr/>
        <p:txBody>
          <a:bodyPr/>
          <a:lstStyle/>
          <a:p>
            <a:r>
              <a:rPr lang="en-US" dirty="0"/>
              <a:t>There are three basic features that make HTTP a simple but powerful protocol:</a:t>
            </a:r>
          </a:p>
          <a:p>
            <a:endParaRPr lang="en-US" dirty="0"/>
          </a:p>
          <a:p>
            <a:pPr marL="342900" indent="-342900">
              <a:buFont typeface="Arial" panose="020B0604020202020204" pitchFamily="34" charset="0"/>
              <a:buChar char="•"/>
            </a:pPr>
            <a:r>
              <a:rPr lang="en-US" b="1" dirty="0"/>
              <a:t>HTTP is connectionless</a:t>
            </a:r>
            <a:r>
              <a:rPr lang="en-US" dirty="0"/>
              <a:t>: The HTTP client, i.e., a browser initiates an HTTP request and after a request is made, the client waits for the response. The server processes the request and sends a response back after which client disconnect the connection. So client and server knows about each other during current request and response only. Further requests are made on new connection like client and server are new to each other.</a:t>
            </a:r>
          </a:p>
          <a:p>
            <a:endParaRPr lang="en-US" dirty="0"/>
          </a:p>
        </p:txBody>
      </p:sp>
    </p:spTree>
    <p:extLst>
      <p:ext uri="{BB962C8B-B14F-4D97-AF65-F5344CB8AC3E}">
        <p14:creationId xmlns:p14="http://schemas.microsoft.com/office/powerpoint/2010/main" val="32478188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Місце для тексту 2"/>
          <p:cNvSpPr>
            <a:spLocks noGrp="1"/>
          </p:cNvSpPr>
          <p:nvPr>
            <p:ph type="body" sz="quarter" idx="10"/>
          </p:nvPr>
        </p:nvSpPr>
        <p:spPr>
          <a:xfrm>
            <a:off x="685800" y="1593760"/>
            <a:ext cx="10820400" cy="4407794"/>
          </a:xfrm>
        </p:spPr>
        <p:txBody>
          <a:bodyPr/>
          <a:lstStyle/>
          <a:p>
            <a:pPr marL="342900" indent="-342900">
              <a:buFont typeface="Arial" panose="020B0604020202020204" pitchFamily="34" charset="0"/>
              <a:buChar char="•"/>
            </a:pPr>
            <a:r>
              <a:rPr lang="en-US" b="1" dirty="0"/>
              <a:t>HTTP is media independent</a:t>
            </a:r>
            <a:r>
              <a:rPr lang="en-US" dirty="0"/>
              <a:t>: It means, any type of data can be sent by HTTP as long as both the client and the server know how to handle the data content. It is required for the client as well as the server to specify the content type using appropriate MIME-type.</a:t>
            </a:r>
          </a:p>
          <a:p>
            <a:endParaRPr lang="en-US" dirty="0"/>
          </a:p>
          <a:p>
            <a:pPr marL="342900" indent="-342900">
              <a:buFont typeface="Arial" panose="020B0604020202020204" pitchFamily="34" charset="0"/>
              <a:buChar char="•"/>
            </a:pPr>
            <a:r>
              <a:rPr lang="en-US" b="1" dirty="0"/>
              <a:t>HTTP is stateless</a:t>
            </a:r>
            <a:r>
              <a:rPr lang="en-US" dirty="0"/>
              <a:t>: As mentioned above, HTTP is connectionless and it is a direct result of HTTP being a stateless protocol. The server and client are aware of each other only during a current request. Afterwards, both of them forget about each other. Due to this nature of the protocol, neither the client nor the browser can retain information between different requests across the web pages.</a:t>
            </a:r>
          </a:p>
          <a:p>
            <a:endParaRPr lang="en-US" dirty="0"/>
          </a:p>
          <a:p>
            <a:r>
              <a:rPr lang="en-US" dirty="0"/>
              <a:t>HTTP/1.0 uses a new connection for each request/response exchange, where as HTTP/1.1 connection may be used for one or more request/response exchanges.</a:t>
            </a:r>
            <a:endParaRPr lang="uk-UA" dirty="0"/>
          </a:p>
          <a:p>
            <a:endParaRPr lang="uk-UA" dirty="0"/>
          </a:p>
        </p:txBody>
      </p:sp>
    </p:spTree>
    <p:extLst>
      <p:ext uri="{BB962C8B-B14F-4D97-AF65-F5344CB8AC3E}">
        <p14:creationId xmlns:p14="http://schemas.microsoft.com/office/powerpoint/2010/main" val="14566001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HTTP REQUEST</a:t>
            </a:r>
            <a:endParaRPr lang="uk-UA" dirty="0"/>
          </a:p>
        </p:txBody>
      </p:sp>
      <p:pic>
        <p:nvPicPr>
          <p:cNvPr id="3074" name="Picture 2" descr="https://www.ntu.edu.sg/home/ehchua/programming/webprogramming/images/HTTP_RequestMessageExampl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2124677"/>
            <a:ext cx="9749310" cy="32844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08491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HTTP RESPONSE</a:t>
            </a:r>
            <a:endParaRPr lang="uk-UA" dirty="0"/>
          </a:p>
        </p:txBody>
      </p:sp>
      <p:pic>
        <p:nvPicPr>
          <p:cNvPr id="4098" name="Picture 2" descr="https://www.ntu.edu.sg/home/ehchua/programming/webprogramming/images/HTTP_ResponseMessageExampl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668" y="2013397"/>
            <a:ext cx="9490702" cy="35994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925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a:t>HTTP </a:t>
            </a:r>
            <a:r>
              <a:rPr lang="en-US" b="1" dirty="0" smtClean="0"/>
              <a:t>REQUEST METHODS</a:t>
            </a:r>
            <a:r>
              <a:rPr lang="en-US" b="1" dirty="0"/>
              <a:t/>
            </a:r>
            <a:br>
              <a:rPr lang="en-US" b="1" dirty="0"/>
            </a:br>
            <a:endParaRPr lang="uk-UA" dirty="0"/>
          </a:p>
        </p:txBody>
      </p:sp>
      <p:sp>
        <p:nvSpPr>
          <p:cNvPr id="3" name="Місце для тексту 2"/>
          <p:cNvSpPr>
            <a:spLocks noGrp="1"/>
          </p:cNvSpPr>
          <p:nvPr>
            <p:ph type="body" sz="quarter" idx="10"/>
          </p:nvPr>
        </p:nvSpPr>
        <p:spPr/>
        <p:txBody>
          <a:bodyPr/>
          <a:lstStyle/>
          <a:p>
            <a:r>
              <a:rPr lang="en-US" b="1" dirty="0" smtClean="0"/>
              <a:t>GET</a:t>
            </a:r>
            <a:r>
              <a:rPr lang="en-US" dirty="0"/>
              <a:t> </a:t>
            </a:r>
            <a:r>
              <a:rPr lang="en-US" dirty="0" smtClean="0"/>
              <a:t>- used </a:t>
            </a:r>
            <a:r>
              <a:rPr lang="en-US" dirty="0"/>
              <a:t>to retrieve information from the given server using a given URI. Requests using GET should only retrieve data and should have no other effect on the data</a:t>
            </a:r>
            <a:r>
              <a:rPr lang="en-US" dirty="0" smtClean="0"/>
              <a:t>.</a:t>
            </a:r>
          </a:p>
          <a:p>
            <a:r>
              <a:rPr lang="en-US" b="1" dirty="0" smtClean="0"/>
              <a:t>POST</a:t>
            </a:r>
            <a:r>
              <a:rPr lang="en-US" dirty="0" smtClean="0"/>
              <a:t> - used </a:t>
            </a:r>
            <a:r>
              <a:rPr lang="en-US" dirty="0"/>
              <a:t>to send data to the server, for example, customer information, file upload, etc. using HTML forms.</a:t>
            </a:r>
          </a:p>
          <a:p>
            <a:r>
              <a:rPr lang="en-US" b="1" dirty="0" smtClean="0"/>
              <a:t>PUT - </a:t>
            </a:r>
            <a:r>
              <a:rPr lang="en-US" dirty="0"/>
              <a:t>r</a:t>
            </a:r>
            <a:r>
              <a:rPr lang="en-US" dirty="0" smtClean="0"/>
              <a:t>eplaces </a:t>
            </a:r>
            <a:r>
              <a:rPr lang="en-US" dirty="0"/>
              <a:t>all current representations of the target resource with the uploaded content</a:t>
            </a:r>
            <a:r>
              <a:rPr lang="en-US" dirty="0" smtClean="0"/>
              <a:t>.</a:t>
            </a:r>
          </a:p>
          <a:p>
            <a:r>
              <a:rPr lang="en-US" b="1" dirty="0" smtClean="0"/>
              <a:t>DELETE </a:t>
            </a:r>
            <a:r>
              <a:rPr lang="en-US" dirty="0" smtClean="0"/>
              <a:t>-</a:t>
            </a:r>
            <a:r>
              <a:rPr lang="en-US" b="1" dirty="0" smtClean="0"/>
              <a:t> </a:t>
            </a:r>
            <a:r>
              <a:rPr lang="en-US" dirty="0" smtClean="0"/>
              <a:t>removes </a:t>
            </a:r>
            <a:r>
              <a:rPr lang="en-US" dirty="0"/>
              <a:t>all current representations of the target resource given by a URI.</a:t>
            </a:r>
          </a:p>
          <a:p>
            <a:endParaRPr lang="en-US" dirty="0"/>
          </a:p>
          <a:p>
            <a:endParaRPr lang="en-US" dirty="0"/>
          </a:p>
          <a:p>
            <a:endParaRPr lang="uk-UA" dirty="0"/>
          </a:p>
        </p:txBody>
      </p:sp>
    </p:spTree>
    <p:extLst>
      <p:ext uri="{BB962C8B-B14F-4D97-AF65-F5344CB8AC3E}">
        <p14:creationId xmlns:p14="http://schemas.microsoft.com/office/powerpoint/2010/main" val="29679954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HTTP STATUS CODES</a:t>
            </a:r>
            <a:endParaRPr lang="uk-UA" dirty="0"/>
          </a:p>
        </p:txBody>
      </p:sp>
      <p:sp>
        <p:nvSpPr>
          <p:cNvPr id="3" name="Місце для тексту 2"/>
          <p:cNvSpPr>
            <a:spLocks noGrp="1"/>
          </p:cNvSpPr>
          <p:nvPr>
            <p:ph type="body" sz="quarter" idx="10"/>
          </p:nvPr>
        </p:nvSpPr>
        <p:spPr/>
        <p:txBody>
          <a:bodyPr/>
          <a:lstStyle/>
          <a:p>
            <a:pPr marL="342900" indent="-342900">
              <a:buFont typeface="Arial" panose="020B0604020202020204" pitchFamily="34" charset="0"/>
              <a:buChar char="•"/>
            </a:pPr>
            <a:r>
              <a:rPr lang="en-US" b="1" dirty="0"/>
              <a:t>1xx: </a:t>
            </a:r>
            <a:r>
              <a:rPr lang="en-US" b="1" dirty="0" smtClean="0"/>
              <a:t>Informational. </a:t>
            </a:r>
            <a:r>
              <a:rPr lang="en-US" dirty="0" smtClean="0"/>
              <a:t>It </a:t>
            </a:r>
            <a:r>
              <a:rPr lang="en-US" dirty="0"/>
              <a:t>means the request has been received and the process is continuing.</a:t>
            </a:r>
          </a:p>
          <a:p>
            <a:pPr marL="342900" indent="-342900">
              <a:buFont typeface="Arial" panose="020B0604020202020204" pitchFamily="34" charset="0"/>
              <a:buChar char="•"/>
            </a:pPr>
            <a:r>
              <a:rPr lang="en-US" b="1" dirty="0"/>
              <a:t>2xx: </a:t>
            </a:r>
            <a:r>
              <a:rPr lang="en-US" b="1" dirty="0" smtClean="0"/>
              <a:t>Success. </a:t>
            </a:r>
            <a:r>
              <a:rPr lang="en-US" dirty="0" smtClean="0"/>
              <a:t>It </a:t>
            </a:r>
            <a:r>
              <a:rPr lang="en-US" dirty="0"/>
              <a:t>means the action was successfully received, understood, and accepted.</a:t>
            </a:r>
          </a:p>
          <a:p>
            <a:pPr marL="342900" indent="-342900">
              <a:buFont typeface="Arial" panose="020B0604020202020204" pitchFamily="34" charset="0"/>
              <a:buChar char="•"/>
            </a:pPr>
            <a:r>
              <a:rPr lang="en-US" b="1" dirty="0"/>
              <a:t>3xx: </a:t>
            </a:r>
            <a:r>
              <a:rPr lang="en-US" b="1" dirty="0" smtClean="0"/>
              <a:t>Redirection. </a:t>
            </a:r>
            <a:r>
              <a:rPr lang="en-US" dirty="0" smtClean="0"/>
              <a:t>It </a:t>
            </a:r>
            <a:r>
              <a:rPr lang="en-US" dirty="0"/>
              <a:t>means further action must be taken in order to complete the request.</a:t>
            </a:r>
          </a:p>
          <a:p>
            <a:pPr marL="342900" indent="-342900">
              <a:buFont typeface="Arial" panose="020B0604020202020204" pitchFamily="34" charset="0"/>
              <a:buChar char="•"/>
            </a:pPr>
            <a:r>
              <a:rPr lang="en-US" b="1" dirty="0"/>
              <a:t>4xx: Client </a:t>
            </a:r>
            <a:r>
              <a:rPr lang="en-US" b="1" dirty="0" smtClean="0"/>
              <a:t>Error. </a:t>
            </a:r>
            <a:r>
              <a:rPr lang="en-US" dirty="0" smtClean="0"/>
              <a:t>It </a:t>
            </a:r>
            <a:r>
              <a:rPr lang="en-US" dirty="0"/>
              <a:t>means the request contains incorrect syntax or cannot be fulfilled.</a:t>
            </a:r>
          </a:p>
          <a:p>
            <a:pPr marL="342900" indent="-342900">
              <a:buFont typeface="Arial" panose="020B0604020202020204" pitchFamily="34" charset="0"/>
              <a:buChar char="•"/>
            </a:pPr>
            <a:r>
              <a:rPr lang="en-US" b="1" dirty="0"/>
              <a:t>5xx: Server </a:t>
            </a:r>
            <a:r>
              <a:rPr lang="en-US" b="1" dirty="0" smtClean="0"/>
              <a:t>Error. </a:t>
            </a:r>
            <a:r>
              <a:rPr lang="en-US" dirty="0" smtClean="0"/>
              <a:t>It </a:t>
            </a:r>
            <a:r>
              <a:rPr lang="en-US" dirty="0"/>
              <a:t>means the server failed to fulfill an apparently valid request.</a:t>
            </a:r>
          </a:p>
          <a:p>
            <a:pPr marL="342900" indent="-342900">
              <a:buFont typeface="Arial" panose="020B0604020202020204" pitchFamily="34" charset="0"/>
              <a:buChar char="•"/>
            </a:pPr>
            <a:endParaRPr lang="uk-UA" dirty="0"/>
          </a:p>
        </p:txBody>
      </p:sp>
    </p:spTree>
    <p:extLst>
      <p:ext uri="{BB962C8B-B14F-4D97-AF65-F5344CB8AC3E}">
        <p14:creationId xmlns:p14="http://schemas.microsoft.com/office/powerpoint/2010/main" val="41592628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REST</a:t>
            </a:r>
            <a:endParaRPr lang="uk-UA" dirty="0"/>
          </a:p>
        </p:txBody>
      </p:sp>
      <p:sp>
        <p:nvSpPr>
          <p:cNvPr id="3" name="Місце для тексту 2"/>
          <p:cNvSpPr>
            <a:spLocks noGrp="1"/>
          </p:cNvSpPr>
          <p:nvPr>
            <p:ph type="body" sz="quarter" idx="10"/>
          </p:nvPr>
        </p:nvSpPr>
        <p:spPr>
          <a:xfrm>
            <a:off x="685800" y="1529365"/>
            <a:ext cx="10820400" cy="4678251"/>
          </a:xfrm>
        </p:spPr>
        <p:txBody>
          <a:bodyPr/>
          <a:lstStyle/>
          <a:p>
            <a:r>
              <a:rPr lang="en-US" b="1" dirty="0"/>
              <a:t>REST</a:t>
            </a:r>
            <a:r>
              <a:rPr lang="en-US" dirty="0"/>
              <a:t> is an architecture style for designing networked applications. It stands for </a:t>
            </a:r>
            <a:r>
              <a:rPr lang="en-US" b="1" dirty="0" err="1"/>
              <a:t>RE</a:t>
            </a:r>
            <a:r>
              <a:rPr lang="en-US" dirty="0" err="1"/>
              <a:t>presentational</a:t>
            </a:r>
            <a:r>
              <a:rPr lang="en-US" dirty="0"/>
              <a:t> </a:t>
            </a:r>
            <a:r>
              <a:rPr lang="en-US" b="1" dirty="0"/>
              <a:t>S</a:t>
            </a:r>
            <a:r>
              <a:rPr lang="en-US" dirty="0"/>
              <a:t>tate </a:t>
            </a:r>
            <a:r>
              <a:rPr lang="en-US" b="1" dirty="0"/>
              <a:t>T</a:t>
            </a:r>
            <a:r>
              <a:rPr lang="en-US" dirty="0"/>
              <a:t>ransfer</a:t>
            </a:r>
            <a:r>
              <a:rPr lang="en-US" dirty="0" smtClean="0"/>
              <a:t>.</a:t>
            </a:r>
          </a:p>
          <a:p>
            <a:r>
              <a:rPr lang="en-US" dirty="0"/>
              <a:t>REST defines </a:t>
            </a:r>
            <a:r>
              <a:rPr lang="en-US" b="1" dirty="0"/>
              <a:t>6 architectural constraints</a:t>
            </a:r>
            <a:r>
              <a:rPr lang="en-US" dirty="0"/>
              <a:t> which make any web service – a true RESTful </a:t>
            </a:r>
            <a:r>
              <a:rPr lang="en-US" dirty="0" smtClean="0"/>
              <a:t>API. These constraints are: </a:t>
            </a:r>
          </a:p>
          <a:p>
            <a:pPr marL="342900" indent="-342900">
              <a:buFont typeface="Arial" panose="020B0604020202020204" pitchFamily="34" charset="0"/>
              <a:buChar char="•"/>
            </a:pPr>
            <a:r>
              <a:rPr lang="en-US" dirty="0" smtClean="0"/>
              <a:t>Client-Server</a:t>
            </a:r>
            <a:endParaRPr lang="en-US" dirty="0"/>
          </a:p>
          <a:p>
            <a:pPr marL="342900" indent="-342900">
              <a:buFont typeface="Arial" panose="020B0604020202020204" pitchFamily="34" charset="0"/>
              <a:buChar char="•"/>
            </a:pPr>
            <a:r>
              <a:rPr lang="en-US" dirty="0"/>
              <a:t>Uniform Interface</a:t>
            </a:r>
          </a:p>
          <a:p>
            <a:pPr marL="342900" indent="-342900">
              <a:buFont typeface="Arial" panose="020B0604020202020204" pitchFamily="34" charset="0"/>
              <a:buChar char="•"/>
            </a:pPr>
            <a:r>
              <a:rPr lang="en-US" dirty="0"/>
              <a:t>Stateless</a:t>
            </a:r>
          </a:p>
          <a:p>
            <a:pPr marL="342900" indent="-342900">
              <a:buFont typeface="Arial" panose="020B0604020202020204" pitchFamily="34" charset="0"/>
              <a:buChar char="•"/>
            </a:pPr>
            <a:r>
              <a:rPr lang="en-US" dirty="0"/>
              <a:t>Cacheable</a:t>
            </a:r>
          </a:p>
          <a:p>
            <a:pPr marL="342900" indent="-342900">
              <a:buFont typeface="Arial" panose="020B0604020202020204" pitchFamily="34" charset="0"/>
              <a:buChar char="•"/>
            </a:pPr>
            <a:r>
              <a:rPr lang="en-US" dirty="0"/>
              <a:t>Layered System</a:t>
            </a:r>
          </a:p>
          <a:p>
            <a:pPr marL="342900" indent="-342900">
              <a:buFont typeface="Arial" panose="020B0604020202020204" pitchFamily="34" charset="0"/>
              <a:buChar char="•"/>
            </a:pPr>
            <a:r>
              <a:rPr lang="en-US" dirty="0"/>
              <a:t>Code on demand (optional)</a:t>
            </a:r>
            <a:endParaRPr lang="uk-UA" dirty="0"/>
          </a:p>
        </p:txBody>
      </p:sp>
    </p:spTree>
    <p:extLst>
      <p:ext uri="{BB962C8B-B14F-4D97-AF65-F5344CB8AC3E}">
        <p14:creationId xmlns:p14="http://schemas.microsoft.com/office/powerpoint/2010/main" val="4742418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REST CONSTRAINTS</a:t>
            </a:r>
            <a:endParaRPr lang="uk-UA" dirty="0"/>
          </a:p>
        </p:txBody>
      </p:sp>
      <p:sp>
        <p:nvSpPr>
          <p:cNvPr id="3" name="Місце для тексту 2"/>
          <p:cNvSpPr>
            <a:spLocks noGrp="1"/>
          </p:cNvSpPr>
          <p:nvPr>
            <p:ph type="body" sz="quarter" idx="10"/>
          </p:nvPr>
        </p:nvSpPr>
        <p:spPr>
          <a:xfrm>
            <a:off x="685800" y="2057399"/>
            <a:ext cx="10820400" cy="3802487"/>
          </a:xfrm>
        </p:spPr>
        <p:txBody>
          <a:bodyPr/>
          <a:lstStyle/>
          <a:p>
            <a:r>
              <a:rPr lang="en-US" b="1" dirty="0" smtClean="0"/>
              <a:t>Client-Server.</a:t>
            </a:r>
            <a:r>
              <a:rPr lang="en-US" dirty="0" smtClean="0"/>
              <a:t> This </a:t>
            </a:r>
            <a:r>
              <a:rPr lang="en-US" dirty="0"/>
              <a:t>essentially means that client application and server application MUST be able to evolve separately without any dependency on each other. A client should know only resource URIs and that’s </a:t>
            </a:r>
            <a:r>
              <a:rPr lang="en-US" dirty="0" smtClean="0"/>
              <a:t>all.</a:t>
            </a:r>
          </a:p>
          <a:p>
            <a:r>
              <a:rPr lang="en-US" b="1" dirty="0" smtClean="0"/>
              <a:t>Uniform Interface. </a:t>
            </a:r>
            <a:r>
              <a:rPr lang="en-US" dirty="0"/>
              <a:t>As the constraint name itself applies, you MUST decide APIs interface for resources inside the system which are exposed to API consumers and follow religiously. A resource in the system should have only one logical URI and that should provide a way to fetch related or additional data.</a:t>
            </a:r>
            <a:endParaRPr lang="en-US" b="1" dirty="0" smtClean="0"/>
          </a:p>
          <a:p>
            <a:r>
              <a:rPr lang="en-US" b="1" dirty="0" smtClean="0"/>
              <a:t>Stateless. </a:t>
            </a:r>
            <a:r>
              <a:rPr lang="en-US" dirty="0" smtClean="0"/>
              <a:t>Roy Fielding, creator of REST, </a:t>
            </a:r>
            <a:r>
              <a:rPr lang="en-US" dirty="0"/>
              <a:t>got inspiration from HTTP, so it reflects in this constraint. Make all client-server interaction stateless. Server will not store anything about latest HTTP request client made. It will treat each and every request as new. No session, no history.</a:t>
            </a:r>
          </a:p>
          <a:p>
            <a:endParaRPr lang="en-US" b="1" dirty="0"/>
          </a:p>
          <a:p>
            <a:endParaRPr lang="uk-UA" dirty="0"/>
          </a:p>
        </p:txBody>
      </p:sp>
    </p:spTree>
    <p:extLst>
      <p:ext uri="{BB962C8B-B14F-4D97-AF65-F5344CB8AC3E}">
        <p14:creationId xmlns:p14="http://schemas.microsoft.com/office/powerpoint/2010/main" val="9016536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AGENDA</a:t>
            </a:r>
            <a:endParaRPr lang="uk-UA" dirty="0"/>
          </a:p>
        </p:txBody>
      </p:sp>
      <p:sp>
        <p:nvSpPr>
          <p:cNvPr id="3" name="Місце для тексту 2"/>
          <p:cNvSpPr>
            <a:spLocks noGrp="1"/>
          </p:cNvSpPr>
          <p:nvPr>
            <p:ph type="body" sz="quarter" idx="10"/>
          </p:nvPr>
        </p:nvSpPr>
        <p:spPr/>
        <p:txBody>
          <a:bodyPr/>
          <a:lstStyle/>
          <a:p>
            <a:pPr marL="342900" indent="-342900">
              <a:buFont typeface="Arial" panose="020B0604020202020204" pitchFamily="34" charset="0"/>
              <a:buChar char="•"/>
            </a:pPr>
            <a:r>
              <a:rPr lang="en-US" dirty="0"/>
              <a:t>What is Web Application Architecture?</a:t>
            </a:r>
          </a:p>
          <a:p>
            <a:pPr marL="342900" indent="-342900">
              <a:buFont typeface="Arial" panose="020B0604020202020204" pitchFamily="34" charset="0"/>
              <a:buChar char="•"/>
            </a:pPr>
            <a:r>
              <a:rPr lang="en-US" dirty="0"/>
              <a:t>Components of Web Applications Architectures</a:t>
            </a:r>
          </a:p>
          <a:p>
            <a:pPr marL="342900" indent="-342900">
              <a:buFont typeface="Arial" panose="020B0604020202020204" pitchFamily="34" charset="0"/>
              <a:buChar char="•"/>
            </a:pPr>
            <a:r>
              <a:rPr lang="en-US" dirty="0"/>
              <a:t>Types of Web Application </a:t>
            </a:r>
            <a:r>
              <a:rPr lang="en-US" dirty="0" smtClean="0"/>
              <a:t>Architecture</a:t>
            </a:r>
          </a:p>
          <a:p>
            <a:pPr marL="342900" indent="-342900">
              <a:buFont typeface="Arial" panose="020B0604020202020204" pitchFamily="34" charset="0"/>
              <a:buChar char="•"/>
            </a:pPr>
            <a:r>
              <a:rPr lang="en-US" dirty="0" smtClean="0"/>
              <a:t>HTTP Protocol</a:t>
            </a:r>
          </a:p>
          <a:p>
            <a:pPr marL="342900" indent="-342900">
              <a:buFont typeface="Arial" panose="020B0604020202020204" pitchFamily="34" charset="0"/>
              <a:buChar char="•"/>
            </a:pPr>
            <a:r>
              <a:rPr lang="en-US" dirty="0" smtClean="0"/>
              <a:t>REST</a:t>
            </a:r>
          </a:p>
          <a:p>
            <a:pPr marL="342900" indent="-342900">
              <a:buFont typeface="Arial" panose="020B0604020202020204" pitchFamily="34" charset="0"/>
              <a:buChar char="•"/>
            </a:pPr>
            <a:endParaRPr lang="en-US" dirty="0"/>
          </a:p>
          <a:p>
            <a:endParaRPr lang="uk-UA" dirty="0"/>
          </a:p>
        </p:txBody>
      </p:sp>
    </p:spTree>
    <p:extLst>
      <p:ext uri="{BB962C8B-B14F-4D97-AF65-F5344CB8AC3E}">
        <p14:creationId xmlns:p14="http://schemas.microsoft.com/office/powerpoint/2010/main" val="26162820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REST CONSTRAINTS</a:t>
            </a:r>
            <a:endParaRPr lang="uk-UA" dirty="0"/>
          </a:p>
        </p:txBody>
      </p:sp>
      <p:sp>
        <p:nvSpPr>
          <p:cNvPr id="3" name="Місце для тексту 2"/>
          <p:cNvSpPr>
            <a:spLocks noGrp="1"/>
          </p:cNvSpPr>
          <p:nvPr>
            <p:ph type="body" sz="quarter" idx="10"/>
          </p:nvPr>
        </p:nvSpPr>
        <p:spPr>
          <a:xfrm>
            <a:off x="685800" y="1542245"/>
            <a:ext cx="10820400" cy="4485067"/>
          </a:xfrm>
        </p:spPr>
        <p:txBody>
          <a:bodyPr/>
          <a:lstStyle/>
          <a:p>
            <a:r>
              <a:rPr lang="en-US" b="1" dirty="0" smtClean="0"/>
              <a:t>Cacheable. </a:t>
            </a:r>
            <a:r>
              <a:rPr lang="en-US" dirty="0"/>
              <a:t>Caching brings performance improvement for client side, and better scope for scalability for a server because the load has reduced</a:t>
            </a:r>
            <a:r>
              <a:rPr lang="en-US" dirty="0" smtClean="0"/>
              <a:t>. In </a:t>
            </a:r>
            <a:r>
              <a:rPr lang="en-US" dirty="0"/>
              <a:t>REST, caching shall be applied to resources when applicable and then these resources MUST declare themselves cacheable. Caching can be implemented on the server or client side</a:t>
            </a:r>
            <a:r>
              <a:rPr lang="en-US" dirty="0" smtClean="0"/>
              <a:t>. </a:t>
            </a:r>
          </a:p>
          <a:p>
            <a:r>
              <a:rPr lang="en-US" b="1" dirty="0"/>
              <a:t>Layered system</a:t>
            </a:r>
          </a:p>
          <a:p>
            <a:r>
              <a:rPr lang="en-US" dirty="0"/>
              <a:t>REST allows you to use a layered system architecture where you deploy the APIs on server A, and store data on server B and authenticate requests in Server C, for example. A client cannot ordinarily tell whether it is connected directly to the end server, or to an intermediary along the way.</a:t>
            </a:r>
          </a:p>
          <a:p>
            <a:r>
              <a:rPr lang="en-US" b="1" dirty="0"/>
              <a:t>Code on demand (</a:t>
            </a:r>
            <a:r>
              <a:rPr lang="en-US" b="1" dirty="0" smtClean="0"/>
              <a:t>optional).</a:t>
            </a:r>
            <a:r>
              <a:rPr lang="en-US" dirty="0" smtClean="0"/>
              <a:t> </a:t>
            </a:r>
            <a:r>
              <a:rPr lang="en-US" dirty="0"/>
              <a:t>Most of the time you will be sending the static representations of resources in form of XML or JSON. But when you need to, you are free to return executable code to support a part of your application e.g. clients may call your API to get a UI widget rendering code. It is permitted.</a:t>
            </a:r>
            <a:endParaRPr lang="en-US" dirty="0"/>
          </a:p>
          <a:p>
            <a:endParaRPr lang="uk-UA" dirty="0"/>
          </a:p>
        </p:txBody>
      </p:sp>
    </p:spTree>
    <p:extLst>
      <p:ext uri="{BB962C8B-B14F-4D97-AF65-F5344CB8AC3E}">
        <p14:creationId xmlns:p14="http://schemas.microsoft.com/office/powerpoint/2010/main" val="22797361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REST PRINCIPLES</a:t>
            </a:r>
            <a:endParaRPr lang="uk-UA" dirty="0"/>
          </a:p>
        </p:txBody>
      </p:sp>
      <p:sp>
        <p:nvSpPr>
          <p:cNvPr id="3" name="Місце для тексту 2"/>
          <p:cNvSpPr>
            <a:spLocks noGrp="1"/>
          </p:cNvSpPr>
          <p:nvPr>
            <p:ph type="body" sz="quarter" idx="10"/>
          </p:nvPr>
        </p:nvSpPr>
        <p:spPr/>
        <p:txBody>
          <a:bodyPr/>
          <a:lstStyle/>
          <a:p>
            <a:pPr marL="342900" indent="-342900">
              <a:buFont typeface="Arial" panose="020B0604020202020204" pitchFamily="34" charset="0"/>
              <a:buChar char="•"/>
            </a:pPr>
            <a:r>
              <a:rPr lang="en-US" dirty="0"/>
              <a:t>Use meaningful HTTP verbs.</a:t>
            </a:r>
          </a:p>
          <a:p>
            <a:pPr marL="342900" indent="-342900">
              <a:buFont typeface="Arial" panose="020B0604020202020204" pitchFamily="34" charset="0"/>
              <a:buChar char="•"/>
            </a:pPr>
            <a:r>
              <a:rPr lang="en-US" dirty="0"/>
              <a:t>Sensible resource names.</a:t>
            </a:r>
          </a:p>
          <a:p>
            <a:pPr marL="342900" indent="-342900">
              <a:buFont typeface="Arial" panose="020B0604020202020204" pitchFamily="34" charset="0"/>
              <a:buChar char="•"/>
            </a:pPr>
            <a:r>
              <a:rPr lang="en-US" dirty="0"/>
              <a:t>XML and JSON</a:t>
            </a:r>
          </a:p>
          <a:p>
            <a:pPr marL="342900" indent="-342900">
              <a:buFont typeface="Arial" panose="020B0604020202020204" pitchFamily="34" charset="0"/>
              <a:buChar char="•"/>
            </a:pPr>
            <a:r>
              <a:rPr lang="en-US" dirty="0"/>
              <a:t>Create Fine-Grained Resources</a:t>
            </a:r>
          </a:p>
          <a:p>
            <a:endParaRPr lang="uk-UA" b="1" dirty="0"/>
          </a:p>
        </p:txBody>
      </p:sp>
    </p:spTree>
    <p:extLst>
      <p:ext uri="{BB962C8B-B14F-4D97-AF65-F5344CB8AC3E}">
        <p14:creationId xmlns:p14="http://schemas.microsoft.com/office/powerpoint/2010/main" val="39077016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Місце для тексту 2"/>
          <p:cNvSpPr>
            <a:spLocks noGrp="1"/>
          </p:cNvSpPr>
          <p:nvPr>
            <p:ph type="body" sz="quarter" idx="10"/>
          </p:nvPr>
        </p:nvSpPr>
        <p:spPr>
          <a:xfrm>
            <a:off x="634286" y="1980126"/>
            <a:ext cx="10820400" cy="2347175"/>
          </a:xfrm>
        </p:spPr>
        <p:txBody>
          <a:bodyPr/>
          <a:lstStyle/>
          <a:p>
            <a:pPr algn="ctr"/>
            <a:r>
              <a:rPr lang="en-US" sz="15300" b="1" dirty="0" smtClean="0"/>
              <a:t>THANKS!</a:t>
            </a:r>
            <a:endParaRPr lang="uk-UA" sz="15300" b="1" dirty="0"/>
          </a:p>
        </p:txBody>
      </p:sp>
    </p:spTree>
    <p:extLst>
      <p:ext uri="{BB962C8B-B14F-4D97-AF65-F5344CB8AC3E}">
        <p14:creationId xmlns:p14="http://schemas.microsoft.com/office/powerpoint/2010/main" val="1247578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WEB APPLICATION ARCHITECTURE</a:t>
            </a:r>
            <a:endParaRPr lang="uk-UA" dirty="0"/>
          </a:p>
        </p:txBody>
      </p:sp>
      <p:sp>
        <p:nvSpPr>
          <p:cNvPr id="3" name="Місце для тексту 2"/>
          <p:cNvSpPr>
            <a:spLocks noGrp="1"/>
          </p:cNvSpPr>
          <p:nvPr>
            <p:ph type="body" sz="quarter" idx="10"/>
          </p:nvPr>
        </p:nvSpPr>
        <p:spPr>
          <a:xfrm>
            <a:off x="685800" y="2057399"/>
            <a:ext cx="10820400" cy="3854003"/>
          </a:xfrm>
        </p:spPr>
        <p:txBody>
          <a:bodyPr/>
          <a:lstStyle/>
          <a:p>
            <a:r>
              <a:rPr lang="en-US" b="1" dirty="0"/>
              <a:t>Web Application Architecture </a:t>
            </a:r>
            <a:r>
              <a:rPr lang="en-US" dirty="0"/>
              <a:t>is a framework that is comprised of the relationships and interactions between application components, such as middleware systems, user interfaces, and databases</a:t>
            </a:r>
            <a:r>
              <a:rPr lang="en-US" dirty="0" smtClean="0"/>
              <a:t>. Its is a </a:t>
            </a:r>
            <a:r>
              <a:rPr lang="en-US" dirty="0"/>
              <a:t>Web </a:t>
            </a:r>
            <a:r>
              <a:rPr lang="en-US" dirty="0" smtClean="0"/>
              <a:t>a </a:t>
            </a:r>
            <a:r>
              <a:rPr lang="en-US" dirty="0"/>
              <a:t>pattern of interaction between web application components.</a:t>
            </a:r>
            <a:endParaRPr lang="en-US" dirty="0" smtClean="0"/>
          </a:p>
          <a:p>
            <a:pPr fontAlgn="base"/>
            <a:r>
              <a:rPr lang="en-US" dirty="0"/>
              <a:t>In essence, Web Application Architectures can be defined with the depiction of this process: </a:t>
            </a:r>
          </a:p>
          <a:p>
            <a:pPr marL="342900" indent="-342900" fontAlgn="base">
              <a:buFont typeface="Arial" panose="020B0604020202020204" pitchFamily="34" charset="0"/>
              <a:buChar char="•"/>
            </a:pPr>
            <a:r>
              <a:rPr lang="en-US" dirty="0"/>
              <a:t>A user browses for a specific URL, which the browser locates and requests.</a:t>
            </a:r>
          </a:p>
          <a:p>
            <a:pPr marL="342900" indent="-342900" fontAlgn="base">
              <a:buFont typeface="Arial" panose="020B0604020202020204" pitchFamily="34" charset="0"/>
              <a:buChar char="•"/>
            </a:pPr>
            <a:r>
              <a:rPr lang="en-US" dirty="0"/>
              <a:t>Over the network, data is sent from the server to the browser, then executed by the browser so that it is able to display the requested page.</a:t>
            </a:r>
          </a:p>
          <a:p>
            <a:pPr marL="342900" indent="-342900" fontAlgn="base">
              <a:buFont typeface="Arial" panose="020B0604020202020204" pitchFamily="34" charset="0"/>
              <a:buChar char="•"/>
            </a:pPr>
            <a:r>
              <a:rPr lang="en-US" dirty="0"/>
              <a:t>The user views and interacts with the page.</a:t>
            </a:r>
          </a:p>
          <a:p>
            <a:endParaRPr lang="uk-UA" dirty="0"/>
          </a:p>
        </p:txBody>
      </p:sp>
    </p:spTree>
    <p:extLst>
      <p:ext uri="{BB962C8B-B14F-4D97-AF65-F5344CB8AC3E}">
        <p14:creationId xmlns:p14="http://schemas.microsoft.com/office/powerpoint/2010/main" val="40936110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en-US" dirty="0" smtClean="0"/>
              <a:t>COMPONENTS</a:t>
            </a:r>
            <a:endParaRPr lang="uk-UA" dirty="0"/>
          </a:p>
        </p:txBody>
      </p:sp>
      <p:sp>
        <p:nvSpPr>
          <p:cNvPr id="5" name="Місце для тексту 4"/>
          <p:cNvSpPr>
            <a:spLocks noGrp="1"/>
          </p:cNvSpPr>
          <p:nvPr>
            <p:ph type="body" sz="quarter" idx="10"/>
          </p:nvPr>
        </p:nvSpPr>
        <p:spPr/>
        <p:txBody>
          <a:bodyPr/>
          <a:lstStyle/>
          <a:p>
            <a:r>
              <a:rPr lang="en-US" dirty="0"/>
              <a:t>Web Application Architectures comprises various components that are segregated into two categories of components – </a:t>
            </a:r>
            <a:r>
              <a:rPr lang="en-US" b="1" dirty="0"/>
              <a:t>user interface app components </a:t>
            </a:r>
            <a:r>
              <a:rPr lang="en-US" dirty="0"/>
              <a:t>and </a:t>
            </a:r>
            <a:r>
              <a:rPr lang="en-US" b="1" dirty="0"/>
              <a:t>structural components</a:t>
            </a:r>
            <a:r>
              <a:rPr lang="en-US" dirty="0"/>
              <a:t>.</a:t>
            </a:r>
            <a:endParaRPr lang="uk-UA" dirty="0"/>
          </a:p>
        </p:txBody>
      </p:sp>
      <p:pic>
        <p:nvPicPr>
          <p:cNvPr id="7" name="Рисунок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56449" y="2019971"/>
            <a:ext cx="5584802" cy="3466429"/>
          </a:xfrm>
          <a:prstGeom prst="rect">
            <a:avLst/>
          </a:prstGeom>
        </p:spPr>
      </p:pic>
    </p:spTree>
    <p:extLst>
      <p:ext uri="{BB962C8B-B14F-4D97-AF65-F5344CB8AC3E}">
        <p14:creationId xmlns:p14="http://schemas.microsoft.com/office/powerpoint/2010/main" val="1969199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Місце для тексту 2"/>
          <p:cNvSpPr>
            <a:spLocks noGrp="1"/>
          </p:cNvSpPr>
          <p:nvPr>
            <p:ph type="body" sz="quarter" idx="10"/>
          </p:nvPr>
        </p:nvSpPr>
        <p:spPr>
          <a:xfrm>
            <a:off x="647164" y="988452"/>
            <a:ext cx="10820400" cy="4755525"/>
          </a:xfrm>
        </p:spPr>
        <p:txBody>
          <a:bodyPr/>
          <a:lstStyle/>
          <a:p>
            <a:r>
              <a:rPr lang="en-US" b="1" dirty="0"/>
              <a:t>User interface app components </a:t>
            </a:r>
            <a:r>
              <a:rPr lang="en-US" dirty="0"/>
              <a:t>refer to web pages displaying dashboards, logs, notifications, configuration settings, and more. They are not relevant to the structural development of the application and are more user interface/experience oriented</a:t>
            </a:r>
            <a:r>
              <a:rPr lang="en-US" dirty="0" smtClean="0"/>
              <a:t>.</a:t>
            </a:r>
          </a:p>
          <a:p>
            <a:pPr fontAlgn="base"/>
            <a:r>
              <a:rPr lang="en-US" dirty="0"/>
              <a:t>The </a:t>
            </a:r>
            <a:r>
              <a:rPr lang="en-US" b="1" dirty="0"/>
              <a:t>structural components</a:t>
            </a:r>
            <a:r>
              <a:rPr lang="en-US" dirty="0"/>
              <a:t>, which are the real meat of the app development process, are: </a:t>
            </a:r>
          </a:p>
          <a:p>
            <a:pPr marL="342900" indent="-342900" fontAlgn="base">
              <a:buFont typeface="Arial" panose="020B0604020202020204" pitchFamily="34" charset="0"/>
              <a:buChar char="•"/>
            </a:pPr>
            <a:r>
              <a:rPr lang="en-US" b="1" dirty="0"/>
              <a:t>The web browser or </a:t>
            </a:r>
            <a:r>
              <a:rPr lang="en-US" b="1" dirty="0" smtClean="0"/>
              <a:t>client </a:t>
            </a:r>
            <a:r>
              <a:rPr lang="en-US" dirty="0" smtClean="0"/>
              <a:t>- user-friendly </a:t>
            </a:r>
            <a:r>
              <a:rPr lang="en-US" dirty="0"/>
              <a:t>representation of a web app’s functionality that a user interacts </a:t>
            </a:r>
            <a:r>
              <a:rPr lang="en-US" dirty="0" smtClean="0"/>
              <a:t>with. Generally, developed with HTML, CSS and JS.</a:t>
            </a:r>
            <a:endParaRPr lang="en-US" dirty="0"/>
          </a:p>
          <a:p>
            <a:pPr marL="342900" indent="-342900" fontAlgn="base">
              <a:buFont typeface="Arial" panose="020B0604020202020204" pitchFamily="34" charset="0"/>
              <a:buChar char="•"/>
            </a:pPr>
            <a:r>
              <a:rPr lang="en-US" b="1" dirty="0"/>
              <a:t>The web application </a:t>
            </a:r>
            <a:r>
              <a:rPr lang="en-US" b="1" dirty="0" smtClean="0"/>
              <a:t>server</a:t>
            </a:r>
            <a:r>
              <a:rPr lang="en-US" dirty="0" smtClean="0"/>
              <a:t> - </a:t>
            </a:r>
            <a:r>
              <a:rPr lang="en-US" dirty="0"/>
              <a:t>handles the central hub that supports business logic and multi-layer applications, and is generally developed using Python, PHP, Java, .NET, Ruby, and Node.js.</a:t>
            </a:r>
          </a:p>
          <a:p>
            <a:pPr marL="342900" indent="-342900" fontAlgn="base">
              <a:buFont typeface="Arial" panose="020B0604020202020204" pitchFamily="34" charset="0"/>
              <a:buChar char="•"/>
            </a:pPr>
            <a:r>
              <a:rPr lang="en-US" b="1" dirty="0"/>
              <a:t>The database </a:t>
            </a:r>
            <a:r>
              <a:rPr lang="en-US" b="1" dirty="0" smtClean="0"/>
              <a:t>server</a:t>
            </a:r>
            <a:r>
              <a:rPr lang="en-US" dirty="0"/>
              <a:t> </a:t>
            </a:r>
            <a:r>
              <a:rPr lang="en-US" dirty="0" smtClean="0"/>
              <a:t>- </a:t>
            </a:r>
            <a:r>
              <a:rPr lang="en-US" dirty="0"/>
              <a:t>provides and stores relevant data for the application. Additionally, it may also supply the business logic and other information that is managed by the web application server.</a:t>
            </a:r>
          </a:p>
          <a:p>
            <a:endParaRPr lang="uk-UA" dirty="0"/>
          </a:p>
        </p:txBody>
      </p:sp>
    </p:spTree>
    <p:extLst>
      <p:ext uri="{BB962C8B-B14F-4D97-AF65-F5344CB8AC3E}">
        <p14:creationId xmlns:p14="http://schemas.microsoft.com/office/powerpoint/2010/main" val="25432294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TYPES</a:t>
            </a:r>
            <a:endParaRPr lang="uk-UA" dirty="0"/>
          </a:p>
        </p:txBody>
      </p:sp>
      <p:sp>
        <p:nvSpPr>
          <p:cNvPr id="3" name="Місце для тексту 2"/>
          <p:cNvSpPr>
            <a:spLocks noGrp="1"/>
          </p:cNvSpPr>
          <p:nvPr>
            <p:ph type="body" sz="quarter" idx="10"/>
          </p:nvPr>
        </p:nvSpPr>
        <p:spPr/>
        <p:txBody>
          <a:bodyPr/>
          <a:lstStyle/>
          <a:p>
            <a:r>
              <a:rPr lang="en-US" dirty="0"/>
              <a:t>Regardless of the model, all web application components always work simultaneously and create an integral web app. Depending on how the app logic is distributed among the client and server sides, there can be various types of web application architecture.</a:t>
            </a:r>
            <a:endParaRPr lang="uk-UA" dirty="0"/>
          </a:p>
        </p:txBody>
      </p:sp>
    </p:spTree>
    <p:extLst>
      <p:ext uri="{BB962C8B-B14F-4D97-AF65-F5344CB8AC3E}">
        <p14:creationId xmlns:p14="http://schemas.microsoft.com/office/powerpoint/2010/main" val="17294539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smtClean="0"/>
              <a:t>SERVER-SIDE </a:t>
            </a:r>
            <a:r>
              <a:rPr lang="en-US" b="1" dirty="0"/>
              <a:t>HTML </a:t>
            </a:r>
            <a:r>
              <a:rPr lang="en-US" b="1" dirty="0" smtClean="0"/>
              <a:t>WEB APP</a:t>
            </a:r>
            <a:r>
              <a:rPr lang="en-US" b="1" dirty="0"/>
              <a:t/>
            </a:r>
            <a:br>
              <a:rPr lang="en-US" b="1" dirty="0"/>
            </a:br>
            <a:endParaRPr lang="uk-UA" dirty="0"/>
          </a:p>
        </p:txBody>
      </p:sp>
      <p:sp>
        <p:nvSpPr>
          <p:cNvPr id="3" name="Місце для тексту 2"/>
          <p:cNvSpPr>
            <a:spLocks noGrp="1"/>
          </p:cNvSpPr>
          <p:nvPr>
            <p:ph type="body" sz="quarter" idx="10"/>
          </p:nvPr>
        </p:nvSpPr>
        <p:spPr/>
        <p:txBody>
          <a:bodyPr/>
          <a:lstStyle/>
          <a:p>
            <a:r>
              <a:rPr lang="en-US" dirty="0"/>
              <a:t>According to the very first and basic web app architecture, a server, consisting of </a:t>
            </a:r>
            <a:r>
              <a:rPr lang="en-US" i="1" dirty="0"/>
              <a:t>web page construction logic</a:t>
            </a:r>
            <a:r>
              <a:rPr lang="en-US" dirty="0"/>
              <a:t> and </a:t>
            </a:r>
            <a:r>
              <a:rPr lang="en-US" i="1" dirty="0"/>
              <a:t>business logic</a:t>
            </a:r>
            <a:r>
              <a:rPr lang="en-US" dirty="0"/>
              <a:t> interacts with a client by sending out a complete HTML page. To see an update, the user needs to fully reload the page or, in other words, to have the client send a request for an HTML page to the server and load its entire code once again. </a:t>
            </a:r>
            <a:endParaRPr lang="uk-UA" dirty="0"/>
          </a:p>
        </p:txBody>
      </p:sp>
      <p:pic>
        <p:nvPicPr>
          <p:cNvPr id="5" name="Рисунок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05005" y="2057400"/>
            <a:ext cx="5601195" cy="3287332"/>
          </a:xfrm>
          <a:prstGeom prst="rect">
            <a:avLst/>
          </a:prstGeom>
        </p:spPr>
      </p:pic>
    </p:spTree>
    <p:extLst>
      <p:ext uri="{BB962C8B-B14F-4D97-AF65-F5344CB8AC3E}">
        <p14:creationId xmlns:p14="http://schemas.microsoft.com/office/powerpoint/2010/main" val="37559662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smtClean="0"/>
              <a:t>WIDGET WEB APP</a:t>
            </a:r>
            <a:r>
              <a:rPr lang="en-US" b="1" dirty="0"/>
              <a:t/>
            </a:r>
            <a:br>
              <a:rPr lang="en-US" b="1" dirty="0"/>
            </a:br>
            <a:endParaRPr lang="uk-UA" dirty="0"/>
          </a:p>
        </p:txBody>
      </p:sp>
      <p:sp>
        <p:nvSpPr>
          <p:cNvPr id="3" name="Місце для тексту 2"/>
          <p:cNvSpPr>
            <a:spLocks noGrp="1"/>
          </p:cNvSpPr>
          <p:nvPr>
            <p:ph type="body" sz="quarter" idx="10"/>
          </p:nvPr>
        </p:nvSpPr>
        <p:spPr/>
        <p:txBody>
          <a:bodyPr/>
          <a:lstStyle/>
          <a:p>
            <a:r>
              <a:rPr lang="en-US" dirty="0"/>
              <a:t>In this type, the </a:t>
            </a:r>
            <a:r>
              <a:rPr lang="en-US" i="1" dirty="0"/>
              <a:t>web page construction </a:t>
            </a:r>
            <a:r>
              <a:rPr lang="en-US" dirty="0"/>
              <a:t>logic is replaced by </a:t>
            </a:r>
            <a:r>
              <a:rPr lang="en-US" i="1" dirty="0"/>
              <a:t>web services, </a:t>
            </a:r>
            <a:r>
              <a:rPr lang="en-US" dirty="0"/>
              <a:t>and each page on the client has separate entities called </a:t>
            </a:r>
            <a:r>
              <a:rPr lang="en-US" i="1" dirty="0"/>
              <a:t>widgets</a:t>
            </a:r>
            <a:r>
              <a:rPr lang="en-US" dirty="0"/>
              <a:t>. By sending AJAX queries to web services, widgets can receive chunks of data in HTML or JSON and display them without reloading the entire page.</a:t>
            </a:r>
            <a:endParaRPr lang="uk-UA" dirty="0"/>
          </a:p>
        </p:txBody>
      </p:sp>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20448" y="2057400"/>
            <a:ext cx="5645084" cy="3313090"/>
          </a:xfrm>
          <a:prstGeom prst="rect">
            <a:avLst/>
          </a:prstGeom>
        </p:spPr>
      </p:pic>
    </p:spTree>
    <p:extLst>
      <p:ext uri="{BB962C8B-B14F-4D97-AF65-F5344CB8AC3E}">
        <p14:creationId xmlns:p14="http://schemas.microsoft.com/office/powerpoint/2010/main" val="3372456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smtClean="0"/>
              <a:t>SINGLE-PAGE APP (SPA)</a:t>
            </a:r>
            <a:r>
              <a:rPr lang="en-US" b="1" dirty="0"/>
              <a:t/>
            </a:r>
            <a:br>
              <a:rPr lang="en-US" b="1" dirty="0"/>
            </a:br>
            <a:endParaRPr lang="uk-UA" dirty="0"/>
          </a:p>
        </p:txBody>
      </p:sp>
      <p:sp>
        <p:nvSpPr>
          <p:cNvPr id="3" name="Місце для тексту 2"/>
          <p:cNvSpPr>
            <a:spLocks noGrp="1"/>
          </p:cNvSpPr>
          <p:nvPr>
            <p:ph type="body" sz="quarter" idx="10"/>
          </p:nvPr>
        </p:nvSpPr>
        <p:spPr>
          <a:xfrm>
            <a:off x="685800" y="2057399"/>
            <a:ext cx="5295900" cy="3673699"/>
          </a:xfrm>
        </p:spPr>
        <p:txBody>
          <a:bodyPr/>
          <a:lstStyle/>
          <a:p>
            <a:r>
              <a:rPr lang="en-US" dirty="0"/>
              <a:t>This is the most modern web application architecture, where you download a single page only once. On the client side, this page has a JavaScript layer that can freely communicate with web services on the server and, using the data from web services, make real-time updates to itself</a:t>
            </a:r>
            <a:r>
              <a:rPr lang="en-US" dirty="0" smtClean="0"/>
              <a:t>.</a:t>
            </a:r>
          </a:p>
          <a:p>
            <a:r>
              <a:rPr lang="en-US" dirty="0"/>
              <a:t>Chunks of data transferred from the server to the client here are minimal, especially compared to the first type. It’s very agile, responsive and lightweight web </a:t>
            </a:r>
            <a:r>
              <a:rPr lang="en-US" dirty="0" smtClean="0"/>
              <a:t>app.</a:t>
            </a:r>
            <a:endParaRPr lang="uk-UA" dirty="0"/>
          </a:p>
        </p:txBody>
      </p:sp>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70838" y="2057399"/>
            <a:ext cx="5535362" cy="3248695"/>
          </a:xfrm>
          <a:prstGeom prst="rect">
            <a:avLst/>
          </a:prstGeom>
        </p:spPr>
      </p:pic>
    </p:spTree>
    <p:extLst>
      <p:ext uri="{BB962C8B-B14F-4D97-AF65-F5344CB8AC3E}">
        <p14:creationId xmlns:p14="http://schemas.microsoft.com/office/powerpoint/2010/main" val="2777443191"/>
      </p:ext>
    </p:extLst>
  </p:cSld>
  <p:clrMapOvr>
    <a:masterClrMapping/>
  </p:clrMapOvr>
</p:sld>
</file>

<file path=ppt/theme/theme1.xml><?xml version="1.0" encoding="utf-8"?>
<a:theme xmlns:a="http://schemas.openxmlformats.org/drawingml/2006/main" name="DARK 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Custom 1">
      <a:majorFont>
        <a:latin typeface="Proxima Nova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oftServeTemplate" id="{1EECC8DE-A8A5-45A7-969A-C21752D4B3E4}" vid="{444DEE5D-51F1-4029-8FDB-DB417F7B394A}"/>
    </a:ext>
  </a:extLst>
</a:theme>
</file>

<file path=ppt/theme/theme2.xml><?xml version="1.0" encoding="utf-8"?>
<a:theme xmlns:a="http://schemas.openxmlformats.org/drawingml/2006/main" name="LIGHT-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oftServeTemplate" id="{1EECC8DE-A8A5-45A7-969A-C21752D4B3E4}" vid="{0103479C-70CD-40C7-BA0E-A151EE336BCC}"/>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Документ" ma:contentTypeID="0x0101004195FC54A15F344D83577B1CDDD67A5D" ma:contentTypeVersion="9" ma:contentTypeDescription="Создание документа." ma:contentTypeScope="" ma:versionID="961ec8db58076c7d3e9f84b9cd82fd45">
  <xsd:schema xmlns:xsd="http://www.w3.org/2001/XMLSchema" xmlns:xs="http://www.w3.org/2001/XMLSchema" xmlns:p="http://schemas.microsoft.com/office/2006/metadata/properties" xmlns:ns2="341e6018-ac0a-4dfb-8409-db9e0d25502e" xmlns:ns3="835f28f2-30f1-4728-84d2-86d96e143488" targetNamespace="http://schemas.microsoft.com/office/2006/metadata/properties" ma:root="true" ma:fieldsID="bd9f0c80ada20ee560e77d723f3ef44e" ns2:_="" ns3:_="">
    <xsd:import namespace="341e6018-ac0a-4dfb-8409-db9e0d25502e"/>
    <xsd:import namespace="835f28f2-30f1-4728-84d2-86d96e143488"/>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DateTaken" minOccurs="0"/>
                <xsd:element ref="ns3:MediaServiceAutoTags" minOccurs="0"/>
                <xsd:element ref="ns3:MediaServiceLocation" minOccurs="0"/>
                <xsd:element ref="ns3:MediaServiceOCR" minOccurs="0"/>
                <xsd:element ref="ns3:_x041a__x043e__x043c__x0435__x0442__x0430__x044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41e6018-ac0a-4dfb-8409-db9e0d25502e" elementFormDefault="qualified">
    <xsd:import namespace="http://schemas.microsoft.com/office/2006/documentManagement/types"/>
    <xsd:import namespace="http://schemas.microsoft.com/office/infopath/2007/PartnerControls"/>
    <xsd:element name="SharedWithUsers" ma:index="8" nillable="true" ma:displayName="Общий доступ с использованием"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Совместно с подробностями"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35f28f2-30f1-4728-84d2-86d96e143488" elementFormDefault="qualified">
    <xsd:import namespace="http://schemas.microsoft.com/office/2006/documentManagement/types"/>
    <xsd:import namespace="http://schemas.microsoft.com/office/infopath/2007/PartnerControls"/>
    <xsd:element name="MediaServiceMetadata" ma:index="10" nillable="true" ma:displayName="MediaServiceMetadata" ma:description="" ma:hidden="true" ma:internalName="MediaServiceMetadata" ma:readOnly="true">
      <xsd:simpleType>
        <xsd:restriction base="dms:Note"/>
      </xsd:simpleType>
    </xsd:element>
    <xsd:element name="MediaServiceFastMetadata" ma:index="11" nillable="true" ma:displayName="MediaServiceFastMetadata" ma:description="" ma:hidden="true" ma:internalName="MediaServiceFastMetadata" ma:readOnly="true">
      <xsd:simpleType>
        <xsd:restriction base="dms:Note"/>
      </xsd:simpleType>
    </xsd:element>
    <xsd:element name="MediaServiceDateTaken" ma:index="12" nillable="true" ma:displayName="MediaServiceDateTaken" ma:description="" ma:hidden="true" ma:internalName="MediaServiceDateTaken" ma:readOnly="true">
      <xsd:simpleType>
        <xsd:restriction base="dms:Text"/>
      </xsd:simpleType>
    </xsd:element>
    <xsd:element name="MediaServiceAutoTags" ma:index="13" nillable="true" ma:displayName="MediaServiceAutoTags" ma:description="" ma:internalName="MediaServiceAutoTags" ma:readOnly="true">
      <xsd:simpleType>
        <xsd:restriction base="dms:Text"/>
      </xsd:simpleType>
    </xsd:element>
    <xsd:element name="MediaServiceLocation" ma:index="14" nillable="true" ma:displayName="MediaServiceLocation" ma:description="" ma:internalName="MediaServiceLocation"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_x041a__x043e__x043c__x0435__x0442__x0430__x0440_" ma:index="16" nillable="true" ma:displayName="Кометар" ma:internalName="_x041a__x043e__x043c__x0435__x0442__x0430__x0440_">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Тип контента"/>
        <xsd:element ref="dc:title" minOccurs="0" maxOccurs="1" ma:index="4" ma:displayName="Название"/>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x041a__x043e__x043c__x0435__x0442__x0430__x0440_ xmlns="835f28f2-30f1-4728-84d2-86d96e143488"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AFDAB34-20E1-438F-BCB2-ECDA5496F36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41e6018-ac0a-4dfb-8409-db9e0d25502e"/>
    <ds:schemaRef ds:uri="835f28f2-30f1-4728-84d2-86d96e14348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3A1340B-3A1B-4156-ADE3-51DF6C2C795D}">
  <ds:schemaRefs>
    <ds:schemaRef ds:uri="http://purl.org/dc/elements/1.1/"/>
    <ds:schemaRef ds:uri="http://purl.org/dc/terms/"/>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www.w3.org/XML/1998/namespace"/>
    <ds:schemaRef ds:uri="341e6018-ac0a-4dfb-8409-db9e0d25502e"/>
    <ds:schemaRef ds:uri="http://purl.org/dc/dcmitype/"/>
    <ds:schemaRef ds:uri="835f28f2-30f1-4728-84d2-86d96e143488"/>
  </ds:schemaRefs>
</ds:datastoreItem>
</file>

<file path=customXml/itemProps3.xml><?xml version="1.0" encoding="utf-8"?>
<ds:datastoreItem xmlns:ds="http://schemas.openxmlformats.org/officeDocument/2006/customXml" ds:itemID="{296B3B9E-03D8-4766-BF45-6129617CF02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SoftServeTemplate_Black</Template>
  <TotalTime>128</TotalTime>
  <Words>1218</Words>
  <Application>Microsoft Office PowerPoint</Application>
  <PresentationFormat>Широкий екран</PresentationFormat>
  <Paragraphs>83</Paragraphs>
  <Slides>22</Slides>
  <Notes>0</Notes>
  <HiddenSlides>0</HiddenSlides>
  <MMClips>0</MMClips>
  <ScaleCrop>false</ScaleCrop>
  <HeadingPairs>
    <vt:vector size="6" baseType="variant">
      <vt:variant>
        <vt:lpstr>Використані шрифти</vt:lpstr>
      </vt:variant>
      <vt:variant>
        <vt:i4>4</vt:i4>
      </vt:variant>
      <vt:variant>
        <vt:lpstr>Тема</vt:lpstr>
      </vt:variant>
      <vt:variant>
        <vt:i4>2</vt:i4>
      </vt:variant>
      <vt:variant>
        <vt:lpstr>Заголовки слайдів</vt:lpstr>
      </vt:variant>
      <vt:variant>
        <vt:i4>22</vt:i4>
      </vt:variant>
    </vt:vector>
  </HeadingPairs>
  <TitlesOfParts>
    <vt:vector size="28" baseType="lpstr">
      <vt:lpstr>Calibri</vt:lpstr>
      <vt:lpstr>Open Sans</vt:lpstr>
      <vt:lpstr>Arial</vt:lpstr>
      <vt:lpstr>Proxima Nova Black</vt:lpstr>
      <vt:lpstr>DARK THEME</vt:lpstr>
      <vt:lpstr>LIGHT-THEME</vt:lpstr>
      <vt:lpstr>Web Application Architecture, HTTP, REST</vt:lpstr>
      <vt:lpstr>AGENDA</vt:lpstr>
      <vt:lpstr>WEB APPLICATION ARCHITECTURE</vt:lpstr>
      <vt:lpstr>COMPONENTS</vt:lpstr>
      <vt:lpstr>Презентація PowerPoint</vt:lpstr>
      <vt:lpstr>TYPES</vt:lpstr>
      <vt:lpstr>SERVER-SIDE HTML WEB APP </vt:lpstr>
      <vt:lpstr>WIDGET WEB APP </vt:lpstr>
      <vt:lpstr>SINGLE-PAGE APP (SPA) </vt:lpstr>
      <vt:lpstr>Node.js WEB APP ARCHITECTURE </vt:lpstr>
      <vt:lpstr>HTTP PROTOCOL</vt:lpstr>
      <vt:lpstr>BASIC FEATURES OF HTTP</vt:lpstr>
      <vt:lpstr>Презентація PowerPoint</vt:lpstr>
      <vt:lpstr>HTTP REQUEST</vt:lpstr>
      <vt:lpstr>HTTP RESPONSE</vt:lpstr>
      <vt:lpstr>HTTP REQUEST METHODS </vt:lpstr>
      <vt:lpstr>HTTP STATUS CODES</vt:lpstr>
      <vt:lpstr>REST</vt:lpstr>
      <vt:lpstr>REST CONSTRAINTS</vt:lpstr>
      <vt:lpstr>REST CONSTRAINTS</vt:lpstr>
      <vt:lpstr>REST PRINCIPLES</vt:lpstr>
      <vt:lpstr>Презентація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Liubov Koliasa</dc:creator>
  <cp:lastModifiedBy>RePack by Diakov</cp:lastModifiedBy>
  <cp:revision>10</cp:revision>
  <dcterms:created xsi:type="dcterms:W3CDTF">2018-12-11T16:43:22Z</dcterms:created>
  <dcterms:modified xsi:type="dcterms:W3CDTF">2019-08-26T20:18:09Z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0x0101004195FC54A15F344D83577B1CDDD67A5D</vt:lpwstr>
  </property>
</Properties>
</file>