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68" r:id="rId11"/>
    <p:sldId id="269" r:id="rId12"/>
    <p:sldId id="260" r:id="rId13"/>
    <p:sldId id="270" r:id="rId14"/>
    <p:sldId id="271" r:id="rId15"/>
    <p:sldId id="272" r:id="rId16"/>
    <p:sldId id="261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90" autoAdjust="0"/>
  </p:normalViewPr>
  <p:slideViewPr>
    <p:cSldViewPr snapToGrid="0">
      <p:cViewPr varScale="1">
        <p:scale>
          <a:sx n="64" d="100"/>
          <a:sy n="64" d="100"/>
        </p:scale>
        <p:origin x="139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A6E3-1DB8-4A75-8AAD-BA3CBBCA925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6C390-D7D4-43FE-AE99-AB375A023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协程是一种切换开销更小的任务调度单元，在高并发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如果直接同时使用中断和协程，当中断在非让出点打断协程时，其上下文切换方式退化为线程的上下文切换，一方面增大上下文切换的开销。另一方面造成了协程的上下文切换和中断带来的上下文切换的割裂。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8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QEMU</a:t>
            </a:r>
            <a:r>
              <a:rPr lang="zh-CN" altLang="en-US" dirty="0"/>
              <a:t>模拟硬件部分采用了两组队列的设计。</a:t>
            </a:r>
            <a:endParaRPr lang="en-US" altLang="zh-CN" dirty="0"/>
          </a:p>
          <a:p>
            <a:r>
              <a:rPr lang="zh-CN" altLang="en-US" dirty="0"/>
              <a:t>第一组队列是协程调度的优先级队列，通过不同的队列代表不同的优先级，向操作系统提供放入和取出协程的接口，实现基于优先级的协程调度。</a:t>
            </a:r>
            <a:endParaRPr lang="en-US" altLang="zh-CN" dirty="0"/>
          </a:p>
          <a:p>
            <a:r>
              <a:rPr lang="zh-CN" altLang="en-US" dirty="0"/>
              <a:t>将协程调度放在</a:t>
            </a:r>
            <a:r>
              <a:rPr lang="en-US" altLang="zh-CN" dirty="0"/>
              <a:t>QEMU</a:t>
            </a:r>
            <a:r>
              <a:rPr lang="zh-CN" altLang="en-US" dirty="0"/>
              <a:t>模拟硬件中实现的原因是协程调度频率很高，使用软件实现开销太大。虽然</a:t>
            </a:r>
            <a:r>
              <a:rPr lang="en-US" altLang="zh-CN" dirty="0"/>
              <a:t>QEMU</a:t>
            </a:r>
            <a:r>
              <a:rPr lang="zh-CN" altLang="en-US" dirty="0"/>
              <a:t>模拟硬件实际上也是软件实现，但未来研究可以将该设计移植到真实硬件中，此时就可体现硬件调度的性能优势。</a:t>
            </a:r>
            <a:endParaRPr lang="en-US" altLang="zh-CN" dirty="0"/>
          </a:p>
          <a:p>
            <a:r>
              <a:rPr lang="zh-CN" altLang="en-US" dirty="0"/>
              <a:t>第二组队列是中断处理队列，不同队列代表不同的中断号。向操作系统提供了为对应中断号注册中断处理协程的接口</a:t>
            </a:r>
            <a:r>
              <a:rPr lang="en-US" altLang="zh-CN" dirty="0" err="1"/>
              <a:t>intr_push</a:t>
            </a:r>
            <a:r>
              <a:rPr lang="zh-CN" altLang="en-US" dirty="0"/>
              <a:t>。</a:t>
            </a:r>
            <a:r>
              <a:rPr lang="en-US" altLang="zh-CN" dirty="0"/>
              <a:t>……</a:t>
            </a:r>
            <a:r>
              <a:rPr lang="zh-CN" altLang="en-US" dirty="0"/>
              <a:t>。这种设计使中断不再打断当前协程的执行，提高了中断和协程的亲和度。同时，在保证正常协程的优先级全都低于中断处理协程的情况下，则该方案也能达到一定的实时性。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9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模拟设备平台上，取代</a:t>
            </a:r>
            <a:r>
              <a:rPr lang="en-US" altLang="zh-CN" dirty="0"/>
              <a:t>PLIC</a:t>
            </a:r>
            <a:r>
              <a:rPr lang="zh-CN" altLang="en-US" dirty="0"/>
              <a:t>作为该平台的中断芯片。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各个外部设备的中断线相连，实现了外部中断的接收。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8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为线程和协程提供统一的接口。线程和协程的启动或继续运行都由</a:t>
            </a:r>
            <a:r>
              <a:rPr lang="en-US" altLang="zh-CN" dirty="0"/>
              <a:t>poll</a:t>
            </a:r>
            <a:r>
              <a:rPr lang="zh-CN" altLang="en-US" dirty="0"/>
              <a:t>函数表示，它们的暂停和结束都由从</a:t>
            </a:r>
            <a:r>
              <a:rPr lang="en-US" altLang="zh-CN" dirty="0"/>
              <a:t>poll</a:t>
            </a:r>
            <a:r>
              <a:rPr lang="zh-CN" altLang="en-US" dirty="0"/>
              <a:t>函数中返回实现。</a:t>
            </a:r>
            <a:endParaRPr lang="en-US" altLang="zh-CN" dirty="0"/>
          </a:p>
          <a:p>
            <a:r>
              <a:rPr lang="en-US" altLang="zh-CN" dirty="0"/>
              <a:t>ats</a:t>
            </a:r>
            <a:r>
              <a:rPr lang="zh-CN" altLang="en-US" dirty="0"/>
              <a:t>子模块会在一个无限循环中调用硬件取出线程</a:t>
            </a:r>
            <a:r>
              <a:rPr lang="en-US" altLang="zh-CN" dirty="0"/>
              <a:t>/</a:t>
            </a:r>
            <a:r>
              <a:rPr lang="zh-CN" altLang="en-US" dirty="0"/>
              <a:t>协程，之后调用该线程</a:t>
            </a:r>
            <a:r>
              <a:rPr lang="en-US" altLang="zh-CN" dirty="0"/>
              <a:t>/</a:t>
            </a:r>
            <a:r>
              <a:rPr lang="zh-CN" altLang="en-US" dirty="0"/>
              <a:t>协程的</a:t>
            </a:r>
            <a:r>
              <a:rPr lang="en-US" altLang="zh-CN" dirty="0"/>
              <a:t>poll</a:t>
            </a:r>
            <a:r>
              <a:rPr lang="zh-CN" altLang="en-US" dirty="0"/>
              <a:t>函数来运行它们。由于线程和协程的运行都转化为了</a:t>
            </a:r>
            <a:r>
              <a:rPr lang="en-US" altLang="zh-CN" dirty="0"/>
              <a:t>poll</a:t>
            </a:r>
            <a:r>
              <a:rPr lang="zh-CN" altLang="en-US" dirty="0"/>
              <a:t>函数调用，因此</a:t>
            </a:r>
            <a:r>
              <a:rPr lang="en-US" altLang="zh-CN" dirty="0"/>
              <a:t>ats</a:t>
            </a:r>
            <a:r>
              <a:rPr lang="zh-CN" altLang="en-US" dirty="0"/>
              <a:t>模块在运行线程和协程时，还需提供函数调用栈等运行上下文。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实现线程和协程的阻塞。其中</a:t>
            </a:r>
            <a:r>
              <a:rPr lang="en-US" altLang="zh-CN" dirty="0"/>
              <a:t>timer</a:t>
            </a:r>
            <a:r>
              <a:rPr lang="zh-CN" altLang="en-US" dirty="0"/>
              <a:t>子模块实现了任务的睡眠。</a:t>
            </a:r>
            <a:r>
              <a:rPr lang="en-US" altLang="zh-CN" dirty="0" err="1"/>
              <a:t>wait_queue</a:t>
            </a:r>
            <a:r>
              <a:rPr lang="zh-CN" altLang="en-US" dirty="0"/>
              <a:t>子模块实现了阻塞队列，阻塞其中的线程或协程将由其它任务唤醒。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我们使用轮询和中断两种模式控制这一专门的协程。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我们对系统开展了很多实验，在此选择了几个具有代表性的实验，分析它们的结果。</a:t>
            </a:r>
            <a:endParaRPr lang="en-US" altLang="zh-CN" dirty="0"/>
          </a:p>
          <a:p>
            <a:r>
              <a:rPr lang="zh-CN" altLang="en-US" dirty="0"/>
              <a:t>我们将原系统、使用线程进行并发计算的修改后系统、使用协程进行计算的修改后系统进行实验，比较它们的计算时间分布。</a:t>
            </a:r>
            <a:endParaRPr lang="en-US" altLang="zh-CN" dirty="0"/>
          </a:p>
          <a:p>
            <a:r>
              <a:rPr lang="zh-CN" altLang="en-US" dirty="0"/>
              <a:t>修改后的系统即使使用线程也比使用线程的原系统耗时更短，而使用协程的修改后系统耗时最短。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5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在这个实验中，我们改变连接数，比较各种实现处理连接的吞吐量。</a:t>
            </a:r>
            <a:endParaRPr lang="en-US" altLang="zh-CN" dirty="0"/>
          </a:p>
          <a:p>
            <a:r>
              <a:rPr lang="zh-CN" altLang="en-US" dirty="0"/>
              <a:t>红色线是原有系统，可以看到其吞吐量基本是最低的。</a:t>
            </a:r>
            <a:endParaRPr lang="en-US" altLang="zh-CN" dirty="0"/>
          </a:p>
          <a:p>
            <a:r>
              <a:rPr lang="zh-CN" altLang="en-US" dirty="0"/>
              <a:t>蓝色线是只修改了任务调度模块的系统，其在开销小于等于</a:t>
            </a:r>
            <a:r>
              <a:rPr lang="en-US" altLang="zh-CN" dirty="0"/>
              <a:t>20</a:t>
            </a:r>
            <a:r>
              <a:rPr lang="zh-CN" altLang="en-US" dirty="0"/>
              <a:t>时吞吐量最高。而在吞吐量大于等于</a:t>
            </a:r>
            <a:r>
              <a:rPr lang="en-US" altLang="zh-CN" dirty="0"/>
              <a:t>25</a:t>
            </a:r>
            <a:r>
              <a:rPr lang="zh-CN" altLang="en-US" dirty="0"/>
              <a:t>时，使用轮询方式修改了网络模块的吞吐量最高。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3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制约原系统网络性能的因素是</a:t>
            </a:r>
            <a:r>
              <a:rPr lang="en-US" altLang="zh-CN" dirty="0" err="1"/>
              <a:t>poll_interface</a:t>
            </a:r>
            <a:r>
              <a:rPr lang="zh-CN" altLang="en-US" dirty="0"/>
              <a:t>函数的并发调用和重复调用，其影响随着连接数升高而增强，从而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修改后系统</a:t>
            </a:r>
            <a:r>
              <a:rPr lang="en-US" altLang="zh-CN" dirty="0"/>
              <a:t>-&gt;</a:t>
            </a:r>
            <a:r>
              <a:rPr lang="zh-CN" altLang="en-US" dirty="0"/>
              <a:t>修改后的网络模块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0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160654"/>
            <a:ext cx="12192000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034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651-26F5-4478-9F6A-2C8B61FCDA34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40E0-EBF5-4C01-918A-7C66658D4A6D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D6E7-1550-4914-8A15-5DDB282FC22C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0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770C-C7B8-4D83-8EAD-E59D182D90E9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9E2A-CE47-4467-90F2-5613F5C1CD2E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3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0AAB2DC9-9063-4D2C-6A8F-C4A7A8808EFF}"/>
              </a:ext>
            </a:extLst>
          </p:cNvPr>
          <p:cNvSpPr/>
          <p:nvPr userDrawn="1"/>
        </p:nvSpPr>
        <p:spPr>
          <a:xfrm>
            <a:off x="1" y="6160654"/>
            <a:ext cx="12192000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CBDCD8F-532C-15D6-7CE8-BA1AA17F0CBA}"/>
              </a:ext>
            </a:extLst>
          </p:cNvPr>
          <p:cNvSpPr/>
          <p:nvPr userDrawn="1"/>
        </p:nvSpPr>
        <p:spPr>
          <a:xfrm>
            <a:off x="15" y="61034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66805"/>
            <a:ext cx="10058400" cy="24353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32661"/>
            <a:ext cx="10058400" cy="1579418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651-26F5-4478-9F6A-2C8B61FCDA34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352044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8FF-5A0B-472F-A539-41E2A5D45A76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1E9EDAFE-E4FE-DDD6-F5F5-8FA3EEC124A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BD444-FB67-86D3-FD3A-62A02B62743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4701"/>
            <a:ext cx="10058400" cy="13433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36797"/>
            <a:ext cx="10058400" cy="20236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8FF-5A0B-472F-A539-41E2A5D45A76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8173FC47-5C49-DAA7-500C-2D912D436D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3695942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A887-0625-4771-AEC8-8D937D77B405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3F89-ED74-4E83-80B4-7B8E2B6BD357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F61E-3AD0-41BC-8B12-ABEB538786E6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5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E1A-D9FE-4D73-8512-B994AA8D7ACC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961-860F-44B6-B44C-7DBAFA64B113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3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78700"/>
            <a:ext cx="10058400" cy="38903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8A143-1732-49E1-B47C-E0F46AB643CA}" type="datetime1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3C88555-FA3E-48F7-A4E7-0FE64A5C95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737845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  <p:sldLayoutId id="2147483698" r:id="rId3"/>
    <p:sldLayoutId id="214748370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9720-757E-4E2F-6B24-3E7A5FC06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5400" dirty="0"/>
              <a:t>在</a:t>
            </a:r>
            <a:r>
              <a:rPr lang="en-US" altLang="zh-CN" sz="5400" dirty="0"/>
              <a:t>QEMU</a:t>
            </a:r>
            <a:r>
              <a:rPr lang="zh-CN" altLang="en-US" sz="5400" dirty="0"/>
              <a:t>模拟器中的</a:t>
            </a:r>
            <a:br>
              <a:rPr lang="en-US" altLang="zh-CN" sz="5400" dirty="0"/>
            </a:br>
            <a:r>
              <a:rPr lang="zh-CN" altLang="en-US" sz="5400" dirty="0"/>
              <a:t>共享调度器设计与实现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036AC-CB1D-8B2D-EBA8-C3C3103BF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14613"/>
            <a:ext cx="10058400" cy="11430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指导教师：陆慧梅</a:t>
            </a:r>
          </a:p>
          <a:p>
            <a:r>
              <a:rPr lang="zh-CN" altLang="en-US" sz="2000" dirty="0"/>
              <a:t>答辩学生：罗熙</a:t>
            </a:r>
            <a:endParaRPr lang="en-US" altLang="zh-CN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FAF77CB-255E-7B49-0B50-B28D00CDFA61}"/>
              </a:ext>
            </a:extLst>
          </p:cNvPr>
          <p:cNvSpPr txBox="1">
            <a:spLocks/>
          </p:cNvSpPr>
          <p:nvPr/>
        </p:nvSpPr>
        <p:spPr>
          <a:xfrm>
            <a:off x="1033549" y="6337289"/>
            <a:ext cx="10058400" cy="52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北京理工大学  计算机学院  本科生毕业答辩</a:t>
            </a:r>
          </a:p>
        </p:txBody>
      </p:sp>
    </p:spTree>
    <p:extLst>
      <p:ext uri="{BB962C8B-B14F-4D97-AF65-F5344CB8AC3E}">
        <p14:creationId xmlns:p14="http://schemas.microsoft.com/office/powerpoint/2010/main" val="216229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325F-D7CD-51E4-C978-84B0B4C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2.2. </a:t>
            </a:r>
            <a:r>
              <a:rPr lang="en-US" altLang="zh-CN" b="0" dirty="0" err="1"/>
              <a:t>ArceOS</a:t>
            </a:r>
            <a:r>
              <a:rPr lang="en-US" altLang="zh-CN" b="0" dirty="0"/>
              <a:t>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9F5-C55F-6996-9DEE-205DBDB9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5537200" cy="3890393"/>
          </a:xfrm>
        </p:spPr>
        <p:txBody>
          <a:bodyPr/>
          <a:lstStyle/>
          <a:p>
            <a:r>
              <a:rPr lang="en-US" altLang="zh-CN" dirty="0" err="1"/>
              <a:t>axtask</a:t>
            </a:r>
            <a:r>
              <a:rPr lang="zh-CN" altLang="en-US" dirty="0"/>
              <a:t>（任务调度模块）：实现线程和协程的共同调度。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dirty="0"/>
              <a:t>task</a:t>
            </a:r>
            <a:r>
              <a:rPr lang="zh-CN" altLang="en-US" dirty="0"/>
              <a:t>子模块：为线程和协程提供统一的接口。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dirty="0"/>
              <a:t>ats</a:t>
            </a:r>
            <a:r>
              <a:rPr lang="zh-CN" altLang="en-US" dirty="0"/>
              <a:t>子模块：调用硬件进行调度，运行线程与协程。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dirty="0"/>
              <a:t>timer</a:t>
            </a:r>
            <a:r>
              <a:rPr lang="zh-CN" altLang="en-US" dirty="0"/>
              <a:t>和</a:t>
            </a:r>
            <a:r>
              <a:rPr lang="en-US" altLang="zh-CN" dirty="0" err="1"/>
              <a:t>wait_queue</a:t>
            </a:r>
            <a:r>
              <a:rPr lang="zh-CN" altLang="en-US" dirty="0"/>
              <a:t>子模块：实现线程和协程的阻塞。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90E35-7596-F18A-83A8-9E785C64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D4DF1-A1D5-FEBC-B8CD-C036FF332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84" y="2360482"/>
            <a:ext cx="4136536" cy="27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D40D-8CDB-D3D3-835E-5533B32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2.2. </a:t>
            </a:r>
            <a:r>
              <a:rPr lang="en-US" altLang="zh-CN" b="0" dirty="0" err="1"/>
              <a:t>ArceOS</a:t>
            </a:r>
            <a:r>
              <a:rPr lang="en-US" altLang="zh-CN" b="0" dirty="0"/>
              <a:t>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7438A-CF65-BCE0-1C0A-2C6EC788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axnet</a:t>
            </a:r>
            <a:r>
              <a:rPr lang="zh-CN" altLang="en-US" dirty="0"/>
              <a:t>（网络模块）：使用协程和中断优化性能。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原系统的</a:t>
            </a:r>
            <a:r>
              <a:rPr lang="en-US" altLang="zh-CN" dirty="0" err="1"/>
              <a:t>poll_interface</a:t>
            </a:r>
            <a:r>
              <a:rPr lang="zh-CN" altLang="en-US" dirty="0"/>
              <a:t>函数开销很大，且会获取全局锁。其会被各种</a:t>
            </a:r>
            <a:r>
              <a:rPr lang="en-US" altLang="zh-CN" dirty="0"/>
              <a:t>socket</a:t>
            </a:r>
            <a:r>
              <a:rPr lang="zh-CN" altLang="en-US" dirty="0"/>
              <a:t>操作重复调用、并发调用，降低网络性能。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我们创建专用的、唯一的协程调用该函数，消除了并发调用问题。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轮询模式：协程在循环中不断调用</a:t>
            </a:r>
            <a:r>
              <a:rPr lang="en-US" altLang="zh-CN" dirty="0" err="1"/>
              <a:t>poll_interface</a:t>
            </a:r>
            <a:r>
              <a:rPr lang="zh-CN" altLang="en-US" dirty="0"/>
              <a:t>，实时性最高，但并未完全消除重复调用，开销较高。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中断模式：由网卡中断唤醒该协程并调用</a:t>
            </a:r>
            <a:r>
              <a:rPr lang="en-US" altLang="zh-CN" dirty="0" err="1"/>
              <a:t>poll_interface</a:t>
            </a:r>
            <a:r>
              <a:rPr lang="zh-CN" altLang="en-US" dirty="0"/>
              <a:t>，开销较低且保持了较高的实时性。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A2FA5-B6BF-0CEC-CE68-CB14F153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9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实验结果与分析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9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463A03-4DAD-1CDB-B6CC-BE1B3CF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3.1.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35EF9-DF3B-DD64-6ACF-5121CD8D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3993902" cy="3890393"/>
          </a:xfrm>
        </p:spPr>
        <p:txBody>
          <a:bodyPr>
            <a:normAutofit/>
          </a:bodyPr>
          <a:lstStyle/>
          <a:p>
            <a:r>
              <a:rPr lang="zh-CN" altLang="en-US" dirty="0"/>
              <a:t>并发计算实验：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采用修改后系统</a:t>
            </a:r>
            <a:r>
              <a:rPr lang="en-US" altLang="zh-CN" dirty="0"/>
              <a:t>+</a:t>
            </a:r>
            <a:r>
              <a:rPr lang="zh-CN" altLang="en-US" dirty="0"/>
              <a:t>协程，可以得到更短的计算时间和更集中的计算时间分布。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可能原因：协程的切换开销更低；新的任务调度模块由于持有全局锁的时间更短而多核效率更高。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942B7-07D7-2B84-B314-D936A857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D43BFC-7D4E-82DC-7403-168F6684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82" y="1978700"/>
            <a:ext cx="6064498" cy="3890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81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009A-E5BD-EA71-9687-3EDD70B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3.1.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A0B53-798A-35A0-B24B-2318DA10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3942079" cy="3890393"/>
          </a:xfrm>
        </p:spPr>
        <p:txBody>
          <a:bodyPr/>
          <a:lstStyle/>
          <a:p>
            <a:r>
              <a:rPr lang="zh-CN" altLang="en-US" dirty="0"/>
              <a:t>并发处理</a:t>
            </a:r>
            <a:r>
              <a:rPr lang="en-US" altLang="zh-CN" dirty="0"/>
              <a:t>TCP</a:t>
            </a:r>
            <a:r>
              <a:rPr lang="zh-CN" altLang="en-US" dirty="0"/>
              <a:t>连接实验：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在同时建立多个连接的情况下，修改后各个系统的吞吐量更高。连接数较高时，使用轮询方法修改网络模块的吞吐量最高。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73050-BAC4-7A43-5C5E-F3850D3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45A6-E052-B256-D5AC-E43341F8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59" y="2347897"/>
            <a:ext cx="6173124" cy="3151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2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009A-E5BD-EA71-9687-3EDD70B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3.1.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A0B53-798A-35A0-B24B-2318DA10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3942079" cy="3890393"/>
          </a:xfrm>
        </p:spPr>
        <p:txBody>
          <a:bodyPr>
            <a:normAutofit/>
          </a:bodyPr>
          <a:lstStyle/>
          <a:p>
            <a:r>
              <a:rPr lang="zh-CN" altLang="en-US" dirty="0"/>
              <a:t>并发处理</a:t>
            </a:r>
            <a:r>
              <a:rPr lang="en-US" altLang="zh-CN" dirty="0"/>
              <a:t>TCP</a:t>
            </a:r>
            <a:r>
              <a:rPr lang="zh-CN" altLang="en-US" dirty="0"/>
              <a:t>连接实验：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可能原因：</a:t>
            </a:r>
            <a:r>
              <a:rPr lang="en-US" altLang="zh-CN" dirty="0" err="1"/>
              <a:t>poll_interface</a:t>
            </a:r>
            <a:r>
              <a:rPr lang="zh-CN" altLang="en-US" dirty="0"/>
              <a:t>函数的并发调用导致的性能下降，随连接数升高而增长，从而凸显我们修改后系统的性能优势。轮询方法成功体现了性能优势，而中断方法由于</a:t>
            </a:r>
            <a:r>
              <a:rPr lang="en-US" altLang="zh-CN" dirty="0"/>
              <a:t>QEMU</a:t>
            </a:r>
            <a:r>
              <a:rPr lang="zh-CN" altLang="en-US" dirty="0"/>
              <a:t>模拟硬件也需在</a:t>
            </a:r>
            <a:r>
              <a:rPr lang="en-US" altLang="zh-CN" dirty="0"/>
              <a:t>CPU</a:t>
            </a:r>
            <a:r>
              <a:rPr lang="zh-CN" altLang="en-US" dirty="0"/>
              <a:t>上运行，未能体现优势。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73050-BAC4-7A43-5C5E-F3850D3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45A6-E052-B256-D5AC-E43341F8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59" y="2347897"/>
            <a:ext cx="6173124" cy="3151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192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4. </a:t>
            </a:r>
            <a:r>
              <a:rPr lang="zh-CN" altLang="en-US" dirty="0"/>
              <a:t>项目总结与展望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4.1. </a:t>
            </a:r>
            <a:r>
              <a:rPr lang="zh-CN" altLang="en-US" dirty="0"/>
              <a:t>研究结论</a:t>
            </a:r>
            <a:endParaRPr lang="en-US" altLang="zh-CN" dirty="0"/>
          </a:p>
          <a:p>
            <a:r>
              <a:rPr lang="en-US" altLang="zh-CN" dirty="0"/>
              <a:t>4.2. </a:t>
            </a:r>
            <a:r>
              <a:rPr lang="zh-CN" altLang="en-US" dirty="0"/>
              <a:t>未来改进方向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0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9464CDB-0351-AF6B-C576-9EA5EDA7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4.1. </a:t>
            </a:r>
            <a:r>
              <a:rPr lang="zh-CN" altLang="en-US" dirty="0"/>
              <a:t>研究结论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27EA9-0D80-296B-1BA4-CAEA1A0A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本项目对</a:t>
            </a:r>
            <a:r>
              <a:rPr lang="en-US" altLang="zh-CN" dirty="0"/>
              <a:t>QEMU</a:t>
            </a:r>
            <a:r>
              <a:rPr lang="zh-CN" altLang="en-US" dirty="0"/>
              <a:t>模拟器和</a:t>
            </a:r>
            <a:r>
              <a:rPr lang="en-US" altLang="zh-CN" dirty="0" err="1"/>
              <a:t>ArceOS</a:t>
            </a:r>
            <a:r>
              <a:rPr lang="zh-CN" altLang="en-US" dirty="0"/>
              <a:t>系统进行修改，开发了一个软硬件系统</a:t>
            </a:r>
            <a:r>
              <a:rPr lang="en-US" altLang="zh-CN" dirty="0" err="1"/>
              <a:t>ArceOS</a:t>
            </a:r>
            <a:r>
              <a:rPr lang="en-US" altLang="zh-CN" dirty="0"/>
              <a:t>-QEMU-ATS-INTC</a:t>
            </a:r>
            <a:r>
              <a:rPr lang="zh-CN" altLang="en-US" dirty="0"/>
              <a:t>，其为原有系统增添了协程调度与外部中断处理功能，并对系统的网络性能做了专门优化。</a:t>
            </a:r>
            <a:endParaRPr lang="en-US" altLang="zh-CN" dirty="0"/>
          </a:p>
          <a:p>
            <a:r>
              <a:rPr lang="zh-CN" altLang="en-US" dirty="0"/>
              <a:t>本项目对该系统开展实验，结果表明，本项目提升了软硬件系统的任务调度性能，且优化了软硬件系统在高并发下的网络表现。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7A8B7-F764-B033-7E68-7C11020F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0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8BB1-24C9-E7BF-9B47-7136940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4.2. </a:t>
            </a:r>
            <a:r>
              <a:rPr lang="zh-CN" altLang="en-US" dirty="0"/>
              <a:t>未来改进方向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2AF3C-506F-F802-1E20-43836281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目前实现的协作式调度机制仍会受到占据</a:t>
            </a:r>
            <a:r>
              <a:rPr lang="en-US" altLang="zh-CN" dirty="0"/>
              <a:t>CPU</a:t>
            </a:r>
            <a:r>
              <a:rPr lang="zh-CN" altLang="en-US" dirty="0"/>
              <a:t>过长时间的任务的影响，从而降低性能和实时性。未来可以研究减弱或消除该影响的方法，例如编译器强制协作。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该中断处理机制无法用于对实时性要求很高的中断，如时钟中断。未来可以尝试扩展模拟硬件的功能，增加该硬件可处理的中断类型。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目前的</a:t>
            </a:r>
            <a:r>
              <a:rPr lang="en-US" altLang="zh-CN" dirty="0"/>
              <a:t>QEMU</a:t>
            </a:r>
            <a:r>
              <a:rPr lang="zh-CN" altLang="en-US" dirty="0"/>
              <a:t>模拟硬件也是在</a:t>
            </a:r>
            <a:r>
              <a:rPr lang="en-US" altLang="zh-CN" dirty="0"/>
              <a:t>CPU</a:t>
            </a:r>
            <a:r>
              <a:rPr lang="zh-CN" altLang="en-US" dirty="0"/>
              <a:t>上运行，无法体现使用硬件的性能优势。未来可以将该系统移植到真实硬件平台上，测量使用真实硬件带来的性能改进。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5F1FB-252F-82C5-7764-5DF44CE3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8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9720-757E-4E2F-6B24-3E7A5FC06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400" dirty="0"/>
              <a:t>感谢大家！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036AC-CB1D-8B2D-EBA8-C3C3103BF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 dirty="0"/>
              <a:t>指导教师：陆慧梅</a:t>
            </a:r>
            <a:r>
              <a:rPr lang="en-US" altLang="zh-CN" sz="2000" dirty="0"/>
              <a:t>   </a:t>
            </a:r>
            <a:r>
              <a:rPr lang="zh-CN" altLang="en-US" sz="2000" dirty="0"/>
              <a:t>答辩学生：罗熙</a:t>
            </a:r>
            <a:endParaRPr lang="en-US" altLang="zh-CN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FAF77CB-255E-7B49-0B50-B28D00CDFA61}"/>
              </a:ext>
            </a:extLst>
          </p:cNvPr>
          <p:cNvSpPr txBox="1">
            <a:spLocks/>
          </p:cNvSpPr>
          <p:nvPr/>
        </p:nvSpPr>
        <p:spPr>
          <a:xfrm>
            <a:off x="1033549" y="6337289"/>
            <a:ext cx="10058400" cy="52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北京理工大学  计算机学院  本科生毕业答辩</a:t>
            </a:r>
          </a:p>
        </p:txBody>
      </p:sp>
    </p:spTree>
    <p:extLst>
      <p:ext uri="{BB962C8B-B14F-4D97-AF65-F5344CB8AC3E}">
        <p14:creationId xmlns:p14="http://schemas.microsoft.com/office/powerpoint/2010/main" val="295301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9D8E-ACAE-79FA-115D-D400A93A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6B5B-38DD-863C-1AC2-414BF827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选题内容与意义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系统设计与实现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实验结果与分析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项目总结与展望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962EE-A593-8DDA-648E-B6FF9B1E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8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 </a:t>
            </a:r>
            <a:r>
              <a:rPr lang="zh-CN" altLang="en-US" dirty="0"/>
              <a:t>选题内容与意义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选题介绍</a:t>
            </a:r>
            <a:endParaRPr lang="en-US" altLang="zh-CN" dirty="0"/>
          </a:p>
          <a:p>
            <a:r>
              <a:rPr lang="en-US" altLang="zh-CN" dirty="0"/>
              <a:t>1.2. </a:t>
            </a:r>
            <a:r>
              <a:rPr lang="zh-CN" altLang="en-US" dirty="0"/>
              <a:t>研究背景</a:t>
            </a:r>
            <a:endParaRPr lang="en-US" altLang="zh-CN" dirty="0"/>
          </a:p>
          <a:p>
            <a:r>
              <a:rPr lang="en-US" altLang="zh-CN" dirty="0"/>
              <a:t>1.3. </a:t>
            </a:r>
            <a:r>
              <a:rPr lang="zh-CN" altLang="en-US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9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0F178AE-3D4C-D697-875D-E9463571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1.1. </a:t>
            </a:r>
            <a:r>
              <a:rPr lang="zh-CN" altLang="en-US" dirty="0"/>
              <a:t>选题介绍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AA7FA-0644-9A54-62A9-C42F1A29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本研究的开发工作基于</a:t>
            </a:r>
            <a:r>
              <a:rPr lang="en-US" altLang="zh-CN" dirty="0"/>
              <a:t>QEMU</a:t>
            </a:r>
            <a:r>
              <a:rPr lang="zh-CN" altLang="en-US" dirty="0"/>
              <a:t>模拟器和</a:t>
            </a:r>
            <a:r>
              <a:rPr lang="en-US" altLang="zh-CN" dirty="0" err="1"/>
              <a:t>ArceOS</a:t>
            </a:r>
            <a:r>
              <a:rPr lang="zh-CN" altLang="en-US" dirty="0"/>
              <a:t>操作系统，一个基于</a:t>
            </a:r>
            <a:r>
              <a:rPr lang="en-US" altLang="zh-CN" dirty="0"/>
              <a:t>Rust</a:t>
            </a:r>
            <a:r>
              <a:rPr lang="zh-CN" altLang="en-US" dirty="0"/>
              <a:t>语言的操作系统：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QEMU</a:t>
            </a:r>
            <a:r>
              <a:rPr lang="zh-CN" altLang="en-US" dirty="0"/>
              <a:t>中，实现了模拟硬件</a:t>
            </a:r>
            <a:r>
              <a:rPr lang="en-US" altLang="zh-CN" dirty="0"/>
              <a:t>QEMU-ATS-INTC</a:t>
            </a:r>
            <a:r>
              <a:rPr lang="zh-CN" altLang="en-US" dirty="0"/>
              <a:t>，它是具备任务感知功能的中断控制器。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ArceOS</a:t>
            </a:r>
            <a:r>
              <a:rPr lang="zh-CN" altLang="en-US" dirty="0"/>
              <a:t>中，实现了基于该模拟硬件的新的任务调度模块，并通过硬件提供的协程调度、中断处理功能优化操作系统的网络模块。修改后的系统称为</a:t>
            </a:r>
            <a:r>
              <a:rPr lang="en-US" altLang="zh-CN" dirty="0" err="1"/>
              <a:t>ArceOS</a:t>
            </a:r>
            <a:r>
              <a:rPr lang="en-US" altLang="zh-CN" dirty="0"/>
              <a:t>-ATS-INTC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本项目实现的系统包含以上两部分，称为</a:t>
            </a:r>
            <a:r>
              <a:rPr lang="en-US" altLang="zh-CN" dirty="0" err="1"/>
              <a:t>ArceOS</a:t>
            </a:r>
            <a:r>
              <a:rPr lang="en-US" altLang="zh-CN" dirty="0"/>
              <a:t>-QEMU-ATS-INTC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B31F3-235D-EB1C-739A-C45D26BA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5FB5-F4E5-C58E-5EFB-12F3A6E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1.2. </a:t>
            </a:r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E6BD2-848B-D1E9-C737-A09B239A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协程和中断的重要性：</a:t>
            </a:r>
            <a:r>
              <a:rPr lang="zh-CN" altLang="en-US" dirty="0"/>
              <a:t>在高并发、</a:t>
            </a:r>
            <a:r>
              <a:rPr lang="en-US" altLang="zh-CN" dirty="0"/>
              <a:t>I/O</a:t>
            </a:r>
            <a:r>
              <a:rPr lang="zh-CN" altLang="en-US" dirty="0"/>
              <a:t>密集的场景中，线程的上下文切换开销过大，需要换用切换开销更小的协程以提高性能；中断可使操作系统及时响应</a:t>
            </a:r>
            <a:r>
              <a:rPr lang="en-US" altLang="zh-CN" dirty="0"/>
              <a:t>I/O</a:t>
            </a:r>
            <a:r>
              <a:rPr lang="zh-CN" altLang="en-US" dirty="0"/>
              <a:t>设备的事件，提高系统的实时性。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二者的相同点：</a:t>
            </a:r>
            <a:r>
              <a:rPr lang="zh-CN" altLang="en-US" dirty="0"/>
              <a:t>两者都属于异步机制，都用于处理</a:t>
            </a:r>
            <a:r>
              <a:rPr lang="en-US" altLang="zh-CN" dirty="0"/>
              <a:t>I/O</a:t>
            </a:r>
            <a:r>
              <a:rPr lang="zh-CN" altLang="en-US" dirty="0"/>
              <a:t>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二者的不协调：</a:t>
            </a:r>
            <a:r>
              <a:rPr lang="zh-CN" altLang="en-US" dirty="0"/>
              <a:t>大部分协程只能在设定好的让出点让出</a:t>
            </a:r>
            <a:r>
              <a:rPr lang="en-US" altLang="zh-CN" dirty="0"/>
              <a:t>CPU</a:t>
            </a:r>
            <a:r>
              <a:rPr lang="zh-CN" altLang="en-US" dirty="0"/>
              <a:t>，无法在任意位置被打断（协作式调度）。而为了处理中断，需要在任意时刻打断任务的执行（抢占式调度）。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D204E-E095-D1F1-9881-4D1DA26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7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94286-A312-C832-67B8-6F3D694F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1.3. </a:t>
            </a:r>
            <a:r>
              <a:rPr lang="zh-CN" altLang="en-US" dirty="0"/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BD631-A149-8527-ADCB-D328E89A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将协程调度与中断处理结合，使用协作式调度的方法实现了外部中断处理过程。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一方面，使用协程机制降低了中断处理的上下文切换开销。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另一方面，中断处理不再需要在任意位置打断任务执行，从而提高了中断处理与协程调度的亲和度。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2A06A-4FA8-6478-A202-9B292CB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 </a:t>
            </a:r>
            <a:r>
              <a:rPr lang="zh-CN" altLang="en-US" dirty="0"/>
              <a:t>系统设计与实现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 QEMU-ATS-INTC</a:t>
            </a:r>
            <a:r>
              <a:rPr lang="zh-CN" altLang="en-US" dirty="0"/>
              <a:t>的设计与实现</a:t>
            </a:r>
            <a:endParaRPr lang="en-US" altLang="zh-CN" dirty="0"/>
          </a:p>
          <a:p>
            <a:r>
              <a:rPr lang="en-US" altLang="zh-CN" dirty="0"/>
              <a:t>2.2. </a:t>
            </a:r>
            <a:r>
              <a:rPr lang="en-US" altLang="zh-CN" dirty="0" err="1"/>
              <a:t>ArceOS</a:t>
            </a:r>
            <a:r>
              <a:rPr lang="en-US" altLang="zh-CN" dirty="0"/>
              <a:t>-ATS-INTC</a:t>
            </a:r>
            <a:r>
              <a:rPr lang="zh-CN" altLang="en-US" dirty="0"/>
              <a:t>的设计与实现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7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F6729DB-46E0-3E7A-499A-ECBD7DC24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70140"/>
            <a:ext cx="6878320" cy="370740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4A0573A-1185-3F65-16B6-17AB6AA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2.1. QEMU-ATS-INTC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9B9E9AA-46E8-C23D-B64B-ABA361C0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089" y="1978700"/>
            <a:ext cx="2840591" cy="389039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任务调度队列：</a:t>
            </a:r>
            <a:r>
              <a:rPr lang="zh-CN" altLang="en-US" dirty="0"/>
              <a:t>基于优先级的协程调度。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中断处理队列：</a:t>
            </a:r>
            <a:r>
              <a:rPr lang="zh-CN" altLang="en-US" dirty="0"/>
              <a:t>中断到来时，将对应的处理协程先放入任务调度队列，等待操作系统从中取出运行。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7E1E7-6182-DC7E-6A8B-B3BEE43F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69315-2D52-2A7D-9CB7-87B3EA12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2.1. QEMU-ATS-INTC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D2C06-27B2-E6AE-D7A6-EB22D942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QEMU-ATS-INTC</a:t>
            </a:r>
            <a:r>
              <a:rPr lang="zh-CN" altLang="en-US" dirty="0"/>
              <a:t>安装在</a:t>
            </a:r>
            <a:r>
              <a:rPr lang="en-US" altLang="zh-CN" dirty="0"/>
              <a:t>QEMU</a:t>
            </a:r>
            <a:r>
              <a:rPr lang="zh-CN" altLang="en-US" dirty="0"/>
              <a:t>的</a:t>
            </a:r>
            <a:r>
              <a:rPr lang="en-US" altLang="zh-CN" dirty="0" err="1"/>
              <a:t>virt</a:t>
            </a:r>
            <a:r>
              <a:rPr lang="zh-CN" altLang="en-US" dirty="0"/>
              <a:t>模拟设备平台上。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MMIO</a:t>
            </a:r>
            <a:r>
              <a:rPr lang="zh-CN" altLang="en-US" dirty="0"/>
              <a:t>方式，通过读写特定的内存区域实现对</a:t>
            </a:r>
            <a:r>
              <a:rPr lang="en-US" altLang="zh-CN" dirty="0"/>
              <a:t>QEMU-ATS-INTC</a:t>
            </a:r>
            <a:r>
              <a:rPr lang="zh-CN" altLang="en-US" dirty="0"/>
              <a:t>的各种操作，从而向操作系统提供该硬件的接口。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GPIO</a:t>
            </a:r>
            <a:r>
              <a:rPr lang="zh-CN" altLang="en-US" dirty="0"/>
              <a:t>端口，将本硬件与</a:t>
            </a:r>
            <a:r>
              <a:rPr lang="en-US" altLang="zh-CN" dirty="0" err="1"/>
              <a:t>virt</a:t>
            </a:r>
            <a:r>
              <a:rPr lang="zh-CN" altLang="en-US" dirty="0"/>
              <a:t>平台上的各个外部设备的中断线相连。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036CC-8BBE-F762-6A6D-4758DB9E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41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6C47"/>
      </a:accent1>
      <a:accent2>
        <a:srgbClr val="006C3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1170</TotalTime>
  <Words>1798</Words>
  <Application>Microsoft Office PowerPoint</Application>
  <PresentationFormat>宽屏</PresentationFormat>
  <Paragraphs>117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Times New Roman</vt:lpstr>
      <vt:lpstr>回顾</vt:lpstr>
      <vt:lpstr>在QEMU模拟器中的 共享调度器设计与实现</vt:lpstr>
      <vt:lpstr>目录</vt:lpstr>
      <vt:lpstr>1. 选题内容与意义</vt:lpstr>
      <vt:lpstr>1.1. 选题介绍</vt:lpstr>
      <vt:lpstr>1.2. 研究背景</vt:lpstr>
      <vt:lpstr>1.3. 创新点</vt:lpstr>
      <vt:lpstr>2. 系统设计与实现</vt:lpstr>
      <vt:lpstr>2.1. QEMU-ATS-INTC的设计与实现</vt:lpstr>
      <vt:lpstr>2.1. QEMU-ATS-INTC的设计与实现</vt:lpstr>
      <vt:lpstr>2.2. ArceOS-ATS-INTC的设计与实现</vt:lpstr>
      <vt:lpstr>2.2. ArceOS-ATS-INTC的设计与实现</vt:lpstr>
      <vt:lpstr>3. 实验结果与分析</vt:lpstr>
      <vt:lpstr>3.1. 实验结果与分析</vt:lpstr>
      <vt:lpstr>3.1. 实验结果与分析</vt:lpstr>
      <vt:lpstr>3.1. 实验结果与分析</vt:lpstr>
      <vt:lpstr>4. 项目总结与展望</vt:lpstr>
      <vt:lpstr>4.1. 研究结论</vt:lpstr>
      <vt:lpstr>4.2. 未来改进方向</vt:lpstr>
      <vt:lpstr>感谢大家！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在QEMU模拟器中的 共享调度器设计与实现</dc:title>
  <dc:creator>xiaoxi luo</dc:creator>
  <cp:lastModifiedBy>xiaoxi luo</cp:lastModifiedBy>
  <cp:revision>5</cp:revision>
  <dcterms:created xsi:type="dcterms:W3CDTF">2024-05-25T01:56:02Z</dcterms:created>
  <dcterms:modified xsi:type="dcterms:W3CDTF">2024-05-27T04:15:31Z</dcterms:modified>
</cp:coreProperties>
</file>