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da178a432_3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da178a432_3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36ae073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36ae073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da178a432_3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da178a432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e36ae073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e36ae073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e36ae073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e36ae073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36ae073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36ae073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e4d447aa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3e4d447aa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e4d447a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e4d447a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idx="4294967295"/>
          </p:nvPr>
        </p:nvSpPr>
        <p:spPr>
          <a:xfrm>
            <a:off x="3119400" y="2114700"/>
            <a:ext cx="53457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Loan Default Prediction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35525" y="573150"/>
            <a:ext cx="7038900" cy="57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
        <p:nvSpPr>
          <p:cNvPr id="141" name="Google Shape;141;p14"/>
          <p:cNvSpPr txBox="1">
            <a:spLocks noGrp="1"/>
          </p:cNvSpPr>
          <p:nvPr>
            <p:ph type="body" idx="1"/>
          </p:nvPr>
        </p:nvSpPr>
        <p:spPr>
          <a:xfrm>
            <a:off x="1300425" y="1654325"/>
            <a:ext cx="6792900" cy="2634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t>We downloaded the dataset from kaggle. The uploader sourced it from the IIIT Bangalore/ UpGrad institute.</a:t>
            </a:r>
            <a:endParaRPr/>
          </a:p>
          <a:p>
            <a:pPr marL="0" lvl="0" indent="0" algn="l" rtl="0">
              <a:lnSpc>
                <a:spcPct val="150000"/>
              </a:lnSpc>
              <a:spcBef>
                <a:spcPts val="1200"/>
              </a:spcBef>
              <a:spcAft>
                <a:spcPts val="1200"/>
              </a:spcAft>
              <a:buNone/>
            </a:pPr>
            <a:r>
              <a:rPr lang="en"/>
              <a:t>“The Data was collected as part of Social Experiment to provide public inferences of how a person applying for Loan can get it completed in a minimal amount of time. Also, adhering to the facts as which type of customers fail to repay the installments or full loan and provide inference so that the person applying for loan does not falls into that category.” (Kaggle 2022)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this data is interesting</a:t>
            </a:r>
            <a:endParaRPr/>
          </a:p>
        </p:txBody>
      </p:sp>
      <p:sp>
        <p:nvSpPr>
          <p:cNvPr id="147" name="Google Shape;147;p15"/>
          <p:cNvSpPr txBox="1">
            <a:spLocks noGrp="1"/>
          </p:cNvSpPr>
          <p:nvPr>
            <p:ph type="body" idx="1"/>
          </p:nvPr>
        </p:nvSpPr>
        <p:spPr>
          <a:xfrm>
            <a:off x="1297500" y="1220525"/>
            <a:ext cx="7038900" cy="201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chose this data is because we are interesting in the financial industry</a:t>
            </a:r>
            <a:endParaRPr/>
          </a:p>
          <a:p>
            <a:pPr marL="0" lvl="0" indent="0" algn="l" rtl="0">
              <a:spcBef>
                <a:spcPts val="1200"/>
              </a:spcBef>
              <a:spcAft>
                <a:spcPts val="0"/>
              </a:spcAft>
              <a:buNone/>
            </a:pPr>
            <a:r>
              <a:rPr lang="en"/>
              <a:t>Each row in this data represents an individual client who applied for a loan and his/ her information. </a:t>
            </a:r>
            <a:endParaRPr/>
          </a:p>
          <a:p>
            <a:pPr marL="0" lvl="0" indent="0" algn="l" rtl="0">
              <a:spcBef>
                <a:spcPts val="1200"/>
              </a:spcBef>
              <a:spcAft>
                <a:spcPts val="0"/>
              </a:spcAft>
              <a:buNone/>
            </a:pPr>
            <a:r>
              <a:rPr lang="en"/>
              <a:t>The data has 122 columns, and is very detailed. There are columns such as what type of apartment they live in, whether their building has an elevator and many other minute details. </a:t>
            </a:r>
            <a:endParaRPr/>
          </a:p>
          <a:p>
            <a:pPr marL="0" lvl="0" indent="0" algn="l" rtl="0">
              <a:spcBef>
                <a:spcPts val="1200"/>
              </a:spcBef>
              <a:spcAft>
                <a:spcPts val="1200"/>
              </a:spcAft>
              <a:buNone/>
            </a:pPr>
            <a:r>
              <a:rPr lang="en"/>
              <a:t>We will likely cut off many of those columns. </a:t>
            </a:r>
            <a:endParaRPr/>
          </a:p>
        </p:txBody>
      </p:sp>
      <p:sp>
        <p:nvSpPr>
          <p:cNvPr id="148" name="Google Shape;148;p15"/>
          <p:cNvSpPr txBox="1">
            <a:spLocks noGrp="1"/>
          </p:cNvSpPr>
          <p:nvPr>
            <p:ph type="title"/>
          </p:nvPr>
        </p:nvSpPr>
        <p:spPr>
          <a:xfrm>
            <a:off x="1297500" y="32362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goal</a:t>
            </a:r>
            <a:endParaRPr/>
          </a:p>
        </p:txBody>
      </p:sp>
      <p:sp>
        <p:nvSpPr>
          <p:cNvPr id="149" name="Google Shape;149;p15"/>
          <p:cNvSpPr txBox="1"/>
          <p:nvPr/>
        </p:nvSpPr>
        <p:spPr>
          <a:xfrm>
            <a:off x="1453950" y="3834825"/>
            <a:ext cx="6726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Our goal is to create a model that will predict whether a client will default or not.</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35525" y="3441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problem are we trying to solve</a:t>
            </a:r>
            <a:endParaRPr/>
          </a:p>
        </p:txBody>
      </p:sp>
      <p:sp>
        <p:nvSpPr>
          <p:cNvPr id="155" name="Google Shape;155;p16"/>
          <p:cNvSpPr txBox="1">
            <a:spLocks noGrp="1"/>
          </p:cNvSpPr>
          <p:nvPr>
            <p:ph type="body" idx="1"/>
          </p:nvPr>
        </p:nvSpPr>
        <p:spPr>
          <a:xfrm>
            <a:off x="1347075" y="941775"/>
            <a:ext cx="7038900" cy="96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are trying to minimize the risk of a client defaulting on a loan for a financial firm.</a:t>
            </a:r>
            <a:endParaRPr/>
          </a:p>
        </p:txBody>
      </p:sp>
      <p:sp>
        <p:nvSpPr>
          <p:cNvPr id="156" name="Google Shape;156;p16"/>
          <p:cNvSpPr txBox="1">
            <a:spLocks noGrp="1"/>
          </p:cNvSpPr>
          <p:nvPr>
            <p:ph type="title"/>
          </p:nvPr>
        </p:nvSpPr>
        <p:spPr>
          <a:xfrm>
            <a:off x="1235525" y="1888613"/>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our problem is important</a:t>
            </a:r>
            <a:endParaRPr/>
          </a:p>
        </p:txBody>
      </p:sp>
      <p:sp>
        <p:nvSpPr>
          <p:cNvPr id="157" name="Google Shape;157;p16"/>
          <p:cNvSpPr txBox="1">
            <a:spLocks noGrp="1"/>
          </p:cNvSpPr>
          <p:nvPr>
            <p:ph type="body" idx="1"/>
          </p:nvPr>
        </p:nvSpPr>
        <p:spPr>
          <a:xfrm>
            <a:off x="1347075" y="2571750"/>
            <a:ext cx="7038900" cy="966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This problem is important because everytime a customer defaults, the bank loses money. So we are trying to predict who could default and prevent the problem or assist them ahead of time.</a:t>
            </a:r>
            <a:endParaRPr/>
          </a:p>
        </p:txBody>
      </p:sp>
      <p:sp>
        <p:nvSpPr>
          <p:cNvPr id="158" name="Google Shape;158;p16"/>
          <p:cNvSpPr txBox="1"/>
          <p:nvPr/>
        </p:nvSpPr>
        <p:spPr>
          <a:xfrm>
            <a:off x="1332275" y="3259575"/>
            <a:ext cx="6845400" cy="1585500"/>
          </a:xfrm>
          <a:prstGeom prst="rect">
            <a:avLst/>
          </a:prstGeom>
          <a:noFill/>
          <a:ln>
            <a:noFill/>
          </a:ln>
        </p:spPr>
        <p:txBody>
          <a:bodyPr spcFirstLastPara="1" wrap="square" lIns="91425" tIns="91425" rIns="91425" bIns="91425" anchor="t" anchorCtr="0">
            <a:spAutoFit/>
          </a:bodyPr>
          <a:lstStyle/>
          <a:p>
            <a:pPr marL="457200" lvl="0" indent="-311150" algn="l" rtl="0">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If a client  is </a:t>
            </a:r>
            <a:r>
              <a:rPr lang="en" sz="1300" b="1">
                <a:solidFill>
                  <a:schemeClr val="lt1"/>
                </a:solidFill>
                <a:latin typeface="Lato"/>
                <a:ea typeface="Lato"/>
                <a:cs typeface="Lato"/>
                <a:sym typeface="Lato"/>
              </a:rPr>
              <a:t>likely to repay the loan</a:t>
            </a:r>
            <a:r>
              <a:rPr lang="en" sz="1300">
                <a:solidFill>
                  <a:schemeClr val="lt1"/>
                </a:solidFill>
                <a:latin typeface="Lato"/>
                <a:ea typeface="Lato"/>
                <a:cs typeface="Lato"/>
                <a:sym typeface="Lato"/>
              </a:rPr>
              <a:t>, then not approving the loan may lead to a loss to the firm</a:t>
            </a:r>
            <a:endParaRPr sz="1300">
              <a:solidFill>
                <a:schemeClr val="lt1"/>
              </a:solidFill>
              <a:latin typeface="Lato"/>
              <a:ea typeface="Lato"/>
              <a:cs typeface="Lato"/>
              <a:sym typeface="Lato"/>
            </a:endParaRPr>
          </a:p>
          <a:p>
            <a:pPr marL="457200" lvl="0" indent="-311150" algn="l" rtl="0">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If a client is not likely to repay the loan, i.e. he/she is likely to default, then approving the loan will also lead to a financial loss for the company.</a:t>
            </a:r>
            <a:endParaRPr sz="1300">
              <a:solidFill>
                <a:schemeClr val="lt1"/>
              </a:solidFill>
              <a:latin typeface="Lato"/>
              <a:ea typeface="Lato"/>
              <a:cs typeface="Lato"/>
              <a:sym typeface="Lato"/>
            </a:endParaRPr>
          </a:p>
          <a:p>
            <a:pPr marL="457200" lvl="0" indent="-311150" algn="l" rtl="0">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We must be able to accurately approve clients to ensure profit and reduce losses.</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Assumptions Held/ Hypothesis</a:t>
            </a:r>
            <a:endParaRPr/>
          </a:p>
          <a:p>
            <a:pPr marL="0" lvl="0" indent="0" algn="l" rtl="0">
              <a:spcBef>
                <a:spcPts val="0"/>
              </a:spcBef>
              <a:spcAft>
                <a:spcPts val="0"/>
              </a:spcAft>
              <a:buNone/>
            </a:pPr>
            <a:endParaRPr/>
          </a:p>
        </p:txBody>
      </p:sp>
      <p:sp>
        <p:nvSpPr>
          <p:cNvPr id="164" name="Google Shape;164;p17"/>
          <p:cNvSpPr txBox="1">
            <a:spLocks noGrp="1"/>
          </p:cNvSpPr>
          <p:nvPr>
            <p:ph type="body" idx="1"/>
          </p:nvPr>
        </p:nvSpPr>
        <p:spPr>
          <a:xfrm>
            <a:off x="1297500" y="1022200"/>
            <a:ext cx="7038900" cy="255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assume income, numbers of family members, and education  would have the most significant impact to credit default. </a:t>
            </a:r>
            <a:endParaRPr/>
          </a:p>
          <a:p>
            <a:pPr marL="457200" lvl="0" indent="-311150" algn="l" rtl="0">
              <a:lnSpc>
                <a:spcPct val="150000"/>
              </a:lnSpc>
              <a:spcBef>
                <a:spcPts val="1200"/>
              </a:spcBef>
              <a:spcAft>
                <a:spcPts val="0"/>
              </a:spcAft>
              <a:buSzPts val="1300"/>
              <a:buChar char="●"/>
            </a:pPr>
            <a:r>
              <a:rPr lang="en"/>
              <a:t>The higher income a client has, the less likely for him/her to be labeled as risky</a:t>
            </a:r>
            <a:endParaRPr/>
          </a:p>
          <a:p>
            <a:pPr marL="457200" lvl="0" indent="-311150" algn="l" rtl="0">
              <a:lnSpc>
                <a:spcPct val="150000"/>
              </a:lnSpc>
              <a:spcBef>
                <a:spcPts val="0"/>
              </a:spcBef>
              <a:spcAft>
                <a:spcPts val="0"/>
              </a:spcAft>
              <a:buSzPts val="1300"/>
              <a:buChar char="●"/>
            </a:pPr>
            <a:r>
              <a:rPr lang="en"/>
              <a:t>The more family members a client has, the more likely they will have difficulties paying their installments.  </a:t>
            </a:r>
            <a:endParaRPr/>
          </a:p>
          <a:p>
            <a:pPr marL="457200" lvl="0" indent="-311150" algn="l" rtl="0">
              <a:lnSpc>
                <a:spcPct val="150000"/>
              </a:lnSpc>
              <a:spcBef>
                <a:spcPts val="0"/>
              </a:spcBef>
              <a:spcAft>
                <a:spcPts val="0"/>
              </a:spcAft>
              <a:buSzPts val="1300"/>
              <a:buChar char="●"/>
            </a:pPr>
            <a:r>
              <a:rPr lang="en"/>
              <a:t>The higher education a client holds, the less likely they will default.</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analysis methods we used &amp; Why</a:t>
            </a:r>
            <a:endParaRPr/>
          </a:p>
        </p:txBody>
      </p:sp>
      <p:sp>
        <p:nvSpPr>
          <p:cNvPr id="170" name="Google Shape;170;p18"/>
          <p:cNvSpPr txBox="1">
            <a:spLocks noGrp="1"/>
          </p:cNvSpPr>
          <p:nvPr>
            <p:ph type="body" idx="1"/>
          </p:nvPr>
        </p:nvSpPr>
        <p:spPr>
          <a:xfrm>
            <a:off x="1214600" y="1003900"/>
            <a:ext cx="6841500" cy="3705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t>Since we are trying to predict whether a person will default or not and the outcome is categorical, we used:</a:t>
            </a:r>
            <a:endParaRPr/>
          </a:p>
          <a:p>
            <a:pPr marL="457200" lvl="0" indent="-311150" algn="l" rtl="0">
              <a:lnSpc>
                <a:spcPct val="150000"/>
              </a:lnSpc>
              <a:spcBef>
                <a:spcPts val="0"/>
              </a:spcBef>
              <a:spcAft>
                <a:spcPts val="0"/>
              </a:spcAft>
              <a:buSzPts val="1300"/>
              <a:buAutoNum type="arabicPeriod"/>
            </a:pPr>
            <a:r>
              <a:rPr lang="en"/>
              <a:t>Stepwise feature elimination to remove redundant columns</a:t>
            </a:r>
            <a:endParaRPr/>
          </a:p>
          <a:p>
            <a:pPr marL="457200" lvl="0" indent="0" algn="l" rtl="0">
              <a:lnSpc>
                <a:spcPct val="150000"/>
              </a:lnSpc>
              <a:spcBef>
                <a:spcPts val="0"/>
              </a:spcBef>
              <a:spcAft>
                <a:spcPts val="0"/>
              </a:spcAft>
              <a:buNone/>
            </a:pPr>
            <a:r>
              <a:rPr lang="en"/>
              <a:t>We also used our common sense to remove redundant columns.</a:t>
            </a:r>
            <a:endParaRPr/>
          </a:p>
          <a:p>
            <a:pPr marL="457200" lvl="0" indent="-311150" algn="l" rtl="0">
              <a:lnSpc>
                <a:spcPct val="150000"/>
              </a:lnSpc>
              <a:spcBef>
                <a:spcPts val="0"/>
              </a:spcBef>
              <a:spcAft>
                <a:spcPts val="0"/>
              </a:spcAft>
              <a:buSzPts val="1300"/>
              <a:buAutoNum type="arabicPeriod"/>
            </a:pPr>
            <a:r>
              <a:rPr lang="en"/>
              <a:t>Logistic regression with original predictors</a:t>
            </a:r>
            <a:endParaRPr/>
          </a:p>
          <a:p>
            <a:pPr marL="457200" lvl="0" indent="-311150" algn="l" rtl="0">
              <a:lnSpc>
                <a:spcPct val="150000"/>
              </a:lnSpc>
              <a:spcBef>
                <a:spcPts val="0"/>
              </a:spcBef>
              <a:spcAft>
                <a:spcPts val="0"/>
              </a:spcAft>
              <a:buSzPts val="1300"/>
              <a:buAutoNum type="arabicPeriod"/>
            </a:pPr>
            <a:r>
              <a:rPr lang="en"/>
              <a:t>Decision tree</a:t>
            </a:r>
            <a:endParaRPr/>
          </a:p>
          <a:p>
            <a:pPr marL="457200" lvl="0" indent="-311150" algn="l" rtl="0">
              <a:lnSpc>
                <a:spcPct val="150000"/>
              </a:lnSpc>
              <a:spcBef>
                <a:spcPts val="0"/>
              </a:spcBef>
              <a:spcAft>
                <a:spcPts val="0"/>
              </a:spcAft>
              <a:buSzPts val="1300"/>
              <a:buAutoNum type="arabicPeriod"/>
            </a:pPr>
            <a:r>
              <a:rPr lang="en"/>
              <a:t>Neural network</a:t>
            </a:r>
            <a:endParaRPr/>
          </a:p>
          <a:p>
            <a:pPr marL="457200" lvl="0" indent="-311150" algn="l" rtl="0">
              <a:lnSpc>
                <a:spcPct val="150000"/>
              </a:lnSpc>
              <a:spcBef>
                <a:spcPts val="0"/>
              </a:spcBef>
              <a:spcAft>
                <a:spcPts val="0"/>
              </a:spcAft>
              <a:buSzPts val="1300"/>
              <a:buAutoNum type="arabicPeriod"/>
            </a:pPr>
            <a:r>
              <a:rPr lang="en"/>
              <a:t>Logistic regression with principal components  </a:t>
            </a:r>
            <a:endParaRPr/>
          </a:p>
          <a:p>
            <a:pPr marL="0" lvl="0" indent="0" algn="l" rtl="0">
              <a:lnSpc>
                <a:spcPct val="150000"/>
              </a:lnSpc>
              <a:spcBef>
                <a:spcPts val="0"/>
              </a:spcBef>
              <a:spcAft>
                <a:spcPts val="0"/>
              </a:spcAft>
              <a:buNone/>
            </a:pPr>
            <a:r>
              <a:rPr lang="en"/>
              <a:t>We chose these models due to the nature of the categorical target variable, which is whether a client defaults or not.</a:t>
            </a:r>
            <a:endParaRPr/>
          </a:p>
          <a:p>
            <a:pPr marL="0" lvl="0" indent="0" algn="l" rtl="0">
              <a:lnSpc>
                <a:spcPct val="150000"/>
              </a:lnSpc>
              <a:spcBef>
                <a:spcPts val="0"/>
              </a:spcBef>
              <a:spcAft>
                <a:spcPts val="0"/>
              </a:spcAft>
              <a:buNone/>
            </a:pPr>
            <a:r>
              <a:rPr lang="en"/>
              <a:t>We also used python to perform the data manipulation and preprocessing. We used R for the PCA and stepwise regression.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Key findings &amp; insights</a:t>
            </a:r>
            <a:endParaRPr/>
          </a:p>
        </p:txBody>
      </p:sp>
      <p:sp>
        <p:nvSpPr>
          <p:cNvPr id="176" name="Google Shape;176;p19"/>
          <p:cNvSpPr txBox="1">
            <a:spLocks noGrp="1"/>
          </p:cNvSpPr>
          <p:nvPr>
            <p:ph type="body" idx="1"/>
          </p:nvPr>
        </p:nvSpPr>
        <p:spPr>
          <a:xfrm>
            <a:off x="1297500" y="1253050"/>
            <a:ext cx="4251900" cy="3667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The most accurate models  were the logistic regression with original predictors and with PCA . Both had an accuracy rate of 92.1%. </a:t>
            </a:r>
            <a:endParaRPr/>
          </a:p>
          <a:p>
            <a:pPr marL="0" lvl="0" indent="0" algn="l" rtl="0">
              <a:spcBef>
                <a:spcPts val="1200"/>
              </a:spcBef>
              <a:spcAft>
                <a:spcPts val="0"/>
              </a:spcAft>
              <a:buNone/>
            </a:pPr>
            <a:r>
              <a:rPr lang="en"/>
              <a:t>The neural network model had an accuracy rate of 91.88%.</a:t>
            </a:r>
            <a:endParaRPr/>
          </a:p>
          <a:p>
            <a:pPr marL="0" lvl="0" indent="0" algn="l" rtl="0">
              <a:spcBef>
                <a:spcPts val="1200"/>
              </a:spcBef>
              <a:spcAft>
                <a:spcPts val="0"/>
              </a:spcAft>
              <a:buNone/>
            </a:pPr>
            <a:r>
              <a:rPr lang="en"/>
              <a:t>The decision tree classifier had an accuracy rate of 84.49%.</a:t>
            </a:r>
            <a:endParaRPr/>
          </a:p>
          <a:p>
            <a:pPr marL="0" lvl="0" indent="0" algn="l" rtl="0">
              <a:spcBef>
                <a:spcPts val="1200"/>
              </a:spcBef>
              <a:spcAft>
                <a:spcPts val="0"/>
              </a:spcAft>
              <a:buNone/>
            </a:pPr>
            <a:r>
              <a:rPr lang="en"/>
              <a:t>However, the most insightful model was the stepwise feature elimination logistic regression model, as it had the least amount of predictors with a similar accuracy rate to the original regression. So it had less redundant information.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77" name="Google Shape;177;p19"/>
          <p:cNvPicPr preferRelativeResize="0"/>
          <p:nvPr/>
        </p:nvPicPr>
        <p:blipFill>
          <a:blip r:embed="rId3">
            <a:alphaModFix/>
          </a:blip>
          <a:stretch>
            <a:fillRect/>
          </a:stretch>
        </p:blipFill>
        <p:spPr>
          <a:xfrm>
            <a:off x="5718000" y="1307838"/>
            <a:ext cx="3105150" cy="26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Key findings &amp; insights</a:t>
            </a:r>
            <a:endParaRPr dirty="0"/>
          </a:p>
        </p:txBody>
      </p:sp>
      <p:sp>
        <p:nvSpPr>
          <p:cNvPr id="183" name="Google Shape;183;p20"/>
          <p:cNvSpPr txBox="1">
            <a:spLocks noGrp="1"/>
          </p:cNvSpPr>
          <p:nvPr>
            <p:ph type="body" idx="1"/>
          </p:nvPr>
        </p:nvSpPr>
        <p:spPr>
          <a:xfrm>
            <a:off x="1297500" y="1139379"/>
            <a:ext cx="7038900" cy="318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We found that if a client has completed higher education, they are much more  likely to not default.</a:t>
            </a:r>
            <a:endParaRPr dirty="0"/>
          </a:p>
          <a:p>
            <a:pPr marL="0" lvl="0" indent="0" algn="l" rtl="0">
              <a:spcBef>
                <a:spcPts val="1200"/>
              </a:spcBef>
              <a:spcAft>
                <a:spcPts val="0"/>
              </a:spcAft>
              <a:buNone/>
            </a:pPr>
            <a:r>
              <a:rPr lang="en" dirty="0"/>
              <a:t>If a client is unemployed they are significantly less likely to default.  However, If clients are state servants , they are significantly more likely to not default.</a:t>
            </a:r>
          </a:p>
          <a:p>
            <a:pPr marL="0" lvl="0" indent="0" algn="l" rtl="0">
              <a:spcBef>
                <a:spcPts val="1200"/>
              </a:spcBef>
              <a:spcAft>
                <a:spcPts val="0"/>
              </a:spcAft>
              <a:buNone/>
            </a:pPr>
            <a:endParaRPr dirty="0"/>
          </a:p>
          <a:p>
            <a:pPr marL="0" lvl="0" indent="0" algn="l" rtl="0">
              <a:spcBef>
                <a:spcPts val="1200"/>
              </a:spcBef>
              <a:spcAft>
                <a:spcPts val="0"/>
              </a:spcAft>
              <a:buNone/>
            </a:pPr>
            <a:r>
              <a:rPr lang="en" b="1" dirty="0"/>
              <a:t>Recommendations to the firm:</a:t>
            </a:r>
            <a:endParaRPr b="1" dirty="0"/>
          </a:p>
          <a:p>
            <a:pPr marL="0" lvl="0" indent="0" algn="l" rtl="0">
              <a:spcBef>
                <a:spcPts val="1200"/>
              </a:spcBef>
              <a:spcAft>
                <a:spcPts val="0"/>
              </a:spcAft>
              <a:buNone/>
            </a:pPr>
            <a:r>
              <a:rPr lang="en" dirty="0"/>
              <a:t>Carefully select clients and let income type and education be some of the biggest factors to consider. For example if a client is unemployed, the firm can provide some resources ahead of time to assist the client to make payments. Or they could advertise more selectively to those who have completed higher education or are employed by the state to increase revenue and reduce risk.</a:t>
            </a:r>
            <a:endParaRPr dirty="0"/>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1"/>
          <p:cNvPicPr preferRelativeResize="0"/>
          <p:nvPr/>
        </p:nvPicPr>
        <p:blipFill>
          <a:blip r:embed="rId3">
            <a:alphaModFix/>
          </a:blip>
          <a:stretch>
            <a:fillRect/>
          </a:stretch>
        </p:blipFill>
        <p:spPr>
          <a:xfrm>
            <a:off x="1061975" y="1045450"/>
            <a:ext cx="7117023" cy="3223450"/>
          </a:xfrm>
          <a:prstGeom prst="rect">
            <a:avLst/>
          </a:prstGeom>
          <a:noFill/>
          <a:ln>
            <a:noFill/>
          </a:ln>
        </p:spPr>
      </p:pic>
      <p:sp>
        <p:nvSpPr>
          <p:cNvPr id="189" name="Google Shape;189;p21"/>
          <p:cNvSpPr txBox="1"/>
          <p:nvPr/>
        </p:nvSpPr>
        <p:spPr>
          <a:xfrm>
            <a:off x="963775" y="273925"/>
            <a:ext cx="687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Coefficients after stepwise elimination</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747</Words>
  <Application>Microsoft Office PowerPoint</Application>
  <PresentationFormat>On-screen Show (16:9)</PresentationFormat>
  <Paragraphs>45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vt:lpstr>
      <vt:lpstr>Lato</vt:lpstr>
      <vt:lpstr>Arial</vt:lpstr>
      <vt:lpstr>Focus</vt:lpstr>
      <vt:lpstr>Loan Default Prediction</vt:lpstr>
      <vt:lpstr>Data Source</vt:lpstr>
      <vt:lpstr>Why this data is interesting</vt:lpstr>
      <vt:lpstr>What problem are we trying to solve</vt:lpstr>
      <vt:lpstr>Basic Assumptions Held/ Hypothesis </vt:lpstr>
      <vt:lpstr>What analysis methods we used &amp; Why</vt:lpstr>
      <vt:lpstr>Key findings &amp; insights</vt:lpstr>
      <vt:lpstr>Key findings &amp;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dc:title>
  <cp:lastModifiedBy>Fangju Lin</cp:lastModifiedBy>
  <cp:revision>3</cp:revision>
  <dcterms:modified xsi:type="dcterms:W3CDTF">2023-01-09T19:49:34Z</dcterms:modified>
</cp:coreProperties>
</file>