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6" r:id="rId7"/>
    <p:sldId id="268" r:id="rId8"/>
    <p:sldId id="269" r:id="rId9"/>
    <p:sldId id="265" r:id="rId10"/>
    <p:sldId id="267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1F77B4"/>
    <a:srgbClr val="2CA02C"/>
    <a:srgbClr val="9467BD"/>
    <a:srgbClr val="D62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ux.stackexchange.com/questions/108032/gear-icon-vs-ellipsis-3-dots/108034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AA07-7897-4E7A-8FD5-CE205DEDC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012" y="1685216"/>
            <a:ext cx="9527459" cy="689275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StackOverFlow Survey Analysis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3252C-6C8E-429D-9B30-DF0671DBD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4699" y="3027131"/>
            <a:ext cx="4942601" cy="1456379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Matthew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Kashyap Balasubramanian</a:t>
            </a:r>
          </a:p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Huangwei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777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A66743-29ED-4255-8086-1397B8FB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95716" cy="848032"/>
          </a:xfrm>
        </p:spPr>
        <p:txBody>
          <a:bodyPr>
            <a:normAutofit/>
          </a:bodyPr>
          <a:lstStyle/>
          <a:p>
            <a:r>
              <a:rPr lang="en-US" dirty="0"/>
              <a:t>Skills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FB250-45B7-44D2-AD54-39A87D4D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33832"/>
            <a:ext cx="9542206" cy="47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2C4A-09B1-4D16-83FB-342502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9158"/>
            <a:ext cx="4087761" cy="689487"/>
          </a:xfrm>
        </p:spPr>
        <p:txBody>
          <a:bodyPr/>
          <a:lstStyle/>
          <a:p>
            <a:r>
              <a:rPr lang="en-US" dirty="0"/>
              <a:t>Language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AA543-75A4-4E63-AA0D-5EE68C897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365" t="9323" r="61199" b="8996"/>
          <a:stretch/>
        </p:blipFill>
        <p:spPr>
          <a:xfrm>
            <a:off x="169838" y="958645"/>
            <a:ext cx="12022162" cy="5899355"/>
          </a:xfrm>
        </p:spPr>
      </p:pic>
    </p:spTree>
    <p:extLst>
      <p:ext uri="{BB962C8B-B14F-4D97-AF65-F5344CB8AC3E}">
        <p14:creationId xmlns:p14="http://schemas.microsoft.com/office/powerpoint/2010/main" val="360023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23F9-D051-4D8B-8D3A-72B9136E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813" y="2754261"/>
            <a:ext cx="3436374" cy="1349477"/>
          </a:xfrm>
        </p:spPr>
        <p:txBody>
          <a:bodyPr>
            <a:noAutofit/>
          </a:bodyPr>
          <a:lstStyle/>
          <a:p>
            <a:r>
              <a:rPr 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741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2C078BA0-DB5C-4350-9913-2F2BB2D86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1421" y="4659568"/>
            <a:ext cx="914400" cy="914400"/>
          </a:xfrm>
          <a:prstGeom prst="rect">
            <a:avLst/>
          </a:prstGeom>
        </p:spPr>
      </p:pic>
      <p:pic>
        <p:nvPicPr>
          <p:cNvPr id="8" name="Graphic 7" descr="Dollar">
            <a:extLst>
              <a:ext uri="{FF2B5EF4-FFF2-40B4-BE49-F238E27FC236}">
                <a16:creationId xmlns:a16="http://schemas.microsoft.com/office/drawing/2014/main" id="{C6EA5A92-2AB8-46F4-B93B-AC0C5B682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6954" y="790432"/>
            <a:ext cx="2006101" cy="2006101"/>
          </a:xfrm>
          <a:prstGeom prst="rect">
            <a:avLst/>
          </a:prstGeom>
        </p:spPr>
      </p:pic>
      <p:pic>
        <p:nvPicPr>
          <p:cNvPr id="9" name="Graphic 8" descr="Gender">
            <a:extLst>
              <a:ext uri="{FF2B5EF4-FFF2-40B4-BE49-F238E27FC236}">
                <a16:creationId xmlns:a16="http://schemas.microsoft.com/office/drawing/2014/main" id="{F8B62A79-F342-4560-B2E0-3FC78DF1E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695" y="4659568"/>
            <a:ext cx="914400" cy="914400"/>
          </a:xfrm>
          <a:prstGeom prst="rect">
            <a:avLst/>
          </a:prstGeom>
        </p:spPr>
      </p:pic>
      <p:pic>
        <p:nvPicPr>
          <p:cNvPr id="10" name="Graphic 9" descr="Baseball hat">
            <a:extLst>
              <a:ext uri="{FF2B5EF4-FFF2-40B4-BE49-F238E27FC236}">
                <a16:creationId xmlns:a16="http://schemas.microsoft.com/office/drawing/2014/main" id="{88FC5AB1-66EF-4BD0-A9C2-8FFBAF18C8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9072" y="4659567"/>
            <a:ext cx="914400" cy="914400"/>
          </a:xfrm>
          <a:prstGeom prst="rect">
            <a:avLst/>
          </a:prstGeom>
        </p:spPr>
      </p:pic>
      <p:pic>
        <p:nvPicPr>
          <p:cNvPr id="11" name="Graphic 10" descr="Graduation cap">
            <a:extLst>
              <a:ext uri="{FF2B5EF4-FFF2-40B4-BE49-F238E27FC236}">
                <a16:creationId xmlns:a16="http://schemas.microsoft.com/office/drawing/2014/main" id="{33E132E4-4344-48B1-846C-D6BF0F960C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47588" y="4659568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8A14B8-6CE6-41CC-B369-0CB0E6506A4B}"/>
              </a:ext>
            </a:extLst>
          </p:cNvPr>
          <p:cNvSpPr txBox="1"/>
          <p:nvPr/>
        </p:nvSpPr>
        <p:spPr>
          <a:xfrm>
            <a:off x="5963014" y="5676244"/>
            <a:ext cx="129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1F4DC-D897-4423-8210-C4DFA2EA8C94}"/>
              </a:ext>
            </a:extLst>
          </p:cNvPr>
          <p:cNvSpPr txBox="1"/>
          <p:nvPr/>
        </p:nvSpPr>
        <p:spPr>
          <a:xfrm>
            <a:off x="5899357" y="2748068"/>
            <a:ext cx="129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D1CC-5791-41F1-8CD8-D7631CF48B2F}"/>
              </a:ext>
            </a:extLst>
          </p:cNvPr>
          <p:cNvSpPr txBox="1"/>
          <p:nvPr/>
        </p:nvSpPr>
        <p:spPr>
          <a:xfrm>
            <a:off x="1501832" y="5699629"/>
            <a:ext cx="129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59DFF6-2000-49B4-A617-A1E4AB956917}"/>
              </a:ext>
            </a:extLst>
          </p:cNvPr>
          <p:cNvSpPr txBox="1"/>
          <p:nvPr/>
        </p:nvSpPr>
        <p:spPr>
          <a:xfrm>
            <a:off x="8185629" y="5676244"/>
            <a:ext cx="129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4981A-0CE5-4A2F-BBD3-0DECE2EF1D50}"/>
              </a:ext>
            </a:extLst>
          </p:cNvPr>
          <p:cNvSpPr txBox="1"/>
          <p:nvPr/>
        </p:nvSpPr>
        <p:spPr>
          <a:xfrm>
            <a:off x="3880966" y="5699629"/>
            <a:ext cx="129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887C4A-E91E-4DDD-AEDC-0EAF081A96F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548286" y="3148178"/>
            <a:ext cx="0" cy="805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9B1E22-24A6-4C43-A76A-7D2C007A0F7B}"/>
              </a:ext>
            </a:extLst>
          </p:cNvPr>
          <p:cNvCxnSpPr>
            <a:cxnSpLocks/>
          </p:cNvCxnSpPr>
          <p:nvPr/>
        </p:nvCxnSpPr>
        <p:spPr>
          <a:xfrm>
            <a:off x="5697792" y="3956275"/>
            <a:ext cx="5098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AD154A-4117-445B-B3EC-160DB8D509F5}"/>
              </a:ext>
            </a:extLst>
          </p:cNvPr>
          <p:cNvCxnSpPr>
            <a:cxnSpLocks/>
          </p:cNvCxnSpPr>
          <p:nvPr/>
        </p:nvCxnSpPr>
        <p:spPr>
          <a:xfrm flipH="1">
            <a:off x="2148621" y="3956275"/>
            <a:ext cx="35491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6A7CC5-70C2-4A6F-976C-EBF4AFE5F95C}"/>
              </a:ext>
            </a:extLst>
          </p:cNvPr>
          <p:cNvCxnSpPr>
            <a:endCxn id="6" idx="0"/>
          </p:cNvCxnSpPr>
          <p:nvPr/>
        </p:nvCxnSpPr>
        <p:spPr>
          <a:xfrm>
            <a:off x="2148621" y="3956275"/>
            <a:ext cx="0" cy="70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8789D8-D801-4092-8A9E-C8DB1AE2E34F}"/>
              </a:ext>
            </a:extLst>
          </p:cNvPr>
          <p:cNvCxnSpPr/>
          <p:nvPr/>
        </p:nvCxnSpPr>
        <p:spPr>
          <a:xfrm>
            <a:off x="4529895" y="3956275"/>
            <a:ext cx="0" cy="70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9B35C-F5DD-43B9-A378-5A7CB6841E11}"/>
              </a:ext>
            </a:extLst>
          </p:cNvPr>
          <p:cNvCxnSpPr/>
          <p:nvPr/>
        </p:nvCxnSpPr>
        <p:spPr>
          <a:xfrm>
            <a:off x="6560005" y="3993472"/>
            <a:ext cx="0" cy="70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513366-C787-4A99-9C04-B5EC83BA19A9}"/>
              </a:ext>
            </a:extLst>
          </p:cNvPr>
          <p:cNvCxnSpPr/>
          <p:nvPr/>
        </p:nvCxnSpPr>
        <p:spPr>
          <a:xfrm>
            <a:off x="8834558" y="3956275"/>
            <a:ext cx="0" cy="70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310F93-8616-4EF2-8F69-38275947B42F}"/>
              </a:ext>
            </a:extLst>
          </p:cNvPr>
          <p:cNvCxnSpPr/>
          <p:nvPr/>
        </p:nvCxnSpPr>
        <p:spPr>
          <a:xfrm>
            <a:off x="10795820" y="3956274"/>
            <a:ext cx="0" cy="703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AA126FB-E7BC-4CEC-96B9-DD693356B2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223890" y="4659567"/>
            <a:ext cx="1143860" cy="11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DFD87-6CE1-43C0-858A-921FC3DDA3DE}"/>
              </a:ext>
            </a:extLst>
          </p:cNvPr>
          <p:cNvSpPr txBox="1"/>
          <p:nvPr/>
        </p:nvSpPr>
        <p:spPr>
          <a:xfrm>
            <a:off x="693174" y="3013501"/>
            <a:ext cx="2241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FC43B-A2D8-4F48-89EF-65BF90D91439}"/>
              </a:ext>
            </a:extLst>
          </p:cNvPr>
          <p:cNvSpPr txBox="1"/>
          <p:nvPr/>
        </p:nvSpPr>
        <p:spPr>
          <a:xfrm>
            <a:off x="5663382" y="3013502"/>
            <a:ext cx="213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WHERE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7E72BE-2973-4B7C-8772-2939AFAA1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29933"/>
              </p:ext>
            </p:extLst>
          </p:nvPr>
        </p:nvGraphicFramePr>
        <p:xfrm>
          <a:off x="7683911" y="2514600"/>
          <a:ext cx="450808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8089">
                  <a:extLst>
                    <a:ext uri="{9D8B030D-6E8A-4147-A177-3AD203B41FA5}">
                      <a16:colId xmlns:a16="http://schemas.microsoft.com/office/drawing/2014/main" val="150935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= United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0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=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Employment = Employed full-time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4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 =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75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0B712A-757D-43AE-AE0A-17EFD319A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10615"/>
              </p:ext>
            </p:extLst>
          </p:nvPr>
        </p:nvGraphicFramePr>
        <p:xfrm>
          <a:off x="2639961" y="380617"/>
          <a:ext cx="2875937" cy="5973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5937">
                  <a:extLst>
                    <a:ext uri="{9D8B030D-6E8A-4147-A177-3AD203B41FA5}">
                      <a16:colId xmlns:a16="http://schemas.microsoft.com/office/drawing/2014/main" val="3085435557"/>
                    </a:ext>
                  </a:extLst>
                </a:gridCol>
              </a:tblGrid>
              <a:tr h="358179">
                <a:tc>
                  <a:txBody>
                    <a:bodyPr/>
                    <a:lstStyle/>
                    <a:p>
                      <a:r>
                        <a:rPr lang="en-US" sz="2400" dirty="0"/>
                        <a:t>OpenSource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748801"/>
                  </a:ext>
                </a:extLst>
              </a:tr>
              <a:tr h="358179">
                <a:tc>
                  <a:txBody>
                    <a:bodyPr/>
                    <a:lstStyle/>
                    <a:p>
                      <a:r>
                        <a:rPr lang="en-US" sz="2400" dirty="0"/>
                        <a:t>FormalEducation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23418"/>
                  </a:ext>
                </a:extLst>
              </a:tr>
              <a:tr h="358179">
                <a:tc>
                  <a:txBody>
                    <a:bodyPr/>
                    <a:lstStyle/>
                    <a:p>
                      <a:r>
                        <a:rPr lang="en-US" sz="2400"/>
                        <a:t>UndergradMajor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3047"/>
                  </a:ext>
                </a:extLst>
              </a:tr>
              <a:tr h="358179">
                <a:tc>
                  <a:txBody>
                    <a:bodyPr/>
                    <a:lstStyle/>
                    <a:p>
                      <a:r>
                        <a:rPr lang="en-US" sz="2400"/>
                        <a:t>DevType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0314"/>
                  </a:ext>
                </a:extLst>
              </a:tr>
              <a:tr h="358179">
                <a:tc>
                  <a:txBody>
                    <a:bodyPr/>
                    <a:lstStyle/>
                    <a:p>
                      <a:r>
                        <a:rPr lang="en-US" sz="2400" dirty="0"/>
                        <a:t>YearsCoding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42142"/>
                  </a:ext>
                </a:extLst>
              </a:tr>
              <a:tr h="358179">
                <a:tc>
                  <a:txBody>
                    <a:bodyPr/>
                    <a:lstStyle/>
                    <a:p>
                      <a:r>
                        <a:rPr lang="en-US" sz="2400"/>
                        <a:t>Age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43759"/>
                  </a:ext>
                </a:extLst>
              </a:tr>
              <a:tr h="358179">
                <a:tc>
                  <a:txBody>
                    <a:bodyPr/>
                    <a:lstStyle/>
                    <a:p>
                      <a:r>
                        <a:rPr lang="en-US" sz="2400"/>
                        <a:t>Gender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37259"/>
                  </a:ext>
                </a:extLst>
              </a:tr>
              <a:tr h="35817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platform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05150"/>
                  </a:ext>
                </a:extLst>
              </a:tr>
              <a:tr h="35817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25132"/>
                  </a:ext>
                </a:extLst>
              </a:tr>
              <a:tr h="35817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33642"/>
                  </a:ext>
                </a:extLst>
              </a:tr>
              <a:tr h="35817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languageworkedwith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88804"/>
                  </a:ext>
                </a:extLst>
              </a:tr>
              <a:tr h="358179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languagedesire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604737"/>
                  </a:ext>
                </a:extLst>
              </a:tr>
              <a:tr h="487254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8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74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E6C4-0BB4-460E-BFE2-EE64625C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710813" cy="848032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22F8D-F0F5-4CE2-AF15-31C2DCB13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50" t="9884" r="19265" b="11050"/>
          <a:stretch/>
        </p:blipFill>
        <p:spPr>
          <a:xfrm>
            <a:off x="5722373" y="741516"/>
            <a:ext cx="6046840" cy="5374968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85075E-E5EE-4C6F-A07D-1C824CCC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174"/>
              </p:ext>
            </p:extLst>
          </p:nvPr>
        </p:nvGraphicFramePr>
        <p:xfrm>
          <a:off x="1371600" y="2416715"/>
          <a:ext cx="3642851" cy="3330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851">
                  <a:extLst>
                    <a:ext uri="{9D8B030D-6E8A-4147-A177-3AD203B41FA5}">
                      <a16:colId xmlns:a16="http://schemas.microsoft.com/office/drawing/2014/main" val="700008117"/>
                    </a:ext>
                  </a:extLst>
                </a:gridCol>
              </a:tblGrid>
              <a:tr h="666178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9392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95797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35-44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00060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45-54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39746"/>
                  </a:ext>
                </a:extLst>
              </a:tr>
              <a:tr h="666178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55-64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396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95C300-D4D6-4203-A4FB-4FAE00DFAAE7}"/>
              </a:ext>
            </a:extLst>
          </p:cNvPr>
          <p:cNvSpPr/>
          <p:nvPr/>
        </p:nvSpPr>
        <p:spPr>
          <a:xfrm>
            <a:off x="3578942" y="2611705"/>
            <a:ext cx="943896" cy="398206"/>
          </a:xfrm>
          <a:prstGeom prst="rect">
            <a:avLst/>
          </a:prstGeom>
          <a:solidFill>
            <a:srgbClr val="2CA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8146A-8FE9-4B73-8234-760EF5F0E5B1}"/>
              </a:ext>
            </a:extLst>
          </p:cNvPr>
          <p:cNvSpPr/>
          <p:nvPr/>
        </p:nvSpPr>
        <p:spPr>
          <a:xfrm>
            <a:off x="3578942" y="3229897"/>
            <a:ext cx="943896" cy="398206"/>
          </a:xfrm>
          <a:prstGeom prst="rect">
            <a:avLst/>
          </a:prstGeom>
          <a:solidFill>
            <a:srgbClr val="1F7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1BF5C7-2E53-416E-B89B-1D3BA8EDCE85}"/>
              </a:ext>
            </a:extLst>
          </p:cNvPr>
          <p:cNvSpPr/>
          <p:nvPr/>
        </p:nvSpPr>
        <p:spPr>
          <a:xfrm>
            <a:off x="3578942" y="3885420"/>
            <a:ext cx="943896" cy="398206"/>
          </a:xfrm>
          <a:prstGeom prst="rect">
            <a:avLst/>
          </a:prstGeom>
          <a:solidFill>
            <a:srgbClr val="FF7F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97BFFA-8B56-4639-9586-11D634095A3A}"/>
              </a:ext>
            </a:extLst>
          </p:cNvPr>
          <p:cNvSpPr/>
          <p:nvPr/>
        </p:nvSpPr>
        <p:spPr>
          <a:xfrm>
            <a:off x="3578942" y="4511725"/>
            <a:ext cx="943896" cy="398206"/>
          </a:xfrm>
          <a:prstGeom prst="rect">
            <a:avLst/>
          </a:prstGeom>
          <a:solidFill>
            <a:srgbClr val="D627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71968-F499-49AF-9B9F-023F47B1C88F}"/>
              </a:ext>
            </a:extLst>
          </p:cNvPr>
          <p:cNvSpPr/>
          <p:nvPr/>
        </p:nvSpPr>
        <p:spPr>
          <a:xfrm>
            <a:off x="3578942" y="5154946"/>
            <a:ext cx="943896" cy="398206"/>
          </a:xfrm>
          <a:prstGeom prst="rect">
            <a:avLst/>
          </a:prstGeom>
          <a:solidFill>
            <a:srgbClr val="946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7868EB-64AE-46A3-8A81-5294C1A6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710813" cy="848032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7CC08-5194-477E-8898-A41F65C0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33832"/>
            <a:ext cx="10368116" cy="52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4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F5B4B2-6A2E-49A6-BFF0-2551F20B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95716" cy="848032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Experience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E1D38-F585-4731-89FA-190381542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24" t="6461" r="8419" b="7636"/>
          <a:stretch/>
        </p:blipFill>
        <p:spPr>
          <a:xfrm>
            <a:off x="1484671" y="1581512"/>
            <a:ext cx="10240297" cy="52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758610-B3A8-4EE6-9E93-9322D4BD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094271" cy="848032"/>
          </a:xfrm>
        </p:spPr>
        <p:txBody>
          <a:bodyPr>
            <a:normAutofit/>
          </a:bodyPr>
          <a:lstStyle/>
          <a:p>
            <a:r>
              <a:rPr lang="en-US" dirty="0"/>
              <a:t>Degree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C67C7-15CA-4A87-98FB-90B022A7B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3" t="7540" r="9274" b="6814"/>
          <a:stretch/>
        </p:blipFill>
        <p:spPr>
          <a:xfrm>
            <a:off x="1371600" y="1533832"/>
            <a:ext cx="10087896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4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758610-B3A8-4EE6-9E93-9322D4BD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094271" cy="848032"/>
          </a:xfrm>
        </p:spPr>
        <p:txBody>
          <a:bodyPr>
            <a:normAutofit/>
          </a:bodyPr>
          <a:lstStyle/>
          <a:p>
            <a:r>
              <a:rPr lang="en-US" dirty="0"/>
              <a:t>Degree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A0082-2721-4D19-8A42-F830A111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5058"/>
            <a:ext cx="10287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1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B49CC7-B862-4A60-939F-2783C056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95716" cy="848032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Experience </a:t>
            </a:r>
          </a:p>
        </p:txBody>
      </p:sp>
      <p:sp>
        <p:nvSpPr>
          <p:cNvPr id="5" name="AutoShape 2" descr="box plot years coding.png">
            <a:extLst>
              <a:ext uri="{FF2B5EF4-FFF2-40B4-BE49-F238E27FC236}">
                <a16:creationId xmlns:a16="http://schemas.microsoft.com/office/drawing/2014/main" id="{8FF656C1-26AB-4F53-8CC1-A61CB3DF6C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EBEA4-B6AD-48FF-8758-7780BF28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371599"/>
            <a:ext cx="10987548" cy="51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828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164</TotalTime>
  <Words>62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Book</vt:lpstr>
      <vt:lpstr>Times New Roman</vt:lpstr>
      <vt:lpstr>Crop</vt:lpstr>
      <vt:lpstr>2018 StackOverFlow Survey Analysis</vt:lpstr>
      <vt:lpstr>PowerPoint Presentation</vt:lpstr>
      <vt:lpstr>PowerPoint Presentation</vt:lpstr>
      <vt:lpstr>Age</vt:lpstr>
      <vt:lpstr>Age</vt:lpstr>
      <vt:lpstr>Experience </vt:lpstr>
      <vt:lpstr>Degree </vt:lpstr>
      <vt:lpstr>Degree </vt:lpstr>
      <vt:lpstr>Experience </vt:lpstr>
      <vt:lpstr>Skills </vt:lpstr>
      <vt:lpstr>Language Trend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StackOverFlow Survey Analysis</dc:title>
  <dc:creator>Ding Huangwei</dc:creator>
  <cp:lastModifiedBy>Ding Huangwei</cp:lastModifiedBy>
  <cp:revision>12</cp:revision>
  <dcterms:created xsi:type="dcterms:W3CDTF">2019-12-04T19:56:38Z</dcterms:created>
  <dcterms:modified xsi:type="dcterms:W3CDTF">2019-12-04T22:40:41Z</dcterms:modified>
</cp:coreProperties>
</file>