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7"/>
  </p:notesMasterIdLst>
  <p:sldIdLst>
    <p:sldId id="256" r:id="rId2"/>
    <p:sldId id="408" r:id="rId3"/>
    <p:sldId id="262" r:id="rId4"/>
    <p:sldId id="258" r:id="rId5"/>
    <p:sldId id="259" r:id="rId6"/>
    <p:sldId id="421" r:id="rId7"/>
    <p:sldId id="260" r:id="rId8"/>
    <p:sldId id="398" r:id="rId9"/>
    <p:sldId id="263" r:id="rId10"/>
    <p:sldId id="399" r:id="rId11"/>
    <p:sldId id="400" r:id="rId12"/>
    <p:sldId id="401" r:id="rId13"/>
    <p:sldId id="402" r:id="rId14"/>
    <p:sldId id="407" r:id="rId15"/>
    <p:sldId id="403" r:id="rId16"/>
    <p:sldId id="404" r:id="rId17"/>
    <p:sldId id="388" r:id="rId18"/>
    <p:sldId id="405" r:id="rId19"/>
    <p:sldId id="406" r:id="rId20"/>
    <p:sldId id="297" r:id="rId21"/>
    <p:sldId id="425" r:id="rId22"/>
    <p:sldId id="481" r:id="rId23"/>
    <p:sldId id="420" r:id="rId24"/>
    <p:sldId id="483" r:id="rId25"/>
    <p:sldId id="486" r:id="rId26"/>
    <p:sldId id="386" r:id="rId27"/>
    <p:sldId id="415" r:id="rId28"/>
    <p:sldId id="409" r:id="rId29"/>
    <p:sldId id="410" r:id="rId30"/>
    <p:sldId id="411" r:id="rId31"/>
    <p:sldId id="412" r:id="rId32"/>
    <p:sldId id="482" r:id="rId33"/>
    <p:sldId id="290" r:id="rId34"/>
    <p:sldId id="291" r:id="rId35"/>
    <p:sldId id="292" r:id="rId36"/>
    <p:sldId id="293" r:id="rId37"/>
    <p:sldId id="294" r:id="rId38"/>
    <p:sldId id="426" r:id="rId39"/>
    <p:sldId id="428" r:id="rId40"/>
    <p:sldId id="429" r:id="rId41"/>
    <p:sldId id="430" r:id="rId42"/>
    <p:sldId id="431" r:id="rId43"/>
    <p:sldId id="432" r:id="rId44"/>
    <p:sldId id="484" r:id="rId45"/>
    <p:sldId id="433" r:id="rId46"/>
    <p:sldId id="434" r:id="rId47"/>
    <p:sldId id="435" r:id="rId48"/>
    <p:sldId id="473" r:id="rId49"/>
    <p:sldId id="436" r:id="rId50"/>
    <p:sldId id="437" r:id="rId51"/>
    <p:sldId id="438" r:id="rId52"/>
    <p:sldId id="485" r:id="rId53"/>
    <p:sldId id="488" r:id="rId54"/>
    <p:sldId id="439" r:id="rId55"/>
    <p:sldId id="440" r:id="rId56"/>
    <p:sldId id="441" r:id="rId57"/>
    <p:sldId id="442" r:id="rId58"/>
    <p:sldId id="443" r:id="rId59"/>
    <p:sldId id="445" r:id="rId60"/>
    <p:sldId id="444" r:id="rId61"/>
    <p:sldId id="474" r:id="rId62"/>
    <p:sldId id="475" r:id="rId63"/>
    <p:sldId id="487" r:id="rId64"/>
    <p:sldId id="517" r:id="rId65"/>
    <p:sldId id="518" r:id="rId66"/>
    <p:sldId id="446" r:id="rId67"/>
    <p:sldId id="447" r:id="rId68"/>
    <p:sldId id="448" r:id="rId69"/>
    <p:sldId id="449" r:id="rId70"/>
    <p:sldId id="450" r:id="rId71"/>
    <p:sldId id="451" r:id="rId72"/>
    <p:sldId id="452" r:id="rId73"/>
    <p:sldId id="476" r:id="rId74"/>
    <p:sldId id="477" r:id="rId75"/>
    <p:sldId id="478" r:id="rId76"/>
    <p:sldId id="509" r:id="rId77"/>
    <p:sldId id="453" r:id="rId78"/>
    <p:sldId id="454" r:id="rId79"/>
    <p:sldId id="455" r:id="rId80"/>
    <p:sldId id="456" r:id="rId81"/>
    <p:sldId id="457" r:id="rId82"/>
    <p:sldId id="479" r:id="rId83"/>
    <p:sldId id="480" r:id="rId84"/>
    <p:sldId id="510" r:id="rId85"/>
    <p:sldId id="458" r:id="rId86"/>
    <p:sldId id="459" r:id="rId87"/>
    <p:sldId id="460" r:id="rId88"/>
    <p:sldId id="461" r:id="rId89"/>
    <p:sldId id="463" r:id="rId90"/>
    <p:sldId id="519" r:id="rId91"/>
    <p:sldId id="464" r:id="rId92"/>
    <p:sldId id="465" r:id="rId93"/>
    <p:sldId id="466" r:id="rId94"/>
    <p:sldId id="467" r:id="rId95"/>
    <p:sldId id="511" r:id="rId96"/>
    <p:sldId id="468" r:id="rId97"/>
    <p:sldId id="512" r:id="rId98"/>
    <p:sldId id="513" r:id="rId99"/>
    <p:sldId id="515" r:id="rId100"/>
    <p:sldId id="469" r:id="rId101"/>
    <p:sldId id="470" r:id="rId102"/>
    <p:sldId id="471" r:id="rId103"/>
    <p:sldId id="516" r:id="rId104"/>
    <p:sldId id="520" r:id="rId105"/>
    <p:sldId id="489" r:id="rId106"/>
    <p:sldId id="490" r:id="rId107"/>
    <p:sldId id="491" r:id="rId108"/>
    <p:sldId id="492" r:id="rId109"/>
    <p:sldId id="493" r:id="rId110"/>
    <p:sldId id="494" r:id="rId111"/>
    <p:sldId id="495" r:id="rId112"/>
    <p:sldId id="496" r:id="rId113"/>
    <p:sldId id="497" r:id="rId114"/>
    <p:sldId id="498" r:id="rId115"/>
    <p:sldId id="499" r:id="rId116"/>
    <p:sldId id="500" r:id="rId117"/>
    <p:sldId id="501" r:id="rId118"/>
    <p:sldId id="502" r:id="rId119"/>
    <p:sldId id="503" r:id="rId120"/>
    <p:sldId id="504" r:id="rId121"/>
    <p:sldId id="505" r:id="rId122"/>
    <p:sldId id="506" r:id="rId123"/>
    <p:sldId id="507" r:id="rId124"/>
    <p:sldId id="508" r:id="rId125"/>
    <p:sldId id="472" r:id="rId1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700" autoAdjust="0"/>
  </p:normalViewPr>
  <p:slideViewPr>
    <p:cSldViewPr>
      <p:cViewPr varScale="1">
        <p:scale>
          <a:sx n="113" d="100"/>
          <a:sy n="113" d="100"/>
        </p:scale>
        <p:origin x="14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85B47-0263-4B1F-B8E8-5DA3FDF85071}" type="datetimeFigureOut">
              <a:rPr lang="zh-TW" altLang="en-US" smtClean="0"/>
              <a:pPr/>
              <a:t>2017/2/20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5BBA4-6248-48F7-9FD3-A2E14B2F4F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75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2766-788F-403B-87E6-1323DEFB5E4F}" type="datetime1">
              <a:rPr lang="zh-TW" altLang="en-US" smtClean="0"/>
              <a:pPr/>
              <a:t>2017/2/20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A5DD-0428-4725-87D3-552D0DC91C08}" type="datetime1">
              <a:rPr lang="zh-TW" altLang="en-US" smtClean="0"/>
              <a:pPr/>
              <a:t>2017/2/20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FE43-EEDA-416B-B353-0DF85B39E019}" type="datetime1">
              <a:rPr lang="zh-TW" altLang="en-US" smtClean="0"/>
              <a:pPr/>
              <a:t>2017/2/20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9917-78C9-4B70-A240-36F16E478EE1}" type="datetime1">
              <a:rPr lang="zh-TW" altLang="en-US" smtClean="0"/>
              <a:pPr/>
              <a:t>2017/2/20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DDD9-1336-483C-B491-A82277BE624F}" type="datetime1">
              <a:rPr lang="zh-TW" altLang="en-US" smtClean="0"/>
              <a:pPr/>
              <a:t>2017/2/20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4A48-1F4F-419B-85EE-C14D7BCA4CAF}" type="datetime1">
              <a:rPr lang="zh-TW" altLang="en-US" smtClean="0"/>
              <a:pPr/>
              <a:t>2017/2/20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F462-7D27-4398-992F-895238FD48D5}" type="datetime1">
              <a:rPr lang="zh-TW" altLang="en-US" smtClean="0"/>
              <a:pPr/>
              <a:t>2017/2/20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2CFB2C75-8C06-4C11-8FF9-CD43FC9F2633}" type="datetime1">
              <a:rPr lang="zh-TW" altLang="en-US" smtClean="0"/>
              <a:pPr/>
              <a:t>2017/2/20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data.cityofnewyork.us/Social-Services/311-Service-Requests-from-2010-to-Present/erm2-nwe9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products/rstudio/download/" TargetMode="External"/><Relationship Id="rId2" Type="http://schemas.openxmlformats.org/officeDocument/2006/relationships/hyperlink" Target="http://cran.rstudio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methods.net/" TargetMode="External"/><Relationship Id="rId2" Type="http://schemas.openxmlformats.org/officeDocument/2006/relationships/hyperlink" Target="http://cran.r-project.org/doc/manuals/R-intro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anning.com/kabacoff2/" TargetMode="External"/><Relationship Id="rId4" Type="http://schemas.openxmlformats.org/officeDocument/2006/relationships/hyperlink" Target="http://manuals.bioinformatics.ucr.edu/home/R_BioCondManua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9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tp.yzu.edu.tw/CRAN/bin/windows/base/R-3.3.2-win.exe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2017.02.21 </a:t>
            </a:r>
            <a:r>
              <a:rPr lang="zh-TW" altLang="en-US" dirty="0" smtClean="0"/>
              <a:t>簡廷因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fontAlgn="ctr"/>
            <a:r>
              <a:rPr lang="en-US" altLang="zh-TW" dirty="0"/>
              <a:t>Introduction to analytic tools for big data</a:t>
            </a:r>
            <a:endParaRPr lang="en-US" altLang="zh-TW" dirty="0">
              <a:solidFill>
                <a:srgbClr val="000000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460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Introduction to </a:t>
            </a:r>
            <a:r>
              <a:rPr lang="en-US" altLang="zh-TW" dirty="0" err="1" smtClean="0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30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- cat &amp; write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59532" y="2780928"/>
            <a:ext cx="842493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x=matrix(4:9,2,3)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[1,]    4    6    8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[2,]    5    7    9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cat(1:3, sep="\t", file="out.txt")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cat("\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n",file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out.txt",append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write( x, 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ncolumns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=3, file="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out.txt",append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=T)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5301208"/>
            <a:ext cx="219224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430757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- write 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67544" y="2564904"/>
            <a:ext cx="842493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a=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(WD=c(2,3,4),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ID=c("tinin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lee"), </a:t>
            </a:r>
            <a:endParaRPr lang="en-US" altLang="zh-TW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Date=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2016-02-23","2016-02-24","2016-02-25")),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PHONE=c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("0910","0955","0933")) </a:t>
            </a:r>
            <a:endParaRPr lang="en-US" altLang="zh-TW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write.table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(a, file="out.csv", 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row.names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=F, 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col.names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=T, sep=",")</a:t>
            </a:r>
            <a:endParaRPr lang="en-US" altLang="zh-TW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61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- sink (write file)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61610" y="2564904"/>
            <a:ext cx="702078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sink(file="out.txt")</a:t>
            </a:r>
            <a:r>
              <a:rPr lang="zh-TW" alt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#open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("load_file.csv", header=T, sep=",", 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colClasses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=c("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numeric","character","Date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sink()</a:t>
            </a:r>
            <a:r>
              <a:rPr lang="zh-TW" alt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#close</a:t>
            </a:r>
            <a:endParaRPr lang="en-US" altLang="zh-TW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49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Convert file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3528" y="2636912"/>
            <a:ext cx="8496944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TW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 csv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=read.xlsx("AQX.xlsx",sheetName="AQX")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.table(x,file="out.csv",col.names = T,row.names = F,sep=",")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 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xmlParse("AQX.xml", encoding = "utf8")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xmlfiles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xmlRoot(x)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xmlToDataFrame(xmlfiles)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.table(y,file="out.csv",col.names = T,row.names = F,sep=",")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TW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fromJSON("AQX.json",flatten = TRUE)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.table(x,file="out.csv",col.names = T,row.names = F,sep=",")</a:t>
            </a:r>
          </a:p>
        </p:txBody>
      </p:sp>
    </p:spTree>
    <p:extLst>
      <p:ext uri="{BB962C8B-B14F-4D97-AF65-F5344CB8AC3E}">
        <p14:creationId xmlns:p14="http://schemas.microsoft.com/office/powerpoint/2010/main" val="259612324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Convert </a:t>
            </a:r>
            <a:r>
              <a:rPr lang="en-US" altLang="zh-TW" dirty="0"/>
              <a:t>a lot of </a:t>
            </a:r>
            <a:r>
              <a:rPr lang="en-US" altLang="zh-TW" dirty="0" err="1" smtClean="0"/>
              <a:t>xlsx</a:t>
            </a:r>
            <a:r>
              <a:rPr lang="en-US" altLang="zh-TW" dirty="0" smtClean="0"/>
              <a:t> files to csv</a:t>
            </a:r>
          </a:p>
          <a:p>
            <a:pPr lvl="1"/>
            <a:r>
              <a:rPr lang="en-US" altLang="zh-TW" dirty="0" smtClean="0"/>
              <a:t>Hint :</a:t>
            </a:r>
          </a:p>
          <a:p>
            <a:pPr lvl="2"/>
            <a:r>
              <a:rPr lang="en-US" altLang="zh-TW" dirty="0" err="1"/>
              <a:t>filelist</a:t>
            </a:r>
            <a:r>
              <a:rPr lang="en-US" altLang="zh-TW" dirty="0"/>
              <a:t> = </a:t>
            </a:r>
            <a:r>
              <a:rPr lang="en-US" altLang="zh-TW" dirty="0" err="1"/>
              <a:t>list.files</a:t>
            </a:r>
            <a:r>
              <a:rPr lang="en-US" altLang="zh-TW" dirty="0"/>
              <a:t>(path = "</a:t>
            </a:r>
            <a:r>
              <a:rPr lang="en-US" altLang="zh-TW" dirty="0" err="1"/>
              <a:t>AQdata</a:t>
            </a:r>
            <a:r>
              <a:rPr lang="en-US" altLang="zh-TW" dirty="0" smtClean="0"/>
              <a:t>")</a:t>
            </a:r>
          </a:p>
          <a:p>
            <a:pPr lvl="2"/>
            <a:r>
              <a:rPr lang="en-US" altLang="zh-TW" dirty="0" smtClean="0"/>
              <a:t>for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1:length(</a:t>
            </a:r>
            <a:r>
              <a:rPr lang="en-US" altLang="zh-TW" dirty="0" err="1" smtClean="0"/>
              <a:t>filelist</a:t>
            </a:r>
            <a:r>
              <a:rPr lang="en-US" altLang="zh-TW" dirty="0" smtClean="0"/>
              <a:t>))</a:t>
            </a:r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99752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105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91909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Like SQL command</a:t>
            </a:r>
          </a:p>
          <a:p>
            <a:pPr lvl="1"/>
            <a:r>
              <a:rPr lang="en-US" altLang="zh-TW" dirty="0" smtClean="0"/>
              <a:t>Filter (like where), select,  arrange(like order by), mutate (add column), </a:t>
            </a:r>
            <a:r>
              <a:rPr lang="en-US" altLang="zh-TW" dirty="0" err="1" smtClean="0"/>
              <a:t>group_by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Inner join, left join 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106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77123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Filter data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107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71849" y="2307710"/>
            <a:ext cx="8336692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.packages("dplyr")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("dplyr")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data.frame(Titanic)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[titanic$Sex=="Male" &amp; titanic$Age=="Adult", ]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use filter</a:t>
            </a:r>
          </a:p>
          <a:p>
            <a:r>
              <a:rPr lang="en-US" altLang="zh-TW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(titanic, Sex == </a:t>
            </a:r>
            <a:r>
              <a:rPr lang="zh-TW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"Male" &amp;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Age== "Adult") #AND</a:t>
            </a:r>
          </a:p>
          <a:p>
            <a:r>
              <a:rPr lang="en-US" altLang="zh-TW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(titanic, Sex == "Male" | Age== "Adult") #OR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class in 1</a:t>
            </a:r>
            <a:r>
              <a:rPr lang="en-US" altLang="zh-TW" baseline="30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Crew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(titanic, Class %in% c('1st', 'Crew'))</a:t>
            </a:r>
          </a:p>
        </p:txBody>
      </p:sp>
    </p:spTree>
    <p:extLst>
      <p:ext uri="{BB962C8B-B14F-4D97-AF65-F5344CB8AC3E}">
        <p14:creationId xmlns:p14="http://schemas.microsoft.com/office/powerpoint/2010/main" val="79397162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select column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108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85567" y="2551837"/>
            <a:ext cx="689919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data.frame(Titanic)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 c("Sex","Age")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column "Sex" and </a:t>
            </a: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</a:p>
          <a:p>
            <a:r>
              <a:rPr lang="en-US" altLang="zh-TW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(titanic, Sex, Age</a:t>
            </a:r>
            <a:r>
              <a:rPr lang="zh-TW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column 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"Sex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zh-TW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Survived</a:t>
            </a:r>
            <a:r>
              <a:rPr lang="zh-TW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(titanic, Sex:Survived</a:t>
            </a:r>
            <a:r>
              <a:rPr lang="zh-TW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column name </a:t>
            </a:r>
            <a:r>
              <a:rPr lang="zh-TW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 "S"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(titanic, contains("S"))</a:t>
            </a:r>
          </a:p>
        </p:txBody>
      </p:sp>
    </p:spTree>
    <p:extLst>
      <p:ext uri="{BB962C8B-B14F-4D97-AF65-F5344CB8AC3E}">
        <p14:creationId xmlns:p14="http://schemas.microsoft.com/office/powerpoint/2010/main" val="143882780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 smtClean="0">
                <a:solidFill>
                  <a:srgbClr val="FF0000"/>
                </a:solidFill>
              </a:rPr>
              <a:t>hen</a:t>
            </a:r>
            <a:r>
              <a:rPr lang="en-US" altLang="zh-TW" dirty="0" smtClean="0"/>
              <a:t> function</a:t>
            </a:r>
          </a:p>
          <a:p>
            <a:pPr lvl="1"/>
            <a:r>
              <a:rPr lang="en-US" altLang="zh-TW" dirty="0" smtClean="0"/>
              <a:t>%&gt;% (like pipe </a:t>
            </a:r>
            <a:r>
              <a:rPr lang="en-US" altLang="zh-TW" dirty="0" smtClean="0">
                <a:solidFill>
                  <a:srgbClr val="FF0000"/>
                </a:solidFill>
              </a:rPr>
              <a:t>| </a:t>
            </a:r>
            <a:r>
              <a:rPr lang="en-US" altLang="zh-TW" dirty="0" smtClean="0"/>
              <a:t>in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)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109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7093" y="2690336"/>
            <a:ext cx="889686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(select(titanic, Sex, Class, Age), Age == "Child"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then function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%&gt;% select(Sex, Class, Age) %&gt;% filter(Age == "Child")</a:t>
            </a:r>
          </a:p>
        </p:txBody>
      </p:sp>
    </p:spTree>
    <p:extLst>
      <p:ext uri="{BB962C8B-B14F-4D97-AF65-F5344CB8AC3E}">
        <p14:creationId xmlns:p14="http://schemas.microsoft.com/office/powerpoint/2010/main" val="3602868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3" r="1509" b="3898"/>
          <a:stretch/>
        </p:blipFill>
        <p:spPr bwMode="auto">
          <a:xfrm>
            <a:off x="539552" y="1484784"/>
            <a:ext cx="7200800" cy="515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studio (</a:t>
            </a:r>
            <a:r>
              <a:rPr lang="en-US" altLang="zh-TW" dirty="0">
                <a:hlinkClick r:id="rId3"/>
              </a:rPr>
              <a:t>http://www.rstudio.com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0554A5-28F5-454E-B101-BEE7849D383C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54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Arrange</a:t>
            </a:r>
          </a:p>
          <a:p>
            <a:pPr lvl="1"/>
            <a:r>
              <a:rPr lang="en-US" altLang="zh-TW" dirty="0" smtClean="0"/>
              <a:t>Like order by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110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57200" y="2537424"/>
            <a:ext cx="6693243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%&gt;%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(Sex, Class, Freq, Age) %&gt;%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(Age=="Child") %&gt;%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select(Sex, Class, Freq, Age)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filter(Age=="Child")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639" y="1194485"/>
            <a:ext cx="2082274" cy="24987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38" y="3968584"/>
            <a:ext cx="2080800" cy="25000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599080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altLang="zh-TW" dirty="0" smtClean="0"/>
              <a:t>utate</a:t>
            </a:r>
          </a:p>
          <a:p>
            <a:pPr lvl="1"/>
            <a:r>
              <a:rPr lang="en-US" altLang="zh-TW" dirty="0" smtClean="0"/>
              <a:t>Add column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111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4141" y="2690336"/>
            <a:ext cx="852616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freqsum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titanic %&gt;% select(Freq) %&gt;% sum()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column portion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%&gt;%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(Sex,Age,Freq) %&gt;%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(portion= Freq/freqsum)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_titanic = titanic %&gt;% mutate(portion= Freq/freqsum)</a:t>
            </a:r>
          </a:p>
        </p:txBody>
      </p:sp>
    </p:spTree>
    <p:extLst>
      <p:ext uri="{BB962C8B-B14F-4D97-AF65-F5344CB8AC3E}">
        <p14:creationId xmlns:p14="http://schemas.microsoft.com/office/powerpoint/2010/main" val="225878129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Group_by</a:t>
            </a:r>
            <a:endParaRPr lang="zh-TW" altLang="en-US" dirty="0"/>
          </a:p>
          <a:p>
            <a:r>
              <a:rPr lang="en-US" altLang="zh-TW" dirty="0" err="1"/>
              <a:t>summarise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112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87179" y="3072884"/>
            <a:ext cx="752114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%&gt;% 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_by(Sex) %&gt;% 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(Sexsum = sum(Freq, na.rm=TRUE)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Sex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Sexsum</a:t>
            </a:r>
            <a:endParaRPr lang="en-US" altLang="zh-TW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Male   1731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Female    470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3060" y="4974141"/>
            <a:ext cx="83037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Sex, sum(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Sexsum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titanic group by Sex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8410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summarise_each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98" y="2134035"/>
            <a:ext cx="6002680" cy="235354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71162" y="4608027"/>
            <a:ext cx="658615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_titanic %&gt;% 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_by(Sex) %&gt;% 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_each(funs(sum), Freq, portion)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767" y="5594891"/>
            <a:ext cx="2286000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194825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Count </a:t>
            </a:r>
          </a:p>
          <a:p>
            <a:r>
              <a:rPr lang="en-US" altLang="zh-TW" dirty="0" smtClean="0"/>
              <a:t>Distinct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114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055340" y="2729981"/>
            <a:ext cx="59436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%&gt;% 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(Sex) %&gt;% 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ummarise_each(funs(n())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1  32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%&gt;% 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(Sex) %&gt;% 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_each(funs(n_distinct(Sex))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55061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summarise</a:t>
            </a:r>
            <a:r>
              <a:rPr lang="en-US" altLang="zh-TW" dirty="0"/>
              <a:t> </a:t>
            </a:r>
            <a:r>
              <a:rPr lang="en-US" altLang="zh-TW" dirty="0" smtClean="0"/>
              <a:t>(sum)  + </a:t>
            </a:r>
            <a:r>
              <a:rPr lang="en-US" altLang="zh-TW" dirty="0" err="1" smtClean="0"/>
              <a:t>group_by</a:t>
            </a:r>
            <a:r>
              <a:rPr lang="en-US" altLang="zh-TW" dirty="0" smtClean="0"/>
              <a:t> + arrange(order by)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115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45741" y="2192979"/>
            <a:ext cx="672619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%&gt;%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_by(Age, Sex) %&gt;%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summarise(fs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sum(Freq)) %&gt;%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(desc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   Sex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frequency_sum</a:t>
            </a:r>
            <a:endParaRPr lang="en-US" altLang="zh-TW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Child   Male            64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Child Female            45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Adult   Male          1667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Adult Female           425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4889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top_n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116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42" y="2143062"/>
            <a:ext cx="7133453" cy="144554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5966" y="3791335"/>
            <a:ext cx="4164229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find top 2 of each class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group_by(Class) %&gt;%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(Sex,Age,Freq) %&gt;%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_n(2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791335"/>
            <a:ext cx="2514600" cy="1647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031054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plot + </a:t>
            </a:r>
            <a:r>
              <a:rPr lang="en-US" altLang="zh-TW" dirty="0" err="1" smtClean="0"/>
              <a:t>dplyr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117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26076" y="2216150"/>
            <a:ext cx="752114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=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%&gt;% 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_by(Sex) %&gt;% 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(Sexsum = sum(Freq, na.rm=TRUE)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Sex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Sexsum</a:t>
            </a:r>
            <a:endParaRPr lang="en-US" altLang="zh-TW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Male   1731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Female    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470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data$Sexsum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names.arg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data$Sex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582" y="4423573"/>
            <a:ext cx="2846173" cy="22979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713531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Dataset:</a:t>
            </a:r>
          </a:p>
          <a:p>
            <a:pPr lvl="1"/>
            <a:r>
              <a:rPr lang="en-US" altLang="zh-TW" dirty="0" smtClean="0"/>
              <a:t>311 dataset from NYC</a:t>
            </a:r>
          </a:p>
          <a:p>
            <a:pPr lvl="2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data.cityofnewyork.us/Social-Services/311-Service-Requests-from-2010-to-Present/erm2-nwe9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311.csv</a:t>
            </a:r>
          </a:p>
          <a:p>
            <a:pPr lvl="1"/>
            <a:r>
              <a:rPr lang="en-US" altLang="zh-TW" dirty="0" smtClean="0"/>
              <a:t>How many complaints of each type?</a:t>
            </a:r>
          </a:p>
          <a:p>
            <a:pPr lvl="2"/>
            <a:r>
              <a:rPr lang="en-US" altLang="zh-TW" dirty="0" smtClean="0"/>
              <a:t>Column Name: </a:t>
            </a:r>
            <a:r>
              <a:rPr lang="en-US" altLang="zh-TW" dirty="0" err="1" smtClean="0"/>
              <a:t>Complaint.type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/>
              <a:t>How many complaints about </a:t>
            </a:r>
            <a:r>
              <a:rPr lang="en-US" altLang="zh-TW" dirty="0" smtClean="0"/>
              <a:t>"Blocked Driveway" of each borough?</a:t>
            </a:r>
          </a:p>
          <a:p>
            <a:pPr lvl="2"/>
            <a:r>
              <a:rPr lang="en-US" altLang="zh-TW" dirty="0"/>
              <a:t>Column Name: Borough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936" y="84057"/>
            <a:ext cx="5111064" cy="221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3600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Common name in English in 2012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119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6497" y="2551433"/>
            <a:ext cx="8971005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read.csv("name_english.csv",sep=",", header=F)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colnames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 = c("sex", "year", "name", "freq")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op10_female = data %&gt;%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filter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(year == "2012" &amp; sex == "F") %&gt;%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_by(name) %&gt;%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summarise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 = sum(freq)) %&gt;%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arrange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(desc(count)) %&gt;%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op10_male =  data %&gt;%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filter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(year == "2012" &amp; sex == "M") %&gt;%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_by(name) %&gt;% summarise(count = sum(freq)) %&gt;%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(desc(count)) %&gt;%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pie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(top10_male$count, label = top10_male$name)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1" t="17001" r="22738" b="22131"/>
          <a:stretch/>
        </p:blipFill>
        <p:spPr>
          <a:xfrm>
            <a:off x="6220809" y="436606"/>
            <a:ext cx="2465991" cy="185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7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/>
              <a:t>RStudio</a:t>
            </a:r>
            <a:r>
              <a:rPr lang="en-US" altLang="zh-TW" dirty="0"/>
              <a:t> requires R 2.11.1 (or higher</a:t>
            </a:r>
            <a:r>
              <a:rPr lang="en-US" altLang="zh-TW" dirty="0" smtClean="0"/>
              <a:t>).</a:t>
            </a:r>
          </a:p>
          <a:p>
            <a:pPr lvl="1"/>
            <a:r>
              <a:rPr lang="en-US" altLang="zh-TW" dirty="0">
                <a:hlinkClick r:id="rId2"/>
              </a:rPr>
              <a:t>http://cran.rstudio.com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err="1" smtClean="0"/>
              <a:t>RStudio</a:t>
            </a:r>
            <a:r>
              <a:rPr lang="en-US" altLang="zh-TW" dirty="0" smtClean="0"/>
              <a:t> download page</a:t>
            </a:r>
          </a:p>
          <a:p>
            <a:pPr lvl="1"/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://www.rstudio.com/products/rstudio/download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0554A5-28F5-454E-B101-BEE7849D383C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3273051"/>
            <a:ext cx="6624736" cy="35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Common name in English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546" y="2148048"/>
            <a:ext cx="9036907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data %&gt;% 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group_by(sex, year, name) %&gt;%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summarise(count = sum(freq))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group_by(sex, year)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mutate(prop = round(count * 100/sum(count), 3))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filter(name %in% top10_female$name) </a:t>
            </a:r>
          </a:p>
          <a:p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data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group_by(sex, year, name) %&gt;%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summarise(count = sum(freq))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group_by(sex, year) %&gt;%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mutate(prop = round(count * 100/sum(count), 3))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filter(name %in% top10_male$name)</a:t>
            </a:r>
          </a:p>
          <a:p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.packages("ggplot2")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(ggplot2)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 = dF, aes(x=year, y=count, group=name)) + geom_path(aes(colour=name)) 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geom_point(aes(colour=name))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 = dM, aes(x=year, y=count, group=name)) + geom_path(aes(colour=name)) 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geom_point(aes(colour=name))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546" y="1427978"/>
            <a:ext cx="2206632" cy="18961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545" y="3499084"/>
            <a:ext cx="2203491" cy="18802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46358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Common name in English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8490"/>
            <a:ext cx="4500000" cy="297099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665" y="2358489"/>
            <a:ext cx="4500000" cy="297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7852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菜市場名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6497" y="2551433"/>
            <a:ext cx="8971005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read.csv(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chinese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.csv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",sep=",", header=F)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colnames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 = c("sex", "year", "name", "freq")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op10_female = data %&gt;%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filter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(year == "2012" &amp; sex == "F") %&gt;%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_by(name) %&gt;%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summarise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 = sum(freq)) %&gt;%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arrange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(desc(count)) %&gt;%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op10_male =  data %&gt;%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filter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(year == "2012" &amp; sex == "M") %&gt;%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_by(name) %&gt;% summarise(count = sum(freq)) %&gt;%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(desc(count)) %&gt;% 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pie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(top10_male$count, label = top10_male$name)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8" t="21530" r="25762" b="24698"/>
          <a:stretch/>
        </p:blipFill>
        <p:spPr>
          <a:xfrm>
            <a:off x="5857103" y="265820"/>
            <a:ext cx="2660821" cy="216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7500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菜市場</a:t>
            </a:r>
            <a:r>
              <a:rPr lang="zh-TW" altLang="en-US" dirty="0"/>
              <a:t>名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546" y="2148048"/>
            <a:ext cx="9036907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data %&gt;% 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group_by(sex, year, name) %&gt;%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summarise(count = sum(freq))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group_by(sex, year)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mutate(prop = round(count * 100/sum(count), 3))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filter(name %in% top10_female$name) </a:t>
            </a:r>
          </a:p>
          <a:p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data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group_by(sex, year, name) %&gt;%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summarise(count = sum(freq))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group_by(sex, year) %&gt;%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mutate(prop = round(count * 100/sum(count), 3))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filter(name %in% top10_male$name)</a:t>
            </a:r>
          </a:p>
          <a:p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.packages("ggplot2")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(ggplot2)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 = dF, aes(x=year, y=count, group=name)) + geom_path(aes(colour=name)) 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geom_point(aes(colour=name))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 = dM, aes(x=year, y=count, group=name)) + geom_path(aes(colour=name)) 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geom_point(aes(colour=name))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482" y="1099793"/>
            <a:ext cx="2206800" cy="19010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482" y="3344106"/>
            <a:ext cx="2206800" cy="18943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341528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菜市場名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2377684"/>
            <a:ext cx="4500000" cy="297099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0" y="2377684"/>
            <a:ext cx="4500000" cy="297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7174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168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 ready to </a:t>
            </a:r>
            <a:r>
              <a:rPr lang="en-US" altLang="zh-TW" dirty="0" err="1" smtClean="0"/>
              <a:t>RStudio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0554A5-28F5-454E-B101-BEE7849D383C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3189650" y="4143018"/>
            <a:ext cx="80628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72" y="2035107"/>
            <a:ext cx="8340228" cy="415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0554A5-28F5-454E-B101-BEE7849D383C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81" y="1844824"/>
            <a:ext cx="8742643" cy="47525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47664" y="3068960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Ctrl + 1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47664" y="5733256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Ctrl + 2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430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Set Working Directory</a:t>
            </a:r>
          </a:p>
          <a:p>
            <a:pPr lvl="1"/>
            <a:r>
              <a:rPr lang="en-US" altLang="zh-TW" dirty="0" err="1" smtClean="0"/>
              <a:t>setwd</a:t>
            </a:r>
            <a:r>
              <a:rPr lang="en-US" altLang="zh-TW" dirty="0" smtClean="0"/>
              <a:t>("D:\")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3068960"/>
            <a:ext cx="86296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Install Packages</a:t>
            </a:r>
          </a:p>
          <a:p>
            <a:pPr lvl="1"/>
            <a:r>
              <a:rPr lang="en-US" altLang="zh-TW" dirty="0" err="1"/>
              <a:t>i</a:t>
            </a:r>
            <a:r>
              <a:rPr lang="en-US" altLang="zh-TW" dirty="0" err="1" smtClean="0"/>
              <a:t>nstall.packages</a:t>
            </a:r>
            <a:r>
              <a:rPr lang="en-US" altLang="zh-TW" dirty="0" smtClean="0"/>
              <a:t>("PACKAGENAME")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67" y="2490298"/>
            <a:ext cx="7757102" cy="41977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37360" y="4149080"/>
            <a:ext cx="3346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0" y="3581400"/>
            <a:ext cx="44386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8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 1: </a:t>
            </a:r>
            <a:r>
              <a:rPr lang="en-US" altLang="zh-TW" dirty="0" smtClean="0">
                <a:solidFill>
                  <a:srgbClr val="FF0000"/>
                </a:solidFill>
              </a:rPr>
              <a:t>??</a:t>
            </a:r>
            <a:r>
              <a:rPr lang="en-US" altLang="zh-TW" dirty="0" err="1" smtClean="0"/>
              <a:t>hcluster</a:t>
            </a:r>
            <a:endParaRPr lang="en-US" altLang="zh-TW" dirty="0" smtClean="0"/>
          </a:p>
          <a:p>
            <a:r>
              <a:rPr lang="en-US" altLang="zh-TW" dirty="0" smtClean="0"/>
              <a:t>Step 2</a:t>
            </a:r>
            <a:r>
              <a:rPr lang="en-US" altLang="zh-TW" dirty="0"/>
              <a:t>: </a:t>
            </a:r>
            <a:r>
              <a:rPr lang="en-US" altLang="zh-TW" dirty="0" err="1">
                <a:solidFill>
                  <a:srgbClr val="FF0000"/>
                </a:solidFill>
              </a:rPr>
              <a:t>install.packages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amap</a:t>
            </a:r>
            <a:r>
              <a:rPr lang="en-US" altLang="zh-TW" dirty="0" smtClean="0"/>
              <a:t>")</a:t>
            </a:r>
            <a:endParaRPr lang="en-US" altLang="zh-TW" dirty="0"/>
          </a:p>
          <a:p>
            <a:r>
              <a:rPr lang="en-US" altLang="zh-TW" dirty="0" smtClean="0"/>
              <a:t>Step 3</a:t>
            </a:r>
            <a:r>
              <a:rPr lang="en-US" altLang="zh-TW" dirty="0"/>
              <a:t>: </a:t>
            </a:r>
            <a:r>
              <a:rPr lang="en-US" altLang="zh-TW" dirty="0" smtClean="0">
                <a:solidFill>
                  <a:srgbClr val="FF0000"/>
                </a:solidFill>
              </a:rPr>
              <a:t>library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amap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Step 4: </a:t>
            </a:r>
            <a:r>
              <a:rPr lang="en-US" altLang="zh-TW" dirty="0" smtClean="0">
                <a:solidFill>
                  <a:srgbClr val="FF0000"/>
                </a:solidFill>
              </a:rPr>
              <a:t>?</a:t>
            </a:r>
            <a:r>
              <a:rPr lang="en-US" altLang="zh-TW" dirty="0" err="1" smtClean="0"/>
              <a:t>hcluster</a:t>
            </a:r>
            <a:r>
              <a:rPr lang="en-US" altLang="zh-TW" dirty="0" smtClean="0"/>
              <a:t>/ </a:t>
            </a:r>
            <a:r>
              <a:rPr lang="en-US" altLang="zh-TW" dirty="0" err="1" smtClean="0">
                <a:solidFill>
                  <a:srgbClr val="FF0000"/>
                </a:solidFill>
              </a:rPr>
              <a:t>args</a:t>
            </a:r>
            <a:r>
              <a:rPr lang="en-US" altLang="zh-TW" dirty="0"/>
              <a:t>(</a:t>
            </a:r>
            <a:r>
              <a:rPr lang="en-US" altLang="zh-TW" dirty="0" err="1"/>
              <a:t>hcluster</a:t>
            </a:r>
            <a:r>
              <a:rPr lang="en-US" altLang="zh-TW" dirty="0"/>
              <a:t>) </a:t>
            </a:r>
            <a:r>
              <a:rPr lang="en-US" altLang="zh-TW" dirty="0" smtClean="0"/>
              <a:t>/ </a:t>
            </a:r>
            <a:r>
              <a:rPr lang="en-US" altLang="zh-TW" dirty="0" smtClean="0">
                <a:solidFill>
                  <a:srgbClr val="FF0000"/>
                </a:solidFill>
              </a:rPr>
              <a:t>example</a:t>
            </a:r>
            <a:r>
              <a:rPr lang="en-US" altLang="zh-TW" dirty="0"/>
              <a:t>(</a:t>
            </a:r>
            <a:r>
              <a:rPr lang="en-US" altLang="zh-TW" dirty="0" err="1"/>
              <a:t>hcluster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63072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Suggestion step to install packages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0554A5-28F5-454E-B101-BEE7849D383C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3863181"/>
            <a:ext cx="5413868" cy="19021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59632" y="4814266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1547664" y="2348880"/>
            <a:ext cx="3456384" cy="25998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256" y="3855804"/>
            <a:ext cx="3974579" cy="17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3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Manuals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051946"/>
            <a:ext cx="6491139" cy="458083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72000" y="1196752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 smtClean="0"/>
              <a:t>?plot, help("plot") #</a:t>
            </a:r>
            <a:r>
              <a:rPr lang="zh-TW" altLang="en-US" dirty="0" smtClean="0"/>
              <a:t>知道指令名稱</a:t>
            </a:r>
            <a:r>
              <a:rPr lang="en-US" altLang="zh-TW" dirty="0" err="1" smtClean="0"/>
              <a:t>help.search</a:t>
            </a:r>
            <a:r>
              <a:rPr lang="en-US" altLang="zh-TW" dirty="0" smtClean="0"/>
              <a:t>("plot") #</a:t>
            </a:r>
            <a:r>
              <a:rPr lang="zh-TW" altLang="en-US" dirty="0" smtClean="0"/>
              <a:t>不知道指令名稱</a:t>
            </a:r>
            <a:r>
              <a:rPr lang="en-US" altLang="zh-TW" dirty="0" smtClean="0"/>
              <a:t>apropos("plot") #</a:t>
            </a:r>
            <a:r>
              <a:rPr lang="zh-TW" altLang="en-US" dirty="0" smtClean="0"/>
              <a:t>函數名稱中有</a:t>
            </a:r>
            <a:r>
              <a:rPr lang="en-US" altLang="zh-TW" dirty="0" smtClean="0"/>
              <a:t>"plot"</a:t>
            </a:r>
            <a:r>
              <a:rPr lang="zh-TW" altLang="en-US" dirty="0" smtClean="0"/>
              <a:t>字串的所有函數</a:t>
            </a:r>
            <a:endParaRPr lang="en-US" altLang="zh-TW" dirty="0" smtClean="0"/>
          </a:p>
          <a:p>
            <a:r>
              <a:rPr lang="en-US" altLang="zh-TW" dirty="0" smtClean="0"/>
              <a:t>find("plot") # plot</a:t>
            </a:r>
            <a:r>
              <a:rPr lang="zh-TW" altLang="en-US" dirty="0" smtClean="0"/>
              <a:t>在哪個</a:t>
            </a:r>
            <a:r>
              <a:rPr lang="en-US" altLang="zh-TW" dirty="0" smtClean="0"/>
              <a:t>package</a:t>
            </a:r>
          </a:p>
          <a:p>
            <a:r>
              <a:rPr lang="en-US" altLang="zh-TW" dirty="0" err="1" smtClean="0"/>
              <a:t>getAnywhere</a:t>
            </a:r>
            <a:r>
              <a:rPr lang="en-US" altLang="zh-TW" dirty="0" smtClean="0"/>
              <a:t>("plot") #plot</a:t>
            </a:r>
            <a:r>
              <a:rPr lang="zh-TW" altLang="en-US" dirty="0" smtClean="0"/>
              <a:t>函數出現在哪些</a:t>
            </a:r>
            <a:r>
              <a:rPr lang="en-US" altLang="zh-TW" dirty="0" smtClean="0"/>
              <a:t>package</a:t>
            </a:r>
          </a:p>
          <a:p>
            <a:r>
              <a:rPr lang="en-US" altLang="zh-TW" dirty="0" err="1" smtClean="0"/>
              <a:t>args</a:t>
            </a:r>
            <a:r>
              <a:rPr lang="en-US" altLang="zh-TW" dirty="0" smtClean="0"/>
              <a:t>("plot") # </a:t>
            </a:r>
            <a:r>
              <a:rPr lang="zh-TW" altLang="en-US" dirty="0" smtClean="0"/>
              <a:t>查詢</a:t>
            </a:r>
            <a:r>
              <a:rPr lang="en-US" altLang="zh-TW" dirty="0" smtClean="0"/>
              <a:t>plot</a:t>
            </a:r>
            <a:r>
              <a:rPr lang="zh-TW" altLang="en-US" dirty="0" smtClean="0"/>
              <a:t>參數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4007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Manuals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7" y="2519236"/>
            <a:ext cx="7904385" cy="268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9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Introduction to R &amp; Install</a:t>
            </a:r>
          </a:p>
          <a:p>
            <a:r>
              <a:rPr lang="en-US" altLang="zh-TW" dirty="0" smtClean="0"/>
              <a:t>Basic R programming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28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Description: </a:t>
            </a:r>
            <a:r>
              <a:rPr lang="zh-TW" altLang="en-US" dirty="0" smtClean="0"/>
              <a:t>摘要說明</a:t>
            </a:r>
          </a:p>
          <a:p>
            <a:r>
              <a:rPr lang="en-US" altLang="zh-TW" dirty="0" smtClean="0"/>
              <a:t>Usage: </a:t>
            </a:r>
            <a:r>
              <a:rPr lang="zh-TW" altLang="en-US" dirty="0" smtClean="0"/>
              <a:t>使用語法</a:t>
            </a:r>
          </a:p>
          <a:p>
            <a:r>
              <a:rPr lang="en-US" altLang="zh-TW" dirty="0" smtClean="0"/>
              <a:t>Arguments:</a:t>
            </a:r>
            <a:r>
              <a:rPr lang="zh-TW" altLang="en-US" dirty="0" smtClean="0"/>
              <a:t>參數說明</a:t>
            </a:r>
          </a:p>
          <a:p>
            <a:r>
              <a:rPr lang="en-US" altLang="zh-TW" dirty="0" smtClean="0"/>
              <a:t>Details: </a:t>
            </a:r>
            <a:r>
              <a:rPr lang="zh-TW" altLang="en-US" dirty="0" smtClean="0"/>
              <a:t>完整說明</a:t>
            </a:r>
          </a:p>
          <a:p>
            <a:r>
              <a:rPr lang="en-US" altLang="zh-TW" dirty="0" smtClean="0"/>
              <a:t>Value: </a:t>
            </a:r>
            <a:r>
              <a:rPr lang="zh-TW" altLang="en-US" dirty="0" smtClean="0"/>
              <a:t>輸出項目</a:t>
            </a:r>
          </a:p>
          <a:p>
            <a:r>
              <a:rPr lang="en-US" altLang="zh-TW" dirty="0" smtClean="0"/>
              <a:t>References: </a:t>
            </a:r>
            <a:r>
              <a:rPr lang="zh-TW" altLang="en-US" dirty="0" smtClean="0"/>
              <a:t>參考文件</a:t>
            </a:r>
          </a:p>
          <a:p>
            <a:r>
              <a:rPr lang="en-US" altLang="zh-TW" dirty="0" smtClean="0"/>
              <a:t>See Also: </a:t>
            </a:r>
            <a:r>
              <a:rPr lang="zh-TW" altLang="en-US" dirty="0" smtClean="0"/>
              <a:t>其它相關函式 其它相關函式</a:t>
            </a:r>
          </a:p>
          <a:p>
            <a:r>
              <a:rPr lang="en-US" altLang="zh-TW" dirty="0" smtClean="0"/>
              <a:t>Examples: </a:t>
            </a:r>
            <a:r>
              <a:rPr lang="zh-TW" altLang="en-US" dirty="0" smtClean="0"/>
              <a:t>舉例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004048" y="2492896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args</a:t>
            </a:r>
            <a:r>
              <a:rPr lang="en-US" altLang="zh-TW" dirty="0" smtClean="0">
                <a:solidFill>
                  <a:srgbClr val="FF0000"/>
                </a:solidFill>
              </a:rPr>
              <a:t>("plot")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04048" y="4725144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example("plot")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Arguments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args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agnes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Necessary </a:t>
            </a:r>
            <a:r>
              <a:rPr lang="en-US" altLang="zh-TW" dirty="0" smtClean="0"/>
              <a:t>arguments, optimal </a:t>
            </a:r>
            <a:r>
              <a:rPr lang="en-US" altLang="zh-TW" dirty="0"/>
              <a:t>arguments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Arguments order </a:t>
            </a:r>
          </a:p>
          <a:p>
            <a:pPr lvl="2"/>
            <a:r>
              <a:rPr lang="en-US" altLang="zh-TW" dirty="0"/>
              <a:t>Arbitrary order, </a:t>
            </a:r>
            <a:r>
              <a:rPr lang="en-US" altLang="zh-TW" dirty="0" smtClean="0"/>
              <a:t>Must be given arguments’ name</a:t>
            </a:r>
          </a:p>
          <a:p>
            <a:pPr lvl="3"/>
            <a:r>
              <a:rPr lang="en-US" altLang="zh-TW" dirty="0" err="1" smtClean="0"/>
              <a:t>agnes</a:t>
            </a:r>
            <a:r>
              <a:rPr lang="en-US" altLang="zh-TW" dirty="0" smtClean="0"/>
              <a:t>(</a:t>
            </a:r>
            <a:r>
              <a:rPr lang="en-US" altLang="zh-TW" b="1" dirty="0" smtClean="0"/>
              <a:t>iris, metric="</a:t>
            </a:r>
            <a:r>
              <a:rPr lang="en-US" altLang="zh-TW" b="1" dirty="0" err="1" smtClean="0"/>
              <a:t>euclidean</a:t>
            </a:r>
            <a:r>
              <a:rPr lang="en-US" altLang="zh-TW" b="1" dirty="0" smtClean="0"/>
              <a:t>",method="single"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By order</a:t>
            </a:r>
            <a:r>
              <a:rPr lang="en-US" altLang="zh-TW" dirty="0"/>
              <a:t>, </a:t>
            </a:r>
            <a:r>
              <a:rPr lang="en-US" altLang="zh-TW" dirty="0" smtClean="0"/>
              <a:t>do </a:t>
            </a:r>
            <a:r>
              <a:rPr lang="en-US" altLang="zh-TW" dirty="0"/>
              <a:t>not need arguments’ name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84" y="4409977"/>
            <a:ext cx="4991100" cy="241935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869984" y="4225311"/>
            <a:ext cx="3084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Note : install package "cluster"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75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You may key-in commands directly in R environment or on a R script instead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history() </a:t>
            </a:r>
            <a:r>
              <a:rPr lang="en-US" altLang="zh-TW" dirty="0"/>
              <a:t>to recall the previous commands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Ctrl+R</a:t>
            </a:r>
            <a:r>
              <a:rPr lang="en-US" altLang="zh-TW" dirty="0"/>
              <a:t> to run the script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284984"/>
            <a:ext cx="5029200" cy="21621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111" y="5459161"/>
            <a:ext cx="7140385" cy="133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92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System information</a:t>
            </a:r>
          </a:p>
          <a:p>
            <a:pPr lvl="1"/>
            <a:r>
              <a:rPr lang="en-US" altLang="zh-TW" dirty="0" smtClean="0"/>
              <a:t>search()  , </a:t>
            </a:r>
            <a:r>
              <a:rPr lang="en-US" altLang="zh-TW" dirty="0" err="1" smtClean="0"/>
              <a:t>searchpaths</a:t>
            </a:r>
            <a:r>
              <a:rPr lang="en-US" altLang="zh-TW" dirty="0" smtClean="0"/>
              <a:t>()</a:t>
            </a:r>
          </a:p>
          <a:p>
            <a:pPr lvl="2"/>
            <a:r>
              <a:rPr lang="en-US" altLang="zh-TW" dirty="0"/>
              <a:t>Gives a list of attached </a:t>
            </a:r>
            <a:r>
              <a:rPr lang="en-US" altLang="zh-TW" dirty="0" smtClean="0"/>
              <a:t>packages</a:t>
            </a:r>
          </a:p>
          <a:p>
            <a:pPr lvl="1"/>
            <a:r>
              <a:rPr lang="en-US" altLang="zh-TW" dirty="0" smtClean="0"/>
              <a:t>.</a:t>
            </a:r>
            <a:r>
              <a:rPr lang="en-US" altLang="zh-TW" dirty="0" err="1" smtClean="0"/>
              <a:t>libPaths</a:t>
            </a:r>
            <a:r>
              <a:rPr lang="en-US" altLang="zh-TW" dirty="0" smtClean="0"/>
              <a:t>()</a:t>
            </a:r>
          </a:p>
          <a:p>
            <a:pPr lvl="2"/>
            <a:r>
              <a:rPr lang="en-US" altLang="zh-TW" dirty="0"/>
              <a:t>gets/sets the library trees within which packages are looked for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44" y="3577631"/>
            <a:ext cx="7448112" cy="314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78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System information</a:t>
            </a:r>
          </a:p>
          <a:p>
            <a:pPr lvl="1"/>
            <a:r>
              <a:rPr lang="en-US" altLang="zh-TW" dirty="0" smtClean="0"/>
              <a:t>Sys.info()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2780928"/>
            <a:ext cx="84772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08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Comment line</a:t>
            </a:r>
          </a:p>
          <a:p>
            <a:pPr lvl="1"/>
            <a:r>
              <a:rPr lang="en-US" altLang="zh-TW" dirty="0" smtClean="0"/>
              <a:t>#</a:t>
            </a:r>
          </a:p>
          <a:p>
            <a:r>
              <a:rPr lang="en-US" altLang="zh-TW" dirty="0" smtClean="0"/>
              <a:t>Comment lines</a:t>
            </a:r>
          </a:p>
          <a:p>
            <a:pPr lvl="1"/>
            <a:r>
              <a:rPr lang="en-US" altLang="zh-TW" dirty="0" smtClean="0"/>
              <a:t>Step 1: select</a:t>
            </a:r>
          </a:p>
          <a:p>
            <a:pPr lvl="1"/>
            <a:r>
              <a:rPr lang="en-US" altLang="zh-TW" dirty="0" smtClean="0"/>
              <a:t>Step 2 : ctrl + shift + c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24367"/>
          <a:stretch/>
        </p:blipFill>
        <p:spPr>
          <a:xfrm>
            <a:off x="755576" y="3960712"/>
            <a:ext cx="3378672" cy="1371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960712"/>
            <a:ext cx="3429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72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Download &amp; install </a:t>
            </a:r>
            <a:r>
              <a:rPr lang="en-US" altLang="zh-TW" dirty="0" err="1" smtClean="0">
                <a:solidFill>
                  <a:schemeClr val="tx1"/>
                </a:solidFill>
              </a:rPr>
              <a:t>RStudio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Open </a:t>
            </a:r>
            <a:r>
              <a:rPr lang="en-US" altLang="zh-TW" dirty="0" err="1" smtClean="0">
                <a:solidFill>
                  <a:schemeClr val="tx1"/>
                </a:solidFill>
              </a:rPr>
              <a:t>RStudio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Open new project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Open R script</a:t>
            </a:r>
            <a:r>
              <a:rPr lang="zh-TW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TW" dirty="0" err="1" smtClean="0">
                <a:solidFill>
                  <a:schemeClr val="tx1"/>
                </a:solidFill>
              </a:rPr>
              <a:t>example.r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Please check working directory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Execute the script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Exercise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0554A5-28F5-454E-B101-BEE7849D383C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26" t="23116" r="14886" b="50343"/>
          <a:stretch/>
        </p:blipFill>
        <p:spPr bwMode="auto">
          <a:xfrm>
            <a:off x="899592" y="2602168"/>
            <a:ext cx="678139" cy="68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7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Basic R Programming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58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 includes objects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function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object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 3.0</a:t>
            </a:r>
          </a:p>
          <a:p>
            <a:pPr lvl="2"/>
            <a:r>
              <a:rPr lang="en-US" altLang="zh-TW" dirty="0" smtClean="0"/>
              <a:t> "YZU"</a:t>
            </a:r>
          </a:p>
          <a:p>
            <a:pPr lvl="2"/>
            <a:r>
              <a:rPr lang="en-US" altLang="zh-TW" dirty="0" smtClean="0"/>
              <a:t> c(2.5, 3.4, 7.1, 0.5)</a:t>
            </a:r>
          </a:p>
          <a:p>
            <a:pPr lvl="1"/>
            <a:r>
              <a:rPr lang="en-US" altLang="zh-TW" dirty="0" smtClean="0"/>
              <a:t> function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 err="1" smtClean="0"/>
              <a:t>sqrt</a:t>
            </a:r>
            <a:r>
              <a:rPr lang="en-US" altLang="zh-TW" dirty="0" smtClean="0"/>
              <a:t>(3/4)</a:t>
            </a:r>
          </a:p>
          <a:p>
            <a:pPr lvl="2"/>
            <a:r>
              <a:rPr lang="en-US" altLang="zh-TW" dirty="0" smtClean="0"/>
              <a:t> exp(3.72)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29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Variable &lt;- object</a:t>
            </a:r>
          </a:p>
          <a:p>
            <a:pPr lvl="1"/>
            <a:r>
              <a:rPr lang="en-US" altLang="zh-TW" dirty="0" smtClean="0"/>
              <a:t>a&lt;-2</a:t>
            </a:r>
          </a:p>
          <a:p>
            <a:r>
              <a:rPr lang="en-US" altLang="zh-TW" dirty="0"/>
              <a:t>Variable </a:t>
            </a:r>
            <a:r>
              <a:rPr lang="en-US" altLang="zh-TW" dirty="0" smtClean="0"/>
              <a:t>=</a:t>
            </a:r>
            <a:r>
              <a:rPr lang="en-US" altLang="zh-TW" dirty="0"/>
              <a:t> object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a=2</a:t>
            </a:r>
          </a:p>
          <a:p>
            <a:r>
              <a:rPr lang="en-US" altLang="zh-TW" dirty="0"/>
              <a:t>object </a:t>
            </a:r>
            <a:r>
              <a:rPr lang="en-US" altLang="zh-TW" dirty="0" smtClean="0"/>
              <a:t>-&gt; </a:t>
            </a:r>
            <a:r>
              <a:rPr lang="en-US" altLang="zh-TW" dirty="0"/>
              <a:t>Variable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2-&gt;a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</a:t>
            </a:r>
            <a:r>
              <a:rPr lang="en-US" altLang="zh-TW" dirty="0" smtClean="0"/>
              <a:t>assignment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12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Website:</a:t>
            </a: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cran.r-project.org/doc/manuals/R-intro.html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3"/>
              </a:rPr>
              <a:t>http://www.statmethods.net/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manuals.bioinformatics.ucr.edu/home/R_BioCondManual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Book</a:t>
            </a:r>
          </a:p>
          <a:p>
            <a:pPr lvl="1"/>
            <a:r>
              <a:rPr lang="en-US" altLang="zh-TW" dirty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www.manning.com/kabacoff2/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05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Include A-Z, a-z, 0-9, ".", "_"</a:t>
            </a:r>
          </a:p>
          <a:p>
            <a:r>
              <a:rPr lang="en-US" altLang="zh-TW" dirty="0" smtClean="0"/>
              <a:t>Case sensitive</a:t>
            </a:r>
          </a:p>
          <a:p>
            <a:r>
              <a:rPr lang="en-US" altLang="zh-TW" dirty="0" smtClean="0"/>
              <a:t>_ can’t located at </a:t>
            </a:r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position</a:t>
            </a:r>
            <a:r>
              <a:rPr lang="zh-TW" altLang="en-US" dirty="0"/>
              <a:t> </a:t>
            </a:r>
            <a:endParaRPr lang="zh-TW" altLang="en-US" dirty="0" smtClean="0"/>
          </a:p>
          <a:p>
            <a:r>
              <a:rPr lang="en-US" altLang="zh-TW" dirty="0" smtClean="0"/>
              <a:t>. at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position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(hidden variable)</a:t>
            </a:r>
            <a:endParaRPr lang="zh-TW" altLang="en-US" dirty="0" smtClean="0"/>
          </a:p>
          <a:p>
            <a:r>
              <a:rPr lang="en-US" altLang="zh-TW" dirty="0" smtClean="0"/>
              <a:t>List all object</a:t>
            </a:r>
          </a:p>
          <a:p>
            <a:pPr lvl="1"/>
            <a:r>
              <a:rPr lang="en-US" altLang="zh-TW" dirty="0" err="1" smtClean="0">
                <a:solidFill>
                  <a:srgbClr val="FF0000"/>
                </a:solidFill>
              </a:rPr>
              <a:t>ls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all.names</a:t>
            </a:r>
            <a:r>
              <a:rPr lang="en-US" altLang="zh-TW" dirty="0" smtClean="0">
                <a:solidFill>
                  <a:srgbClr val="FF0000"/>
                </a:solidFill>
              </a:rPr>
              <a:t>=T) </a:t>
            </a:r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</a:t>
            </a:r>
            <a:r>
              <a:rPr lang="en-US" altLang="zh-TW" dirty="0" smtClean="0"/>
              <a:t>Naming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4293096"/>
            <a:ext cx="55816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0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Numeric, Character</a:t>
            </a:r>
          </a:p>
          <a:p>
            <a:pPr lvl="1"/>
            <a:r>
              <a:rPr lang="en-US" altLang="zh-TW" dirty="0" smtClean="0"/>
              <a:t>a=2</a:t>
            </a:r>
          </a:p>
          <a:p>
            <a:pPr lvl="1"/>
            <a:r>
              <a:rPr lang="en-US" altLang="zh-TW" dirty="0" smtClean="0"/>
              <a:t>b="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"</a:t>
            </a:r>
            <a:endParaRPr lang="zh-TW" altLang="en-US" dirty="0" smtClean="0"/>
          </a:p>
          <a:p>
            <a:r>
              <a:rPr lang="en-US" altLang="zh-TW" dirty="0" smtClean="0"/>
              <a:t>Vector, matrix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x = c(1,2,3)</a:t>
            </a:r>
          </a:p>
          <a:p>
            <a:pPr lvl="1"/>
            <a:r>
              <a:rPr lang="en-US" altLang="zh-TW" dirty="0" smtClean="0"/>
              <a:t>y = matrix(c(1,2,3,4,5,6),</a:t>
            </a:r>
            <a:r>
              <a:rPr lang="en-US" altLang="zh-TW" dirty="0" err="1" smtClean="0"/>
              <a:t>nrow</a:t>
            </a:r>
            <a:r>
              <a:rPr lang="en-US" altLang="zh-TW" dirty="0" smtClean="0"/>
              <a:t>=3,ncol=2)</a:t>
            </a:r>
            <a:endParaRPr lang="zh-TW" altLang="en-US" dirty="0" smtClean="0"/>
          </a:p>
          <a:p>
            <a:r>
              <a:rPr lang="en-US" altLang="zh-TW" dirty="0" smtClean="0"/>
              <a:t>R function result</a:t>
            </a:r>
            <a:endParaRPr lang="zh-TW" altLang="en-US" dirty="0" smtClean="0"/>
          </a:p>
          <a:p>
            <a:endParaRPr lang="zh-TW" altLang="en-US" dirty="0" smtClean="0"/>
          </a:p>
          <a:p>
            <a:r>
              <a:rPr lang="en-US" altLang="zh-TW" dirty="0" smtClean="0"/>
              <a:t>function</a:t>
            </a:r>
            <a:endParaRPr lang="en-US" altLang="zh-TW" dirty="0"/>
          </a:p>
          <a:p>
            <a:pPr lvl="1"/>
            <a:r>
              <a:rPr lang="en-US" altLang="zh-TW" dirty="0" err="1" smtClean="0"/>
              <a:t>sum_fn</a:t>
            </a:r>
            <a:r>
              <a:rPr lang="en-US" altLang="zh-TW" dirty="0" smtClean="0"/>
              <a:t>&lt;-function(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 { a= </a:t>
            </a:r>
            <a:r>
              <a:rPr lang="en-US" altLang="zh-TW" dirty="0" err="1" smtClean="0"/>
              <a:t>x+y</a:t>
            </a:r>
            <a:r>
              <a:rPr lang="en-US" altLang="zh-TW" dirty="0" smtClean="0"/>
              <a:t>}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Basic R Programming- </a:t>
            </a:r>
            <a:r>
              <a:rPr lang="en-US" altLang="zh-TW" dirty="0" smtClean="0"/>
              <a:t>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38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 example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1916832"/>
            <a:ext cx="4572000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2+3</a:t>
            </a:r>
          </a:p>
          <a:p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[1] 5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(3/4)/(1/3-2/pi^2)</a:t>
            </a:r>
          </a:p>
          <a:p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[1] 6.626513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exp(3.72)</a:t>
            </a:r>
          </a:p>
          <a:p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[1] 41.26439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sin(pi)</a:t>
            </a:r>
          </a:p>
          <a:p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[1] 1.224606e-16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log(10)</a:t>
            </a:r>
          </a:p>
          <a:p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[1] 2.302585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log2(10)</a:t>
            </a:r>
          </a:p>
          <a:p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[1] 3.321928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log10(10)</a:t>
            </a:r>
          </a:p>
          <a:p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[1] 1</a:t>
            </a:r>
            <a:endParaRPr lang="en-US" altLang="zh-TW" sz="2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453148"/>
              </p:ext>
            </p:extLst>
          </p:nvPr>
        </p:nvGraphicFramePr>
        <p:xfrm>
          <a:off x="4880026" y="1988840"/>
          <a:ext cx="805934" cy="1336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0" name="Equation" r:id="rId3" imgW="482400" imgH="799920" progId="Equation.DSMT4">
                  <p:embed/>
                </p:oleObj>
              </mc:Choice>
              <mc:Fallback>
                <p:oleObj name="Equation" r:id="rId3" imgW="48240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0026" y="1988840"/>
                        <a:ext cx="805934" cy="1336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3491880" y="3140968"/>
          <a:ext cx="79208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1" name="Equation" r:id="rId5" imgW="279360" imgH="203040" progId="Equation.DSMT4">
                  <p:embed/>
                </p:oleObj>
              </mc:Choice>
              <mc:Fallback>
                <p:oleObj name="Equation" r:id="rId5" imgW="279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140968"/>
                        <a:ext cx="792088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3563888" y="4437112"/>
          <a:ext cx="851272" cy="425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2" name="Equation" r:id="rId7" imgW="406080" imgH="203040" progId="Equation.DSMT4">
                  <p:embed/>
                </p:oleObj>
              </mc:Choice>
              <mc:Fallback>
                <p:oleObj name="Equation" r:id="rId7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437112"/>
                        <a:ext cx="851272" cy="425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Basic operator </a:t>
            </a:r>
          </a:p>
          <a:p>
            <a:pPr lvl="1"/>
            <a:r>
              <a:rPr lang="en-US" altLang="zh-TW" dirty="0" smtClean="0"/>
              <a:t>+, -, *, /</a:t>
            </a:r>
          </a:p>
          <a:p>
            <a:pPr lvl="1"/>
            <a:r>
              <a:rPr lang="en-US" altLang="zh-TW" dirty="0" smtClean="0"/>
              <a:t>^ (power)</a:t>
            </a:r>
          </a:p>
          <a:p>
            <a:pPr lvl="1"/>
            <a:r>
              <a:rPr lang="en-US" altLang="zh-TW" dirty="0" smtClean="0"/>
              <a:t>%%(remainder)</a:t>
            </a:r>
          </a:p>
          <a:p>
            <a:pPr lvl="1"/>
            <a:r>
              <a:rPr lang="en-US" altLang="zh-TW" dirty="0" smtClean="0"/>
              <a:t>%/% (</a:t>
            </a:r>
            <a:r>
              <a:rPr lang="en-US" altLang="zh-TW" dirty="0"/>
              <a:t>quotient</a:t>
            </a:r>
            <a:r>
              <a:rPr lang="en-US" altLang="zh-TW" dirty="0" smtClean="0"/>
              <a:t>) </a:t>
            </a:r>
          </a:p>
          <a:p>
            <a:pPr lvl="1"/>
            <a:r>
              <a:rPr lang="en-US" altLang="zh-TW" dirty="0" smtClean="0"/>
              <a:t>%*%(</a:t>
            </a:r>
            <a:r>
              <a:rPr lang="en-US" altLang="zh-TW" dirty="0"/>
              <a:t>matrix </a:t>
            </a:r>
            <a:r>
              <a:rPr lang="en-US" altLang="zh-TW" dirty="0" smtClean="0"/>
              <a:t>multiplication,</a:t>
            </a:r>
          </a:p>
          <a:p>
            <a:pPr marL="457200" lvl="1" indent="0">
              <a:buNone/>
            </a:pPr>
            <a:r>
              <a:rPr lang="en-US" altLang="zh-TW" dirty="0"/>
              <a:t>	 </a:t>
            </a:r>
            <a:r>
              <a:rPr lang="en-US" altLang="zh-TW" dirty="0" smtClean="0"/>
              <a:t>        inner product)</a:t>
            </a:r>
          </a:p>
          <a:p>
            <a:pPr lvl="1"/>
            <a:r>
              <a:rPr lang="en-US" altLang="zh-TW" dirty="0" smtClean="0"/>
              <a:t>t(transpose)</a:t>
            </a:r>
          </a:p>
          <a:p>
            <a:pPr lvl="1"/>
            <a:r>
              <a:rPr lang="en-US" altLang="zh-TW" dirty="0" smtClean="0"/>
              <a:t>%o</a:t>
            </a:r>
            <a:r>
              <a:rPr lang="en-US" altLang="zh-TW" dirty="0"/>
              <a:t>%(outer product)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</a:t>
            </a:r>
            <a:r>
              <a:rPr lang="en-US" altLang="zh-TW" dirty="0" smtClean="0"/>
              <a:t>operator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51720" y="4967149"/>
            <a:ext cx="18002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2^3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8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35 %% 4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3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35 %/% 4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8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20072" y="1502465"/>
            <a:ext cx="367240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array(1:6, c(3, 2))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   [,1] [,2]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[1,]    1    4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[2,]    2    5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[3,]    3    6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B = array(7:8, c(2, 1))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B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   [,1]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[1,]    7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[2,]    8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 %*% B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   [,1]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[1,]   39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[2,]   54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[3,]   69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Logical operator</a:t>
            </a:r>
          </a:p>
          <a:p>
            <a:pPr lvl="1"/>
            <a:r>
              <a:rPr lang="en-US" altLang="zh-TW" dirty="0" smtClean="0"/>
              <a:t>|, ||, &amp;, &amp;&amp;</a:t>
            </a:r>
          </a:p>
          <a:p>
            <a:pPr lvl="1"/>
            <a:r>
              <a:rPr lang="en-US" altLang="zh-TW" dirty="0" smtClean="0"/>
              <a:t>TRUE(T), FALSE(F)</a:t>
            </a:r>
          </a:p>
          <a:p>
            <a:pPr lvl="1"/>
            <a:r>
              <a:rPr lang="en-US" altLang="zh-TW" dirty="0" smtClean="0"/>
              <a:t>&lt;, =, &gt;, &lt;=, &gt;=, !=, ==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operator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971600" y="3429000"/>
            <a:ext cx="252028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a-DK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x=c(1,2)</a:t>
            </a:r>
          </a:p>
          <a:p>
            <a:r>
              <a:rPr lang="da-DK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(x==1)|(x==3)</a:t>
            </a:r>
          </a:p>
          <a:p>
            <a:r>
              <a:rPr lang="da-DK" altLang="zh-TW" dirty="0" smtClean="0">
                <a:latin typeface="Courier New" pitchFamily="49" charset="0"/>
                <a:cs typeface="Courier New" pitchFamily="49" charset="0"/>
              </a:rPr>
              <a:t>[1]  TRUE FALSE</a:t>
            </a:r>
          </a:p>
          <a:p>
            <a:r>
              <a:rPr lang="da-DK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(x==1)||(x==3)</a:t>
            </a:r>
          </a:p>
          <a:p>
            <a:r>
              <a:rPr lang="da-DK" altLang="zh-TW" dirty="0" smtClean="0">
                <a:latin typeface="Courier New" pitchFamily="49" charset="0"/>
                <a:cs typeface="Courier New" pitchFamily="49" charset="0"/>
              </a:rPr>
              <a:t>[1] TRUE</a:t>
            </a:r>
            <a:endParaRPr lang="da-DK" altLang="zh-TW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51920" y="3429000"/>
            <a:ext cx="18002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a=2</a:t>
            </a:r>
          </a:p>
          <a:p>
            <a:r>
              <a:rPr lang="pt-BR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b=3</a:t>
            </a:r>
          </a:p>
          <a:p>
            <a:r>
              <a:rPr lang="pt-BR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c=</a:t>
            </a:r>
            <a:r>
              <a:rPr lang="pt-BR" altLang="zh-TW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a=b</a:t>
            </a:r>
          </a:p>
          <a:p>
            <a:r>
              <a:rPr lang="pt-BR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</a:t>
            </a:r>
          </a:p>
          <a:p>
            <a:r>
              <a:rPr lang="pt-BR" altLang="zh-TW" dirty="0" smtClean="0">
                <a:latin typeface="Courier New" pitchFamily="49" charset="0"/>
                <a:cs typeface="Courier New" pitchFamily="49" charset="0"/>
              </a:rPr>
              <a:t>[1] 3</a:t>
            </a:r>
          </a:p>
        </p:txBody>
      </p:sp>
      <p:sp>
        <p:nvSpPr>
          <p:cNvPr id="7" name="矩形 6"/>
          <p:cNvSpPr/>
          <p:nvPr/>
        </p:nvSpPr>
        <p:spPr>
          <a:xfrm>
            <a:off x="5868144" y="3429000"/>
            <a:ext cx="214198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a=2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b=3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c=</a:t>
            </a:r>
            <a:r>
              <a:rPr lang="en-US" altLang="zh-TW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a==b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FALSE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keywords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# </a:t>
            </a:r>
            <a:r>
              <a:rPr lang="en-US" altLang="zh-TW" dirty="0"/>
              <a:t>(Comment)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NA, </a:t>
            </a:r>
            <a:r>
              <a:rPr lang="en-US" altLang="zh-TW" dirty="0" err="1" smtClean="0"/>
              <a:t>NaN</a:t>
            </a:r>
            <a:r>
              <a:rPr lang="en-US" altLang="zh-TW" dirty="0" smtClean="0"/>
              <a:t>, is.na, is.nan</a:t>
            </a:r>
          </a:p>
          <a:p>
            <a:pPr lvl="1"/>
            <a:r>
              <a:rPr lang="en-US" altLang="zh-TW" dirty="0" smtClean="0"/>
              <a:t>pi (</a:t>
            </a:r>
            <a:r>
              <a:rPr lang="el-GR" altLang="zh-TW" dirty="0" smtClean="0">
                <a:latin typeface="Times New Roman"/>
                <a:cs typeface="Times New Roman"/>
              </a:rPr>
              <a:t>π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exp (nature number)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</a:t>
            </a:r>
            <a:r>
              <a:rPr lang="en-US" altLang="zh-TW" dirty="0" smtClean="0"/>
              <a:t>keywords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Basic statistics function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log (ln)</a:t>
            </a:r>
          </a:p>
          <a:p>
            <a:pPr lvl="1"/>
            <a:r>
              <a:rPr lang="en-US" altLang="zh-TW" dirty="0" smtClean="0"/>
              <a:t>log2</a:t>
            </a:r>
          </a:p>
          <a:p>
            <a:pPr lvl="1"/>
            <a:r>
              <a:rPr lang="en-US" altLang="zh-TW" dirty="0" smtClean="0"/>
              <a:t>log10</a:t>
            </a:r>
          </a:p>
          <a:p>
            <a:pPr lvl="1"/>
            <a:r>
              <a:rPr lang="en-US" altLang="zh-TW" dirty="0"/>
              <a:t>abs(absolute value)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ceiling</a:t>
            </a:r>
          </a:p>
          <a:p>
            <a:pPr lvl="1"/>
            <a:r>
              <a:rPr lang="en-US" altLang="zh-TW" dirty="0" smtClean="0"/>
              <a:t>floor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Basic R Programming- Basic </a:t>
            </a:r>
            <a:r>
              <a:rPr lang="en-US" altLang="zh-TW" dirty="0" smtClean="0"/>
              <a:t>statistics </a:t>
            </a:r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Basic statistics function </a:t>
            </a:r>
          </a:p>
          <a:p>
            <a:pPr lvl="1"/>
            <a:r>
              <a:rPr lang="en-US" altLang="zh-TW" dirty="0" smtClean="0"/>
              <a:t>min</a:t>
            </a:r>
          </a:p>
          <a:p>
            <a:pPr lvl="1"/>
            <a:r>
              <a:rPr lang="en-US" altLang="zh-TW" dirty="0" smtClean="0"/>
              <a:t>max</a:t>
            </a:r>
          </a:p>
          <a:p>
            <a:pPr lvl="1"/>
            <a:r>
              <a:rPr lang="en-US" altLang="zh-TW" dirty="0" smtClean="0"/>
              <a:t>mean</a:t>
            </a:r>
          </a:p>
          <a:p>
            <a:pPr lvl="1"/>
            <a:r>
              <a:rPr lang="en-US" altLang="zh-TW" dirty="0" smtClean="0"/>
              <a:t>median</a:t>
            </a:r>
          </a:p>
          <a:p>
            <a:pPr lvl="1"/>
            <a:r>
              <a:rPr lang="en-US" altLang="zh-TW" dirty="0" smtClean="0"/>
              <a:t>sum</a:t>
            </a:r>
          </a:p>
          <a:p>
            <a:pPr lvl="1"/>
            <a:r>
              <a:rPr lang="en-US" altLang="zh-TW" dirty="0" err="1" smtClean="0"/>
              <a:t>var</a:t>
            </a:r>
            <a:r>
              <a:rPr lang="en-US" altLang="zh-TW" dirty="0" smtClean="0"/>
              <a:t>(variance)</a:t>
            </a:r>
          </a:p>
          <a:p>
            <a:pPr lvl="1"/>
            <a:r>
              <a:rPr lang="en-US" altLang="zh-TW" dirty="0" err="1"/>
              <a:t>sd</a:t>
            </a:r>
            <a:r>
              <a:rPr lang="en-US" altLang="zh-TW" dirty="0"/>
              <a:t>(standard deviation)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quantile</a:t>
            </a:r>
          </a:p>
          <a:p>
            <a:pPr lvl="1"/>
            <a:r>
              <a:rPr lang="en-US" altLang="zh-TW" dirty="0" smtClean="0"/>
              <a:t>summary</a:t>
            </a:r>
          </a:p>
          <a:p>
            <a:pPr lvl="1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Basic R Programming- Basic statistics 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860032" y="1621745"/>
            <a:ext cx="3600400" cy="5047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x=c(1,3,5,7,9)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max(x)</a:t>
            </a:r>
          </a:p>
          <a:p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[1] 9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min(x)</a:t>
            </a:r>
          </a:p>
          <a:p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[1] 1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mean(x)</a:t>
            </a:r>
          </a:p>
          <a:p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[1] 5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median(x)</a:t>
            </a:r>
          </a:p>
          <a:p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[1] 5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sum(x)</a:t>
            </a:r>
          </a:p>
          <a:p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[1] 25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[1] 10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[1] 3.162278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quantile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  0%  25%  50%  75% 100% </a:t>
            </a:r>
          </a:p>
          <a:p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   1    3    5    7    9 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summary(x)</a:t>
            </a:r>
          </a:p>
          <a:p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   Min. 1st Qu.  Median    Mean 3rd Qu.    Max. </a:t>
            </a:r>
          </a:p>
          <a:p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      1       3       5       5       7       9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Please calculate min, max, mean, median, variance and standard </a:t>
            </a:r>
            <a:r>
              <a:rPr lang="en-US" altLang="zh-TW" dirty="0"/>
              <a:t>deviation</a:t>
            </a:r>
            <a:r>
              <a:rPr lang="en-US" altLang="zh-TW" dirty="0" smtClean="0"/>
              <a:t> score in "score_exercise.csv"</a:t>
            </a:r>
          </a:p>
          <a:p>
            <a:r>
              <a:rPr lang="en-US" altLang="zh-TW" dirty="0" smtClean="0"/>
              <a:t>Hint : </a:t>
            </a:r>
          </a:p>
          <a:p>
            <a:pPr lvl="1"/>
            <a:r>
              <a:rPr lang="en-US" altLang="zh-TW" dirty="0" smtClean="0"/>
              <a:t>Please check working directory</a:t>
            </a:r>
          </a:p>
          <a:p>
            <a:pPr lvl="1"/>
            <a:r>
              <a:rPr lang="en-US" altLang="zh-TW" dirty="0" smtClean="0"/>
              <a:t>x=read.csv</a:t>
            </a:r>
            <a:r>
              <a:rPr lang="en-US" altLang="zh-TW" dirty="0"/>
              <a:t>("score_exercise.csv",</a:t>
            </a:r>
            <a:r>
              <a:rPr lang="en-US" altLang="zh-TW" dirty="0" err="1"/>
              <a:t>sep</a:t>
            </a:r>
            <a:r>
              <a:rPr lang="en-US" altLang="zh-TW" dirty="0"/>
              <a:t>=",",header=T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score=x[,2]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721" y="4149080"/>
            <a:ext cx="4366079" cy="176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96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Numeric</a:t>
            </a:r>
          </a:p>
          <a:p>
            <a:pPr lvl="1"/>
            <a:r>
              <a:rPr lang="en-US" altLang="zh-TW" dirty="0" smtClean="0"/>
              <a:t>Integer </a:t>
            </a:r>
          </a:p>
          <a:p>
            <a:pPr lvl="2"/>
            <a:r>
              <a:rPr lang="en-US" altLang="zh-TW" dirty="0" smtClean="0"/>
              <a:t>-2*109 ~ 2*109</a:t>
            </a:r>
          </a:p>
          <a:p>
            <a:pPr lvl="2"/>
            <a:r>
              <a:rPr lang="en-US" altLang="zh-TW" dirty="0" smtClean="0"/>
              <a:t>x=3</a:t>
            </a:r>
          </a:p>
          <a:p>
            <a:pPr lvl="1"/>
            <a:r>
              <a:rPr lang="en-US" altLang="zh-TW" dirty="0" smtClean="0"/>
              <a:t>Real number</a:t>
            </a:r>
          </a:p>
          <a:p>
            <a:pPr lvl="2"/>
            <a:r>
              <a:rPr lang="en-US" altLang="zh-TW" dirty="0" smtClean="0"/>
              <a:t>X=3.14</a:t>
            </a:r>
            <a:endParaRPr lang="zh-TW" altLang="en-US" dirty="0" smtClean="0"/>
          </a:p>
          <a:p>
            <a:r>
              <a:rPr lang="en-US" altLang="zh-TW" dirty="0" smtClean="0"/>
              <a:t>Character </a:t>
            </a:r>
          </a:p>
          <a:p>
            <a:pPr lvl="1"/>
            <a:r>
              <a:rPr lang="en-US" altLang="zh-TW" dirty="0" smtClean="0"/>
              <a:t>x="3"</a:t>
            </a:r>
            <a:endParaRPr lang="zh-TW" altLang="en-US" dirty="0" smtClean="0"/>
          </a:p>
          <a:p>
            <a:r>
              <a:rPr lang="en-US" altLang="zh-TW" dirty="0" smtClean="0"/>
              <a:t>Complex number</a:t>
            </a:r>
          </a:p>
          <a:p>
            <a:pPr lvl="1"/>
            <a:r>
              <a:rPr lang="en-US" altLang="zh-TW" dirty="0" smtClean="0"/>
              <a:t>x=1+2i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Basic R Programming- </a:t>
            </a:r>
            <a:r>
              <a:rPr lang="en-US" altLang="zh-TW" dirty="0" smtClean="0"/>
              <a:t>data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37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Introduction to R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2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Logical </a:t>
            </a:r>
          </a:p>
          <a:p>
            <a:pPr lvl="1"/>
            <a:r>
              <a:rPr lang="en-US" altLang="zh-TW" dirty="0" smtClean="0"/>
              <a:t>x=TRUE </a:t>
            </a:r>
          </a:p>
          <a:p>
            <a:pPr lvl="1"/>
            <a:r>
              <a:rPr lang="en-US" altLang="zh-TW" dirty="0" smtClean="0"/>
              <a:t>x=T</a:t>
            </a:r>
          </a:p>
          <a:p>
            <a:pPr>
              <a:buNone/>
            </a:pPr>
            <a:endParaRPr lang="zh-TW" altLang="en-US" dirty="0" smtClean="0"/>
          </a:p>
          <a:p>
            <a:r>
              <a:rPr lang="en-US" altLang="zh-TW" dirty="0" smtClean="0"/>
              <a:t>factor(x, ordered=F) </a:t>
            </a:r>
          </a:p>
          <a:p>
            <a:pPr lvl="1"/>
            <a:r>
              <a:rPr lang="en-US" altLang="zh-TW" dirty="0" smtClean="0"/>
              <a:t>x=</a:t>
            </a:r>
            <a:r>
              <a:rPr lang="pt-BR" altLang="zh-TW" dirty="0" smtClean="0"/>
              <a:t>factor( c("a", "b", "c"), ordered=T)</a:t>
            </a:r>
          </a:p>
          <a:p>
            <a:pPr lvl="1"/>
            <a:endParaRPr lang="zh-TW" altLang="en-US" dirty="0" smtClean="0"/>
          </a:p>
          <a:p>
            <a:r>
              <a:rPr lang="en-US" altLang="zh-TW" dirty="0" smtClean="0"/>
              <a:t>Date</a:t>
            </a:r>
          </a:p>
          <a:p>
            <a:pPr lvl="1"/>
            <a:r>
              <a:rPr lang="en-US" altLang="zh-TW" dirty="0" err="1" smtClean="0"/>
              <a:t>as.Date</a:t>
            </a:r>
            <a:r>
              <a:rPr lang="en-US" altLang="zh-TW" dirty="0" smtClean="0"/>
              <a:t>(x, format="%Y</a:t>
            </a:r>
            <a:r>
              <a:rPr lang="en-US" altLang="zh-TW" dirty="0"/>
              <a:t>-</a:t>
            </a:r>
            <a:r>
              <a:rPr lang="en-US" altLang="zh-TW" dirty="0" smtClean="0"/>
              <a:t>%m-%d")</a:t>
            </a:r>
          </a:p>
          <a:p>
            <a:pPr lvl="1"/>
            <a:r>
              <a:rPr lang="en-US" altLang="zh-TW" dirty="0" smtClean="0"/>
              <a:t>x=</a:t>
            </a:r>
            <a:r>
              <a:rPr lang="en-US" altLang="zh-TW" dirty="0" err="1" smtClean="0"/>
              <a:t>as.Date</a:t>
            </a:r>
            <a:r>
              <a:rPr lang="en-US" altLang="zh-TW" dirty="0" smtClean="0"/>
              <a:t>("2016-02-23")</a:t>
            </a:r>
          </a:p>
          <a:p>
            <a:pPr lvl="1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data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536916" y="5357322"/>
            <a:ext cx="4572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("2016-02-23")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months(x)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"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二月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weekdays(x)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"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星期二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214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Missing data</a:t>
            </a:r>
            <a:endParaRPr lang="en-US" altLang="zh-TW" dirty="0"/>
          </a:p>
          <a:p>
            <a:pPr lvl="1"/>
            <a:r>
              <a:rPr lang="en-US" altLang="zh-TW" dirty="0" smtClean="0"/>
              <a:t>NA (is.na)</a:t>
            </a:r>
          </a:p>
          <a:p>
            <a:pPr lvl="1"/>
            <a:r>
              <a:rPr lang="en-US" altLang="zh-TW" dirty="0" err="1" smtClean="0"/>
              <a:t>NaN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is.nan</a:t>
            </a:r>
            <a:r>
              <a:rPr lang="en-US" altLang="zh-TW" dirty="0" smtClean="0"/>
              <a:t>, is.na)</a:t>
            </a:r>
          </a:p>
          <a:p>
            <a:r>
              <a:rPr lang="en-US" altLang="zh-TW" dirty="0" smtClean="0"/>
              <a:t>Vectors</a:t>
            </a:r>
          </a:p>
          <a:p>
            <a:r>
              <a:rPr lang="en-US" altLang="zh-TW" dirty="0" smtClean="0"/>
              <a:t>Matrices</a:t>
            </a:r>
          </a:p>
          <a:p>
            <a:r>
              <a:rPr lang="en-US" altLang="zh-TW" dirty="0" smtClean="0"/>
              <a:t>Lists</a:t>
            </a:r>
          </a:p>
          <a:p>
            <a:r>
              <a:rPr lang="en-US" altLang="zh-TW" dirty="0" smtClean="0"/>
              <a:t>Data frames</a:t>
            </a:r>
          </a:p>
          <a:p>
            <a:pPr>
              <a:buNone/>
            </a:pPr>
            <a:endParaRPr lang="zh-TW" altLang="en-US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data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4529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Data type transfer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is.* </a:t>
            </a:r>
            <a:r>
              <a:rPr lang="zh-TW" altLang="en-US" dirty="0" smtClean="0"/>
              <a:t>是否為</a:t>
            </a:r>
            <a:r>
              <a:rPr lang="en-US" altLang="zh-TW" dirty="0" smtClean="0"/>
              <a:t>…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as.* (</a:t>
            </a:r>
            <a:r>
              <a:rPr lang="zh-TW" altLang="en-US" dirty="0" smtClean="0"/>
              <a:t>強迫</a:t>
            </a:r>
            <a:r>
              <a:rPr lang="en-US" altLang="zh-TW" dirty="0" smtClean="0"/>
              <a:t>)</a:t>
            </a:r>
            <a:r>
              <a:rPr lang="zh-TW" altLang="en-US" dirty="0" smtClean="0"/>
              <a:t>使為</a:t>
            </a:r>
            <a:r>
              <a:rPr lang="en-US" altLang="zh-TW" dirty="0" smtClean="0"/>
              <a:t>…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data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83568" y="3068960"/>
            <a:ext cx="36004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x="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is.character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TRUE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is.integer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FALSE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a=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Warning message: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NAs introduced by coercion 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NA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60032" y="3068960"/>
            <a:ext cx="36004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x="abc"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mode(x)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"character"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x=1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mode(x)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"numeric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8382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Data type transfer</a:t>
            </a:r>
            <a:endParaRPr lang="zh-TW" altLang="en-US" dirty="0"/>
          </a:p>
          <a:p>
            <a:pPr lvl="1"/>
            <a:r>
              <a:rPr lang="en-US" altLang="zh-TW" dirty="0" smtClean="0"/>
              <a:t>Date &lt;-&gt; Character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data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43608" y="2636912"/>
            <a:ext cx="705678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 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("2016/02/23")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 = 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as.character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"2016-02-23"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substring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(a,1,4))#year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2016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substring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(a,6,7))#month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2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substring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(a,9,10))#day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23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51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Date operator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data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82352" y="2204864"/>
            <a:ext cx="8579296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("2016/02/23")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 x+1 # add 1 day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[1] "2016-02-24"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2017/02/23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 = </a:t>
            </a:r>
            <a:r>
              <a:rPr lang="en-US" altLang="zh-TW" sz="1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difftime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y,x,unit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="days")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</a:t>
            </a:r>
          </a:p>
          <a:p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Time </a:t>
            </a:r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difference of 365 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days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as.integer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365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age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as.integer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difftime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Sys.Date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(),"2001-01-01",unit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="days") /365.25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age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1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altLang="zh-TW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6028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</a:t>
            </a:r>
            <a:r>
              <a:rPr lang="en-US" altLang="zh-TW" dirty="0" smtClean="0"/>
              <a:t>ector</a:t>
            </a:r>
            <a:r>
              <a:rPr lang="en-US" altLang="zh-TW" dirty="0"/>
              <a:t>: must have the same mode(numeric, character, etc.)</a:t>
            </a:r>
            <a:endParaRPr lang="zh-TW" altLang="en-US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Basic R Programming- </a:t>
            </a:r>
            <a:r>
              <a:rPr lang="en-US" altLang="zh-TW" dirty="0" smtClean="0"/>
              <a:t>vector(</a:t>
            </a:r>
            <a:r>
              <a:rPr lang="zh-TW" altLang="en-US" dirty="0" smtClean="0"/>
              <a:t>向量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99692" y="2474158"/>
            <a:ext cx="5544616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x=c(1,1,1,2,2,3)</a:t>
            </a:r>
          </a:p>
          <a:p>
            <a:r>
              <a:rPr lang="pt-BR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pt-BR" altLang="zh-TW" dirty="0" smtClean="0">
                <a:latin typeface="Courier New" pitchFamily="49" charset="0"/>
                <a:cs typeface="Courier New" pitchFamily="49" charset="0"/>
              </a:rPr>
              <a:t>[1] 1 1 1 2 2 3</a:t>
            </a:r>
          </a:p>
          <a:p>
            <a:r>
              <a:rPr lang="pt-BR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altLang="zh-TW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names</a:t>
            </a:r>
            <a:r>
              <a:rPr lang="pt-BR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(x)=c("A","B","C","D","E","F")</a:t>
            </a:r>
          </a:p>
          <a:p>
            <a:r>
              <a:rPr lang="pt-BR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pt-BR" altLang="zh-TW" dirty="0" smtClean="0">
                <a:latin typeface="Courier New" pitchFamily="49" charset="0"/>
                <a:cs typeface="Courier New" pitchFamily="49" charset="0"/>
              </a:rPr>
              <a:t>A B C D E F </a:t>
            </a:r>
          </a:p>
          <a:p>
            <a:r>
              <a:rPr lang="pt-BR" altLang="zh-TW" dirty="0" smtClean="0">
                <a:latin typeface="Courier New" pitchFamily="49" charset="0"/>
                <a:cs typeface="Courier New" pitchFamily="49" charset="0"/>
              </a:rPr>
              <a:t>1 1 1 2 2 3 </a:t>
            </a:r>
          </a:p>
          <a:p>
            <a:r>
              <a:rPr lang="pt-BR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x[4]</a:t>
            </a:r>
          </a:p>
          <a:p>
            <a:r>
              <a:rPr lang="pt-BR" altLang="zh-TW" dirty="0" smtClean="0">
                <a:latin typeface="Courier New" pitchFamily="49" charset="0"/>
                <a:cs typeface="Courier New" pitchFamily="49" charset="0"/>
              </a:rPr>
              <a:t>D </a:t>
            </a:r>
          </a:p>
          <a:p>
            <a:r>
              <a:rPr lang="pt-BR" altLang="zh-TW" dirty="0" smtClean="0">
                <a:latin typeface="Courier New" pitchFamily="49" charset="0"/>
                <a:cs typeface="Courier New" pitchFamily="49" charset="0"/>
              </a:rPr>
              <a:t>2 </a:t>
            </a:r>
          </a:p>
          <a:p>
            <a:r>
              <a:rPr lang="pt-BR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pt-BR" altLang="zh-TW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unname</a:t>
            </a:r>
            <a:r>
              <a:rPr lang="pt-BR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pt-BR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pt-BR" altLang="zh-TW" dirty="0" smtClean="0">
                <a:latin typeface="Courier New" pitchFamily="49" charset="0"/>
                <a:cs typeface="Courier New" pitchFamily="49" charset="0"/>
              </a:rPr>
              <a:t>[1] 1 1 1 2 2 3</a:t>
            </a:r>
            <a:endParaRPr lang="pt-BR" altLang="zh-TW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x[2:4]</a:t>
            </a:r>
          </a:p>
          <a:p>
            <a:r>
              <a:rPr lang="pt-BR" altLang="zh-TW" dirty="0" smtClean="0">
                <a:latin typeface="Courier New" pitchFamily="49" charset="0"/>
                <a:cs typeface="Courier New" pitchFamily="49" charset="0"/>
              </a:rPr>
              <a:t>[1] 1 1 2</a:t>
            </a:r>
            <a:endParaRPr lang="pt-BR" altLang="zh-TW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510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operator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vector(</a:t>
            </a:r>
            <a:r>
              <a:rPr lang="zh-TW" altLang="en-US" dirty="0"/>
              <a:t>向量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33979" y="2132856"/>
            <a:ext cx="5676043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x=c(1,2,3,4)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y=c(5,6,7,8)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x*y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 5 12 21 32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y=c(5,6)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x*y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 5 12 15 24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y=c(5,6,7)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x*y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 5 12 21 20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Warning message: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In x * y : longer object length is not a multiple of shorter object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length</a:t>
            </a:r>
          </a:p>
          <a:p>
            <a:r>
              <a:rPr lang="es-E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y=2*x+1</a:t>
            </a:r>
          </a:p>
          <a:p>
            <a:r>
              <a:rPr lang="es-E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s-ES" altLang="zh-TW" dirty="0" smtClean="0">
                <a:latin typeface="Courier New" pitchFamily="49" charset="0"/>
                <a:cs typeface="Courier New" pitchFamily="49" charset="0"/>
              </a:rPr>
              <a:t>[1] 3 5 7 9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6515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vector(</a:t>
            </a:r>
            <a:r>
              <a:rPr lang="zh-TW" altLang="en-US" dirty="0"/>
              <a:t>向量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97968" y="1479102"/>
            <a:ext cx="5148064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x=c(3,1,2,1,1,4)</a:t>
            </a:r>
          </a:p>
          <a:p>
            <a:r>
              <a:rPr lang="pt-BR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names(x)=c("A","B","C","D","E","F")</a:t>
            </a:r>
          </a:p>
          <a:p>
            <a:r>
              <a:rPr lang="pt-BR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x[x==1]</a:t>
            </a:r>
          </a:p>
          <a:p>
            <a:r>
              <a:rPr lang="pt-BR" altLang="zh-TW" dirty="0" smtClean="0">
                <a:latin typeface="Courier New" pitchFamily="49" charset="0"/>
                <a:cs typeface="Courier New" pitchFamily="49" charset="0"/>
              </a:rPr>
              <a:t>B D E </a:t>
            </a:r>
          </a:p>
          <a:p>
            <a:r>
              <a:rPr lang="pt-BR" altLang="zh-TW" dirty="0" smtClean="0">
                <a:latin typeface="Courier New" pitchFamily="49" charset="0"/>
                <a:cs typeface="Courier New" pitchFamily="49" charset="0"/>
              </a:rPr>
              <a:t>1 1 1 </a:t>
            </a:r>
          </a:p>
          <a:p>
            <a:r>
              <a:rPr lang="pt-BR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altLang="zh-TW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which</a:t>
            </a:r>
            <a:r>
              <a:rPr lang="pt-BR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(x==1)</a:t>
            </a:r>
          </a:p>
          <a:p>
            <a:r>
              <a:rPr lang="pt-BR" altLang="zh-TW" dirty="0" smtClean="0">
                <a:latin typeface="Courier New" pitchFamily="49" charset="0"/>
                <a:cs typeface="Courier New" pitchFamily="49" charset="0"/>
              </a:rPr>
              <a:t>B D E </a:t>
            </a:r>
          </a:p>
          <a:p>
            <a:r>
              <a:rPr lang="pt-BR" altLang="zh-TW" dirty="0" smtClean="0">
                <a:latin typeface="Courier New" pitchFamily="49" charset="0"/>
                <a:cs typeface="Courier New" pitchFamily="49" charset="0"/>
              </a:rPr>
              <a:t>2 4 5 </a:t>
            </a:r>
          </a:p>
          <a:p>
            <a:r>
              <a:rPr lang="pt-BR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altLang="zh-TW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unique</a:t>
            </a:r>
            <a:r>
              <a:rPr lang="pt-BR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pt-BR" altLang="zh-TW" dirty="0" smtClean="0">
                <a:latin typeface="Courier New" pitchFamily="49" charset="0"/>
                <a:cs typeface="Courier New" pitchFamily="49" charset="0"/>
              </a:rPr>
              <a:t>[1] 3 1 2 4</a:t>
            </a:r>
          </a:p>
          <a:p>
            <a:r>
              <a:rPr lang="pt-BR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altLang="zh-TW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pt-BR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pt-BR" altLang="zh-TW" dirty="0" smtClean="0">
                <a:latin typeface="Courier New" pitchFamily="49" charset="0"/>
                <a:cs typeface="Courier New" pitchFamily="49" charset="0"/>
              </a:rPr>
              <a:t>[1] 6</a:t>
            </a:r>
          </a:p>
          <a:p>
            <a:r>
              <a:rPr lang="pt-BR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altLang="zh-TW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sort</a:t>
            </a:r>
            <a:r>
              <a:rPr lang="pt-BR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pt-BR" altLang="zh-TW" dirty="0" smtClean="0">
                <a:latin typeface="Courier New" pitchFamily="49" charset="0"/>
                <a:cs typeface="Courier New" pitchFamily="49" charset="0"/>
              </a:rPr>
              <a:t>B D E C A F </a:t>
            </a:r>
          </a:p>
          <a:p>
            <a:r>
              <a:rPr lang="pt-BR" altLang="zh-TW" dirty="0" smtClean="0">
                <a:latin typeface="Courier New" pitchFamily="49" charset="0"/>
                <a:cs typeface="Courier New" pitchFamily="49" charset="0"/>
              </a:rPr>
              <a:t>1 1 1 2 3 4</a:t>
            </a:r>
          </a:p>
          <a:p>
            <a:r>
              <a:rPr lang="pt-BR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order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2 4 5 3 1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order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decreasing=T)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6 4 5 1 2 3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8594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Please calculate </a:t>
            </a:r>
            <a:r>
              <a:rPr lang="en-US" altLang="zh-TW" dirty="0" smtClean="0"/>
              <a:t>the final score of each student </a:t>
            </a:r>
            <a:r>
              <a:rPr lang="en-US" altLang="zh-TW" dirty="0"/>
              <a:t>in </a:t>
            </a:r>
            <a:r>
              <a:rPr lang="en-US" altLang="zh-TW" dirty="0" smtClean="0"/>
              <a:t>"finalscore_exercise.csv"</a:t>
            </a:r>
          </a:p>
          <a:p>
            <a:pPr lvl="1"/>
            <a:r>
              <a:rPr lang="en-US" altLang="zh-TW" dirty="0" smtClean="0"/>
              <a:t>Final score = 0.3 * HW + 0.3 * Midterm + 0.4 * final exa</a:t>
            </a:r>
            <a:r>
              <a:rPr lang="en-US" altLang="zh-TW" dirty="0"/>
              <a:t>m</a:t>
            </a:r>
          </a:p>
          <a:p>
            <a:r>
              <a:rPr lang="en-US" altLang="zh-TW" dirty="0"/>
              <a:t>Hint : </a:t>
            </a:r>
          </a:p>
          <a:p>
            <a:pPr lvl="1"/>
            <a:r>
              <a:rPr lang="en-US" altLang="zh-TW" dirty="0"/>
              <a:t>Please check working directory</a:t>
            </a:r>
          </a:p>
          <a:p>
            <a:pPr lvl="1"/>
            <a:r>
              <a:rPr lang="en-US" altLang="zh-TW" dirty="0"/>
              <a:t>x=read.csv</a:t>
            </a:r>
            <a:r>
              <a:rPr lang="en-US" altLang="zh-TW" dirty="0" smtClean="0"/>
              <a:t>("finalscore_exercise.csv",</a:t>
            </a:r>
            <a:r>
              <a:rPr lang="en-US" altLang="zh-TW" dirty="0" err="1"/>
              <a:t>sep</a:t>
            </a:r>
            <a:r>
              <a:rPr lang="en-US" altLang="zh-TW" dirty="0"/>
              <a:t>=",",header=T)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7375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Generate sequences</a:t>
            </a:r>
          </a:p>
          <a:p>
            <a:pPr lvl="1"/>
            <a:r>
              <a:rPr lang="en-US" altLang="zh-TW" dirty="0" err="1" smtClean="0"/>
              <a:t>seq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smtClean="0"/>
              <a:t>rep()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vector(</a:t>
            </a:r>
            <a:r>
              <a:rPr lang="zh-TW" altLang="en-US" dirty="0"/>
              <a:t>向量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3140968"/>
            <a:ext cx="421196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x=1:5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1 2 3 4 5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(0,10,by=2)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0 2 4 6 8 10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(length=6,from=0,by=1)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0 1 2 3 4 5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0" y="3140968"/>
            <a:ext cx="45720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x=1:3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</a:t>
            </a:r>
            <a:r>
              <a:rPr lang="en-US" altLang="zh-TW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rep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x,times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1 2 3 1 2 3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</a:t>
            </a:r>
            <a:r>
              <a:rPr lang="en-US" altLang="zh-TW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rep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x,each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1 1 2 2 3 3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08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397" y="3573016"/>
            <a:ext cx="5791200" cy="1152525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 is a programming language and software environment for statistical computing and </a:t>
            </a:r>
            <a:r>
              <a:rPr lang="en-US" altLang="zh-TW" dirty="0" smtClean="0"/>
              <a:t>graphics</a:t>
            </a:r>
          </a:p>
          <a:p>
            <a:pPr lvl="1"/>
            <a:r>
              <a:rPr lang="en-US" altLang="zh-TW" dirty="0"/>
              <a:t>more than </a:t>
            </a:r>
            <a:r>
              <a:rPr lang="en-US" altLang="zh-TW" dirty="0" smtClean="0"/>
              <a:t>10,000 </a:t>
            </a:r>
            <a:r>
              <a:rPr lang="en-US" altLang="zh-TW" dirty="0"/>
              <a:t>additional packages </a:t>
            </a:r>
            <a:r>
              <a:rPr lang="en-US" altLang="zh-TW" dirty="0" smtClean="0"/>
              <a:t>(Jan 2017) </a:t>
            </a:r>
            <a:r>
              <a:rPr lang="en-US" altLang="zh-TW" dirty="0"/>
              <a:t>available</a:t>
            </a:r>
          </a:p>
          <a:p>
            <a:pPr lvl="1"/>
            <a:r>
              <a:rPr lang="en-US" altLang="zh-TW" dirty="0" smtClean="0"/>
              <a:t>You can make your own contribution in the future.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R?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763688" y="4437112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22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character</a:t>
            </a:r>
          </a:p>
          <a:p>
            <a:pPr lvl="1"/>
            <a:r>
              <a:rPr lang="en-US" altLang="zh-TW" dirty="0" smtClean="0"/>
              <a:t>x=c("</a:t>
            </a:r>
            <a:r>
              <a:rPr lang="en-US" altLang="zh-TW" dirty="0" err="1" smtClean="0"/>
              <a:t>a","b","c</a:t>
            </a:r>
            <a:r>
              <a:rPr lang="en-US" altLang="zh-TW" dirty="0" smtClean="0"/>
              <a:t>")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escape sequences</a:t>
            </a:r>
          </a:p>
          <a:p>
            <a:pPr lvl="1"/>
            <a:r>
              <a:rPr lang="en-US" altLang="zh-TW" dirty="0" smtClean="0"/>
              <a:t>\n : newline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\t</a:t>
            </a:r>
            <a:r>
              <a:rPr lang="zh-TW" altLang="en-US" dirty="0"/>
              <a:t> </a:t>
            </a:r>
            <a:r>
              <a:rPr lang="en-US" altLang="zh-TW" dirty="0" smtClean="0"/>
              <a:t>: tab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\b : backspace</a:t>
            </a:r>
          </a:p>
          <a:p>
            <a:pPr lvl="1"/>
            <a:r>
              <a:rPr lang="en-US" altLang="zh-TW" dirty="0" smtClean="0"/>
              <a:t>\" : quotation mark</a:t>
            </a:r>
          </a:p>
          <a:p>
            <a:pPr lvl="1"/>
            <a:r>
              <a:rPr lang="en-US" altLang="zh-TW" dirty="0" smtClean="0"/>
              <a:t>\\</a:t>
            </a:r>
            <a:r>
              <a:rPr lang="zh-TW" altLang="en-US" dirty="0"/>
              <a:t> </a:t>
            </a:r>
            <a:r>
              <a:rPr lang="en-US" altLang="zh-TW" dirty="0" smtClean="0"/>
              <a:t>: </a:t>
            </a:r>
            <a:r>
              <a:rPr lang="en-US" altLang="zh-TW" dirty="0"/>
              <a:t>backslash 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vector(</a:t>
            </a:r>
            <a:r>
              <a:rPr lang="zh-TW" altLang="en-US" dirty="0"/>
              <a:t>向量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806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Vector </a:t>
            </a:r>
            <a:r>
              <a:rPr lang="en-US" altLang="zh-TW" dirty="0"/>
              <a:t>concatenate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vector(</a:t>
            </a:r>
            <a:r>
              <a:rPr lang="zh-TW" altLang="en-US" dirty="0"/>
              <a:t>向量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86000" y="2413338"/>
            <a:ext cx="4572000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E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x=c(1,2,3,4)</a:t>
            </a:r>
          </a:p>
          <a:p>
            <a:r>
              <a:rPr lang="es-E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</a:t>
            </a:r>
            <a:r>
              <a:rPr lang="es-ES" altLang="zh-TW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paste</a:t>
            </a:r>
            <a:r>
              <a:rPr lang="es-E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("a",x,sep=":")</a:t>
            </a:r>
          </a:p>
          <a:p>
            <a:r>
              <a:rPr lang="es-E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s-ES" altLang="zh-TW" dirty="0" smtClean="0">
                <a:latin typeface="Courier New" pitchFamily="49" charset="0"/>
                <a:cs typeface="Courier New" pitchFamily="49" charset="0"/>
              </a:rPr>
              <a:t>[1] "a:1" "a:2" "a:3" "a:4"</a:t>
            </a:r>
          </a:p>
          <a:p>
            <a:r>
              <a:rPr lang="es-E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</a:t>
            </a:r>
            <a:r>
              <a:rPr lang="es-ES" altLang="zh-TW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paste</a:t>
            </a:r>
            <a:r>
              <a:rPr lang="es-E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("a",x,sep="")</a:t>
            </a:r>
          </a:p>
          <a:p>
            <a:r>
              <a:rPr lang="es-E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s-ES" altLang="zh-TW" dirty="0" smtClean="0">
                <a:latin typeface="Courier New" pitchFamily="49" charset="0"/>
                <a:cs typeface="Courier New" pitchFamily="49" charset="0"/>
              </a:rPr>
              <a:t>[1] "a1" "a2" "a3" "a4"</a:t>
            </a:r>
          </a:p>
          <a:p>
            <a:r>
              <a:rPr lang="es-E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x=c(x,5:7)</a:t>
            </a:r>
          </a:p>
          <a:p>
            <a:r>
              <a:rPr lang="es-E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s-ES" altLang="zh-TW" dirty="0" smtClean="0">
                <a:latin typeface="Courier New" pitchFamily="49" charset="0"/>
                <a:cs typeface="Courier New" pitchFamily="49" charset="0"/>
              </a:rPr>
              <a:t>[1] 1 2 3 4 5 6 7</a:t>
            </a:r>
          </a:p>
          <a:p>
            <a:r>
              <a:rPr lang="es-E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x=c(x,c(8,9))</a:t>
            </a:r>
          </a:p>
          <a:p>
            <a:r>
              <a:rPr lang="es-E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s-ES" altLang="zh-TW" dirty="0" smtClean="0">
                <a:latin typeface="Courier New" pitchFamily="49" charset="0"/>
                <a:cs typeface="Courier New" pitchFamily="49" charset="0"/>
              </a:rPr>
              <a:t>[1] 1 2 3 4 5 6 7 8 9</a:t>
            </a:r>
            <a:endParaRPr lang="es-ES" altLang="zh-TW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852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NA to zero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vector(</a:t>
            </a:r>
            <a:r>
              <a:rPr lang="zh-TW" altLang="en-US" dirty="0"/>
              <a:t>向量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86000" y="2413338"/>
            <a:ext cx="45720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E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x=c("1","2","3","</a:t>
            </a:r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s-E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","B","C")</a:t>
            </a:r>
          </a:p>
          <a:p>
            <a:r>
              <a:rPr lang="es-E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mode(x)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"character"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 = as.integer(x)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 1  2  3 NA NA </a:t>
            </a:r>
            <a:r>
              <a:rPr lang="es-ES" altLang="zh-TW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s-E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mode(y</a:t>
            </a:r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"</a:t>
            </a:r>
            <a:r>
              <a:rPr lang="es-ES" altLang="zh-TW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numeric"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y[is.na(y)] = 0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1 2 3 0 0 0</a:t>
            </a:r>
            <a:endParaRPr lang="es-ES" altLang="zh-TW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4418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Basic statistics function </a:t>
            </a:r>
          </a:p>
          <a:p>
            <a:pPr lvl="1"/>
            <a:r>
              <a:rPr lang="en-US" altLang="zh-TW" dirty="0" smtClean="0"/>
              <a:t>na.rm = 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Basic R Programming- Basic statistics 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86000" y="2413338"/>
            <a:ext cx="45720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E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x=c("1","2","3","</a:t>
            </a:r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s-E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","B","C")</a:t>
            </a:r>
          </a:p>
          <a:p>
            <a:r>
              <a:rPr lang="es-E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mode(x)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"character"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 = as.integer(x)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 1  2  3 NA NA </a:t>
            </a:r>
            <a:r>
              <a:rPr lang="es-ES" altLang="zh-TW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</a:p>
          <a:p>
            <a:r>
              <a:rPr lang="es-E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mean(y)</a:t>
            </a:r>
          </a:p>
          <a:p>
            <a:r>
              <a:rPr lang="es-ES" altLang="zh-TW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NA</a:t>
            </a:r>
          </a:p>
          <a:p>
            <a:r>
              <a:rPr lang="es-E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mean(y,na.rm=T)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2</a:t>
            </a:r>
          </a:p>
        </p:txBody>
      </p:sp>
    </p:spTree>
    <p:extLst>
      <p:ext uri="{BB962C8B-B14F-4D97-AF65-F5344CB8AC3E}">
        <p14:creationId xmlns:p14="http://schemas.microsoft.com/office/powerpoint/2010/main" val="40887016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matrix, array : </a:t>
            </a:r>
            <a:r>
              <a:rPr lang="en-US" altLang="zh-TW" dirty="0"/>
              <a:t>must have the same mode(numeric, character, etc.)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</a:t>
            </a:r>
            <a:r>
              <a:rPr lang="en-US" altLang="zh-TW" dirty="0" smtClean="0"/>
              <a:t>Programming - </a:t>
            </a:r>
            <a:r>
              <a:rPr lang="en-US" altLang="zh-TW" dirty="0"/>
              <a:t>matrix</a:t>
            </a:r>
            <a:r>
              <a:rPr lang="en-US" altLang="zh-TW" dirty="0" smtClean="0"/>
              <a:t>(</a:t>
            </a:r>
            <a:r>
              <a:rPr lang="zh-TW" altLang="en-US" dirty="0" smtClean="0"/>
              <a:t>矩陣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51620" y="2780928"/>
            <a:ext cx="684076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 matrix(1:6,nrow=2,ncol=3)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[1,]    1    3    5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[2,]    2    4    6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 = matrix(1:6,nrow=2,ncol=3,byrow=T)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[1,]    1    2    3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[2,]    4    5    6</a:t>
            </a:r>
          </a:p>
        </p:txBody>
      </p:sp>
    </p:spTree>
    <p:extLst>
      <p:ext uri="{BB962C8B-B14F-4D97-AF65-F5344CB8AC3E}">
        <p14:creationId xmlns:p14="http://schemas.microsoft.com/office/powerpoint/2010/main" val="31884717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matrix(</a:t>
            </a:r>
            <a:r>
              <a:rPr lang="zh-TW" altLang="en-US" dirty="0"/>
              <a:t>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67744" y="1844824"/>
            <a:ext cx="457200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de-DE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x=1:6</a:t>
            </a:r>
          </a:p>
          <a:p>
            <a:r>
              <a:rPr lang="de-DE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dim(x)=c(2,3)</a:t>
            </a:r>
          </a:p>
          <a:p>
            <a:r>
              <a:rPr lang="de-DE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de-DE" altLang="zh-TW" dirty="0" smtClean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de-DE" altLang="zh-TW" dirty="0" smtClean="0">
                <a:latin typeface="Courier New" pitchFamily="49" charset="0"/>
                <a:cs typeface="Courier New" pitchFamily="49" charset="0"/>
              </a:rPr>
              <a:t>[1,]    1    3    5</a:t>
            </a:r>
          </a:p>
          <a:p>
            <a:r>
              <a:rPr lang="de-DE" altLang="zh-TW" dirty="0" smtClean="0">
                <a:latin typeface="Courier New" pitchFamily="49" charset="0"/>
                <a:cs typeface="Courier New" pitchFamily="49" charset="0"/>
              </a:rPr>
              <a:t>[2,]    2    4    6</a:t>
            </a:r>
          </a:p>
          <a:p>
            <a:r>
              <a:rPr lang="de-DE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dim(x)=c(3,2)</a:t>
            </a:r>
          </a:p>
          <a:p>
            <a:r>
              <a:rPr lang="de-DE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de-DE" altLang="zh-TW" dirty="0" smtClean="0">
                <a:latin typeface="Courier New" pitchFamily="49" charset="0"/>
                <a:cs typeface="Courier New" pitchFamily="49" charset="0"/>
              </a:rPr>
              <a:t>     [,1] [,2]</a:t>
            </a:r>
          </a:p>
          <a:p>
            <a:r>
              <a:rPr lang="de-DE" altLang="zh-TW" dirty="0" smtClean="0">
                <a:latin typeface="Courier New" pitchFamily="49" charset="0"/>
                <a:cs typeface="Courier New" pitchFamily="49" charset="0"/>
              </a:rPr>
              <a:t>[1,]    1    4</a:t>
            </a:r>
          </a:p>
          <a:p>
            <a:r>
              <a:rPr lang="de-DE" altLang="zh-TW" dirty="0" smtClean="0">
                <a:latin typeface="Courier New" pitchFamily="49" charset="0"/>
                <a:cs typeface="Courier New" pitchFamily="49" charset="0"/>
              </a:rPr>
              <a:t>[2,]    2    5</a:t>
            </a:r>
          </a:p>
          <a:p>
            <a:r>
              <a:rPr lang="de-DE" altLang="zh-TW" dirty="0" smtClean="0">
                <a:latin typeface="Courier New" pitchFamily="49" charset="0"/>
                <a:cs typeface="Courier New" pitchFamily="49" charset="0"/>
              </a:rPr>
              <a:t>[3,]    3    6</a:t>
            </a:r>
          </a:p>
          <a:p>
            <a:r>
              <a:rPr lang="de-DE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t(x)</a:t>
            </a:r>
          </a:p>
          <a:p>
            <a:r>
              <a:rPr lang="de-DE" altLang="zh-TW" dirty="0" smtClean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de-DE" altLang="zh-TW" dirty="0" smtClean="0">
                <a:latin typeface="Courier New" pitchFamily="49" charset="0"/>
                <a:cs typeface="Courier New" pitchFamily="49" charset="0"/>
              </a:rPr>
              <a:t>[1,]    1    2    3</a:t>
            </a:r>
          </a:p>
          <a:p>
            <a:r>
              <a:rPr lang="de-DE" altLang="zh-TW" dirty="0" smtClean="0">
                <a:latin typeface="Courier New" pitchFamily="49" charset="0"/>
                <a:cs typeface="Courier New" pitchFamily="49" charset="0"/>
              </a:rPr>
              <a:t>[2,]    4    5    6</a:t>
            </a:r>
            <a:endParaRPr lang="de-DE" altLang="zh-TW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4002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Get element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matrix(</a:t>
            </a:r>
            <a:r>
              <a:rPr lang="zh-TW" altLang="en-US" dirty="0"/>
              <a:t>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27312" y="2218813"/>
            <a:ext cx="6192688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 matrix(1:6,nrow=2,ncol=3,byrow=T)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[1,]    1    2    3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[2,]    4    5    6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x[2,2]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5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x[2,]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4 5 6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x[2,c(1,3)]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4 6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x[1:2,c(1,3)]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   [,1] [,2]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[1,]    1    3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[2,]    4    6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3813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</a:t>
            </a:r>
            <a:r>
              <a:rPr lang="en-US" altLang="zh-TW" dirty="0" smtClean="0"/>
              <a:t>ame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matrix(</a:t>
            </a:r>
            <a:r>
              <a:rPr lang="zh-TW" altLang="en-US" dirty="0"/>
              <a:t>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917848" y="2132856"/>
            <a:ext cx="7308304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  <a:r>
              <a:rPr lang="zh-TW" alt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zh-TW" alt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matrix(1:6,nrow=2,ncol=3,byrow=T)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[1,]    1    2    3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[2,]    4    5    6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dimnames</a:t>
            </a:r>
            <a:r>
              <a:rPr lang="en-US" altLang="zh-TW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=list(paste("r",1:nrow(x), sep=""),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zh-TW" alt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paste("c",1:ncol(x), sep=""))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 c1 c2 c3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r1  1  2  3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r2  4  5  6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unname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[1,]    1    2    3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[2,]    4    5    6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3789040"/>
            <a:ext cx="432048" cy="3600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627784" y="4210347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Command does not finish</a:t>
            </a:r>
            <a:endParaRPr lang="zh-TW" altLang="en-US" dirty="0">
              <a:solidFill>
                <a:srgbClr val="7030A0"/>
              </a:solidFill>
            </a:endParaRPr>
          </a:p>
        </p:txBody>
      </p:sp>
      <p:cxnSp>
        <p:nvCxnSpPr>
          <p:cNvPr id="9" name="直線單箭頭接點 8"/>
          <p:cNvCxnSpPr>
            <a:stCxn id="7" idx="1"/>
            <a:endCxn id="6" idx="3"/>
          </p:cNvCxnSpPr>
          <p:nvPr/>
        </p:nvCxnSpPr>
        <p:spPr>
          <a:xfrm flipH="1" flipV="1">
            <a:off x="1259632" y="3969060"/>
            <a:ext cx="1368152" cy="42595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1951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operator</a:t>
            </a:r>
          </a:p>
          <a:p>
            <a:pPr lvl="1"/>
            <a:r>
              <a:rPr lang="en-US" altLang="zh-TW" dirty="0" smtClean="0"/>
              <a:t>+, -</a:t>
            </a:r>
          </a:p>
          <a:p>
            <a:pPr lvl="1"/>
            <a:r>
              <a:rPr lang="en-US" altLang="zh-TW" dirty="0" smtClean="0"/>
              <a:t>%*%</a:t>
            </a:r>
          </a:p>
          <a:p>
            <a:pPr lvl="2"/>
            <a:r>
              <a:rPr lang="en-US" altLang="zh-TW" dirty="0"/>
              <a:t>matrix multiplication</a:t>
            </a:r>
            <a:endParaRPr lang="en-US" altLang="zh-TW" dirty="0" smtClean="0"/>
          </a:p>
          <a:p>
            <a:pPr lvl="1"/>
            <a:r>
              <a:rPr lang="en-US" altLang="zh-TW" dirty="0"/>
              <a:t>t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transport</a:t>
            </a:r>
          </a:p>
          <a:p>
            <a:pPr lvl="1"/>
            <a:r>
              <a:rPr lang="en-US" altLang="zh-TW" dirty="0" smtClean="0"/>
              <a:t>solve</a:t>
            </a:r>
          </a:p>
          <a:p>
            <a:pPr lvl="2"/>
            <a:r>
              <a:rPr lang="en-US" altLang="zh-TW" dirty="0" smtClean="0"/>
              <a:t>inverse</a:t>
            </a:r>
          </a:p>
          <a:p>
            <a:pPr lvl="1"/>
            <a:r>
              <a:rPr lang="en-US" altLang="zh-TW" dirty="0" err="1"/>
              <a:t>d</a:t>
            </a:r>
            <a:r>
              <a:rPr lang="en-US" altLang="zh-TW" dirty="0" err="1" smtClean="0"/>
              <a:t>et</a:t>
            </a:r>
            <a:r>
              <a:rPr lang="en-US" altLang="zh-TW" dirty="0" smtClean="0"/>
              <a:t> </a:t>
            </a:r>
          </a:p>
          <a:p>
            <a:pPr lvl="2"/>
            <a:r>
              <a:rPr lang="en-US" altLang="zh-TW" dirty="0" smtClean="0"/>
              <a:t>determinant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matrix(</a:t>
            </a:r>
            <a:r>
              <a:rPr lang="zh-TW" altLang="en-US" dirty="0"/>
              <a:t>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64088" y="1520415"/>
            <a:ext cx="3185120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= 1:4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dim(x)=c(2,2)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3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2    4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x+x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2    6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4    8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x%*%x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7   15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[2,]   10   22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2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3    4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[1,]   -2  1.5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1 -0.</a:t>
            </a:r>
            <a:r>
              <a:rPr lang="zh-TW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zh-TW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-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altLang="zh-TW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729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Matrix concatenate</a:t>
            </a:r>
            <a:endParaRPr lang="zh-TW" altLang="en-US" dirty="0"/>
          </a:p>
          <a:p>
            <a:pPr lvl="1"/>
            <a:r>
              <a:rPr lang="en-US" altLang="zh-TW" dirty="0" err="1" smtClean="0"/>
              <a:t>cbind</a:t>
            </a:r>
            <a:r>
              <a:rPr lang="en-US" altLang="zh-TW" dirty="0" smtClean="0"/>
              <a:t>(ARRAY1,ARRAY2)</a:t>
            </a:r>
          </a:p>
          <a:p>
            <a:pPr lvl="1"/>
            <a:r>
              <a:rPr lang="en-US" altLang="zh-TW" dirty="0" err="1" smtClean="0"/>
              <a:t>rbind</a:t>
            </a:r>
            <a:r>
              <a:rPr lang="en-US" altLang="zh-TW" dirty="0" smtClean="0"/>
              <a:t>(ARRAY1,ARRAY2)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matrix(</a:t>
            </a:r>
            <a:r>
              <a:rPr lang="zh-TW" altLang="en-US" dirty="0"/>
              <a:t>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75656" y="2996952"/>
            <a:ext cx="619268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 matrix(1:6,nrow=2,ncol=3,byrow=T)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 matrix(7:12,nrow=2,ncol=3,byrow=T)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altLang="zh-TW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zh-TW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   [,1] [,2] [,3] [,4] [,5] [,6]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[1,]    1    2    3    7    8    9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[2,]    4    5    6   10   11   12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rbind</a:t>
            </a:r>
            <a:r>
              <a:rPr lang="en-US" altLang="zh-TW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zh-TW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[1,]    1    2    3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[2,]    4    5    6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[3,]    7    8    9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[4,]   10   11   12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95736" y="4149080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283968" y="4149080"/>
            <a:ext cx="1980000" cy="54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195736" y="5229200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195736" y="5757374"/>
            <a:ext cx="1980000" cy="54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195736" y="415702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253733" y="415702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y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195736" y="523002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195736" y="581478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y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54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62" y="1409700"/>
            <a:ext cx="8924925" cy="5448300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to 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9662" y="6559572"/>
            <a:ext cx="8404786" cy="230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73956" y="3820013"/>
            <a:ext cx="8646516" cy="185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004048" y="967077"/>
            <a:ext cx="3948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Ref: </a:t>
            </a:r>
            <a:r>
              <a:rPr lang="zh-TW" altLang="en-US" dirty="0" smtClean="0"/>
              <a:t>http</a:t>
            </a:r>
            <a:r>
              <a:rPr lang="zh-TW" altLang="en-US" dirty="0"/>
              <a:t>://www.tiobe.com/tiobe-index/</a:t>
            </a:r>
          </a:p>
        </p:txBody>
      </p:sp>
    </p:spTree>
    <p:extLst>
      <p:ext uri="{BB962C8B-B14F-4D97-AF65-F5344CB8AC3E}">
        <p14:creationId xmlns:p14="http://schemas.microsoft.com/office/powerpoint/2010/main" val="3713922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Multiplication </a:t>
            </a:r>
            <a:r>
              <a:rPr lang="en-US" altLang="zh-TW" dirty="0" smtClean="0"/>
              <a:t>table(</a:t>
            </a:r>
            <a:r>
              <a:rPr lang="zh-TW" altLang="en-US" dirty="0" smtClean="0"/>
              <a:t>九九乘法表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Hint : Matrix multiplication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7022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apply (X, MARGIN, FUN,…)</a:t>
            </a:r>
          </a:p>
          <a:p>
            <a:pPr lvl="1"/>
            <a:r>
              <a:rPr lang="en-US" altLang="zh-TW" dirty="0"/>
              <a:t>Returns a vector or array or list of values obtained by applying a function to margins of an array or matrix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X: dataset</a:t>
            </a:r>
          </a:p>
          <a:p>
            <a:pPr lvl="1"/>
            <a:r>
              <a:rPr lang="en-US" altLang="zh-TW" dirty="0" smtClean="0"/>
              <a:t>MARGIN </a:t>
            </a:r>
            <a:r>
              <a:rPr lang="en-US" altLang="zh-TW" dirty="0"/>
              <a:t>: a vector giving the subscripts which the function will be applied over</a:t>
            </a:r>
            <a:endParaRPr lang="en-US" altLang="zh-TW" dirty="0" smtClean="0"/>
          </a:p>
          <a:p>
            <a:pPr lvl="2"/>
            <a:r>
              <a:rPr lang="en-US" altLang="zh-TW" dirty="0"/>
              <a:t> 1 indicates rows, 2 indicates </a:t>
            </a:r>
            <a:r>
              <a:rPr lang="en-US" altLang="zh-TW" dirty="0" smtClean="0"/>
              <a:t>columns</a:t>
            </a:r>
          </a:p>
          <a:p>
            <a:pPr lvl="1"/>
            <a:r>
              <a:rPr lang="en-US" altLang="zh-TW" dirty="0" smtClean="0"/>
              <a:t>FUN : function</a:t>
            </a:r>
          </a:p>
          <a:p>
            <a:pPr lvl="1"/>
            <a:r>
              <a:rPr lang="en-US" altLang="zh-TW" dirty="0"/>
              <a:t>… : optional arguments to </a:t>
            </a:r>
            <a:r>
              <a:rPr lang="en-US" altLang="zh-TW" dirty="0" smtClean="0"/>
              <a:t>FUN</a:t>
            </a:r>
          </a:p>
          <a:p>
            <a:pPr lvl="2"/>
            <a:r>
              <a:rPr lang="en-US" altLang="zh-TW" dirty="0" err="1" smtClean="0"/>
              <a:t>e.g</a:t>
            </a:r>
            <a:r>
              <a:rPr lang="en-US" altLang="zh-TW" dirty="0" smtClean="0"/>
              <a:t>: na.rm=T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matrix(</a:t>
            </a:r>
            <a:r>
              <a:rPr lang="zh-TW" altLang="en-US" dirty="0"/>
              <a:t>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55576" y="5547386"/>
            <a:ext cx="807524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apply (iris[1:4],2,mean)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Sepal.Length  Sepal.Width Petal.Length  Petal.Width 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5.843333     3.057333     3.758000     1.199333 </a:t>
            </a:r>
          </a:p>
        </p:txBody>
      </p:sp>
    </p:spTree>
    <p:extLst>
      <p:ext uri="{BB962C8B-B14F-4D97-AF65-F5344CB8AC3E}">
        <p14:creationId xmlns:p14="http://schemas.microsoft.com/office/powerpoint/2010/main" val="19856404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Please calculate the </a:t>
            </a:r>
            <a:r>
              <a:rPr lang="en-US" altLang="zh-TW" dirty="0" smtClean="0"/>
              <a:t>average and </a:t>
            </a:r>
            <a:r>
              <a:rPr lang="en-US" altLang="zh-TW" dirty="0"/>
              <a:t>standard deviation </a:t>
            </a:r>
            <a:r>
              <a:rPr lang="en-US" altLang="zh-TW" dirty="0" smtClean="0"/>
              <a:t> score of HW, midterm and final exam </a:t>
            </a:r>
            <a:r>
              <a:rPr lang="en-US" altLang="zh-TW" dirty="0"/>
              <a:t>in "</a:t>
            </a:r>
            <a:r>
              <a:rPr lang="en-US" altLang="zh-TW" dirty="0" smtClean="0"/>
              <a:t>finalscore_exercise.csv"</a:t>
            </a:r>
          </a:p>
          <a:p>
            <a:endParaRPr lang="en-US" altLang="zh-TW" dirty="0"/>
          </a:p>
          <a:p>
            <a:r>
              <a:rPr lang="en-US" altLang="zh-TW" dirty="0"/>
              <a:t>Please calculate the average and standard deviation </a:t>
            </a:r>
            <a:r>
              <a:rPr lang="en-US" altLang="zh-TW" dirty="0" smtClean="0"/>
              <a:t> score of each student in "finalscore_exercise.csv"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Hint : </a:t>
            </a:r>
          </a:p>
          <a:p>
            <a:pPr lvl="1"/>
            <a:r>
              <a:rPr lang="en-US" altLang="zh-TW" dirty="0"/>
              <a:t>Please check working directory</a:t>
            </a:r>
          </a:p>
          <a:p>
            <a:pPr lvl="1"/>
            <a:r>
              <a:rPr lang="en-US" altLang="zh-TW" dirty="0"/>
              <a:t>x=read.csv(" finalscore_exercise.csv",</a:t>
            </a:r>
            <a:r>
              <a:rPr lang="en-US" altLang="zh-TW" dirty="0" err="1"/>
              <a:t>sep</a:t>
            </a:r>
            <a:r>
              <a:rPr lang="en-US" altLang="zh-TW" dirty="0"/>
              <a:t>=",",header=T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Use apply 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9936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Please calculate the average PM2.5 </a:t>
            </a:r>
            <a:r>
              <a:rPr lang="en-US" altLang="zh-TW" dirty="0" smtClean="0"/>
              <a:t>concentration of every day.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/>
              <a:t>Hint : </a:t>
            </a:r>
          </a:p>
          <a:p>
            <a:pPr lvl="1"/>
            <a:r>
              <a:rPr lang="en-US" altLang="zh-TW" dirty="0"/>
              <a:t>Please check working directory</a:t>
            </a:r>
          </a:p>
          <a:p>
            <a:pPr lvl="1"/>
            <a:r>
              <a:rPr lang="en-US" altLang="zh-TW" dirty="0"/>
              <a:t>x=read.csv(" PM25.csv </a:t>
            </a:r>
            <a:r>
              <a:rPr lang="en-US" altLang="zh-TW" dirty="0" smtClean="0"/>
              <a:t>",</a:t>
            </a:r>
            <a:r>
              <a:rPr lang="en-US" altLang="zh-TW" dirty="0" err="1"/>
              <a:t>sep</a:t>
            </a:r>
            <a:r>
              <a:rPr lang="en-US" altLang="zh-TW" dirty="0"/>
              <a:t>=",",header=T)</a:t>
            </a:r>
          </a:p>
          <a:p>
            <a:pPr lvl="1"/>
            <a:r>
              <a:rPr lang="en-US" altLang="zh-TW" dirty="0"/>
              <a:t>x</a:t>
            </a:r>
            <a:r>
              <a:rPr lang="en-US" altLang="zh-TW" dirty="0" smtClean="0"/>
              <a:t>[,3:26]</a:t>
            </a:r>
          </a:p>
          <a:p>
            <a:pPr lvl="1"/>
            <a:r>
              <a:rPr lang="en-US" altLang="zh-TW" dirty="0" smtClean="0"/>
              <a:t>Use </a:t>
            </a:r>
            <a:r>
              <a:rPr lang="en-US" altLang="zh-TW" dirty="0"/>
              <a:t>apply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na.rm=T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9319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factor is used to encode a vector as a factor (the terms ‘category’ and ‘enumerated type’ are also used for factors)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</a:t>
            </a:r>
            <a:r>
              <a:rPr lang="en-US" altLang="zh-TW" dirty="0" smtClean="0"/>
              <a:t>factor(</a:t>
            </a:r>
            <a:r>
              <a:rPr lang="zh-TW" altLang="en-US" dirty="0"/>
              <a:t>因子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64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3528" y="3140968"/>
            <a:ext cx="849694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= c(1, 2, 4, 3, 1, 2, 3, 4,1)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factor(x)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 2 4 3 1 2 3 4 1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Levels: 1 2 3 4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factor(x, labels = c("A", "B", "C", "D")) # set level name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A B D C A B C D A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Levels: A B C D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factor(x, ordered = TRUE)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 2 4 3 1 2 3 4 1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Levels: 1 &lt; 2 &lt; 3 &lt; 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3414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factor(</a:t>
            </a:r>
            <a:r>
              <a:rPr lang="zh-TW" altLang="en-US" dirty="0"/>
              <a:t>因子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12776" y="2420888"/>
            <a:ext cx="6318448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factor(c(1, 2, 1, NA, 2), exclude = NA)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    2    1    &lt;NA&gt; 2   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Levels: 1 2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factor(c(1, 2, 1, NA, 2), exclude = 2)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    &lt;NA&gt; 1    &lt;NA&gt; &lt;NA&gt;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Levels: 1 &lt;NA&gt;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factor(c(1, 2, 1, NA, 2), exclude = NULL)</a:t>
            </a:r>
          </a:p>
          <a:p>
            <a:r>
              <a:rPr lang="pt-BR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[1] 1    2    1    &lt;NA&gt; 2   </a:t>
            </a:r>
          </a:p>
          <a:p>
            <a:r>
              <a:rPr lang="pt-BR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Levels: 1 2 &lt;NA&gt;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6182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list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The data type can different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</a:t>
            </a:r>
            <a:r>
              <a:rPr lang="en-US" altLang="zh-TW" dirty="0" smtClean="0"/>
              <a:t>- list(</a:t>
            </a:r>
            <a:r>
              <a:rPr lang="zh-TW" altLang="en-US" dirty="0" smtClean="0"/>
              <a:t>列表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87624" y="2197160"/>
            <a:ext cx="6768752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 </a:t>
            </a:r>
            <a:r>
              <a:rPr lang="en-US" altLang="zh-TW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(A=c(1,2,3), B=matrix(c("a", "b", "c", 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"d"),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=2,ncol=2))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$A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1 2 3</a:t>
            </a:r>
          </a:p>
          <a:p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$B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   [,1] [,2]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[1,] "a"  "c" 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[2,] "b"  "d" 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names(x)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"A" "B"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length(x)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2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x$A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2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2431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list(</a:t>
            </a:r>
            <a:r>
              <a:rPr lang="zh-TW" altLang="en-US" dirty="0"/>
              <a:t>列表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86000" y="2274838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unname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[[1]]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1 2 3</a:t>
            </a:r>
          </a:p>
          <a:p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[[2]]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   [,1] [,2]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[1,] "a"  "c" 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[2,] "b"  "d" 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6690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List concatenate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list(</a:t>
            </a:r>
            <a:r>
              <a:rPr lang="zh-TW" altLang="en-US" dirty="0"/>
              <a:t>列表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27584" y="2056686"/>
            <a:ext cx="7488832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= list(A=c(1,2,3), B=matrix(c("a", "b", "c", 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"d"),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=2,ncol=2))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y=list(C=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("2012-12-20"),D=1+2i)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c(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zh-TW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$A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1 2 3</a:t>
            </a:r>
          </a:p>
          <a:p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$B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   [,1] [,2]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[1,] "a"  "c" 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[2,] "b"  "d" </a:t>
            </a:r>
          </a:p>
          <a:p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$C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"2012-12-20"</a:t>
            </a:r>
          </a:p>
          <a:p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$D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1+2i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8762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data frame </a:t>
            </a:r>
            <a:r>
              <a:rPr lang="en-US" altLang="zh-TW" dirty="0"/>
              <a:t>:</a:t>
            </a:r>
            <a:r>
              <a:rPr lang="en-US" altLang="zh-TW" dirty="0" smtClean="0"/>
              <a:t>must </a:t>
            </a:r>
            <a:r>
              <a:rPr lang="en-US" altLang="zh-TW" dirty="0"/>
              <a:t>have the same </a:t>
            </a:r>
            <a:r>
              <a:rPr lang="en-US" altLang="zh-TW" dirty="0" smtClean="0"/>
              <a:t>mode in each column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</a:t>
            </a:r>
            <a:r>
              <a:rPr lang="en-US" altLang="zh-TW" dirty="0" smtClean="0"/>
              <a:t>data frame(</a:t>
            </a:r>
            <a:r>
              <a:rPr lang="zh-TW" altLang="en-US" dirty="0" smtClean="0"/>
              <a:t>資料欄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051720" y="2197160"/>
            <a:ext cx="680424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(WD=c(2,3), ID=c("tinin","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"),</a:t>
            </a:r>
            <a:r>
              <a:rPr lang="zh-TW" alt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TW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zh-TW" alt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Date=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(c("2016-02-23","2016-02-24")))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WD    ID       Date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1  2 tinin 2016-02-23</a:t>
            </a:r>
          </a:p>
          <a:p>
            <a:pPr marL="342900" indent="-342900">
              <a:buAutoNum type="arabicPlain" startAt="2"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2016-02-24</a:t>
            </a:r>
          </a:p>
          <a:p>
            <a:pPr marL="342900" indent="-342900"/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y$ID</a:t>
            </a:r>
            <a:endParaRPr lang="en-US" altLang="zh-TW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tinin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342900" indent="-342900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Levels: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tinin</a:t>
            </a:r>
          </a:p>
          <a:p>
            <a:pPr marL="342900" indent="-342900"/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y$ID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pPr marL="342900" indent="-342900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bp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Levels: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tinin</a:t>
            </a:r>
          </a:p>
          <a:p>
            <a:pPr marL="342900" indent="-342900"/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y[,c(2,3)]</a:t>
            </a:r>
          </a:p>
          <a:p>
            <a:pPr marL="342900" indent="-342900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   ID       Date</a:t>
            </a:r>
          </a:p>
          <a:p>
            <a:pPr marL="342900" indent="-342900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1 tinin 2016-02-23</a:t>
            </a:r>
          </a:p>
          <a:p>
            <a:pPr marL="342900" indent="-342900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2016-02-24</a:t>
            </a:r>
          </a:p>
        </p:txBody>
      </p:sp>
    </p:spTree>
    <p:extLst>
      <p:ext uri="{BB962C8B-B14F-4D97-AF65-F5344CB8AC3E}">
        <p14:creationId xmlns:p14="http://schemas.microsoft.com/office/powerpoint/2010/main" val="255838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Advantages </a:t>
            </a:r>
            <a:r>
              <a:rPr lang="en-US" altLang="zh-TW" dirty="0"/>
              <a:t>: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Free</a:t>
            </a:r>
          </a:p>
          <a:p>
            <a:pPr lvl="1"/>
            <a:r>
              <a:rPr lang="en-US" altLang="zh-TW" dirty="0" smtClean="0"/>
              <a:t>Cross platform</a:t>
            </a:r>
          </a:p>
          <a:p>
            <a:pPr lvl="1"/>
            <a:r>
              <a:rPr lang="en-US" altLang="zh-TW" dirty="0" smtClean="0"/>
              <a:t>Integrate Hadoop</a:t>
            </a:r>
          </a:p>
          <a:p>
            <a:pPr lvl="1"/>
            <a:r>
              <a:rPr lang="en-US" altLang="zh-TW" dirty="0" smtClean="0"/>
              <a:t>Modify code easily</a:t>
            </a:r>
          </a:p>
          <a:p>
            <a:pPr lvl="1"/>
            <a:r>
              <a:rPr lang="en-US" altLang="zh-TW" dirty="0"/>
              <a:t>Generate </a:t>
            </a:r>
            <a:r>
              <a:rPr lang="en-US" altLang="zh-TW" dirty="0" smtClean="0"/>
              <a:t>graphics easily and quickly</a:t>
            </a:r>
          </a:p>
          <a:p>
            <a:pPr lvl="1"/>
            <a:endParaRPr lang="zh-TW" altLang="en-US" dirty="0"/>
          </a:p>
          <a:p>
            <a:r>
              <a:rPr lang="en-US" altLang="zh-TW" dirty="0" smtClean="0"/>
              <a:t>Disadvantages:</a:t>
            </a:r>
          </a:p>
          <a:p>
            <a:pPr lvl="1"/>
            <a:r>
              <a:rPr lang="en-US" altLang="zh-TW" dirty="0" smtClean="0"/>
              <a:t>No friendly UI </a:t>
            </a:r>
          </a:p>
          <a:p>
            <a:pPr lvl="1"/>
            <a:r>
              <a:rPr lang="en-US" altLang="zh-TW" dirty="0" smtClean="0"/>
              <a:t>Need to know packages and function name</a:t>
            </a:r>
          </a:p>
          <a:p>
            <a:pPr marL="457200" lvl="1" indent="0">
              <a:buNone/>
            </a:pP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to 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0962" name="Picture 2" descr="https://lh3.googleusercontent.com/OywWg1Mk7RqO0WBoV5eS3Ksyw6dbtcsVavik3WGAV1ZPnpYCStDn5e0mo4CZEOipKcIWcU4P8qYTTr7MnyhGeMXhvBmruOLZlDTF7as7G1DI4Kfn-OfDaWgVL9boo7K4h6s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2816"/>
            <a:ext cx="2402632" cy="152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259184" y="1737074"/>
            <a:ext cx="1345561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SAS VA :</a:t>
            </a:r>
          </a:p>
          <a:p>
            <a:r>
              <a:rPr lang="en-US" altLang="zh-TW" dirty="0" smtClean="0"/>
              <a:t>~150K / core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755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Data </a:t>
            </a:r>
            <a:r>
              <a:rPr lang="en-US" altLang="zh-TW" dirty="0"/>
              <a:t>frame concatenate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cbind</a:t>
            </a:r>
            <a:r>
              <a:rPr lang="en-US" altLang="zh-TW" dirty="0" smtClean="0"/>
              <a:t>(DATA FRAME1, DATA FRAME2)</a:t>
            </a:r>
          </a:p>
          <a:p>
            <a:pPr lvl="1"/>
            <a:r>
              <a:rPr lang="en-US" altLang="zh-TW" dirty="0" err="1" smtClean="0"/>
              <a:t>rbind</a:t>
            </a:r>
            <a:r>
              <a:rPr lang="en-US" altLang="zh-TW" dirty="0" smtClean="0"/>
              <a:t>(DATA FRAME1, DATA FRAME2)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-data frame(</a:t>
            </a:r>
            <a:r>
              <a:rPr lang="zh-TW" altLang="en-US" dirty="0"/>
              <a:t>資料欄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313892" y="2852936"/>
            <a:ext cx="6516216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(WD=c(2,3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ID=c("tinin","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"),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TW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Date=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(c("2016-02-23","2016-02-24")))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z=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(PHONE=c("0910","0911"))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altLang="zh-TW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y,z</a:t>
            </a:r>
            <a:r>
              <a:rPr lang="en-US" altLang="zh-TW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WD    ID       Date PHONE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1  2 tinin 2016-02-23  0910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2  3  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2016-02-24  0911</a:t>
            </a:r>
          </a:p>
          <a:p>
            <a:pPr marL="342900" indent="-342900"/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(WD=4, </a:t>
            </a:r>
          </a:p>
          <a:p>
            <a:pPr marL="342900" indent="-342900"/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zh-TW" alt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ID="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lee",Date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("2016-02-25"))</a:t>
            </a:r>
          </a:p>
          <a:p>
            <a:pPr marL="342900" indent="-342900"/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rbind</a:t>
            </a:r>
            <a:r>
              <a:rPr lang="en-US" altLang="zh-TW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y,x</a:t>
            </a:r>
            <a:r>
              <a:rPr lang="en-US" altLang="zh-TW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WD    ID       Date</a:t>
            </a:r>
          </a:p>
          <a:p>
            <a:pPr marL="342900" indent="-342900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1  2 tinin 2016-02-23</a:t>
            </a:r>
          </a:p>
          <a:p>
            <a:pPr marL="342900" indent="-342900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2  3  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2016-02-24</a:t>
            </a:r>
          </a:p>
          <a:p>
            <a:pPr marL="342900" indent="-342900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3  4   lee 2016-02-25</a:t>
            </a:r>
          </a:p>
        </p:txBody>
      </p:sp>
    </p:spTree>
    <p:extLst>
      <p:ext uri="{BB962C8B-B14F-4D97-AF65-F5344CB8AC3E}">
        <p14:creationId xmlns:p14="http://schemas.microsoft.com/office/powerpoint/2010/main" val="27344178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Sort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-data frame(</a:t>
            </a:r>
            <a:r>
              <a:rPr lang="zh-TW" altLang="en-US" dirty="0"/>
              <a:t>資料欄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47664" y="2348880"/>
            <a:ext cx="604867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 = 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rbind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y,x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 WD    ID       Date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1  2 tinin 2016-02-23</a:t>
            </a:r>
          </a:p>
          <a:p>
            <a:pPr marL="342900" indent="-342900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2  3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2016-02-24</a:t>
            </a:r>
          </a:p>
          <a:p>
            <a:pPr marL="342900" indent="-342900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3  4  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lee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2016-02-25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 = w[</a:t>
            </a:r>
            <a:r>
              <a:rPr lang="en-US" altLang="zh-TW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order(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w$WD,decreasing</a:t>
            </a:r>
            <a:r>
              <a:rPr lang="en-US" altLang="zh-TW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TRUE)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,]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WD    ID       Date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3  4   lee 2016-02-25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2  3  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2016-02-24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1  2 tinin 2016-02-23</a:t>
            </a:r>
          </a:p>
        </p:txBody>
      </p:sp>
    </p:spTree>
    <p:extLst>
      <p:ext uri="{BB962C8B-B14F-4D97-AF65-F5344CB8AC3E}">
        <p14:creationId xmlns:p14="http://schemas.microsoft.com/office/powerpoint/2010/main" val="1009341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x=read.csv("</a:t>
            </a:r>
            <a:r>
              <a:rPr lang="en-US" altLang="zh-TW" dirty="0" err="1" smtClean="0">
                <a:solidFill>
                  <a:schemeClr val="tx1"/>
                </a:solidFill>
              </a:rPr>
              <a:t>Taiwan.csv",header</a:t>
            </a:r>
            <a:r>
              <a:rPr lang="en-US" altLang="zh-TW" dirty="0" smtClean="0">
                <a:solidFill>
                  <a:schemeClr val="tx1"/>
                </a:solidFill>
              </a:rPr>
              <a:t>=T)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Q1 : How many residents in Taiwan?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Q2: Calculate the population density of each county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Q3: </a:t>
            </a:r>
            <a:r>
              <a:rPr lang="en-US" altLang="zh-TW" dirty="0">
                <a:solidFill>
                  <a:schemeClr val="tx1"/>
                </a:solidFill>
              </a:rPr>
              <a:t>Sort the data in descending </a:t>
            </a:r>
            <a:r>
              <a:rPr lang="en-US" altLang="zh-TW" dirty="0" smtClean="0">
                <a:solidFill>
                  <a:schemeClr val="tx1"/>
                </a:solidFill>
              </a:rPr>
              <a:t>order by </a:t>
            </a:r>
            <a:r>
              <a:rPr lang="en-US" altLang="zh-TW" dirty="0">
                <a:solidFill>
                  <a:schemeClr val="tx1"/>
                </a:solidFill>
              </a:rPr>
              <a:t>population density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Hint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colnames</a:t>
            </a:r>
            <a:r>
              <a:rPr lang="en-US" altLang="zh-TW" dirty="0">
                <a:solidFill>
                  <a:schemeClr val="tx1"/>
                </a:solidFill>
              </a:rPr>
              <a:t>(x) = c(</a:t>
            </a:r>
            <a:r>
              <a:rPr lang="en-US" altLang="zh-TW" dirty="0" err="1">
                <a:solidFill>
                  <a:schemeClr val="tx1"/>
                </a:solidFill>
              </a:rPr>
              <a:t>colnames</a:t>
            </a:r>
            <a:r>
              <a:rPr lang="en-US" altLang="zh-TW" dirty="0">
                <a:solidFill>
                  <a:schemeClr val="tx1"/>
                </a:solidFill>
              </a:rPr>
              <a:t>(x[,1:3]),"density</a:t>
            </a:r>
            <a:r>
              <a:rPr lang="en-US" altLang="zh-TW" dirty="0" smtClean="0">
                <a:solidFill>
                  <a:schemeClr val="tx1"/>
                </a:solidFill>
              </a:rPr>
              <a:t>")</a:t>
            </a:r>
          </a:p>
          <a:p>
            <a:pPr lvl="2"/>
            <a:r>
              <a:rPr lang="en-US" altLang="zh-TW" dirty="0" smtClean="0">
                <a:solidFill>
                  <a:schemeClr val="tx1"/>
                </a:solidFill>
              </a:rPr>
              <a:t> order(), ?order</a:t>
            </a:r>
            <a:endParaRPr lang="en-US" altLang="zh-TW" dirty="0">
              <a:solidFill>
                <a:schemeClr val="tx1"/>
              </a:solidFill>
            </a:endParaRPr>
          </a:p>
          <a:p>
            <a:pPr lvl="2"/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x[order(…),]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Q2: How many counties have more than 2,000,000 residents</a:t>
            </a:r>
            <a:r>
              <a:rPr lang="zh-TW" altLang="en-US" dirty="0" smtClean="0">
                <a:solidFill>
                  <a:schemeClr val="tx1"/>
                </a:solidFill>
              </a:rPr>
              <a:t>？</a:t>
            </a:r>
            <a:r>
              <a:rPr lang="en-US" altLang="zh-TW" dirty="0">
                <a:solidFill>
                  <a:schemeClr val="tx1"/>
                </a:solidFill>
              </a:rPr>
              <a:t>Which </a:t>
            </a:r>
            <a:r>
              <a:rPr lang="en-US" altLang="zh-TW" dirty="0" smtClean="0">
                <a:solidFill>
                  <a:schemeClr val="tx1"/>
                </a:solidFill>
              </a:rPr>
              <a:t>county</a:t>
            </a:r>
            <a:r>
              <a:rPr lang="zh-TW" altLang="en-US" dirty="0" smtClean="0">
                <a:solidFill>
                  <a:schemeClr val="tx1"/>
                </a:solidFill>
              </a:rPr>
              <a:t>？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Hint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: which(), length()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Hint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x[which(…),]</a:t>
            </a: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Exercise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9793D7-D998-4B7C-8147-950851F2D46F}" type="slidenum">
              <a:rPr lang="zh-TW" altLang="en-US" smtClean="0">
                <a:solidFill>
                  <a:schemeClr val="bg1"/>
                </a:solidFill>
              </a:rPr>
              <a:pPr>
                <a:defRPr/>
              </a:pPr>
              <a:t>72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1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Merge</a:t>
            </a:r>
          </a:p>
          <a:p>
            <a:pPr lvl="1"/>
            <a:r>
              <a:rPr lang="en-US" altLang="zh-TW" dirty="0" smtClean="0"/>
              <a:t>Merge </a:t>
            </a:r>
            <a:r>
              <a:rPr lang="en-US" altLang="zh-TW" dirty="0"/>
              <a:t>two data frames by common columns or row names, or do other versions of database </a:t>
            </a:r>
            <a:r>
              <a:rPr lang="en-US" altLang="zh-TW" i="1" dirty="0"/>
              <a:t>join</a:t>
            </a:r>
            <a:r>
              <a:rPr lang="en-US" altLang="zh-TW" dirty="0"/>
              <a:t> operations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-data frame(</a:t>
            </a:r>
            <a:r>
              <a:rPr lang="zh-TW" altLang="en-US" dirty="0"/>
              <a:t>資料欄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9512" y="2924944"/>
            <a:ext cx="8784976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=data.frame(WD=c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ID=c("tinin", "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"lee"), </a:t>
            </a:r>
            <a:endParaRPr lang="en-US" altLang="zh-TW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=as.Date(c("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</a:t>
            </a:r>
            <a:endParaRPr lang="en-US" altLang="zh-TW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=c("0910","0955","0933")) 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=data.frame(PHONE=c("0910","0955","0987","0966"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altLang="zh-TW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"CHT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"FET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"TM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"PHS")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WD    ID       Date PHONE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zh-TW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tinin </a:t>
            </a:r>
            <a:r>
              <a:rPr lang="en-US" altLang="zh-TW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2016-02-23  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0910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lang="en-US" altLang="zh-TW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zh-TW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altLang="zh-TW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2016-02-24  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0955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</a:t>
            </a:r>
            <a:r>
              <a:rPr lang="en-US" altLang="zh-TW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lee </a:t>
            </a:r>
            <a:r>
              <a:rPr lang="en-US" altLang="zh-TW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2016-02-25  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0933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PHONE     NAME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1  0910 </a:t>
            </a:r>
            <a:r>
              <a:rPr lang="en-US" altLang="zh-TW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CHT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2  0955     </a:t>
            </a:r>
            <a:r>
              <a:rPr lang="en-US" altLang="zh-TW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3  0987  </a:t>
            </a:r>
            <a:r>
              <a:rPr lang="en-US" altLang="zh-TW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TM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4  0966     </a:t>
            </a:r>
            <a:r>
              <a:rPr lang="en-US" altLang="zh-TW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PHS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7003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-data frame(</a:t>
            </a:r>
            <a:r>
              <a:rPr lang="zh-TW" altLang="en-US" dirty="0"/>
              <a:t>資料欄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83568" y="1878022"/>
            <a:ext cx="777686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(x=a,y=b, by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="PHONE",all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#outer join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 WD    ID       Date     NAME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1  0910  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tinin 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2016-02-23   CHT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2  0933  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lee 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2016-02-25   &lt;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NA&gt;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3  0955  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zh-T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2016-02-24   FET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0966 NA  &lt;NA&gt;       &lt;NA&gt;   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PHS</a:t>
            </a:r>
            <a:endParaRPr lang="en-US" altLang="zh-TW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0987 NA  &lt;NA&gt;       &lt;NA&gt;   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(x=a,y=b, by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,all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.x=TRUE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#left join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 WD    ID       Date     NAME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1  0910  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tinin 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2016-02-23   CHT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2  0933  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lee 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2016-02-25   &lt;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NA&gt;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3  0955  3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2016-02-24   FET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2413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-data frame(</a:t>
            </a:r>
            <a:r>
              <a:rPr lang="zh-TW" altLang="en-US" dirty="0"/>
              <a:t>資料欄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19572" y="1878022"/>
            <a:ext cx="7704856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(x=a,y=b, by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,all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.y=TRUE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#right join</a:t>
            </a:r>
          </a:p>
          <a:p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PHONE WD    ID       Date NAME</a:t>
            </a:r>
          </a:p>
          <a:p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1  0910  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l-PL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tinin </a:t>
            </a:r>
            <a:r>
              <a:rPr lang="pl-PL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pl-PL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l-PL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pl-PL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CHT</a:t>
            </a:r>
          </a:p>
          <a:p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2  0955  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pl-PL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pl-PL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pl-PL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l-PL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pl-PL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</a:t>
            </a:r>
          </a:p>
          <a:p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0966 NA  &lt;NA&gt;       &lt;NA&gt;  PHS</a:t>
            </a:r>
          </a:p>
          <a:p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0987 NA  &lt;NA&gt;       &lt;NA&gt;   TM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(x=a,y=b, by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,all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#inner join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PHONE WD    ID       Date NAME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1  0910  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tinin 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2016-02-23  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CHT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2  0955  3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2016-02-24  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6063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Merge two datasets, AQX.csv and AQXsite.csv, by ‘</a:t>
            </a:r>
            <a:r>
              <a:rPr lang="en-US" altLang="zh-TW" dirty="0" err="1" smtClean="0"/>
              <a:t>SiteName</a:t>
            </a:r>
            <a:r>
              <a:rPr lang="en-US" altLang="zh-TW" dirty="0" smtClean="0"/>
              <a:t>’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36" y="2871862"/>
            <a:ext cx="7051327" cy="361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382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Control Structures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1198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if (</a:t>
            </a:r>
            <a:r>
              <a:rPr lang="en-US" altLang="zh-TW" i="1" dirty="0" err="1"/>
              <a:t>cond</a:t>
            </a:r>
            <a:r>
              <a:rPr lang="en-US" altLang="zh-TW" dirty="0"/>
              <a:t>) </a:t>
            </a:r>
            <a:r>
              <a:rPr lang="en-US" altLang="zh-TW" i="1" dirty="0" smtClean="0"/>
              <a:t>expr</a:t>
            </a:r>
          </a:p>
          <a:p>
            <a:endParaRPr lang="en-US" altLang="zh-TW" dirty="0"/>
          </a:p>
          <a:p>
            <a:r>
              <a:rPr lang="en-US" altLang="zh-TW" dirty="0"/>
              <a:t>if (</a:t>
            </a:r>
            <a:r>
              <a:rPr lang="en-US" altLang="zh-TW" i="1" dirty="0" err="1"/>
              <a:t>cond</a:t>
            </a:r>
            <a:r>
              <a:rPr lang="en-US" altLang="zh-TW" dirty="0"/>
              <a:t>) </a:t>
            </a:r>
            <a:r>
              <a:rPr lang="en-US" altLang="zh-TW" i="1" dirty="0"/>
              <a:t>expr1</a:t>
            </a:r>
            <a:r>
              <a:rPr lang="en-US" altLang="zh-TW" dirty="0"/>
              <a:t> else </a:t>
            </a:r>
            <a:r>
              <a:rPr lang="en-US" altLang="zh-TW" i="1" dirty="0" smtClean="0"/>
              <a:t>expr2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</a:t>
            </a:r>
            <a:r>
              <a:rPr lang="en-US" altLang="zh-TW" dirty="0" smtClean="0"/>
              <a:t>Structures - if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23755" y="3692576"/>
            <a:ext cx="734481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a=2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if (a %% 2 == 1) print ("odd") else print ("even")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"even"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01670" y="3980231"/>
            <a:ext cx="1800200" cy="33947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33208" y="3982571"/>
            <a:ext cx="1800200" cy="33947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011323" y="3980231"/>
            <a:ext cx="1944216" cy="338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739787" y="2920281"/>
            <a:ext cx="681282" cy="1156791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2653396" y="2806580"/>
            <a:ext cx="1414548" cy="1173651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8" idx="0"/>
          </p:cNvCxnSpPr>
          <p:nvPr/>
        </p:nvCxnSpPr>
        <p:spPr>
          <a:xfrm>
            <a:off x="4067944" y="2804336"/>
            <a:ext cx="2915487" cy="1175895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7029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(</a:t>
            </a:r>
            <a:r>
              <a:rPr lang="en-US" altLang="zh-TW" i="1" dirty="0" err="1"/>
              <a:t>var</a:t>
            </a:r>
            <a:r>
              <a:rPr lang="en-US" altLang="zh-TW" dirty="0"/>
              <a:t> in </a:t>
            </a:r>
            <a:r>
              <a:rPr lang="en-US" altLang="zh-TW" i="1" dirty="0" err="1"/>
              <a:t>seq</a:t>
            </a:r>
            <a:r>
              <a:rPr lang="en-US" altLang="zh-TW" dirty="0"/>
              <a:t>) </a:t>
            </a:r>
            <a:r>
              <a:rPr lang="en-US" altLang="zh-TW" i="1" dirty="0"/>
              <a:t>expr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var</a:t>
            </a:r>
            <a:r>
              <a:rPr lang="en-US" altLang="zh-TW" dirty="0" smtClean="0"/>
              <a:t> : variable</a:t>
            </a:r>
          </a:p>
          <a:p>
            <a:pPr lvl="1"/>
            <a:r>
              <a:rPr lang="en-US" altLang="zh-TW" dirty="0" err="1" smtClean="0"/>
              <a:t>seq</a:t>
            </a:r>
            <a:r>
              <a:rPr lang="en-US" altLang="zh-TW" dirty="0" smtClean="0"/>
              <a:t> : vector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</a:t>
            </a:r>
            <a:r>
              <a:rPr lang="en-US" altLang="zh-TW" dirty="0" smtClean="0"/>
              <a:t>Structures </a:t>
            </a:r>
            <a:r>
              <a:rPr lang="en-US" altLang="zh-TW" dirty="0"/>
              <a:t>-</a:t>
            </a:r>
            <a:r>
              <a:rPr lang="en-US" altLang="zh-TW" dirty="0" smtClean="0"/>
              <a:t> for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63688" y="3573016"/>
            <a:ext cx="523832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sum=0</a:t>
            </a:r>
          </a:p>
          <a:p>
            <a:r>
              <a:rPr lang="nn-NO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for (i in 1:20){sum = sum + i}</a:t>
            </a:r>
          </a:p>
          <a:p>
            <a:r>
              <a:rPr lang="nn-NO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</a:t>
            </a:r>
          </a:p>
          <a:p>
            <a:r>
              <a:rPr lang="nn-NO" altLang="zh-TW" dirty="0" smtClean="0">
                <a:latin typeface="Courier New" pitchFamily="49" charset="0"/>
                <a:cs typeface="Courier New" pitchFamily="49" charset="0"/>
              </a:rPr>
              <a:t>[1] 210</a:t>
            </a:r>
            <a:endParaRPr lang="nn-NO" altLang="zh-TW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99471" y="3861048"/>
            <a:ext cx="188354" cy="3600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單箭頭接點 6"/>
          <p:cNvCxnSpPr>
            <a:endCxn id="6" idx="0"/>
          </p:cNvCxnSpPr>
          <p:nvPr/>
        </p:nvCxnSpPr>
        <p:spPr>
          <a:xfrm>
            <a:off x="1979712" y="1988840"/>
            <a:ext cx="913936" cy="1872208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491880" y="3861048"/>
            <a:ext cx="576064" cy="3600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2677624" y="1909106"/>
            <a:ext cx="1030280" cy="2049677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211960" y="3861048"/>
            <a:ext cx="2016224" cy="3600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" name="直線單箭頭接點 12"/>
          <p:cNvCxnSpPr>
            <a:endCxn id="12" idx="0"/>
          </p:cNvCxnSpPr>
          <p:nvPr/>
        </p:nvCxnSpPr>
        <p:spPr>
          <a:xfrm>
            <a:off x="3347864" y="1988840"/>
            <a:ext cx="1872208" cy="1872208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96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Install R &amp; </a:t>
            </a:r>
            <a:r>
              <a:rPr lang="en-US" altLang="zh-TW" dirty="0" err="1" smtClean="0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5663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Example : Multiplication table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for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86000" y="2276872"/>
            <a:ext cx="45720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a=rep(c(0),times=81)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dim(a)=c(9,9)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for (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1:9) { 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for(j in 1:9){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a[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]=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*j}}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526005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Pascal Triangle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81</a:t>
            </a:fld>
            <a:endParaRPr lang="zh-TW" altLang="en-US"/>
          </a:p>
        </p:txBody>
      </p:sp>
      <p:pic>
        <p:nvPicPr>
          <p:cNvPr id="5" name="Picture 3" descr="\tbinom{n}{r}=\tbinom{n-1}{r}+\tbinom{n-1}{r-1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3175528" cy="50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66" y="3140968"/>
            <a:ext cx="2855780" cy="109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664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for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75656" y="1600200"/>
            <a:ext cx="6192688" cy="2339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unique(iris[,5])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 in x)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y[i] = mean(iris[iris[,5]==i,1])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altLang="zh-TW" sz="1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r>
              <a:rPr lang="en-US" altLang="zh-T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versicolor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virginica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US" altLang="zh-TW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0.000      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5.006      5.936      6.588</a:t>
            </a:r>
            <a:endParaRPr lang="zh-TW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75656" y="4105374"/>
            <a:ext cx="6192688" cy="2616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unique(iris[,5])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 in 1:length(x))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y[i] = mean(iris[iris[,5]==x[i],1])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(y)=x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altLang="zh-TW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versicolor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virginica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5.006    5.936      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6.588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5594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Calculate the average </a:t>
            </a:r>
            <a:r>
              <a:rPr lang="en-US" altLang="zh-TW" dirty="0"/>
              <a:t>of </a:t>
            </a:r>
            <a:r>
              <a:rPr lang="en-US" altLang="zh-TW" dirty="0" err="1" smtClean="0"/>
              <a:t>Sepal.Length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Sepal.Width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Petal.Length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Petal.Width</a:t>
            </a:r>
            <a:r>
              <a:rPr lang="en-US" altLang="zh-TW" dirty="0" smtClean="0"/>
              <a:t> of </a:t>
            </a:r>
            <a:r>
              <a:rPr lang="en-US" altLang="zh-TW" dirty="0"/>
              <a:t>each </a:t>
            </a:r>
            <a:r>
              <a:rPr lang="en-US" altLang="zh-TW" dirty="0" smtClean="0"/>
              <a:t>species in IRIS dataset.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284984"/>
            <a:ext cx="6538217" cy="78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591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Calculate the average concentration </a:t>
            </a:r>
            <a:r>
              <a:rPr lang="en-US" altLang="zh-TW" dirty="0" smtClean="0"/>
              <a:t>of NO2, PM10, PM2.5, O3 and SO2 </a:t>
            </a:r>
            <a:r>
              <a:rPr lang="en-US" altLang="zh-TW" dirty="0"/>
              <a:t>of </a:t>
            </a:r>
            <a:r>
              <a:rPr lang="en-US" altLang="zh-TW" dirty="0" smtClean="0"/>
              <a:t>each station.</a:t>
            </a:r>
          </a:p>
          <a:p>
            <a:endParaRPr lang="en-US" altLang="zh-TW" dirty="0"/>
          </a:p>
          <a:p>
            <a:r>
              <a:rPr lang="en-US" altLang="zh-TW" dirty="0" smtClean="0"/>
              <a:t>Data: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x=read.csv("</a:t>
            </a:r>
            <a:r>
              <a:rPr lang="en-US" altLang="zh-TW" dirty="0" err="1">
                <a:solidFill>
                  <a:schemeClr val="tx1"/>
                </a:solidFill>
              </a:rPr>
              <a:t>AirPollution.csv",header</a:t>
            </a:r>
            <a:r>
              <a:rPr lang="en-US" altLang="zh-TW" dirty="0">
                <a:solidFill>
                  <a:schemeClr val="tx1"/>
                </a:solidFill>
              </a:rPr>
              <a:t>=T)</a:t>
            </a:r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4365104"/>
            <a:ext cx="6210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942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repeat </a:t>
            </a:r>
            <a:r>
              <a:rPr lang="en-US" altLang="zh-TW" dirty="0" err="1" smtClean="0"/>
              <a:t>expr_repeat</a:t>
            </a:r>
            <a:endParaRPr lang="en-US" altLang="zh-TW" dirty="0" smtClean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break</a:t>
            </a:r>
            <a:r>
              <a:rPr lang="en-US" altLang="zh-TW" dirty="0"/>
              <a:t> statement is the only way to come out of the repeat loop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</a:t>
            </a:r>
            <a:r>
              <a:rPr lang="en-US" altLang="zh-TW" dirty="0" smtClean="0"/>
              <a:t>repeat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86000" y="3068960"/>
            <a:ext cx="45720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n-NO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sum=0</a:t>
            </a:r>
          </a:p>
          <a:p>
            <a:r>
              <a:rPr lang="nn-NO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i=1</a:t>
            </a:r>
          </a:p>
          <a:p>
            <a:r>
              <a:rPr lang="nn-NO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repeat{</a:t>
            </a:r>
          </a:p>
          <a:p>
            <a:r>
              <a:rPr lang="nn-NO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sum=sum+i</a:t>
            </a:r>
          </a:p>
          <a:p>
            <a:r>
              <a:rPr lang="nn-NO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i=i+1</a:t>
            </a:r>
          </a:p>
          <a:p>
            <a:r>
              <a:rPr lang="nn-NO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if(i&gt;20)break</a:t>
            </a:r>
          </a:p>
          <a:p>
            <a:r>
              <a:rPr lang="nn-NO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}</a:t>
            </a:r>
          </a:p>
          <a:p>
            <a:r>
              <a:rPr lang="nn-NO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</a:t>
            </a:r>
          </a:p>
          <a:p>
            <a:r>
              <a:rPr lang="nn-NO" altLang="zh-TW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210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370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while (</a:t>
            </a:r>
            <a:r>
              <a:rPr lang="en-US" altLang="zh-TW" i="1" dirty="0" err="1" smtClean="0"/>
              <a:t>cond</a:t>
            </a:r>
            <a:r>
              <a:rPr lang="en-US" altLang="zh-TW" dirty="0" smtClean="0"/>
              <a:t>) </a:t>
            </a:r>
            <a:r>
              <a:rPr lang="en-US" altLang="zh-TW" i="1" dirty="0" smtClean="0"/>
              <a:t>expr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</a:t>
            </a:r>
            <a:r>
              <a:rPr lang="en-US" altLang="zh-TW" dirty="0" smtClean="0"/>
              <a:t>while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86000" y="3068960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n-NO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sum=0</a:t>
            </a:r>
          </a:p>
          <a:p>
            <a:r>
              <a:rPr lang="nn-NO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i=1</a:t>
            </a:r>
          </a:p>
          <a:p>
            <a:r>
              <a:rPr lang="nn-NO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while(i&lt;=20){</a:t>
            </a:r>
          </a:p>
          <a:p>
            <a:r>
              <a:rPr lang="nn-NO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sum=sum+i</a:t>
            </a:r>
          </a:p>
          <a:p>
            <a:r>
              <a:rPr lang="nn-NO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i=i+1</a:t>
            </a:r>
          </a:p>
          <a:p>
            <a:r>
              <a:rPr lang="nn-NO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}</a:t>
            </a:r>
          </a:p>
          <a:p>
            <a:r>
              <a:rPr lang="nn-NO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</a:t>
            </a:r>
          </a:p>
          <a:p>
            <a:r>
              <a:rPr lang="nn-NO" altLang="zh-TW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210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7531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next</a:t>
            </a:r>
          </a:p>
          <a:p>
            <a:pPr lvl="1"/>
            <a:r>
              <a:rPr lang="en-US" altLang="zh-TW" dirty="0"/>
              <a:t>halts the processing of the current iteration and advances the looping </a:t>
            </a:r>
            <a:r>
              <a:rPr lang="en-US" altLang="zh-TW" dirty="0" smtClean="0"/>
              <a:t>index</a:t>
            </a:r>
          </a:p>
          <a:p>
            <a:pPr lvl="1"/>
            <a:r>
              <a:rPr lang="en-US" altLang="zh-TW" dirty="0" smtClean="0"/>
              <a:t>Like </a:t>
            </a:r>
            <a:r>
              <a:rPr lang="en-US" altLang="zh-TW" dirty="0" smtClean="0">
                <a:solidFill>
                  <a:srgbClr val="FF0000"/>
                </a:solidFill>
              </a:rPr>
              <a:t>continue</a:t>
            </a:r>
            <a:r>
              <a:rPr lang="en-US" altLang="zh-TW" dirty="0" smtClean="0"/>
              <a:t> in C++</a:t>
            </a:r>
          </a:p>
          <a:p>
            <a:r>
              <a:rPr lang="en-US" altLang="zh-TW" dirty="0" smtClean="0"/>
              <a:t>break</a:t>
            </a:r>
          </a:p>
          <a:p>
            <a:pPr lvl="1"/>
            <a:r>
              <a:rPr lang="en-US" altLang="zh-TW" dirty="0"/>
              <a:t>breaks out of </a:t>
            </a:r>
            <a:r>
              <a:rPr lang="en-US" altLang="zh-TW" dirty="0" smtClean="0"/>
              <a:t>a loop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</a:t>
            </a:r>
            <a:r>
              <a:rPr lang="en-US" altLang="zh-TW" dirty="0" smtClean="0"/>
              <a:t>– next &amp; break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07604" y="4404548"/>
            <a:ext cx="712879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for (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1:5) { if (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==3) </a:t>
            </a:r>
            <a:r>
              <a:rPr lang="en-US" altLang="zh-TW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altLang="zh-TW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 print(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)}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1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2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4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5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for (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1:5) { if (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==3) </a:t>
            </a:r>
            <a:r>
              <a:rPr lang="en-US" altLang="zh-TW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zh-TW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 print(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)}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1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[1] 2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001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6223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myfunction</a:t>
            </a:r>
            <a:r>
              <a:rPr lang="en-US" altLang="zh-TW" dirty="0"/>
              <a:t> &lt;- function(</a:t>
            </a:r>
            <a:r>
              <a:rPr lang="en-US" altLang="zh-TW" i="1" dirty="0"/>
              <a:t>arg1, arg2, ... </a:t>
            </a:r>
            <a:r>
              <a:rPr lang="en-US" altLang="zh-TW" dirty="0"/>
              <a:t>){</a:t>
            </a:r>
            <a:br>
              <a:rPr lang="en-US" altLang="zh-TW" dirty="0"/>
            </a:br>
            <a:r>
              <a:rPr lang="en-US" altLang="zh-TW" i="1" dirty="0"/>
              <a:t>statements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return(</a:t>
            </a:r>
            <a:r>
              <a:rPr lang="en-US" altLang="zh-TW" i="1" dirty="0"/>
              <a:t>object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89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99592" y="3536301"/>
            <a:ext cx="734481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sum_test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&lt;-function(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x+y</a:t>
            </a:r>
            <a:endParaRPr lang="en-US" altLang="zh-TW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return(z)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sum_test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(2,3)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z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Error: object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‘z'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not found</a:t>
            </a:r>
          </a:p>
        </p:txBody>
      </p:sp>
    </p:spTree>
    <p:extLst>
      <p:ext uri="{BB962C8B-B14F-4D97-AF65-F5344CB8AC3E}">
        <p14:creationId xmlns:p14="http://schemas.microsoft.com/office/powerpoint/2010/main" val="121129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Step1: download R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ftp.yzu.edu.tw/CRAN/bin/windows/base/R-3.3.2-win.exe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Version</a:t>
            </a:r>
            <a:r>
              <a:rPr lang="en-US" altLang="zh-TW" dirty="0" smtClean="0"/>
              <a:t>: 3.3.2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Step2:Install</a:t>
            </a:r>
          </a:p>
          <a:p>
            <a:pPr lvl="1"/>
            <a:r>
              <a:rPr lang="en-US" altLang="zh-TW" dirty="0" smtClean="0"/>
              <a:t>Always "NEXT"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Step3: Finish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R &amp; </a:t>
            </a:r>
            <a:r>
              <a:rPr lang="en-US" altLang="zh-TW" dirty="0" err="1"/>
              <a:t>Rstudio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37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&amp; apply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123728" y="1988840"/>
            <a:ext cx="45720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-function(x)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result=1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 in 1:length(x))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result * x[i]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return(result)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apply(iris[,1:4],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1,multi)</a:t>
            </a:r>
            <a:endParaRPr lang="zh-TW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5301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recursive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43608" y="2420888"/>
            <a:ext cx="495029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&lt;-function(x){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if(x==1) return(1)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return (x*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(x-1))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}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[1] 5040</a:t>
            </a:r>
          </a:p>
        </p:txBody>
      </p:sp>
    </p:spTree>
    <p:extLst>
      <p:ext uri="{BB962C8B-B14F-4D97-AF65-F5344CB8AC3E}">
        <p14:creationId xmlns:p14="http://schemas.microsoft.com/office/powerpoint/2010/main" val="6560099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recursive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43608" y="2420888"/>
            <a:ext cx="495029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fib&lt;-function(x){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f(x==0) return(0)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f(x==1) return(1)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 (fib(x-1)+fib(x-2))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fib(7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105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63725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 - read table / read 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27584" y="2121482"/>
            <a:ext cx="7488832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("load_file.csv", header=T, sep=",", 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colClasses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=c("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numeric","character","Date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WD    ID       Date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1  2 tinin 2016-02-23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2  3 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2016-02-24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3  4  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lee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2016-02-25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x[2,]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WD ID       Date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2  3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2016-02-24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x[,2]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"tinin"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"  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"lee" 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"WD"  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"ID"   "Date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2489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– CSV (from web)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752" y="2276872"/>
            <a:ext cx="9036496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.packages("RCurl")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(RCurl)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=URLencode("http://opendata.epa.gov.tw/ws/Data/AQX/?format=csv&amp;ndctype=CSV")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readLines(url,encoding="UTF-8")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unlist(strsplit(x[1],split=","))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array(0,c(length(x)-1,length(col)))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 in 2:length(x))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= i-1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tmp=unlist(strsplit(x[i] ,split = ","))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 in 1:length(tmp))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data[k,j]=tmp[j]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(data)=col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(data)=data[,1]</a:t>
            </a:r>
          </a:p>
        </p:txBody>
      </p:sp>
    </p:spTree>
    <p:extLst>
      <p:ext uri="{BB962C8B-B14F-4D97-AF65-F5344CB8AC3E}">
        <p14:creationId xmlns:p14="http://schemas.microsoft.com/office/powerpoint/2010/main" val="185018352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- scan (read file)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27584" y="2636912"/>
            <a:ext cx="748883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x=scan("load_file_scan.csv", what=list(numeric(), 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character(), character()),sep=",")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 3 records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fi-FI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[[1]]</a:t>
            </a:r>
          </a:p>
          <a:p>
            <a:r>
              <a:rPr lang="fi-FI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2 3 4</a:t>
            </a:r>
          </a:p>
          <a:p>
            <a:endParaRPr lang="fi-FI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i-FI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[[2]]</a:t>
            </a:r>
          </a:p>
          <a:p>
            <a:r>
              <a:rPr lang="fi-FI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"tinin" "bp"    "lee"  </a:t>
            </a:r>
          </a:p>
          <a:p>
            <a:endParaRPr lang="fi-FI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i-FI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[[3]]</a:t>
            </a:r>
          </a:p>
          <a:p>
            <a:r>
              <a:rPr lang="fi-FI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"2016/2/23" "2016/2/24" "2016/2/25"</a:t>
            </a:r>
            <a:endParaRPr lang="en-US" altLang="zh-TW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86230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–XLSX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287347" y="2060848"/>
            <a:ext cx="656930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.packages("xlsx")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(xlsx)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=read.xlsx("PM25.xlsx",sheetName="PM25")</a:t>
            </a:r>
          </a:p>
        </p:txBody>
      </p:sp>
    </p:spTree>
    <p:extLst>
      <p:ext uri="{BB962C8B-B14F-4D97-AF65-F5344CB8AC3E}">
        <p14:creationId xmlns:p14="http://schemas.microsoft.com/office/powerpoint/2010/main" val="280894607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-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1540" y="2276872"/>
            <a:ext cx="828092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.packages("XML")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(XML)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From Web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"http://opendata2.epa.gov.tw/AQX.xml"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xmlParse(url, encoding = "utf8")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xmlfiles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xmlRoot(x)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xmlToDataFrame(xmlfiles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From File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xmlParse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("AQX.xml", encoding = "utf8")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xmlfiles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xmlRoot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xmlToDataFrame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xmlfiles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7143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- 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49796" y="2348880"/>
            <a:ext cx="8244408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.packages("jsonlite")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(jsonlite)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From 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"http://opendata.epa.gov.tw/ws/Data/AQX/?format=json&amp;ndctype=JSON"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fromJSON(url,flatten = TRUE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From 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endParaRPr lang="en-US" altLang="zh-TW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("AQX.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",flatten = TRUE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546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vim</Template>
  <TotalTime>37733</TotalTime>
  <Words>7157</Words>
  <Application>Microsoft Office PowerPoint</Application>
  <PresentationFormat>如螢幕大小 (4:3)</PresentationFormat>
  <Paragraphs>1384</Paragraphs>
  <Slides>125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125</vt:i4>
      </vt:variant>
    </vt:vector>
  </HeadingPairs>
  <TitlesOfParts>
    <vt:vector size="132" baseType="lpstr">
      <vt:lpstr>新細明體</vt:lpstr>
      <vt:lpstr>Calibri</vt:lpstr>
      <vt:lpstr>Corbel</vt:lpstr>
      <vt:lpstr>Courier New</vt:lpstr>
      <vt:lpstr>Times New Roman</vt:lpstr>
      <vt:lpstr>Custom Theme</vt:lpstr>
      <vt:lpstr>Equation</vt:lpstr>
      <vt:lpstr>Introduction to analytic tools for big data</vt:lpstr>
      <vt:lpstr>Outline</vt:lpstr>
      <vt:lpstr>Reference</vt:lpstr>
      <vt:lpstr>Introduction to R</vt:lpstr>
      <vt:lpstr>What is R?</vt:lpstr>
      <vt:lpstr>Introduction to R</vt:lpstr>
      <vt:lpstr>Introduction to R</vt:lpstr>
      <vt:lpstr>Install R &amp; Rstudio</vt:lpstr>
      <vt:lpstr>Install R &amp; Rstudio</vt:lpstr>
      <vt:lpstr>Introduction to RStudio</vt:lpstr>
      <vt:lpstr>R studio (http://www.rstudio.com/)</vt:lpstr>
      <vt:lpstr>Installation</vt:lpstr>
      <vt:lpstr>Get ready to RStudio</vt:lpstr>
      <vt:lpstr>Get ready to RStudio</vt:lpstr>
      <vt:lpstr>Get ready to RStudio</vt:lpstr>
      <vt:lpstr>Get ready to RStudio</vt:lpstr>
      <vt:lpstr>Suggestion step to install packages</vt:lpstr>
      <vt:lpstr>Get ready to RStudio</vt:lpstr>
      <vt:lpstr>Get ready to RStudio</vt:lpstr>
      <vt:lpstr>Get ready to RStudio</vt:lpstr>
      <vt:lpstr>Get ready to RStudio</vt:lpstr>
      <vt:lpstr>Get ready to RStudio</vt:lpstr>
      <vt:lpstr>Get ready to RStudio</vt:lpstr>
      <vt:lpstr>Get ready to RStudio</vt:lpstr>
      <vt:lpstr>Get ready to RStudio</vt:lpstr>
      <vt:lpstr>Exercise</vt:lpstr>
      <vt:lpstr>Basic R Programming</vt:lpstr>
      <vt:lpstr>Basic R Programming</vt:lpstr>
      <vt:lpstr>Basic R Programming- assignment</vt:lpstr>
      <vt:lpstr>Basic R Programming- Naming</vt:lpstr>
      <vt:lpstr>Basic R Programming- Object</vt:lpstr>
      <vt:lpstr>Some example</vt:lpstr>
      <vt:lpstr>Basic R Programming- operator</vt:lpstr>
      <vt:lpstr>Basic R Programming- operator</vt:lpstr>
      <vt:lpstr>Basic R Programming- keywords</vt:lpstr>
      <vt:lpstr>Basic R Programming- Basic statistics function</vt:lpstr>
      <vt:lpstr>Basic R Programming- Basic statistics function</vt:lpstr>
      <vt:lpstr>Exercise</vt:lpstr>
      <vt:lpstr>Basic R Programming- data type</vt:lpstr>
      <vt:lpstr>Basic R Programming- data type</vt:lpstr>
      <vt:lpstr>Basic R Programming- data type</vt:lpstr>
      <vt:lpstr>Basic R Programming- data type</vt:lpstr>
      <vt:lpstr>Basic R Programming- data type</vt:lpstr>
      <vt:lpstr>Basic R Programming- data type</vt:lpstr>
      <vt:lpstr>Basic R Programming- vector(向量)</vt:lpstr>
      <vt:lpstr>Basic R Programming- vector(向量)</vt:lpstr>
      <vt:lpstr>Basic R Programming- vector(向量)</vt:lpstr>
      <vt:lpstr>Exercise</vt:lpstr>
      <vt:lpstr>Basic R Programming- vector(向量)</vt:lpstr>
      <vt:lpstr>Basic R Programming- vector(向量)</vt:lpstr>
      <vt:lpstr>Basic R Programming- vector(向量)</vt:lpstr>
      <vt:lpstr>Basic R Programming- vector(向量)</vt:lpstr>
      <vt:lpstr>Basic R Programming- Basic statistics function</vt:lpstr>
      <vt:lpstr>Basic R Programming - matrix(矩陣)</vt:lpstr>
      <vt:lpstr>Basic R Programming - matrix(矩陣)</vt:lpstr>
      <vt:lpstr>Basic R Programming - matrix(矩陣)</vt:lpstr>
      <vt:lpstr>Basic R Programming - matrix(矩陣)</vt:lpstr>
      <vt:lpstr>Basic R Programming - matrix(矩陣)</vt:lpstr>
      <vt:lpstr>Basic R Programming - matrix(矩陣)</vt:lpstr>
      <vt:lpstr>Exercise</vt:lpstr>
      <vt:lpstr>Basic R Programming - matrix(矩陣)</vt:lpstr>
      <vt:lpstr>Exercise</vt:lpstr>
      <vt:lpstr>Exercise</vt:lpstr>
      <vt:lpstr>Basic R Programming - factor(因子)</vt:lpstr>
      <vt:lpstr>Basic R Programming - factor(因子)</vt:lpstr>
      <vt:lpstr>Basic R Programming - list(列表)</vt:lpstr>
      <vt:lpstr>Basic R Programming - list(列表)</vt:lpstr>
      <vt:lpstr>Basic R Programming - list(列表)</vt:lpstr>
      <vt:lpstr>Basic R Programming -data frame(資料欄)</vt:lpstr>
      <vt:lpstr>Basic R Programming -data frame(資料欄)</vt:lpstr>
      <vt:lpstr>Basic R Programming -data frame(資料欄)</vt:lpstr>
      <vt:lpstr>Exercise</vt:lpstr>
      <vt:lpstr>Basic R Programming -data frame(資料欄)</vt:lpstr>
      <vt:lpstr>Basic R Programming -data frame(資料欄)</vt:lpstr>
      <vt:lpstr>Basic R Programming -data frame(資料欄)</vt:lpstr>
      <vt:lpstr>Exercise</vt:lpstr>
      <vt:lpstr>Control Structures</vt:lpstr>
      <vt:lpstr>Control Structures - if </vt:lpstr>
      <vt:lpstr>Control Structures - for</vt:lpstr>
      <vt:lpstr>Control Structures - for</vt:lpstr>
      <vt:lpstr>Exercise</vt:lpstr>
      <vt:lpstr>Control Structures - for</vt:lpstr>
      <vt:lpstr>Exercise</vt:lpstr>
      <vt:lpstr>Exercise</vt:lpstr>
      <vt:lpstr>Control Structures - repeat</vt:lpstr>
      <vt:lpstr>Control Structures - while</vt:lpstr>
      <vt:lpstr>Control Structures – next &amp; break</vt:lpstr>
      <vt:lpstr>Function</vt:lpstr>
      <vt:lpstr>Function</vt:lpstr>
      <vt:lpstr>Function &amp; apply</vt:lpstr>
      <vt:lpstr>recursive</vt:lpstr>
      <vt:lpstr>recursive</vt:lpstr>
      <vt:lpstr>File</vt:lpstr>
      <vt:lpstr>File  - read table / read csv</vt:lpstr>
      <vt:lpstr>File – CSV (from web)</vt:lpstr>
      <vt:lpstr>File - scan (read file)</vt:lpstr>
      <vt:lpstr>File –XLSX</vt:lpstr>
      <vt:lpstr>File - XML</vt:lpstr>
      <vt:lpstr>File - JSON</vt:lpstr>
      <vt:lpstr>File - cat &amp; write</vt:lpstr>
      <vt:lpstr>File - write table</vt:lpstr>
      <vt:lpstr>File - sink (write file)</vt:lpstr>
      <vt:lpstr>Convert file type</vt:lpstr>
      <vt:lpstr>Exercise</vt:lpstr>
      <vt:lpstr>dplyr</vt:lpstr>
      <vt:lpstr>dplyr</vt:lpstr>
      <vt:lpstr>dplyr</vt:lpstr>
      <vt:lpstr>dplyr</vt:lpstr>
      <vt:lpstr>dplyr</vt:lpstr>
      <vt:lpstr>dplyr</vt:lpstr>
      <vt:lpstr>dplyr</vt:lpstr>
      <vt:lpstr>dplyr</vt:lpstr>
      <vt:lpstr>dplyr</vt:lpstr>
      <vt:lpstr>dplyr</vt:lpstr>
      <vt:lpstr>dplyr</vt:lpstr>
      <vt:lpstr>dplyr</vt:lpstr>
      <vt:lpstr>dplyr</vt:lpstr>
      <vt:lpstr>Exercise</vt:lpstr>
      <vt:lpstr>dplyr</vt:lpstr>
      <vt:lpstr>dplyr</vt:lpstr>
      <vt:lpstr>dplyr</vt:lpstr>
      <vt:lpstr>dplyr</vt:lpstr>
      <vt:lpstr>dplyr</vt:lpstr>
      <vt:lpstr>dplyr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大規模資料處理技術程式設計</dc:title>
  <dc:creator>tinin</dc:creator>
  <cp:lastModifiedBy>tinin</cp:lastModifiedBy>
  <cp:revision>667</cp:revision>
  <dcterms:created xsi:type="dcterms:W3CDTF">2012-12-17T14:50:36Z</dcterms:created>
  <dcterms:modified xsi:type="dcterms:W3CDTF">2017-02-20T14:08:56Z</dcterms:modified>
</cp:coreProperties>
</file>