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1"/>
  </p:notesMasterIdLst>
  <p:handoutMasterIdLst>
    <p:handoutMasterId r:id="rId32"/>
  </p:handoutMasterIdLst>
  <p:sldIdLst>
    <p:sldId id="354" r:id="rId2"/>
    <p:sldId id="355" r:id="rId3"/>
    <p:sldId id="363" r:id="rId4"/>
    <p:sldId id="322" r:id="rId5"/>
    <p:sldId id="259" r:id="rId6"/>
    <p:sldId id="359" r:id="rId7"/>
    <p:sldId id="314" r:id="rId8"/>
    <p:sldId id="264" r:id="rId9"/>
    <p:sldId id="267" r:id="rId10"/>
    <p:sldId id="263" r:id="rId11"/>
    <p:sldId id="341" r:id="rId12"/>
    <p:sldId id="335" r:id="rId13"/>
    <p:sldId id="269" r:id="rId14"/>
    <p:sldId id="270" r:id="rId15"/>
    <p:sldId id="365" r:id="rId16"/>
    <p:sldId id="366" r:id="rId17"/>
    <p:sldId id="364" r:id="rId18"/>
    <p:sldId id="367" r:id="rId19"/>
    <p:sldId id="368" r:id="rId20"/>
    <p:sldId id="369" r:id="rId21"/>
    <p:sldId id="370" r:id="rId22"/>
    <p:sldId id="371" r:id="rId23"/>
    <p:sldId id="372" r:id="rId24"/>
    <p:sldId id="360" r:id="rId25"/>
    <p:sldId id="278" r:id="rId26"/>
    <p:sldId id="361" r:id="rId27"/>
    <p:sldId id="348" r:id="rId28"/>
    <p:sldId id="346" r:id="rId29"/>
    <p:sldId id="35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38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9230"/>
    <a:srgbClr val="152F47"/>
    <a:srgbClr val="FFC000"/>
    <a:srgbClr val="B12725"/>
    <a:srgbClr val="05BAC8"/>
    <a:srgbClr val="21AB82"/>
    <a:srgbClr val="F14124"/>
    <a:srgbClr val="5DCEAF"/>
    <a:srgbClr val="1A92A2"/>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85766" autoAdjust="0"/>
  </p:normalViewPr>
  <p:slideViewPr>
    <p:cSldViewPr snapToGrid="0">
      <p:cViewPr varScale="1">
        <p:scale>
          <a:sx n="74" d="100"/>
          <a:sy n="74" d="100"/>
        </p:scale>
        <p:origin x="1404" y="54"/>
      </p:cViewPr>
      <p:guideLst>
        <p:guide orient="horz" pos="1049"/>
        <p:guide pos="3866"/>
      </p:guideLst>
    </p:cSldViewPr>
  </p:slideViewPr>
  <p:notesTextViewPr>
    <p:cViewPr>
      <p:scale>
        <a:sx n="66" d="100"/>
        <a:sy n="66" d="100"/>
      </p:scale>
      <p:origin x="0" y="0"/>
    </p:cViewPr>
  </p:notesTextViewPr>
  <p:sorterViewPr>
    <p:cViewPr>
      <p:scale>
        <a:sx n="60" d="100"/>
        <a:sy n="60" d="100"/>
      </p:scale>
      <p:origin x="0" y="306"/>
    </p:cViewPr>
  </p:sorter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690D5-CD1F-473C-9845-5444E7D51A28}" type="datetimeFigureOut">
              <a:rPr lang="zh-CN" altLang="en-US" smtClean="0"/>
              <a:t>2017/4/27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B0AFB3-2E86-4DBF-8031-B6147FF1080C}" type="slidenum">
              <a:rPr lang="zh-CN" altLang="en-US" smtClean="0"/>
              <a:t>‹#›</a:t>
            </a:fld>
            <a:endParaRPr lang="zh-CN" altLang="en-US"/>
          </a:p>
        </p:txBody>
      </p:sp>
    </p:spTree>
    <p:extLst>
      <p:ext uri="{BB962C8B-B14F-4D97-AF65-F5344CB8AC3E}">
        <p14:creationId xmlns:p14="http://schemas.microsoft.com/office/powerpoint/2010/main" val="195671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2017/4/27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extLst>
      <p:ext uri="{BB962C8B-B14F-4D97-AF65-F5344CB8AC3E}">
        <p14:creationId xmlns:p14="http://schemas.microsoft.com/office/powerpoint/2010/main" val="257309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92479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extLst>
      <p:ext uri="{BB962C8B-B14F-4D97-AF65-F5344CB8AC3E}">
        <p14:creationId xmlns:p14="http://schemas.microsoft.com/office/powerpoint/2010/main" val="397033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extLst>
      <p:ext uri="{BB962C8B-B14F-4D97-AF65-F5344CB8AC3E}">
        <p14:creationId xmlns:p14="http://schemas.microsoft.com/office/powerpoint/2010/main" val="3960079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根据时序数据中不同属性的不同用途和特征，将不经常查询的参数数据作为</a:t>
            </a:r>
            <a:r>
              <a:rPr lang="en-US" altLang="zh-CN" dirty="0" smtClean="0"/>
              <a:t>fields</a:t>
            </a:r>
            <a:r>
              <a:rPr lang="zh-CN" altLang="en-US" dirty="0" smtClean="0"/>
              <a:t>部分数据存储，将经常需要查询的测量数据作为</a:t>
            </a:r>
            <a:r>
              <a:rPr lang="en-US" altLang="zh-CN" dirty="0" smtClean="0"/>
              <a:t>tags</a:t>
            </a:r>
            <a:r>
              <a:rPr lang="zh-CN" altLang="en-US" dirty="0" smtClean="0"/>
              <a:t>部分数据存储，</a:t>
            </a:r>
            <a:r>
              <a:rPr lang="en-US" altLang="zh-CN" dirty="0" smtClean="0"/>
              <a:t>tags</a:t>
            </a:r>
            <a:r>
              <a:rPr lang="zh-CN" altLang="en-US" dirty="0" smtClean="0"/>
              <a:t>数据会建立索引结构提高检索查询的效率。</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2445074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在第二种类型数据的存储中，某些属性的维数是不定的，所以以最大维数为标准建立存储结构，没有数据的部分数据库会用空数据代替。</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extLst>
      <p:ext uri="{BB962C8B-B14F-4D97-AF65-F5344CB8AC3E}">
        <p14:creationId xmlns:p14="http://schemas.microsoft.com/office/powerpoint/2010/main" val="375093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查询语句类似于</a:t>
            </a:r>
            <a:r>
              <a:rPr lang="en-US" altLang="zh-CN" dirty="0" smtClean="0"/>
              <a:t>SQL</a:t>
            </a:r>
            <a:r>
              <a:rPr lang="zh-CN" altLang="en-US" dirty="0" smtClean="0"/>
              <a:t>语句，可根据用户需求进行条件查询和组合查询等</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extLst>
      <p:ext uri="{BB962C8B-B14F-4D97-AF65-F5344CB8AC3E}">
        <p14:creationId xmlns:p14="http://schemas.microsoft.com/office/powerpoint/2010/main" val="1005169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查询语句类似于</a:t>
            </a:r>
            <a:r>
              <a:rPr lang="en-US" altLang="zh-CN" dirty="0" smtClean="0"/>
              <a:t>SQL</a:t>
            </a:r>
            <a:r>
              <a:rPr lang="zh-CN" altLang="en-US" dirty="0" smtClean="0"/>
              <a:t>语句，可根据用户需求进行条件查询和组合查询等</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extLst>
      <p:ext uri="{BB962C8B-B14F-4D97-AF65-F5344CB8AC3E}">
        <p14:creationId xmlns:p14="http://schemas.microsoft.com/office/powerpoint/2010/main" val="4151120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系统通过交互函数的设计与其他应用程序进行交互</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21</a:t>
            </a:fld>
            <a:endParaRPr lang="zh-CN" altLang="en-US"/>
          </a:p>
        </p:txBody>
      </p:sp>
    </p:spTree>
    <p:extLst>
      <p:ext uri="{BB962C8B-B14F-4D97-AF65-F5344CB8AC3E}">
        <p14:creationId xmlns:p14="http://schemas.microsoft.com/office/powerpoint/2010/main" val="4151389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第一个函数用于返回数据类型</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22</a:t>
            </a:fld>
            <a:endParaRPr lang="zh-CN" altLang="en-US"/>
          </a:p>
        </p:txBody>
      </p:sp>
    </p:spTree>
    <p:extLst>
      <p:ext uri="{BB962C8B-B14F-4D97-AF65-F5344CB8AC3E}">
        <p14:creationId xmlns:p14="http://schemas.microsoft.com/office/powerpoint/2010/main" val="214316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第二个函数用于返回查询数据</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23</a:t>
            </a:fld>
            <a:endParaRPr lang="zh-CN" altLang="en-US"/>
          </a:p>
        </p:txBody>
      </p:sp>
    </p:spTree>
    <p:extLst>
      <p:ext uri="{BB962C8B-B14F-4D97-AF65-F5344CB8AC3E}">
        <p14:creationId xmlns:p14="http://schemas.microsoft.com/office/powerpoint/2010/main" val="173898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25</a:t>
            </a:fld>
            <a:endParaRPr lang="zh-CN" altLang="en-US"/>
          </a:p>
        </p:txBody>
      </p:sp>
    </p:spTree>
    <p:extLst>
      <p:ext uri="{BB962C8B-B14F-4D97-AF65-F5344CB8AC3E}">
        <p14:creationId xmlns:p14="http://schemas.microsoft.com/office/powerpoint/2010/main" val="143529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extLst>
      <p:ext uri="{BB962C8B-B14F-4D97-AF65-F5344CB8AC3E}">
        <p14:creationId xmlns:p14="http://schemas.microsoft.com/office/powerpoint/2010/main" val="317132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27</a:t>
            </a:fld>
            <a:endParaRPr lang="zh-CN" altLang="en-US"/>
          </a:p>
        </p:txBody>
      </p:sp>
    </p:spTree>
    <p:extLst>
      <p:ext uri="{BB962C8B-B14F-4D97-AF65-F5344CB8AC3E}">
        <p14:creationId xmlns:p14="http://schemas.microsoft.com/office/powerpoint/2010/main" val="2081407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28</a:t>
            </a:fld>
            <a:endParaRPr lang="zh-CN" altLang="en-US"/>
          </a:p>
        </p:txBody>
      </p:sp>
    </p:spTree>
    <p:extLst>
      <p:ext uri="{BB962C8B-B14F-4D97-AF65-F5344CB8AC3E}">
        <p14:creationId xmlns:p14="http://schemas.microsoft.com/office/powerpoint/2010/main" val="304765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extLst>
      <p:ext uri="{BB962C8B-B14F-4D97-AF65-F5344CB8AC3E}">
        <p14:creationId xmlns:p14="http://schemas.microsoft.com/office/powerpoint/2010/main" val="1476156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noProof="1" smtClean="0">
                <a:solidFill>
                  <a:srgbClr val="333333"/>
                </a:solidFill>
                <a:latin typeface="+mn-ea"/>
                <a:ea typeface="+mn-ea"/>
              </a:rPr>
              <a:t>时间序列数据特征：多属性，多维度，数据与时间相关联，数量规模通常较大，要求较高检索效率。</a:t>
            </a:r>
            <a:endParaRPr lang="en-US" altLang="zh-CN" sz="1400" noProof="1" smtClean="0">
              <a:solidFill>
                <a:srgbClr val="333333"/>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noProof="1" smtClean="0">
                <a:latin typeface="+mn-ea"/>
                <a:ea typeface="+mn-ea"/>
              </a:rPr>
              <a:t>列存储格式</a:t>
            </a:r>
            <a:r>
              <a:rPr lang="en-US" altLang="zh-CN" sz="1400" noProof="1" smtClean="0">
                <a:latin typeface="+mn-ea"/>
                <a:ea typeface="+mn-ea"/>
              </a:rPr>
              <a:t>Parquet+</a:t>
            </a:r>
            <a:r>
              <a:rPr lang="zh-CN" altLang="en-US" sz="1400" noProof="1" smtClean="0">
                <a:latin typeface="+mn-ea"/>
                <a:ea typeface="+mn-ea"/>
              </a:rPr>
              <a:t>平面文件存储：设计简单，存储方便，但是无法适应快速增长的数据，且由于有用数据占总数据比例下降导致查询效率降低。对时间序列数据是受限的工具。</a:t>
            </a:r>
            <a:endParaRPr lang="en-US" altLang="zh-CN" sz="1400" noProof="1"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noProof="1" smtClean="0">
                <a:latin typeface="+mn-ea"/>
                <a:ea typeface="+mn-ea"/>
              </a:rPr>
              <a:t>星型模式设计</a:t>
            </a:r>
            <a:r>
              <a:rPr lang="en-US" altLang="zh-CN" sz="1400" noProof="1" smtClean="0">
                <a:latin typeface="+mn-ea"/>
                <a:ea typeface="+mn-ea"/>
              </a:rPr>
              <a:t>+</a:t>
            </a:r>
            <a:r>
              <a:rPr lang="zh-CN" altLang="en-US" sz="1400" noProof="1" smtClean="0">
                <a:latin typeface="+mn-ea"/>
                <a:ea typeface="+mn-ea"/>
              </a:rPr>
              <a:t>关系数据库：事实表（存储核心数据）</a:t>
            </a:r>
            <a:r>
              <a:rPr lang="en-US" altLang="zh-CN" sz="1400" noProof="1" smtClean="0">
                <a:latin typeface="+mn-ea"/>
                <a:ea typeface="+mn-ea"/>
              </a:rPr>
              <a:t>+</a:t>
            </a:r>
            <a:r>
              <a:rPr lang="zh-CN" altLang="en-US" sz="1400" noProof="1" smtClean="0">
                <a:latin typeface="+mn-ea"/>
                <a:ea typeface="+mn-ea"/>
              </a:rPr>
              <a:t>维表（存储其他数据），设计核心要求维表相对小巧且不经常变动，存储没有问题，但检索处理效率低下。扩展性不好，常见的星型模式存储不适合处理时序数据。</a:t>
            </a:r>
            <a:endParaRPr lang="en-US" altLang="zh-CN" sz="1400" noProof="1"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noProof="1" smtClean="0">
                <a:latin typeface="+mn-ea"/>
                <a:ea typeface="+mn-ea"/>
              </a:rPr>
              <a:t>非关系型</a:t>
            </a:r>
            <a:r>
              <a:rPr lang="en-US" altLang="zh-CN" sz="1400" noProof="1" smtClean="0">
                <a:latin typeface="+mn-ea"/>
                <a:ea typeface="+mn-ea"/>
              </a:rPr>
              <a:t>NoSQL</a:t>
            </a:r>
            <a:r>
              <a:rPr lang="zh-CN" altLang="en-US" sz="1400" noProof="1" smtClean="0">
                <a:latin typeface="+mn-ea"/>
                <a:ea typeface="+mn-ea"/>
              </a:rPr>
              <a:t>数据库：宽表存储结构或混合模式设计</a:t>
            </a:r>
            <a:endParaRPr lang="en-US" altLang="zh-CN" sz="1400" noProof="1" smtClean="0">
              <a:latin typeface="+mn-ea"/>
              <a:ea typeface="+mn-ea"/>
            </a:endParaRPr>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extLst>
      <p:ext uri="{BB962C8B-B14F-4D97-AF65-F5344CB8AC3E}">
        <p14:creationId xmlns:p14="http://schemas.microsoft.com/office/powerpoint/2010/main" val="145107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种存储结构的意义在于尽量减少行的数量，而列的数量几乎是不受限制的，每行可以存放尽量多的数值。扫描数据的最大数据部分取决于需要扫描的行的数量，所以这种存储结构可以大幅减少检索开销，提升检索效率。</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8</a:t>
            </a:fld>
            <a:endParaRPr lang="zh-CN" altLang="en-US"/>
          </a:p>
        </p:txBody>
      </p:sp>
    </p:spTree>
    <p:extLst>
      <p:ext uri="{BB962C8B-B14F-4D97-AF65-F5344CB8AC3E}">
        <p14:creationId xmlns:p14="http://schemas.microsoft.com/office/powerpoint/2010/main" val="272780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混合模式的设计实际上是对宽表存储结构的改进，通过将一行中的所有数据压缩成一个单一的</a:t>
            </a:r>
            <a:r>
              <a:rPr lang="zh-CN" altLang="en-US" dirty="0" smtClean="0">
                <a:latin typeface="+mn-ea"/>
                <a:ea typeface="+mn-ea"/>
              </a:rPr>
              <a:t>ｂｌｏｂ格式。Ｂｌｏｂ可以高度压缩，这样需要从磁盘读取的数据量更少，进一步提高性能。</a:t>
            </a:r>
            <a:endParaRPr lang="zh-CN" altLang="en-US" dirty="0">
              <a:latin typeface="+mn-ea"/>
              <a:ea typeface="+mn-ea"/>
            </a:endParaRPr>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extLst>
      <p:ext uri="{BB962C8B-B14F-4D97-AF65-F5344CB8AC3E}">
        <p14:creationId xmlns:p14="http://schemas.microsoft.com/office/powerpoint/2010/main" val="2373437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这种基于宽表或混合表的设计方案已经得到了实现，它们与</a:t>
            </a:r>
            <a:r>
              <a:rPr lang="en-US" altLang="zh-CN" dirty="0" err="1" smtClean="0"/>
              <a:t>NoSQL</a:t>
            </a:r>
            <a:r>
              <a:rPr lang="zh-CN" altLang="en-US" dirty="0" smtClean="0"/>
              <a:t>数据库结合设计，产生了专门的成熟的时间序列数据库，例如：</a:t>
            </a:r>
            <a:r>
              <a:rPr lang="en-US" altLang="zh-CN" dirty="0" err="1" smtClean="0"/>
              <a:t>OpenTSDB</a:t>
            </a:r>
            <a:r>
              <a:rPr lang="zh-CN" altLang="en-US" dirty="0" smtClean="0"/>
              <a:t>和</a:t>
            </a:r>
            <a:r>
              <a:rPr lang="en-US" altLang="zh-CN" dirty="0" err="1" smtClean="0"/>
              <a:t>Influxdb</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extLst>
      <p:ext uri="{BB962C8B-B14F-4D97-AF65-F5344CB8AC3E}">
        <p14:creationId xmlns:p14="http://schemas.microsoft.com/office/powerpoint/2010/main" val="3504448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lumMod val="75000"/>
                    <a:lumOff val="25000"/>
                  </a:schemeClr>
                </a:solidFill>
                <a:sym typeface="微软雅黑" pitchFamily="34" charset="-122"/>
              </a:rPr>
              <a:t>根据项目功能需求和系统总体框架设计将系统详细划分为</a:t>
            </a:r>
            <a:r>
              <a:rPr lang="en-US" altLang="zh-CN" sz="1200" dirty="0" smtClean="0">
                <a:solidFill>
                  <a:schemeClr val="tx1">
                    <a:lumMod val="75000"/>
                    <a:lumOff val="25000"/>
                  </a:schemeClr>
                </a:solidFill>
                <a:sym typeface="微软雅黑" pitchFamily="34" charset="-122"/>
              </a:rPr>
              <a:t>5</a:t>
            </a:r>
            <a:r>
              <a:rPr lang="zh-CN" altLang="en-US" sz="1200" dirty="0" smtClean="0">
                <a:solidFill>
                  <a:schemeClr val="tx1">
                    <a:lumMod val="75000"/>
                    <a:lumOff val="25000"/>
                  </a:schemeClr>
                </a:solidFill>
                <a:sym typeface="微软雅黑" pitchFamily="34" charset="-122"/>
              </a:rPr>
              <a:t>个功能模块</a:t>
            </a:r>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extLst>
      <p:ext uri="{BB962C8B-B14F-4D97-AF65-F5344CB8AC3E}">
        <p14:creationId xmlns:p14="http://schemas.microsoft.com/office/powerpoint/2010/main" val="2595345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对于给定的三种数据格式类型，需要分开进行数据处理。目的是处理成字符串组成的列表的形式方便数据存储。根据三种数据读取方式的不同、数据属性维数不同将数据进行分类处理。处理包括：中文字符替换，推断并添加时间数据等。</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14</a:t>
            </a:fld>
            <a:endParaRPr lang="zh-CN" altLang="en-US"/>
          </a:p>
        </p:txBody>
      </p:sp>
    </p:spTree>
    <p:extLst>
      <p:ext uri="{BB962C8B-B14F-4D97-AF65-F5344CB8AC3E}">
        <p14:creationId xmlns:p14="http://schemas.microsoft.com/office/powerpoint/2010/main" val="192733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40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7058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39469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3" name="矩形 2"/>
          <p:cNvSpPr/>
          <p:nvPr userDrawn="1"/>
        </p:nvSpPr>
        <p:spPr>
          <a:xfrm rot="10800000">
            <a:off x="4586467" y="0"/>
            <a:ext cx="4557533"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userDrawn="1"/>
        </p:nvSpPr>
        <p:spPr>
          <a:xfrm>
            <a:off x="-1" y="0"/>
            <a:ext cx="4586468"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2025499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绪论">
    <p:spTree>
      <p:nvGrpSpPr>
        <p:cNvPr id="1" name=""/>
        <p:cNvGrpSpPr/>
        <p:nvPr/>
      </p:nvGrpSpPr>
      <p:grpSpPr>
        <a:xfrm>
          <a:off x="0" y="0"/>
          <a:ext cx="0" cy="0"/>
          <a:chOff x="0" y="0"/>
          <a:chExt cx="0" cy="0"/>
        </a:xfrm>
      </p:grpSpPr>
      <p:sp>
        <p:nvSpPr>
          <p:cNvPr id="7" name="矩形 6"/>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aphicFrame>
        <p:nvGraphicFramePr>
          <p:cNvPr id="8" name="表格 7"/>
          <p:cNvGraphicFramePr>
            <a:graphicFrameLocks noGrp="1"/>
          </p:cNvGraphicFramePr>
          <p:nvPr userDrawn="1">
            <p:extLst>
              <p:ext uri="{D42A27DB-BD31-4B8C-83A1-F6EECF244321}">
                <p14:modId xmlns:p14="http://schemas.microsoft.com/office/powerpoint/2010/main" val="3739288262"/>
              </p:ext>
            </p:extLst>
          </p:nvPr>
        </p:nvGraphicFramePr>
        <p:xfrm>
          <a:off x="0" y="1268760"/>
          <a:ext cx="1268760" cy="3960000"/>
        </p:xfrm>
        <a:graphic>
          <a:graphicData uri="http://schemas.openxmlformats.org/drawingml/2006/table">
            <a:tbl>
              <a:tblPr>
                <a:tableStyleId>{2D5ABB26-0587-4C30-8999-92F81FD0307C}</a:tableStyleId>
              </a:tblPr>
              <a:tblGrid>
                <a:gridCol w="1268760">
                  <a:extLst>
                    <a:ext uri="{9D8B030D-6E8A-4147-A177-3AD203B41FA5}">
                      <a16:colId xmlns="" xmlns:a16="http://schemas.microsoft.com/office/drawing/2014/main" val="20000"/>
                    </a:ext>
                  </a:extLst>
                </a:gridCol>
              </a:tblGrid>
              <a:tr h="792000">
                <a:tc>
                  <a:txBody>
                    <a:bodyPr/>
                    <a:lstStyle/>
                    <a:p>
                      <a:pPr algn="ctr"/>
                      <a:endParaRPr lang="zh-CN" altLang="en-US" dirty="0"/>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研究工作及成果</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问题与困难</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工作进度安排</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pSp>
        <p:nvGrpSpPr>
          <p:cNvPr id="10" name="组合 9"/>
          <p:cNvGrpSpPr/>
          <p:nvPr userDrawn="1"/>
        </p:nvGrpSpPr>
        <p:grpSpPr>
          <a:xfrm>
            <a:off x="0" y="1268760"/>
            <a:ext cx="1268760" cy="788186"/>
            <a:chOff x="0" y="1344671"/>
            <a:chExt cx="1691680" cy="788186"/>
          </a:xfrm>
        </p:grpSpPr>
        <p:sp>
          <p:nvSpPr>
            <p:cNvPr id="11" name="矩形 10"/>
            <p:cNvSpPr/>
            <p:nvPr userDrawn="1"/>
          </p:nvSpPr>
          <p:spPr>
            <a:xfrm>
              <a:off x="0" y="1344671"/>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latin typeface="微软雅黑" panose="020B0503020204020204" pitchFamily="34" charset="-122"/>
                  <a:ea typeface="微软雅黑" panose="020B0503020204020204" pitchFamily="34" charset="-122"/>
                </a:rPr>
                <a:t>背景介绍</a:t>
              </a:r>
              <a:endParaRPr lang="zh-CN" altLang="en-US" sz="1350" dirty="0">
                <a:latin typeface="微软雅黑" panose="020B0503020204020204" pitchFamily="34" charset="-122"/>
                <a:ea typeface="微软雅黑" panose="020B0503020204020204" pitchFamily="34" charset="-122"/>
              </a:endParaRPr>
            </a:p>
          </p:txBody>
        </p:sp>
        <p:sp>
          <p:nvSpPr>
            <p:cNvPr id="12" name="等腰三角形 11"/>
            <p:cNvSpPr/>
            <p:nvPr userDrawn="1"/>
          </p:nvSpPr>
          <p:spPr>
            <a:xfrm rot="16200000">
              <a:off x="1547664" y="1657401"/>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3" name="直接连接符 12"/>
          <p:cNvCxnSpPr/>
          <p:nvPr userDrawn="1"/>
        </p:nvCxnSpPr>
        <p:spPr>
          <a:xfrm>
            <a:off x="2091739"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直角三角形 17"/>
          <p:cNvSpPr/>
          <p:nvPr userDrawn="1"/>
        </p:nvSpPr>
        <p:spPr>
          <a:xfrm flipH="1">
            <a:off x="8458200" y="6019802"/>
            <a:ext cx="712721"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19" name="五边形 18"/>
          <p:cNvSpPr/>
          <p:nvPr userDrawn="1"/>
        </p:nvSpPr>
        <p:spPr>
          <a:xfrm flipH="1">
            <a:off x="8536625" y="6369172"/>
            <a:ext cx="739955" cy="504056"/>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35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350" kern="0" dirty="0">
              <a:solidFill>
                <a:sysClr val="window" lastClr="FFFFFF"/>
              </a:solidFill>
              <a:latin typeface="Calibri"/>
              <a:ea typeface="宋体"/>
            </a:endParaRPr>
          </a:p>
        </p:txBody>
      </p:sp>
    </p:spTree>
    <p:extLst>
      <p:ext uri="{BB962C8B-B14F-4D97-AF65-F5344CB8AC3E}">
        <p14:creationId xmlns:p14="http://schemas.microsoft.com/office/powerpoint/2010/main" val="2484158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研究方法">
    <p:spTree>
      <p:nvGrpSpPr>
        <p:cNvPr id="1" name=""/>
        <p:cNvGrpSpPr/>
        <p:nvPr/>
      </p:nvGrpSpPr>
      <p:grpSpPr>
        <a:xfrm>
          <a:off x="0" y="0"/>
          <a:ext cx="0" cy="0"/>
          <a:chOff x="0" y="0"/>
          <a:chExt cx="0" cy="0"/>
        </a:xfrm>
      </p:grpSpPr>
      <p:sp>
        <p:nvSpPr>
          <p:cNvPr id="7" name="矩形 6"/>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8" name="表格 7"/>
          <p:cNvGraphicFramePr>
            <a:graphicFrameLocks noGrp="1"/>
          </p:cNvGraphicFramePr>
          <p:nvPr userDrawn="1">
            <p:extLst>
              <p:ext uri="{D42A27DB-BD31-4B8C-83A1-F6EECF244321}">
                <p14:modId xmlns:p14="http://schemas.microsoft.com/office/powerpoint/2010/main" val="877973184"/>
              </p:ext>
            </p:extLst>
          </p:nvPr>
        </p:nvGraphicFramePr>
        <p:xfrm>
          <a:off x="0" y="1268760"/>
          <a:ext cx="1268760" cy="3960000"/>
        </p:xfrm>
        <a:graphic>
          <a:graphicData uri="http://schemas.openxmlformats.org/drawingml/2006/table">
            <a:tbl>
              <a:tblPr>
                <a:tableStyleId>{2D5ABB26-0587-4C30-8999-92F81FD0307C}</a:tableStyleId>
              </a:tblPr>
              <a:tblGrid>
                <a:gridCol w="1268760">
                  <a:extLst>
                    <a:ext uri="{9D8B030D-6E8A-4147-A177-3AD203B41FA5}">
                      <a16:colId xmlns=""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背景介绍</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研究工作及成果</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问题与困难</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工作进度安排</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cxnSp>
        <p:nvCxnSpPr>
          <p:cNvPr id="13" name="直接连接符 12"/>
          <p:cNvCxnSpPr/>
          <p:nvPr userDrawn="1"/>
        </p:nvCxnSpPr>
        <p:spPr>
          <a:xfrm>
            <a:off x="2091739"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060848"/>
            <a:ext cx="126876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smtClean="0">
                  <a:latin typeface="微软雅黑" panose="020B0503020204020204" pitchFamily="34" charset="-122"/>
                  <a:ea typeface="微软雅黑" panose="020B0503020204020204" pitchFamily="34" charset="-122"/>
                </a:rPr>
                <a:t>研究方法与思路</a:t>
              </a:r>
              <a:endParaRPr lang="zh-CN" altLang="en-US" sz="1350" dirty="0">
                <a:latin typeface="微软雅黑" panose="020B0503020204020204" pitchFamily="34" charset="-122"/>
                <a:ea typeface="微软雅黑" panose="020B0503020204020204" pitchFamily="34" charset="-122"/>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 name="直角三角形 11"/>
          <p:cNvSpPr/>
          <p:nvPr userDrawn="1"/>
        </p:nvSpPr>
        <p:spPr>
          <a:xfrm flipH="1">
            <a:off x="8458200" y="6019802"/>
            <a:ext cx="712721"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18" name="五边形 17"/>
          <p:cNvSpPr/>
          <p:nvPr userDrawn="1"/>
        </p:nvSpPr>
        <p:spPr>
          <a:xfrm flipH="1">
            <a:off x="8536625" y="6369172"/>
            <a:ext cx="739955" cy="504056"/>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35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350" kern="0" dirty="0">
              <a:solidFill>
                <a:sysClr val="window" lastClr="FFFFFF"/>
              </a:solidFill>
              <a:latin typeface="Calibri"/>
              <a:ea typeface="宋体"/>
            </a:endParaRPr>
          </a:p>
        </p:txBody>
      </p:sp>
    </p:spTree>
    <p:extLst>
      <p:ext uri="{BB962C8B-B14F-4D97-AF65-F5344CB8AC3E}">
        <p14:creationId xmlns:p14="http://schemas.microsoft.com/office/powerpoint/2010/main" val="36560234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关键技术">
    <p:spTree>
      <p:nvGrpSpPr>
        <p:cNvPr id="1" name=""/>
        <p:cNvGrpSpPr/>
        <p:nvPr/>
      </p:nvGrpSpPr>
      <p:grpSpPr>
        <a:xfrm>
          <a:off x="0" y="0"/>
          <a:ext cx="0" cy="0"/>
          <a:chOff x="0" y="0"/>
          <a:chExt cx="0" cy="0"/>
        </a:xfrm>
      </p:grpSpPr>
      <p:sp>
        <p:nvSpPr>
          <p:cNvPr id="7" name="矩形 6"/>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8" name="表格 7"/>
          <p:cNvGraphicFramePr>
            <a:graphicFrameLocks noGrp="1"/>
          </p:cNvGraphicFramePr>
          <p:nvPr userDrawn="1">
            <p:extLst>
              <p:ext uri="{D42A27DB-BD31-4B8C-83A1-F6EECF244321}">
                <p14:modId xmlns:p14="http://schemas.microsoft.com/office/powerpoint/2010/main" val="2331660592"/>
              </p:ext>
            </p:extLst>
          </p:nvPr>
        </p:nvGraphicFramePr>
        <p:xfrm>
          <a:off x="0" y="1268760"/>
          <a:ext cx="1268760" cy="3960000"/>
        </p:xfrm>
        <a:graphic>
          <a:graphicData uri="http://schemas.openxmlformats.org/drawingml/2006/table">
            <a:tbl>
              <a:tblPr>
                <a:tableStyleId>{2D5ABB26-0587-4C30-8999-92F81FD0307C}</a:tableStyleId>
              </a:tblPr>
              <a:tblGrid>
                <a:gridCol w="1268760">
                  <a:extLst>
                    <a:ext uri="{9D8B030D-6E8A-4147-A177-3AD203B41FA5}">
                      <a16:colId xmlns=""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背景介绍</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关键技术与难点</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问题与困难</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工作进度安排</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cxnSp>
        <p:nvCxnSpPr>
          <p:cNvPr id="13" name="直接连接符 12"/>
          <p:cNvCxnSpPr/>
          <p:nvPr userDrawn="1"/>
        </p:nvCxnSpPr>
        <p:spPr>
          <a:xfrm>
            <a:off x="2091739"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2854273"/>
            <a:ext cx="126876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350" kern="1200" dirty="0" smtClean="0">
                  <a:solidFill>
                    <a:schemeClr val="lt1"/>
                  </a:solidFill>
                  <a:latin typeface="微软雅黑" panose="020B0503020204020204" pitchFamily="34" charset="-122"/>
                  <a:ea typeface="微软雅黑" panose="020B0503020204020204" pitchFamily="34" charset="-122"/>
                  <a:cs typeface="+mn-cs"/>
                </a:rPr>
                <a:t>研究工作及成果</a:t>
              </a: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0" name="直角三角形 9"/>
          <p:cNvSpPr/>
          <p:nvPr userDrawn="1"/>
        </p:nvSpPr>
        <p:spPr>
          <a:xfrm flipH="1">
            <a:off x="8458200" y="6019802"/>
            <a:ext cx="712721"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11" name="五边形 10"/>
          <p:cNvSpPr/>
          <p:nvPr userDrawn="1"/>
        </p:nvSpPr>
        <p:spPr>
          <a:xfrm flipH="1">
            <a:off x="8536625" y="6369172"/>
            <a:ext cx="739955" cy="504056"/>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35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350" kern="0" dirty="0">
              <a:solidFill>
                <a:sysClr val="window" lastClr="FFFFFF"/>
              </a:solidFill>
              <a:latin typeface="Calibri"/>
              <a:ea typeface="宋体"/>
            </a:endParaRPr>
          </a:p>
        </p:txBody>
      </p:sp>
    </p:spTree>
    <p:extLst>
      <p:ext uri="{BB962C8B-B14F-4D97-AF65-F5344CB8AC3E}">
        <p14:creationId xmlns:p14="http://schemas.microsoft.com/office/powerpoint/2010/main" val="407888290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成果与应用">
    <p:spTree>
      <p:nvGrpSpPr>
        <p:cNvPr id="1" name=""/>
        <p:cNvGrpSpPr/>
        <p:nvPr/>
      </p:nvGrpSpPr>
      <p:grpSpPr>
        <a:xfrm>
          <a:off x="0" y="0"/>
          <a:ext cx="0" cy="0"/>
          <a:chOff x="0" y="0"/>
          <a:chExt cx="0" cy="0"/>
        </a:xfrm>
      </p:grpSpPr>
      <p:sp>
        <p:nvSpPr>
          <p:cNvPr id="7" name="矩形 6"/>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8" name="表格 7"/>
          <p:cNvGraphicFramePr>
            <a:graphicFrameLocks noGrp="1"/>
          </p:cNvGraphicFramePr>
          <p:nvPr userDrawn="1">
            <p:extLst>
              <p:ext uri="{D42A27DB-BD31-4B8C-83A1-F6EECF244321}">
                <p14:modId xmlns:p14="http://schemas.microsoft.com/office/powerpoint/2010/main" val="2327888659"/>
              </p:ext>
            </p:extLst>
          </p:nvPr>
        </p:nvGraphicFramePr>
        <p:xfrm>
          <a:off x="0" y="1268760"/>
          <a:ext cx="1268760" cy="3960000"/>
        </p:xfrm>
        <a:graphic>
          <a:graphicData uri="http://schemas.openxmlformats.org/drawingml/2006/table">
            <a:tbl>
              <a:tblPr>
                <a:tableStyleId>{2D5ABB26-0587-4C30-8999-92F81FD0307C}</a:tableStyleId>
              </a:tblPr>
              <a:tblGrid>
                <a:gridCol w="1268760">
                  <a:extLst>
                    <a:ext uri="{9D8B030D-6E8A-4147-A177-3AD203B41FA5}">
                      <a16:colId xmlns=""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背景介绍</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研究工作及成果</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成果与应用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工作进度安排</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cxnSp>
        <p:nvCxnSpPr>
          <p:cNvPr id="13" name="直接连接符 12"/>
          <p:cNvCxnSpPr/>
          <p:nvPr userDrawn="1"/>
        </p:nvCxnSpPr>
        <p:spPr>
          <a:xfrm>
            <a:off x="2091739"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0" y="3648260"/>
            <a:ext cx="1268760" cy="788186"/>
            <a:chOff x="0" y="1272662"/>
            <a:chExt cx="1691680" cy="788186"/>
          </a:xfrm>
        </p:grpSpPr>
        <p:sp>
          <p:nvSpPr>
            <p:cNvPr id="11" name="矩形 10"/>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350" kern="1200" dirty="0" smtClean="0">
                  <a:solidFill>
                    <a:schemeClr val="lt1"/>
                  </a:solidFill>
                  <a:latin typeface="微软雅黑" panose="020B0503020204020204" pitchFamily="34" charset="-122"/>
                  <a:ea typeface="微软雅黑" panose="020B0503020204020204" pitchFamily="34" charset="-122"/>
                  <a:cs typeface="+mn-cs"/>
                </a:rPr>
                <a:t>问题与困难</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4" name="直角三角形 13"/>
          <p:cNvSpPr/>
          <p:nvPr userDrawn="1"/>
        </p:nvSpPr>
        <p:spPr>
          <a:xfrm flipH="1">
            <a:off x="8458200" y="6019802"/>
            <a:ext cx="712721"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15" name="五边形 14"/>
          <p:cNvSpPr/>
          <p:nvPr userDrawn="1"/>
        </p:nvSpPr>
        <p:spPr>
          <a:xfrm flipH="1">
            <a:off x="8536625" y="6369172"/>
            <a:ext cx="739955" cy="504056"/>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35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350" kern="0" dirty="0">
              <a:solidFill>
                <a:sysClr val="window" lastClr="FFFFFF"/>
              </a:solidFill>
              <a:latin typeface="Calibri"/>
              <a:ea typeface="宋体"/>
            </a:endParaRPr>
          </a:p>
        </p:txBody>
      </p:sp>
    </p:spTree>
    <p:extLst>
      <p:ext uri="{BB962C8B-B14F-4D97-AF65-F5344CB8AC3E}">
        <p14:creationId xmlns:p14="http://schemas.microsoft.com/office/powerpoint/2010/main" val="98761704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相关建议">
    <p:spTree>
      <p:nvGrpSpPr>
        <p:cNvPr id="1" name=""/>
        <p:cNvGrpSpPr/>
        <p:nvPr/>
      </p:nvGrpSpPr>
      <p:grpSpPr>
        <a:xfrm>
          <a:off x="0" y="0"/>
          <a:ext cx="0" cy="0"/>
          <a:chOff x="0" y="0"/>
          <a:chExt cx="0" cy="0"/>
        </a:xfrm>
      </p:grpSpPr>
      <p:sp>
        <p:nvSpPr>
          <p:cNvPr id="7" name="矩形 6"/>
          <p:cNvSpPr/>
          <p:nvPr userDrawn="1"/>
        </p:nvSpPr>
        <p:spPr>
          <a:xfrm>
            <a:off x="0" y="0"/>
            <a:ext cx="126876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aphicFrame>
        <p:nvGraphicFramePr>
          <p:cNvPr id="8" name="表格 7"/>
          <p:cNvGraphicFramePr>
            <a:graphicFrameLocks noGrp="1"/>
          </p:cNvGraphicFramePr>
          <p:nvPr userDrawn="1">
            <p:extLst>
              <p:ext uri="{D42A27DB-BD31-4B8C-83A1-F6EECF244321}">
                <p14:modId xmlns:p14="http://schemas.microsoft.com/office/powerpoint/2010/main" val="827404893"/>
              </p:ext>
            </p:extLst>
          </p:nvPr>
        </p:nvGraphicFramePr>
        <p:xfrm>
          <a:off x="0" y="1268760"/>
          <a:ext cx="1268760" cy="3960000"/>
        </p:xfrm>
        <a:graphic>
          <a:graphicData uri="http://schemas.openxmlformats.org/drawingml/2006/table">
            <a:tbl>
              <a:tblPr>
                <a:tableStyleId>{2D5ABB26-0587-4C30-8999-92F81FD0307C}</a:tableStyleId>
              </a:tblPr>
              <a:tblGrid>
                <a:gridCol w="1268760">
                  <a:extLst>
                    <a:ext uri="{9D8B030D-6E8A-4147-A177-3AD203B41FA5}">
                      <a16:colId xmlns="" xmlns:a16="http://schemas.microsoft.com/office/drawing/2014/main" val="20000"/>
                    </a:ext>
                  </a:extLst>
                </a:gridCol>
              </a:tblGrid>
              <a:tr h="79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rPr>
                        <a:t>背景介绍</a:t>
                      </a: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0"/>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研究方法与思路</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1"/>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研究工作及成果</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2"/>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问题与困难</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3"/>
                  </a:ext>
                </a:extLst>
              </a:tr>
              <a:tr h="792000">
                <a:tc>
                  <a:txBody>
                    <a:bodyPr/>
                    <a:lstStyle/>
                    <a:p>
                      <a:pPr algn="ct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相关建议</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marL="68580" marR="685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cxnSp>
        <p:nvCxnSpPr>
          <p:cNvPr id="13" name="直接连接符 12"/>
          <p:cNvCxnSpPr/>
          <p:nvPr userDrawn="1"/>
        </p:nvCxnSpPr>
        <p:spPr>
          <a:xfrm>
            <a:off x="2091739" y="1268760"/>
            <a:ext cx="623404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userDrawn="1"/>
        </p:nvGrpSpPr>
        <p:grpSpPr>
          <a:xfrm>
            <a:off x="0" y="4439981"/>
            <a:ext cx="1268760" cy="788186"/>
            <a:chOff x="0" y="1272662"/>
            <a:chExt cx="1691680" cy="788186"/>
          </a:xfrm>
        </p:grpSpPr>
        <p:sp>
          <p:nvSpPr>
            <p:cNvPr id="15" name="矩形 14"/>
            <p:cNvSpPr/>
            <p:nvPr userDrawn="1"/>
          </p:nvSpPr>
          <p:spPr>
            <a:xfrm>
              <a:off x="0" y="1272662"/>
              <a:ext cx="1691680" cy="788186"/>
            </a:xfrm>
            <a:prstGeom prst="rect">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kern="1200" dirty="0" smtClean="0">
                  <a:solidFill>
                    <a:schemeClr val="lt1"/>
                  </a:solidFill>
                  <a:latin typeface="微软雅黑" panose="020B0503020204020204" pitchFamily="34" charset="-122"/>
                  <a:ea typeface="微软雅黑" panose="020B0503020204020204" pitchFamily="34" charset="-122"/>
                  <a:cs typeface="+mn-cs"/>
                </a:rPr>
                <a:t>工作进度安排</a:t>
              </a:r>
              <a:endParaRPr lang="zh-CN" altLang="en-US" sz="12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7" name="等腰三角形 16"/>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0" name="直角三角形 9"/>
          <p:cNvSpPr/>
          <p:nvPr userDrawn="1"/>
        </p:nvSpPr>
        <p:spPr>
          <a:xfrm flipH="1">
            <a:off x="8458200" y="6019802"/>
            <a:ext cx="712721" cy="853427"/>
          </a:xfrm>
          <a:prstGeom prst="rtTriangl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11" name="五边形 10"/>
          <p:cNvSpPr/>
          <p:nvPr userDrawn="1"/>
        </p:nvSpPr>
        <p:spPr>
          <a:xfrm flipH="1">
            <a:off x="8536625" y="6369172"/>
            <a:ext cx="739955" cy="504056"/>
          </a:xfrm>
          <a:prstGeom prst="homePlate">
            <a:avLst/>
          </a:prstGeom>
          <a:no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fld id="{170C0C04-E408-48A9-82A4-3716296300DE}" type="slidenum">
              <a:rPr lang="zh-CN" altLang="en-US" sz="135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sz="1350" kern="0" dirty="0">
              <a:solidFill>
                <a:sysClr val="window" lastClr="FFFFFF"/>
              </a:solidFill>
              <a:latin typeface="Calibri"/>
              <a:ea typeface="宋体"/>
            </a:endParaRPr>
          </a:p>
        </p:txBody>
      </p:sp>
    </p:spTree>
    <p:extLst>
      <p:ext uri="{BB962C8B-B14F-4D97-AF65-F5344CB8AC3E}">
        <p14:creationId xmlns:p14="http://schemas.microsoft.com/office/powerpoint/2010/main" val="256791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2"/>
          <p:cNvSpPr/>
          <p:nvPr userDrawn="1"/>
        </p:nvSpPr>
        <p:spPr>
          <a:xfrm rot="10800000">
            <a:off x="0" y="4457700"/>
            <a:ext cx="4557533"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矩形 3"/>
          <p:cNvSpPr/>
          <p:nvPr userDrawn="1"/>
        </p:nvSpPr>
        <p:spPr>
          <a:xfrm>
            <a:off x="4557532" y="4457700"/>
            <a:ext cx="4586468" cy="24003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00497035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1" y="0"/>
            <a:ext cx="4586468" cy="6858000"/>
          </a:xfrm>
          <a:prstGeom prst="rect">
            <a:avLst/>
          </a:prstGeom>
          <a:gradFill flip="none" rotWithShape="1">
            <a:gsLst>
              <a:gs pos="0">
                <a:srgbClr val="163048"/>
              </a:gs>
              <a:gs pos="100000">
                <a:srgbClr val="0A172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75912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2159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087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4/27/2017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112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5009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356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569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9929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664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837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71955764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681" r:id="rId18"/>
    <p:sldLayoutId id="2147483682" r:id="rId19"/>
    <p:sldLayoutId id="214748366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01388" y="2859274"/>
            <a:ext cx="8762657" cy="707886"/>
          </a:xfrm>
          <a:prstGeom prst="rect">
            <a:avLst/>
          </a:prstGeom>
        </p:spPr>
        <p:txBody>
          <a:bodyPr wrap="square">
            <a:spAutoFit/>
          </a:bodyPr>
          <a:lstStyle/>
          <a:p>
            <a:pPr algn="ctr"/>
            <a:r>
              <a:rPr lang="zh-CN" altLang="en-US" sz="4000" b="1" spc="225" dirty="0" smtClean="0">
                <a:solidFill>
                  <a:schemeClr val="bg1">
                    <a:lumMod val="95000"/>
                  </a:schemeClr>
                </a:solidFill>
                <a:latin typeface="微软雅黑" panose="020B0503020204020204" pitchFamily="34" charset="-122"/>
                <a:ea typeface="微软雅黑" panose="020B0503020204020204" pitchFamily="34" charset="-122"/>
              </a:rPr>
              <a:t>多维时间序列数据综合管理系统</a:t>
            </a:r>
            <a:endParaRPr lang="zh-CN" altLang="en-US" sz="4000" b="1" spc="225"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281771" y="3823513"/>
            <a:ext cx="4572000" cy="646331"/>
          </a:xfrm>
          <a:prstGeom prst="rect">
            <a:avLst/>
          </a:prstGeom>
        </p:spPr>
        <p:txBody>
          <a:bodyPr>
            <a:spAutoFit/>
          </a:bodyPr>
          <a:lstStyle/>
          <a:p>
            <a:pPr algn="ctr">
              <a:lnSpc>
                <a:spcPct val="120000"/>
              </a:lnSpc>
            </a:pPr>
            <a:r>
              <a:rPr lang="en-US" altLang="zh-CN" sz="1500" b="1" dirty="0" smtClean="0">
                <a:solidFill>
                  <a:srgbClr val="FCB813"/>
                </a:solidFill>
                <a:latin typeface="微软雅黑" pitchFamily="34" charset="-122"/>
                <a:ea typeface="微软雅黑" pitchFamily="34" charset="-122"/>
              </a:rPr>
              <a:t>Harbin Institute of Technology</a:t>
            </a:r>
          </a:p>
          <a:p>
            <a:pPr algn="ctr">
              <a:lnSpc>
                <a:spcPct val="120000"/>
              </a:lnSpc>
            </a:pPr>
            <a:r>
              <a:rPr lang="en-US" altLang="zh-CN" sz="1500" b="1" dirty="0" smtClean="0">
                <a:solidFill>
                  <a:srgbClr val="FCB813"/>
                </a:solidFill>
                <a:latin typeface="微软雅黑" pitchFamily="34" charset="-122"/>
                <a:ea typeface="微软雅黑" pitchFamily="34" charset="-122"/>
              </a:rPr>
              <a:t>Information Security</a:t>
            </a:r>
          </a:p>
        </p:txBody>
      </p:sp>
      <p:sp>
        <p:nvSpPr>
          <p:cNvPr id="28" name="任意多边形 27"/>
          <p:cNvSpPr/>
          <p:nvPr/>
        </p:nvSpPr>
        <p:spPr>
          <a:xfrm flipH="1">
            <a:off x="3204103" y="4694724"/>
            <a:ext cx="2521088" cy="495462"/>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5" name="组合 24"/>
          <p:cNvGrpSpPr/>
          <p:nvPr/>
        </p:nvGrpSpPr>
        <p:grpSpPr>
          <a:xfrm rot="10800000">
            <a:off x="8604160" y="411171"/>
            <a:ext cx="539840" cy="5596879"/>
            <a:chOff x="-11273" y="-594773"/>
            <a:chExt cx="719786" cy="7462505"/>
          </a:xfrm>
        </p:grpSpPr>
        <p:sp>
          <p:nvSpPr>
            <p:cNvPr id="26" name="等腰三角形 25"/>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 name="等腰三角形 26"/>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 name="等腰三角形 28"/>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 name="等腰三角形 29"/>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 name="等腰三角形 30"/>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2" name="等腰三角形 31"/>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5" name="等腰三角形 34"/>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0" name="等腰三角形 39"/>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1" name="等腰三角形 40"/>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nvGrpSpPr>
          <p:cNvPr id="42" name="组合 41"/>
          <p:cNvGrpSpPr/>
          <p:nvPr/>
        </p:nvGrpSpPr>
        <p:grpSpPr>
          <a:xfrm>
            <a:off x="-8455" y="411171"/>
            <a:ext cx="539840" cy="5596879"/>
            <a:chOff x="-11273" y="-594773"/>
            <a:chExt cx="719786" cy="7462505"/>
          </a:xfrm>
        </p:grpSpPr>
        <p:sp>
          <p:nvSpPr>
            <p:cNvPr id="43" name="等腰三角形 42"/>
            <p:cNvSpPr/>
            <p:nvPr/>
          </p:nvSpPr>
          <p:spPr>
            <a:xfrm rot="5400000">
              <a:off x="-68856" y="2776017"/>
              <a:ext cx="834952" cy="71978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4" name="等腰三角形 43"/>
            <p:cNvSpPr/>
            <p:nvPr/>
          </p:nvSpPr>
          <p:spPr>
            <a:xfrm rot="5400000">
              <a:off x="-68856" y="195805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5" name="等腰三角形 44"/>
            <p:cNvSpPr/>
            <p:nvPr/>
          </p:nvSpPr>
          <p:spPr>
            <a:xfrm rot="5400000">
              <a:off x="-68856" y="1114606"/>
              <a:ext cx="834952" cy="719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9" name="等腰三角形 48"/>
            <p:cNvSpPr/>
            <p:nvPr/>
          </p:nvSpPr>
          <p:spPr>
            <a:xfrm rot="5400000">
              <a:off x="-68856" y="296639"/>
              <a:ext cx="834952" cy="71978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0" name="等腰三角形 49"/>
            <p:cNvSpPr/>
            <p:nvPr/>
          </p:nvSpPr>
          <p:spPr>
            <a:xfrm rot="5400000">
              <a:off x="-68856" y="3610969"/>
              <a:ext cx="834952" cy="719786"/>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1" name="等腰三角形 50"/>
            <p:cNvSpPr/>
            <p:nvPr/>
          </p:nvSpPr>
          <p:spPr>
            <a:xfrm rot="5400000">
              <a:off x="-68856" y="4443673"/>
              <a:ext cx="834952" cy="719786"/>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2" name="等腰三角形 51"/>
            <p:cNvSpPr/>
            <p:nvPr/>
          </p:nvSpPr>
          <p:spPr>
            <a:xfrm rot="5400000">
              <a:off x="-68856" y="5264883"/>
              <a:ext cx="834952" cy="71978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3" name="等腰三角形 52"/>
            <p:cNvSpPr/>
            <p:nvPr/>
          </p:nvSpPr>
          <p:spPr>
            <a:xfrm rot="5400000">
              <a:off x="-68856" y="6090363"/>
              <a:ext cx="834952" cy="71978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4" name="等腰三角形 53"/>
            <p:cNvSpPr/>
            <p:nvPr/>
          </p:nvSpPr>
          <p:spPr>
            <a:xfrm rot="5400000">
              <a:off x="-68856" y="-537190"/>
              <a:ext cx="834952" cy="719786"/>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55" name="Freeform 284"/>
          <p:cNvSpPr>
            <a:spLocks noEditPoints="1"/>
          </p:cNvSpPr>
          <p:nvPr/>
        </p:nvSpPr>
        <p:spPr bwMode="auto">
          <a:xfrm>
            <a:off x="3864815" y="1519470"/>
            <a:ext cx="1435804" cy="1064353"/>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rgbClr val="5DCEAF"/>
          </a:solid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TextBox 25"/>
          <p:cNvSpPr txBox="1"/>
          <p:nvPr/>
        </p:nvSpPr>
        <p:spPr>
          <a:xfrm>
            <a:off x="3014295" y="4773032"/>
            <a:ext cx="3029678" cy="307777"/>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ctr"/>
            <a:r>
              <a:rPr lang="zh-CN" altLang="en-US" sz="1400" dirty="0"/>
              <a:t>导师</a:t>
            </a:r>
            <a:r>
              <a:rPr lang="zh-CN" altLang="en-US" sz="1400" dirty="0" smtClean="0"/>
              <a:t>：韩琦      </a:t>
            </a:r>
            <a:r>
              <a:rPr lang="zh-CN" altLang="en-US" sz="1400" dirty="0"/>
              <a:t>答辩人</a:t>
            </a:r>
            <a:r>
              <a:rPr lang="zh-CN" altLang="en-US" sz="1400" dirty="0" smtClean="0"/>
              <a:t>：王哲</a:t>
            </a:r>
            <a:endParaRPr lang="zh-CN" altLang="en-US" sz="1400" dirty="0"/>
          </a:p>
        </p:txBody>
      </p:sp>
    </p:spTree>
    <p:extLst>
      <p:ext uri="{BB962C8B-B14F-4D97-AF65-F5344CB8AC3E}">
        <p14:creationId xmlns:p14="http://schemas.microsoft.com/office/powerpoint/2010/main" val="3102062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right)">
                                      <p:cBhvr>
                                        <p:cTn id="8" dur="500"/>
                                        <p:tgtEl>
                                          <p:spTgt spid="42"/>
                                        </p:tgtEl>
                                      </p:cBhvr>
                                    </p:animEffect>
                                  </p:childTnLst>
                                </p:cTn>
                              </p:par>
                              <p:par>
                                <p:cTn id="9" presetID="12" presetClass="entr" presetSubtype="2"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p:tgtEl>
                                          <p:spTgt spid="25"/>
                                        </p:tgtEl>
                                        <p:attrNameLst>
                                          <p:attrName>ppt_x</p:attrName>
                                        </p:attrNameLst>
                                      </p:cBhvr>
                                      <p:tavLst>
                                        <p:tav tm="0">
                                          <p:val>
                                            <p:strVal val="#ppt_x+#ppt_w*1.125000"/>
                                          </p:val>
                                        </p:tav>
                                        <p:tav tm="100000">
                                          <p:val>
                                            <p:strVal val="#ppt_x"/>
                                          </p:val>
                                        </p:tav>
                                      </p:tavLst>
                                    </p:anim>
                                    <p:animEffect transition="in" filter="wipe(left)">
                                      <p:cBhvr>
                                        <p:cTn id="12" dur="500"/>
                                        <p:tgtEl>
                                          <p:spTgt spid="25"/>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anim calcmode="lin" valueType="num">
                                      <p:cBhvr>
                                        <p:cTn id="17" dur="500" fill="hold"/>
                                        <p:tgtEl>
                                          <p:spTgt spid="55"/>
                                        </p:tgtEl>
                                        <p:attrNameLst>
                                          <p:attrName>ppt_x</p:attrName>
                                        </p:attrNameLst>
                                      </p:cBhvr>
                                      <p:tavLst>
                                        <p:tav tm="0">
                                          <p:val>
                                            <p:strVal val="#ppt_x"/>
                                          </p:val>
                                        </p:tav>
                                        <p:tav tm="100000">
                                          <p:val>
                                            <p:strVal val="#ppt_x"/>
                                          </p:val>
                                        </p:tav>
                                      </p:tavLst>
                                    </p:anim>
                                    <p:anim calcmode="lin" valueType="num">
                                      <p:cBhvr>
                                        <p:cTn id="18" dur="500" fill="hold"/>
                                        <p:tgtEl>
                                          <p:spTgt spid="55"/>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outVertical)">
                                      <p:cBhvr>
                                        <p:cTn id="22" dur="1000"/>
                                        <p:tgtEl>
                                          <p:spTgt spid="7"/>
                                        </p:tgtEl>
                                      </p:cBhvr>
                                    </p:animEffect>
                                  </p:childTnLst>
                                </p:cTn>
                              </p:par>
                              <p:par>
                                <p:cTn id="23" presetID="9" presetClass="entr" presetSubtype="0" fill="hold" grpId="0" nodeType="withEffect">
                                  <p:stCondLst>
                                    <p:cond delay="25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par>
                          <p:cTn id="26" fill="hold">
                            <p:stCondLst>
                              <p:cond delay="2000"/>
                            </p:stCondLst>
                            <p:childTnLst>
                              <p:par>
                                <p:cTn id="27" presetID="49" presetClass="entr" presetSubtype="0" decel="10000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 calcmode="lin" valueType="num">
                                      <p:cBhvr>
                                        <p:cTn id="31" dur="500" fill="hold"/>
                                        <p:tgtEl>
                                          <p:spTgt spid="28"/>
                                        </p:tgtEl>
                                        <p:attrNameLst>
                                          <p:attrName>style.rotation</p:attrName>
                                        </p:attrNameLst>
                                      </p:cBhvr>
                                      <p:tavLst>
                                        <p:tav tm="0">
                                          <p:val>
                                            <p:fltVal val="360"/>
                                          </p:val>
                                        </p:tav>
                                        <p:tav tm="100000">
                                          <p:val>
                                            <p:fltVal val="0"/>
                                          </p:val>
                                        </p:tav>
                                      </p:tavLst>
                                    </p:anim>
                                    <p:animEffect transition="in" filter="fade">
                                      <p:cBhvr>
                                        <p:cTn id="32" dur="500"/>
                                        <p:tgtEl>
                                          <p:spTgt spid="28"/>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anim calcmode="lin" valueType="num">
                                      <p:cBhvr>
                                        <p:cTn id="37" dur="500" fill="hold"/>
                                        <p:tgtEl>
                                          <p:spTgt spid="57"/>
                                        </p:tgtEl>
                                        <p:attrNameLst>
                                          <p:attrName>style.rotation</p:attrName>
                                        </p:attrNameLst>
                                      </p:cBhvr>
                                      <p:tavLst>
                                        <p:tav tm="0">
                                          <p:val>
                                            <p:fltVal val="360"/>
                                          </p:val>
                                        </p:tav>
                                        <p:tav tm="100000">
                                          <p:val>
                                            <p:fltVal val="0"/>
                                          </p:val>
                                        </p:tav>
                                      </p:tavLst>
                                    </p:anim>
                                    <p:animEffect transition="in" filter="fade">
                                      <p:cBhvr>
                                        <p:cTn id="3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8" grpId="0" animBg="1"/>
      <p:bldP spid="55" grpId="0" animBg="1"/>
      <p:bldP spid="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
          <p:cNvSpPr>
            <a:spLocks noChangeArrowheads="1"/>
          </p:cNvSpPr>
          <p:nvPr/>
        </p:nvSpPr>
        <p:spPr bwMode="auto">
          <a:xfrm>
            <a:off x="4472003" y="836749"/>
            <a:ext cx="12669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a:solidFill>
                  <a:schemeClr val="tx1">
                    <a:lumMod val="75000"/>
                    <a:lumOff val="25000"/>
                  </a:schemeClr>
                </a:solidFill>
                <a:latin typeface="Arial" panose="020B0604020202020204" pitchFamily="34" charset="0"/>
                <a:cs typeface="Arial" panose="020B0604020202020204" pitchFamily="34" charset="0"/>
              </a:rPr>
              <a:t>研究方案</a:t>
            </a:r>
          </a:p>
        </p:txBody>
      </p:sp>
      <p:grpSp>
        <p:nvGrpSpPr>
          <p:cNvPr id="12" name="组合 11"/>
          <p:cNvGrpSpPr/>
          <p:nvPr/>
        </p:nvGrpSpPr>
        <p:grpSpPr>
          <a:xfrm>
            <a:off x="4004156" y="877842"/>
            <a:ext cx="197506" cy="296260"/>
            <a:chOff x="5284519" y="1508166"/>
            <a:chExt cx="213756" cy="427512"/>
          </a:xfrm>
        </p:grpSpPr>
        <p:cxnSp>
          <p:nvCxnSpPr>
            <p:cNvPr id="13" name="直接连接符 1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60" name="Group 5"/>
          <p:cNvGrpSpPr>
            <a:grpSpLocks/>
          </p:cNvGrpSpPr>
          <p:nvPr/>
        </p:nvGrpSpPr>
        <p:grpSpPr bwMode="auto">
          <a:xfrm>
            <a:off x="1765643" y="2009792"/>
            <a:ext cx="3647438" cy="2763736"/>
            <a:chOff x="702" y="1230"/>
            <a:chExt cx="2947" cy="2233"/>
          </a:xfrm>
        </p:grpSpPr>
        <p:sp>
          <p:nvSpPr>
            <p:cNvPr id="61" name="Rectangle 6"/>
            <p:cNvSpPr>
              <a:spLocks noChangeArrowheads="1"/>
            </p:cNvSpPr>
            <p:nvPr/>
          </p:nvSpPr>
          <p:spPr bwMode="auto">
            <a:xfrm rot="-3600000">
              <a:off x="785" y="1556"/>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62" name="Rectangle 7"/>
            <p:cNvSpPr>
              <a:spLocks noChangeArrowheads="1"/>
            </p:cNvSpPr>
            <p:nvPr/>
          </p:nvSpPr>
          <p:spPr bwMode="auto">
            <a:xfrm rot="-3600000">
              <a:off x="1556" y="2055"/>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63" name="Rectangle 8"/>
            <p:cNvSpPr>
              <a:spLocks noChangeArrowheads="1"/>
            </p:cNvSpPr>
            <p:nvPr/>
          </p:nvSpPr>
          <p:spPr bwMode="auto">
            <a:xfrm rot="-3600000">
              <a:off x="2350" y="250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64" name="Rectangle 9"/>
            <p:cNvSpPr>
              <a:spLocks noChangeArrowheads="1"/>
            </p:cNvSpPr>
            <p:nvPr/>
          </p:nvSpPr>
          <p:spPr bwMode="auto">
            <a:xfrm rot="-3600000">
              <a:off x="1578" y="2940"/>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65" name="Rectangle 10"/>
            <p:cNvSpPr>
              <a:spLocks noChangeArrowheads="1"/>
            </p:cNvSpPr>
            <p:nvPr/>
          </p:nvSpPr>
          <p:spPr bwMode="auto">
            <a:xfrm rot="-3600000">
              <a:off x="762" y="250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66" name="Rectangle 11"/>
            <p:cNvSpPr>
              <a:spLocks noChangeArrowheads="1"/>
            </p:cNvSpPr>
            <p:nvPr/>
          </p:nvSpPr>
          <p:spPr bwMode="auto">
            <a:xfrm rot="3600000">
              <a:off x="1556" y="157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67" name="Rectangle 12"/>
            <p:cNvSpPr>
              <a:spLocks noChangeArrowheads="1"/>
            </p:cNvSpPr>
            <p:nvPr/>
          </p:nvSpPr>
          <p:spPr bwMode="auto">
            <a:xfrm rot="3600000">
              <a:off x="2327" y="2010"/>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68" name="Rectangle 13"/>
            <p:cNvSpPr>
              <a:spLocks noChangeArrowheads="1"/>
            </p:cNvSpPr>
            <p:nvPr/>
          </p:nvSpPr>
          <p:spPr bwMode="auto">
            <a:xfrm rot="3600000">
              <a:off x="1556" y="250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69" name="Rectangle 14"/>
            <p:cNvSpPr>
              <a:spLocks noChangeArrowheads="1"/>
            </p:cNvSpPr>
            <p:nvPr/>
          </p:nvSpPr>
          <p:spPr bwMode="auto">
            <a:xfrm rot="3600000">
              <a:off x="762" y="2962"/>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0" name="Rectangle 15"/>
            <p:cNvSpPr>
              <a:spLocks noChangeArrowheads="1"/>
            </p:cNvSpPr>
            <p:nvPr/>
          </p:nvSpPr>
          <p:spPr bwMode="auto">
            <a:xfrm rot="3600000">
              <a:off x="762" y="2032"/>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1" name="Rectangle 16"/>
            <p:cNvSpPr>
              <a:spLocks noChangeArrowheads="1"/>
            </p:cNvSpPr>
            <p:nvPr/>
          </p:nvSpPr>
          <p:spPr bwMode="auto">
            <a:xfrm>
              <a:off x="1162" y="2274"/>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2" name="Rectangle 17"/>
            <p:cNvSpPr>
              <a:spLocks noChangeArrowheads="1"/>
            </p:cNvSpPr>
            <p:nvPr/>
          </p:nvSpPr>
          <p:spPr bwMode="auto">
            <a:xfrm>
              <a:off x="1162" y="3193"/>
              <a:ext cx="525" cy="146"/>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3" name="Rectangle 18"/>
            <p:cNvSpPr>
              <a:spLocks noChangeArrowheads="1"/>
            </p:cNvSpPr>
            <p:nvPr/>
          </p:nvSpPr>
          <p:spPr bwMode="auto">
            <a:xfrm>
              <a:off x="1950" y="1814"/>
              <a:ext cx="526" cy="146"/>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4" name="Rectangle 19"/>
            <p:cNvSpPr>
              <a:spLocks noChangeArrowheads="1"/>
            </p:cNvSpPr>
            <p:nvPr/>
          </p:nvSpPr>
          <p:spPr bwMode="auto">
            <a:xfrm>
              <a:off x="1950" y="2733"/>
              <a:ext cx="526" cy="146"/>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5" name="Rectangle 20"/>
            <p:cNvSpPr>
              <a:spLocks noChangeArrowheads="1"/>
            </p:cNvSpPr>
            <p:nvPr/>
          </p:nvSpPr>
          <p:spPr bwMode="auto">
            <a:xfrm>
              <a:off x="1162" y="1354"/>
              <a:ext cx="525" cy="146"/>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6" name="Freeform 21"/>
            <p:cNvSpPr>
              <a:spLocks/>
            </p:cNvSpPr>
            <p:nvPr/>
          </p:nvSpPr>
          <p:spPr bwMode="auto">
            <a:xfrm>
              <a:off x="965" y="1230"/>
              <a:ext cx="394" cy="394"/>
            </a:xfrm>
            <a:custGeom>
              <a:avLst/>
              <a:gdLst>
                <a:gd name="T0" fmla="*/ 394 w 394"/>
                <a:gd name="T1" fmla="*/ 197 h 394"/>
                <a:gd name="T2" fmla="*/ 390 w 394"/>
                <a:gd name="T3" fmla="*/ 237 h 394"/>
                <a:gd name="T4" fmla="*/ 379 w 394"/>
                <a:gd name="T5" fmla="*/ 274 h 394"/>
                <a:gd name="T6" fmla="*/ 361 w 394"/>
                <a:gd name="T7" fmla="*/ 306 h 394"/>
                <a:gd name="T8" fmla="*/ 336 w 394"/>
                <a:gd name="T9" fmla="*/ 336 h 394"/>
                <a:gd name="T10" fmla="*/ 306 w 394"/>
                <a:gd name="T11" fmla="*/ 361 h 394"/>
                <a:gd name="T12" fmla="*/ 273 w 394"/>
                <a:gd name="T13" fmla="*/ 379 h 394"/>
                <a:gd name="T14" fmla="*/ 237 w 394"/>
                <a:gd name="T15" fmla="*/ 390 h 394"/>
                <a:gd name="T16" fmla="*/ 197 w 394"/>
                <a:gd name="T17" fmla="*/ 394 h 394"/>
                <a:gd name="T18" fmla="*/ 177 w 394"/>
                <a:gd name="T19" fmla="*/ 392 h 394"/>
                <a:gd name="T20" fmla="*/ 138 w 394"/>
                <a:gd name="T21" fmla="*/ 385 h 394"/>
                <a:gd name="T22" fmla="*/ 104 w 394"/>
                <a:gd name="T23" fmla="*/ 370 h 394"/>
                <a:gd name="T24" fmla="*/ 71 w 394"/>
                <a:gd name="T25" fmla="*/ 348 h 394"/>
                <a:gd name="T26" fmla="*/ 45 w 394"/>
                <a:gd name="T27" fmla="*/ 323 h 394"/>
                <a:gd name="T28" fmla="*/ 23 w 394"/>
                <a:gd name="T29" fmla="*/ 290 h 394"/>
                <a:gd name="T30" fmla="*/ 9 w 394"/>
                <a:gd name="T31" fmla="*/ 255 h 394"/>
                <a:gd name="T32" fmla="*/ 2 w 394"/>
                <a:gd name="T33" fmla="*/ 217 h 394"/>
                <a:gd name="T34" fmla="*/ 0 w 394"/>
                <a:gd name="T35" fmla="*/ 197 h 394"/>
                <a:gd name="T36" fmla="*/ 3 w 394"/>
                <a:gd name="T37" fmla="*/ 157 h 394"/>
                <a:gd name="T38" fmla="*/ 14 w 394"/>
                <a:gd name="T39" fmla="*/ 120 h 394"/>
                <a:gd name="T40" fmla="*/ 33 w 394"/>
                <a:gd name="T41" fmla="*/ 88 h 394"/>
                <a:gd name="T42" fmla="*/ 58 w 394"/>
                <a:gd name="T43" fmla="*/ 58 h 394"/>
                <a:gd name="T44" fmla="*/ 87 w 394"/>
                <a:gd name="T45" fmla="*/ 33 h 394"/>
                <a:gd name="T46" fmla="*/ 120 w 394"/>
                <a:gd name="T47" fmla="*/ 15 h 394"/>
                <a:gd name="T48" fmla="*/ 157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79" y="274"/>
                  </a:lnTo>
                  <a:lnTo>
                    <a:pt x="370" y="290"/>
                  </a:lnTo>
                  <a:lnTo>
                    <a:pt x="361" y="306"/>
                  </a:lnTo>
                  <a:lnTo>
                    <a:pt x="348" y="323"/>
                  </a:lnTo>
                  <a:lnTo>
                    <a:pt x="336" y="336"/>
                  </a:lnTo>
                  <a:lnTo>
                    <a:pt x="323" y="348"/>
                  </a:lnTo>
                  <a:lnTo>
                    <a:pt x="306" y="361"/>
                  </a:lnTo>
                  <a:lnTo>
                    <a:pt x="290" y="370"/>
                  </a:lnTo>
                  <a:lnTo>
                    <a:pt x="273" y="379"/>
                  </a:lnTo>
                  <a:lnTo>
                    <a:pt x="255" y="385"/>
                  </a:lnTo>
                  <a:lnTo>
                    <a:pt x="237" y="390"/>
                  </a:lnTo>
                  <a:lnTo>
                    <a:pt x="217" y="392"/>
                  </a:lnTo>
                  <a:lnTo>
                    <a:pt x="197" y="394"/>
                  </a:lnTo>
                  <a:lnTo>
                    <a:pt x="197" y="394"/>
                  </a:lnTo>
                  <a:lnTo>
                    <a:pt x="177" y="392"/>
                  </a:lnTo>
                  <a:lnTo>
                    <a:pt x="157" y="390"/>
                  </a:lnTo>
                  <a:lnTo>
                    <a:pt x="138" y="385"/>
                  </a:lnTo>
                  <a:lnTo>
                    <a:pt x="120" y="379"/>
                  </a:lnTo>
                  <a:lnTo>
                    <a:pt x="104" y="370"/>
                  </a:lnTo>
                  <a:lnTo>
                    <a:pt x="87" y="361"/>
                  </a:lnTo>
                  <a:lnTo>
                    <a:pt x="71" y="348"/>
                  </a:lnTo>
                  <a:lnTo>
                    <a:pt x="58" y="336"/>
                  </a:lnTo>
                  <a:lnTo>
                    <a:pt x="45" y="323"/>
                  </a:lnTo>
                  <a:lnTo>
                    <a:pt x="33" y="306"/>
                  </a:lnTo>
                  <a:lnTo>
                    <a:pt x="23" y="290"/>
                  </a:lnTo>
                  <a:lnTo>
                    <a:pt x="14" y="274"/>
                  </a:lnTo>
                  <a:lnTo>
                    <a:pt x="9" y="255"/>
                  </a:lnTo>
                  <a:lnTo>
                    <a:pt x="3" y="237"/>
                  </a:lnTo>
                  <a:lnTo>
                    <a:pt x="2" y="217"/>
                  </a:lnTo>
                  <a:lnTo>
                    <a:pt x="0" y="197"/>
                  </a:lnTo>
                  <a:lnTo>
                    <a:pt x="0" y="197"/>
                  </a:lnTo>
                  <a:lnTo>
                    <a:pt x="2" y="177"/>
                  </a:lnTo>
                  <a:lnTo>
                    <a:pt x="3" y="157"/>
                  </a:lnTo>
                  <a:lnTo>
                    <a:pt x="9" y="139"/>
                  </a:lnTo>
                  <a:lnTo>
                    <a:pt x="14" y="120"/>
                  </a:lnTo>
                  <a:lnTo>
                    <a:pt x="23" y="104"/>
                  </a:lnTo>
                  <a:lnTo>
                    <a:pt x="33" y="88"/>
                  </a:lnTo>
                  <a:lnTo>
                    <a:pt x="45" y="71"/>
                  </a:lnTo>
                  <a:lnTo>
                    <a:pt x="58" y="58"/>
                  </a:lnTo>
                  <a:lnTo>
                    <a:pt x="71" y="46"/>
                  </a:lnTo>
                  <a:lnTo>
                    <a:pt x="87" y="33"/>
                  </a:lnTo>
                  <a:lnTo>
                    <a:pt x="104" y="24"/>
                  </a:lnTo>
                  <a:lnTo>
                    <a:pt x="120" y="15"/>
                  </a:lnTo>
                  <a:lnTo>
                    <a:pt x="138" y="9"/>
                  </a:lnTo>
                  <a:lnTo>
                    <a:pt x="157" y="4"/>
                  </a:lnTo>
                  <a:lnTo>
                    <a:pt x="177" y="2"/>
                  </a:lnTo>
                  <a:lnTo>
                    <a:pt x="197" y="0"/>
                  </a:lnTo>
                  <a:lnTo>
                    <a:pt x="197" y="0"/>
                  </a:lnTo>
                  <a:lnTo>
                    <a:pt x="217" y="2"/>
                  </a:lnTo>
                  <a:lnTo>
                    <a:pt x="237" y="4"/>
                  </a:lnTo>
                  <a:lnTo>
                    <a:pt x="255" y="9"/>
                  </a:lnTo>
                  <a:lnTo>
                    <a:pt x="273" y="15"/>
                  </a:lnTo>
                  <a:lnTo>
                    <a:pt x="290" y="24"/>
                  </a:lnTo>
                  <a:lnTo>
                    <a:pt x="306" y="33"/>
                  </a:lnTo>
                  <a:lnTo>
                    <a:pt x="323" y="46"/>
                  </a:lnTo>
                  <a:lnTo>
                    <a:pt x="336" y="58"/>
                  </a:lnTo>
                  <a:lnTo>
                    <a:pt x="348" y="71"/>
                  </a:lnTo>
                  <a:lnTo>
                    <a:pt x="361" y="88"/>
                  </a:lnTo>
                  <a:lnTo>
                    <a:pt x="370" y="104"/>
                  </a:lnTo>
                  <a:lnTo>
                    <a:pt x="379" y="120"/>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7" name="Freeform 22"/>
            <p:cNvSpPr>
              <a:spLocks/>
            </p:cNvSpPr>
            <p:nvPr/>
          </p:nvSpPr>
          <p:spPr bwMode="auto">
            <a:xfrm>
              <a:off x="1490" y="1230"/>
              <a:ext cx="394" cy="394"/>
            </a:xfrm>
            <a:custGeom>
              <a:avLst/>
              <a:gdLst>
                <a:gd name="T0" fmla="*/ 394 w 394"/>
                <a:gd name="T1" fmla="*/ 197 h 394"/>
                <a:gd name="T2" fmla="*/ 391 w 394"/>
                <a:gd name="T3" fmla="*/ 237 h 394"/>
                <a:gd name="T4" fmla="*/ 380 w 394"/>
                <a:gd name="T5" fmla="*/ 274 h 394"/>
                <a:gd name="T6" fmla="*/ 362 w 394"/>
                <a:gd name="T7" fmla="*/ 306 h 394"/>
                <a:gd name="T8" fmla="*/ 336 w 394"/>
                <a:gd name="T9" fmla="*/ 336 h 394"/>
                <a:gd name="T10" fmla="*/ 307 w 394"/>
                <a:gd name="T11" fmla="*/ 361 h 394"/>
                <a:gd name="T12" fmla="*/ 274 w 394"/>
                <a:gd name="T13" fmla="*/ 379 h 394"/>
                <a:gd name="T14" fmla="*/ 238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8 h 394"/>
                <a:gd name="T42" fmla="*/ 59 w 394"/>
                <a:gd name="T43" fmla="*/ 58 h 394"/>
                <a:gd name="T44" fmla="*/ 88 w 394"/>
                <a:gd name="T45" fmla="*/ 33 h 394"/>
                <a:gd name="T46" fmla="*/ 121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1 w 394"/>
                <a:gd name="T63" fmla="*/ 104 h 394"/>
                <a:gd name="T64" fmla="*/ 385 w 394"/>
                <a:gd name="T65" fmla="*/ 139 h 394"/>
                <a:gd name="T66" fmla="*/ 393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3" y="217"/>
                  </a:lnTo>
                  <a:lnTo>
                    <a:pt x="391" y="237"/>
                  </a:lnTo>
                  <a:lnTo>
                    <a:pt x="385" y="255"/>
                  </a:lnTo>
                  <a:lnTo>
                    <a:pt x="380" y="274"/>
                  </a:lnTo>
                  <a:lnTo>
                    <a:pt x="371" y="290"/>
                  </a:lnTo>
                  <a:lnTo>
                    <a:pt x="362" y="306"/>
                  </a:lnTo>
                  <a:lnTo>
                    <a:pt x="349" y="323"/>
                  </a:lnTo>
                  <a:lnTo>
                    <a:pt x="336" y="336"/>
                  </a:lnTo>
                  <a:lnTo>
                    <a:pt x="323" y="348"/>
                  </a:lnTo>
                  <a:lnTo>
                    <a:pt x="307" y="361"/>
                  </a:lnTo>
                  <a:lnTo>
                    <a:pt x="290" y="370"/>
                  </a:lnTo>
                  <a:lnTo>
                    <a:pt x="274" y="379"/>
                  </a:lnTo>
                  <a:lnTo>
                    <a:pt x="256" y="385"/>
                  </a:lnTo>
                  <a:lnTo>
                    <a:pt x="238" y="390"/>
                  </a:lnTo>
                  <a:lnTo>
                    <a:pt x="217" y="392"/>
                  </a:lnTo>
                  <a:lnTo>
                    <a:pt x="197" y="394"/>
                  </a:lnTo>
                  <a:lnTo>
                    <a:pt x="197" y="394"/>
                  </a:lnTo>
                  <a:lnTo>
                    <a:pt x="177" y="392"/>
                  </a:lnTo>
                  <a:lnTo>
                    <a:pt x="157" y="390"/>
                  </a:lnTo>
                  <a:lnTo>
                    <a:pt x="139" y="385"/>
                  </a:lnTo>
                  <a:lnTo>
                    <a:pt x="121" y="379"/>
                  </a:lnTo>
                  <a:lnTo>
                    <a:pt x="104" y="370"/>
                  </a:lnTo>
                  <a:lnTo>
                    <a:pt x="88" y="361"/>
                  </a:lnTo>
                  <a:lnTo>
                    <a:pt x="71" y="348"/>
                  </a:lnTo>
                  <a:lnTo>
                    <a:pt x="59" y="336"/>
                  </a:lnTo>
                  <a:lnTo>
                    <a:pt x="46" y="323"/>
                  </a:lnTo>
                  <a:lnTo>
                    <a:pt x="33" y="306"/>
                  </a:lnTo>
                  <a:lnTo>
                    <a:pt x="24" y="290"/>
                  </a:lnTo>
                  <a:lnTo>
                    <a:pt x="15" y="274"/>
                  </a:lnTo>
                  <a:lnTo>
                    <a:pt x="9" y="255"/>
                  </a:lnTo>
                  <a:lnTo>
                    <a:pt x="4" y="237"/>
                  </a:lnTo>
                  <a:lnTo>
                    <a:pt x="2" y="217"/>
                  </a:lnTo>
                  <a:lnTo>
                    <a:pt x="0" y="197"/>
                  </a:lnTo>
                  <a:lnTo>
                    <a:pt x="0" y="197"/>
                  </a:lnTo>
                  <a:lnTo>
                    <a:pt x="2" y="177"/>
                  </a:lnTo>
                  <a:lnTo>
                    <a:pt x="4" y="157"/>
                  </a:lnTo>
                  <a:lnTo>
                    <a:pt x="9" y="139"/>
                  </a:lnTo>
                  <a:lnTo>
                    <a:pt x="15" y="120"/>
                  </a:lnTo>
                  <a:lnTo>
                    <a:pt x="24" y="104"/>
                  </a:lnTo>
                  <a:lnTo>
                    <a:pt x="33" y="88"/>
                  </a:lnTo>
                  <a:lnTo>
                    <a:pt x="46" y="71"/>
                  </a:lnTo>
                  <a:lnTo>
                    <a:pt x="59" y="58"/>
                  </a:lnTo>
                  <a:lnTo>
                    <a:pt x="71" y="46"/>
                  </a:lnTo>
                  <a:lnTo>
                    <a:pt x="88" y="33"/>
                  </a:lnTo>
                  <a:lnTo>
                    <a:pt x="104" y="24"/>
                  </a:lnTo>
                  <a:lnTo>
                    <a:pt x="121" y="15"/>
                  </a:lnTo>
                  <a:lnTo>
                    <a:pt x="139" y="9"/>
                  </a:lnTo>
                  <a:lnTo>
                    <a:pt x="157" y="4"/>
                  </a:lnTo>
                  <a:lnTo>
                    <a:pt x="177" y="2"/>
                  </a:lnTo>
                  <a:lnTo>
                    <a:pt x="197" y="0"/>
                  </a:lnTo>
                  <a:lnTo>
                    <a:pt x="197" y="0"/>
                  </a:lnTo>
                  <a:lnTo>
                    <a:pt x="217" y="2"/>
                  </a:lnTo>
                  <a:lnTo>
                    <a:pt x="238" y="4"/>
                  </a:lnTo>
                  <a:lnTo>
                    <a:pt x="256" y="9"/>
                  </a:lnTo>
                  <a:lnTo>
                    <a:pt x="274" y="15"/>
                  </a:lnTo>
                  <a:lnTo>
                    <a:pt x="290" y="24"/>
                  </a:lnTo>
                  <a:lnTo>
                    <a:pt x="307" y="33"/>
                  </a:lnTo>
                  <a:lnTo>
                    <a:pt x="323" y="46"/>
                  </a:lnTo>
                  <a:lnTo>
                    <a:pt x="336" y="58"/>
                  </a:lnTo>
                  <a:lnTo>
                    <a:pt x="349" y="71"/>
                  </a:lnTo>
                  <a:lnTo>
                    <a:pt x="362" y="88"/>
                  </a:lnTo>
                  <a:lnTo>
                    <a:pt x="371" y="104"/>
                  </a:lnTo>
                  <a:lnTo>
                    <a:pt x="380" y="120"/>
                  </a:lnTo>
                  <a:lnTo>
                    <a:pt x="385" y="139"/>
                  </a:lnTo>
                  <a:lnTo>
                    <a:pt x="391" y="157"/>
                  </a:lnTo>
                  <a:lnTo>
                    <a:pt x="393"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8" name="Freeform 23"/>
            <p:cNvSpPr>
              <a:spLocks/>
            </p:cNvSpPr>
            <p:nvPr/>
          </p:nvSpPr>
          <p:spPr bwMode="auto">
            <a:xfrm>
              <a:off x="1753" y="1690"/>
              <a:ext cx="394" cy="394"/>
            </a:xfrm>
            <a:custGeom>
              <a:avLst/>
              <a:gdLst>
                <a:gd name="T0" fmla="*/ 394 w 394"/>
                <a:gd name="T1" fmla="*/ 197 h 394"/>
                <a:gd name="T2" fmla="*/ 391 w 394"/>
                <a:gd name="T3" fmla="*/ 237 h 394"/>
                <a:gd name="T4" fmla="*/ 380 w 394"/>
                <a:gd name="T5" fmla="*/ 273 h 394"/>
                <a:gd name="T6" fmla="*/ 361 w 394"/>
                <a:gd name="T7" fmla="*/ 306 h 394"/>
                <a:gd name="T8" fmla="*/ 336 w 394"/>
                <a:gd name="T9" fmla="*/ 335 h 394"/>
                <a:gd name="T10" fmla="*/ 307 w 394"/>
                <a:gd name="T11" fmla="*/ 361 h 394"/>
                <a:gd name="T12" fmla="*/ 274 w 394"/>
                <a:gd name="T13" fmla="*/ 379 h 394"/>
                <a:gd name="T14" fmla="*/ 237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7 h 394"/>
                <a:gd name="T42" fmla="*/ 58 w 394"/>
                <a:gd name="T43" fmla="*/ 58 h 394"/>
                <a:gd name="T44" fmla="*/ 88 w 394"/>
                <a:gd name="T45" fmla="*/ 33 h 394"/>
                <a:gd name="T46" fmla="*/ 120 w 394"/>
                <a:gd name="T47" fmla="*/ 14 h 394"/>
                <a:gd name="T48" fmla="*/ 157 w 394"/>
                <a:gd name="T49" fmla="*/ 3 h 394"/>
                <a:gd name="T50" fmla="*/ 197 w 394"/>
                <a:gd name="T51" fmla="*/ 0 h 394"/>
                <a:gd name="T52" fmla="*/ 217 w 394"/>
                <a:gd name="T53" fmla="*/ 2 h 394"/>
                <a:gd name="T54" fmla="*/ 256 w 394"/>
                <a:gd name="T55" fmla="*/ 9 h 394"/>
                <a:gd name="T56" fmla="*/ 290 w 394"/>
                <a:gd name="T57" fmla="*/ 23 h 394"/>
                <a:gd name="T58" fmla="*/ 323 w 394"/>
                <a:gd name="T59" fmla="*/ 45 h 394"/>
                <a:gd name="T60" fmla="*/ 349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5"/>
                  </a:lnTo>
                  <a:lnTo>
                    <a:pt x="380" y="273"/>
                  </a:lnTo>
                  <a:lnTo>
                    <a:pt x="370" y="290"/>
                  </a:lnTo>
                  <a:lnTo>
                    <a:pt x="361" y="306"/>
                  </a:lnTo>
                  <a:lnTo>
                    <a:pt x="349" y="323"/>
                  </a:lnTo>
                  <a:lnTo>
                    <a:pt x="336" y="335"/>
                  </a:lnTo>
                  <a:lnTo>
                    <a:pt x="323" y="348"/>
                  </a:lnTo>
                  <a:lnTo>
                    <a:pt x="307" y="361"/>
                  </a:lnTo>
                  <a:lnTo>
                    <a:pt x="290" y="370"/>
                  </a:lnTo>
                  <a:lnTo>
                    <a:pt x="274" y="379"/>
                  </a:lnTo>
                  <a:lnTo>
                    <a:pt x="256" y="385"/>
                  </a:lnTo>
                  <a:lnTo>
                    <a:pt x="237" y="390"/>
                  </a:lnTo>
                  <a:lnTo>
                    <a:pt x="217" y="392"/>
                  </a:lnTo>
                  <a:lnTo>
                    <a:pt x="197" y="394"/>
                  </a:lnTo>
                  <a:lnTo>
                    <a:pt x="197" y="394"/>
                  </a:lnTo>
                  <a:lnTo>
                    <a:pt x="177" y="392"/>
                  </a:lnTo>
                  <a:lnTo>
                    <a:pt x="157" y="390"/>
                  </a:lnTo>
                  <a:lnTo>
                    <a:pt x="139" y="385"/>
                  </a:lnTo>
                  <a:lnTo>
                    <a:pt x="120" y="379"/>
                  </a:lnTo>
                  <a:lnTo>
                    <a:pt x="104" y="370"/>
                  </a:lnTo>
                  <a:lnTo>
                    <a:pt x="88" y="361"/>
                  </a:lnTo>
                  <a:lnTo>
                    <a:pt x="71" y="348"/>
                  </a:lnTo>
                  <a:lnTo>
                    <a:pt x="58" y="335"/>
                  </a:lnTo>
                  <a:lnTo>
                    <a:pt x="46" y="323"/>
                  </a:lnTo>
                  <a:lnTo>
                    <a:pt x="33" y="306"/>
                  </a:lnTo>
                  <a:lnTo>
                    <a:pt x="24" y="290"/>
                  </a:lnTo>
                  <a:lnTo>
                    <a:pt x="15" y="273"/>
                  </a:lnTo>
                  <a:lnTo>
                    <a:pt x="9" y="255"/>
                  </a:lnTo>
                  <a:lnTo>
                    <a:pt x="4" y="237"/>
                  </a:lnTo>
                  <a:lnTo>
                    <a:pt x="2" y="217"/>
                  </a:lnTo>
                  <a:lnTo>
                    <a:pt x="0" y="197"/>
                  </a:lnTo>
                  <a:lnTo>
                    <a:pt x="0" y="197"/>
                  </a:lnTo>
                  <a:lnTo>
                    <a:pt x="2" y="177"/>
                  </a:lnTo>
                  <a:lnTo>
                    <a:pt x="4" y="157"/>
                  </a:lnTo>
                  <a:lnTo>
                    <a:pt x="9" y="138"/>
                  </a:lnTo>
                  <a:lnTo>
                    <a:pt x="15" y="120"/>
                  </a:lnTo>
                  <a:lnTo>
                    <a:pt x="24" y="104"/>
                  </a:lnTo>
                  <a:lnTo>
                    <a:pt x="33" y="87"/>
                  </a:lnTo>
                  <a:lnTo>
                    <a:pt x="46" y="71"/>
                  </a:lnTo>
                  <a:lnTo>
                    <a:pt x="58" y="58"/>
                  </a:lnTo>
                  <a:lnTo>
                    <a:pt x="71" y="45"/>
                  </a:lnTo>
                  <a:lnTo>
                    <a:pt x="88" y="33"/>
                  </a:lnTo>
                  <a:lnTo>
                    <a:pt x="104" y="23"/>
                  </a:lnTo>
                  <a:lnTo>
                    <a:pt x="120" y="14"/>
                  </a:lnTo>
                  <a:lnTo>
                    <a:pt x="139" y="9"/>
                  </a:lnTo>
                  <a:lnTo>
                    <a:pt x="157" y="3"/>
                  </a:lnTo>
                  <a:lnTo>
                    <a:pt x="177" y="2"/>
                  </a:lnTo>
                  <a:lnTo>
                    <a:pt x="197" y="0"/>
                  </a:lnTo>
                  <a:lnTo>
                    <a:pt x="197" y="0"/>
                  </a:lnTo>
                  <a:lnTo>
                    <a:pt x="217" y="2"/>
                  </a:lnTo>
                  <a:lnTo>
                    <a:pt x="237" y="3"/>
                  </a:lnTo>
                  <a:lnTo>
                    <a:pt x="256" y="9"/>
                  </a:lnTo>
                  <a:lnTo>
                    <a:pt x="274" y="14"/>
                  </a:lnTo>
                  <a:lnTo>
                    <a:pt x="290" y="23"/>
                  </a:lnTo>
                  <a:lnTo>
                    <a:pt x="307" y="33"/>
                  </a:lnTo>
                  <a:lnTo>
                    <a:pt x="323" y="45"/>
                  </a:lnTo>
                  <a:lnTo>
                    <a:pt x="336" y="58"/>
                  </a:lnTo>
                  <a:lnTo>
                    <a:pt x="349" y="71"/>
                  </a:lnTo>
                  <a:lnTo>
                    <a:pt x="361" y="87"/>
                  </a:lnTo>
                  <a:lnTo>
                    <a:pt x="370" y="104"/>
                  </a:lnTo>
                  <a:lnTo>
                    <a:pt x="380" y="120"/>
                  </a:lnTo>
                  <a:lnTo>
                    <a:pt x="385" y="138"/>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79" name="Freeform 24"/>
            <p:cNvSpPr>
              <a:spLocks/>
            </p:cNvSpPr>
            <p:nvPr/>
          </p:nvSpPr>
          <p:spPr bwMode="auto">
            <a:xfrm>
              <a:off x="702" y="1690"/>
              <a:ext cx="394" cy="394"/>
            </a:xfrm>
            <a:custGeom>
              <a:avLst/>
              <a:gdLst>
                <a:gd name="T0" fmla="*/ 394 w 394"/>
                <a:gd name="T1" fmla="*/ 197 h 394"/>
                <a:gd name="T2" fmla="*/ 390 w 394"/>
                <a:gd name="T3" fmla="*/ 237 h 394"/>
                <a:gd name="T4" fmla="*/ 380 w 394"/>
                <a:gd name="T5" fmla="*/ 273 h 394"/>
                <a:gd name="T6" fmla="*/ 361 w 394"/>
                <a:gd name="T7" fmla="*/ 306 h 394"/>
                <a:gd name="T8" fmla="*/ 336 w 394"/>
                <a:gd name="T9" fmla="*/ 335 h 394"/>
                <a:gd name="T10" fmla="*/ 307 w 394"/>
                <a:gd name="T11" fmla="*/ 361 h 394"/>
                <a:gd name="T12" fmla="*/ 274 w 394"/>
                <a:gd name="T13" fmla="*/ 379 h 394"/>
                <a:gd name="T14" fmla="*/ 237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7 h 394"/>
                <a:gd name="T42" fmla="*/ 58 w 394"/>
                <a:gd name="T43" fmla="*/ 58 h 394"/>
                <a:gd name="T44" fmla="*/ 88 w 394"/>
                <a:gd name="T45" fmla="*/ 33 h 394"/>
                <a:gd name="T46" fmla="*/ 120 w 394"/>
                <a:gd name="T47" fmla="*/ 14 h 394"/>
                <a:gd name="T48" fmla="*/ 157 w 394"/>
                <a:gd name="T49" fmla="*/ 3 h 394"/>
                <a:gd name="T50" fmla="*/ 197 w 394"/>
                <a:gd name="T51" fmla="*/ 0 h 394"/>
                <a:gd name="T52" fmla="*/ 217 w 394"/>
                <a:gd name="T53" fmla="*/ 2 h 394"/>
                <a:gd name="T54" fmla="*/ 255 w 394"/>
                <a:gd name="T55" fmla="*/ 9 h 394"/>
                <a:gd name="T56" fmla="*/ 290 w 394"/>
                <a:gd name="T57" fmla="*/ 23 h 394"/>
                <a:gd name="T58" fmla="*/ 323 w 394"/>
                <a:gd name="T59" fmla="*/ 45 h 394"/>
                <a:gd name="T60" fmla="*/ 349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80" y="273"/>
                  </a:lnTo>
                  <a:lnTo>
                    <a:pt x="370" y="290"/>
                  </a:lnTo>
                  <a:lnTo>
                    <a:pt x="361" y="306"/>
                  </a:lnTo>
                  <a:lnTo>
                    <a:pt x="349" y="323"/>
                  </a:lnTo>
                  <a:lnTo>
                    <a:pt x="336" y="335"/>
                  </a:lnTo>
                  <a:lnTo>
                    <a:pt x="323" y="348"/>
                  </a:lnTo>
                  <a:lnTo>
                    <a:pt x="307" y="361"/>
                  </a:lnTo>
                  <a:lnTo>
                    <a:pt x="290" y="370"/>
                  </a:lnTo>
                  <a:lnTo>
                    <a:pt x="274" y="379"/>
                  </a:lnTo>
                  <a:lnTo>
                    <a:pt x="255" y="385"/>
                  </a:lnTo>
                  <a:lnTo>
                    <a:pt x="237" y="390"/>
                  </a:lnTo>
                  <a:lnTo>
                    <a:pt x="217" y="392"/>
                  </a:lnTo>
                  <a:lnTo>
                    <a:pt x="197" y="394"/>
                  </a:lnTo>
                  <a:lnTo>
                    <a:pt x="197" y="394"/>
                  </a:lnTo>
                  <a:lnTo>
                    <a:pt x="177" y="392"/>
                  </a:lnTo>
                  <a:lnTo>
                    <a:pt x="157" y="390"/>
                  </a:lnTo>
                  <a:lnTo>
                    <a:pt x="139" y="385"/>
                  </a:lnTo>
                  <a:lnTo>
                    <a:pt x="120" y="379"/>
                  </a:lnTo>
                  <a:lnTo>
                    <a:pt x="104" y="370"/>
                  </a:lnTo>
                  <a:lnTo>
                    <a:pt x="88" y="361"/>
                  </a:lnTo>
                  <a:lnTo>
                    <a:pt x="71" y="348"/>
                  </a:lnTo>
                  <a:lnTo>
                    <a:pt x="58" y="335"/>
                  </a:lnTo>
                  <a:lnTo>
                    <a:pt x="46" y="323"/>
                  </a:lnTo>
                  <a:lnTo>
                    <a:pt x="33" y="306"/>
                  </a:lnTo>
                  <a:lnTo>
                    <a:pt x="24" y="290"/>
                  </a:lnTo>
                  <a:lnTo>
                    <a:pt x="15" y="273"/>
                  </a:lnTo>
                  <a:lnTo>
                    <a:pt x="9" y="255"/>
                  </a:lnTo>
                  <a:lnTo>
                    <a:pt x="4" y="237"/>
                  </a:lnTo>
                  <a:lnTo>
                    <a:pt x="2" y="217"/>
                  </a:lnTo>
                  <a:lnTo>
                    <a:pt x="0" y="197"/>
                  </a:lnTo>
                  <a:lnTo>
                    <a:pt x="0" y="197"/>
                  </a:lnTo>
                  <a:lnTo>
                    <a:pt x="2" y="177"/>
                  </a:lnTo>
                  <a:lnTo>
                    <a:pt x="4" y="157"/>
                  </a:lnTo>
                  <a:lnTo>
                    <a:pt x="9" y="138"/>
                  </a:lnTo>
                  <a:lnTo>
                    <a:pt x="15" y="120"/>
                  </a:lnTo>
                  <a:lnTo>
                    <a:pt x="24" y="104"/>
                  </a:lnTo>
                  <a:lnTo>
                    <a:pt x="33" y="87"/>
                  </a:lnTo>
                  <a:lnTo>
                    <a:pt x="46" y="71"/>
                  </a:lnTo>
                  <a:lnTo>
                    <a:pt x="58" y="58"/>
                  </a:lnTo>
                  <a:lnTo>
                    <a:pt x="71" y="45"/>
                  </a:lnTo>
                  <a:lnTo>
                    <a:pt x="88" y="33"/>
                  </a:lnTo>
                  <a:lnTo>
                    <a:pt x="104" y="23"/>
                  </a:lnTo>
                  <a:lnTo>
                    <a:pt x="120" y="14"/>
                  </a:lnTo>
                  <a:lnTo>
                    <a:pt x="139" y="9"/>
                  </a:lnTo>
                  <a:lnTo>
                    <a:pt x="157" y="3"/>
                  </a:lnTo>
                  <a:lnTo>
                    <a:pt x="177" y="2"/>
                  </a:lnTo>
                  <a:lnTo>
                    <a:pt x="197" y="0"/>
                  </a:lnTo>
                  <a:lnTo>
                    <a:pt x="197" y="0"/>
                  </a:lnTo>
                  <a:lnTo>
                    <a:pt x="217" y="2"/>
                  </a:lnTo>
                  <a:lnTo>
                    <a:pt x="237" y="3"/>
                  </a:lnTo>
                  <a:lnTo>
                    <a:pt x="255" y="9"/>
                  </a:lnTo>
                  <a:lnTo>
                    <a:pt x="274" y="14"/>
                  </a:lnTo>
                  <a:lnTo>
                    <a:pt x="290" y="23"/>
                  </a:lnTo>
                  <a:lnTo>
                    <a:pt x="307" y="33"/>
                  </a:lnTo>
                  <a:lnTo>
                    <a:pt x="323" y="45"/>
                  </a:lnTo>
                  <a:lnTo>
                    <a:pt x="336" y="58"/>
                  </a:lnTo>
                  <a:lnTo>
                    <a:pt x="349" y="71"/>
                  </a:lnTo>
                  <a:lnTo>
                    <a:pt x="361" y="87"/>
                  </a:lnTo>
                  <a:lnTo>
                    <a:pt x="370" y="104"/>
                  </a:lnTo>
                  <a:lnTo>
                    <a:pt x="380" y="120"/>
                  </a:lnTo>
                  <a:lnTo>
                    <a:pt x="385" y="138"/>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80" name="Freeform 25"/>
            <p:cNvSpPr>
              <a:spLocks/>
            </p:cNvSpPr>
            <p:nvPr/>
          </p:nvSpPr>
          <p:spPr bwMode="auto">
            <a:xfrm>
              <a:off x="965" y="3069"/>
              <a:ext cx="394" cy="394"/>
            </a:xfrm>
            <a:custGeom>
              <a:avLst/>
              <a:gdLst>
                <a:gd name="T0" fmla="*/ 394 w 394"/>
                <a:gd name="T1" fmla="*/ 197 h 394"/>
                <a:gd name="T2" fmla="*/ 390 w 394"/>
                <a:gd name="T3" fmla="*/ 237 h 394"/>
                <a:gd name="T4" fmla="*/ 379 w 394"/>
                <a:gd name="T5" fmla="*/ 274 h 394"/>
                <a:gd name="T6" fmla="*/ 361 w 394"/>
                <a:gd name="T7" fmla="*/ 306 h 394"/>
                <a:gd name="T8" fmla="*/ 336 w 394"/>
                <a:gd name="T9" fmla="*/ 336 h 394"/>
                <a:gd name="T10" fmla="*/ 306 w 394"/>
                <a:gd name="T11" fmla="*/ 361 h 394"/>
                <a:gd name="T12" fmla="*/ 273 w 394"/>
                <a:gd name="T13" fmla="*/ 379 h 394"/>
                <a:gd name="T14" fmla="*/ 237 w 394"/>
                <a:gd name="T15" fmla="*/ 390 h 394"/>
                <a:gd name="T16" fmla="*/ 197 w 394"/>
                <a:gd name="T17" fmla="*/ 394 h 394"/>
                <a:gd name="T18" fmla="*/ 177 w 394"/>
                <a:gd name="T19" fmla="*/ 392 h 394"/>
                <a:gd name="T20" fmla="*/ 138 w 394"/>
                <a:gd name="T21" fmla="*/ 385 h 394"/>
                <a:gd name="T22" fmla="*/ 104 w 394"/>
                <a:gd name="T23" fmla="*/ 370 h 394"/>
                <a:gd name="T24" fmla="*/ 71 w 394"/>
                <a:gd name="T25" fmla="*/ 348 h 394"/>
                <a:gd name="T26" fmla="*/ 45 w 394"/>
                <a:gd name="T27" fmla="*/ 323 h 394"/>
                <a:gd name="T28" fmla="*/ 23 w 394"/>
                <a:gd name="T29" fmla="*/ 290 h 394"/>
                <a:gd name="T30" fmla="*/ 9 w 394"/>
                <a:gd name="T31" fmla="*/ 255 h 394"/>
                <a:gd name="T32" fmla="*/ 2 w 394"/>
                <a:gd name="T33" fmla="*/ 217 h 394"/>
                <a:gd name="T34" fmla="*/ 0 w 394"/>
                <a:gd name="T35" fmla="*/ 197 h 394"/>
                <a:gd name="T36" fmla="*/ 3 w 394"/>
                <a:gd name="T37" fmla="*/ 157 h 394"/>
                <a:gd name="T38" fmla="*/ 14 w 394"/>
                <a:gd name="T39" fmla="*/ 120 h 394"/>
                <a:gd name="T40" fmla="*/ 33 w 394"/>
                <a:gd name="T41" fmla="*/ 88 h 394"/>
                <a:gd name="T42" fmla="*/ 58 w 394"/>
                <a:gd name="T43" fmla="*/ 58 h 394"/>
                <a:gd name="T44" fmla="*/ 87 w 394"/>
                <a:gd name="T45" fmla="*/ 33 h 394"/>
                <a:gd name="T46" fmla="*/ 120 w 394"/>
                <a:gd name="T47" fmla="*/ 15 h 394"/>
                <a:gd name="T48" fmla="*/ 157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79" y="274"/>
                  </a:lnTo>
                  <a:lnTo>
                    <a:pt x="370" y="290"/>
                  </a:lnTo>
                  <a:lnTo>
                    <a:pt x="361" y="306"/>
                  </a:lnTo>
                  <a:lnTo>
                    <a:pt x="348" y="323"/>
                  </a:lnTo>
                  <a:lnTo>
                    <a:pt x="336" y="336"/>
                  </a:lnTo>
                  <a:lnTo>
                    <a:pt x="323" y="348"/>
                  </a:lnTo>
                  <a:lnTo>
                    <a:pt x="306" y="361"/>
                  </a:lnTo>
                  <a:lnTo>
                    <a:pt x="290" y="370"/>
                  </a:lnTo>
                  <a:lnTo>
                    <a:pt x="273" y="379"/>
                  </a:lnTo>
                  <a:lnTo>
                    <a:pt x="255" y="385"/>
                  </a:lnTo>
                  <a:lnTo>
                    <a:pt x="237" y="390"/>
                  </a:lnTo>
                  <a:lnTo>
                    <a:pt x="217" y="392"/>
                  </a:lnTo>
                  <a:lnTo>
                    <a:pt x="197" y="394"/>
                  </a:lnTo>
                  <a:lnTo>
                    <a:pt x="197" y="394"/>
                  </a:lnTo>
                  <a:lnTo>
                    <a:pt x="177" y="392"/>
                  </a:lnTo>
                  <a:lnTo>
                    <a:pt x="157" y="390"/>
                  </a:lnTo>
                  <a:lnTo>
                    <a:pt x="138" y="385"/>
                  </a:lnTo>
                  <a:lnTo>
                    <a:pt x="120" y="379"/>
                  </a:lnTo>
                  <a:lnTo>
                    <a:pt x="104" y="370"/>
                  </a:lnTo>
                  <a:lnTo>
                    <a:pt x="87" y="361"/>
                  </a:lnTo>
                  <a:lnTo>
                    <a:pt x="71" y="348"/>
                  </a:lnTo>
                  <a:lnTo>
                    <a:pt x="58" y="336"/>
                  </a:lnTo>
                  <a:lnTo>
                    <a:pt x="45" y="323"/>
                  </a:lnTo>
                  <a:lnTo>
                    <a:pt x="33" y="306"/>
                  </a:lnTo>
                  <a:lnTo>
                    <a:pt x="23" y="290"/>
                  </a:lnTo>
                  <a:lnTo>
                    <a:pt x="14" y="274"/>
                  </a:lnTo>
                  <a:lnTo>
                    <a:pt x="9" y="255"/>
                  </a:lnTo>
                  <a:lnTo>
                    <a:pt x="3" y="237"/>
                  </a:lnTo>
                  <a:lnTo>
                    <a:pt x="2" y="217"/>
                  </a:lnTo>
                  <a:lnTo>
                    <a:pt x="0" y="197"/>
                  </a:lnTo>
                  <a:lnTo>
                    <a:pt x="0" y="197"/>
                  </a:lnTo>
                  <a:lnTo>
                    <a:pt x="2" y="177"/>
                  </a:lnTo>
                  <a:lnTo>
                    <a:pt x="3" y="157"/>
                  </a:lnTo>
                  <a:lnTo>
                    <a:pt x="9" y="139"/>
                  </a:lnTo>
                  <a:lnTo>
                    <a:pt x="14" y="120"/>
                  </a:lnTo>
                  <a:lnTo>
                    <a:pt x="23" y="104"/>
                  </a:lnTo>
                  <a:lnTo>
                    <a:pt x="33" y="88"/>
                  </a:lnTo>
                  <a:lnTo>
                    <a:pt x="45" y="71"/>
                  </a:lnTo>
                  <a:lnTo>
                    <a:pt x="58" y="58"/>
                  </a:lnTo>
                  <a:lnTo>
                    <a:pt x="71" y="46"/>
                  </a:lnTo>
                  <a:lnTo>
                    <a:pt x="87" y="33"/>
                  </a:lnTo>
                  <a:lnTo>
                    <a:pt x="104" y="24"/>
                  </a:lnTo>
                  <a:lnTo>
                    <a:pt x="120" y="15"/>
                  </a:lnTo>
                  <a:lnTo>
                    <a:pt x="138" y="9"/>
                  </a:lnTo>
                  <a:lnTo>
                    <a:pt x="157" y="4"/>
                  </a:lnTo>
                  <a:lnTo>
                    <a:pt x="177" y="2"/>
                  </a:lnTo>
                  <a:lnTo>
                    <a:pt x="197" y="0"/>
                  </a:lnTo>
                  <a:lnTo>
                    <a:pt x="197" y="0"/>
                  </a:lnTo>
                  <a:lnTo>
                    <a:pt x="217" y="2"/>
                  </a:lnTo>
                  <a:lnTo>
                    <a:pt x="237" y="4"/>
                  </a:lnTo>
                  <a:lnTo>
                    <a:pt x="255" y="9"/>
                  </a:lnTo>
                  <a:lnTo>
                    <a:pt x="273" y="15"/>
                  </a:lnTo>
                  <a:lnTo>
                    <a:pt x="290" y="24"/>
                  </a:lnTo>
                  <a:lnTo>
                    <a:pt x="306" y="33"/>
                  </a:lnTo>
                  <a:lnTo>
                    <a:pt x="323" y="46"/>
                  </a:lnTo>
                  <a:lnTo>
                    <a:pt x="336" y="58"/>
                  </a:lnTo>
                  <a:lnTo>
                    <a:pt x="348" y="71"/>
                  </a:lnTo>
                  <a:lnTo>
                    <a:pt x="361" y="88"/>
                  </a:lnTo>
                  <a:lnTo>
                    <a:pt x="370" y="104"/>
                  </a:lnTo>
                  <a:lnTo>
                    <a:pt x="379" y="120"/>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81" name="Freeform 26"/>
            <p:cNvSpPr>
              <a:spLocks/>
            </p:cNvSpPr>
            <p:nvPr/>
          </p:nvSpPr>
          <p:spPr bwMode="auto">
            <a:xfrm>
              <a:off x="1490" y="3069"/>
              <a:ext cx="394" cy="394"/>
            </a:xfrm>
            <a:custGeom>
              <a:avLst/>
              <a:gdLst>
                <a:gd name="T0" fmla="*/ 394 w 394"/>
                <a:gd name="T1" fmla="*/ 197 h 394"/>
                <a:gd name="T2" fmla="*/ 391 w 394"/>
                <a:gd name="T3" fmla="*/ 237 h 394"/>
                <a:gd name="T4" fmla="*/ 380 w 394"/>
                <a:gd name="T5" fmla="*/ 274 h 394"/>
                <a:gd name="T6" fmla="*/ 362 w 394"/>
                <a:gd name="T7" fmla="*/ 306 h 394"/>
                <a:gd name="T8" fmla="*/ 336 w 394"/>
                <a:gd name="T9" fmla="*/ 336 h 394"/>
                <a:gd name="T10" fmla="*/ 307 w 394"/>
                <a:gd name="T11" fmla="*/ 361 h 394"/>
                <a:gd name="T12" fmla="*/ 274 w 394"/>
                <a:gd name="T13" fmla="*/ 379 h 394"/>
                <a:gd name="T14" fmla="*/ 238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8 h 394"/>
                <a:gd name="T42" fmla="*/ 59 w 394"/>
                <a:gd name="T43" fmla="*/ 58 h 394"/>
                <a:gd name="T44" fmla="*/ 88 w 394"/>
                <a:gd name="T45" fmla="*/ 33 h 394"/>
                <a:gd name="T46" fmla="*/ 121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1 w 394"/>
                <a:gd name="T63" fmla="*/ 104 h 394"/>
                <a:gd name="T64" fmla="*/ 385 w 394"/>
                <a:gd name="T65" fmla="*/ 139 h 394"/>
                <a:gd name="T66" fmla="*/ 393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3" y="217"/>
                  </a:lnTo>
                  <a:lnTo>
                    <a:pt x="391" y="237"/>
                  </a:lnTo>
                  <a:lnTo>
                    <a:pt x="385" y="255"/>
                  </a:lnTo>
                  <a:lnTo>
                    <a:pt x="380" y="274"/>
                  </a:lnTo>
                  <a:lnTo>
                    <a:pt x="371" y="290"/>
                  </a:lnTo>
                  <a:lnTo>
                    <a:pt x="362" y="306"/>
                  </a:lnTo>
                  <a:lnTo>
                    <a:pt x="349" y="323"/>
                  </a:lnTo>
                  <a:lnTo>
                    <a:pt x="336" y="336"/>
                  </a:lnTo>
                  <a:lnTo>
                    <a:pt x="323" y="348"/>
                  </a:lnTo>
                  <a:lnTo>
                    <a:pt x="307" y="361"/>
                  </a:lnTo>
                  <a:lnTo>
                    <a:pt x="290" y="370"/>
                  </a:lnTo>
                  <a:lnTo>
                    <a:pt x="274" y="379"/>
                  </a:lnTo>
                  <a:lnTo>
                    <a:pt x="256" y="385"/>
                  </a:lnTo>
                  <a:lnTo>
                    <a:pt x="238" y="390"/>
                  </a:lnTo>
                  <a:lnTo>
                    <a:pt x="217" y="392"/>
                  </a:lnTo>
                  <a:lnTo>
                    <a:pt x="197" y="394"/>
                  </a:lnTo>
                  <a:lnTo>
                    <a:pt x="197" y="394"/>
                  </a:lnTo>
                  <a:lnTo>
                    <a:pt x="177" y="392"/>
                  </a:lnTo>
                  <a:lnTo>
                    <a:pt x="157" y="390"/>
                  </a:lnTo>
                  <a:lnTo>
                    <a:pt x="139" y="385"/>
                  </a:lnTo>
                  <a:lnTo>
                    <a:pt x="121" y="379"/>
                  </a:lnTo>
                  <a:lnTo>
                    <a:pt x="104" y="370"/>
                  </a:lnTo>
                  <a:lnTo>
                    <a:pt x="88" y="361"/>
                  </a:lnTo>
                  <a:lnTo>
                    <a:pt x="71" y="348"/>
                  </a:lnTo>
                  <a:lnTo>
                    <a:pt x="59" y="336"/>
                  </a:lnTo>
                  <a:lnTo>
                    <a:pt x="46" y="323"/>
                  </a:lnTo>
                  <a:lnTo>
                    <a:pt x="33" y="306"/>
                  </a:lnTo>
                  <a:lnTo>
                    <a:pt x="24" y="290"/>
                  </a:lnTo>
                  <a:lnTo>
                    <a:pt x="15" y="274"/>
                  </a:lnTo>
                  <a:lnTo>
                    <a:pt x="9" y="255"/>
                  </a:lnTo>
                  <a:lnTo>
                    <a:pt x="4" y="237"/>
                  </a:lnTo>
                  <a:lnTo>
                    <a:pt x="2" y="217"/>
                  </a:lnTo>
                  <a:lnTo>
                    <a:pt x="0" y="197"/>
                  </a:lnTo>
                  <a:lnTo>
                    <a:pt x="0" y="197"/>
                  </a:lnTo>
                  <a:lnTo>
                    <a:pt x="2" y="177"/>
                  </a:lnTo>
                  <a:lnTo>
                    <a:pt x="4" y="157"/>
                  </a:lnTo>
                  <a:lnTo>
                    <a:pt x="9" y="139"/>
                  </a:lnTo>
                  <a:lnTo>
                    <a:pt x="15" y="120"/>
                  </a:lnTo>
                  <a:lnTo>
                    <a:pt x="24" y="104"/>
                  </a:lnTo>
                  <a:lnTo>
                    <a:pt x="33" y="88"/>
                  </a:lnTo>
                  <a:lnTo>
                    <a:pt x="46" y="71"/>
                  </a:lnTo>
                  <a:lnTo>
                    <a:pt x="59" y="58"/>
                  </a:lnTo>
                  <a:lnTo>
                    <a:pt x="71" y="46"/>
                  </a:lnTo>
                  <a:lnTo>
                    <a:pt x="88" y="33"/>
                  </a:lnTo>
                  <a:lnTo>
                    <a:pt x="104" y="24"/>
                  </a:lnTo>
                  <a:lnTo>
                    <a:pt x="121" y="15"/>
                  </a:lnTo>
                  <a:lnTo>
                    <a:pt x="139" y="9"/>
                  </a:lnTo>
                  <a:lnTo>
                    <a:pt x="157" y="4"/>
                  </a:lnTo>
                  <a:lnTo>
                    <a:pt x="177" y="2"/>
                  </a:lnTo>
                  <a:lnTo>
                    <a:pt x="197" y="0"/>
                  </a:lnTo>
                  <a:lnTo>
                    <a:pt x="197" y="0"/>
                  </a:lnTo>
                  <a:lnTo>
                    <a:pt x="217" y="2"/>
                  </a:lnTo>
                  <a:lnTo>
                    <a:pt x="238" y="4"/>
                  </a:lnTo>
                  <a:lnTo>
                    <a:pt x="256" y="9"/>
                  </a:lnTo>
                  <a:lnTo>
                    <a:pt x="274" y="15"/>
                  </a:lnTo>
                  <a:lnTo>
                    <a:pt x="290" y="24"/>
                  </a:lnTo>
                  <a:lnTo>
                    <a:pt x="307" y="33"/>
                  </a:lnTo>
                  <a:lnTo>
                    <a:pt x="323" y="46"/>
                  </a:lnTo>
                  <a:lnTo>
                    <a:pt x="336" y="58"/>
                  </a:lnTo>
                  <a:lnTo>
                    <a:pt x="349" y="71"/>
                  </a:lnTo>
                  <a:lnTo>
                    <a:pt x="362" y="88"/>
                  </a:lnTo>
                  <a:lnTo>
                    <a:pt x="371" y="104"/>
                  </a:lnTo>
                  <a:lnTo>
                    <a:pt x="380" y="120"/>
                  </a:lnTo>
                  <a:lnTo>
                    <a:pt x="385" y="139"/>
                  </a:lnTo>
                  <a:lnTo>
                    <a:pt x="391" y="157"/>
                  </a:lnTo>
                  <a:lnTo>
                    <a:pt x="393"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82" name="Freeform 27"/>
            <p:cNvSpPr>
              <a:spLocks/>
            </p:cNvSpPr>
            <p:nvPr/>
          </p:nvSpPr>
          <p:spPr bwMode="auto">
            <a:xfrm>
              <a:off x="1753" y="2609"/>
              <a:ext cx="394" cy="394"/>
            </a:xfrm>
            <a:custGeom>
              <a:avLst/>
              <a:gdLst>
                <a:gd name="T0" fmla="*/ 394 w 394"/>
                <a:gd name="T1" fmla="*/ 197 h 394"/>
                <a:gd name="T2" fmla="*/ 391 w 394"/>
                <a:gd name="T3" fmla="*/ 237 h 394"/>
                <a:gd name="T4" fmla="*/ 380 w 394"/>
                <a:gd name="T5" fmla="*/ 274 h 394"/>
                <a:gd name="T6" fmla="*/ 361 w 394"/>
                <a:gd name="T7" fmla="*/ 307 h 394"/>
                <a:gd name="T8" fmla="*/ 336 w 394"/>
                <a:gd name="T9" fmla="*/ 336 h 394"/>
                <a:gd name="T10" fmla="*/ 307 w 394"/>
                <a:gd name="T11" fmla="*/ 361 h 394"/>
                <a:gd name="T12" fmla="*/ 274 w 394"/>
                <a:gd name="T13" fmla="*/ 380 h 394"/>
                <a:gd name="T14" fmla="*/ 237 w 394"/>
                <a:gd name="T15" fmla="*/ 391 h 394"/>
                <a:gd name="T16" fmla="*/ 197 w 394"/>
                <a:gd name="T17" fmla="*/ 394 h 394"/>
                <a:gd name="T18" fmla="*/ 177 w 394"/>
                <a:gd name="T19" fmla="*/ 392 h 394"/>
                <a:gd name="T20" fmla="*/ 139 w 394"/>
                <a:gd name="T21" fmla="*/ 385 h 394"/>
                <a:gd name="T22" fmla="*/ 104 w 394"/>
                <a:gd name="T23" fmla="*/ 371 h 394"/>
                <a:gd name="T24" fmla="*/ 71 w 394"/>
                <a:gd name="T25" fmla="*/ 349 h 394"/>
                <a:gd name="T26" fmla="*/ 46 w 394"/>
                <a:gd name="T27" fmla="*/ 323 h 394"/>
                <a:gd name="T28" fmla="*/ 24 w 394"/>
                <a:gd name="T29" fmla="*/ 290 h 394"/>
                <a:gd name="T30" fmla="*/ 9 w 394"/>
                <a:gd name="T31" fmla="*/ 256 h 394"/>
                <a:gd name="T32" fmla="*/ 2 w 394"/>
                <a:gd name="T33" fmla="*/ 217 h 394"/>
                <a:gd name="T34" fmla="*/ 0 w 394"/>
                <a:gd name="T35" fmla="*/ 197 h 394"/>
                <a:gd name="T36" fmla="*/ 4 w 394"/>
                <a:gd name="T37" fmla="*/ 157 h 394"/>
                <a:gd name="T38" fmla="*/ 15 w 394"/>
                <a:gd name="T39" fmla="*/ 121 h 394"/>
                <a:gd name="T40" fmla="*/ 33 w 394"/>
                <a:gd name="T41" fmla="*/ 88 h 394"/>
                <a:gd name="T42" fmla="*/ 58 w 394"/>
                <a:gd name="T43" fmla="*/ 59 h 394"/>
                <a:gd name="T44" fmla="*/ 88 w 394"/>
                <a:gd name="T45" fmla="*/ 33 h 394"/>
                <a:gd name="T46" fmla="*/ 120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6"/>
                  </a:lnTo>
                  <a:lnTo>
                    <a:pt x="380" y="274"/>
                  </a:lnTo>
                  <a:lnTo>
                    <a:pt x="370" y="290"/>
                  </a:lnTo>
                  <a:lnTo>
                    <a:pt x="361" y="307"/>
                  </a:lnTo>
                  <a:lnTo>
                    <a:pt x="349" y="323"/>
                  </a:lnTo>
                  <a:lnTo>
                    <a:pt x="336" y="336"/>
                  </a:lnTo>
                  <a:lnTo>
                    <a:pt x="323" y="349"/>
                  </a:lnTo>
                  <a:lnTo>
                    <a:pt x="307" y="361"/>
                  </a:lnTo>
                  <a:lnTo>
                    <a:pt x="290" y="371"/>
                  </a:lnTo>
                  <a:lnTo>
                    <a:pt x="274" y="380"/>
                  </a:lnTo>
                  <a:lnTo>
                    <a:pt x="256" y="385"/>
                  </a:lnTo>
                  <a:lnTo>
                    <a:pt x="237" y="391"/>
                  </a:lnTo>
                  <a:lnTo>
                    <a:pt x="217" y="392"/>
                  </a:lnTo>
                  <a:lnTo>
                    <a:pt x="197" y="394"/>
                  </a:lnTo>
                  <a:lnTo>
                    <a:pt x="197" y="394"/>
                  </a:lnTo>
                  <a:lnTo>
                    <a:pt x="177" y="392"/>
                  </a:lnTo>
                  <a:lnTo>
                    <a:pt x="157" y="391"/>
                  </a:lnTo>
                  <a:lnTo>
                    <a:pt x="139" y="385"/>
                  </a:lnTo>
                  <a:lnTo>
                    <a:pt x="120" y="380"/>
                  </a:lnTo>
                  <a:lnTo>
                    <a:pt x="104" y="371"/>
                  </a:lnTo>
                  <a:lnTo>
                    <a:pt x="88" y="361"/>
                  </a:lnTo>
                  <a:lnTo>
                    <a:pt x="71" y="349"/>
                  </a:lnTo>
                  <a:lnTo>
                    <a:pt x="58" y="336"/>
                  </a:lnTo>
                  <a:lnTo>
                    <a:pt x="46" y="323"/>
                  </a:lnTo>
                  <a:lnTo>
                    <a:pt x="33" y="307"/>
                  </a:lnTo>
                  <a:lnTo>
                    <a:pt x="24" y="290"/>
                  </a:lnTo>
                  <a:lnTo>
                    <a:pt x="15" y="274"/>
                  </a:lnTo>
                  <a:lnTo>
                    <a:pt x="9" y="256"/>
                  </a:lnTo>
                  <a:lnTo>
                    <a:pt x="4" y="237"/>
                  </a:lnTo>
                  <a:lnTo>
                    <a:pt x="2" y="217"/>
                  </a:lnTo>
                  <a:lnTo>
                    <a:pt x="0" y="197"/>
                  </a:lnTo>
                  <a:lnTo>
                    <a:pt x="0" y="197"/>
                  </a:lnTo>
                  <a:lnTo>
                    <a:pt x="2" y="177"/>
                  </a:lnTo>
                  <a:lnTo>
                    <a:pt x="4" y="157"/>
                  </a:lnTo>
                  <a:lnTo>
                    <a:pt x="9" y="139"/>
                  </a:lnTo>
                  <a:lnTo>
                    <a:pt x="15" y="121"/>
                  </a:lnTo>
                  <a:lnTo>
                    <a:pt x="24" y="104"/>
                  </a:lnTo>
                  <a:lnTo>
                    <a:pt x="33" y="88"/>
                  </a:lnTo>
                  <a:lnTo>
                    <a:pt x="46" y="71"/>
                  </a:lnTo>
                  <a:lnTo>
                    <a:pt x="58" y="59"/>
                  </a:lnTo>
                  <a:lnTo>
                    <a:pt x="71" y="46"/>
                  </a:lnTo>
                  <a:lnTo>
                    <a:pt x="88" y="33"/>
                  </a:lnTo>
                  <a:lnTo>
                    <a:pt x="104" y="24"/>
                  </a:lnTo>
                  <a:lnTo>
                    <a:pt x="120" y="15"/>
                  </a:lnTo>
                  <a:lnTo>
                    <a:pt x="139" y="9"/>
                  </a:lnTo>
                  <a:lnTo>
                    <a:pt x="157" y="4"/>
                  </a:lnTo>
                  <a:lnTo>
                    <a:pt x="177" y="2"/>
                  </a:lnTo>
                  <a:lnTo>
                    <a:pt x="197" y="0"/>
                  </a:lnTo>
                  <a:lnTo>
                    <a:pt x="197" y="0"/>
                  </a:lnTo>
                  <a:lnTo>
                    <a:pt x="217" y="2"/>
                  </a:lnTo>
                  <a:lnTo>
                    <a:pt x="237" y="4"/>
                  </a:lnTo>
                  <a:lnTo>
                    <a:pt x="256" y="9"/>
                  </a:lnTo>
                  <a:lnTo>
                    <a:pt x="274" y="15"/>
                  </a:lnTo>
                  <a:lnTo>
                    <a:pt x="290" y="24"/>
                  </a:lnTo>
                  <a:lnTo>
                    <a:pt x="307" y="33"/>
                  </a:lnTo>
                  <a:lnTo>
                    <a:pt x="323" y="46"/>
                  </a:lnTo>
                  <a:lnTo>
                    <a:pt x="336" y="59"/>
                  </a:lnTo>
                  <a:lnTo>
                    <a:pt x="349" y="71"/>
                  </a:lnTo>
                  <a:lnTo>
                    <a:pt x="361" y="88"/>
                  </a:lnTo>
                  <a:lnTo>
                    <a:pt x="370" y="104"/>
                  </a:lnTo>
                  <a:lnTo>
                    <a:pt x="380" y="121"/>
                  </a:lnTo>
                  <a:lnTo>
                    <a:pt x="385" y="139"/>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83" name="Freeform 28"/>
            <p:cNvSpPr>
              <a:spLocks/>
            </p:cNvSpPr>
            <p:nvPr/>
          </p:nvSpPr>
          <p:spPr bwMode="auto">
            <a:xfrm>
              <a:off x="702" y="2609"/>
              <a:ext cx="394" cy="394"/>
            </a:xfrm>
            <a:custGeom>
              <a:avLst/>
              <a:gdLst>
                <a:gd name="T0" fmla="*/ 394 w 394"/>
                <a:gd name="T1" fmla="*/ 197 h 394"/>
                <a:gd name="T2" fmla="*/ 390 w 394"/>
                <a:gd name="T3" fmla="*/ 237 h 394"/>
                <a:gd name="T4" fmla="*/ 380 w 394"/>
                <a:gd name="T5" fmla="*/ 274 h 394"/>
                <a:gd name="T6" fmla="*/ 361 w 394"/>
                <a:gd name="T7" fmla="*/ 307 h 394"/>
                <a:gd name="T8" fmla="*/ 336 w 394"/>
                <a:gd name="T9" fmla="*/ 336 h 394"/>
                <a:gd name="T10" fmla="*/ 307 w 394"/>
                <a:gd name="T11" fmla="*/ 361 h 394"/>
                <a:gd name="T12" fmla="*/ 274 w 394"/>
                <a:gd name="T13" fmla="*/ 380 h 394"/>
                <a:gd name="T14" fmla="*/ 237 w 394"/>
                <a:gd name="T15" fmla="*/ 391 h 394"/>
                <a:gd name="T16" fmla="*/ 197 w 394"/>
                <a:gd name="T17" fmla="*/ 394 h 394"/>
                <a:gd name="T18" fmla="*/ 177 w 394"/>
                <a:gd name="T19" fmla="*/ 392 h 394"/>
                <a:gd name="T20" fmla="*/ 139 w 394"/>
                <a:gd name="T21" fmla="*/ 385 h 394"/>
                <a:gd name="T22" fmla="*/ 104 w 394"/>
                <a:gd name="T23" fmla="*/ 371 h 394"/>
                <a:gd name="T24" fmla="*/ 71 w 394"/>
                <a:gd name="T25" fmla="*/ 349 h 394"/>
                <a:gd name="T26" fmla="*/ 46 w 394"/>
                <a:gd name="T27" fmla="*/ 323 h 394"/>
                <a:gd name="T28" fmla="*/ 24 w 394"/>
                <a:gd name="T29" fmla="*/ 290 h 394"/>
                <a:gd name="T30" fmla="*/ 9 w 394"/>
                <a:gd name="T31" fmla="*/ 256 h 394"/>
                <a:gd name="T32" fmla="*/ 2 w 394"/>
                <a:gd name="T33" fmla="*/ 217 h 394"/>
                <a:gd name="T34" fmla="*/ 0 w 394"/>
                <a:gd name="T35" fmla="*/ 197 h 394"/>
                <a:gd name="T36" fmla="*/ 4 w 394"/>
                <a:gd name="T37" fmla="*/ 157 h 394"/>
                <a:gd name="T38" fmla="*/ 15 w 394"/>
                <a:gd name="T39" fmla="*/ 121 h 394"/>
                <a:gd name="T40" fmla="*/ 33 w 394"/>
                <a:gd name="T41" fmla="*/ 88 h 394"/>
                <a:gd name="T42" fmla="*/ 58 w 394"/>
                <a:gd name="T43" fmla="*/ 59 h 394"/>
                <a:gd name="T44" fmla="*/ 88 w 394"/>
                <a:gd name="T45" fmla="*/ 33 h 394"/>
                <a:gd name="T46" fmla="*/ 120 w 394"/>
                <a:gd name="T47" fmla="*/ 15 h 394"/>
                <a:gd name="T48" fmla="*/ 157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9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6"/>
                  </a:lnTo>
                  <a:lnTo>
                    <a:pt x="380" y="274"/>
                  </a:lnTo>
                  <a:lnTo>
                    <a:pt x="370" y="290"/>
                  </a:lnTo>
                  <a:lnTo>
                    <a:pt x="361" y="307"/>
                  </a:lnTo>
                  <a:lnTo>
                    <a:pt x="349" y="323"/>
                  </a:lnTo>
                  <a:lnTo>
                    <a:pt x="336" y="336"/>
                  </a:lnTo>
                  <a:lnTo>
                    <a:pt x="323" y="349"/>
                  </a:lnTo>
                  <a:lnTo>
                    <a:pt x="307" y="361"/>
                  </a:lnTo>
                  <a:lnTo>
                    <a:pt x="290" y="371"/>
                  </a:lnTo>
                  <a:lnTo>
                    <a:pt x="274" y="380"/>
                  </a:lnTo>
                  <a:lnTo>
                    <a:pt x="255" y="385"/>
                  </a:lnTo>
                  <a:lnTo>
                    <a:pt x="237" y="391"/>
                  </a:lnTo>
                  <a:lnTo>
                    <a:pt x="217" y="392"/>
                  </a:lnTo>
                  <a:lnTo>
                    <a:pt x="197" y="394"/>
                  </a:lnTo>
                  <a:lnTo>
                    <a:pt x="197" y="394"/>
                  </a:lnTo>
                  <a:lnTo>
                    <a:pt x="177" y="392"/>
                  </a:lnTo>
                  <a:lnTo>
                    <a:pt x="157" y="391"/>
                  </a:lnTo>
                  <a:lnTo>
                    <a:pt x="139" y="385"/>
                  </a:lnTo>
                  <a:lnTo>
                    <a:pt x="120" y="380"/>
                  </a:lnTo>
                  <a:lnTo>
                    <a:pt x="104" y="371"/>
                  </a:lnTo>
                  <a:lnTo>
                    <a:pt x="88" y="361"/>
                  </a:lnTo>
                  <a:lnTo>
                    <a:pt x="71" y="349"/>
                  </a:lnTo>
                  <a:lnTo>
                    <a:pt x="58" y="336"/>
                  </a:lnTo>
                  <a:lnTo>
                    <a:pt x="46" y="323"/>
                  </a:lnTo>
                  <a:lnTo>
                    <a:pt x="33" y="307"/>
                  </a:lnTo>
                  <a:lnTo>
                    <a:pt x="24" y="290"/>
                  </a:lnTo>
                  <a:lnTo>
                    <a:pt x="15" y="274"/>
                  </a:lnTo>
                  <a:lnTo>
                    <a:pt x="9" y="256"/>
                  </a:lnTo>
                  <a:lnTo>
                    <a:pt x="4" y="237"/>
                  </a:lnTo>
                  <a:lnTo>
                    <a:pt x="2" y="217"/>
                  </a:lnTo>
                  <a:lnTo>
                    <a:pt x="0" y="197"/>
                  </a:lnTo>
                  <a:lnTo>
                    <a:pt x="0" y="197"/>
                  </a:lnTo>
                  <a:lnTo>
                    <a:pt x="2" y="177"/>
                  </a:lnTo>
                  <a:lnTo>
                    <a:pt x="4" y="157"/>
                  </a:lnTo>
                  <a:lnTo>
                    <a:pt x="9" y="139"/>
                  </a:lnTo>
                  <a:lnTo>
                    <a:pt x="15" y="121"/>
                  </a:lnTo>
                  <a:lnTo>
                    <a:pt x="24" y="104"/>
                  </a:lnTo>
                  <a:lnTo>
                    <a:pt x="33" y="88"/>
                  </a:lnTo>
                  <a:lnTo>
                    <a:pt x="46" y="71"/>
                  </a:lnTo>
                  <a:lnTo>
                    <a:pt x="58" y="59"/>
                  </a:lnTo>
                  <a:lnTo>
                    <a:pt x="71" y="46"/>
                  </a:lnTo>
                  <a:lnTo>
                    <a:pt x="88" y="33"/>
                  </a:lnTo>
                  <a:lnTo>
                    <a:pt x="104" y="24"/>
                  </a:lnTo>
                  <a:lnTo>
                    <a:pt x="120" y="15"/>
                  </a:lnTo>
                  <a:lnTo>
                    <a:pt x="139" y="9"/>
                  </a:lnTo>
                  <a:lnTo>
                    <a:pt x="157" y="4"/>
                  </a:lnTo>
                  <a:lnTo>
                    <a:pt x="177" y="2"/>
                  </a:lnTo>
                  <a:lnTo>
                    <a:pt x="197" y="0"/>
                  </a:lnTo>
                  <a:lnTo>
                    <a:pt x="197" y="0"/>
                  </a:lnTo>
                  <a:lnTo>
                    <a:pt x="217" y="2"/>
                  </a:lnTo>
                  <a:lnTo>
                    <a:pt x="237" y="4"/>
                  </a:lnTo>
                  <a:lnTo>
                    <a:pt x="255" y="9"/>
                  </a:lnTo>
                  <a:lnTo>
                    <a:pt x="274" y="15"/>
                  </a:lnTo>
                  <a:lnTo>
                    <a:pt x="290" y="24"/>
                  </a:lnTo>
                  <a:lnTo>
                    <a:pt x="307" y="33"/>
                  </a:lnTo>
                  <a:lnTo>
                    <a:pt x="323" y="46"/>
                  </a:lnTo>
                  <a:lnTo>
                    <a:pt x="336" y="59"/>
                  </a:lnTo>
                  <a:lnTo>
                    <a:pt x="349" y="71"/>
                  </a:lnTo>
                  <a:lnTo>
                    <a:pt x="361" y="88"/>
                  </a:lnTo>
                  <a:lnTo>
                    <a:pt x="370" y="104"/>
                  </a:lnTo>
                  <a:lnTo>
                    <a:pt x="380" y="121"/>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84" name="Freeform 29"/>
            <p:cNvSpPr>
              <a:spLocks/>
            </p:cNvSpPr>
            <p:nvPr/>
          </p:nvSpPr>
          <p:spPr bwMode="auto">
            <a:xfrm>
              <a:off x="965"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3 w 394"/>
                <a:gd name="T13" fmla="*/ 380 h 395"/>
                <a:gd name="T14" fmla="*/ 237 w 394"/>
                <a:gd name="T15" fmla="*/ 391 h 395"/>
                <a:gd name="T16" fmla="*/ 197 w 394"/>
                <a:gd name="T17" fmla="*/ 395 h 395"/>
                <a:gd name="T18" fmla="*/ 177 w 394"/>
                <a:gd name="T19" fmla="*/ 393 h 395"/>
                <a:gd name="T20" fmla="*/ 138 w 394"/>
                <a:gd name="T21" fmla="*/ 385 h 395"/>
                <a:gd name="T22" fmla="*/ 104 w 394"/>
                <a:gd name="T23" fmla="*/ 371 h 395"/>
                <a:gd name="T24" fmla="*/ 71 w 394"/>
                <a:gd name="T25" fmla="*/ 349 h 395"/>
                <a:gd name="T26" fmla="*/ 45 w 394"/>
                <a:gd name="T27" fmla="*/ 323 h 395"/>
                <a:gd name="T28" fmla="*/ 23 w 394"/>
                <a:gd name="T29" fmla="*/ 291 h 395"/>
                <a:gd name="T30" fmla="*/ 9 w 394"/>
                <a:gd name="T31" fmla="*/ 256 h 395"/>
                <a:gd name="T32" fmla="*/ 2 w 394"/>
                <a:gd name="T33" fmla="*/ 218 h 395"/>
                <a:gd name="T34" fmla="*/ 0 w 394"/>
                <a:gd name="T35" fmla="*/ 198 h 395"/>
                <a:gd name="T36" fmla="*/ 3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3" y="380"/>
                  </a:lnTo>
                  <a:lnTo>
                    <a:pt x="255" y="385"/>
                  </a:lnTo>
                  <a:lnTo>
                    <a:pt x="237" y="391"/>
                  </a:lnTo>
                  <a:lnTo>
                    <a:pt x="217" y="393"/>
                  </a:lnTo>
                  <a:lnTo>
                    <a:pt x="197" y="395"/>
                  </a:lnTo>
                  <a:lnTo>
                    <a:pt x="197" y="395"/>
                  </a:lnTo>
                  <a:lnTo>
                    <a:pt x="177" y="393"/>
                  </a:lnTo>
                  <a:lnTo>
                    <a:pt x="157" y="391"/>
                  </a:lnTo>
                  <a:lnTo>
                    <a:pt x="138" y="385"/>
                  </a:lnTo>
                  <a:lnTo>
                    <a:pt x="120" y="380"/>
                  </a:lnTo>
                  <a:lnTo>
                    <a:pt x="104" y="371"/>
                  </a:lnTo>
                  <a:lnTo>
                    <a:pt x="87" y="362"/>
                  </a:lnTo>
                  <a:lnTo>
                    <a:pt x="71" y="349"/>
                  </a:lnTo>
                  <a:lnTo>
                    <a:pt x="58" y="336"/>
                  </a:lnTo>
                  <a:lnTo>
                    <a:pt x="45" y="323"/>
                  </a:lnTo>
                  <a:lnTo>
                    <a:pt x="33" y="307"/>
                  </a:lnTo>
                  <a:lnTo>
                    <a:pt x="23" y="291"/>
                  </a:lnTo>
                  <a:lnTo>
                    <a:pt x="14" y="274"/>
                  </a:lnTo>
                  <a:lnTo>
                    <a:pt x="9" y="256"/>
                  </a:lnTo>
                  <a:lnTo>
                    <a:pt x="3" y="238"/>
                  </a:lnTo>
                  <a:lnTo>
                    <a:pt x="2" y="218"/>
                  </a:lnTo>
                  <a:lnTo>
                    <a:pt x="0" y="198"/>
                  </a:lnTo>
                  <a:lnTo>
                    <a:pt x="0" y="198"/>
                  </a:lnTo>
                  <a:lnTo>
                    <a:pt x="2" y="177"/>
                  </a:lnTo>
                  <a:lnTo>
                    <a:pt x="3" y="157"/>
                  </a:lnTo>
                  <a:lnTo>
                    <a:pt x="9" y="139"/>
                  </a:lnTo>
                  <a:lnTo>
                    <a:pt x="14" y="121"/>
                  </a:lnTo>
                  <a:lnTo>
                    <a:pt x="23" y="104"/>
                  </a:lnTo>
                  <a:lnTo>
                    <a:pt x="33" y="88"/>
                  </a:lnTo>
                  <a:lnTo>
                    <a:pt x="45" y="72"/>
                  </a:lnTo>
                  <a:lnTo>
                    <a:pt x="58" y="59"/>
                  </a:lnTo>
                  <a:lnTo>
                    <a:pt x="71" y="46"/>
                  </a:lnTo>
                  <a:lnTo>
                    <a:pt x="87" y="33"/>
                  </a:lnTo>
                  <a:lnTo>
                    <a:pt x="104" y="24"/>
                  </a:lnTo>
                  <a:lnTo>
                    <a:pt x="120" y="15"/>
                  </a:lnTo>
                  <a:lnTo>
                    <a:pt x="138" y="10"/>
                  </a:lnTo>
                  <a:lnTo>
                    <a:pt x="157" y="4"/>
                  </a:lnTo>
                  <a:lnTo>
                    <a:pt x="177" y="2"/>
                  </a:lnTo>
                  <a:lnTo>
                    <a:pt x="197" y="0"/>
                  </a:lnTo>
                  <a:lnTo>
                    <a:pt x="197" y="0"/>
                  </a:lnTo>
                  <a:lnTo>
                    <a:pt x="217" y="2"/>
                  </a:lnTo>
                  <a:lnTo>
                    <a:pt x="237" y="4"/>
                  </a:lnTo>
                  <a:lnTo>
                    <a:pt x="255" y="10"/>
                  </a:lnTo>
                  <a:lnTo>
                    <a:pt x="273"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85" name="Freeform 30"/>
            <p:cNvSpPr>
              <a:spLocks/>
            </p:cNvSpPr>
            <p:nvPr/>
          </p:nvSpPr>
          <p:spPr bwMode="auto">
            <a:xfrm>
              <a:off x="2279" y="1690"/>
              <a:ext cx="394" cy="394"/>
            </a:xfrm>
            <a:custGeom>
              <a:avLst/>
              <a:gdLst>
                <a:gd name="T0" fmla="*/ 394 w 394"/>
                <a:gd name="T1" fmla="*/ 197 h 394"/>
                <a:gd name="T2" fmla="*/ 390 w 394"/>
                <a:gd name="T3" fmla="*/ 237 h 394"/>
                <a:gd name="T4" fmla="*/ 379 w 394"/>
                <a:gd name="T5" fmla="*/ 273 h 394"/>
                <a:gd name="T6" fmla="*/ 361 w 394"/>
                <a:gd name="T7" fmla="*/ 306 h 394"/>
                <a:gd name="T8" fmla="*/ 335 w 394"/>
                <a:gd name="T9" fmla="*/ 335 h 394"/>
                <a:gd name="T10" fmla="*/ 306 w 394"/>
                <a:gd name="T11" fmla="*/ 361 h 394"/>
                <a:gd name="T12" fmla="*/ 273 w 394"/>
                <a:gd name="T13" fmla="*/ 379 h 394"/>
                <a:gd name="T14" fmla="*/ 237 w 394"/>
                <a:gd name="T15" fmla="*/ 390 h 394"/>
                <a:gd name="T16" fmla="*/ 197 w 394"/>
                <a:gd name="T17" fmla="*/ 394 h 394"/>
                <a:gd name="T18" fmla="*/ 177 w 394"/>
                <a:gd name="T19" fmla="*/ 392 h 394"/>
                <a:gd name="T20" fmla="*/ 138 w 394"/>
                <a:gd name="T21" fmla="*/ 385 h 394"/>
                <a:gd name="T22" fmla="*/ 104 w 394"/>
                <a:gd name="T23" fmla="*/ 370 h 394"/>
                <a:gd name="T24" fmla="*/ 71 w 394"/>
                <a:gd name="T25" fmla="*/ 348 h 394"/>
                <a:gd name="T26" fmla="*/ 45 w 394"/>
                <a:gd name="T27" fmla="*/ 323 h 394"/>
                <a:gd name="T28" fmla="*/ 23 w 394"/>
                <a:gd name="T29" fmla="*/ 290 h 394"/>
                <a:gd name="T30" fmla="*/ 9 w 394"/>
                <a:gd name="T31" fmla="*/ 255 h 394"/>
                <a:gd name="T32" fmla="*/ 1 w 394"/>
                <a:gd name="T33" fmla="*/ 217 h 394"/>
                <a:gd name="T34" fmla="*/ 0 w 394"/>
                <a:gd name="T35" fmla="*/ 197 h 394"/>
                <a:gd name="T36" fmla="*/ 3 w 394"/>
                <a:gd name="T37" fmla="*/ 157 h 394"/>
                <a:gd name="T38" fmla="*/ 14 w 394"/>
                <a:gd name="T39" fmla="*/ 120 h 394"/>
                <a:gd name="T40" fmla="*/ 32 w 394"/>
                <a:gd name="T41" fmla="*/ 87 h 394"/>
                <a:gd name="T42" fmla="*/ 58 w 394"/>
                <a:gd name="T43" fmla="*/ 58 h 394"/>
                <a:gd name="T44" fmla="*/ 87 w 394"/>
                <a:gd name="T45" fmla="*/ 33 h 394"/>
                <a:gd name="T46" fmla="*/ 120 w 394"/>
                <a:gd name="T47" fmla="*/ 14 h 394"/>
                <a:gd name="T48" fmla="*/ 156 w 394"/>
                <a:gd name="T49" fmla="*/ 3 h 394"/>
                <a:gd name="T50" fmla="*/ 197 w 394"/>
                <a:gd name="T51" fmla="*/ 0 h 394"/>
                <a:gd name="T52" fmla="*/ 217 w 394"/>
                <a:gd name="T53" fmla="*/ 2 h 394"/>
                <a:gd name="T54" fmla="*/ 255 w 394"/>
                <a:gd name="T55" fmla="*/ 9 h 394"/>
                <a:gd name="T56" fmla="*/ 290 w 394"/>
                <a:gd name="T57" fmla="*/ 23 h 394"/>
                <a:gd name="T58" fmla="*/ 323 w 394"/>
                <a:gd name="T59" fmla="*/ 45 h 394"/>
                <a:gd name="T60" fmla="*/ 348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5"/>
                  </a:lnTo>
                  <a:lnTo>
                    <a:pt x="379" y="273"/>
                  </a:lnTo>
                  <a:lnTo>
                    <a:pt x="370" y="290"/>
                  </a:lnTo>
                  <a:lnTo>
                    <a:pt x="361" y="306"/>
                  </a:lnTo>
                  <a:lnTo>
                    <a:pt x="348" y="323"/>
                  </a:lnTo>
                  <a:lnTo>
                    <a:pt x="335" y="335"/>
                  </a:lnTo>
                  <a:lnTo>
                    <a:pt x="323" y="348"/>
                  </a:lnTo>
                  <a:lnTo>
                    <a:pt x="306" y="361"/>
                  </a:lnTo>
                  <a:lnTo>
                    <a:pt x="290" y="370"/>
                  </a:lnTo>
                  <a:lnTo>
                    <a:pt x="273" y="379"/>
                  </a:lnTo>
                  <a:lnTo>
                    <a:pt x="255" y="385"/>
                  </a:lnTo>
                  <a:lnTo>
                    <a:pt x="237" y="390"/>
                  </a:lnTo>
                  <a:lnTo>
                    <a:pt x="217" y="392"/>
                  </a:lnTo>
                  <a:lnTo>
                    <a:pt x="197" y="394"/>
                  </a:lnTo>
                  <a:lnTo>
                    <a:pt x="197" y="394"/>
                  </a:lnTo>
                  <a:lnTo>
                    <a:pt x="177" y="392"/>
                  </a:lnTo>
                  <a:lnTo>
                    <a:pt x="156" y="390"/>
                  </a:lnTo>
                  <a:lnTo>
                    <a:pt x="138" y="385"/>
                  </a:lnTo>
                  <a:lnTo>
                    <a:pt x="120" y="379"/>
                  </a:lnTo>
                  <a:lnTo>
                    <a:pt x="104" y="370"/>
                  </a:lnTo>
                  <a:lnTo>
                    <a:pt x="87" y="361"/>
                  </a:lnTo>
                  <a:lnTo>
                    <a:pt x="71" y="348"/>
                  </a:lnTo>
                  <a:lnTo>
                    <a:pt x="58" y="335"/>
                  </a:lnTo>
                  <a:lnTo>
                    <a:pt x="45" y="323"/>
                  </a:lnTo>
                  <a:lnTo>
                    <a:pt x="32" y="306"/>
                  </a:lnTo>
                  <a:lnTo>
                    <a:pt x="23" y="290"/>
                  </a:lnTo>
                  <a:lnTo>
                    <a:pt x="14" y="273"/>
                  </a:lnTo>
                  <a:lnTo>
                    <a:pt x="9" y="255"/>
                  </a:lnTo>
                  <a:lnTo>
                    <a:pt x="3" y="237"/>
                  </a:lnTo>
                  <a:lnTo>
                    <a:pt x="1" y="217"/>
                  </a:lnTo>
                  <a:lnTo>
                    <a:pt x="0" y="197"/>
                  </a:lnTo>
                  <a:lnTo>
                    <a:pt x="0" y="197"/>
                  </a:lnTo>
                  <a:lnTo>
                    <a:pt x="1" y="177"/>
                  </a:lnTo>
                  <a:lnTo>
                    <a:pt x="3" y="157"/>
                  </a:lnTo>
                  <a:lnTo>
                    <a:pt x="9" y="138"/>
                  </a:lnTo>
                  <a:lnTo>
                    <a:pt x="14" y="120"/>
                  </a:lnTo>
                  <a:lnTo>
                    <a:pt x="23" y="104"/>
                  </a:lnTo>
                  <a:lnTo>
                    <a:pt x="32" y="87"/>
                  </a:lnTo>
                  <a:lnTo>
                    <a:pt x="45" y="71"/>
                  </a:lnTo>
                  <a:lnTo>
                    <a:pt x="58" y="58"/>
                  </a:lnTo>
                  <a:lnTo>
                    <a:pt x="71" y="45"/>
                  </a:lnTo>
                  <a:lnTo>
                    <a:pt x="87" y="33"/>
                  </a:lnTo>
                  <a:lnTo>
                    <a:pt x="104" y="23"/>
                  </a:lnTo>
                  <a:lnTo>
                    <a:pt x="120" y="14"/>
                  </a:lnTo>
                  <a:lnTo>
                    <a:pt x="138" y="9"/>
                  </a:lnTo>
                  <a:lnTo>
                    <a:pt x="156" y="3"/>
                  </a:lnTo>
                  <a:lnTo>
                    <a:pt x="177" y="2"/>
                  </a:lnTo>
                  <a:lnTo>
                    <a:pt x="197" y="0"/>
                  </a:lnTo>
                  <a:lnTo>
                    <a:pt x="197" y="0"/>
                  </a:lnTo>
                  <a:lnTo>
                    <a:pt x="217" y="2"/>
                  </a:lnTo>
                  <a:lnTo>
                    <a:pt x="237" y="3"/>
                  </a:lnTo>
                  <a:lnTo>
                    <a:pt x="255" y="9"/>
                  </a:lnTo>
                  <a:lnTo>
                    <a:pt x="273" y="14"/>
                  </a:lnTo>
                  <a:lnTo>
                    <a:pt x="290" y="23"/>
                  </a:lnTo>
                  <a:lnTo>
                    <a:pt x="306" y="33"/>
                  </a:lnTo>
                  <a:lnTo>
                    <a:pt x="323" y="45"/>
                  </a:lnTo>
                  <a:lnTo>
                    <a:pt x="335" y="58"/>
                  </a:lnTo>
                  <a:lnTo>
                    <a:pt x="348" y="71"/>
                  </a:lnTo>
                  <a:lnTo>
                    <a:pt x="361" y="87"/>
                  </a:lnTo>
                  <a:lnTo>
                    <a:pt x="370" y="104"/>
                  </a:lnTo>
                  <a:lnTo>
                    <a:pt x="379" y="120"/>
                  </a:lnTo>
                  <a:lnTo>
                    <a:pt x="385" y="138"/>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86" name="Freeform 31"/>
            <p:cNvSpPr>
              <a:spLocks/>
            </p:cNvSpPr>
            <p:nvPr/>
          </p:nvSpPr>
          <p:spPr bwMode="auto">
            <a:xfrm>
              <a:off x="2279" y="2609"/>
              <a:ext cx="394" cy="394"/>
            </a:xfrm>
            <a:custGeom>
              <a:avLst/>
              <a:gdLst>
                <a:gd name="T0" fmla="*/ 394 w 394"/>
                <a:gd name="T1" fmla="*/ 197 h 394"/>
                <a:gd name="T2" fmla="*/ 390 w 394"/>
                <a:gd name="T3" fmla="*/ 237 h 394"/>
                <a:gd name="T4" fmla="*/ 379 w 394"/>
                <a:gd name="T5" fmla="*/ 274 h 394"/>
                <a:gd name="T6" fmla="*/ 361 w 394"/>
                <a:gd name="T7" fmla="*/ 307 h 394"/>
                <a:gd name="T8" fmla="*/ 335 w 394"/>
                <a:gd name="T9" fmla="*/ 336 h 394"/>
                <a:gd name="T10" fmla="*/ 306 w 394"/>
                <a:gd name="T11" fmla="*/ 361 h 394"/>
                <a:gd name="T12" fmla="*/ 273 w 394"/>
                <a:gd name="T13" fmla="*/ 380 h 394"/>
                <a:gd name="T14" fmla="*/ 237 w 394"/>
                <a:gd name="T15" fmla="*/ 391 h 394"/>
                <a:gd name="T16" fmla="*/ 197 w 394"/>
                <a:gd name="T17" fmla="*/ 394 h 394"/>
                <a:gd name="T18" fmla="*/ 177 w 394"/>
                <a:gd name="T19" fmla="*/ 392 h 394"/>
                <a:gd name="T20" fmla="*/ 138 w 394"/>
                <a:gd name="T21" fmla="*/ 385 h 394"/>
                <a:gd name="T22" fmla="*/ 104 w 394"/>
                <a:gd name="T23" fmla="*/ 371 h 394"/>
                <a:gd name="T24" fmla="*/ 71 w 394"/>
                <a:gd name="T25" fmla="*/ 349 h 394"/>
                <a:gd name="T26" fmla="*/ 45 w 394"/>
                <a:gd name="T27" fmla="*/ 323 h 394"/>
                <a:gd name="T28" fmla="*/ 23 w 394"/>
                <a:gd name="T29" fmla="*/ 290 h 394"/>
                <a:gd name="T30" fmla="*/ 9 w 394"/>
                <a:gd name="T31" fmla="*/ 256 h 394"/>
                <a:gd name="T32" fmla="*/ 1 w 394"/>
                <a:gd name="T33" fmla="*/ 217 h 394"/>
                <a:gd name="T34" fmla="*/ 0 w 394"/>
                <a:gd name="T35" fmla="*/ 197 h 394"/>
                <a:gd name="T36" fmla="*/ 3 w 394"/>
                <a:gd name="T37" fmla="*/ 157 h 394"/>
                <a:gd name="T38" fmla="*/ 14 w 394"/>
                <a:gd name="T39" fmla="*/ 121 h 394"/>
                <a:gd name="T40" fmla="*/ 32 w 394"/>
                <a:gd name="T41" fmla="*/ 88 h 394"/>
                <a:gd name="T42" fmla="*/ 58 w 394"/>
                <a:gd name="T43" fmla="*/ 59 h 394"/>
                <a:gd name="T44" fmla="*/ 87 w 394"/>
                <a:gd name="T45" fmla="*/ 33 h 394"/>
                <a:gd name="T46" fmla="*/ 120 w 394"/>
                <a:gd name="T47" fmla="*/ 15 h 394"/>
                <a:gd name="T48" fmla="*/ 156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6"/>
                  </a:lnTo>
                  <a:lnTo>
                    <a:pt x="379" y="274"/>
                  </a:lnTo>
                  <a:lnTo>
                    <a:pt x="370" y="290"/>
                  </a:lnTo>
                  <a:lnTo>
                    <a:pt x="361" y="307"/>
                  </a:lnTo>
                  <a:lnTo>
                    <a:pt x="348" y="323"/>
                  </a:lnTo>
                  <a:lnTo>
                    <a:pt x="335" y="336"/>
                  </a:lnTo>
                  <a:lnTo>
                    <a:pt x="323" y="349"/>
                  </a:lnTo>
                  <a:lnTo>
                    <a:pt x="306" y="361"/>
                  </a:lnTo>
                  <a:lnTo>
                    <a:pt x="290" y="371"/>
                  </a:lnTo>
                  <a:lnTo>
                    <a:pt x="273" y="380"/>
                  </a:lnTo>
                  <a:lnTo>
                    <a:pt x="255" y="385"/>
                  </a:lnTo>
                  <a:lnTo>
                    <a:pt x="237" y="391"/>
                  </a:lnTo>
                  <a:lnTo>
                    <a:pt x="217" y="392"/>
                  </a:lnTo>
                  <a:lnTo>
                    <a:pt x="197" y="394"/>
                  </a:lnTo>
                  <a:lnTo>
                    <a:pt x="197" y="394"/>
                  </a:lnTo>
                  <a:lnTo>
                    <a:pt x="177" y="392"/>
                  </a:lnTo>
                  <a:lnTo>
                    <a:pt x="156" y="391"/>
                  </a:lnTo>
                  <a:lnTo>
                    <a:pt x="138" y="385"/>
                  </a:lnTo>
                  <a:lnTo>
                    <a:pt x="120" y="380"/>
                  </a:lnTo>
                  <a:lnTo>
                    <a:pt x="104" y="371"/>
                  </a:lnTo>
                  <a:lnTo>
                    <a:pt x="87" y="361"/>
                  </a:lnTo>
                  <a:lnTo>
                    <a:pt x="71" y="349"/>
                  </a:lnTo>
                  <a:lnTo>
                    <a:pt x="58" y="336"/>
                  </a:lnTo>
                  <a:lnTo>
                    <a:pt x="45" y="323"/>
                  </a:lnTo>
                  <a:lnTo>
                    <a:pt x="32" y="307"/>
                  </a:lnTo>
                  <a:lnTo>
                    <a:pt x="23" y="290"/>
                  </a:lnTo>
                  <a:lnTo>
                    <a:pt x="14" y="274"/>
                  </a:lnTo>
                  <a:lnTo>
                    <a:pt x="9" y="256"/>
                  </a:lnTo>
                  <a:lnTo>
                    <a:pt x="3" y="237"/>
                  </a:lnTo>
                  <a:lnTo>
                    <a:pt x="1" y="217"/>
                  </a:lnTo>
                  <a:lnTo>
                    <a:pt x="0" y="197"/>
                  </a:lnTo>
                  <a:lnTo>
                    <a:pt x="0" y="197"/>
                  </a:lnTo>
                  <a:lnTo>
                    <a:pt x="1" y="177"/>
                  </a:lnTo>
                  <a:lnTo>
                    <a:pt x="3" y="157"/>
                  </a:lnTo>
                  <a:lnTo>
                    <a:pt x="9" y="139"/>
                  </a:lnTo>
                  <a:lnTo>
                    <a:pt x="14" y="121"/>
                  </a:lnTo>
                  <a:lnTo>
                    <a:pt x="23" y="104"/>
                  </a:lnTo>
                  <a:lnTo>
                    <a:pt x="32" y="88"/>
                  </a:lnTo>
                  <a:lnTo>
                    <a:pt x="45" y="71"/>
                  </a:lnTo>
                  <a:lnTo>
                    <a:pt x="58" y="59"/>
                  </a:lnTo>
                  <a:lnTo>
                    <a:pt x="71" y="46"/>
                  </a:lnTo>
                  <a:lnTo>
                    <a:pt x="87" y="33"/>
                  </a:lnTo>
                  <a:lnTo>
                    <a:pt x="104" y="24"/>
                  </a:lnTo>
                  <a:lnTo>
                    <a:pt x="120" y="15"/>
                  </a:lnTo>
                  <a:lnTo>
                    <a:pt x="138" y="9"/>
                  </a:lnTo>
                  <a:lnTo>
                    <a:pt x="156" y="4"/>
                  </a:lnTo>
                  <a:lnTo>
                    <a:pt x="177" y="2"/>
                  </a:lnTo>
                  <a:lnTo>
                    <a:pt x="197" y="0"/>
                  </a:lnTo>
                  <a:lnTo>
                    <a:pt x="197" y="0"/>
                  </a:lnTo>
                  <a:lnTo>
                    <a:pt x="217" y="2"/>
                  </a:lnTo>
                  <a:lnTo>
                    <a:pt x="237" y="4"/>
                  </a:lnTo>
                  <a:lnTo>
                    <a:pt x="255" y="9"/>
                  </a:lnTo>
                  <a:lnTo>
                    <a:pt x="273" y="15"/>
                  </a:lnTo>
                  <a:lnTo>
                    <a:pt x="290" y="24"/>
                  </a:lnTo>
                  <a:lnTo>
                    <a:pt x="306" y="33"/>
                  </a:lnTo>
                  <a:lnTo>
                    <a:pt x="323" y="46"/>
                  </a:lnTo>
                  <a:lnTo>
                    <a:pt x="335" y="59"/>
                  </a:lnTo>
                  <a:lnTo>
                    <a:pt x="348" y="71"/>
                  </a:lnTo>
                  <a:lnTo>
                    <a:pt x="361" y="88"/>
                  </a:lnTo>
                  <a:lnTo>
                    <a:pt x="370" y="104"/>
                  </a:lnTo>
                  <a:lnTo>
                    <a:pt x="379" y="121"/>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nvGrpSpPr>
            <p:cNvPr id="87" name="Group 32"/>
            <p:cNvGrpSpPr>
              <a:grpSpLocks/>
            </p:cNvGrpSpPr>
            <p:nvPr/>
          </p:nvGrpSpPr>
          <p:grpSpPr bwMode="auto">
            <a:xfrm>
              <a:off x="2541" y="2052"/>
              <a:ext cx="1108" cy="588"/>
              <a:chOff x="2541" y="2052"/>
              <a:chExt cx="1108" cy="588"/>
            </a:xfrm>
          </p:grpSpPr>
          <p:sp>
            <p:nvSpPr>
              <p:cNvPr id="93" name="Rectangle 33"/>
              <p:cNvSpPr>
                <a:spLocks noChangeArrowheads="1"/>
              </p:cNvSpPr>
              <p:nvPr/>
            </p:nvSpPr>
            <p:spPr bwMode="auto">
              <a:xfrm>
                <a:off x="2738" y="2274"/>
                <a:ext cx="526"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94" name="Freeform 34"/>
              <p:cNvSpPr>
                <a:spLocks/>
              </p:cNvSpPr>
              <p:nvPr/>
            </p:nvSpPr>
            <p:spPr bwMode="auto">
              <a:xfrm>
                <a:off x="2541" y="2149"/>
                <a:ext cx="394" cy="395"/>
              </a:xfrm>
              <a:custGeom>
                <a:avLst/>
                <a:gdLst>
                  <a:gd name="T0" fmla="*/ 394 w 394"/>
                  <a:gd name="T1" fmla="*/ 198 h 395"/>
                  <a:gd name="T2" fmla="*/ 391 w 394"/>
                  <a:gd name="T3" fmla="*/ 238 h 395"/>
                  <a:gd name="T4" fmla="*/ 380 w 394"/>
                  <a:gd name="T5" fmla="*/ 274 h 395"/>
                  <a:gd name="T6" fmla="*/ 362 w 394"/>
                  <a:gd name="T7" fmla="*/ 307 h 395"/>
                  <a:gd name="T8" fmla="*/ 336 w 394"/>
                  <a:gd name="T9" fmla="*/ 336 h 395"/>
                  <a:gd name="T10" fmla="*/ 307 w 394"/>
                  <a:gd name="T11" fmla="*/ 362 h 395"/>
                  <a:gd name="T12" fmla="*/ 274 w 394"/>
                  <a:gd name="T13" fmla="*/ 380 h 395"/>
                  <a:gd name="T14" fmla="*/ 238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6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5 w 394"/>
                  <a:gd name="T39" fmla="*/ 121 h 395"/>
                  <a:gd name="T40" fmla="*/ 33 w 394"/>
                  <a:gd name="T41" fmla="*/ 88 h 395"/>
                  <a:gd name="T42" fmla="*/ 59 w 394"/>
                  <a:gd name="T43" fmla="*/ 59 h 395"/>
                  <a:gd name="T44" fmla="*/ 88 w 394"/>
                  <a:gd name="T45" fmla="*/ 33 h 395"/>
                  <a:gd name="T46" fmla="*/ 121 w 394"/>
                  <a:gd name="T47" fmla="*/ 15 h 395"/>
                  <a:gd name="T48" fmla="*/ 157 w 394"/>
                  <a:gd name="T49" fmla="*/ 4 h 395"/>
                  <a:gd name="T50" fmla="*/ 197 w 394"/>
                  <a:gd name="T51" fmla="*/ 0 h 395"/>
                  <a:gd name="T52" fmla="*/ 217 w 394"/>
                  <a:gd name="T53" fmla="*/ 2 h 395"/>
                  <a:gd name="T54" fmla="*/ 256 w 394"/>
                  <a:gd name="T55" fmla="*/ 10 h 395"/>
                  <a:gd name="T56" fmla="*/ 290 w 394"/>
                  <a:gd name="T57" fmla="*/ 24 h 395"/>
                  <a:gd name="T58" fmla="*/ 323 w 394"/>
                  <a:gd name="T59" fmla="*/ 46 h 395"/>
                  <a:gd name="T60" fmla="*/ 349 w 394"/>
                  <a:gd name="T61" fmla="*/ 72 h 395"/>
                  <a:gd name="T62" fmla="*/ 371 w 394"/>
                  <a:gd name="T63" fmla="*/ 104 h 395"/>
                  <a:gd name="T64" fmla="*/ 385 w 394"/>
                  <a:gd name="T65" fmla="*/ 139 h 395"/>
                  <a:gd name="T66" fmla="*/ 393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3" y="218"/>
                    </a:lnTo>
                    <a:lnTo>
                      <a:pt x="391" y="238"/>
                    </a:lnTo>
                    <a:lnTo>
                      <a:pt x="385" y="256"/>
                    </a:lnTo>
                    <a:lnTo>
                      <a:pt x="380" y="274"/>
                    </a:lnTo>
                    <a:lnTo>
                      <a:pt x="371" y="291"/>
                    </a:lnTo>
                    <a:lnTo>
                      <a:pt x="362" y="307"/>
                    </a:lnTo>
                    <a:lnTo>
                      <a:pt x="349" y="323"/>
                    </a:lnTo>
                    <a:lnTo>
                      <a:pt x="336" y="336"/>
                    </a:lnTo>
                    <a:lnTo>
                      <a:pt x="323" y="349"/>
                    </a:lnTo>
                    <a:lnTo>
                      <a:pt x="307" y="362"/>
                    </a:lnTo>
                    <a:lnTo>
                      <a:pt x="290" y="371"/>
                    </a:lnTo>
                    <a:lnTo>
                      <a:pt x="274" y="380"/>
                    </a:lnTo>
                    <a:lnTo>
                      <a:pt x="256" y="385"/>
                    </a:lnTo>
                    <a:lnTo>
                      <a:pt x="238" y="391"/>
                    </a:lnTo>
                    <a:lnTo>
                      <a:pt x="217" y="393"/>
                    </a:lnTo>
                    <a:lnTo>
                      <a:pt x="197" y="395"/>
                    </a:lnTo>
                    <a:lnTo>
                      <a:pt x="197" y="395"/>
                    </a:lnTo>
                    <a:lnTo>
                      <a:pt x="177" y="393"/>
                    </a:lnTo>
                    <a:lnTo>
                      <a:pt x="157" y="391"/>
                    </a:lnTo>
                    <a:lnTo>
                      <a:pt x="139" y="385"/>
                    </a:lnTo>
                    <a:lnTo>
                      <a:pt x="121" y="380"/>
                    </a:lnTo>
                    <a:lnTo>
                      <a:pt x="104" y="371"/>
                    </a:lnTo>
                    <a:lnTo>
                      <a:pt x="88" y="362"/>
                    </a:lnTo>
                    <a:lnTo>
                      <a:pt x="71" y="349"/>
                    </a:lnTo>
                    <a:lnTo>
                      <a:pt x="59" y="336"/>
                    </a:lnTo>
                    <a:lnTo>
                      <a:pt x="46" y="323"/>
                    </a:lnTo>
                    <a:lnTo>
                      <a:pt x="33" y="307"/>
                    </a:lnTo>
                    <a:lnTo>
                      <a:pt x="24" y="291"/>
                    </a:lnTo>
                    <a:lnTo>
                      <a:pt x="15" y="274"/>
                    </a:lnTo>
                    <a:lnTo>
                      <a:pt x="9" y="256"/>
                    </a:lnTo>
                    <a:lnTo>
                      <a:pt x="4" y="238"/>
                    </a:lnTo>
                    <a:lnTo>
                      <a:pt x="2" y="218"/>
                    </a:lnTo>
                    <a:lnTo>
                      <a:pt x="0" y="198"/>
                    </a:lnTo>
                    <a:lnTo>
                      <a:pt x="0" y="198"/>
                    </a:lnTo>
                    <a:lnTo>
                      <a:pt x="2" y="177"/>
                    </a:lnTo>
                    <a:lnTo>
                      <a:pt x="4" y="157"/>
                    </a:lnTo>
                    <a:lnTo>
                      <a:pt x="9" y="139"/>
                    </a:lnTo>
                    <a:lnTo>
                      <a:pt x="15" y="121"/>
                    </a:lnTo>
                    <a:lnTo>
                      <a:pt x="24" y="104"/>
                    </a:lnTo>
                    <a:lnTo>
                      <a:pt x="33" y="88"/>
                    </a:lnTo>
                    <a:lnTo>
                      <a:pt x="46" y="72"/>
                    </a:lnTo>
                    <a:lnTo>
                      <a:pt x="59" y="59"/>
                    </a:lnTo>
                    <a:lnTo>
                      <a:pt x="71" y="46"/>
                    </a:lnTo>
                    <a:lnTo>
                      <a:pt x="88" y="33"/>
                    </a:lnTo>
                    <a:lnTo>
                      <a:pt x="104" y="24"/>
                    </a:lnTo>
                    <a:lnTo>
                      <a:pt x="121" y="15"/>
                    </a:lnTo>
                    <a:lnTo>
                      <a:pt x="139" y="10"/>
                    </a:lnTo>
                    <a:lnTo>
                      <a:pt x="157" y="4"/>
                    </a:lnTo>
                    <a:lnTo>
                      <a:pt x="177" y="2"/>
                    </a:lnTo>
                    <a:lnTo>
                      <a:pt x="197" y="0"/>
                    </a:lnTo>
                    <a:lnTo>
                      <a:pt x="197" y="0"/>
                    </a:lnTo>
                    <a:lnTo>
                      <a:pt x="217" y="2"/>
                    </a:lnTo>
                    <a:lnTo>
                      <a:pt x="238" y="4"/>
                    </a:lnTo>
                    <a:lnTo>
                      <a:pt x="256" y="10"/>
                    </a:lnTo>
                    <a:lnTo>
                      <a:pt x="274" y="15"/>
                    </a:lnTo>
                    <a:lnTo>
                      <a:pt x="290" y="24"/>
                    </a:lnTo>
                    <a:lnTo>
                      <a:pt x="307" y="33"/>
                    </a:lnTo>
                    <a:lnTo>
                      <a:pt x="323" y="46"/>
                    </a:lnTo>
                    <a:lnTo>
                      <a:pt x="336" y="59"/>
                    </a:lnTo>
                    <a:lnTo>
                      <a:pt x="349" y="72"/>
                    </a:lnTo>
                    <a:lnTo>
                      <a:pt x="362" y="88"/>
                    </a:lnTo>
                    <a:lnTo>
                      <a:pt x="371" y="104"/>
                    </a:lnTo>
                    <a:lnTo>
                      <a:pt x="380" y="121"/>
                    </a:lnTo>
                    <a:lnTo>
                      <a:pt x="385" y="139"/>
                    </a:lnTo>
                    <a:lnTo>
                      <a:pt x="391" y="157"/>
                    </a:lnTo>
                    <a:lnTo>
                      <a:pt x="393" y="177"/>
                    </a:lnTo>
                    <a:lnTo>
                      <a:pt x="394" y="198"/>
                    </a:lnTo>
                    <a:lnTo>
                      <a:pt x="394" y="198"/>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nvGrpSpPr>
              <p:cNvPr id="95" name="Group 35"/>
              <p:cNvGrpSpPr>
                <a:grpSpLocks/>
              </p:cNvGrpSpPr>
              <p:nvPr/>
            </p:nvGrpSpPr>
            <p:grpSpPr bwMode="auto">
              <a:xfrm>
                <a:off x="3061" y="2052"/>
                <a:ext cx="588" cy="588"/>
                <a:chOff x="3158" y="2149"/>
                <a:chExt cx="394" cy="395"/>
              </a:xfrm>
            </p:grpSpPr>
            <p:sp>
              <p:nvSpPr>
                <p:cNvPr id="96" name="Freeform 36"/>
                <p:cNvSpPr>
                  <a:spLocks/>
                </p:cNvSpPr>
                <p:nvPr/>
              </p:nvSpPr>
              <p:spPr bwMode="auto">
                <a:xfrm>
                  <a:off x="3158"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4 w 394"/>
                    <a:gd name="T13" fmla="*/ 380 h 395"/>
                    <a:gd name="T14" fmla="*/ 237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5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4" y="380"/>
                      </a:lnTo>
                      <a:lnTo>
                        <a:pt x="255" y="385"/>
                      </a:lnTo>
                      <a:lnTo>
                        <a:pt x="237" y="391"/>
                      </a:lnTo>
                      <a:lnTo>
                        <a:pt x="217" y="393"/>
                      </a:lnTo>
                      <a:lnTo>
                        <a:pt x="197" y="395"/>
                      </a:lnTo>
                      <a:lnTo>
                        <a:pt x="197" y="395"/>
                      </a:lnTo>
                      <a:lnTo>
                        <a:pt x="177" y="393"/>
                      </a:lnTo>
                      <a:lnTo>
                        <a:pt x="157" y="391"/>
                      </a:lnTo>
                      <a:lnTo>
                        <a:pt x="139" y="385"/>
                      </a:lnTo>
                      <a:lnTo>
                        <a:pt x="120" y="380"/>
                      </a:lnTo>
                      <a:lnTo>
                        <a:pt x="104" y="371"/>
                      </a:lnTo>
                      <a:lnTo>
                        <a:pt x="87" y="362"/>
                      </a:lnTo>
                      <a:lnTo>
                        <a:pt x="71" y="349"/>
                      </a:lnTo>
                      <a:lnTo>
                        <a:pt x="58" y="336"/>
                      </a:lnTo>
                      <a:lnTo>
                        <a:pt x="45" y="323"/>
                      </a:lnTo>
                      <a:lnTo>
                        <a:pt x="33" y="307"/>
                      </a:lnTo>
                      <a:lnTo>
                        <a:pt x="24" y="291"/>
                      </a:lnTo>
                      <a:lnTo>
                        <a:pt x="14" y="274"/>
                      </a:lnTo>
                      <a:lnTo>
                        <a:pt x="9" y="256"/>
                      </a:lnTo>
                      <a:lnTo>
                        <a:pt x="4" y="238"/>
                      </a:lnTo>
                      <a:lnTo>
                        <a:pt x="2" y="218"/>
                      </a:lnTo>
                      <a:lnTo>
                        <a:pt x="0" y="198"/>
                      </a:lnTo>
                      <a:lnTo>
                        <a:pt x="0" y="198"/>
                      </a:lnTo>
                      <a:lnTo>
                        <a:pt x="2" y="177"/>
                      </a:lnTo>
                      <a:lnTo>
                        <a:pt x="4" y="157"/>
                      </a:lnTo>
                      <a:lnTo>
                        <a:pt x="9" y="139"/>
                      </a:lnTo>
                      <a:lnTo>
                        <a:pt x="14" y="121"/>
                      </a:lnTo>
                      <a:lnTo>
                        <a:pt x="24" y="104"/>
                      </a:lnTo>
                      <a:lnTo>
                        <a:pt x="33" y="88"/>
                      </a:lnTo>
                      <a:lnTo>
                        <a:pt x="45" y="72"/>
                      </a:lnTo>
                      <a:lnTo>
                        <a:pt x="58" y="59"/>
                      </a:lnTo>
                      <a:lnTo>
                        <a:pt x="71" y="46"/>
                      </a:lnTo>
                      <a:lnTo>
                        <a:pt x="87" y="33"/>
                      </a:lnTo>
                      <a:lnTo>
                        <a:pt x="104" y="24"/>
                      </a:lnTo>
                      <a:lnTo>
                        <a:pt x="120" y="15"/>
                      </a:lnTo>
                      <a:lnTo>
                        <a:pt x="139" y="10"/>
                      </a:lnTo>
                      <a:lnTo>
                        <a:pt x="157" y="4"/>
                      </a:lnTo>
                      <a:lnTo>
                        <a:pt x="177" y="2"/>
                      </a:lnTo>
                      <a:lnTo>
                        <a:pt x="197" y="0"/>
                      </a:lnTo>
                      <a:lnTo>
                        <a:pt x="197" y="0"/>
                      </a:lnTo>
                      <a:lnTo>
                        <a:pt x="217" y="2"/>
                      </a:lnTo>
                      <a:lnTo>
                        <a:pt x="237" y="4"/>
                      </a:lnTo>
                      <a:lnTo>
                        <a:pt x="255" y="10"/>
                      </a:lnTo>
                      <a:lnTo>
                        <a:pt x="274"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nvGrpSpPr>
                <p:cNvPr id="97" name="Group 37"/>
                <p:cNvGrpSpPr>
                  <a:grpSpLocks/>
                </p:cNvGrpSpPr>
                <p:nvPr/>
              </p:nvGrpSpPr>
              <p:grpSpPr bwMode="auto">
                <a:xfrm>
                  <a:off x="3198" y="2169"/>
                  <a:ext cx="317" cy="104"/>
                  <a:chOff x="1431" y="1843"/>
                  <a:chExt cx="907" cy="295"/>
                </a:xfrm>
              </p:grpSpPr>
              <p:sp>
                <p:nvSpPr>
                  <p:cNvPr id="98" name="Freeform 38"/>
                  <p:cNvSpPr>
                    <a:spLocks/>
                  </p:cNvSpPr>
                  <p:nvPr/>
                </p:nvSpPr>
                <p:spPr bwMode="auto">
                  <a:xfrm>
                    <a:off x="1431" y="1843"/>
                    <a:ext cx="907" cy="295"/>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99" name="Oval 39"/>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grpSp>
        </p:grpSp>
        <p:grpSp>
          <p:nvGrpSpPr>
            <p:cNvPr id="88" name="Group 40"/>
            <p:cNvGrpSpPr>
              <a:grpSpLocks/>
            </p:cNvGrpSpPr>
            <p:nvPr/>
          </p:nvGrpSpPr>
          <p:grpSpPr bwMode="auto">
            <a:xfrm>
              <a:off x="1447" y="2106"/>
              <a:ext cx="480" cy="480"/>
              <a:chOff x="1581" y="2149"/>
              <a:chExt cx="394" cy="395"/>
            </a:xfrm>
          </p:grpSpPr>
          <p:sp>
            <p:nvSpPr>
              <p:cNvPr id="89" name="Freeform 41"/>
              <p:cNvSpPr>
                <a:spLocks/>
              </p:cNvSpPr>
              <p:nvPr/>
            </p:nvSpPr>
            <p:spPr bwMode="auto">
              <a:xfrm>
                <a:off x="1581" y="2149"/>
                <a:ext cx="394" cy="395"/>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nvGrpSpPr>
              <p:cNvPr id="90" name="Group 42"/>
              <p:cNvGrpSpPr>
                <a:grpSpLocks/>
              </p:cNvGrpSpPr>
              <p:nvPr/>
            </p:nvGrpSpPr>
            <p:grpSpPr bwMode="auto">
              <a:xfrm>
                <a:off x="1619" y="2169"/>
                <a:ext cx="317" cy="104"/>
                <a:chOff x="1431" y="1843"/>
                <a:chExt cx="907" cy="295"/>
              </a:xfrm>
            </p:grpSpPr>
            <p:sp>
              <p:nvSpPr>
                <p:cNvPr id="91" name="Freeform 43"/>
                <p:cNvSpPr>
                  <a:spLocks/>
                </p:cNvSpPr>
                <p:nvPr/>
              </p:nvSpPr>
              <p:spPr bwMode="auto">
                <a:xfrm>
                  <a:off x="1431" y="1843"/>
                  <a:ext cx="907" cy="295"/>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92" name="Oval 44"/>
                <p:cNvSpPr>
                  <a:spLocks noChangeArrowheads="1"/>
                </p:cNvSpPr>
                <p:nvPr/>
              </p:nvSpPr>
              <p:spPr bwMode="auto">
                <a:xfrm>
                  <a:off x="1771" y="1843"/>
                  <a:ext cx="227" cy="204"/>
                </a:xfrm>
                <a:prstGeom prst="ellipse">
                  <a:avLst/>
                </a:prstGeom>
                <a:gradFill rotWithShape="1">
                  <a:gsLst>
                    <a:gs pos="0">
                      <a:schemeClr val="bg1"/>
                    </a:gs>
                    <a:gs pos="100000">
                      <a:schemeClr val="bg1">
                        <a:lumMod val="95000"/>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grpSp>
      </p:grpSp>
      <p:grpSp>
        <p:nvGrpSpPr>
          <p:cNvPr id="100" name="Group 45"/>
          <p:cNvGrpSpPr>
            <a:grpSpLocks/>
          </p:cNvGrpSpPr>
          <p:nvPr/>
        </p:nvGrpSpPr>
        <p:grpSpPr bwMode="auto">
          <a:xfrm>
            <a:off x="5101565" y="2125760"/>
            <a:ext cx="751271" cy="834195"/>
            <a:chOff x="3963" y="1690"/>
            <a:chExt cx="1182" cy="1313"/>
          </a:xfrm>
        </p:grpSpPr>
        <p:sp>
          <p:nvSpPr>
            <p:cNvPr id="101" name="Rectangle 46"/>
            <p:cNvSpPr>
              <a:spLocks noChangeArrowheads="1"/>
            </p:cNvSpPr>
            <p:nvPr/>
          </p:nvSpPr>
          <p:spPr bwMode="auto">
            <a:xfrm rot="-3600000">
              <a:off x="4554" y="2055"/>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102" name="Rectangle 47"/>
            <p:cNvSpPr>
              <a:spLocks noChangeArrowheads="1"/>
            </p:cNvSpPr>
            <p:nvPr/>
          </p:nvSpPr>
          <p:spPr bwMode="auto">
            <a:xfrm rot="3600000">
              <a:off x="4554" y="2509"/>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103" name="Rectangle 48"/>
            <p:cNvSpPr>
              <a:spLocks noChangeArrowheads="1"/>
            </p:cNvSpPr>
            <p:nvPr/>
          </p:nvSpPr>
          <p:spPr bwMode="auto">
            <a:xfrm>
              <a:off x="4160" y="2274"/>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104" name="Freeform 49"/>
            <p:cNvSpPr>
              <a:spLocks/>
            </p:cNvSpPr>
            <p:nvPr/>
          </p:nvSpPr>
          <p:spPr bwMode="auto">
            <a:xfrm>
              <a:off x="4751" y="1690"/>
              <a:ext cx="394" cy="394"/>
            </a:xfrm>
            <a:custGeom>
              <a:avLst/>
              <a:gdLst>
                <a:gd name="T0" fmla="*/ 394 w 394"/>
                <a:gd name="T1" fmla="*/ 197 h 394"/>
                <a:gd name="T2" fmla="*/ 391 w 394"/>
                <a:gd name="T3" fmla="*/ 237 h 394"/>
                <a:gd name="T4" fmla="*/ 380 w 394"/>
                <a:gd name="T5" fmla="*/ 273 h 394"/>
                <a:gd name="T6" fmla="*/ 361 w 394"/>
                <a:gd name="T7" fmla="*/ 306 h 394"/>
                <a:gd name="T8" fmla="*/ 336 w 394"/>
                <a:gd name="T9" fmla="*/ 335 h 394"/>
                <a:gd name="T10" fmla="*/ 307 w 394"/>
                <a:gd name="T11" fmla="*/ 361 h 394"/>
                <a:gd name="T12" fmla="*/ 274 w 394"/>
                <a:gd name="T13" fmla="*/ 379 h 394"/>
                <a:gd name="T14" fmla="*/ 237 w 394"/>
                <a:gd name="T15" fmla="*/ 390 h 394"/>
                <a:gd name="T16" fmla="*/ 197 w 394"/>
                <a:gd name="T17" fmla="*/ 394 h 394"/>
                <a:gd name="T18" fmla="*/ 177 w 394"/>
                <a:gd name="T19" fmla="*/ 392 h 394"/>
                <a:gd name="T20" fmla="*/ 139 w 394"/>
                <a:gd name="T21" fmla="*/ 385 h 394"/>
                <a:gd name="T22" fmla="*/ 104 w 394"/>
                <a:gd name="T23" fmla="*/ 370 h 394"/>
                <a:gd name="T24" fmla="*/ 71 w 394"/>
                <a:gd name="T25" fmla="*/ 348 h 394"/>
                <a:gd name="T26" fmla="*/ 46 w 394"/>
                <a:gd name="T27" fmla="*/ 323 h 394"/>
                <a:gd name="T28" fmla="*/ 24 w 394"/>
                <a:gd name="T29" fmla="*/ 290 h 394"/>
                <a:gd name="T30" fmla="*/ 9 w 394"/>
                <a:gd name="T31" fmla="*/ 255 h 394"/>
                <a:gd name="T32" fmla="*/ 2 w 394"/>
                <a:gd name="T33" fmla="*/ 217 h 394"/>
                <a:gd name="T34" fmla="*/ 0 w 394"/>
                <a:gd name="T35" fmla="*/ 197 h 394"/>
                <a:gd name="T36" fmla="*/ 4 w 394"/>
                <a:gd name="T37" fmla="*/ 157 h 394"/>
                <a:gd name="T38" fmla="*/ 15 w 394"/>
                <a:gd name="T39" fmla="*/ 120 h 394"/>
                <a:gd name="T40" fmla="*/ 33 w 394"/>
                <a:gd name="T41" fmla="*/ 87 h 394"/>
                <a:gd name="T42" fmla="*/ 58 w 394"/>
                <a:gd name="T43" fmla="*/ 58 h 394"/>
                <a:gd name="T44" fmla="*/ 88 w 394"/>
                <a:gd name="T45" fmla="*/ 33 h 394"/>
                <a:gd name="T46" fmla="*/ 120 w 394"/>
                <a:gd name="T47" fmla="*/ 14 h 394"/>
                <a:gd name="T48" fmla="*/ 157 w 394"/>
                <a:gd name="T49" fmla="*/ 3 h 394"/>
                <a:gd name="T50" fmla="*/ 197 w 394"/>
                <a:gd name="T51" fmla="*/ 0 h 394"/>
                <a:gd name="T52" fmla="*/ 217 w 394"/>
                <a:gd name="T53" fmla="*/ 2 h 394"/>
                <a:gd name="T54" fmla="*/ 256 w 394"/>
                <a:gd name="T55" fmla="*/ 9 h 394"/>
                <a:gd name="T56" fmla="*/ 290 w 394"/>
                <a:gd name="T57" fmla="*/ 23 h 394"/>
                <a:gd name="T58" fmla="*/ 323 w 394"/>
                <a:gd name="T59" fmla="*/ 45 h 394"/>
                <a:gd name="T60" fmla="*/ 349 w 394"/>
                <a:gd name="T61" fmla="*/ 71 h 394"/>
                <a:gd name="T62" fmla="*/ 370 w 394"/>
                <a:gd name="T63" fmla="*/ 104 h 394"/>
                <a:gd name="T64" fmla="*/ 385 w 394"/>
                <a:gd name="T65" fmla="*/ 138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5"/>
                  </a:lnTo>
                  <a:lnTo>
                    <a:pt x="380" y="273"/>
                  </a:lnTo>
                  <a:lnTo>
                    <a:pt x="370" y="290"/>
                  </a:lnTo>
                  <a:lnTo>
                    <a:pt x="361" y="306"/>
                  </a:lnTo>
                  <a:lnTo>
                    <a:pt x="349" y="323"/>
                  </a:lnTo>
                  <a:lnTo>
                    <a:pt x="336" y="335"/>
                  </a:lnTo>
                  <a:lnTo>
                    <a:pt x="323" y="348"/>
                  </a:lnTo>
                  <a:lnTo>
                    <a:pt x="307" y="361"/>
                  </a:lnTo>
                  <a:lnTo>
                    <a:pt x="290" y="370"/>
                  </a:lnTo>
                  <a:lnTo>
                    <a:pt x="274" y="379"/>
                  </a:lnTo>
                  <a:lnTo>
                    <a:pt x="256" y="385"/>
                  </a:lnTo>
                  <a:lnTo>
                    <a:pt x="237" y="390"/>
                  </a:lnTo>
                  <a:lnTo>
                    <a:pt x="217" y="392"/>
                  </a:lnTo>
                  <a:lnTo>
                    <a:pt x="197" y="394"/>
                  </a:lnTo>
                  <a:lnTo>
                    <a:pt x="197" y="394"/>
                  </a:lnTo>
                  <a:lnTo>
                    <a:pt x="177" y="392"/>
                  </a:lnTo>
                  <a:lnTo>
                    <a:pt x="157" y="390"/>
                  </a:lnTo>
                  <a:lnTo>
                    <a:pt x="139" y="385"/>
                  </a:lnTo>
                  <a:lnTo>
                    <a:pt x="120" y="379"/>
                  </a:lnTo>
                  <a:lnTo>
                    <a:pt x="104" y="370"/>
                  </a:lnTo>
                  <a:lnTo>
                    <a:pt x="88" y="361"/>
                  </a:lnTo>
                  <a:lnTo>
                    <a:pt x="71" y="348"/>
                  </a:lnTo>
                  <a:lnTo>
                    <a:pt x="58" y="335"/>
                  </a:lnTo>
                  <a:lnTo>
                    <a:pt x="46" y="323"/>
                  </a:lnTo>
                  <a:lnTo>
                    <a:pt x="33" y="306"/>
                  </a:lnTo>
                  <a:lnTo>
                    <a:pt x="24" y="290"/>
                  </a:lnTo>
                  <a:lnTo>
                    <a:pt x="15" y="273"/>
                  </a:lnTo>
                  <a:lnTo>
                    <a:pt x="9" y="255"/>
                  </a:lnTo>
                  <a:lnTo>
                    <a:pt x="4" y="237"/>
                  </a:lnTo>
                  <a:lnTo>
                    <a:pt x="2" y="217"/>
                  </a:lnTo>
                  <a:lnTo>
                    <a:pt x="0" y="197"/>
                  </a:lnTo>
                  <a:lnTo>
                    <a:pt x="0" y="197"/>
                  </a:lnTo>
                  <a:lnTo>
                    <a:pt x="2" y="177"/>
                  </a:lnTo>
                  <a:lnTo>
                    <a:pt x="4" y="157"/>
                  </a:lnTo>
                  <a:lnTo>
                    <a:pt x="9" y="138"/>
                  </a:lnTo>
                  <a:lnTo>
                    <a:pt x="15" y="120"/>
                  </a:lnTo>
                  <a:lnTo>
                    <a:pt x="24" y="104"/>
                  </a:lnTo>
                  <a:lnTo>
                    <a:pt x="33" y="87"/>
                  </a:lnTo>
                  <a:lnTo>
                    <a:pt x="46" y="71"/>
                  </a:lnTo>
                  <a:lnTo>
                    <a:pt x="58" y="58"/>
                  </a:lnTo>
                  <a:lnTo>
                    <a:pt x="71" y="45"/>
                  </a:lnTo>
                  <a:lnTo>
                    <a:pt x="88" y="33"/>
                  </a:lnTo>
                  <a:lnTo>
                    <a:pt x="104" y="23"/>
                  </a:lnTo>
                  <a:lnTo>
                    <a:pt x="120" y="14"/>
                  </a:lnTo>
                  <a:lnTo>
                    <a:pt x="139" y="9"/>
                  </a:lnTo>
                  <a:lnTo>
                    <a:pt x="157" y="3"/>
                  </a:lnTo>
                  <a:lnTo>
                    <a:pt x="177" y="2"/>
                  </a:lnTo>
                  <a:lnTo>
                    <a:pt x="197" y="0"/>
                  </a:lnTo>
                  <a:lnTo>
                    <a:pt x="197" y="0"/>
                  </a:lnTo>
                  <a:lnTo>
                    <a:pt x="217" y="2"/>
                  </a:lnTo>
                  <a:lnTo>
                    <a:pt x="237" y="3"/>
                  </a:lnTo>
                  <a:lnTo>
                    <a:pt x="256" y="9"/>
                  </a:lnTo>
                  <a:lnTo>
                    <a:pt x="274" y="14"/>
                  </a:lnTo>
                  <a:lnTo>
                    <a:pt x="290" y="23"/>
                  </a:lnTo>
                  <a:lnTo>
                    <a:pt x="307" y="33"/>
                  </a:lnTo>
                  <a:lnTo>
                    <a:pt x="323" y="45"/>
                  </a:lnTo>
                  <a:lnTo>
                    <a:pt x="336" y="58"/>
                  </a:lnTo>
                  <a:lnTo>
                    <a:pt x="349" y="71"/>
                  </a:lnTo>
                  <a:lnTo>
                    <a:pt x="361" y="87"/>
                  </a:lnTo>
                  <a:lnTo>
                    <a:pt x="370" y="104"/>
                  </a:lnTo>
                  <a:lnTo>
                    <a:pt x="380" y="120"/>
                  </a:lnTo>
                  <a:lnTo>
                    <a:pt x="385" y="138"/>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105" name="Freeform 50"/>
            <p:cNvSpPr>
              <a:spLocks/>
            </p:cNvSpPr>
            <p:nvPr/>
          </p:nvSpPr>
          <p:spPr bwMode="auto">
            <a:xfrm>
              <a:off x="4751" y="2609"/>
              <a:ext cx="394" cy="394"/>
            </a:xfrm>
            <a:custGeom>
              <a:avLst/>
              <a:gdLst>
                <a:gd name="T0" fmla="*/ 394 w 394"/>
                <a:gd name="T1" fmla="*/ 197 h 394"/>
                <a:gd name="T2" fmla="*/ 391 w 394"/>
                <a:gd name="T3" fmla="*/ 237 h 394"/>
                <a:gd name="T4" fmla="*/ 380 w 394"/>
                <a:gd name="T5" fmla="*/ 274 h 394"/>
                <a:gd name="T6" fmla="*/ 361 w 394"/>
                <a:gd name="T7" fmla="*/ 307 h 394"/>
                <a:gd name="T8" fmla="*/ 336 w 394"/>
                <a:gd name="T9" fmla="*/ 336 h 394"/>
                <a:gd name="T10" fmla="*/ 307 w 394"/>
                <a:gd name="T11" fmla="*/ 361 h 394"/>
                <a:gd name="T12" fmla="*/ 274 w 394"/>
                <a:gd name="T13" fmla="*/ 380 h 394"/>
                <a:gd name="T14" fmla="*/ 237 w 394"/>
                <a:gd name="T15" fmla="*/ 391 h 394"/>
                <a:gd name="T16" fmla="*/ 197 w 394"/>
                <a:gd name="T17" fmla="*/ 394 h 394"/>
                <a:gd name="T18" fmla="*/ 177 w 394"/>
                <a:gd name="T19" fmla="*/ 392 h 394"/>
                <a:gd name="T20" fmla="*/ 139 w 394"/>
                <a:gd name="T21" fmla="*/ 385 h 394"/>
                <a:gd name="T22" fmla="*/ 104 w 394"/>
                <a:gd name="T23" fmla="*/ 371 h 394"/>
                <a:gd name="T24" fmla="*/ 71 w 394"/>
                <a:gd name="T25" fmla="*/ 349 h 394"/>
                <a:gd name="T26" fmla="*/ 46 w 394"/>
                <a:gd name="T27" fmla="*/ 323 h 394"/>
                <a:gd name="T28" fmla="*/ 24 w 394"/>
                <a:gd name="T29" fmla="*/ 290 h 394"/>
                <a:gd name="T30" fmla="*/ 9 w 394"/>
                <a:gd name="T31" fmla="*/ 256 h 394"/>
                <a:gd name="T32" fmla="*/ 2 w 394"/>
                <a:gd name="T33" fmla="*/ 217 h 394"/>
                <a:gd name="T34" fmla="*/ 0 w 394"/>
                <a:gd name="T35" fmla="*/ 197 h 394"/>
                <a:gd name="T36" fmla="*/ 4 w 394"/>
                <a:gd name="T37" fmla="*/ 157 h 394"/>
                <a:gd name="T38" fmla="*/ 15 w 394"/>
                <a:gd name="T39" fmla="*/ 121 h 394"/>
                <a:gd name="T40" fmla="*/ 33 w 394"/>
                <a:gd name="T41" fmla="*/ 88 h 394"/>
                <a:gd name="T42" fmla="*/ 58 w 394"/>
                <a:gd name="T43" fmla="*/ 59 h 394"/>
                <a:gd name="T44" fmla="*/ 88 w 394"/>
                <a:gd name="T45" fmla="*/ 33 h 394"/>
                <a:gd name="T46" fmla="*/ 120 w 394"/>
                <a:gd name="T47" fmla="*/ 15 h 394"/>
                <a:gd name="T48" fmla="*/ 157 w 394"/>
                <a:gd name="T49" fmla="*/ 4 h 394"/>
                <a:gd name="T50" fmla="*/ 197 w 394"/>
                <a:gd name="T51" fmla="*/ 0 h 394"/>
                <a:gd name="T52" fmla="*/ 217 w 394"/>
                <a:gd name="T53" fmla="*/ 2 h 394"/>
                <a:gd name="T54" fmla="*/ 256 w 394"/>
                <a:gd name="T55" fmla="*/ 9 h 394"/>
                <a:gd name="T56" fmla="*/ 290 w 394"/>
                <a:gd name="T57" fmla="*/ 24 h 394"/>
                <a:gd name="T58" fmla="*/ 323 w 394"/>
                <a:gd name="T59" fmla="*/ 46 h 394"/>
                <a:gd name="T60" fmla="*/ 349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1" y="237"/>
                  </a:lnTo>
                  <a:lnTo>
                    <a:pt x="385" y="256"/>
                  </a:lnTo>
                  <a:lnTo>
                    <a:pt x="380" y="274"/>
                  </a:lnTo>
                  <a:lnTo>
                    <a:pt x="370" y="290"/>
                  </a:lnTo>
                  <a:lnTo>
                    <a:pt x="361" y="307"/>
                  </a:lnTo>
                  <a:lnTo>
                    <a:pt x="349" y="323"/>
                  </a:lnTo>
                  <a:lnTo>
                    <a:pt x="336" y="336"/>
                  </a:lnTo>
                  <a:lnTo>
                    <a:pt x="323" y="349"/>
                  </a:lnTo>
                  <a:lnTo>
                    <a:pt x="307" y="361"/>
                  </a:lnTo>
                  <a:lnTo>
                    <a:pt x="290" y="371"/>
                  </a:lnTo>
                  <a:lnTo>
                    <a:pt x="274" y="380"/>
                  </a:lnTo>
                  <a:lnTo>
                    <a:pt x="256" y="385"/>
                  </a:lnTo>
                  <a:lnTo>
                    <a:pt x="237" y="391"/>
                  </a:lnTo>
                  <a:lnTo>
                    <a:pt x="217" y="392"/>
                  </a:lnTo>
                  <a:lnTo>
                    <a:pt x="197" y="394"/>
                  </a:lnTo>
                  <a:lnTo>
                    <a:pt x="197" y="394"/>
                  </a:lnTo>
                  <a:lnTo>
                    <a:pt x="177" y="392"/>
                  </a:lnTo>
                  <a:lnTo>
                    <a:pt x="157" y="391"/>
                  </a:lnTo>
                  <a:lnTo>
                    <a:pt x="139" y="385"/>
                  </a:lnTo>
                  <a:lnTo>
                    <a:pt x="120" y="380"/>
                  </a:lnTo>
                  <a:lnTo>
                    <a:pt x="104" y="371"/>
                  </a:lnTo>
                  <a:lnTo>
                    <a:pt x="88" y="361"/>
                  </a:lnTo>
                  <a:lnTo>
                    <a:pt x="71" y="349"/>
                  </a:lnTo>
                  <a:lnTo>
                    <a:pt x="58" y="336"/>
                  </a:lnTo>
                  <a:lnTo>
                    <a:pt x="46" y="323"/>
                  </a:lnTo>
                  <a:lnTo>
                    <a:pt x="33" y="307"/>
                  </a:lnTo>
                  <a:lnTo>
                    <a:pt x="24" y="290"/>
                  </a:lnTo>
                  <a:lnTo>
                    <a:pt x="15" y="274"/>
                  </a:lnTo>
                  <a:lnTo>
                    <a:pt x="9" y="256"/>
                  </a:lnTo>
                  <a:lnTo>
                    <a:pt x="4" y="237"/>
                  </a:lnTo>
                  <a:lnTo>
                    <a:pt x="2" y="217"/>
                  </a:lnTo>
                  <a:lnTo>
                    <a:pt x="0" y="197"/>
                  </a:lnTo>
                  <a:lnTo>
                    <a:pt x="0" y="197"/>
                  </a:lnTo>
                  <a:lnTo>
                    <a:pt x="2" y="177"/>
                  </a:lnTo>
                  <a:lnTo>
                    <a:pt x="4" y="157"/>
                  </a:lnTo>
                  <a:lnTo>
                    <a:pt x="9" y="139"/>
                  </a:lnTo>
                  <a:lnTo>
                    <a:pt x="15" y="121"/>
                  </a:lnTo>
                  <a:lnTo>
                    <a:pt x="24" y="104"/>
                  </a:lnTo>
                  <a:lnTo>
                    <a:pt x="33" y="88"/>
                  </a:lnTo>
                  <a:lnTo>
                    <a:pt x="46" y="71"/>
                  </a:lnTo>
                  <a:lnTo>
                    <a:pt x="58" y="59"/>
                  </a:lnTo>
                  <a:lnTo>
                    <a:pt x="71" y="46"/>
                  </a:lnTo>
                  <a:lnTo>
                    <a:pt x="88" y="33"/>
                  </a:lnTo>
                  <a:lnTo>
                    <a:pt x="104" y="24"/>
                  </a:lnTo>
                  <a:lnTo>
                    <a:pt x="120" y="15"/>
                  </a:lnTo>
                  <a:lnTo>
                    <a:pt x="139" y="9"/>
                  </a:lnTo>
                  <a:lnTo>
                    <a:pt x="157" y="4"/>
                  </a:lnTo>
                  <a:lnTo>
                    <a:pt x="177" y="2"/>
                  </a:lnTo>
                  <a:lnTo>
                    <a:pt x="197" y="0"/>
                  </a:lnTo>
                  <a:lnTo>
                    <a:pt x="197" y="0"/>
                  </a:lnTo>
                  <a:lnTo>
                    <a:pt x="217" y="2"/>
                  </a:lnTo>
                  <a:lnTo>
                    <a:pt x="237" y="4"/>
                  </a:lnTo>
                  <a:lnTo>
                    <a:pt x="256" y="9"/>
                  </a:lnTo>
                  <a:lnTo>
                    <a:pt x="274" y="15"/>
                  </a:lnTo>
                  <a:lnTo>
                    <a:pt x="290" y="24"/>
                  </a:lnTo>
                  <a:lnTo>
                    <a:pt x="307" y="33"/>
                  </a:lnTo>
                  <a:lnTo>
                    <a:pt x="323" y="46"/>
                  </a:lnTo>
                  <a:lnTo>
                    <a:pt x="336" y="59"/>
                  </a:lnTo>
                  <a:lnTo>
                    <a:pt x="349" y="71"/>
                  </a:lnTo>
                  <a:lnTo>
                    <a:pt x="361" y="88"/>
                  </a:lnTo>
                  <a:lnTo>
                    <a:pt x="370" y="104"/>
                  </a:lnTo>
                  <a:lnTo>
                    <a:pt x="380" y="121"/>
                  </a:lnTo>
                  <a:lnTo>
                    <a:pt x="385" y="139"/>
                  </a:lnTo>
                  <a:lnTo>
                    <a:pt x="391"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106" name="Freeform 51"/>
            <p:cNvSpPr>
              <a:spLocks/>
            </p:cNvSpPr>
            <p:nvPr/>
          </p:nvSpPr>
          <p:spPr bwMode="auto">
            <a:xfrm>
              <a:off x="3963"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3 w 394"/>
                <a:gd name="T13" fmla="*/ 380 h 395"/>
                <a:gd name="T14" fmla="*/ 237 w 394"/>
                <a:gd name="T15" fmla="*/ 391 h 395"/>
                <a:gd name="T16" fmla="*/ 197 w 394"/>
                <a:gd name="T17" fmla="*/ 395 h 395"/>
                <a:gd name="T18" fmla="*/ 177 w 394"/>
                <a:gd name="T19" fmla="*/ 393 h 395"/>
                <a:gd name="T20" fmla="*/ 138 w 394"/>
                <a:gd name="T21" fmla="*/ 385 h 395"/>
                <a:gd name="T22" fmla="*/ 104 w 394"/>
                <a:gd name="T23" fmla="*/ 371 h 395"/>
                <a:gd name="T24" fmla="*/ 71 w 394"/>
                <a:gd name="T25" fmla="*/ 349 h 395"/>
                <a:gd name="T26" fmla="*/ 45 w 394"/>
                <a:gd name="T27" fmla="*/ 323 h 395"/>
                <a:gd name="T28" fmla="*/ 23 w 394"/>
                <a:gd name="T29" fmla="*/ 291 h 395"/>
                <a:gd name="T30" fmla="*/ 9 w 394"/>
                <a:gd name="T31" fmla="*/ 256 h 395"/>
                <a:gd name="T32" fmla="*/ 2 w 394"/>
                <a:gd name="T33" fmla="*/ 218 h 395"/>
                <a:gd name="T34" fmla="*/ 0 w 394"/>
                <a:gd name="T35" fmla="*/ 198 h 395"/>
                <a:gd name="T36" fmla="*/ 3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3" y="380"/>
                  </a:lnTo>
                  <a:lnTo>
                    <a:pt x="255" y="385"/>
                  </a:lnTo>
                  <a:lnTo>
                    <a:pt x="237" y="391"/>
                  </a:lnTo>
                  <a:lnTo>
                    <a:pt x="217" y="393"/>
                  </a:lnTo>
                  <a:lnTo>
                    <a:pt x="197" y="395"/>
                  </a:lnTo>
                  <a:lnTo>
                    <a:pt x="197" y="395"/>
                  </a:lnTo>
                  <a:lnTo>
                    <a:pt x="177" y="393"/>
                  </a:lnTo>
                  <a:lnTo>
                    <a:pt x="157" y="391"/>
                  </a:lnTo>
                  <a:lnTo>
                    <a:pt x="138" y="385"/>
                  </a:lnTo>
                  <a:lnTo>
                    <a:pt x="120" y="380"/>
                  </a:lnTo>
                  <a:lnTo>
                    <a:pt x="104" y="371"/>
                  </a:lnTo>
                  <a:lnTo>
                    <a:pt x="87" y="362"/>
                  </a:lnTo>
                  <a:lnTo>
                    <a:pt x="71" y="349"/>
                  </a:lnTo>
                  <a:lnTo>
                    <a:pt x="58" y="336"/>
                  </a:lnTo>
                  <a:lnTo>
                    <a:pt x="45" y="323"/>
                  </a:lnTo>
                  <a:lnTo>
                    <a:pt x="33" y="307"/>
                  </a:lnTo>
                  <a:lnTo>
                    <a:pt x="23" y="291"/>
                  </a:lnTo>
                  <a:lnTo>
                    <a:pt x="14" y="274"/>
                  </a:lnTo>
                  <a:lnTo>
                    <a:pt x="9" y="256"/>
                  </a:lnTo>
                  <a:lnTo>
                    <a:pt x="3" y="238"/>
                  </a:lnTo>
                  <a:lnTo>
                    <a:pt x="2" y="218"/>
                  </a:lnTo>
                  <a:lnTo>
                    <a:pt x="0" y="198"/>
                  </a:lnTo>
                  <a:lnTo>
                    <a:pt x="0" y="198"/>
                  </a:lnTo>
                  <a:lnTo>
                    <a:pt x="2" y="177"/>
                  </a:lnTo>
                  <a:lnTo>
                    <a:pt x="3" y="157"/>
                  </a:lnTo>
                  <a:lnTo>
                    <a:pt x="9" y="139"/>
                  </a:lnTo>
                  <a:lnTo>
                    <a:pt x="14" y="121"/>
                  </a:lnTo>
                  <a:lnTo>
                    <a:pt x="23" y="104"/>
                  </a:lnTo>
                  <a:lnTo>
                    <a:pt x="33" y="88"/>
                  </a:lnTo>
                  <a:lnTo>
                    <a:pt x="45" y="72"/>
                  </a:lnTo>
                  <a:lnTo>
                    <a:pt x="58" y="59"/>
                  </a:lnTo>
                  <a:lnTo>
                    <a:pt x="71" y="46"/>
                  </a:lnTo>
                  <a:lnTo>
                    <a:pt x="87" y="33"/>
                  </a:lnTo>
                  <a:lnTo>
                    <a:pt x="104" y="24"/>
                  </a:lnTo>
                  <a:lnTo>
                    <a:pt x="120" y="15"/>
                  </a:lnTo>
                  <a:lnTo>
                    <a:pt x="138" y="10"/>
                  </a:lnTo>
                  <a:lnTo>
                    <a:pt x="157" y="4"/>
                  </a:lnTo>
                  <a:lnTo>
                    <a:pt x="177" y="2"/>
                  </a:lnTo>
                  <a:lnTo>
                    <a:pt x="197" y="0"/>
                  </a:lnTo>
                  <a:lnTo>
                    <a:pt x="197" y="0"/>
                  </a:lnTo>
                  <a:lnTo>
                    <a:pt x="217" y="2"/>
                  </a:lnTo>
                  <a:lnTo>
                    <a:pt x="237" y="4"/>
                  </a:lnTo>
                  <a:lnTo>
                    <a:pt x="255" y="10"/>
                  </a:lnTo>
                  <a:lnTo>
                    <a:pt x="273"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nvGrpSpPr>
            <p:cNvPr id="107" name="Group 52"/>
            <p:cNvGrpSpPr>
              <a:grpSpLocks/>
            </p:cNvGrpSpPr>
            <p:nvPr/>
          </p:nvGrpSpPr>
          <p:grpSpPr bwMode="auto">
            <a:xfrm>
              <a:off x="4445" y="2106"/>
              <a:ext cx="480" cy="480"/>
              <a:chOff x="1581" y="2149"/>
              <a:chExt cx="394" cy="395"/>
            </a:xfrm>
          </p:grpSpPr>
          <p:sp>
            <p:nvSpPr>
              <p:cNvPr id="108" name="Freeform 53"/>
              <p:cNvSpPr>
                <a:spLocks/>
              </p:cNvSpPr>
              <p:nvPr/>
            </p:nvSpPr>
            <p:spPr bwMode="auto">
              <a:xfrm>
                <a:off x="1581" y="2149"/>
                <a:ext cx="394" cy="395"/>
              </a:xfrm>
              <a:custGeom>
                <a:avLst/>
                <a:gdLst>
                  <a:gd name="T0" fmla="*/ 394 w 394"/>
                  <a:gd name="T1" fmla="*/ 198 h 395"/>
                  <a:gd name="T2" fmla="*/ 391 w 394"/>
                  <a:gd name="T3" fmla="*/ 238 h 395"/>
                  <a:gd name="T4" fmla="*/ 380 w 394"/>
                  <a:gd name="T5" fmla="*/ 274 h 395"/>
                  <a:gd name="T6" fmla="*/ 362 w 394"/>
                  <a:gd name="T7" fmla="*/ 307 h 395"/>
                  <a:gd name="T8" fmla="*/ 336 w 394"/>
                  <a:gd name="T9" fmla="*/ 336 h 395"/>
                  <a:gd name="T10" fmla="*/ 307 w 394"/>
                  <a:gd name="T11" fmla="*/ 362 h 395"/>
                  <a:gd name="T12" fmla="*/ 274 w 394"/>
                  <a:gd name="T13" fmla="*/ 380 h 395"/>
                  <a:gd name="T14" fmla="*/ 238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6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5 w 394"/>
                  <a:gd name="T39" fmla="*/ 121 h 395"/>
                  <a:gd name="T40" fmla="*/ 33 w 394"/>
                  <a:gd name="T41" fmla="*/ 88 h 395"/>
                  <a:gd name="T42" fmla="*/ 59 w 394"/>
                  <a:gd name="T43" fmla="*/ 59 h 395"/>
                  <a:gd name="T44" fmla="*/ 88 w 394"/>
                  <a:gd name="T45" fmla="*/ 33 h 395"/>
                  <a:gd name="T46" fmla="*/ 121 w 394"/>
                  <a:gd name="T47" fmla="*/ 15 h 395"/>
                  <a:gd name="T48" fmla="*/ 157 w 394"/>
                  <a:gd name="T49" fmla="*/ 4 h 395"/>
                  <a:gd name="T50" fmla="*/ 197 w 394"/>
                  <a:gd name="T51" fmla="*/ 0 h 395"/>
                  <a:gd name="T52" fmla="*/ 217 w 394"/>
                  <a:gd name="T53" fmla="*/ 2 h 395"/>
                  <a:gd name="T54" fmla="*/ 256 w 394"/>
                  <a:gd name="T55" fmla="*/ 10 h 395"/>
                  <a:gd name="T56" fmla="*/ 290 w 394"/>
                  <a:gd name="T57" fmla="*/ 24 h 395"/>
                  <a:gd name="T58" fmla="*/ 323 w 394"/>
                  <a:gd name="T59" fmla="*/ 46 h 395"/>
                  <a:gd name="T60" fmla="*/ 349 w 394"/>
                  <a:gd name="T61" fmla="*/ 72 h 395"/>
                  <a:gd name="T62" fmla="*/ 371 w 394"/>
                  <a:gd name="T63" fmla="*/ 104 h 395"/>
                  <a:gd name="T64" fmla="*/ 385 w 394"/>
                  <a:gd name="T65" fmla="*/ 139 h 395"/>
                  <a:gd name="T66" fmla="*/ 393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3" y="218"/>
                    </a:lnTo>
                    <a:lnTo>
                      <a:pt x="391" y="238"/>
                    </a:lnTo>
                    <a:lnTo>
                      <a:pt x="385" y="256"/>
                    </a:lnTo>
                    <a:lnTo>
                      <a:pt x="380" y="274"/>
                    </a:lnTo>
                    <a:lnTo>
                      <a:pt x="371" y="291"/>
                    </a:lnTo>
                    <a:lnTo>
                      <a:pt x="362" y="307"/>
                    </a:lnTo>
                    <a:lnTo>
                      <a:pt x="349" y="323"/>
                    </a:lnTo>
                    <a:lnTo>
                      <a:pt x="336" y="336"/>
                    </a:lnTo>
                    <a:lnTo>
                      <a:pt x="323" y="349"/>
                    </a:lnTo>
                    <a:lnTo>
                      <a:pt x="307" y="362"/>
                    </a:lnTo>
                    <a:lnTo>
                      <a:pt x="290" y="371"/>
                    </a:lnTo>
                    <a:lnTo>
                      <a:pt x="274" y="380"/>
                    </a:lnTo>
                    <a:lnTo>
                      <a:pt x="256" y="385"/>
                    </a:lnTo>
                    <a:lnTo>
                      <a:pt x="238" y="391"/>
                    </a:lnTo>
                    <a:lnTo>
                      <a:pt x="217" y="393"/>
                    </a:lnTo>
                    <a:lnTo>
                      <a:pt x="197" y="395"/>
                    </a:lnTo>
                    <a:lnTo>
                      <a:pt x="197" y="395"/>
                    </a:lnTo>
                    <a:lnTo>
                      <a:pt x="177" y="393"/>
                    </a:lnTo>
                    <a:lnTo>
                      <a:pt x="157" y="391"/>
                    </a:lnTo>
                    <a:lnTo>
                      <a:pt x="139" y="385"/>
                    </a:lnTo>
                    <a:lnTo>
                      <a:pt x="121" y="380"/>
                    </a:lnTo>
                    <a:lnTo>
                      <a:pt x="104" y="371"/>
                    </a:lnTo>
                    <a:lnTo>
                      <a:pt x="88" y="362"/>
                    </a:lnTo>
                    <a:lnTo>
                      <a:pt x="71" y="349"/>
                    </a:lnTo>
                    <a:lnTo>
                      <a:pt x="59" y="336"/>
                    </a:lnTo>
                    <a:lnTo>
                      <a:pt x="46" y="323"/>
                    </a:lnTo>
                    <a:lnTo>
                      <a:pt x="33" y="307"/>
                    </a:lnTo>
                    <a:lnTo>
                      <a:pt x="24" y="291"/>
                    </a:lnTo>
                    <a:lnTo>
                      <a:pt x="15" y="274"/>
                    </a:lnTo>
                    <a:lnTo>
                      <a:pt x="9" y="256"/>
                    </a:lnTo>
                    <a:lnTo>
                      <a:pt x="4" y="238"/>
                    </a:lnTo>
                    <a:lnTo>
                      <a:pt x="2" y="218"/>
                    </a:lnTo>
                    <a:lnTo>
                      <a:pt x="0" y="198"/>
                    </a:lnTo>
                    <a:lnTo>
                      <a:pt x="0" y="198"/>
                    </a:lnTo>
                    <a:lnTo>
                      <a:pt x="2" y="177"/>
                    </a:lnTo>
                    <a:lnTo>
                      <a:pt x="4" y="157"/>
                    </a:lnTo>
                    <a:lnTo>
                      <a:pt x="9" y="139"/>
                    </a:lnTo>
                    <a:lnTo>
                      <a:pt x="15" y="121"/>
                    </a:lnTo>
                    <a:lnTo>
                      <a:pt x="24" y="104"/>
                    </a:lnTo>
                    <a:lnTo>
                      <a:pt x="33" y="88"/>
                    </a:lnTo>
                    <a:lnTo>
                      <a:pt x="46" y="72"/>
                    </a:lnTo>
                    <a:lnTo>
                      <a:pt x="59" y="59"/>
                    </a:lnTo>
                    <a:lnTo>
                      <a:pt x="71" y="46"/>
                    </a:lnTo>
                    <a:lnTo>
                      <a:pt x="88" y="33"/>
                    </a:lnTo>
                    <a:lnTo>
                      <a:pt x="104" y="24"/>
                    </a:lnTo>
                    <a:lnTo>
                      <a:pt x="121" y="15"/>
                    </a:lnTo>
                    <a:lnTo>
                      <a:pt x="139" y="10"/>
                    </a:lnTo>
                    <a:lnTo>
                      <a:pt x="157" y="4"/>
                    </a:lnTo>
                    <a:lnTo>
                      <a:pt x="177" y="2"/>
                    </a:lnTo>
                    <a:lnTo>
                      <a:pt x="197" y="0"/>
                    </a:lnTo>
                    <a:lnTo>
                      <a:pt x="197" y="0"/>
                    </a:lnTo>
                    <a:lnTo>
                      <a:pt x="217" y="2"/>
                    </a:lnTo>
                    <a:lnTo>
                      <a:pt x="238" y="4"/>
                    </a:lnTo>
                    <a:lnTo>
                      <a:pt x="256" y="10"/>
                    </a:lnTo>
                    <a:lnTo>
                      <a:pt x="274" y="15"/>
                    </a:lnTo>
                    <a:lnTo>
                      <a:pt x="290" y="24"/>
                    </a:lnTo>
                    <a:lnTo>
                      <a:pt x="307" y="33"/>
                    </a:lnTo>
                    <a:lnTo>
                      <a:pt x="323" y="46"/>
                    </a:lnTo>
                    <a:lnTo>
                      <a:pt x="336" y="59"/>
                    </a:lnTo>
                    <a:lnTo>
                      <a:pt x="349" y="72"/>
                    </a:lnTo>
                    <a:lnTo>
                      <a:pt x="362" y="88"/>
                    </a:lnTo>
                    <a:lnTo>
                      <a:pt x="371" y="104"/>
                    </a:lnTo>
                    <a:lnTo>
                      <a:pt x="380" y="121"/>
                    </a:lnTo>
                    <a:lnTo>
                      <a:pt x="385" y="139"/>
                    </a:lnTo>
                    <a:lnTo>
                      <a:pt x="391" y="157"/>
                    </a:lnTo>
                    <a:lnTo>
                      <a:pt x="393" y="177"/>
                    </a:lnTo>
                    <a:lnTo>
                      <a:pt x="394" y="198"/>
                    </a:lnTo>
                    <a:lnTo>
                      <a:pt x="394" y="198"/>
                    </a:lnTo>
                    <a:close/>
                  </a:path>
                </a:pathLst>
              </a:cu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nvGrpSpPr>
              <p:cNvPr id="109" name="Group 54"/>
              <p:cNvGrpSpPr>
                <a:grpSpLocks/>
              </p:cNvGrpSpPr>
              <p:nvPr/>
            </p:nvGrpSpPr>
            <p:grpSpPr bwMode="auto">
              <a:xfrm>
                <a:off x="1600" y="2167"/>
                <a:ext cx="356" cy="154"/>
                <a:chOff x="1377" y="1843"/>
                <a:chExt cx="1019" cy="438"/>
              </a:xfrm>
            </p:grpSpPr>
            <p:sp>
              <p:nvSpPr>
                <p:cNvPr id="110" name="Freeform 55"/>
                <p:cNvSpPr>
                  <a:spLocks/>
                </p:cNvSpPr>
                <p:nvPr/>
              </p:nvSpPr>
              <p:spPr bwMode="auto">
                <a:xfrm>
                  <a:off x="1377" y="1843"/>
                  <a:ext cx="1019" cy="438"/>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111" name="Oval 56"/>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grpSp>
      </p:grpSp>
      <p:grpSp>
        <p:nvGrpSpPr>
          <p:cNvPr id="112" name="Group 57"/>
          <p:cNvGrpSpPr>
            <a:grpSpLocks/>
          </p:cNvGrpSpPr>
          <p:nvPr/>
        </p:nvGrpSpPr>
        <p:grpSpPr bwMode="auto">
          <a:xfrm>
            <a:off x="5036753" y="4113725"/>
            <a:ext cx="870089" cy="603987"/>
            <a:chOff x="3593" y="2636"/>
            <a:chExt cx="1370" cy="951"/>
          </a:xfrm>
        </p:grpSpPr>
        <p:sp>
          <p:nvSpPr>
            <p:cNvPr id="113" name="Rectangle 58"/>
            <p:cNvSpPr>
              <a:spLocks noChangeArrowheads="1"/>
            </p:cNvSpPr>
            <p:nvPr/>
          </p:nvSpPr>
          <p:spPr bwMode="auto">
            <a:xfrm rot="-3600000">
              <a:off x="3664" y="3093"/>
              <a:ext cx="525"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114" name="Freeform 59"/>
            <p:cNvSpPr>
              <a:spLocks/>
            </p:cNvSpPr>
            <p:nvPr/>
          </p:nvSpPr>
          <p:spPr bwMode="auto">
            <a:xfrm>
              <a:off x="3593" y="3193"/>
              <a:ext cx="394" cy="394"/>
            </a:xfrm>
            <a:custGeom>
              <a:avLst/>
              <a:gdLst>
                <a:gd name="T0" fmla="*/ 394 w 394"/>
                <a:gd name="T1" fmla="*/ 197 h 394"/>
                <a:gd name="T2" fmla="*/ 390 w 394"/>
                <a:gd name="T3" fmla="*/ 237 h 394"/>
                <a:gd name="T4" fmla="*/ 379 w 394"/>
                <a:gd name="T5" fmla="*/ 274 h 394"/>
                <a:gd name="T6" fmla="*/ 361 w 394"/>
                <a:gd name="T7" fmla="*/ 307 h 394"/>
                <a:gd name="T8" fmla="*/ 335 w 394"/>
                <a:gd name="T9" fmla="*/ 336 h 394"/>
                <a:gd name="T10" fmla="*/ 306 w 394"/>
                <a:gd name="T11" fmla="*/ 361 h 394"/>
                <a:gd name="T12" fmla="*/ 273 w 394"/>
                <a:gd name="T13" fmla="*/ 380 h 394"/>
                <a:gd name="T14" fmla="*/ 237 w 394"/>
                <a:gd name="T15" fmla="*/ 391 h 394"/>
                <a:gd name="T16" fmla="*/ 197 w 394"/>
                <a:gd name="T17" fmla="*/ 394 h 394"/>
                <a:gd name="T18" fmla="*/ 177 w 394"/>
                <a:gd name="T19" fmla="*/ 392 h 394"/>
                <a:gd name="T20" fmla="*/ 138 w 394"/>
                <a:gd name="T21" fmla="*/ 385 h 394"/>
                <a:gd name="T22" fmla="*/ 104 w 394"/>
                <a:gd name="T23" fmla="*/ 371 h 394"/>
                <a:gd name="T24" fmla="*/ 71 w 394"/>
                <a:gd name="T25" fmla="*/ 349 h 394"/>
                <a:gd name="T26" fmla="*/ 45 w 394"/>
                <a:gd name="T27" fmla="*/ 323 h 394"/>
                <a:gd name="T28" fmla="*/ 23 w 394"/>
                <a:gd name="T29" fmla="*/ 290 h 394"/>
                <a:gd name="T30" fmla="*/ 9 w 394"/>
                <a:gd name="T31" fmla="*/ 256 h 394"/>
                <a:gd name="T32" fmla="*/ 1 w 394"/>
                <a:gd name="T33" fmla="*/ 217 h 394"/>
                <a:gd name="T34" fmla="*/ 0 w 394"/>
                <a:gd name="T35" fmla="*/ 197 h 394"/>
                <a:gd name="T36" fmla="*/ 3 w 394"/>
                <a:gd name="T37" fmla="*/ 157 h 394"/>
                <a:gd name="T38" fmla="*/ 14 w 394"/>
                <a:gd name="T39" fmla="*/ 121 h 394"/>
                <a:gd name="T40" fmla="*/ 32 w 394"/>
                <a:gd name="T41" fmla="*/ 88 h 394"/>
                <a:gd name="T42" fmla="*/ 58 w 394"/>
                <a:gd name="T43" fmla="*/ 59 h 394"/>
                <a:gd name="T44" fmla="*/ 87 w 394"/>
                <a:gd name="T45" fmla="*/ 33 h 394"/>
                <a:gd name="T46" fmla="*/ 120 w 394"/>
                <a:gd name="T47" fmla="*/ 15 h 394"/>
                <a:gd name="T48" fmla="*/ 156 w 394"/>
                <a:gd name="T49" fmla="*/ 4 h 394"/>
                <a:gd name="T50" fmla="*/ 197 w 394"/>
                <a:gd name="T51" fmla="*/ 0 h 394"/>
                <a:gd name="T52" fmla="*/ 217 w 394"/>
                <a:gd name="T53" fmla="*/ 2 h 394"/>
                <a:gd name="T54" fmla="*/ 255 w 394"/>
                <a:gd name="T55" fmla="*/ 9 h 394"/>
                <a:gd name="T56" fmla="*/ 290 w 394"/>
                <a:gd name="T57" fmla="*/ 24 h 394"/>
                <a:gd name="T58" fmla="*/ 323 w 394"/>
                <a:gd name="T59" fmla="*/ 46 h 394"/>
                <a:gd name="T60" fmla="*/ 348 w 394"/>
                <a:gd name="T61" fmla="*/ 71 h 394"/>
                <a:gd name="T62" fmla="*/ 370 w 394"/>
                <a:gd name="T63" fmla="*/ 104 h 394"/>
                <a:gd name="T64" fmla="*/ 385 w 394"/>
                <a:gd name="T65" fmla="*/ 139 h 394"/>
                <a:gd name="T66" fmla="*/ 392 w 394"/>
                <a:gd name="T67" fmla="*/ 177 h 394"/>
                <a:gd name="T68" fmla="*/ 394 w 394"/>
                <a:gd name="T69" fmla="*/ 19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4">
                  <a:moveTo>
                    <a:pt x="394" y="197"/>
                  </a:moveTo>
                  <a:lnTo>
                    <a:pt x="394" y="197"/>
                  </a:lnTo>
                  <a:lnTo>
                    <a:pt x="392" y="217"/>
                  </a:lnTo>
                  <a:lnTo>
                    <a:pt x="390" y="237"/>
                  </a:lnTo>
                  <a:lnTo>
                    <a:pt x="385" y="256"/>
                  </a:lnTo>
                  <a:lnTo>
                    <a:pt x="379" y="274"/>
                  </a:lnTo>
                  <a:lnTo>
                    <a:pt x="370" y="290"/>
                  </a:lnTo>
                  <a:lnTo>
                    <a:pt x="361" y="307"/>
                  </a:lnTo>
                  <a:lnTo>
                    <a:pt x="348" y="323"/>
                  </a:lnTo>
                  <a:lnTo>
                    <a:pt x="335" y="336"/>
                  </a:lnTo>
                  <a:lnTo>
                    <a:pt x="323" y="349"/>
                  </a:lnTo>
                  <a:lnTo>
                    <a:pt x="306" y="361"/>
                  </a:lnTo>
                  <a:lnTo>
                    <a:pt x="290" y="371"/>
                  </a:lnTo>
                  <a:lnTo>
                    <a:pt x="273" y="380"/>
                  </a:lnTo>
                  <a:lnTo>
                    <a:pt x="255" y="385"/>
                  </a:lnTo>
                  <a:lnTo>
                    <a:pt x="237" y="391"/>
                  </a:lnTo>
                  <a:lnTo>
                    <a:pt x="217" y="392"/>
                  </a:lnTo>
                  <a:lnTo>
                    <a:pt x="197" y="394"/>
                  </a:lnTo>
                  <a:lnTo>
                    <a:pt x="197" y="394"/>
                  </a:lnTo>
                  <a:lnTo>
                    <a:pt x="177" y="392"/>
                  </a:lnTo>
                  <a:lnTo>
                    <a:pt x="156" y="391"/>
                  </a:lnTo>
                  <a:lnTo>
                    <a:pt x="138" y="385"/>
                  </a:lnTo>
                  <a:lnTo>
                    <a:pt x="120" y="380"/>
                  </a:lnTo>
                  <a:lnTo>
                    <a:pt x="104" y="371"/>
                  </a:lnTo>
                  <a:lnTo>
                    <a:pt x="87" y="361"/>
                  </a:lnTo>
                  <a:lnTo>
                    <a:pt x="71" y="349"/>
                  </a:lnTo>
                  <a:lnTo>
                    <a:pt x="58" y="336"/>
                  </a:lnTo>
                  <a:lnTo>
                    <a:pt x="45" y="323"/>
                  </a:lnTo>
                  <a:lnTo>
                    <a:pt x="32" y="307"/>
                  </a:lnTo>
                  <a:lnTo>
                    <a:pt x="23" y="290"/>
                  </a:lnTo>
                  <a:lnTo>
                    <a:pt x="14" y="274"/>
                  </a:lnTo>
                  <a:lnTo>
                    <a:pt x="9" y="256"/>
                  </a:lnTo>
                  <a:lnTo>
                    <a:pt x="3" y="237"/>
                  </a:lnTo>
                  <a:lnTo>
                    <a:pt x="1" y="217"/>
                  </a:lnTo>
                  <a:lnTo>
                    <a:pt x="0" y="197"/>
                  </a:lnTo>
                  <a:lnTo>
                    <a:pt x="0" y="197"/>
                  </a:lnTo>
                  <a:lnTo>
                    <a:pt x="1" y="177"/>
                  </a:lnTo>
                  <a:lnTo>
                    <a:pt x="3" y="157"/>
                  </a:lnTo>
                  <a:lnTo>
                    <a:pt x="9" y="139"/>
                  </a:lnTo>
                  <a:lnTo>
                    <a:pt x="14" y="121"/>
                  </a:lnTo>
                  <a:lnTo>
                    <a:pt x="23" y="104"/>
                  </a:lnTo>
                  <a:lnTo>
                    <a:pt x="32" y="88"/>
                  </a:lnTo>
                  <a:lnTo>
                    <a:pt x="45" y="71"/>
                  </a:lnTo>
                  <a:lnTo>
                    <a:pt x="58" y="59"/>
                  </a:lnTo>
                  <a:lnTo>
                    <a:pt x="71" y="46"/>
                  </a:lnTo>
                  <a:lnTo>
                    <a:pt x="87" y="33"/>
                  </a:lnTo>
                  <a:lnTo>
                    <a:pt x="104" y="24"/>
                  </a:lnTo>
                  <a:lnTo>
                    <a:pt x="120" y="15"/>
                  </a:lnTo>
                  <a:lnTo>
                    <a:pt x="138" y="9"/>
                  </a:lnTo>
                  <a:lnTo>
                    <a:pt x="156" y="4"/>
                  </a:lnTo>
                  <a:lnTo>
                    <a:pt x="177" y="2"/>
                  </a:lnTo>
                  <a:lnTo>
                    <a:pt x="197" y="0"/>
                  </a:lnTo>
                  <a:lnTo>
                    <a:pt x="197" y="0"/>
                  </a:lnTo>
                  <a:lnTo>
                    <a:pt x="217" y="2"/>
                  </a:lnTo>
                  <a:lnTo>
                    <a:pt x="237" y="4"/>
                  </a:lnTo>
                  <a:lnTo>
                    <a:pt x="255" y="9"/>
                  </a:lnTo>
                  <a:lnTo>
                    <a:pt x="273" y="15"/>
                  </a:lnTo>
                  <a:lnTo>
                    <a:pt x="290" y="24"/>
                  </a:lnTo>
                  <a:lnTo>
                    <a:pt x="306" y="33"/>
                  </a:lnTo>
                  <a:lnTo>
                    <a:pt x="323" y="46"/>
                  </a:lnTo>
                  <a:lnTo>
                    <a:pt x="335" y="59"/>
                  </a:lnTo>
                  <a:lnTo>
                    <a:pt x="348" y="71"/>
                  </a:lnTo>
                  <a:lnTo>
                    <a:pt x="361" y="88"/>
                  </a:lnTo>
                  <a:lnTo>
                    <a:pt x="370" y="104"/>
                  </a:lnTo>
                  <a:lnTo>
                    <a:pt x="379" y="121"/>
                  </a:lnTo>
                  <a:lnTo>
                    <a:pt x="385" y="139"/>
                  </a:lnTo>
                  <a:lnTo>
                    <a:pt x="390" y="157"/>
                  </a:lnTo>
                  <a:lnTo>
                    <a:pt x="392" y="177"/>
                  </a:lnTo>
                  <a:lnTo>
                    <a:pt x="394" y="197"/>
                  </a:lnTo>
                  <a:lnTo>
                    <a:pt x="394" y="197"/>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nvGrpSpPr>
            <p:cNvPr id="115" name="Group 60"/>
            <p:cNvGrpSpPr>
              <a:grpSpLocks/>
            </p:cNvGrpSpPr>
            <p:nvPr/>
          </p:nvGrpSpPr>
          <p:grpSpPr bwMode="auto">
            <a:xfrm>
              <a:off x="3855" y="2636"/>
              <a:ext cx="1108" cy="588"/>
              <a:chOff x="2541" y="2052"/>
              <a:chExt cx="1108" cy="588"/>
            </a:xfrm>
          </p:grpSpPr>
          <p:sp>
            <p:nvSpPr>
              <p:cNvPr id="116" name="Rectangle 61"/>
              <p:cNvSpPr>
                <a:spLocks noChangeArrowheads="1"/>
              </p:cNvSpPr>
              <p:nvPr/>
            </p:nvSpPr>
            <p:spPr bwMode="auto">
              <a:xfrm>
                <a:off x="2738" y="2274"/>
                <a:ext cx="526" cy="145"/>
              </a:xfrm>
              <a:prstGeom prst="rect">
                <a:avLst/>
              </a:prstGeom>
              <a:gradFill rotWithShape="1">
                <a:gsLst>
                  <a:gs pos="0">
                    <a:srgbClr val="9E9E9E"/>
                  </a:gs>
                  <a:gs pos="100000">
                    <a:srgbClr val="9E9E9E">
                      <a:gamma/>
                      <a:shade val="0"/>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117" name="Freeform 62"/>
              <p:cNvSpPr>
                <a:spLocks/>
              </p:cNvSpPr>
              <p:nvPr/>
            </p:nvSpPr>
            <p:spPr bwMode="auto">
              <a:xfrm>
                <a:off x="2541" y="2149"/>
                <a:ext cx="394" cy="395"/>
              </a:xfrm>
              <a:custGeom>
                <a:avLst/>
                <a:gdLst>
                  <a:gd name="T0" fmla="*/ 394 w 394"/>
                  <a:gd name="T1" fmla="*/ 198 h 395"/>
                  <a:gd name="T2" fmla="*/ 391 w 394"/>
                  <a:gd name="T3" fmla="*/ 238 h 395"/>
                  <a:gd name="T4" fmla="*/ 380 w 394"/>
                  <a:gd name="T5" fmla="*/ 274 h 395"/>
                  <a:gd name="T6" fmla="*/ 362 w 394"/>
                  <a:gd name="T7" fmla="*/ 307 h 395"/>
                  <a:gd name="T8" fmla="*/ 336 w 394"/>
                  <a:gd name="T9" fmla="*/ 336 h 395"/>
                  <a:gd name="T10" fmla="*/ 307 w 394"/>
                  <a:gd name="T11" fmla="*/ 362 h 395"/>
                  <a:gd name="T12" fmla="*/ 274 w 394"/>
                  <a:gd name="T13" fmla="*/ 380 h 395"/>
                  <a:gd name="T14" fmla="*/ 238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6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5 w 394"/>
                  <a:gd name="T39" fmla="*/ 121 h 395"/>
                  <a:gd name="T40" fmla="*/ 33 w 394"/>
                  <a:gd name="T41" fmla="*/ 88 h 395"/>
                  <a:gd name="T42" fmla="*/ 59 w 394"/>
                  <a:gd name="T43" fmla="*/ 59 h 395"/>
                  <a:gd name="T44" fmla="*/ 88 w 394"/>
                  <a:gd name="T45" fmla="*/ 33 h 395"/>
                  <a:gd name="T46" fmla="*/ 121 w 394"/>
                  <a:gd name="T47" fmla="*/ 15 h 395"/>
                  <a:gd name="T48" fmla="*/ 157 w 394"/>
                  <a:gd name="T49" fmla="*/ 4 h 395"/>
                  <a:gd name="T50" fmla="*/ 197 w 394"/>
                  <a:gd name="T51" fmla="*/ 0 h 395"/>
                  <a:gd name="T52" fmla="*/ 217 w 394"/>
                  <a:gd name="T53" fmla="*/ 2 h 395"/>
                  <a:gd name="T54" fmla="*/ 256 w 394"/>
                  <a:gd name="T55" fmla="*/ 10 h 395"/>
                  <a:gd name="T56" fmla="*/ 290 w 394"/>
                  <a:gd name="T57" fmla="*/ 24 h 395"/>
                  <a:gd name="T58" fmla="*/ 323 w 394"/>
                  <a:gd name="T59" fmla="*/ 46 h 395"/>
                  <a:gd name="T60" fmla="*/ 349 w 394"/>
                  <a:gd name="T61" fmla="*/ 72 h 395"/>
                  <a:gd name="T62" fmla="*/ 371 w 394"/>
                  <a:gd name="T63" fmla="*/ 104 h 395"/>
                  <a:gd name="T64" fmla="*/ 385 w 394"/>
                  <a:gd name="T65" fmla="*/ 139 h 395"/>
                  <a:gd name="T66" fmla="*/ 393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3" y="218"/>
                    </a:lnTo>
                    <a:lnTo>
                      <a:pt x="391" y="238"/>
                    </a:lnTo>
                    <a:lnTo>
                      <a:pt x="385" y="256"/>
                    </a:lnTo>
                    <a:lnTo>
                      <a:pt x="380" y="274"/>
                    </a:lnTo>
                    <a:lnTo>
                      <a:pt x="371" y="291"/>
                    </a:lnTo>
                    <a:lnTo>
                      <a:pt x="362" y="307"/>
                    </a:lnTo>
                    <a:lnTo>
                      <a:pt x="349" y="323"/>
                    </a:lnTo>
                    <a:lnTo>
                      <a:pt x="336" y="336"/>
                    </a:lnTo>
                    <a:lnTo>
                      <a:pt x="323" y="349"/>
                    </a:lnTo>
                    <a:lnTo>
                      <a:pt x="307" y="362"/>
                    </a:lnTo>
                    <a:lnTo>
                      <a:pt x="290" y="371"/>
                    </a:lnTo>
                    <a:lnTo>
                      <a:pt x="274" y="380"/>
                    </a:lnTo>
                    <a:lnTo>
                      <a:pt x="256" y="385"/>
                    </a:lnTo>
                    <a:lnTo>
                      <a:pt x="238" y="391"/>
                    </a:lnTo>
                    <a:lnTo>
                      <a:pt x="217" y="393"/>
                    </a:lnTo>
                    <a:lnTo>
                      <a:pt x="197" y="395"/>
                    </a:lnTo>
                    <a:lnTo>
                      <a:pt x="197" y="395"/>
                    </a:lnTo>
                    <a:lnTo>
                      <a:pt x="177" y="393"/>
                    </a:lnTo>
                    <a:lnTo>
                      <a:pt x="157" y="391"/>
                    </a:lnTo>
                    <a:lnTo>
                      <a:pt x="139" y="385"/>
                    </a:lnTo>
                    <a:lnTo>
                      <a:pt x="121" y="380"/>
                    </a:lnTo>
                    <a:lnTo>
                      <a:pt x="104" y="371"/>
                    </a:lnTo>
                    <a:lnTo>
                      <a:pt x="88" y="362"/>
                    </a:lnTo>
                    <a:lnTo>
                      <a:pt x="71" y="349"/>
                    </a:lnTo>
                    <a:lnTo>
                      <a:pt x="59" y="336"/>
                    </a:lnTo>
                    <a:lnTo>
                      <a:pt x="46" y="323"/>
                    </a:lnTo>
                    <a:lnTo>
                      <a:pt x="33" y="307"/>
                    </a:lnTo>
                    <a:lnTo>
                      <a:pt x="24" y="291"/>
                    </a:lnTo>
                    <a:lnTo>
                      <a:pt x="15" y="274"/>
                    </a:lnTo>
                    <a:lnTo>
                      <a:pt x="9" y="256"/>
                    </a:lnTo>
                    <a:lnTo>
                      <a:pt x="4" y="238"/>
                    </a:lnTo>
                    <a:lnTo>
                      <a:pt x="2" y="218"/>
                    </a:lnTo>
                    <a:lnTo>
                      <a:pt x="0" y="198"/>
                    </a:lnTo>
                    <a:lnTo>
                      <a:pt x="0" y="198"/>
                    </a:lnTo>
                    <a:lnTo>
                      <a:pt x="2" y="177"/>
                    </a:lnTo>
                    <a:lnTo>
                      <a:pt x="4" y="157"/>
                    </a:lnTo>
                    <a:lnTo>
                      <a:pt x="9" y="139"/>
                    </a:lnTo>
                    <a:lnTo>
                      <a:pt x="15" y="121"/>
                    </a:lnTo>
                    <a:lnTo>
                      <a:pt x="24" y="104"/>
                    </a:lnTo>
                    <a:lnTo>
                      <a:pt x="33" y="88"/>
                    </a:lnTo>
                    <a:lnTo>
                      <a:pt x="46" y="72"/>
                    </a:lnTo>
                    <a:lnTo>
                      <a:pt x="59" y="59"/>
                    </a:lnTo>
                    <a:lnTo>
                      <a:pt x="71" y="46"/>
                    </a:lnTo>
                    <a:lnTo>
                      <a:pt x="88" y="33"/>
                    </a:lnTo>
                    <a:lnTo>
                      <a:pt x="104" y="24"/>
                    </a:lnTo>
                    <a:lnTo>
                      <a:pt x="121" y="15"/>
                    </a:lnTo>
                    <a:lnTo>
                      <a:pt x="139" y="10"/>
                    </a:lnTo>
                    <a:lnTo>
                      <a:pt x="157" y="4"/>
                    </a:lnTo>
                    <a:lnTo>
                      <a:pt x="177" y="2"/>
                    </a:lnTo>
                    <a:lnTo>
                      <a:pt x="197" y="0"/>
                    </a:lnTo>
                    <a:lnTo>
                      <a:pt x="197" y="0"/>
                    </a:lnTo>
                    <a:lnTo>
                      <a:pt x="217" y="2"/>
                    </a:lnTo>
                    <a:lnTo>
                      <a:pt x="238" y="4"/>
                    </a:lnTo>
                    <a:lnTo>
                      <a:pt x="256" y="10"/>
                    </a:lnTo>
                    <a:lnTo>
                      <a:pt x="274" y="15"/>
                    </a:lnTo>
                    <a:lnTo>
                      <a:pt x="290" y="24"/>
                    </a:lnTo>
                    <a:lnTo>
                      <a:pt x="307" y="33"/>
                    </a:lnTo>
                    <a:lnTo>
                      <a:pt x="323" y="46"/>
                    </a:lnTo>
                    <a:lnTo>
                      <a:pt x="336" y="59"/>
                    </a:lnTo>
                    <a:lnTo>
                      <a:pt x="349" y="72"/>
                    </a:lnTo>
                    <a:lnTo>
                      <a:pt x="362" y="88"/>
                    </a:lnTo>
                    <a:lnTo>
                      <a:pt x="371" y="104"/>
                    </a:lnTo>
                    <a:lnTo>
                      <a:pt x="380" y="121"/>
                    </a:lnTo>
                    <a:lnTo>
                      <a:pt x="385" y="139"/>
                    </a:lnTo>
                    <a:lnTo>
                      <a:pt x="391" y="157"/>
                    </a:lnTo>
                    <a:lnTo>
                      <a:pt x="393" y="177"/>
                    </a:lnTo>
                    <a:lnTo>
                      <a:pt x="394" y="198"/>
                    </a:lnTo>
                    <a:lnTo>
                      <a:pt x="394" y="198"/>
                    </a:lnTo>
                    <a:close/>
                  </a:path>
                </a:pathLst>
              </a:custGeom>
              <a:gradFill rotWithShape="1">
                <a:gsLst>
                  <a:gs pos="0">
                    <a:srgbClr val="9E9E9E">
                      <a:gamma/>
                      <a:tint val="30196"/>
                      <a:invGamma/>
                    </a:srgbClr>
                  </a:gs>
                  <a:gs pos="100000">
                    <a:srgbClr val="9E9E9E"/>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nvGrpSpPr>
              <p:cNvPr id="118" name="Group 63"/>
              <p:cNvGrpSpPr>
                <a:grpSpLocks/>
              </p:cNvGrpSpPr>
              <p:nvPr/>
            </p:nvGrpSpPr>
            <p:grpSpPr bwMode="auto">
              <a:xfrm>
                <a:off x="3061" y="2052"/>
                <a:ext cx="588" cy="588"/>
                <a:chOff x="3158" y="2149"/>
                <a:chExt cx="394" cy="395"/>
              </a:xfrm>
            </p:grpSpPr>
            <p:sp>
              <p:nvSpPr>
                <p:cNvPr id="119" name="Freeform 64"/>
                <p:cNvSpPr>
                  <a:spLocks/>
                </p:cNvSpPr>
                <p:nvPr/>
              </p:nvSpPr>
              <p:spPr bwMode="auto">
                <a:xfrm>
                  <a:off x="3158" y="2149"/>
                  <a:ext cx="394" cy="395"/>
                </a:xfrm>
                <a:custGeom>
                  <a:avLst/>
                  <a:gdLst>
                    <a:gd name="T0" fmla="*/ 394 w 394"/>
                    <a:gd name="T1" fmla="*/ 198 h 395"/>
                    <a:gd name="T2" fmla="*/ 390 w 394"/>
                    <a:gd name="T3" fmla="*/ 238 h 395"/>
                    <a:gd name="T4" fmla="*/ 379 w 394"/>
                    <a:gd name="T5" fmla="*/ 274 h 395"/>
                    <a:gd name="T6" fmla="*/ 361 w 394"/>
                    <a:gd name="T7" fmla="*/ 307 h 395"/>
                    <a:gd name="T8" fmla="*/ 336 w 394"/>
                    <a:gd name="T9" fmla="*/ 336 h 395"/>
                    <a:gd name="T10" fmla="*/ 306 w 394"/>
                    <a:gd name="T11" fmla="*/ 362 h 395"/>
                    <a:gd name="T12" fmla="*/ 274 w 394"/>
                    <a:gd name="T13" fmla="*/ 380 h 395"/>
                    <a:gd name="T14" fmla="*/ 237 w 394"/>
                    <a:gd name="T15" fmla="*/ 391 h 395"/>
                    <a:gd name="T16" fmla="*/ 197 w 394"/>
                    <a:gd name="T17" fmla="*/ 395 h 395"/>
                    <a:gd name="T18" fmla="*/ 177 w 394"/>
                    <a:gd name="T19" fmla="*/ 393 h 395"/>
                    <a:gd name="T20" fmla="*/ 139 w 394"/>
                    <a:gd name="T21" fmla="*/ 385 h 395"/>
                    <a:gd name="T22" fmla="*/ 104 w 394"/>
                    <a:gd name="T23" fmla="*/ 371 h 395"/>
                    <a:gd name="T24" fmla="*/ 71 w 394"/>
                    <a:gd name="T25" fmla="*/ 349 h 395"/>
                    <a:gd name="T26" fmla="*/ 45 w 394"/>
                    <a:gd name="T27" fmla="*/ 323 h 395"/>
                    <a:gd name="T28" fmla="*/ 24 w 394"/>
                    <a:gd name="T29" fmla="*/ 291 h 395"/>
                    <a:gd name="T30" fmla="*/ 9 w 394"/>
                    <a:gd name="T31" fmla="*/ 256 h 395"/>
                    <a:gd name="T32" fmla="*/ 2 w 394"/>
                    <a:gd name="T33" fmla="*/ 218 h 395"/>
                    <a:gd name="T34" fmla="*/ 0 w 394"/>
                    <a:gd name="T35" fmla="*/ 198 h 395"/>
                    <a:gd name="T36" fmla="*/ 4 w 394"/>
                    <a:gd name="T37" fmla="*/ 157 h 395"/>
                    <a:gd name="T38" fmla="*/ 14 w 394"/>
                    <a:gd name="T39" fmla="*/ 121 h 395"/>
                    <a:gd name="T40" fmla="*/ 33 w 394"/>
                    <a:gd name="T41" fmla="*/ 88 h 395"/>
                    <a:gd name="T42" fmla="*/ 58 w 394"/>
                    <a:gd name="T43" fmla="*/ 59 h 395"/>
                    <a:gd name="T44" fmla="*/ 87 w 394"/>
                    <a:gd name="T45" fmla="*/ 33 h 395"/>
                    <a:gd name="T46" fmla="*/ 120 w 394"/>
                    <a:gd name="T47" fmla="*/ 15 h 395"/>
                    <a:gd name="T48" fmla="*/ 157 w 394"/>
                    <a:gd name="T49" fmla="*/ 4 h 395"/>
                    <a:gd name="T50" fmla="*/ 197 w 394"/>
                    <a:gd name="T51" fmla="*/ 0 h 395"/>
                    <a:gd name="T52" fmla="*/ 217 w 394"/>
                    <a:gd name="T53" fmla="*/ 2 h 395"/>
                    <a:gd name="T54" fmla="*/ 255 w 394"/>
                    <a:gd name="T55" fmla="*/ 10 h 395"/>
                    <a:gd name="T56" fmla="*/ 290 w 394"/>
                    <a:gd name="T57" fmla="*/ 24 h 395"/>
                    <a:gd name="T58" fmla="*/ 323 w 394"/>
                    <a:gd name="T59" fmla="*/ 46 h 395"/>
                    <a:gd name="T60" fmla="*/ 348 w 394"/>
                    <a:gd name="T61" fmla="*/ 72 h 395"/>
                    <a:gd name="T62" fmla="*/ 370 w 394"/>
                    <a:gd name="T63" fmla="*/ 104 h 395"/>
                    <a:gd name="T64" fmla="*/ 385 w 394"/>
                    <a:gd name="T65" fmla="*/ 139 h 395"/>
                    <a:gd name="T66" fmla="*/ 392 w 394"/>
                    <a:gd name="T67" fmla="*/ 177 h 395"/>
                    <a:gd name="T68" fmla="*/ 394 w 394"/>
                    <a:gd name="T69" fmla="*/ 198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395">
                      <a:moveTo>
                        <a:pt x="394" y="198"/>
                      </a:moveTo>
                      <a:lnTo>
                        <a:pt x="394" y="198"/>
                      </a:lnTo>
                      <a:lnTo>
                        <a:pt x="392" y="218"/>
                      </a:lnTo>
                      <a:lnTo>
                        <a:pt x="390" y="238"/>
                      </a:lnTo>
                      <a:lnTo>
                        <a:pt x="385" y="256"/>
                      </a:lnTo>
                      <a:lnTo>
                        <a:pt x="379" y="274"/>
                      </a:lnTo>
                      <a:lnTo>
                        <a:pt x="370" y="291"/>
                      </a:lnTo>
                      <a:lnTo>
                        <a:pt x="361" y="307"/>
                      </a:lnTo>
                      <a:lnTo>
                        <a:pt x="348" y="323"/>
                      </a:lnTo>
                      <a:lnTo>
                        <a:pt x="336" y="336"/>
                      </a:lnTo>
                      <a:lnTo>
                        <a:pt x="323" y="349"/>
                      </a:lnTo>
                      <a:lnTo>
                        <a:pt x="306" y="362"/>
                      </a:lnTo>
                      <a:lnTo>
                        <a:pt x="290" y="371"/>
                      </a:lnTo>
                      <a:lnTo>
                        <a:pt x="274" y="380"/>
                      </a:lnTo>
                      <a:lnTo>
                        <a:pt x="255" y="385"/>
                      </a:lnTo>
                      <a:lnTo>
                        <a:pt x="237" y="391"/>
                      </a:lnTo>
                      <a:lnTo>
                        <a:pt x="217" y="393"/>
                      </a:lnTo>
                      <a:lnTo>
                        <a:pt x="197" y="395"/>
                      </a:lnTo>
                      <a:lnTo>
                        <a:pt x="197" y="395"/>
                      </a:lnTo>
                      <a:lnTo>
                        <a:pt x="177" y="393"/>
                      </a:lnTo>
                      <a:lnTo>
                        <a:pt x="157" y="391"/>
                      </a:lnTo>
                      <a:lnTo>
                        <a:pt x="139" y="385"/>
                      </a:lnTo>
                      <a:lnTo>
                        <a:pt x="120" y="380"/>
                      </a:lnTo>
                      <a:lnTo>
                        <a:pt x="104" y="371"/>
                      </a:lnTo>
                      <a:lnTo>
                        <a:pt x="87" y="362"/>
                      </a:lnTo>
                      <a:lnTo>
                        <a:pt x="71" y="349"/>
                      </a:lnTo>
                      <a:lnTo>
                        <a:pt x="58" y="336"/>
                      </a:lnTo>
                      <a:lnTo>
                        <a:pt x="45" y="323"/>
                      </a:lnTo>
                      <a:lnTo>
                        <a:pt x="33" y="307"/>
                      </a:lnTo>
                      <a:lnTo>
                        <a:pt x="24" y="291"/>
                      </a:lnTo>
                      <a:lnTo>
                        <a:pt x="14" y="274"/>
                      </a:lnTo>
                      <a:lnTo>
                        <a:pt x="9" y="256"/>
                      </a:lnTo>
                      <a:lnTo>
                        <a:pt x="4" y="238"/>
                      </a:lnTo>
                      <a:lnTo>
                        <a:pt x="2" y="218"/>
                      </a:lnTo>
                      <a:lnTo>
                        <a:pt x="0" y="198"/>
                      </a:lnTo>
                      <a:lnTo>
                        <a:pt x="0" y="198"/>
                      </a:lnTo>
                      <a:lnTo>
                        <a:pt x="2" y="177"/>
                      </a:lnTo>
                      <a:lnTo>
                        <a:pt x="4" y="157"/>
                      </a:lnTo>
                      <a:lnTo>
                        <a:pt x="9" y="139"/>
                      </a:lnTo>
                      <a:lnTo>
                        <a:pt x="14" y="121"/>
                      </a:lnTo>
                      <a:lnTo>
                        <a:pt x="24" y="104"/>
                      </a:lnTo>
                      <a:lnTo>
                        <a:pt x="33" y="88"/>
                      </a:lnTo>
                      <a:lnTo>
                        <a:pt x="45" y="72"/>
                      </a:lnTo>
                      <a:lnTo>
                        <a:pt x="58" y="59"/>
                      </a:lnTo>
                      <a:lnTo>
                        <a:pt x="71" y="46"/>
                      </a:lnTo>
                      <a:lnTo>
                        <a:pt x="87" y="33"/>
                      </a:lnTo>
                      <a:lnTo>
                        <a:pt x="104" y="24"/>
                      </a:lnTo>
                      <a:lnTo>
                        <a:pt x="120" y="15"/>
                      </a:lnTo>
                      <a:lnTo>
                        <a:pt x="139" y="10"/>
                      </a:lnTo>
                      <a:lnTo>
                        <a:pt x="157" y="4"/>
                      </a:lnTo>
                      <a:lnTo>
                        <a:pt x="177" y="2"/>
                      </a:lnTo>
                      <a:lnTo>
                        <a:pt x="197" y="0"/>
                      </a:lnTo>
                      <a:lnTo>
                        <a:pt x="197" y="0"/>
                      </a:lnTo>
                      <a:lnTo>
                        <a:pt x="217" y="2"/>
                      </a:lnTo>
                      <a:lnTo>
                        <a:pt x="237" y="4"/>
                      </a:lnTo>
                      <a:lnTo>
                        <a:pt x="255" y="10"/>
                      </a:lnTo>
                      <a:lnTo>
                        <a:pt x="274" y="15"/>
                      </a:lnTo>
                      <a:lnTo>
                        <a:pt x="290" y="24"/>
                      </a:lnTo>
                      <a:lnTo>
                        <a:pt x="306" y="33"/>
                      </a:lnTo>
                      <a:lnTo>
                        <a:pt x="323" y="46"/>
                      </a:lnTo>
                      <a:lnTo>
                        <a:pt x="336" y="59"/>
                      </a:lnTo>
                      <a:lnTo>
                        <a:pt x="348" y="72"/>
                      </a:lnTo>
                      <a:lnTo>
                        <a:pt x="361" y="88"/>
                      </a:lnTo>
                      <a:lnTo>
                        <a:pt x="370" y="104"/>
                      </a:lnTo>
                      <a:lnTo>
                        <a:pt x="379" y="121"/>
                      </a:lnTo>
                      <a:lnTo>
                        <a:pt x="385" y="139"/>
                      </a:lnTo>
                      <a:lnTo>
                        <a:pt x="390" y="157"/>
                      </a:lnTo>
                      <a:lnTo>
                        <a:pt x="392" y="177"/>
                      </a:lnTo>
                      <a:lnTo>
                        <a:pt x="394" y="198"/>
                      </a:lnTo>
                      <a:lnTo>
                        <a:pt x="394" y="198"/>
                      </a:lnTo>
                      <a:close/>
                    </a:path>
                  </a:pathLst>
                </a:cu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nvGrpSpPr>
                <p:cNvPr id="120" name="Group 65"/>
                <p:cNvGrpSpPr>
                  <a:grpSpLocks/>
                </p:cNvGrpSpPr>
                <p:nvPr/>
              </p:nvGrpSpPr>
              <p:grpSpPr bwMode="auto">
                <a:xfrm>
                  <a:off x="3198" y="2169"/>
                  <a:ext cx="317" cy="104"/>
                  <a:chOff x="1431" y="1843"/>
                  <a:chExt cx="907" cy="295"/>
                </a:xfrm>
              </p:grpSpPr>
              <p:sp>
                <p:nvSpPr>
                  <p:cNvPr id="121" name="Freeform 66"/>
                  <p:cNvSpPr>
                    <a:spLocks/>
                  </p:cNvSpPr>
                  <p:nvPr/>
                </p:nvSpPr>
                <p:spPr bwMode="auto">
                  <a:xfrm>
                    <a:off x="1431" y="1843"/>
                    <a:ext cx="907" cy="295"/>
                  </a:xfrm>
                  <a:custGeom>
                    <a:avLst/>
                    <a:gdLst>
                      <a:gd name="T0" fmla="*/ 0 w 4756"/>
                      <a:gd name="T1" fmla="*/ 1576 h 1576"/>
                      <a:gd name="T2" fmla="*/ 50 w 4756"/>
                      <a:gd name="T3" fmla="*/ 1462 h 1576"/>
                      <a:gd name="T4" fmla="*/ 108 w 4756"/>
                      <a:gd name="T5" fmla="*/ 1350 h 1576"/>
                      <a:gd name="T6" fmla="*/ 170 w 4756"/>
                      <a:gd name="T7" fmla="*/ 1242 h 1576"/>
                      <a:gd name="T8" fmla="*/ 238 w 4756"/>
                      <a:gd name="T9" fmla="*/ 1138 h 1576"/>
                      <a:gd name="T10" fmla="*/ 310 w 4756"/>
                      <a:gd name="T11" fmla="*/ 1036 h 1576"/>
                      <a:gd name="T12" fmla="*/ 386 w 4756"/>
                      <a:gd name="T13" fmla="*/ 940 h 1576"/>
                      <a:gd name="T14" fmla="*/ 468 w 4756"/>
                      <a:gd name="T15" fmla="*/ 846 h 1576"/>
                      <a:gd name="T16" fmla="*/ 552 w 4756"/>
                      <a:gd name="T17" fmla="*/ 756 h 1576"/>
                      <a:gd name="T18" fmla="*/ 596 w 4756"/>
                      <a:gd name="T19" fmla="*/ 712 h 1576"/>
                      <a:gd name="T20" fmla="*/ 688 w 4756"/>
                      <a:gd name="T21" fmla="*/ 630 h 1576"/>
                      <a:gd name="T22" fmla="*/ 784 w 4756"/>
                      <a:gd name="T23" fmla="*/ 550 h 1576"/>
                      <a:gd name="T24" fmla="*/ 884 w 4756"/>
                      <a:gd name="T25" fmla="*/ 476 h 1576"/>
                      <a:gd name="T26" fmla="*/ 986 w 4756"/>
                      <a:gd name="T27" fmla="*/ 406 h 1576"/>
                      <a:gd name="T28" fmla="*/ 1092 w 4756"/>
                      <a:gd name="T29" fmla="*/ 342 h 1576"/>
                      <a:gd name="T30" fmla="*/ 1202 w 4756"/>
                      <a:gd name="T31" fmla="*/ 282 h 1576"/>
                      <a:gd name="T32" fmla="*/ 1316 w 4756"/>
                      <a:gd name="T33" fmla="*/ 228 h 1576"/>
                      <a:gd name="T34" fmla="*/ 1374 w 4756"/>
                      <a:gd name="T35" fmla="*/ 202 h 1576"/>
                      <a:gd name="T36" fmla="*/ 1490 w 4756"/>
                      <a:gd name="T37" fmla="*/ 156 h 1576"/>
                      <a:gd name="T38" fmla="*/ 1610 w 4756"/>
                      <a:gd name="T39" fmla="*/ 116 h 1576"/>
                      <a:gd name="T40" fmla="*/ 1732 w 4756"/>
                      <a:gd name="T41" fmla="*/ 80 h 1576"/>
                      <a:gd name="T42" fmla="*/ 1858 w 4756"/>
                      <a:gd name="T43" fmla="*/ 52 h 1576"/>
                      <a:gd name="T44" fmla="*/ 1984 w 4756"/>
                      <a:gd name="T45" fmla="*/ 30 h 1576"/>
                      <a:gd name="T46" fmla="*/ 2114 w 4756"/>
                      <a:gd name="T47" fmla="*/ 12 h 1576"/>
                      <a:gd name="T48" fmla="*/ 2246 w 4756"/>
                      <a:gd name="T49" fmla="*/ 2 h 1576"/>
                      <a:gd name="T50" fmla="*/ 2378 w 4756"/>
                      <a:gd name="T51" fmla="*/ 0 h 1576"/>
                      <a:gd name="T52" fmla="*/ 2444 w 4756"/>
                      <a:gd name="T53" fmla="*/ 0 h 1576"/>
                      <a:gd name="T54" fmla="*/ 2576 w 4756"/>
                      <a:gd name="T55" fmla="*/ 8 h 1576"/>
                      <a:gd name="T56" fmla="*/ 2706 w 4756"/>
                      <a:gd name="T57" fmla="*/ 20 h 1576"/>
                      <a:gd name="T58" fmla="*/ 2834 w 4756"/>
                      <a:gd name="T59" fmla="*/ 40 h 1576"/>
                      <a:gd name="T60" fmla="*/ 2962 w 4756"/>
                      <a:gd name="T61" fmla="*/ 66 h 1576"/>
                      <a:gd name="T62" fmla="*/ 3084 w 4756"/>
                      <a:gd name="T63" fmla="*/ 98 h 1576"/>
                      <a:gd name="T64" fmla="*/ 3206 w 4756"/>
                      <a:gd name="T65" fmla="*/ 136 h 1576"/>
                      <a:gd name="T66" fmla="*/ 3324 w 4756"/>
                      <a:gd name="T67" fmla="*/ 178 h 1576"/>
                      <a:gd name="T68" fmla="*/ 3382 w 4756"/>
                      <a:gd name="T69" fmla="*/ 202 h 1576"/>
                      <a:gd name="T70" fmla="*/ 3498 w 4756"/>
                      <a:gd name="T71" fmla="*/ 254 h 1576"/>
                      <a:gd name="T72" fmla="*/ 3608 w 4756"/>
                      <a:gd name="T73" fmla="*/ 312 h 1576"/>
                      <a:gd name="T74" fmla="*/ 3716 w 4756"/>
                      <a:gd name="T75" fmla="*/ 374 h 1576"/>
                      <a:gd name="T76" fmla="*/ 3822 w 4756"/>
                      <a:gd name="T77" fmla="*/ 440 h 1576"/>
                      <a:gd name="T78" fmla="*/ 3922 w 4756"/>
                      <a:gd name="T79" fmla="*/ 512 h 1576"/>
                      <a:gd name="T80" fmla="*/ 4020 w 4756"/>
                      <a:gd name="T81" fmla="*/ 590 h 1576"/>
                      <a:gd name="T82" fmla="*/ 4114 w 4756"/>
                      <a:gd name="T83" fmla="*/ 670 h 1576"/>
                      <a:gd name="T84" fmla="*/ 4204 w 4756"/>
                      <a:gd name="T85" fmla="*/ 756 h 1576"/>
                      <a:gd name="T86" fmla="*/ 4246 w 4756"/>
                      <a:gd name="T87" fmla="*/ 800 h 1576"/>
                      <a:gd name="T88" fmla="*/ 4330 w 4756"/>
                      <a:gd name="T89" fmla="*/ 892 h 1576"/>
                      <a:gd name="T90" fmla="*/ 4410 w 4756"/>
                      <a:gd name="T91" fmla="*/ 988 h 1576"/>
                      <a:gd name="T92" fmla="*/ 4484 w 4756"/>
                      <a:gd name="T93" fmla="*/ 1086 h 1576"/>
                      <a:gd name="T94" fmla="*/ 4552 w 4756"/>
                      <a:gd name="T95" fmla="*/ 1190 h 1576"/>
                      <a:gd name="T96" fmla="*/ 4618 w 4756"/>
                      <a:gd name="T97" fmla="*/ 1296 h 1576"/>
                      <a:gd name="T98" fmla="*/ 4678 w 4756"/>
                      <a:gd name="T99" fmla="*/ 1406 h 1576"/>
                      <a:gd name="T100" fmla="*/ 4732 w 4756"/>
                      <a:gd name="T101" fmla="*/ 1518 h 1576"/>
                      <a:gd name="T102" fmla="*/ 0 w 4756"/>
                      <a:gd name="T103" fmla="*/ 1576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sp>
                <p:nvSpPr>
                  <p:cNvPr id="122" name="Oval 6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atinLnBrk="1"/>
                    <a:endParaRPr kumimoji="1" lang="zh-CN" altLang="en-US" sz="1350">
                      <a:solidFill>
                        <a:srgbClr val="000000"/>
                      </a:solidFill>
                      <a:latin typeface="굴림" charset="-127"/>
                      <a:ea typeface="굴림" charset="-127"/>
                    </a:endParaRPr>
                  </a:p>
                </p:txBody>
              </p:sp>
            </p:grpSp>
          </p:grpSp>
        </p:grpSp>
      </p:grpSp>
      <p:sp>
        <p:nvSpPr>
          <p:cNvPr id="123" name="TextBox 59"/>
          <p:cNvSpPr txBox="1">
            <a:spLocks noChangeArrowheads="1"/>
          </p:cNvSpPr>
          <p:nvPr/>
        </p:nvSpPr>
        <p:spPr bwMode="auto">
          <a:xfrm flipH="1">
            <a:off x="5944755" y="4132634"/>
            <a:ext cx="1993579" cy="323161"/>
          </a:xfrm>
          <a:prstGeom prst="rect">
            <a:avLst/>
          </a:prstGeom>
          <a:noFill/>
          <a:ln>
            <a:noFill/>
          </a:ln>
          <a:extLst/>
        </p:spPr>
        <p:txBody>
          <a:bodyPr wrap="square" lIns="68576" tIns="34288" rIns="68576" bIns="3428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1650" b="1" dirty="0" smtClean="0">
                <a:solidFill>
                  <a:srgbClr val="333333"/>
                </a:solidFill>
                <a:latin typeface="微软雅黑" pitchFamily="34" charset="-122"/>
                <a:ea typeface="微软雅黑" pitchFamily="34" charset="-122"/>
              </a:rPr>
              <a:t>时间序列数据库</a:t>
            </a:r>
            <a:endParaRPr lang="en-US" altLang="ko-KR" sz="1650" kern="0" dirty="0">
              <a:solidFill>
                <a:srgbClr val="333333"/>
              </a:solidFill>
              <a:latin typeface="微软雅黑" pitchFamily="34" charset="-122"/>
              <a:ea typeface="微软雅黑" pitchFamily="34" charset="-122"/>
            </a:endParaRPr>
          </a:p>
        </p:txBody>
      </p:sp>
      <p:sp>
        <p:nvSpPr>
          <p:cNvPr id="127" name="TextBox 59"/>
          <p:cNvSpPr txBox="1">
            <a:spLocks noChangeArrowheads="1"/>
          </p:cNvSpPr>
          <p:nvPr/>
        </p:nvSpPr>
        <p:spPr bwMode="auto">
          <a:xfrm flipH="1">
            <a:off x="5904529" y="2217302"/>
            <a:ext cx="1993579" cy="577077"/>
          </a:xfrm>
          <a:prstGeom prst="rect">
            <a:avLst/>
          </a:prstGeom>
          <a:noFill/>
          <a:ln>
            <a:noFill/>
          </a:ln>
          <a:extLst/>
        </p:spPr>
        <p:txBody>
          <a:bodyPr wrap="square" lIns="68576" tIns="34288" rIns="68576" bIns="34288">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1650" b="1" dirty="0" smtClean="0">
                <a:solidFill>
                  <a:srgbClr val="333333"/>
                </a:solidFill>
                <a:latin typeface="微软雅黑" pitchFamily="34" charset="-122"/>
                <a:ea typeface="微软雅黑" pitchFamily="34" charset="-122"/>
              </a:rPr>
              <a:t>混合结构设计的</a:t>
            </a:r>
            <a:r>
              <a:rPr lang="en-US" altLang="zh-CN" sz="1650" b="1" dirty="0" err="1" smtClean="0">
                <a:solidFill>
                  <a:srgbClr val="333333"/>
                </a:solidFill>
                <a:latin typeface="微软雅黑" pitchFamily="34" charset="-122"/>
                <a:ea typeface="微软雅黑" pitchFamily="34" charset="-122"/>
              </a:rPr>
              <a:t>NoSQL</a:t>
            </a:r>
            <a:r>
              <a:rPr lang="zh-CN" altLang="en-US" sz="1650" b="1" dirty="0" smtClean="0">
                <a:solidFill>
                  <a:srgbClr val="333333"/>
                </a:solidFill>
                <a:latin typeface="微软雅黑" pitchFamily="34" charset="-122"/>
                <a:ea typeface="微软雅黑" pitchFamily="34" charset="-122"/>
              </a:rPr>
              <a:t>数据库</a:t>
            </a:r>
            <a:endParaRPr lang="en-US" altLang="ko-KR" sz="1650" kern="0" dirty="0">
              <a:solidFill>
                <a:srgbClr val="333333"/>
              </a:solidFill>
              <a:latin typeface="微软雅黑" pitchFamily="34" charset="-122"/>
              <a:ea typeface="微软雅黑" pitchFamily="34" charset="-122"/>
            </a:endParaRPr>
          </a:p>
        </p:txBody>
      </p:sp>
    </p:spTree>
    <p:extLst>
      <p:ext uri="{BB962C8B-B14F-4D97-AF65-F5344CB8AC3E}">
        <p14:creationId xmlns:p14="http://schemas.microsoft.com/office/powerpoint/2010/main" val="3352354995"/>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1250"/>
                                        <p:tgtEl>
                                          <p:spTgt spid="60"/>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500"/>
                                        <p:tgtEl>
                                          <p:spTgt spid="100"/>
                                        </p:tgtEl>
                                      </p:cBhvr>
                                    </p:animEffect>
                                  </p:childTnLst>
                                </p:cTn>
                              </p:par>
                            </p:childTnLst>
                          </p:cTn>
                        </p:par>
                        <p:par>
                          <p:cTn id="20" fill="hold">
                            <p:stCondLst>
                              <p:cond delay="2750"/>
                            </p:stCondLst>
                            <p:childTnLst>
                              <p:par>
                                <p:cTn id="21" presetID="22" presetClass="entr" presetSubtype="8" fill="hold" grpId="0" nodeType="afterEffect">
                                  <p:stCondLst>
                                    <p:cond delay="0"/>
                                  </p:stCondLst>
                                  <p:childTnLst>
                                    <p:set>
                                      <p:cBhvr>
                                        <p:cTn id="22" dur="1" fill="hold">
                                          <p:stCondLst>
                                            <p:cond delay="0"/>
                                          </p:stCondLst>
                                        </p:cTn>
                                        <p:tgtEl>
                                          <p:spTgt spid="127"/>
                                        </p:tgtEl>
                                        <p:attrNameLst>
                                          <p:attrName>style.visibility</p:attrName>
                                        </p:attrNameLst>
                                      </p:cBhvr>
                                      <p:to>
                                        <p:strVal val="visible"/>
                                      </p:to>
                                    </p:set>
                                    <p:animEffect transition="in" filter="wipe(left)">
                                      <p:cBhvr>
                                        <p:cTn id="23" dur="500"/>
                                        <p:tgtEl>
                                          <p:spTgt spid="127"/>
                                        </p:tgtEl>
                                      </p:cBhvr>
                                    </p:animEffect>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112"/>
                                        </p:tgtEl>
                                        <p:attrNameLst>
                                          <p:attrName>style.visibility</p:attrName>
                                        </p:attrNameLst>
                                      </p:cBhvr>
                                      <p:to>
                                        <p:strVal val="visible"/>
                                      </p:to>
                                    </p:set>
                                    <p:animEffect transition="in" filter="fade">
                                      <p:cBhvr>
                                        <p:cTn id="27" dur="500"/>
                                        <p:tgtEl>
                                          <p:spTgt spid="112"/>
                                        </p:tgtEl>
                                      </p:cBhvr>
                                    </p:animEffect>
                                  </p:childTnLst>
                                </p:cTn>
                              </p:par>
                            </p:childTnLst>
                          </p:cTn>
                        </p:par>
                        <p:par>
                          <p:cTn id="28" fill="hold">
                            <p:stCondLst>
                              <p:cond delay="3750"/>
                            </p:stCondLst>
                            <p:childTnLst>
                              <p:par>
                                <p:cTn id="29" presetID="22" presetClass="entr" presetSubtype="8" fill="hold" grpId="0" nodeType="after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wipe(left)">
                                      <p:cBhvr>
                                        <p:cTn id="31" dur="500"/>
                                        <p:tgtEl>
                                          <p:spTgt spid="123"/>
                                        </p:tgtEl>
                                      </p:cBhvr>
                                    </p:animEffect>
                                  </p:childTnLst>
                                </p:cTn>
                              </p:par>
                              <p:par>
                                <p:cTn id="32" presetID="8" presetClass="emph" presetSubtype="0" fill="hold" nodeType="withEffect">
                                  <p:stCondLst>
                                    <p:cond delay="250"/>
                                  </p:stCondLst>
                                  <p:childTnLst>
                                    <p:animRot by="21600000">
                                      <p:cBhvr>
                                        <p:cTn id="33" dur="2250" fill="hold"/>
                                        <p:tgtEl>
                                          <p:spTgt spid="100"/>
                                        </p:tgtEl>
                                        <p:attrNameLst>
                                          <p:attrName>r</p:attrName>
                                        </p:attrNameLst>
                                      </p:cBhvr>
                                    </p:animRot>
                                  </p:childTnLst>
                                </p:cTn>
                              </p:par>
                              <p:par>
                                <p:cTn id="34" presetID="8" presetClass="emph" presetSubtype="0" fill="hold" nodeType="withEffect">
                                  <p:stCondLst>
                                    <p:cond delay="250"/>
                                  </p:stCondLst>
                                  <p:childTnLst>
                                    <p:animRot by="21600000">
                                      <p:cBhvr>
                                        <p:cTn id="35" dur="2250" fill="hold"/>
                                        <p:tgtEl>
                                          <p:spTgt spid="1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3"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4512722" y="844574"/>
            <a:ext cx="12669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200" b="1" dirty="0">
                <a:solidFill>
                  <a:schemeClr val="tx1">
                    <a:lumMod val="75000"/>
                    <a:lumOff val="25000"/>
                  </a:schemeClr>
                </a:solidFill>
                <a:latin typeface="Arial" panose="020B0604020202020204" pitchFamily="34" charset="0"/>
                <a:cs typeface="Arial" panose="020B0604020202020204" pitchFamily="34" charset="0"/>
              </a:rPr>
              <a:t>研究</a:t>
            </a: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方案</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4044875" y="885667"/>
            <a:ext cx="197506" cy="296260"/>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008" y="2454541"/>
            <a:ext cx="7218271" cy="252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3"/>
          <p:cNvSpPr>
            <a:spLocks noChangeArrowheads="1"/>
          </p:cNvSpPr>
          <p:nvPr/>
        </p:nvSpPr>
        <p:spPr bwMode="auto">
          <a:xfrm>
            <a:off x="4102353" y="1745634"/>
            <a:ext cx="1677368"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000" b="1" dirty="0" smtClean="0">
                <a:solidFill>
                  <a:schemeClr val="tx1">
                    <a:lumMod val="75000"/>
                    <a:lumOff val="25000"/>
                  </a:schemeClr>
                </a:solidFill>
                <a:latin typeface="Arial" panose="020B0604020202020204" pitchFamily="34" charset="0"/>
                <a:cs typeface="Arial" panose="020B0604020202020204" pitchFamily="34" charset="0"/>
              </a:rPr>
              <a:t>系统框架设计</a:t>
            </a:r>
            <a:endParaRPr lang="zh-CN" altLang="en-US" sz="2000"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0881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47861" y="4010928"/>
            <a:ext cx="3820277" cy="715581"/>
          </a:xfrm>
          <a:prstGeom prst="rect">
            <a:avLst/>
          </a:prstGeom>
          <a:noFill/>
        </p:spPr>
        <p:txBody>
          <a:bodyPr wrap="none" rtlCol="0">
            <a:spAutoFit/>
          </a:bodyPr>
          <a:lstStyle/>
          <a:p>
            <a:pPr algn="ctr"/>
            <a:r>
              <a:rPr lang="zh-CN" altLang="en-US" sz="405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研究工作及结果</a:t>
            </a:r>
            <a:endParaRPr lang="en-US" altLang="zh-CN" sz="405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6227059" y="3621182"/>
            <a:ext cx="1261884" cy="415498"/>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100" dirty="0">
                <a:solidFill>
                  <a:srgbClr val="152F47"/>
                </a:solidFill>
              </a:rPr>
              <a:t>第三部分</a:t>
            </a:r>
          </a:p>
        </p:txBody>
      </p:sp>
      <p:grpSp>
        <p:nvGrpSpPr>
          <p:cNvPr id="3" name="组合 2"/>
          <p:cNvGrpSpPr/>
          <p:nvPr/>
        </p:nvGrpSpPr>
        <p:grpSpPr>
          <a:xfrm>
            <a:off x="6094199" y="1932776"/>
            <a:ext cx="1527602" cy="1527602"/>
            <a:chOff x="8125599" y="1434035"/>
            <a:chExt cx="2036802" cy="2036802"/>
          </a:xfrm>
        </p:grpSpPr>
        <p:sp>
          <p:nvSpPr>
            <p:cNvPr id="43" name="椭圆 42"/>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Freeform 156"/>
            <p:cNvSpPr>
              <a:spLocks noChangeAspect="1" noEditPoints="1"/>
            </p:cNvSpPr>
            <p:nvPr/>
          </p:nvSpPr>
          <p:spPr bwMode="auto">
            <a:xfrm>
              <a:off x="8496720" y="1860953"/>
              <a:ext cx="1264579" cy="1154820"/>
            </a:xfrm>
            <a:custGeom>
              <a:avLst/>
              <a:gdLst>
                <a:gd name="T0" fmla="*/ 37 w 112"/>
                <a:gd name="T1" fmla="*/ 58 h 102"/>
                <a:gd name="T2" fmla="*/ 69 w 112"/>
                <a:gd name="T3" fmla="*/ 52 h 102"/>
                <a:gd name="T4" fmla="*/ 70 w 112"/>
                <a:gd name="T5" fmla="*/ 32 h 102"/>
                <a:gd name="T6" fmla="*/ 80 w 112"/>
                <a:gd name="T7" fmla="*/ 0 h 102"/>
                <a:gd name="T8" fmla="*/ 103 w 112"/>
                <a:gd name="T9" fmla="*/ 24 h 102"/>
                <a:gd name="T10" fmla="*/ 73 w 112"/>
                <a:gd name="T11" fmla="*/ 65 h 102"/>
                <a:gd name="T12" fmla="*/ 42 w 112"/>
                <a:gd name="T13" fmla="*/ 72 h 102"/>
                <a:gd name="T14" fmla="*/ 21 w 112"/>
                <a:gd name="T15" fmla="*/ 101 h 102"/>
                <a:gd name="T16" fmla="*/ 0 w 112"/>
                <a:gd name="T17" fmla="*/ 40 h 102"/>
                <a:gd name="T18" fmla="*/ 1 w 112"/>
                <a:gd name="T19" fmla="*/ 56 h 102"/>
                <a:gd name="T20" fmla="*/ 13 w 112"/>
                <a:gd name="T21" fmla="*/ 49 h 102"/>
                <a:gd name="T22" fmla="*/ 27 w 112"/>
                <a:gd name="T23" fmla="*/ 57 h 102"/>
                <a:gd name="T24" fmla="*/ 29 w 112"/>
                <a:gd name="T25" fmla="*/ 37 h 102"/>
                <a:gd name="T26" fmla="*/ 13 w 112"/>
                <a:gd name="T27" fmla="*/ 40 h 102"/>
                <a:gd name="T28" fmla="*/ 96 w 112"/>
                <a:gd name="T29" fmla="*/ 62 h 102"/>
                <a:gd name="T30" fmla="*/ 81 w 112"/>
                <a:gd name="T31" fmla="*/ 77 h 102"/>
                <a:gd name="T32" fmla="*/ 96 w 112"/>
                <a:gd name="T33" fmla="*/ 92 h 102"/>
                <a:gd name="T34" fmla="*/ 112 w 112"/>
                <a:gd name="T35" fmla="*/ 77 h 102"/>
                <a:gd name="T36" fmla="*/ 96 w 112"/>
                <a:gd name="T37" fmla="*/ 62 h 102"/>
                <a:gd name="T38" fmla="*/ 96 w 112"/>
                <a:gd name="T39" fmla="*/ 70 h 102"/>
                <a:gd name="T40" fmla="*/ 89 w 112"/>
                <a:gd name="T41" fmla="*/ 77 h 102"/>
                <a:gd name="T42" fmla="*/ 96 w 112"/>
                <a:gd name="T43" fmla="*/ 84 h 102"/>
                <a:gd name="T44" fmla="*/ 103 w 112"/>
                <a:gd name="T45" fmla="*/ 77 h 102"/>
                <a:gd name="T46" fmla="*/ 70 w 112"/>
                <a:gd name="T47" fmla="*/ 74 h 102"/>
                <a:gd name="T48" fmla="*/ 60 w 112"/>
                <a:gd name="T49" fmla="*/ 82 h 102"/>
                <a:gd name="T50" fmla="*/ 45 w 112"/>
                <a:gd name="T51" fmla="*/ 83 h 102"/>
                <a:gd name="T52" fmla="*/ 46 w 112"/>
                <a:gd name="T53" fmla="*/ 97 h 102"/>
                <a:gd name="T54" fmla="*/ 62 w 112"/>
                <a:gd name="T55" fmla="*/ 92 h 102"/>
                <a:gd name="T56" fmla="*/ 77 w 112"/>
                <a:gd name="T57" fmla="*/ 98 h 102"/>
                <a:gd name="T58" fmla="*/ 70 w 112"/>
                <a:gd name="T59" fmla="*/ 74 h 102"/>
                <a:gd name="T60" fmla="*/ 40 w 112"/>
                <a:gd name="T61" fmla="*/ 21 h 102"/>
                <a:gd name="T62" fmla="*/ 40 w 112"/>
                <a:gd name="T63" fmla="*/ 43 h 102"/>
                <a:gd name="T64" fmla="*/ 62 w 112"/>
                <a:gd name="T65" fmla="*/ 43 h 102"/>
                <a:gd name="T66" fmla="*/ 62 w 112"/>
                <a:gd name="T67" fmla="*/ 21 h 102"/>
                <a:gd name="T68" fmla="*/ 56 w 112"/>
                <a:gd name="T69" fmla="*/ 27 h 102"/>
                <a:gd name="T70" fmla="*/ 46 w 112"/>
                <a:gd name="T71" fmla="*/ 27 h 102"/>
                <a:gd name="T72" fmla="*/ 46 w 112"/>
                <a:gd name="T73" fmla="*/ 36 h 102"/>
                <a:gd name="T74" fmla="*/ 56 w 112"/>
                <a:gd name="T75" fmla="*/ 36 h 102"/>
                <a:gd name="T76" fmla="*/ 56 w 112"/>
                <a:gd name="T77"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02">
                  <a:moveTo>
                    <a:pt x="21" y="101"/>
                  </a:moveTo>
                  <a:cubicBezTo>
                    <a:pt x="12" y="74"/>
                    <a:pt x="22" y="64"/>
                    <a:pt x="37" y="58"/>
                  </a:cubicBezTo>
                  <a:cubicBezTo>
                    <a:pt x="43" y="57"/>
                    <a:pt x="49" y="56"/>
                    <a:pt x="55" y="55"/>
                  </a:cubicBezTo>
                  <a:cubicBezTo>
                    <a:pt x="60" y="54"/>
                    <a:pt x="65" y="53"/>
                    <a:pt x="69" y="52"/>
                  </a:cubicBezTo>
                  <a:cubicBezTo>
                    <a:pt x="78" y="50"/>
                    <a:pt x="84" y="44"/>
                    <a:pt x="81" y="30"/>
                  </a:cubicBezTo>
                  <a:cubicBezTo>
                    <a:pt x="70" y="32"/>
                    <a:pt x="70" y="32"/>
                    <a:pt x="70" y="32"/>
                  </a:cubicBezTo>
                  <a:cubicBezTo>
                    <a:pt x="75" y="16"/>
                    <a:pt x="75" y="16"/>
                    <a:pt x="75" y="16"/>
                  </a:cubicBezTo>
                  <a:cubicBezTo>
                    <a:pt x="80" y="0"/>
                    <a:pt x="80" y="0"/>
                    <a:pt x="80" y="0"/>
                  </a:cubicBezTo>
                  <a:cubicBezTo>
                    <a:pt x="91" y="12"/>
                    <a:pt x="91" y="12"/>
                    <a:pt x="91" y="12"/>
                  </a:cubicBezTo>
                  <a:cubicBezTo>
                    <a:pt x="103" y="24"/>
                    <a:pt x="103" y="24"/>
                    <a:pt x="103" y="24"/>
                  </a:cubicBezTo>
                  <a:cubicBezTo>
                    <a:pt x="94" y="26"/>
                    <a:pt x="94" y="26"/>
                    <a:pt x="94" y="26"/>
                  </a:cubicBezTo>
                  <a:cubicBezTo>
                    <a:pt x="100" y="52"/>
                    <a:pt x="89" y="61"/>
                    <a:pt x="73" y="65"/>
                  </a:cubicBezTo>
                  <a:cubicBezTo>
                    <a:pt x="68" y="67"/>
                    <a:pt x="62" y="68"/>
                    <a:pt x="57" y="68"/>
                  </a:cubicBezTo>
                  <a:cubicBezTo>
                    <a:pt x="52" y="69"/>
                    <a:pt x="46" y="70"/>
                    <a:pt x="42" y="72"/>
                  </a:cubicBezTo>
                  <a:cubicBezTo>
                    <a:pt x="33" y="74"/>
                    <a:pt x="29" y="80"/>
                    <a:pt x="34" y="97"/>
                  </a:cubicBezTo>
                  <a:cubicBezTo>
                    <a:pt x="21" y="101"/>
                    <a:pt x="21" y="101"/>
                    <a:pt x="21" y="101"/>
                  </a:cubicBezTo>
                  <a:close/>
                  <a:moveTo>
                    <a:pt x="2" y="34"/>
                  </a:moveTo>
                  <a:cubicBezTo>
                    <a:pt x="0" y="40"/>
                    <a:pt x="0" y="40"/>
                    <a:pt x="0" y="40"/>
                  </a:cubicBezTo>
                  <a:cubicBezTo>
                    <a:pt x="3" y="41"/>
                    <a:pt x="6" y="43"/>
                    <a:pt x="8" y="45"/>
                  </a:cubicBezTo>
                  <a:cubicBezTo>
                    <a:pt x="6" y="48"/>
                    <a:pt x="3" y="52"/>
                    <a:pt x="1" y="56"/>
                  </a:cubicBezTo>
                  <a:cubicBezTo>
                    <a:pt x="7" y="59"/>
                    <a:pt x="7" y="59"/>
                    <a:pt x="7" y="59"/>
                  </a:cubicBezTo>
                  <a:cubicBezTo>
                    <a:pt x="9" y="56"/>
                    <a:pt x="11" y="52"/>
                    <a:pt x="13" y="49"/>
                  </a:cubicBezTo>
                  <a:cubicBezTo>
                    <a:pt x="16" y="53"/>
                    <a:pt x="19" y="56"/>
                    <a:pt x="21" y="60"/>
                  </a:cubicBezTo>
                  <a:cubicBezTo>
                    <a:pt x="27" y="57"/>
                    <a:pt x="27" y="57"/>
                    <a:pt x="27" y="57"/>
                  </a:cubicBezTo>
                  <a:cubicBezTo>
                    <a:pt x="24" y="52"/>
                    <a:pt x="22" y="48"/>
                    <a:pt x="18" y="44"/>
                  </a:cubicBezTo>
                  <a:cubicBezTo>
                    <a:pt x="21" y="41"/>
                    <a:pt x="25" y="39"/>
                    <a:pt x="29" y="37"/>
                  </a:cubicBezTo>
                  <a:cubicBezTo>
                    <a:pt x="26" y="30"/>
                    <a:pt x="26" y="30"/>
                    <a:pt x="26" y="30"/>
                  </a:cubicBezTo>
                  <a:cubicBezTo>
                    <a:pt x="21" y="33"/>
                    <a:pt x="17" y="36"/>
                    <a:pt x="13" y="40"/>
                  </a:cubicBezTo>
                  <a:cubicBezTo>
                    <a:pt x="10" y="37"/>
                    <a:pt x="6" y="35"/>
                    <a:pt x="2" y="34"/>
                  </a:cubicBezTo>
                  <a:close/>
                  <a:moveTo>
                    <a:pt x="96" y="62"/>
                  </a:moveTo>
                  <a:cubicBezTo>
                    <a:pt x="92" y="62"/>
                    <a:pt x="88" y="63"/>
                    <a:pt x="85" y="66"/>
                  </a:cubicBezTo>
                  <a:cubicBezTo>
                    <a:pt x="82" y="69"/>
                    <a:pt x="81" y="73"/>
                    <a:pt x="81" y="77"/>
                  </a:cubicBezTo>
                  <a:cubicBezTo>
                    <a:pt x="81" y="81"/>
                    <a:pt x="82" y="85"/>
                    <a:pt x="85" y="88"/>
                  </a:cubicBezTo>
                  <a:cubicBezTo>
                    <a:pt x="88" y="91"/>
                    <a:pt x="92" y="92"/>
                    <a:pt x="96" y="92"/>
                  </a:cubicBezTo>
                  <a:cubicBezTo>
                    <a:pt x="100" y="92"/>
                    <a:pt x="104" y="91"/>
                    <a:pt x="107" y="88"/>
                  </a:cubicBezTo>
                  <a:cubicBezTo>
                    <a:pt x="110" y="85"/>
                    <a:pt x="112" y="81"/>
                    <a:pt x="112" y="77"/>
                  </a:cubicBezTo>
                  <a:cubicBezTo>
                    <a:pt x="112" y="73"/>
                    <a:pt x="110" y="69"/>
                    <a:pt x="107" y="66"/>
                  </a:cubicBezTo>
                  <a:cubicBezTo>
                    <a:pt x="104" y="63"/>
                    <a:pt x="100" y="62"/>
                    <a:pt x="96" y="62"/>
                  </a:cubicBezTo>
                  <a:close/>
                  <a:moveTo>
                    <a:pt x="101" y="72"/>
                  </a:moveTo>
                  <a:cubicBezTo>
                    <a:pt x="100" y="71"/>
                    <a:pt x="98" y="70"/>
                    <a:pt x="96" y="70"/>
                  </a:cubicBezTo>
                  <a:cubicBezTo>
                    <a:pt x="94" y="70"/>
                    <a:pt x="93" y="71"/>
                    <a:pt x="91" y="72"/>
                  </a:cubicBezTo>
                  <a:cubicBezTo>
                    <a:pt x="90" y="73"/>
                    <a:pt x="89" y="75"/>
                    <a:pt x="89" y="77"/>
                  </a:cubicBezTo>
                  <a:cubicBezTo>
                    <a:pt x="89" y="79"/>
                    <a:pt x="90" y="81"/>
                    <a:pt x="91" y="82"/>
                  </a:cubicBezTo>
                  <a:cubicBezTo>
                    <a:pt x="93" y="83"/>
                    <a:pt x="94" y="84"/>
                    <a:pt x="96" y="84"/>
                  </a:cubicBezTo>
                  <a:cubicBezTo>
                    <a:pt x="98" y="84"/>
                    <a:pt x="100" y="83"/>
                    <a:pt x="101" y="82"/>
                  </a:cubicBezTo>
                  <a:cubicBezTo>
                    <a:pt x="102" y="81"/>
                    <a:pt x="103" y="79"/>
                    <a:pt x="103" y="77"/>
                  </a:cubicBezTo>
                  <a:cubicBezTo>
                    <a:pt x="103" y="75"/>
                    <a:pt x="102" y="73"/>
                    <a:pt x="101" y="72"/>
                  </a:cubicBezTo>
                  <a:close/>
                  <a:moveTo>
                    <a:pt x="70" y="74"/>
                  </a:moveTo>
                  <a:cubicBezTo>
                    <a:pt x="63" y="73"/>
                    <a:pt x="63" y="73"/>
                    <a:pt x="63" y="73"/>
                  </a:cubicBezTo>
                  <a:cubicBezTo>
                    <a:pt x="62" y="76"/>
                    <a:pt x="61" y="79"/>
                    <a:pt x="60" y="82"/>
                  </a:cubicBezTo>
                  <a:cubicBezTo>
                    <a:pt x="56" y="80"/>
                    <a:pt x="52" y="78"/>
                    <a:pt x="48" y="77"/>
                  </a:cubicBezTo>
                  <a:cubicBezTo>
                    <a:pt x="45" y="83"/>
                    <a:pt x="45" y="83"/>
                    <a:pt x="45" y="83"/>
                  </a:cubicBezTo>
                  <a:cubicBezTo>
                    <a:pt x="49" y="84"/>
                    <a:pt x="53" y="86"/>
                    <a:pt x="56" y="88"/>
                  </a:cubicBezTo>
                  <a:cubicBezTo>
                    <a:pt x="53" y="91"/>
                    <a:pt x="50" y="94"/>
                    <a:pt x="46" y="97"/>
                  </a:cubicBezTo>
                  <a:cubicBezTo>
                    <a:pt x="50" y="102"/>
                    <a:pt x="50" y="102"/>
                    <a:pt x="50" y="102"/>
                  </a:cubicBezTo>
                  <a:cubicBezTo>
                    <a:pt x="54" y="99"/>
                    <a:pt x="58" y="96"/>
                    <a:pt x="62" y="92"/>
                  </a:cubicBezTo>
                  <a:cubicBezTo>
                    <a:pt x="65" y="94"/>
                    <a:pt x="68" y="98"/>
                    <a:pt x="71" y="102"/>
                  </a:cubicBezTo>
                  <a:cubicBezTo>
                    <a:pt x="77" y="98"/>
                    <a:pt x="77" y="98"/>
                    <a:pt x="77" y="98"/>
                  </a:cubicBezTo>
                  <a:cubicBezTo>
                    <a:pt x="73" y="93"/>
                    <a:pt x="70" y="89"/>
                    <a:pt x="65" y="86"/>
                  </a:cubicBezTo>
                  <a:cubicBezTo>
                    <a:pt x="67" y="82"/>
                    <a:pt x="69" y="78"/>
                    <a:pt x="70" y="74"/>
                  </a:cubicBezTo>
                  <a:close/>
                  <a:moveTo>
                    <a:pt x="51" y="16"/>
                  </a:moveTo>
                  <a:cubicBezTo>
                    <a:pt x="47" y="16"/>
                    <a:pt x="43" y="18"/>
                    <a:pt x="40" y="21"/>
                  </a:cubicBezTo>
                  <a:cubicBezTo>
                    <a:pt x="37" y="23"/>
                    <a:pt x="36" y="27"/>
                    <a:pt x="36" y="32"/>
                  </a:cubicBezTo>
                  <a:cubicBezTo>
                    <a:pt x="36" y="36"/>
                    <a:pt x="37" y="40"/>
                    <a:pt x="40" y="43"/>
                  </a:cubicBezTo>
                  <a:cubicBezTo>
                    <a:pt x="43" y="45"/>
                    <a:pt x="47" y="47"/>
                    <a:pt x="51" y="47"/>
                  </a:cubicBezTo>
                  <a:cubicBezTo>
                    <a:pt x="55" y="47"/>
                    <a:pt x="59" y="45"/>
                    <a:pt x="62" y="43"/>
                  </a:cubicBezTo>
                  <a:cubicBezTo>
                    <a:pt x="65" y="40"/>
                    <a:pt x="67" y="36"/>
                    <a:pt x="67" y="32"/>
                  </a:cubicBezTo>
                  <a:cubicBezTo>
                    <a:pt x="67" y="27"/>
                    <a:pt x="65" y="23"/>
                    <a:pt x="62" y="21"/>
                  </a:cubicBezTo>
                  <a:cubicBezTo>
                    <a:pt x="59" y="18"/>
                    <a:pt x="55" y="16"/>
                    <a:pt x="51" y="16"/>
                  </a:cubicBezTo>
                  <a:close/>
                  <a:moveTo>
                    <a:pt x="56" y="27"/>
                  </a:moveTo>
                  <a:cubicBezTo>
                    <a:pt x="55" y="26"/>
                    <a:pt x="53" y="25"/>
                    <a:pt x="51" y="25"/>
                  </a:cubicBezTo>
                  <a:cubicBezTo>
                    <a:pt x="49" y="25"/>
                    <a:pt x="48" y="26"/>
                    <a:pt x="46" y="27"/>
                  </a:cubicBezTo>
                  <a:cubicBezTo>
                    <a:pt x="45" y="28"/>
                    <a:pt x="44" y="30"/>
                    <a:pt x="44" y="32"/>
                  </a:cubicBezTo>
                  <a:cubicBezTo>
                    <a:pt x="44" y="33"/>
                    <a:pt x="45" y="35"/>
                    <a:pt x="46" y="36"/>
                  </a:cubicBezTo>
                  <a:cubicBezTo>
                    <a:pt x="48" y="38"/>
                    <a:pt x="49" y="38"/>
                    <a:pt x="51" y="38"/>
                  </a:cubicBezTo>
                  <a:cubicBezTo>
                    <a:pt x="53" y="38"/>
                    <a:pt x="55" y="38"/>
                    <a:pt x="56" y="36"/>
                  </a:cubicBezTo>
                  <a:cubicBezTo>
                    <a:pt x="57" y="35"/>
                    <a:pt x="58" y="33"/>
                    <a:pt x="58" y="32"/>
                  </a:cubicBezTo>
                  <a:cubicBezTo>
                    <a:pt x="58" y="30"/>
                    <a:pt x="57" y="28"/>
                    <a:pt x="56" y="27"/>
                  </a:cubicBezTo>
                  <a:close/>
                </a:path>
              </a:pathLst>
            </a:custGeom>
            <a:solidFill>
              <a:schemeClr val="bg1">
                <a:lumMod val="95000"/>
              </a:schemeClr>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Arial" panose="020B0604020202020204" pitchFamily="34" charset="0"/>
                <a:cs typeface="Arial" panose="020B0604020202020204" pitchFamily="34" charset="0"/>
              </a:endParaRPr>
            </a:p>
          </p:txBody>
        </p:sp>
      </p:grpSp>
      <p:sp>
        <p:nvSpPr>
          <p:cNvPr id="47" name="等腰三角形 46"/>
          <p:cNvSpPr/>
          <p:nvPr/>
        </p:nvSpPr>
        <p:spPr>
          <a:xfrm>
            <a:off x="1122316" y="2561313"/>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等腰三角形 47"/>
          <p:cNvSpPr/>
          <p:nvPr/>
        </p:nvSpPr>
        <p:spPr>
          <a:xfrm>
            <a:off x="2902931" y="1219057"/>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等腰三角形 48"/>
          <p:cNvSpPr/>
          <p:nvPr/>
        </p:nvSpPr>
        <p:spPr>
          <a:xfrm rot="3600000">
            <a:off x="1329115" y="3008506"/>
            <a:ext cx="532863" cy="4593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nvSpPr>
        <p:spPr>
          <a:xfrm flipV="1">
            <a:off x="1954666" y="3117577"/>
            <a:ext cx="1238921" cy="1068035"/>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等腰三角形 50"/>
          <p:cNvSpPr/>
          <p:nvPr/>
        </p:nvSpPr>
        <p:spPr>
          <a:xfrm>
            <a:off x="1404160" y="3628858"/>
            <a:ext cx="1531010" cy="1319836"/>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等腰三角形 51"/>
          <p:cNvSpPr/>
          <p:nvPr/>
        </p:nvSpPr>
        <p:spPr>
          <a:xfrm>
            <a:off x="1137728" y="5011279"/>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等腰三角形 52"/>
          <p:cNvSpPr/>
          <p:nvPr/>
        </p:nvSpPr>
        <p:spPr>
          <a:xfrm>
            <a:off x="936680" y="3813034"/>
            <a:ext cx="532863" cy="4593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等腰三角形 53"/>
          <p:cNvSpPr/>
          <p:nvPr/>
        </p:nvSpPr>
        <p:spPr>
          <a:xfrm>
            <a:off x="1113733" y="1496165"/>
            <a:ext cx="532863" cy="459365"/>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等腰三角形 54"/>
          <p:cNvSpPr/>
          <p:nvPr/>
        </p:nvSpPr>
        <p:spPr>
          <a:xfrm>
            <a:off x="1424646" y="2016851"/>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等腰三角形 55"/>
          <p:cNvSpPr/>
          <p:nvPr/>
        </p:nvSpPr>
        <p:spPr>
          <a:xfrm rot="3600000">
            <a:off x="1827764" y="1869802"/>
            <a:ext cx="532863" cy="45936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等腰三角形 56"/>
          <p:cNvSpPr/>
          <p:nvPr/>
        </p:nvSpPr>
        <p:spPr>
          <a:xfrm rot="3600000">
            <a:off x="2971901" y="1649589"/>
            <a:ext cx="532863" cy="459365"/>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等腰三角形 57"/>
          <p:cNvSpPr/>
          <p:nvPr/>
        </p:nvSpPr>
        <p:spPr>
          <a:xfrm rot="3600000">
            <a:off x="1032472" y="4239334"/>
            <a:ext cx="532863" cy="459365"/>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等腰三角形 58"/>
          <p:cNvSpPr/>
          <p:nvPr/>
        </p:nvSpPr>
        <p:spPr>
          <a:xfrm rot="10800000">
            <a:off x="3118767" y="3735766"/>
            <a:ext cx="1000589" cy="86257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等腰三角形 59"/>
          <p:cNvSpPr/>
          <p:nvPr/>
        </p:nvSpPr>
        <p:spPr>
          <a:xfrm>
            <a:off x="2733690" y="3794155"/>
            <a:ext cx="532863" cy="45936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等腰三角形 60"/>
          <p:cNvSpPr/>
          <p:nvPr/>
        </p:nvSpPr>
        <p:spPr>
          <a:xfrm flipV="1">
            <a:off x="2733690" y="4344038"/>
            <a:ext cx="532863" cy="45936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等腰三角形 61"/>
          <p:cNvSpPr/>
          <p:nvPr/>
        </p:nvSpPr>
        <p:spPr>
          <a:xfrm rot="3600000">
            <a:off x="1353140" y="3697138"/>
            <a:ext cx="532863" cy="459365"/>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等腰三角形 62"/>
          <p:cNvSpPr/>
          <p:nvPr/>
        </p:nvSpPr>
        <p:spPr>
          <a:xfrm rot="3600000">
            <a:off x="1743201" y="4882329"/>
            <a:ext cx="909833" cy="784339"/>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等腰三角形 63"/>
          <p:cNvSpPr/>
          <p:nvPr/>
        </p:nvSpPr>
        <p:spPr>
          <a:xfrm>
            <a:off x="3635662" y="4391959"/>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等腰三角形 64"/>
          <p:cNvSpPr/>
          <p:nvPr/>
        </p:nvSpPr>
        <p:spPr>
          <a:xfrm>
            <a:off x="1798483" y="1969658"/>
            <a:ext cx="1238921" cy="106803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文本框 65"/>
          <p:cNvSpPr txBox="1"/>
          <p:nvPr/>
        </p:nvSpPr>
        <p:spPr>
          <a:xfrm>
            <a:off x="1963972" y="2663157"/>
            <a:ext cx="954107"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1500" b="0" dirty="0" smtClean="0">
                <a:solidFill>
                  <a:schemeClr val="bg1">
                    <a:lumMod val="95000"/>
                  </a:schemeClr>
                </a:solidFill>
              </a:rPr>
              <a:t>总体设计</a:t>
            </a:r>
            <a:endParaRPr lang="zh-CN" altLang="en-US" sz="1500" b="0" dirty="0">
              <a:solidFill>
                <a:schemeClr val="bg1">
                  <a:lumMod val="95000"/>
                </a:schemeClr>
              </a:solidFill>
            </a:endParaRPr>
          </a:p>
        </p:txBody>
      </p:sp>
      <p:sp>
        <p:nvSpPr>
          <p:cNvPr id="67" name="文本框 66"/>
          <p:cNvSpPr txBox="1"/>
          <p:nvPr/>
        </p:nvSpPr>
        <p:spPr>
          <a:xfrm>
            <a:off x="2115766" y="3181839"/>
            <a:ext cx="954107"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1500" b="0" dirty="0" smtClean="0">
                <a:solidFill>
                  <a:schemeClr val="bg1">
                    <a:lumMod val="95000"/>
                  </a:schemeClr>
                </a:solidFill>
              </a:rPr>
              <a:t>模块设计</a:t>
            </a:r>
            <a:endParaRPr lang="zh-CN" altLang="en-US" sz="1500" b="0" dirty="0">
              <a:solidFill>
                <a:schemeClr val="bg1">
                  <a:lumMod val="95000"/>
                </a:schemeClr>
              </a:solidFill>
            </a:endParaRPr>
          </a:p>
        </p:txBody>
      </p:sp>
      <p:sp>
        <p:nvSpPr>
          <p:cNvPr id="68" name="文本框 67"/>
          <p:cNvSpPr txBox="1"/>
          <p:nvPr/>
        </p:nvSpPr>
        <p:spPr>
          <a:xfrm>
            <a:off x="1728390" y="4563481"/>
            <a:ext cx="954107"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1500" b="0" dirty="0" smtClean="0">
                <a:solidFill>
                  <a:schemeClr val="bg1">
                    <a:lumMod val="95000"/>
                  </a:schemeClr>
                </a:solidFill>
              </a:rPr>
              <a:t>测试实现</a:t>
            </a:r>
            <a:endParaRPr lang="zh-CN" altLang="en-US" sz="1500" b="0" dirty="0">
              <a:solidFill>
                <a:schemeClr val="bg1">
                  <a:lumMod val="95000"/>
                </a:schemeClr>
              </a:solidFill>
            </a:endParaRPr>
          </a:p>
        </p:txBody>
      </p:sp>
      <p:sp>
        <p:nvSpPr>
          <p:cNvPr id="69" name="等腰三角形 68"/>
          <p:cNvSpPr/>
          <p:nvPr/>
        </p:nvSpPr>
        <p:spPr>
          <a:xfrm rot="18000000" flipV="1">
            <a:off x="2927156" y="5533998"/>
            <a:ext cx="532863" cy="45936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83804763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decel="100000"/>
                                        <p:tgtEl>
                                          <p:spTgt spid="3"/>
                                        </p:tgtEl>
                                      </p:cBhvr>
                                    </p:animEffect>
                                    <p:anim calcmode="lin" valueType="num">
                                      <p:cBhvr>
                                        <p:cTn id="8" dur="600" decel="100000" fill="hold"/>
                                        <p:tgtEl>
                                          <p:spTgt spid="3"/>
                                        </p:tgtEl>
                                        <p:attrNameLst>
                                          <p:attrName>style.rotation</p:attrName>
                                        </p:attrNameLst>
                                      </p:cBhvr>
                                      <p:tavLst>
                                        <p:tav tm="0">
                                          <p:val>
                                            <p:fltVal val="-90"/>
                                          </p:val>
                                        </p:tav>
                                        <p:tav tm="100000">
                                          <p:val>
                                            <p:fltVal val="0"/>
                                          </p:val>
                                        </p:tav>
                                      </p:tavLst>
                                    </p:anim>
                                    <p:anim calcmode="lin" valueType="num">
                                      <p:cBhvr>
                                        <p:cTn id="9" dur="600" decel="100000" fill="hold"/>
                                        <p:tgtEl>
                                          <p:spTgt spid="3"/>
                                        </p:tgtEl>
                                        <p:attrNameLst>
                                          <p:attrName>ppt_x</p:attrName>
                                        </p:attrNameLst>
                                      </p:cBhvr>
                                      <p:tavLst>
                                        <p:tav tm="0">
                                          <p:val>
                                            <p:strVal val="#ppt_x+0.4"/>
                                          </p:val>
                                        </p:tav>
                                        <p:tav tm="100000">
                                          <p:val>
                                            <p:strVal val="#ppt_x-0.05"/>
                                          </p:val>
                                        </p:tav>
                                      </p:tavLst>
                                    </p:anim>
                                    <p:anim calcmode="lin" valueType="num">
                                      <p:cBhvr>
                                        <p:cTn id="10" dur="600" decel="100000" fill="hold"/>
                                        <p:tgtEl>
                                          <p:spTgt spid="3"/>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3"/>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3"/>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250"/>
                            </p:stCondLst>
                            <p:childTnLst>
                              <p:par>
                                <p:cTn id="25" presetID="49" presetClass="entr" presetSubtype="0" decel="100000" fill="hold" grpId="0" nodeType="after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p:cTn id="27" dur="500" fill="hold"/>
                                        <p:tgtEl>
                                          <p:spTgt spid="66"/>
                                        </p:tgtEl>
                                        <p:attrNameLst>
                                          <p:attrName>ppt_w</p:attrName>
                                        </p:attrNameLst>
                                      </p:cBhvr>
                                      <p:tavLst>
                                        <p:tav tm="0">
                                          <p:val>
                                            <p:fltVal val="0"/>
                                          </p:val>
                                        </p:tav>
                                        <p:tav tm="100000">
                                          <p:val>
                                            <p:strVal val="#ppt_w"/>
                                          </p:val>
                                        </p:tav>
                                      </p:tavLst>
                                    </p:anim>
                                    <p:anim calcmode="lin" valueType="num">
                                      <p:cBhvr>
                                        <p:cTn id="28" dur="500" fill="hold"/>
                                        <p:tgtEl>
                                          <p:spTgt spid="66"/>
                                        </p:tgtEl>
                                        <p:attrNameLst>
                                          <p:attrName>ppt_h</p:attrName>
                                        </p:attrNameLst>
                                      </p:cBhvr>
                                      <p:tavLst>
                                        <p:tav tm="0">
                                          <p:val>
                                            <p:fltVal val="0"/>
                                          </p:val>
                                        </p:tav>
                                        <p:tav tm="100000">
                                          <p:val>
                                            <p:strVal val="#ppt_h"/>
                                          </p:val>
                                        </p:tav>
                                      </p:tavLst>
                                    </p:anim>
                                    <p:anim calcmode="lin" valueType="num">
                                      <p:cBhvr>
                                        <p:cTn id="29" dur="500" fill="hold"/>
                                        <p:tgtEl>
                                          <p:spTgt spid="66"/>
                                        </p:tgtEl>
                                        <p:attrNameLst>
                                          <p:attrName>style.rotation</p:attrName>
                                        </p:attrNameLst>
                                      </p:cBhvr>
                                      <p:tavLst>
                                        <p:tav tm="0">
                                          <p:val>
                                            <p:fltVal val="360"/>
                                          </p:val>
                                        </p:tav>
                                        <p:tav tm="100000">
                                          <p:val>
                                            <p:fltVal val="0"/>
                                          </p:val>
                                        </p:tav>
                                      </p:tavLst>
                                    </p:anim>
                                    <p:animEffect transition="in" filter="fade">
                                      <p:cBhvr>
                                        <p:cTn id="30" dur="500"/>
                                        <p:tgtEl>
                                          <p:spTgt spid="66"/>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anim calcmode="lin" valueType="num">
                                      <p:cBhvr>
                                        <p:cTn id="33" dur="500" fill="hold"/>
                                        <p:tgtEl>
                                          <p:spTgt spid="65"/>
                                        </p:tgtEl>
                                        <p:attrNameLst>
                                          <p:attrName>ppt_w</p:attrName>
                                        </p:attrNameLst>
                                      </p:cBhvr>
                                      <p:tavLst>
                                        <p:tav tm="0">
                                          <p:val>
                                            <p:fltVal val="0"/>
                                          </p:val>
                                        </p:tav>
                                        <p:tav tm="100000">
                                          <p:val>
                                            <p:strVal val="#ppt_w"/>
                                          </p:val>
                                        </p:tav>
                                      </p:tavLst>
                                    </p:anim>
                                    <p:anim calcmode="lin" valueType="num">
                                      <p:cBhvr>
                                        <p:cTn id="34" dur="500" fill="hold"/>
                                        <p:tgtEl>
                                          <p:spTgt spid="65"/>
                                        </p:tgtEl>
                                        <p:attrNameLst>
                                          <p:attrName>ppt_h</p:attrName>
                                        </p:attrNameLst>
                                      </p:cBhvr>
                                      <p:tavLst>
                                        <p:tav tm="0">
                                          <p:val>
                                            <p:fltVal val="0"/>
                                          </p:val>
                                        </p:tav>
                                        <p:tav tm="100000">
                                          <p:val>
                                            <p:strVal val="#ppt_h"/>
                                          </p:val>
                                        </p:tav>
                                      </p:tavLst>
                                    </p:anim>
                                    <p:anim calcmode="lin" valueType="num">
                                      <p:cBhvr>
                                        <p:cTn id="35" dur="500" fill="hold"/>
                                        <p:tgtEl>
                                          <p:spTgt spid="65"/>
                                        </p:tgtEl>
                                        <p:attrNameLst>
                                          <p:attrName>style.rotation</p:attrName>
                                        </p:attrNameLst>
                                      </p:cBhvr>
                                      <p:tavLst>
                                        <p:tav tm="0">
                                          <p:val>
                                            <p:fltVal val="360"/>
                                          </p:val>
                                        </p:tav>
                                        <p:tav tm="100000">
                                          <p:val>
                                            <p:fltVal val="0"/>
                                          </p:val>
                                        </p:tav>
                                      </p:tavLst>
                                    </p:anim>
                                    <p:animEffect transition="in" filter="fade">
                                      <p:cBhvr>
                                        <p:cTn id="36" dur="500"/>
                                        <p:tgtEl>
                                          <p:spTgt spid="65"/>
                                        </p:tgtEl>
                                      </p:cBhvr>
                                    </p:animEffect>
                                  </p:childTnLst>
                                </p:cTn>
                              </p:par>
                            </p:childTnLst>
                          </p:cTn>
                        </p:par>
                        <p:par>
                          <p:cTn id="37" fill="hold">
                            <p:stCondLst>
                              <p:cond delay="2750"/>
                            </p:stCondLst>
                            <p:childTnLst>
                              <p:par>
                                <p:cTn id="38" presetID="49" presetClass="entr" presetSubtype="0" decel="10000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 calcmode="lin" valueType="num">
                                      <p:cBhvr>
                                        <p:cTn id="40" dur="500" fill="hold"/>
                                        <p:tgtEl>
                                          <p:spTgt spid="67"/>
                                        </p:tgtEl>
                                        <p:attrNameLst>
                                          <p:attrName>ppt_w</p:attrName>
                                        </p:attrNameLst>
                                      </p:cBhvr>
                                      <p:tavLst>
                                        <p:tav tm="0">
                                          <p:val>
                                            <p:fltVal val="0"/>
                                          </p:val>
                                        </p:tav>
                                        <p:tav tm="100000">
                                          <p:val>
                                            <p:strVal val="#ppt_w"/>
                                          </p:val>
                                        </p:tav>
                                      </p:tavLst>
                                    </p:anim>
                                    <p:anim calcmode="lin" valueType="num">
                                      <p:cBhvr>
                                        <p:cTn id="41" dur="500" fill="hold"/>
                                        <p:tgtEl>
                                          <p:spTgt spid="67"/>
                                        </p:tgtEl>
                                        <p:attrNameLst>
                                          <p:attrName>ppt_h</p:attrName>
                                        </p:attrNameLst>
                                      </p:cBhvr>
                                      <p:tavLst>
                                        <p:tav tm="0">
                                          <p:val>
                                            <p:fltVal val="0"/>
                                          </p:val>
                                        </p:tav>
                                        <p:tav tm="100000">
                                          <p:val>
                                            <p:strVal val="#ppt_h"/>
                                          </p:val>
                                        </p:tav>
                                      </p:tavLst>
                                    </p:anim>
                                    <p:anim calcmode="lin" valueType="num">
                                      <p:cBhvr>
                                        <p:cTn id="42" dur="500" fill="hold"/>
                                        <p:tgtEl>
                                          <p:spTgt spid="67"/>
                                        </p:tgtEl>
                                        <p:attrNameLst>
                                          <p:attrName>style.rotation</p:attrName>
                                        </p:attrNameLst>
                                      </p:cBhvr>
                                      <p:tavLst>
                                        <p:tav tm="0">
                                          <p:val>
                                            <p:fltVal val="360"/>
                                          </p:val>
                                        </p:tav>
                                        <p:tav tm="100000">
                                          <p:val>
                                            <p:fltVal val="0"/>
                                          </p:val>
                                        </p:tav>
                                      </p:tavLst>
                                    </p:anim>
                                    <p:animEffect transition="in" filter="fade">
                                      <p:cBhvr>
                                        <p:cTn id="43" dur="500"/>
                                        <p:tgtEl>
                                          <p:spTgt spid="67"/>
                                        </p:tgtEl>
                                      </p:cBhvr>
                                    </p:animEffect>
                                  </p:childTnLst>
                                </p:cTn>
                              </p:par>
                              <p:par>
                                <p:cTn id="44" presetID="49" presetClass="entr" presetSubtype="0" decel="10000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p:cTn id="46" dur="500" fill="hold"/>
                                        <p:tgtEl>
                                          <p:spTgt spid="50"/>
                                        </p:tgtEl>
                                        <p:attrNameLst>
                                          <p:attrName>ppt_w</p:attrName>
                                        </p:attrNameLst>
                                      </p:cBhvr>
                                      <p:tavLst>
                                        <p:tav tm="0">
                                          <p:val>
                                            <p:fltVal val="0"/>
                                          </p:val>
                                        </p:tav>
                                        <p:tav tm="100000">
                                          <p:val>
                                            <p:strVal val="#ppt_w"/>
                                          </p:val>
                                        </p:tav>
                                      </p:tavLst>
                                    </p:anim>
                                    <p:anim calcmode="lin" valueType="num">
                                      <p:cBhvr>
                                        <p:cTn id="47" dur="500" fill="hold"/>
                                        <p:tgtEl>
                                          <p:spTgt spid="50"/>
                                        </p:tgtEl>
                                        <p:attrNameLst>
                                          <p:attrName>ppt_h</p:attrName>
                                        </p:attrNameLst>
                                      </p:cBhvr>
                                      <p:tavLst>
                                        <p:tav tm="0">
                                          <p:val>
                                            <p:fltVal val="0"/>
                                          </p:val>
                                        </p:tav>
                                        <p:tav tm="100000">
                                          <p:val>
                                            <p:strVal val="#ppt_h"/>
                                          </p:val>
                                        </p:tav>
                                      </p:tavLst>
                                    </p:anim>
                                    <p:anim calcmode="lin" valueType="num">
                                      <p:cBhvr>
                                        <p:cTn id="48" dur="500" fill="hold"/>
                                        <p:tgtEl>
                                          <p:spTgt spid="50"/>
                                        </p:tgtEl>
                                        <p:attrNameLst>
                                          <p:attrName>style.rotation</p:attrName>
                                        </p:attrNameLst>
                                      </p:cBhvr>
                                      <p:tavLst>
                                        <p:tav tm="0">
                                          <p:val>
                                            <p:fltVal val="360"/>
                                          </p:val>
                                        </p:tav>
                                        <p:tav tm="100000">
                                          <p:val>
                                            <p:fltVal val="0"/>
                                          </p:val>
                                        </p:tav>
                                      </p:tavLst>
                                    </p:anim>
                                    <p:animEffect transition="in" filter="fade">
                                      <p:cBhvr>
                                        <p:cTn id="49" dur="500"/>
                                        <p:tgtEl>
                                          <p:spTgt spid="50"/>
                                        </p:tgtEl>
                                      </p:cBhvr>
                                    </p:animEffect>
                                  </p:childTnLst>
                                </p:cTn>
                              </p:par>
                            </p:childTnLst>
                          </p:cTn>
                        </p:par>
                        <p:par>
                          <p:cTn id="50" fill="hold">
                            <p:stCondLst>
                              <p:cond delay="3250"/>
                            </p:stCondLst>
                            <p:childTnLst>
                              <p:par>
                                <p:cTn id="51" presetID="49" presetClass="entr" presetSubtype="0" decel="100000" fill="hold" grpId="0" nodeType="afterEffect">
                                  <p:stCondLst>
                                    <p:cond delay="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 calcmode="lin" valueType="num">
                                      <p:cBhvr>
                                        <p:cTn id="55" dur="500" fill="hold"/>
                                        <p:tgtEl>
                                          <p:spTgt spid="68"/>
                                        </p:tgtEl>
                                        <p:attrNameLst>
                                          <p:attrName>style.rotation</p:attrName>
                                        </p:attrNameLst>
                                      </p:cBhvr>
                                      <p:tavLst>
                                        <p:tav tm="0">
                                          <p:val>
                                            <p:fltVal val="360"/>
                                          </p:val>
                                        </p:tav>
                                        <p:tav tm="100000">
                                          <p:val>
                                            <p:fltVal val="0"/>
                                          </p:val>
                                        </p:tav>
                                      </p:tavLst>
                                    </p:anim>
                                    <p:animEffect transition="in" filter="fade">
                                      <p:cBhvr>
                                        <p:cTn id="56" dur="500"/>
                                        <p:tgtEl>
                                          <p:spTgt spid="68"/>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p:cTn id="59" dur="500" fill="hold"/>
                                        <p:tgtEl>
                                          <p:spTgt spid="51"/>
                                        </p:tgtEl>
                                        <p:attrNameLst>
                                          <p:attrName>ppt_w</p:attrName>
                                        </p:attrNameLst>
                                      </p:cBhvr>
                                      <p:tavLst>
                                        <p:tav tm="0">
                                          <p:val>
                                            <p:fltVal val="0"/>
                                          </p:val>
                                        </p:tav>
                                        <p:tav tm="100000">
                                          <p:val>
                                            <p:strVal val="#ppt_w"/>
                                          </p:val>
                                        </p:tav>
                                      </p:tavLst>
                                    </p:anim>
                                    <p:anim calcmode="lin" valueType="num">
                                      <p:cBhvr>
                                        <p:cTn id="60" dur="500" fill="hold"/>
                                        <p:tgtEl>
                                          <p:spTgt spid="51"/>
                                        </p:tgtEl>
                                        <p:attrNameLst>
                                          <p:attrName>ppt_h</p:attrName>
                                        </p:attrNameLst>
                                      </p:cBhvr>
                                      <p:tavLst>
                                        <p:tav tm="0">
                                          <p:val>
                                            <p:fltVal val="0"/>
                                          </p:val>
                                        </p:tav>
                                        <p:tav tm="100000">
                                          <p:val>
                                            <p:strVal val="#ppt_h"/>
                                          </p:val>
                                        </p:tav>
                                      </p:tavLst>
                                    </p:anim>
                                    <p:anim calcmode="lin" valueType="num">
                                      <p:cBhvr>
                                        <p:cTn id="61" dur="500" fill="hold"/>
                                        <p:tgtEl>
                                          <p:spTgt spid="51"/>
                                        </p:tgtEl>
                                        <p:attrNameLst>
                                          <p:attrName>style.rotation</p:attrName>
                                        </p:attrNameLst>
                                      </p:cBhvr>
                                      <p:tavLst>
                                        <p:tav tm="0">
                                          <p:val>
                                            <p:fltVal val="360"/>
                                          </p:val>
                                        </p:tav>
                                        <p:tav tm="100000">
                                          <p:val>
                                            <p:fltVal val="0"/>
                                          </p:val>
                                        </p:tav>
                                      </p:tavLst>
                                    </p:anim>
                                    <p:animEffect transition="in" filter="fade">
                                      <p:cBhvr>
                                        <p:cTn id="62" dur="500"/>
                                        <p:tgtEl>
                                          <p:spTgt spid="51"/>
                                        </p:tgtEl>
                                      </p:cBhvr>
                                    </p:animEffect>
                                  </p:childTnLst>
                                </p:cTn>
                              </p:par>
                            </p:childTnLst>
                          </p:cTn>
                        </p:par>
                        <p:par>
                          <p:cTn id="63" fill="hold">
                            <p:stCondLst>
                              <p:cond delay="3750"/>
                            </p:stCondLst>
                            <p:childTnLst>
                              <p:par>
                                <p:cTn id="64" presetID="49" presetClass="entr" presetSubtype="0" decel="100000" fill="hold" grpId="0" nodeType="after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fltVal val="0"/>
                                          </p:val>
                                        </p:tav>
                                        <p:tav tm="100000">
                                          <p:val>
                                            <p:strVal val="#ppt_w"/>
                                          </p:val>
                                        </p:tav>
                                      </p:tavLst>
                                    </p:anim>
                                    <p:anim calcmode="lin" valueType="num">
                                      <p:cBhvr>
                                        <p:cTn id="67" dur="500" fill="hold"/>
                                        <p:tgtEl>
                                          <p:spTgt spid="48"/>
                                        </p:tgtEl>
                                        <p:attrNameLst>
                                          <p:attrName>ppt_h</p:attrName>
                                        </p:attrNameLst>
                                      </p:cBhvr>
                                      <p:tavLst>
                                        <p:tav tm="0">
                                          <p:val>
                                            <p:fltVal val="0"/>
                                          </p:val>
                                        </p:tav>
                                        <p:tav tm="100000">
                                          <p:val>
                                            <p:strVal val="#ppt_h"/>
                                          </p:val>
                                        </p:tav>
                                      </p:tavLst>
                                    </p:anim>
                                    <p:anim calcmode="lin" valueType="num">
                                      <p:cBhvr>
                                        <p:cTn id="68" dur="500" fill="hold"/>
                                        <p:tgtEl>
                                          <p:spTgt spid="48"/>
                                        </p:tgtEl>
                                        <p:attrNameLst>
                                          <p:attrName>style.rotation</p:attrName>
                                        </p:attrNameLst>
                                      </p:cBhvr>
                                      <p:tavLst>
                                        <p:tav tm="0">
                                          <p:val>
                                            <p:fltVal val="360"/>
                                          </p:val>
                                        </p:tav>
                                        <p:tav tm="100000">
                                          <p:val>
                                            <p:fltVal val="0"/>
                                          </p:val>
                                        </p:tav>
                                      </p:tavLst>
                                    </p:anim>
                                    <p:animEffect transition="in" filter="fade">
                                      <p:cBhvr>
                                        <p:cTn id="69" dur="500"/>
                                        <p:tgtEl>
                                          <p:spTgt spid="48"/>
                                        </p:tgtEl>
                                      </p:cBhvr>
                                    </p:animEffect>
                                  </p:childTnLst>
                                </p:cTn>
                              </p:par>
                              <p:par>
                                <p:cTn id="70" presetID="49" presetClass="entr" presetSubtype="0" decel="100000" fill="hold" grpId="0" nodeType="withEffect">
                                  <p:stCondLst>
                                    <p:cond delay="0"/>
                                  </p:stCondLst>
                                  <p:childTnLst>
                                    <p:set>
                                      <p:cBhvr>
                                        <p:cTn id="71" dur="1" fill="hold">
                                          <p:stCondLst>
                                            <p:cond delay="0"/>
                                          </p:stCondLst>
                                        </p:cTn>
                                        <p:tgtEl>
                                          <p:spTgt spid="54"/>
                                        </p:tgtEl>
                                        <p:attrNameLst>
                                          <p:attrName>style.visibility</p:attrName>
                                        </p:attrNameLst>
                                      </p:cBhvr>
                                      <p:to>
                                        <p:strVal val="visible"/>
                                      </p:to>
                                    </p:set>
                                    <p:anim calcmode="lin" valueType="num">
                                      <p:cBhvr>
                                        <p:cTn id="72" dur="500" fill="hold"/>
                                        <p:tgtEl>
                                          <p:spTgt spid="54"/>
                                        </p:tgtEl>
                                        <p:attrNameLst>
                                          <p:attrName>ppt_w</p:attrName>
                                        </p:attrNameLst>
                                      </p:cBhvr>
                                      <p:tavLst>
                                        <p:tav tm="0">
                                          <p:val>
                                            <p:fltVal val="0"/>
                                          </p:val>
                                        </p:tav>
                                        <p:tav tm="100000">
                                          <p:val>
                                            <p:strVal val="#ppt_w"/>
                                          </p:val>
                                        </p:tav>
                                      </p:tavLst>
                                    </p:anim>
                                    <p:anim calcmode="lin" valueType="num">
                                      <p:cBhvr>
                                        <p:cTn id="73" dur="500" fill="hold"/>
                                        <p:tgtEl>
                                          <p:spTgt spid="54"/>
                                        </p:tgtEl>
                                        <p:attrNameLst>
                                          <p:attrName>ppt_h</p:attrName>
                                        </p:attrNameLst>
                                      </p:cBhvr>
                                      <p:tavLst>
                                        <p:tav tm="0">
                                          <p:val>
                                            <p:fltVal val="0"/>
                                          </p:val>
                                        </p:tav>
                                        <p:tav tm="100000">
                                          <p:val>
                                            <p:strVal val="#ppt_h"/>
                                          </p:val>
                                        </p:tav>
                                      </p:tavLst>
                                    </p:anim>
                                    <p:anim calcmode="lin" valueType="num">
                                      <p:cBhvr>
                                        <p:cTn id="74" dur="500" fill="hold"/>
                                        <p:tgtEl>
                                          <p:spTgt spid="54"/>
                                        </p:tgtEl>
                                        <p:attrNameLst>
                                          <p:attrName>style.rotation</p:attrName>
                                        </p:attrNameLst>
                                      </p:cBhvr>
                                      <p:tavLst>
                                        <p:tav tm="0">
                                          <p:val>
                                            <p:fltVal val="360"/>
                                          </p:val>
                                        </p:tav>
                                        <p:tav tm="100000">
                                          <p:val>
                                            <p:fltVal val="0"/>
                                          </p:val>
                                        </p:tav>
                                      </p:tavLst>
                                    </p:anim>
                                    <p:animEffect transition="in" filter="fade">
                                      <p:cBhvr>
                                        <p:cTn id="75" dur="500"/>
                                        <p:tgtEl>
                                          <p:spTgt spid="54"/>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 calcmode="lin" valueType="num">
                                      <p:cBhvr>
                                        <p:cTn id="80" dur="500" fill="hold"/>
                                        <p:tgtEl>
                                          <p:spTgt spid="57"/>
                                        </p:tgtEl>
                                        <p:attrNameLst>
                                          <p:attrName>style.rotation</p:attrName>
                                        </p:attrNameLst>
                                      </p:cBhvr>
                                      <p:tavLst>
                                        <p:tav tm="0">
                                          <p:val>
                                            <p:fltVal val="360"/>
                                          </p:val>
                                        </p:tav>
                                        <p:tav tm="100000">
                                          <p:val>
                                            <p:fltVal val="0"/>
                                          </p:val>
                                        </p:tav>
                                      </p:tavLst>
                                    </p:anim>
                                    <p:animEffect transition="in" filter="fade">
                                      <p:cBhvr>
                                        <p:cTn id="81" dur="500"/>
                                        <p:tgtEl>
                                          <p:spTgt spid="57"/>
                                        </p:tgtEl>
                                      </p:cBhvr>
                                    </p:animEffect>
                                  </p:childTnLst>
                                </p:cTn>
                              </p:par>
                              <p:par>
                                <p:cTn id="82" presetID="49" presetClass="entr" presetSubtype="0" decel="100000" fill="hold" grpId="0" nodeType="withEffect">
                                  <p:stCondLst>
                                    <p:cond delay="250"/>
                                  </p:stCondLst>
                                  <p:childTnLst>
                                    <p:set>
                                      <p:cBhvr>
                                        <p:cTn id="83" dur="1" fill="hold">
                                          <p:stCondLst>
                                            <p:cond delay="0"/>
                                          </p:stCondLst>
                                        </p:cTn>
                                        <p:tgtEl>
                                          <p:spTgt spid="55"/>
                                        </p:tgtEl>
                                        <p:attrNameLst>
                                          <p:attrName>style.visibility</p:attrName>
                                        </p:attrNameLst>
                                      </p:cBhvr>
                                      <p:to>
                                        <p:strVal val="visible"/>
                                      </p:to>
                                    </p:set>
                                    <p:anim calcmode="lin" valueType="num">
                                      <p:cBhvr>
                                        <p:cTn id="84" dur="500" fill="hold"/>
                                        <p:tgtEl>
                                          <p:spTgt spid="55"/>
                                        </p:tgtEl>
                                        <p:attrNameLst>
                                          <p:attrName>ppt_w</p:attrName>
                                        </p:attrNameLst>
                                      </p:cBhvr>
                                      <p:tavLst>
                                        <p:tav tm="0">
                                          <p:val>
                                            <p:fltVal val="0"/>
                                          </p:val>
                                        </p:tav>
                                        <p:tav tm="100000">
                                          <p:val>
                                            <p:strVal val="#ppt_w"/>
                                          </p:val>
                                        </p:tav>
                                      </p:tavLst>
                                    </p:anim>
                                    <p:anim calcmode="lin" valueType="num">
                                      <p:cBhvr>
                                        <p:cTn id="85" dur="500" fill="hold"/>
                                        <p:tgtEl>
                                          <p:spTgt spid="55"/>
                                        </p:tgtEl>
                                        <p:attrNameLst>
                                          <p:attrName>ppt_h</p:attrName>
                                        </p:attrNameLst>
                                      </p:cBhvr>
                                      <p:tavLst>
                                        <p:tav tm="0">
                                          <p:val>
                                            <p:fltVal val="0"/>
                                          </p:val>
                                        </p:tav>
                                        <p:tav tm="100000">
                                          <p:val>
                                            <p:strVal val="#ppt_h"/>
                                          </p:val>
                                        </p:tav>
                                      </p:tavLst>
                                    </p:anim>
                                    <p:anim calcmode="lin" valueType="num">
                                      <p:cBhvr>
                                        <p:cTn id="86" dur="500" fill="hold"/>
                                        <p:tgtEl>
                                          <p:spTgt spid="55"/>
                                        </p:tgtEl>
                                        <p:attrNameLst>
                                          <p:attrName>style.rotation</p:attrName>
                                        </p:attrNameLst>
                                      </p:cBhvr>
                                      <p:tavLst>
                                        <p:tav tm="0">
                                          <p:val>
                                            <p:fltVal val="360"/>
                                          </p:val>
                                        </p:tav>
                                        <p:tav tm="100000">
                                          <p:val>
                                            <p:fltVal val="0"/>
                                          </p:val>
                                        </p:tav>
                                      </p:tavLst>
                                    </p:anim>
                                    <p:animEffect transition="in" filter="fade">
                                      <p:cBhvr>
                                        <p:cTn id="87" dur="500"/>
                                        <p:tgtEl>
                                          <p:spTgt spid="55"/>
                                        </p:tgtEl>
                                      </p:cBhvr>
                                    </p:animEffect>
                                  </p:childTnLst>
                                </p:cTn>
                              </p:par>
                              <p:par>
                                <p:cTn id="88" presetID="49" presetClass="entr" presetSubtype="0" decel="100000" fill="hold" grpId="0" nodeType="withEffect">
                                  <p:stCondLst>
                                    <p:cond delay="250"/>
                                  </p:stCondLst>
                                  <p:childTnLst>
                                    <p:set>
                                      <p:cBhvr>
                                        <p:cTn id="89" dur="1" fill="hold">
                                          <p:stCondLst>
                                            <p:cond delay="0"/>
                                          </p:stCondLst>
                                        </p:cTn>
                                        <p:tgtEl>
                                          <p:spTgt spid="56"/>
                                        </p:tgtEl>
                                        <p:attrNameLst>
                                          <p:attrName>style.visibility</p:attrName>
                                        </p:attrNameLst>
                                      </p:cBhvr>
                                      <p:to>
                                        <p:strVal val="visible"/>
                                      </p:to>
                                    </p:set>
                                    <p:anim calcmode="lin" valueType="num">
                                      <p:cBhvr>
                                        <p:cTn id="90" dur="500" fill="hold"/>
                                        <p:tgtEl>
                                          <p:spTgt spid="56"/>
                                        </p:tgtEl>
                                        <p:attrNameLst>
                                          <p:attrName>ppt_w</p:attrName>
                                        </p:attrNameLst>
                                      </p:cBhvr>
                                      <p:tavLst>
                                        <p:tav tm="0">
                                          <p:val>
                                            <p:fltVal val="0"/>
                                          </p:val>
                                        </p:tav>
                                        <p:tav tm="100000">
                                          <p:val>
                                            <p:strVal val="#ppt_w"/>
                                          </p:val>
                                        </p:tav>
                                      </p:tavLst>
                                    </p:anim>
                                    <p:anim calcmode="lin" valueType="num">
                                      <p:cBhvr>
                                        <p:cTn id="91" dur="500" fill="hold"/>
                                        <p:tgtEl>
                                          <p:spTgt spid="56"/>
                                        </p:tgtEl>
                                        <p:attrNameLst>
                                          <p:attrName>ppt_h</p:attrName>
                                        </p:attrNameLst>
                                      </p:cBhvr>
                                      <p:tavLst>
                                        <p:tav tm="0">
                                          <p:val>
                                            <p:fltVal val="0"/>
                                          </p:val>
                                        </p:tav>
                                        <p:tav tm="100000">
                                          <p:val>
                                            <p:strVal val="#ppt_h"/>
                                          </p:val>
                                        </p:tav>
                                      </p:tavLst>
                                    </p:anim>
                                    <p:anim calcmode="lin" valueType="num">
                                      <p:cBhvr>
                                        <p:cTn id="92" dur="500" fill="hold"/>
                                        <p:tgtEl>
                                          <p:spTgt spid="56"/>
                                        </p:tgtEl>
                                        <p:attrNameLst>
                                          <p:attrName>style.rotation</p:attrName>
                                        </p:attrNameLst>
                                      </p:cBhvr>
                                      <p:tavLst>
                                        <p:tav tm="0">
                                          <p:val>
                                            <p:fltVal val="360"/>
                                          </p:val>
                                        </p:tav>
                                        <p:tav tm="100000">
                                          <p:val>
                                            <p:fltVal val="0"/>
                                          </p:val>
                                        </p:tav>
                                      </p:tavLst>
                                    </p:anim>
                                    <p:animEffect transition="in" filter="fade">
                                      <p:cBhvr>
                                        <p:cTn id="93" dur="500"/>
                                        <p:tgtEl>
                                          <p:spTgt spid="56"/>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p:cTn id="96" dur="500" fill="hold"/>
                                        <p:tgtEl>
                                          <p:spTgt spid="49"/>
                                        </p:tgtEl>
                                        <p:attrNameLst>
                                          <p:attrName>ppt_w</p:attrName>
                                        </p:attrNameLst>
                                      </p:cBhvr>
                                      <p:tavLst>
                                        <p:tav tm="0">
                                          <p:val>
                                            <p:fltVal val="0"/>
                                          </p:val>
                                        </p:tav>
                                        <p:tav tm="100000">
                                          <p:val>
                                            <p:strVal val="#ppt_w"/>
                                          </p:val>
                                        </p:tav>
                                      </p:tavLst>
                                    </p:anim>
                                    <p:anim calcmode="lin" valueType="num">
                                      <p:cBhvr>
                                        <p:cTn id="97" dur="500" fill="hold"/>
                                        <p:tgtEl>
                                          <p:spTgt spid="49"/>
                                        </p:tgtEl>
                                        <p:attrNameLst>
                                          <p:attrName>ppt_h</p:attrName>
                                        </p:attrNameLst>
                                      </p:cBhvr>
                                      <p:tavLst>
                                        <p:tav tm="0">
                                          <p:val>
                                            <p:fltVal val="0"/>
                                          </p:val>
                                        </p:tav>
                                        <p:tav tm="100000">
                                          <p:val>
                                            <p:strVal val="#ppt_h"/>
                                          </p:val>
                                        </p:tav>
                                      </p:tavLst>
                                    </p:anim>
                                    <p:anim calcmode="lin" valueType="num">
                                      <p:cBhvr>
                                        <p:cTn id="98" dur="500" fill="hold"/>
                                        <p:tgtEl>
                                          <p:spTgt spid="49"/>
                                        </p:tgtEl>
                                        <p:attrNameLst>
                                          <p:attrName>style.rotation</p:attrName>
                                        </p:attrNameLst>
                                      </p:cBhvr>
                                      <p:tavLst>
                                        <p:tav tm="0">
                                          <p:val>
                                            <p:fltVal val="360"/>
                                          </p:val>
                                        </p:tav>
                                        <p:tav tm="100000">
                                          <p:val>
                                            <p:fltVal val="0"/>
                                          </p:val>
                                        </p:tav>
                                      </p:tavLst>
                                    </p:anim>
                                    <p:animEffect transition="in" filter="fade">
                                      <p:cBhvr>
                                        <p:cTn id="99" dur="500"/>
                                        <p:tgtEl>
                                          <p:spTgt spid="49"/>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53"/>
                                        </p:tgtEl>
                                        <p:attrNameLst>
                                          <p:attrName>style.visibility</p:attrName>
                                        </p:attrNameLst>
                                      </p:cBhvr>
                                      <p:to>
                                        <p:strVal val="visible"/>
                                      </p:to>
                                    </p:set>
                                    <p:anim calcmode="lin" valueType="num">
                                      <p:cBhvr>
                                        <p:cTn id="102" dur="500" fill="hold"/>
                                        <p:tgtEl>
                                          <p:spTgt spid="53"/>
                                        </p:tgtEl>
                                        <p:attrNameLst>
                                          <p:attrName>ppt_w</p:attrName>
                                        </p:attrNameLst>
                                      </p:cBhvr>
                                      <p:tavLst>
                                        <p:tav tm="0">
                                          <p:val>
                                            <p:fltVal val="0"/>
                                          </p:val>
                                        </p:tav>
                                        <p:tav tm="100000">
                                          <p:val>
                                            <p:strVal val="#ppt_w"/>
                                          </p:val>
                                        </p:tav>
                                      </p:tavLst>
                                    </p:anim>
                                    <p:anim calcmode="lin" valueType="num">
                                      <p:cBhvr>
                                        <p:cTn id="103" dur="500" fill="hold"/>
                                        <p:tgtEl>
                                          <p:spTgt spid="53"/>
                                        </p:tgtEl>
                                        <p:attrNameLst>
                                          <p:attrName>ppt_h</p:attrName>
                                        </p:attrNameLst>
                                      </p:cBhvr>
                                      <p:tavLst>
                                        <p:tav tm="0">
                                          <p:val>
                                            <p:fltVal val="0"/>
                                          </p:val>
                                        </p:tav>
                                        <p:tav tm="100000">
                                          <p:val>
                                            <p:strVal val="#ppt_h"/>
                                          </p:val>
                                        </p:tav>
                                      </p:tavLst>
                                    </p:anim>
                                    <p:anim calcmode="lin" valueType="num">
                                      <p:cBhvr>
                                        <p:cTn id="104" dur="500" fill="hold"/>
                                        <p:tgtEl>
                                          <p:spTgt spid="53"/>
                                        </p:tgtEl>
                                        <p:attrNameLst>
                                          <p:attrName>style.rotation</p:attrName>
                                        </p:attrNameLst>
                                      </p:cBhvr>
                                      <p:tavLst>
                                        <p:tav tm="0">
                                          <p:val>
                                            <p:fltVal val="360"/>
                                          </p:val>
                                        </p:tav>
                                        <p:tav tm="100000">
                                          <p:val>
                                            <p:fltVal val="0"/>
                                          </p:val>
                                        </p:tav>
                                      </p:tavLst>
                                    </p:anim>
                                    <p:animEffect transition="in" filter="fade">
                                      <p:cBhvr>
                                        <p:cTn id="105" dur="500"/>
                                        <p:tgtEl>
                                          <p:spTgt spid="53"/>
                                        </p:tgtEl>
                                      </p:cBhvr>
                                    </p:animEffect>
                                  </p:childTnLst>
                                </p:cTn>
                              </p:par>
                              <p:par>
                                <p:cTn id="106" presetID="49" presetClass="entr" presetSubtype="0" decel="100000" fill="hold" grpId="0" nodeType="withEffect">
                                  <p:stCondLst>
                                    <p:cond delay="25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 calcmode="lin" valueType="num">
                                      <p:cBhvr>
                                        <p:cTn id="110" dur="500" fill="hold"/>
                                        <p:tgtEl>
                                          <p:spTgt spid="62"/>
                                        </p:tgtEl>
                                        <p:attrNameLst>
                                          <p:attrName>style.rotation</p:attrName>
                                        </p:attrNameLst>
                                      </p:cBhvr>
                                      <p:tavLst>
                                        <p:tav tm="0">
                                          <p:val>
                                            <p:fltVal val="360"/>
                                          </p:val>
                                        </p:tav>
                                        <p:tav tm="100000">
                                          <p:val>
                                            <p:fltVal val="0"/>
                                          </p:val>
                                        </p:tav>
                                      </p:tavLst>
                                    </p:anim>
                                    <p:animEffect transition="in" filter="fade">
                                      <p:cBhvr>
                                        <p:cTn id="111" dur="500"/>
                                        <p:tgtEl>
                                          <p:spTgt spid="62"/>
                                        </p:tgtEl>
                                      </p:cBhvr>
                                    </p:animEffect>
                                  </p:childTnLst>
                                </p:cTn>
                              </p:par>
                              <p:par>
                                <p:cTn id="112" presetID="49" presetClass="entr" presetSubtype="0" decel="100000" fill="hold" grpId="0" nodeType="withEffect">
                                  <p:stCondLst>
                                    <p:cond delay="250"/>
                                  </p:stCondLst>
                                  <p:childTnLst>
                                    <p:set>
                                      <p:cBhvr>
                                        <p:cTn id="113" dur="1" fill="hold">
                                          <p:stCondLst>
                                            <p:cond delay="0"/>
                                          </p:stCondLst>
                                        </p:cTn>
                                        <p:tgtEl>
                                          <p:spTgt spid="47"/>
                                        </p:tgtEl>
                                        <p:attrNameLst>
                                          <p:attrName>style.visibility</p:attrName>
                                        </p:attrNameLst>
                                      </p:cBhvr>
                                      <p:to>
                                        <p:strVal val="visible"/>
                                      </p:to>
                                    </p:set>
                                    <p:anim calcmode="lin" valueType="num">
                                      <p:cBhvr>
                                        <p:cTn id="114" dur="500" fill="hold"/>
                                        <p:tgtEl>
                                          <p:spTgt spid="47"/>
                                        </p:tgtEl>
                                        <p:attrNameLst>
                                          <p:attrName>ppt_w</p:attrName>
                                        </p:attrNameLst>
                                      </p:cBhvr>
                                      <p:tavLst>
                                        <p:tav tm="0">
                                          <p:val>
                                            <p:fltVal val="0"/>
                                          </p:val>
                                        </p:tav>
                                        <p:tav tm="100000">
                                          <p:val>
                                            <p:strVal val="#ppt_w"/>
                                          </p:val>
                                        </p:tav>
                                      </p:tavLst>
                                    </p:anim>
                                    <p:anim calcmode="lin" valueType="num">
                                      <p:cBhvr>
                                        <p:cTn id="115" dur="500" fill="hold"/>
                                        <p:tgtEl>
                                          <p:spTgt spid="47"/>
                                        </p:tgtEl>
                                        <p:attrNameLst>
                                          <p:attrName>ppt_h</p:attrName>
                                        </p:attrNameLst>
                                      </p:cBhvr>
                                      <p:tavLst>
                                        <p:tav tm="0">
                                          <p:val>
                                            <p:fltVal val="0"/>
                                          </p:val>
                                        </p:tav>
                                        <p:tav tm="100000">
                                          <p:val>
                                            <p:strVal val="#ppt_h"/>
                                          </p:val>
                                        </p:tav>
                                      </p:tavLst>
                                    </p:anim>
                                    <p:anim calcmode="lin" valueType="num">
                                      <p:cBhvr>
                                        <p:cTn id="116" dur="500" fill="hold"/>
                                        <p:tgtEl>
                                          <p:spTgt spid="47"/>
                                        </p:tgtEl>
                                        <p:attrNameLst>
                                          <p:attrName>style.rotation</p:attrName>
                                        </p:attrNameLst>
                                      </p:cBhvr>
                                      <p:tavLst>
                                        <p:tav tm="0">
                                          <p:val>
                                            <p:fltVal val="360"/>
                                          </p:val>
                                        </p:tav>
                                        <p:tav tm="100000">
                                          <p:val>
                                            <p:fltVal val="0"/>
                                          </p:val>
                                        </p:tav>
                                      </p:tavLst>
                                    </p:anim>
                                    <p:animEffect transition="in" filter="fade">
                                      <p:cBhvr>
                                        <p:cTn id="117" dur="500"/>
                                        <p:tgtEl>
                                          <p:spTgt spid="47"/>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60"/>
                                        </p:tgtEl>
                                        <p:attrNameLst>
                                          <p:attrName>style.visibility</p:attrName>
                                        </p:attrNameLst>
                                      </p:cBhvr>
                                      <p:to>
                                        <p:strVal val="visible"/>
                                      </p:to>
                                    </p:set>
                                    <p:anim calcmode="lin" valueType="num">
                                      <p:cBhvr>
                                        <p:cTn id="120" dur="500" fill="hold"/>
                                        <p:tgtEl>
                                          <p:spTgt spid="60"/>
                                        </p:tgtEl>
                                        <p:attrNameLst>
                                          <p:attrName>ppt_w</p:attrName>
                                        </p:attrNameLst>
                                      </p:cBhvr>
                                      <p:tavLst>
                                        <p:tav tm="0">
                                          <p:val>
                                            <p:fltVal val="0"/>
                                          </p:val>
                                        </p:tav>
                                        <p:tav tm="100000">
                                          <p:val>
                                            <p:strVal val="#ppt_w"/>
                                          </p:val>
                                        </p:tav>
                                      </p:tavLst>
                                    </p:anim>
                                    <p:anim calcmode="lin" valueType="num">
                                      <p:cBhvr>
                                        <p:cTn id="121" dur="500" fill="hold"/>
                                        <p:tgtEl>
                                          <p:spTgt spid="60"/>
                                        </p:tgtEl>
                                        <p:attrNameLst>
                                          <p:attrName>ppt_h</p:attrName>
                                        </p:attrNameLst>
                                      </p:cBhvr>
                                      <p:tavLst>
                                        <p:tav tm="0">
                                          <p:val>
                                            <p:fltVal val="0"/>
                                          </p:val>
                                        </p:tav>
                                        <p:tav tm="100000">
                                          <p:val>
                                            <p:strVal val="#ppt_h"/>
                                          </p:val>
                                        </p:tav>
                                      </p:tavLst>
                                    </p:anim>
                                    <p:anim calcmode="lin" valueType="num">
                                      <p:cBhvr>
                                        <p:cTn id="122" dur="500" fill="hold"/>
                                        <p:tgtEl>
                                          <p:spTgt spid="60"/>
                                        </p:tgtEl>
                                        <p:attrNameLst>
                                          <p:attrName>style.rotation</p:attrName>
                                        </p:attrNameLst>
                                      </p:cBhvr>
                                      <p:tavLst>
                                        <p:tav tm="0">
                                          <p:val>
                                            <p:fltVal val="360"/>
                                          </p:val>
                                        </p:tav>
                                        <p:tav tm="100000">
                                          <p:val>
                                            <p:fltVal val="0"/>
                                          </p:val>
                                        </p:tav>
                                      </p:tavLst>
                                    </p:anim>
                                    <p:animEffect transition="in" filter="fade">
                                      <p:cBhvr>
                                        <p:cTn id="123" dur="500"/>
                                        <p:tgtEl>
                                          <p:spTgt spid="60"/>
                                        </p:tgtEl>
                                      </p:cBhvr>
                                    </p:animEffect>
                                  </p:childTnLst>
                                </p:cTn>
                              </p:par>
                              <p:par>
                                <p:cTn id="124" presetID="49" presetClass="entr" presetSubtype="0" decel="100000" fill="hold" grpId="0" nodeType="withEffect">
                                  <p:stCondLst>
                                    <p:cond delay="250"/>
                                  </p:stCondLst>
                                  <p:childTnLst>
                                    <p:set>
                                      <p:cBhvr>
                                        <p:cTn id="125" dur="1" fill="hold">
                                          <p:stCondLst>
                                            <p:cond delay="0"/>
                                          </p:stCondLst>
                                        </p:cTn>
                                        <p:tgtEl>
                                          <p:spTgt spid="59"/>
                                        </p:tgtEl>
                                        <p:attrNameLst>
                                          <p:attrName>style.visibility</p:attrName>
                                        </p:attrNameLst>
                                      </p:cBhvr>
                                      <p:to>
                                        <p:strVal val="visible"/>
                                      </p:to>
                                    </p:set>
                                    <p:anim calcmode="lin" valueType="num">
                                      <p:cBhvr>
                                        <p:cTn id="126" dur="500" fill="hold"/>
                                        <p:tgtEl>
                                          <p:spTgt spid="59"/>
                                        </p:tgtEl>
                                        <p:attrNameLst>
                                          <p:attrName>ppt_w</p:attrName>
                                        </p:attrNameLst>
                                      </p:cBhvr>
                                      <p:tavLst>
                                        <p:tav tm="0">
                                          <p:val>
                                            <p:fltVal val="0"/>
                                          </p:val>
                                        </p:tav>
                                        <p:tav tm="100000">
                                          <p:val>
                                            <p:strVal val="#ppt_w"/>
                                          </p:val>
                                        </p:tav>
                                      </p:tavLst>
                                    </p:anim>
                                    <p:anim calcmode="lin" valueType="num">
                                      <p:cBhvr>
                                        <p:cTn id="127" dur="500" fill="hold"/>
                                        <p:tgtEl>
                                          <p:spTgt spid="59"/>
                                        </p:tgtEl>
                                        <p:attrNameLst>
                                          <p:attrName>ppt_h</p:attrName>
                                        </p:attrNameLst>
                                      </p:cBhvr>
                                      <p:tavLst>
                                        <p:tav tm="0">
                                          <p:val>
                                            <p:fltVal val="0"/>
                                          </p:val>
                                        </p:tav>
                                        <p:tav tm="100000">
                                          <p:val>
                                            <p:strVal val="#ppt_h"/>
                                          </p:val>
                                        </p:tav>
                                      </p:tavLst>
                                    </p:anim>
                                    <p:anim calcmode="lin" valueType="num">
                                      <p:cBhvr>
                                        <p:cTn id="128" dur="500" fill="hold"/>
                                        <p:tgtEl>
                                          <p:spTgt spid="59"/>
                                        </p:tgtEl>
                                        <p:attrNameLst>
                                          <p:attrName>style.rotation</p:attrName>
                                        </p:attrNameLst>
                                      </p:cBhvr>
                                      <p:tavLst>
                                        <p:tav tm="0">
                                          <p:val>
                                            <p:fltVal val="360"/>
                                          </p:val>
                                        </p:tav>
                                        <p:tav tm="100000">
                                          <p:val>
                                            <p:fltVal val="0"/>
                                          </p:val>
                                        </p:tav>
                                      </p:tavLst>
                                    </p:anim>
                                    <p:animEffect transition="in" filter="fade">
                                      <p:cBhvr>
                                        <p:cTn id="129" dur="500"/>
                                        <p:tgtEl>
                                          <p:spTgt spid="59"/>
                                        </p:tgtEl>
                                      </p:cBhvr>
                                    </p:animEffect>
                                  </p:childTnLst>
                                </p:cTn>
                              </p:par>
                            </p:childTnLst>
                          </p:cTn>
                        </p:par>
                        <p:par>
                          <p:cTn id="130" fill="hold">
                            <p:stCondLst>
                              <p:cond delay="4500"/>
                            </p:stCondLst>
                            <p:childTnLst>
                              <p:par>
                                <p:cTn id="131" presetID="49" presetClass="entr" presetSubtype="0" decel="100000" fill="hold" grpId="0" nodeType="afterEffect">
                                  <p:stCondLst>
                                    <p:cond delay="0"/>
                                  </p:stCondLst>
                                  <p:childTnLst>
                                    <p:set>
                                      <p:cBhvr>
                                        <p:cTn id="132" dur="1" fill="hold">
                                          <p:stCondLst>
                                            <p:cond delay="0"/>
                                          </p:stCondLst>
                                        </p:cTn>
                                        <p:tgtEl>
                                          <p:spTgt spid="58"/>
                                        </p:tgtEl>
                                        <p:attrNameLst>
                                          <p:attrName>style.visibility</p:attrName>
                                        </p:attrNameLst>
                                      </p:cBhvr>
                                      <p:to>
                                        <p:strVal val="visible"/>
                                      </p:to>
                                    </p:set>
                                    <p:anim calcmode="lin" valueType="num">
                                      <p:cBhvr>
                                        <p:cTn id="133" dur="500" fill="hold"/>
                                        <p:tgtEl>
                                          <p:spTgt spid="58"/>
                                        </p:tgtEl>
                                        <p:attrNameLst>
                                          <p:attrName>ppt_w</p:attrName>
                                        </p:attrNameLst>
                                      </p:cBhvr>
                                      <p:tavLst>
                                        <p:tav tm="0">
                                          <p:val>
                                            <p:fltVal val="0"/>
                                          </p:val>
                                        </p:tav>
                                        <p:tav tm="100000">
                                          <p:val>
                                            <p:strVal val="#ppt_w"/>
                                          </p:val>
                                        </p:tav>
                                      </p:tavLst>
                                    </p:anim>
                                    <p:anim calcmode="lin" valueType="num">
                                      <p:cBhvr>
                                        <p:cTn id="134" dur="500" fill="hold"/>
                                        <p:tgtEl>
                                          <p:spTgt spid="58"/>
                                        </p:tgtEl>
                                        <p:attrNameLst>
                                          <p:attrName>ppt_h</p:attrName>
                                        </p:attrNameLst>
                                      </p:cBhvr>
                                      <p:tavLst>
                                        <p:tav tm="0">
                                          <p:val>
                                            <p:fltVal val="0"/>
                                          </p:val>
                                        </p:tav>
                                        <p:tav tm="100000">
                                          <p:val>
                                            <p:strVal val="#ppt_h"/>
                                          </p:val>
                                        </p:tav>
                                      </p:tavLst>
                                    </p:anim>
                                    <p:anim calcmode="lin" valueType="num">
                                      <p:cBhvr>
                                        <p:cTn id="135" dur="500" fill="hold"/>
                                        <p:tgtEl>
                                          <p:spTgt spid="58"/>
                                        </p:tgtEl>
                                        <p:attrNameLst>
                                          <p:attrName>style.rotation</p:attrName>
                                        </p:attrNameLst>
                                      </p:cBhvr>
                                      <p:tavLst>
                                        <p:tav tm="0">
                                          <p:val>
                                            <p:fltVal val="360"/>
                                          </p:val>
                                        </p:tav>
                                        <p:tav tm="100000">
                                          <p:val>
                                            <p:fltVal val="0"/>
                                          </p:val>
                                        </p:tav>
                                      </p:tavLst>
                                    </p:anim>
                                    <p:animEffect transition="in" filter="fade">
                                      <p:cBhvr>
                                        <p:cTn id="136" dur="500"/>
                                        <p:tgtEl>
                                          <p:spTgt spid="58"/>
                                        </p:tgtEl>
                                      </p:cBhvr>
                                    </p:animEffect>
                                  </p:childTnLst>
                                </p:cTn>
                              </p:par>
                              <p:par>
                                <p:cTn id="137" presetID="49" presetClass="entr" presetSubtype="0" decel="100000" fill="hold" grpId="0" nodeType="with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p:cTn id="139" dur="500" fill="hold"/>
                                        <p:tgtEl>
                                          <p:spTgt spid="61"/>
                                        </p:tgtEl>
                                        <p:attrNameLst>
                                          <p:attrName>ppt_w</p:attrName>
                                        </p:attrNameLst>
                                      </p:cBhvr>
                                      <p:tavLst>
                                        <p:tav tm="0">
                                          <p:val>
                                            <p:fltVal val="0"/>
                                          </p:val>
                                        </p:tav>
                                        <p:tav tm="100000">
                                          <p:val>
                                            <p:strVal val="#ppt_w"/>
                                          </p:val>
                                        </p:tav>
                                      </p:tavLst>
                                    </p:anim>
                                    <p:anim calcmode="lin" valueType="num">
                                      <p:cBhvr>
                                        <p:cTn id="140" dur="500" fill="hold"/>
                                        <p:tgtEl>
                                          <p:spTgt spid="61"/>
                                        </p:tgtEl>
                                        <p:attrNameLst>
                                          <p:attrName>ppt_h</p:attrName>
                                        </p:attrNameLst>
                                      </p:cBhvr>
                                      <p:tavLst>
                                        <p:tav tm="0">
                                          <p:val>
                                            <p:fltVal val="0"/>
                                          </p:val>
                                        </p:tav>
                                        <p:tav tm="100000">
                                          <p:val>
                                            <p:strVal val="#ppt_h"/>
                                          </p:val>
                                        </p:tav>
                                      </p:tavLst>
                                    </p:anim>
                                    <p:anim calcmode="lin" valueType="num">
                                      <p:cBhvr>
                                        <p:cTn id="141" dur="500" fill="hold"/>
                                        <p:tgtEl>
                                          <p:spTgt spid="61"/>
                                        </p:tgtEl>
                                        <p:attrNameLst>
                                          <p:attrName>style.rotation</p:attrName>
                                        </p:attrNameLst>
                                      </p:cBhvr>
                                      <p:tavLst>
                                        <p:tav tm="0">
                                          <p:val>
                                            <p:fltVal val="360"/>
                                          </p:val>
                                        </p:tav>
                                        <p:tav tm="100000">
                                          <p:val>
                                            <p:fltVal val="0"/>
                                          </p:val>
                                        </p:tav>
                                      </p:tavLst>
                                    </p:anim>
                                    <p:animEffect transition="in" filter="fade">
                                      <p:cBhvr>
                                        <p:cTn id="142" dur="500"/>
                                        <p:tgtEl>
                                          <p:spTgt spid="61"/>
                                        </p:tgtEl>
                                      </p:cBhvr>
                                    </p:animEffect>
                                  </p:childTnLst>
                                </p:cTn>
                              </p:par>
                              <p:par>
                                <p:cTn id="143" presetID="49" presetClass="entr" presetSubtype="0" decel="100000" fill="hold" grpId="0" nodeType="withEffect">
                                  <p:stCondLst>
                                    <p:cond delay="0"/>
                                  </p:stCondLst>
                                  <p:childTnLst>
                                    <p:set>
                                      <p:cBhvr>
                                        <p:cTn id="144" dur="1" fill="hold">
                                          <p:stCondLst>
                                            <p:cond delay="0"/>
                                          </p:stCondLst>
                                        </p:cTn>
                                        <p:tgtEl>
                                          <p:spTgt spid="64"/>
                                        </p:tgtEl>
                                        <p:attrNameLst>
                                          <p:attrName>style.visibility</p:attrName>
                                        </p:attrNameLst>
                                      </p:cBhvr>
                                      <p:to>
                                        <p:strVal val="visible"/>
                                      </p:to>
                                    </p:set>
                                    <p:anim calcmode="lin" valueType="num">
                                      <p:cBhvr>
                                        <p:cTn id="145" dur="500" fill="hold"/>
                                        <p:tgtEl>
                                          <p:spTgt spid="64"/>
                                        </p:tgtEl>
                                        <p:attrNameLst>
                                          <p:attrName>ppt_w</p:attrName>
                                        </p:attrNameLst>
                                      </p:cBhvr>
                                      <p:tavLst>
                                        <p:tav tm="0">
                                          <p:val>
                                            <p:fltVal val="0"/>
                                          </p:val>
                                        </p:tav>
                                        <p:tav tm="100000">
                                          <p:val>
                                            <p:strVal val="#ppt_w"/>
                                          </p:val>
                                        </p:tav>
                                      </p:tavLst>
                                    </p:anim>
                                    <p:anim calcmode="lin" valueType="num">
                                      <p:cBhvr>
                                        <p:cTn id="146" dur="500" fill="hold"/>
                                        <p:tgtEl>
                                          <p:spTgt spid="64"/>
                                        </p:tgtEl>
                                        <p:attrNameLst>
                                          <p:attrName>ppt_h</p:attrName>
                                        </p:attrNameLst>
                                      </p:cBhvr>
                                      <p:tavLst>
                                        <p:tav tm="0">
                                          <p:val>
                                            <p:fltVal val="0"/>
                                          </p:val>
                                        </p:tav>
                                        <p:tav tm="100000">
                                          <p:val>
                                            <p:strVal val="#ppt_h"/>
                                          </p:val>
                                        </p:tav>
                                      </p:tavLst>
                                    </p:anim>
                                    <p:anim calcmode="lin" valueType="num">
                                      <p:cBhvr>
                                        <p:cTn id="147" dur="500" fill="hold"/>
                                        <p:tgtEl>
                                          <p:spTgt spid="64"/>
                                        </p:tgtEl>
                                        <p:attrNameLst>
                                          <p:attrName>style.rotation</p:attrName>
                                        </p:attrNameLst>
                                      </p:cBhvr>
                                      <p:tavLst>
                                        <p:tav tm="0">
                                          <p:val>
                                            <p:fltVal val="360"/>
                                          </p:val>
                                        </p:tav>
                                        <p:tav tm="100000">
                                          <p:val>
                                            <p:fltVal val="0"/>
                                          </p:val>
                                        </p:tav>
                                      </p:tavLst>
                                    </p:anim>
                                    <p:animEffect transition="in" filter="fade">
                                      <p:cBhvr>
                                        <p:cTn id="148" dur="500"/>
                                        <p:tgtEl>
                                          <p:spTgt spid="64"/>
                                        </p:tgtEl>
                                      </p:cBhvr>
                                    </p:animEffect>
                                  </p:childTnLst>
                                </p:cTn>
                              </p:par>
                              <p:par>
                                <p:cTn id="149" presetID="49" presetClass="entr" presetSubtype="0" decel="100000" fill="hold" grpId="0" nodeType="withEffect">
                                  <p:stCondLst>
                                    <p:cond delay="250"/>
                                  </p:stCondLst>
                                  <p:childTnLst>
                                    <p:set>
                                      <p:cBhvr>
                                        <p:cTn id="150" dur="1" fill="hold">
                                          <p:stCondLst>
                                            <p:cond delay="0"/>
                                          </p:stCondLst>
                                        </p:cTn>
                                        <p:tgtEl>
                                          <p:spTgt spid="52"/>
                                        </p:tgtEl>
                                        <p:attrNameLst>
                                          <p:attrName>style.visibility</p:attrName>
                                        </p:attrNameLst>
                                      </p:cBhvr>
                                      <p:to>
                                        <p:strVal val="visible"/>
                                      </p:to>
                                    </p:set>
                                    <p:anim calcmode="lin" valueType="num">
                                      <p:cBhvr>
                                        <p:cTn id="151" dur="500" fill="hold"/>
                                        <p:tgtEl>
                                          <p:spTgt spid="52"/>
                                        </p:tgtEl>
                                        <p:attrNameLst>
                                          <p:attrName>ppt_w</p:attrName>
                                        </p:attrNameLst>
                                      </p:cBhvr>
                                      <p:tavLst>
                                        <p:tav tm="0">
                                          <p:val>
                                            <p:fltVal val="0"/>
                                          </p:val>
                                        </p:tav>
                                        <p:tav tm="100000">
                                          <p:val>
                                            <p:strVal val="#ppt_w"/>
                                          </p:val>
                                        </p:tav>
                                      </p:tavLst>
                                    </p:anim>
                                    <p:anim calcmode="lin" valueType="num">
                                      <p:cBhvr>
                                        <p:cTn id="152" dur="500" fill="hold"/>
                                        <p:tgtEl>
                                          <p:spTgt spid="52"/>
                                        </p:tgtEl>
                                        <p:attrNameLst>
                                          <p:attrName>ppt_h</p:attrName>
                                        </p:attrNameLst>
                                      </p:cBhvr>
                                      <p:tavLst>
                                        <p:tav tm="0">
                                          <p:val>
                                            <p:fltVal val="0"/>
                                          </p:val>
                                        </p:tav>
                                        <p:tav tm="100000">
                                          <p:val>
                                            <p:strVal val="#ppt_h"/>
                                          </p:val>
                                        </p:tav>
                                      </p:tavLst>
                                    </p:anim>
                                    <p:anim calcmode="lin" valueType="num">
                                      <p:cBhvr>
                                        <p:cTn id="153" dur="500" fill="hold"/>
                                        <p:tgtEl>
                                          <p:spTgt spid="52"/>
                                        </p:tgtEl>
                                        <p:attrNameLst>
                                          <p:attrName>style.rotation</p:attrName>
                                        </p:attrNameLst>
                                      </p:cBhvr>
                                      <p:tavLst>
                                        <p:tav tm="0">
                                          <p:val>
                                            <p:fltVal val="360"/>
                                          </p:val>
                                        </p:tav>
                                        <p:tav tm="100000">
                                          <p:val>
                                            <p:fltVal val="0"/>
                                          </p:val>
                                        </p:tav>
                                      </p:tavLst>
                                    </p:anim>
                                    <p:animEffect transition="in" filter="fade">
                                      <p:cBhvr>
                                        <p:cTn id="154" dur="500"/>
                                        <p:tgtEl>
                                          <p:spTgt spid="52"/>
                                        </p:tgtEl>
                                      </p:cBhvr>
                                    </p:animEffect>
                                  </p:childTnLst>
                                </p:cTn>
                              </p:par>
                              <p:par>
                                <p:cTn id="155" presetID="49" presetClass="entr" presetSubtype="0" decel="100000" fill="hold" grpId="0" nodeType="withEffect">
                                  <p:stCondLst>
                                    <p:cond delay="250"/>
                                  </p:stCondLst>
                                  <p:childTnLst>
                                    <p:set>
                                      <p:cBhvr>
                                        <p:cTn id="156" dur="1" fill="hold">
                                          <p:stCondLst>
                                            <p:cond delay="0"/>
                                          </p:stCondLst>
                                        </p:cTn>
                                        <p:tgtEl>
                                          <p:spTgt spid="63"/>
                                        </p:tgtEl>
                                        <p:attrNameLst>
                                          <p:attrName>style.visibility</p:attrName>
                                        </p:attrNameLst>
                                      </p:cBhvr>
                                      <p:to>
                                        <p:strVal val="visible"/>
                                      </p:to>
                                    </p:set>
                                    <p:anim calcmode="lin" valueType="num">
                                      <p:cBhvr>
                                        <p:cTn id="157" dur="500" fill="hold"/>
                                        <p:tgtEl>
                                          <p:spTgt spid="63"/>
                                        </p:tgtEl>
                                        <p:attrNameLst>
                                          <p:attrName>ppt_w</p:attrName>
                                        </p:attrNameLst>
                                      </p:cBhvr>
                                      <p:tavLst>
                                        <p:tav tm="0">
                                          <p:val>
                                            <p:fltVal val="0"/>
                                          </p:val>
                                        </p:tav>
                                        <p:tav tm="100000">
                                          <p:val>
                                            <p:strVal val="#ppt_w"/>
                                          </p:val>
                                        </p:tav>
                                      </p:tavLst>
                                    </p:anim>
                                    <p:anim calcmode="lin" valueType="num">
                                      <p:cBhvr>
                                        <p:cTn id="158" dur="500" fill="hold"/>
                                        <p:tgtEl>
                                          <p:spTgt spid="63"/>
                                        </p:tgtEl>
                                        <p:attrNameLst>
                                          <p:attrName>ppt_h</p:attrName>
                                        </p:attrNameLst>
                                      </p:cBhvr>
                                      <p:tavLst>
                                        <p:tav tm="0">
                                          <p:val>
                                            <p:fltVal val="0"/>
                                          </p:val>
                                        </p:tav>
                                        <p:tav tm="100000">
                                          <p:val>
                                            <p:strVal val="#ppt_h"/>
                                          </p:val>
                                        </p:tav>
                                      </p:tavLst>
                                    </p:anim>
                                    <p:anim calcmode="lin" valueType="num">
                                      <p:cBhvr>
                                        <p:cTn id="159" dur="500" fill="hold"/>
                                        <p:tgtEl>
                                          <p:spTgt spid="63"/>
                                        </p:tgtEl>
                                        <p:attrNameLst>
                                          <p:attrName>style.rotation</p:attrName>
                                        </p:attrNameLst>
                                      </p:cBhvr>
                                      <p:tavLst>
                                        <p:tav tm="0">
                                          <p:val>
                                            <p:fltVal val="360"/>
                                          </p:val>
                                        </p:tav>
                                        <p:tav tm="100000">
                                          <p:val>
                                            <p:fltVal val="0"/>
                                          </p:val>
                                        </p:tav>
                                      </p:tavLst>
                                    </p:anim>
                                    <p:animEffect transition="in" filter="fade">
                                      <p:cBhvr>
                                        <p:cTn id="160" dur="500"/>
                                        <p:tgtEl>
                                          <p:spTgt spid="63"/>
                                        </p:tgtEl>
                                      </p:cBhvr>
                                    </p:animEffect>
                                  </p:childTnLst>
                                </p:cTn>
                              </p:par>
                              <p:par>
                                <p:cTn id="161" presetID="49" presetClass="entr" presetSubtype="0" decel="100000" fill="hold" grpId="0" nodeType="withEffect">
                                  <p:stCondLst>
                                    <p:cond delay="250"/>
                                  </p:stCondLst>
                                  <p:childTnLst>
                                    <p:set>
                                      <p:cBhvr>
                                        <p:cTn id="162" dur="1" fill="hold">
                                          <p:stCondLst>
                                            <p:cond delay="0"/>
                                          </p:stCondLst>
                                        </p:cTn>
                                        <p:tgtEl>
                                          <p:spTgt spid="69"/>
                                        </p:tgtEl>
                                        <p:attrNameLst>
                                          <p:attrName>style.visibility</p:attrName>
                                        </p:attrNameLst>
                                      </p:cBhvr>
                                      <p:to>
                                        <p:strVal val="visible"/>
                                      </p:to>
                                    </p:set>
                                    <p:anim calcmode="lin" valueType="num">
                                      <p:cBhvr>
                                        <p:cTn id="163" dur="500" fill="hold"/>
                                        <p:tgtEl>
                                          <p:spTgt spid="69"/>
                                        </p:tgtEl>
                                        <p:attrNameLst>
                                          <p:attrName>ppt_w</p:attrName>
                                        </p:attrNameLst>
                                      </p:cBhvr>
                                      <p:tavLst>
                                        <p:tav tm="0">
                                          <p:val>
                                            <p:fltVal val="0"/>
                                          </p:val>
                                        </p:tav>
                                        <p:tav tm="100000">
                                          <p:val>
                                            <p:strVal val="#ppt_w"/>
                                          </p:val>
                                        </p:tav>
                                      </p:tavLst>
                                    </p:anim>
                                    <p:anim calcmode="lin" valueType="num">
                                      <p:cBhvr>
                                        <p:cTn id="164" dur="500" fill="hold"/>
                                        <p:tgtEl>
                                          <p:spTgt spid="69"/>
                                        </p:tgtEl>
                                        <p:attrNameLst>
                                          <p:attrName>ppt_h</p:attrName>
                                        </p:attrNameLst>
                                      </p:cBhvr>
                                      <p:tavLst>
                                        <p:tav tm="0">
                                          <p:val>
                                            <p:fltVal val="0"/>
                                          </p:val>
                                        </p:tav>
                                        <p:tav tm="100000">
                                          <p:val>
                                            <p:strVal val="#ppt_h"/>
                                          </p:val>
                                        </p:tav>
                                      </p:tavLst>
                                    </p:anim>
                                    <p:anim calcmode="lin" valueType="num">
                                      <p:cBhvr>
                                        <p:cTn id="165" dur="500" fill="hold"/>
                                        <p:tgtEl>
                                          <p:spTgt spid="69"/>
                                        </p:tgtEl>
                                        <p:attrNameLst>
                                          <p:attrName>style.rotation</p:attrName>
                                        </p:attrNameLst>
                                      </p:cBhvr>
                                      <p:tavLst>
                                        <p:tav tm="0">
                                          <p:val>
                                            <p:fltVal val="360"/>
                                          </p:val>
                                        </p:tav>
                                        <p:tav tm="100000">
                                          <p:val>
                                            <p:fltVal val="0"/>
                                          </p:val>
                                        </p:tav>
                                      </p:tavLst>
                                    </p:anim>
                                    <p:animEffect transition="in" filter="fade">
                                      <p:cBhvr>
                                        <p:cTn id="16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p:bldP spid="68" grpId="0"/>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4471396" y="858040"/>
            <a:ext cx="1831256"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系统详细设计</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42" name="组合 41"/>
          <p:cNvGrpSpPr/>
          <p:nvPr/>
        </p:nvGrpSpPr>
        <p:grpSpPr>
          <a:xfrm>
            <a:off x="4003549" y="899133"/>
            <a:ext cx="197506" cy="296260"/>
            <a:chOff x="5284519" y="1508166"/>
            <a:chExt cx="213756" cy="427512"/>
          </a:xfrm>
        </p:grpSpPr>
        <p:cxnSp>
          <p:nvCxnSpPr>
            <p:cNvPr id="43" name="直接连接符 4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9" name="Rectangle 1"/>
          <p:cNvSpPr/>
          <p:nvPr/>
        </p:nvSpPr>
        <p:spPr>
          <a:xfrm>
            <a:off x="1726312" y="2276662"/>
            <a:ext cx="2071801" cy="1522490"/>
          </a:xfrm>
          <a:prstGeom prst="rect">
            <a:avLst/>
          </a:prstGeom>
          <a:solidFill>
            <a:srgbClr val="333333"/>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Rectangle 2"/>
          <p:cNvSpPr/>
          <p:nvPr/>
        </p:nvSpPr>
        <p:spPr>
          <a:xfrm>
            <a:off x="4087977" y="2279153"/>
            <a:ext cx="2071801" cy="1522490"/>
          </a:xfrm>
          <a:prstGeom prst="rect">
            <a:avLst/>
          </a:prstGeom>
          <a:solidFill>
            <a:srgbClr val="333333"/>
          </a:solidFill>
          <a:ln>
            <a:solidFill>
              <a:srgbClr val="05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Rectangle 3"/>
          <p:cNvSpPr/>
          <p:nvPr/>
        </p:nvSpPr>
        <p:spPr>
          <a:xfrm>
            <a:off x="6449642" y="2273174"/>
            <a:ext cx="2071801" cy="1522490"/>
          </a:xfrm>
          <a:prstGeom prst="rect">
            <a:avLst/>
          </a:prstGeom>
          <a:solidFill>
            <a:srgbClr val="333333"/>
          </a:solidFill>
          <a:ln>
            <a:solidFill>
              <a:srgbClr val="21A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52" name="Straight Connector 6"/>
          <p:cNvCxnSpPr/>
          <p:nvPr/>
        </p:nvCxnSpPr>
        <p:spPr>
          <a:xfrm>
            <a:off x="1900800" y="1848163"/>
            <a:ext cx="6620643" cy="0"/>
          </a:xfrm>
          <a:prstGeom prst="line">
            <a:avLst/>
          </a:prstGeom>
          <a:ln w="57150" cmpd="dbl">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2056958" y="2430489"/>
            <a:ext cx="1408065" cy="323159"/>
          </a:xfrm>
          <a:prstGeom prst="rect">
            <a:avLst/>
          </a:prstGeom>
        </p:spPr>
        <p:txBody>
          <a:bodyPr wrap="none" lIns="68573" tIns="34287" rIns="68573" bIns="34287">
            <a:spAutoFit/>
          </a:bodyPr>
          <a:lstStyle/>
          <a:p>
            <a:pPr algn="ctr"/>
            <a:r>
              <a:rPr lang="zh-CN" altLang="en-US" sz="1650" b="1" dirty="0" smtClean="0">
                <a:solidFill>
                  <a:srgbClr val="FFC000"/>
                </a:solidFill>
                <a:latin typeface="微软雅黑" pitchFamily="34" charset="-122"/>
                <a:ea typeface="微软雅黑" pitchFamily="34" charset="-122"/>
              </a:rPr>
              <a:t>数据处理模块</a:t>
            </a:r>
            <a:endParaRPr lang="en-US" altLang="zh-CN" sz="1650" b="1" dirty="0">
              <a:solidFill>
                <a:srgbClr val="FFC000"/>
              </a:solidFill>
              <a:latin typeface="微软雅黑" pitchFamily="34" charset="-122"/>
              <a:ea typeface="微软雅黑" pitchFamily="34" charset="-122"/>
            </a:endParaRPr>
          </a:p>
        </p:txBody>
      </p:sp>
      <p:sp>
        <p:nvSpPr>
          <p:cNvPr id="55" name="矩形 47"/>
          <p:cNvSpPr>
            <a:spLocks noChangeArrowheads="1"/>
          </p:cNvSpPr>
          <p:nvPr/>
        </p:nvSpPr>
        <p:spPr bwMode="auto">
          <a:xfrm>
            <a:off x="1856223" y="2742185"/>
            <a:ext cx="1823997" cy="78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200" dirty="0" smtClean="0">
                <a:solidFill>
                  <a:schemeClr val="bg1">
                    <a:lumMod val="95000"/>
                  </a:schemeClr>
                </a:solidFill>
                <a:sym typeface="微软雅黑" pitchFamily="34" charset="-122"/>
              </a:rPr>
              <a:t>针对按需求读入的多种类型的时间序列数据进行格式转化与统一，方便存储。</a:t>
            </a:r>
            <a:endParaRPr lang="zh-CN" altLang="en-US" sz="1200" dirty="0">
              <a:solidFill>
                <a:schemeClr val="bg1">
                  <a:lumMod val="95000"/>
                </a:schemeClr>
              </a:solidFill>
              <a:sym typeface="微软雅黑" pitchFamily="34" charset="-122"/>
            </a:endParaRPr>
          </a:p>
        </p:txBody>
      </p:sp>
      <p:sp>
        <p:nvSpPr>
          <p:cNvPr id="56" name="矩形 55"/>
          <p:cNvSpPr/>
          <p:nvPr/>
        </p:nvSpPr>
        <p:spPr>
          <a:xfrm>
            <a:off x="4419844" y="2430489"/>
            <a:ext cx="1408065" cy="323159"/>
          </a:xfrm>
          <a:prstGeom prst="rect">
            <a:avLst/>
          </a:prstGeom>
        </p:spPr>
        <p:txBody>
          <a:bodyPr wrap="none" lIns="68573" tIns="34287" rIns="68573" bIns="34287">
            <a:spAutoFit/>
          </a:bodyPr>
          <a:lstStyle/>
          <a:p>
            <a:pPr algn="ctr"/>
            <a:r>
              <a:rPr lang="zh-CN" altLang="en-US" sz="1650" b="1" dirty="0" smtClean="0">
                <a:solidFill>
                  <a:srgbClr val="05BAC8"/>
                </a:solidFill>
                <a:latin typeface="微软雅黑" pitchFamily="34" charset="-122"/>
                <a:ea typeface="微软雅黑" pitchFamily="34" charset="-122"/>
              </a:rPr>
              <a:t>数据存储模块</a:t>
            </a:r>
            <a:endParaRPr lang="en-US" altLang="zh-CN" sz="1650" b="1" dirty="0">
              <a:solidFill>
                <a:srgbClr val="05BAC8"/>
              </a:solidFill>
              <a:latin typeface="微软雅黑" pitchFamily="34" charset="-122"/>
              <a:ea typeface="微软雅黑" pitchFamily="34" charset="-122"/>
            </a:endParaRPr>
          </a:p>
        </p:txBody>
      </p:sp>
      <p:sp>
        <p:nvSpPr>
          <p:cNvPr id="57" name="矩形 47"/>
          <p:cNvSpPr>
            <a:spLocks noChangeArrowheads="1"/>
          </p:cNvSpPr>
          <p:nvPr/>
        </p:nvSpPr>
        <p:spPr bwMode="auto">
          <a:xfrm>
            <a:off x="4211879" y="2722441"/>
            <a:ext cx="1823997" cy="102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200" dirty="0">
                <a:solidFill>
                  <a:schemeClr val="bg1">
                    <a:lumMod val="95000"/>
                  </a:schemeClr>
                </a:solidFill>
                <a:sym typeface="微软雅黑" pitchFamily="34" charset="-122"/>
              </a:rPr>
              <a:t>为</a:t>
            </a:r>
            <a:r>
              <a:rPr lang="zh-CN" altLang="en-US" sz="1200" dirty="0" smtClean="0">
                <a:solidFill>
                  <a:schemeClr val="bg1">
                    <a:lumMod val="95000"/>
                  </a:schemeClr>
                </a:solidFill>
                <a:sym typeface="微软雅黑" pitchFamily="34" charset="-122"/>
              </a:rPr>
              <a:t>进行过格式处理的时间序列数据设计合理的存储结构，根据查询检索需求建立合适的索引结构。</a:t>
            </a:r>
            <a:endParaRPr lang="zh-CN" altLang="en-US" sz="1200" dirty="0">
              <a:solidFill>
                <a:schemeClr val="bg1">
                  <a:lumMod val="95000"/>
                </a:schemeClr>
              </a:solidFill>
              <a:sym typeface="微软雅黑" pitchFamily="34" charset="-122"/>
            </a:endParaRPr>
          </a:p>
        </p:txBody>
      </p:sp>
      <p:sp>
        <p:nvSpPr>
          <p:cNvPr id="58" name="矩形 57"/>
          <p:cNvSpPr/>
          <p:nvPr/>
        </p:nvSpPr>
        <p:spPr>
          <a:xfrm>
            <a:off x="6781509" y="2430489"/>
            <a:ext cx="1408065" cy="323159"/>
          </a:xfrm>
          <a:prstGeom prst="rect">
            <a:avLst/>
          </a:prstGeom>
        </p:spPr>
        <p:txBody>
          <a:bodyPr wrap="none" lIns="68573" tIns="34287" rIns="68573" bIns="34287">
            <a:spAutoFit/>
          </a:bodyPr>
          <a:lstStyle/>
          <a:p>
            <a:pPr algn="ctr"/>
            <a:r>
              <a:rPr lang="zh-CN" altLang="en-US" sz="1650" b="1" dirty="0" smtClean="0">
                <a:solidFill>
                  <a:srgbClr val="21AB82"/>
                </a:solidFill>
                <a:latin typeface="微软雅黑" pitchFamily="34" charset="-122"/>
                <a:ea typeface="微软雅黑" pitchFamily="34" charset="-122"/>
              </a:rPr>
              <a:t>数据查询模块</a:t>
            </a:r>
            <a:endParaRPr lang="en-US" altLang="zh-CN" sz="1650" b="1" dirty="0">
              <a:solidFill>
                <a:srgbClr val="21AB82"/>
              </a:solidFill>
              <a:latin typeface="微软雅黑" pitchFamily="34" charset="-122"/>
              <a:ea typeface="微软雅黑" pitchFamily="34" charset="-122"/>
            </a:endParaRPr>
          </a:p>
        </p:txBody>
      </p:sp>
      <p:sp>
        <p:nvSpPr>
          <p:cNvPr id="59" name="矩形 47"/>
          <p:cNvSpPr>
            <a:spLocks noChangeArrowheads="1"/>
          </p:cNvSpPr>
          <p:nvPr/>
        </p:nvSpPr>
        <p:spPr bwMode="auto">
          <a:xfrm>
            <a:off x="6573543" y="2742185"/>
            <a:ext cx="1823997" cy="102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200" dirty="0" smtClean="0">
                <a:solidFill>
                  <a:schemeClr val="bg1">
                    <a:lumMod val="95000"/>
                  </a:schemeClr>
                </a:solidFill>
                <a:sym typeface="微软雅黑" pitchFamily="34" charset="-122"/>
              </a:rPr>
              <a:t>根据不同条件的查询请求设计合适的查询语句对数据库中的时序数据进行不同条件下的分类查询</a:t>
            </a:r>
            <a:endParaRPr lang="zh-CN" altLang="en-US" sz="1200" dirty="0">
              <a:solidFill>
                <a:schemeClr val="bg1">
                  <a:lumMod val="95000"/>
                </a:schemeClr>
              </a:solidFill>
              <a:sym typeface="微软雅黑" pitchFamily="34" charset="-122"/>
            </a:endParaRPr>
          </a:p>
        </p:txBody>
      </p:sp>
      <p:sp>
        <p:nvSpPr>
          <p:cNvPr id="18" name="Rectangle 1"/>
          <p:cNvSpPr/>
          <p:nvPr/>
        </p:nvSpPr>
        <p:spPr>
          <a:xfrm>
            <a:off x="5264344" y="4342369"/>
            <a:ext cx="2071801" cy="1522490"/>
          </a:xfrm>
          <a:prstGeom prst="rect">
            <a:avLst/>
          </a:prstGeom>
          <a:solidFill>
            <a:srgbClr val="3333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 name="矩形 18"/>
          <p:cNvSpPr/>
          <p:nvPr/>
        </p:nvSpPr>
        <p:spPr>
          <a:xfrm>
            <a:off x="5489193" y="4496196"/>
            <a:ext cx="1619660" cy="323159"/>
          </a:xfrm>
          <a:prstGeom prst="rect">
            <a:avLst/>
          </a:prstGeom>
        </p:spPr>
        <p:txBody>
          <a:bodyPr wrap="none" lIns="68573" tIns="34287" rIns="68573" bIns="34287">
            <a:spAutoFit/>
          </a:bodyPr>
          <a:lstStyle/>
          <a:p>
            <a:pPr algn="ctr"/>
            <a:r>
              <a:rPr lang="zh-CN" altLang="en-US" sz="1650" b="1" dirty="0" smtClean="0">
                <a:solidFill>
                  <a:schemeClr val="accent1"/>
                </a:solidFill>
                <a:latin typeface="微软雅黑" pitchFamily="34" charset="-122"/>
                <a:ea typeface="微软雅黑" pitchFamily="34" charset="-122"/>
              </a:rPr>
              <a:t>数据库网页模块</a:t>
            </a:r>
            <a:endParaRPr lang="en-US" altLang="zh-CN" sz="1650" b="1" dirty="0">
              <a:solidFill>
                <a:schemeClr val="accent1"/>
              </a:solidFill>
              <a:latin typeface="微软雅黑" pitchFamily="34" charset="-122"/>
              <a:ea typeface="微软雅黑" pitchFamily="34" charset="-122"/>
            </a:endParaRPr>
          </a:p>
        </p:txBody>
      </p:sp>
      <p:sp>
        <p:nvSpPr>
          <p:cNvPr id="20" name="矩形 47"/>
          <p:cNvSpPr>
            <a:spLocks noChangeArrowheads="1"/>
          </p:cNvSpPr>
          <p:nvPr/>
        </p:nvSpPr>
        <p:spPr bwMode="auto">
          <a:xfrm>
            <a:off x="5387024" y="4807892"/>
            <a:ext cx="1823997" cy="102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200" dirty="0" smtClean="0">
                <a:solidFill>
                  <a:schemeClr val="bg1">
                    <a:lumMod val="95000"/>
                  </a:schemeClr>
                </a:solidFill>
                <a:sym typeface="微软雅黑" pitchFamily="34" charset="-122"/>
              </a:rPr>
              <a:t>通过网页的形式展示数据库系统的功能，用户可以直接在网页中对数据库进行查询录入等数据操作。</a:t>
            </a:r>
            <a:endParaRPr lang="zh-CN" altLang="en-US" sz="1200" dirty="0">
              <a:solidFill>
                <a:schemeClr val="bg1">
                  <a:lumMod val="95000"/>
                </a:schemeClr>
              </a:solidFill>
              <a:sym typeface="微软雅黑" pitchFamily="34" charset="-122"/>
            </a:endParaRPr>
          </a:p>
        </p:txBody>
      </p:sp>
      <p:sp>
        <p:nvSpPr>
          <p:cNvPr id="24" name="Rectangle 2"/>
          <p:cNvSpPr/>
          <p:nvPr/>
        </p:nvSpPr>
        <p:spPr>
          <a:xfrm>
            <a:off x="2895660" y="4341516"/>
            <a:ext cx="2071801" cy="1522490"/>
          </a:xfrm>
          <a:prstGeom prst="rect">
            <a:avLst/>
          </a:prstGeom>
          <a:solidFill>
            <a:srgbClr val="333333"/>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矩形 24"/>
          <p:cNvSpPr/>
          <p:nvPr/>
        </p:nvSpPr>
        <p:spPr>
          <a:xfrm>
            <a:off x="3227527" y="4492852"/>
            <a:ext cx="1408065" cy="323159"/>
          </a:xfrm>
          <a:prstGeom prst="rect">
            <a:avLst/>
          </a:prstGeom>
        </p:spPr>
        <p:txBody>
          <a:bodyPr wrap="none" lIns="68573" tIns="34287" rIns="68573" bIns="34287">
            <a:spAutoFit/>
          </a:bodyPr>
          <a:lstStyle/>
          <a:p>
            <a:pPr algn="ctr"/>
            <a:r>
              <a:rPr lang="zh-CN" altLang="en-US" sz="1650" b="1" dirty="0" smtClean="0">
                <a:solidFill>
                  <a:srgbClr val="92D050"/>
                </a:solidFill>
                <a:latin typeface="微软雅黑" pitchFamily="34" charset="-122"/>
                <a:ea typeface="微软雅黑" pitchFamily="34" charset="-122"/>
              </a:rPr>
              <a:t>数据接口模块</a:t>
            </a:r>
            <a:endParaRPr lang="en-US" altLang="zh-CN" sz="1650" b="1" dirty="0">
              <a:solidFill>
                <a:srgbClr val="92D050"/>
              </a:solidFill>
              <a:latin typeface="微软雅黑" pitchFamily="34" charset="-122"/>
              <a:ea typeface="微软雅黑" pitchFamily="34" charset="-122"/>
            </a:endParaRPr>
          </a:p>
        </p:txBody>
      </p:sp>
      <p:sp>
        <p:nvSpPr>
          <p:cNvPr id="26" name="矩形 47"/>
          <p:cNvSpPr>
            <a:spLocks noChangeArrowheads="1"/>
          </p:cNvSpPr>
          <p:nvPr/>
        </p:nvSpPr>
        <p:spPr bwMode="auto">
          <a:xfrm>
            <a:off x="3019561" y="4804548"/>
            <a:ext cx="1823997" cy="102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ct val="130000"/>
              </a:lnSpc>
              <a:spcBef>
                <a:spcPct val="0"/>
              </a:spcBef>
              <a:buNone/>
            </a:pPr>
            <a:r>
              <a:rPr lang="zh-CN" altLang="en-US" sz="1200" dirty="0" smtClean="0">
                <a:solidFill>
                  <a:schemeClr val="bg1">
                    <a:lumMod val="95000"/>
                  </a:schemeClr>
                </a:solidFill>
                <a:sym typeface="微软雅黑" pitchFamily="34" charset="-122"/>
              </a:rPr>
              <a:t>通过设计合理的交互函数与数据可视化应用程序形成数据交换，为其提供数据服务。</a:t>
            </a:r>
            <a:endParaRPr lang="zh-CN" altLang="en-US" sz="1200" dirty="0">
              <a:solidFill>
                <a:schemeClr val="bg1">
                  <a:lumMod val="95000"/>
                </a:schemeClr>
              </a:solidFill>
              <a:sym typeface="微软雅黑" pitchFamily="34" charset="-122"/>
            </a:endParaRPr>
          </a:p>
        </p:txBody>
      </p:sp>
    </p:spTree>
    <p:extLst>
      <p:ext uri="{BB962C8B-B14F-4D97-AF65-F5344CB8AC3E}">
        <p14:creationId xmlns:p14="http://schemas.microsoft.com/office/powerpoint/2010/main" val="4252272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2" presetClass="entr" presetSubtype="1"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p:tgtEl>
                                          <p:spTgt spid="52"/>
                                        </p:tgtEl>
                                        <p:attrNameLst>
                                          <p:attrName>ppt_y</p:attrName>
                                        </p:attrNameLst>
                                      </p:cBhvr>
                                      <p:tavLst>
                                        <p:tav tm="0">
                                          <p:val>
                                            <p:strVal val="#ppt_y-#ppt_h*1.125000"/>
                                          </p:val>
                                        </p:tav>
                                        <p:tav tm="100000">
                                          <p:val>
                                            <p:strVal val="#ppt_y"/>
                                          </p:val>
                                        </p:tav>
                                      </p:tavLst>
                                    </p:anim>
                                    <p:animEffect transition="in" filter="wipe(down)">
                                      <p:cBhvr>
                                        <p:cTn id="16" dur="500"/>
                                        <p:tgtEl>
                                          <p:spTgt spid="52"/>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750"/>
                                        <p:tgtEl>
                                          <p:spTgt spid="49"/>
                                        </p:tgtEl>
                                      </p:cBhvr>
                                    </p:animEffect>
                                    <p:anim calcmode="lin" valueType="num">
                                      <p:cBhvr>
                                        <p:cTn id="21" dur="750" fill="hold"/>
                                        <p:tgtEl>
                                          <p:spTgt spid="49"/>
                                        </p:tgtEl>
                                        <p:attrNameLst>
                                          <p:attrName>ppt_x</p:attrName>
                                        </p:attrNameLst>
                                      </p:cBhvr>
                                      <p:tavLst>
                                        <p:tav tm="0">
                                          <p:val>
                                            <p:strVal val="#ppt_x"/>
                                          </p:val>
                                        </p:tav>
                                        <p:tav tm="100000">
                                          <p:val>
                                            <p:strVal val="#ppt_x"/>
                                          </p:val>
                                        </p:tav>
                                      </p:tavLst>
                                    </p:anim>
                                    <p:anim calcmode="lin" valueType="num">
                                      <p:cBhvr>
                                        <p:cTn id="22" dur="750" fill="hold"/>
                                        <p:tgtEl>
                                          <p:spTgt spid="49"/>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750"/>
                                        <p:tgtEl>
                                          <p:spTgt spid="50"/>
                                        </p:tgtEl>
                                      </p:cBhvr>
                                    </p:animEffect>
                                    <p:anim calcmode="lin" valueType="num">
                                      <p:cBhvr>
                                        <p:cTn id="26" dur="750" fill="hold"/>
                                        <p:tgtEl>
                                          <p:spTgt spid="50"/>
                                        </p:tgtEl>
                                        <p:attrNameLst>
                                          <p:attrName>ppt_x</p:attrName>
                                        </p:attrNameLst>
                                      </p:cBhvr>
                                      <p:tavLst>
                                        <p:tav tm="0">
                                          <p:val>
                                            <p:strVal val="#ppt_x"/>
                                          </p:val>
                                        </p:tav>
                                        <p:tav tm="100000">
                                          <p:val>
                                            <p:strVal val="#ppt_x"/>
                                          </p:val>
                                        </p:tav>
                                      </p:tavLst>
                                    </p:anim>
                                    <p:anim calcmode="lin" valueType="num">
                                      <p:cBhvr>
                                        <p:cTn id="27" dur="750" fill="hold"/>
                                        <p:tgtEl>
                                          <p:spTgt spid="50"/>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750"/>
                                        <p:tgtEl>
                                          <p:spTgt spid="51"/>
                                        </p:tgtEl>
                                      </p:cBhvr>
                                    </p:animEffect>
                                    <p:anim calcmode="lin" valueType="num">
                                      <p:cBhvr>
                                        <p:cTn id="31" dur="750" fill="hold"/>
                                        <p:tgtEl>
                                          <p:spTgt spid="51"/>
                                        </p:tgtEl>
                                        <p:attrNameLst>
                                          <p:attrName>ppt_x</p:attrName>
                                        </p:attrNameLst>
                                      </p:cBhvr>
                                      <p:tavLst>
                                        <p:tav tm="0">
                                          <p:val>
                                            <p:strVal val="#ppt_x"/>
                                          </p:val>
                                        </p:tav>
                                        <p:tav tm="100000">
                                          <p:val>
                                            <p:strVal val="#ppt_x"/>
                                          </p:val>
                                        </p:tav>
                                      </p:tavLst>
                                    </p:anim>
                                    <p:anim calcmode="lin" valueType="num">
                                      <p:cBhvr>
                                        <p:cTn id="32" dur="750" fill="hold"/>
                                        <p:tgtEl>
                                          <p:spTgt spid="51"/>
                                        </p:tgtEl>
                                        <p:attrNameLst>
                                          <p:attrName>ppt_y</p:attrName>
                                        </p:attrNameLst>
                                      </p:cBhvr>
                                      <p:tavLst>
                                        <p:tav tm="0">
                                          <p:val>
                                            <p:strVal val="#ppt_y-.1"/>
                                          </p:val>
                                        </p:tav>
                                        <p:tav tm="100000">
                                          <p:val>
                                            <p:strVal val="#ppt_y"/>
                                          </p:val>
                                        </p:tav>
                                      </p:tavLst>
                                    </p:anim>
                                  </p:childTnLst>
                                </p:cTn>
                              </p:par>
                            </p:childTnLst>
                          </p:cTn>
                        </p:par>
                        <p:par>
                          <p:cTn id="33" fill="hold">
                            <p:stCondLst>
                              <p:cond delay="2250"/>
                            </p:stCondLst>
                            <p:childTnLst>
                              <p:par>
                                <p:cTn id="34" presetID="14" presetClass="entr" presetSubtype="10" fill="hold" grpId="0" nodeType="afterEffect">
                                  <p:stCondLst>
                                    <p:cond delay="250"/>
                                  </p:stCondLst>
                                  <p:childTnLst>
                                    <p:set>
                                      <p:cBhvr>
                                        <p:cTn id="35" dur="1" fill="hold">
                                          <p:stCondLst>
                                            <p:cond delay="0"/>
                                          </p:stCondLst>
                                        </p:cTn>
                                        <p:tgtEl>
                                          <p:spTgt spid="54"/>
                                        </p:tgtEl>
                                        <p:attrNameLst>
                                          <p:attrName>style.visibility</p:attrName>
                                        </p:attrNameLst>
                                      </p:cBhvr>
                                      <p:to>
                                        <p:strVal val="visible"/>
                                      </p:to>
                                    </p:set>
                                    <p:animEffect transition="in" filter="randombar(horizontal)">
                                      <p:cBhvr>
                                        <p:cTn id="36" dur="400"/>
                                        <p:tgtEl>
                                          <p:spTgt spid="54"/>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55"/>
                                        </p:tgtEl>
                                        <p:attrNameLst>
                                          <p:attrName>style.visibility</p:attrName>
                                        </p:attrNameLst>
                                      </p:cBhvr>
                                      <p:to>
                                        <p:strVal val="visible"/>
                                      </p:to>
                                    </p:set>
                                    <p:animEffect transition="in" filter="randombar(horizontal)">
                                      <p:cBhvr>
                                        <p:cTn id="39" dur="400"/>
                                        <p:tgtEl>
                                          <p:spTgt spid="55"/>
                                        </p:tgtEl>
                                      </p:cBhvr>
                                    </p:animEffect>
                                  </p:childTnLst>
                                </p:cTn>
                              </p:par>
                              <p:par>
                                <p:cTn id="40" presetID="14" presetClass="entr" presetSubtype="10" fill="hold" grpId="0" nodeType="withEffect">
                                  <p:stCondLst>
                                    <p:cond delay="250"/>
                                  </p:stCondLst>
                                  <p:childTnLst>
                                    <p:set>
                                      <p:cBhvr>
                                        <p:cTn id="41" dur="1" fill="hold">
                                          <p:stCondLst>
                                            <p:cond delay="0"/>
                                          </p:stCondLst>
                                        </p:cTn>
                                        <p:tgtEl>
                                          <p:spTgt spid="56"/>
                                        </p:tgtEl>
                                        <p:attrNameLst>
                                          <p:attrName>style.visibility</p:attrName>
                                        </p:attrNameLst>
                                      </p:cBhvr>
                                      <p:to>
                                        <p:strVal val="visible"/>
                                      </p:to>
                                    </p:set>
                                    <p:animEffect transition="in" filter="randombar(horizontal)">
                                      <p:cBhvr>
                                        <p:cTn id="42" dur="400"/>
                                        <p:tgtEl>
                                          <p:spTgt spid="56"/>
                                        </p:tgtEl>
                                      </p:cBhvr>
                                    </p:animEffect>
                                  </p:childTnLst>
                                </p:cTn>
                              </p:par>
                              <p:par>
                                <p:cTn id="43" presetID="14" presetClass="entr" presetSubtype="10" fill="hold" grpId="0" nodeType="withEffect">
                                  <p:stCondLst>
                                    <p:cond delay="250"/>
                                  </p:stCondLst>
                                  <p:childTnLst>
                                    <p:set>
                                      <p:cBhvr>
                                        <p:cTn id="44" dur="1" fill="hold">
                                          <p:stCondLst>
                                            <p:cond delay="0"/>
                                          </p:stCondLst>
                                        </p:cTn>
                                        <p:tgtEl>
                                          <p:spTgt spid="57"/>
                                        </p:tgtEl>
                                        <p:attrNameLst>
                                          <p:attrName>style.visibility</p:attrName>
                                        </p:attrNameLst>
                                      </p:cBhvr>
                                      <p:to>
                                        <p:strVal val="visible"/>
                                      </p:to>
                                    </p:set>
                                    <p:animEffect transition="in" filter="randombar(horizontal)">
                                      <p:cBhvr>
                                        <p:cTn id="45" dur="400"/>
                                        <p:tgtEl>
                                          <p:spTgt spid="57"/>
                                        </p:tgtEl>
                                      </p:cBhvr>
                                    </p:animEffect>
                                  </p:childTnLst>
                                </p:cTn>
                              </p:par>
                              <p:par>
                                <p:cTn id="46" presetID="14" presetClass="entr" presetSubtype="10" fill="hold" grpId="0" nodeType="withEffect">
                                  <p:stCondLst>
                                    <p:cond delay="250"/>
                                  </p:stCondLst>
                                  <p:childTnLst>
                                    <p:set>
                                      <p:cBhvr>
                                        <p:cTn id="47" dur="1" fill="hold">
                                          <p:stCondLst>
                                            <p:cond delay="0"/>
                                          </p:stCondLst>
                                        </p:cTn>
                                        <p:tgtEl>
                                          <p:spTgt spid="58"/>
                                        </p:tgtEl>
                                        <p:attrNameLst>
                                          <p:attrName>style.visibility</p:attrName>
                                        </p:attrNameLst>
                                      </p:cBhvr>
                                      <p:to>
                                        <p:strVal val="visible"/>
                                      </p:to>
                                    </p:set>
                                    <p:animEffect transition="in" filter="randombar(horizontal)">
                                      <p:cBhvr>
                                        <p:cTn id="48" dur="400"/>
                                        <p:tgtEl>
                                          <p:spTgt spid="58"/>
                                        </p:tgtEl>
                                      </p:cBhvr>
                                    </p:animEffect>
                                  </p:childTnLst>
                                </p:cTn>
                              </p:par>
                              <p:par>
                                <p:cTn id="49" presetID="14" presetClass="entr" presetSubtype="10" fill="hold" grpId="0" nodeType="withEffect">
                                  <p:stCondLst>
                                    <p:cond delay="250"/>
                                  </p:stCondLst>
                                  <p:childTnLst>
                                    <p:set>
                                      <p:cBhvr>
                                        <p:cTn id="50" dur="1" fill="hold">
                                          <p:stCondLst>
                                            <p:cond delay="0"/>
                                          </p:stCondLst>
                                        </p:cTn>
                                        <p:tgtEl>
                                          <p:spTgt spid="59"/>
                                        </p:tgtEl>
                                        <p:attrNameLst>
                                          <p:attrName>style.visibility</p:attrName>
                                        </p:attrNameLst>
                                      </p:cBhvr>
                                      <p:to>
                                        <p:strVal val="visible"/>
                                      </p:to>
                                    </p:set>
                                    <p:animEffect transition="in" filter="randombar(horizontal)">
                                      <p:cBhvr>
                                        <p:cTn id="51" dur="400"/>
                                        <p:tgtEl>
                                          <p:spTgt spid="59"/>
                                        </p:tgtEl>
                                      </p:cBhvr>
                                    </p:animEffect>
                                  </p:childTnLst>
                                </p:cTn>
                              </p:par>
                            </p:childTnLst>
                          </p:cTn>
                        </p:par>
                        <p:par>
                          <p:cTn id="52" fill="hold">
                            <p:stCondLst>
                              <p:cond delay="2900"/>
                            </p:stCondLst>
                            <p:childTnLst>
                              <p:par>
                                <p:cTn id="53" presetID="47"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750"/>
                                        <p:tgtEl>
                                          <p:spTgt spid="18"/>
                                        </p:tgtEl>
                                      </p:cBhvr>
                                    </p:animEffect>
                                    <p:anim calcmode="lin" valueType="num">
                                      <p:cBhvr>
                                        <p:cTn id="56" dur="750" fill="hold"/>
                                        <p:tgtEl>
                                          <p:spTgt spid="18"/>
                                        </p:tgtEl>
                                        <p:attrNameLst>
                                          <p:attrName>ppt_x</p:attrName>
                                        </p:attrNameLst>
                                      </p:cBhvr>
                                      <p:tavLst>
                                        <p:tav tm="0">
                                          <p:val>
                                            <p:strVal val="#ppt_x"/>
                                          </p:val>
                                        </p:tav>
                                        <p:tav tm="100000">
                                          <p:val>
                                            <p:strVal val="#ppt_x"/>
                                          </p:val>
                                        </p:tav>
                                      </p:tavLst>
                                    </p:anim>
                                    <p:anim calcmode="lin" valueType="num">
                                      <p:cBhvr>
                                        <p:cTn id="57" dur="750" fill="hold"/>
                                        <p:tgtEl>
                                          <p:spTgt spid="18"/>
                                        </p:tgtEl>
                                        <p:attrNameLst>
                                          <p:attrName>ppt_y</p:attrName>
                                        </p:attrNameLst>
                                      </p:cBhvr>
                                      <p:tavLst>
                                        <p:tav tm="0">
                                          <p:val>
                                            <p:strVal val="#ppt_y-.1"/>
                                          </p:val>
                                        </p:tav>
                                        <p:tav tm="100000">
                                          <p:val>
                                            <p:strVal val="#ppt_y"/>
                                          </p:val>
                                        </p:tav>
                                      </p:tavLst>
                                    </p:anim>
                                  </p:childTnLst>
                                </p:cTn>
                              </p:par>
                            </p:childTnLst>
                          </p:cTn>
                        </p:par>
                        <p:par>
                          <p:cTn id="58" fill="hold">
                            <p:stCondLst>
                              <p:cond delay="3650"/>
                            </p:stCondLst>
                            <p:childTnLst>
                              <p:par>
                                <p:cTn id="59" presetID="14" presetClass="entr" presetSubtype="10" fill="hold" grpId="0" nodeType="afterEffect">
                                  <p:stCondLst>
                                    <p:cond delay="250"/>
                                  </p:stCondLst>
                                  <p:childTnLst>
                                    <p:set>
                                      <p:cBhvr>
                                        <p:cTn id="60" dur="1" fill="hold">
                                          <p:stCondLst>
                                            <p:cond delay="0"/>
                                          </p:stCondLst>
                                        </p:cTn>
                                        <p:tgtEl>
                                          <p:spTgt spid="19"/>
                                        </p:tgtEl>
                                        <p:attrNameLst>
                                          <p:attrName>style.visibility</p:attrName>
                                        </p:attrNameLst>
                                      </p:cBhvr>
                                      <p:to>
                                        <p:strVal val="visible"/>
                                      </p:to>
                                    </p:set>
                                    <p:animEffect transition="in" filter="randombar(horizontal)">
                                      <p:cBhvr>
                                        <p:cTn id="61" dur="400"/>
                                        <p:tgtEl>
                                          <p:spTgt spid="19"/>
                                        </p:tgtEl>
                                      </p:cBhvr>
                                    </p:animEffect>
                                  </p:childTnLst>
                                </p:cTn>
                              </p:par>
                              <p:par>
                                <p:cTn id="62" presetID="14" presetClass="entr" presetSubtype="10" fill="hold" grpId="0" nodeType="withEffect">
                                  <p:stCondLst>
                                    <p:cond delay="250"/>
                                  </p:stCondLst>
                                  <p:childTnLst>
                                    <p:set>
                                      <p:cBhvr>
                                        <p:cTn id="63" dur="1" fill="hold">
                                          <p:stCondLst>
                                            <p:cond delay="0"/>
                                          </p:stCondLst>
                                        </p:cTn>
                                        <p:tgtEl>
                                          <p:spTgt spid="20"/>
                                        </p:tgtEl>
                                        <p:attrNameLst>
                                          <p:attrName>style.visibility</p:attrName>
                                        </p:attrNameLst>
                                      </p:cBhvr>
                                      <p:to>
                                        <p:strVal val="visible"/>
                                      </p:to>
                                    </p:set>
                                    <p:animEffect transition="in" filter="randombar(horizontal)">
                                      <p:cBhvr>
                                        <p:cTn id="64" dur="400"/>
                                        <p:tgtEl>
                                          <p:spTgt spid="20"/>
                                        </p:tgtEl>
                                      </p:cBhvr>
                                    </p:animEffect>
                                  </p:childTnLst>
                                </p:cTn>
                              </p:par>
                              <p:par>
                                <p:cTn id="65" presetID="47"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50"/>
                                        <p:tgtEl>
                                          <p:spTgt spid="24"/>
                                        </p:tgtEl>
                                      </p:cBhvr>
                                    </p:animEffect>
                                    <p:anim calcmode="lin" valueType="num">
                                      <p:cBhvr>
                                        <p:cTn id="68" dur="750" fill="hold"/>
                                        <p:tgtEl>
                                          <p:spTgt spid="24"/>
                                        </p:tgtEl>
                                        <p:attrNameLst>
                                          <p:attrName>ppt_x</p:attrName>
                                        </p:attrNameLst>
                                      </p:cBhvr>
                                      <p:tavLst>
                                        <p:tav tm="0">
                                          <p:val>
                                            <p:strVal val="#ppt_x"/>
                                          </p:val>
                                        </p:tav>
                                        <p:tav tm="100000">
                                          <p:val>
                                            <p:strVal val="#ppt_x"/>
                                          </p:val>
                                        </p:tav>
                                      </p:tavLst>
                                    </p:anim>
                                    <p:anim calcmode="lin" valueType="num">
                                      <p:cBhvr>
                                        <p:cTn id="69" dur="750" fill="hold"/>
                                        <p:tgtEl>
                                          <p:spTgt spid="24"/>
                                        </p:tgtEl>
                                        <p:attrNameLst>
                                          <p:attrName>ppt_y</p:attrName>
                                        </p:attrNameLst>
                                      </p:cBhvr>
                                      <p:tavLst>
                                        <p:tav tm="0">
                                          <p:val>
                                            <p:strVal val="#ppt_y-.1"/>
                                          </p:val>
                                        </p:tav>
                                        <p:tav tm="100000">
                                          <p:val>
                                            <p:strVal val="#ppt_y"/>
                                          </p:val>
                                        </p:tav>
                                      </p:tavLst>
                                    </p:anim>
                                  </p:childTnLst>
                                </p:cTn>
                              </p:par>
                              <p:par>
                                <p:cTn id="70" presetID="14" presetClass="entr" presetSubtype="10" fill="hold" grpId="0" nodeType="withEffect">
                                  <p:stCondLst>
                                    <p:cond delay="250"/>
                                  </p:stCondLst>
                                  <p:childTnLst>
                                    <p:set>
                                      <p:cBhvr>
                                        <p:cTn id="71" dur="1" fill="hold">
                                          <p:stCondLst>
                                            <p:cond delay="0"/>
                                          </p:stCondLst>
                                        </p:cTn>
                                        <p:tgtEl>
                                          <p:spTgt spid="25"/>
                                        </p:tgtEl>
                                        <p:attrNameLst>
                                          <p:attrName>style.visibility</p:attrName>
                                        </p:attrNameLst>
                                      </p:cBhvr>
                                      <p:to>
                                        <p:strVal val="visible"/>
                                      </p:to>
                                    </p:set>
                                    <p:animEffect transition="in" filter="randombar(horizontal)">
                                      <p:cBhvr>
                                        <p:cTn id="72" dur="400"/>
                                        <p:tgtEl>
                                          <p:spTgt spid="25"/>
                                        </p:tgtEl>
                                      </p:cBhvr>
                                    </p:animEffect>
                                  </p:childTnLst>
                                </p:cTn>
                              </p:par>
                              <p:par>
                                <p:cTn id="73" presetID="14" presetClass="entr" presetSubtype="10" fill="hold" grpId="0" nodeType="withEffect">
                                  <p:stCondLst>
                                    <p:cond delay="250"/>
                                  </p:stCondLst>
                                  <p:childTnLst>
                                    <p:set>
                                      <p:cBhvr>
                                        <p:cTn id="74" dur="1" fill="hold">
                                          <p:stCondLst>
                                            <p:cond delay="0"/>
                                          </p:stCondLst>
                                        </p:cTn>
                                        <p:tgtEl>
                                          <p:spTgt spid="26"/>
                                        </p:tgtEl>
                                        <p:attrNameLst>
                                          <p:attrName>style.visibility</p:attrName>
                                        </p:attrNameLst>
                                      </p:cBhvr>
                                      <p:to>
                                        <p:strVal val="visible"/>
                                      </p:to>
                                    </p:set>
                                    <p:animEffect transition="in" filter="randombar(horizontal)">
                                      <p:cBhvr>
                                        <p:cTn id="75" dur="4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9" grpId="0" animBg="1"/>
      <p:bldP spid="50" grpId="0" animBg="1"/>
      <p:bldP spid="51" grpId="0" animBg="1"/>
      <p:bldP spid="54" grpId="0"/>
      <p:bldP spid="55" grpId="0"/>
      <p:bldP spid="56" grpId="0"/>
      <p:bldP spid="57" grpId="0"/>
      <p:bldP spid="58" grpId="0"/>
      <p:bldP spid="59" grpId="0"/>
      <p:bldP spid="18" grpId="0" animBg="1"/>
      <p:bldP spid="19" grpId="0"/>
      <p:bldP spid="20" grpId="0"/>
      <p:bldP spid="24" grpId="0" animBg="1"/>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4237658" y="822087"/>
            <a:ext cx="2395513"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数据处理模块设计</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769811" y="863180"/>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804" y="2402072"/>
            <a:ext cx="7398452" cy="272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3769811" y="1684905"/>
            <a:ext cx="3229612"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处理三种给定的数据格式类型</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3058988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3482018" y="857006"/>
            <a:ext cx="32418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数据处理模块实现与测试</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014171" y="898099"/>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769810" y="1658556"/>
            <a:ext cx="3229612"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待读取数据的测试样例</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pic>
        <p:nvPicPr>
          <p:cNvPr id="5122" name="Picture 2"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552" y="2405369"/>
            <a:ext cx="58959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196" y="3685247"/>
            <a:ext cx="7532685" cy="1606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833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3507775" y="844127"/>
            <a:ext cx="32418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数据处理模块实现与测试</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039928" y="885220"/>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942346" y="1647555"/>
            <a:ext cx="3229612"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处理后的数据格式</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pic>
        <p:nvPicPr>
          <p:cNvPr id="6146" name="Picture 2"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576" y="2419661"/>
            <a:ext cx="7256680" cy="9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832" y="3984376"/>
            <a:ext cx="7852168" cy="147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498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4077106" y="857515"/>
            <a:ext cx="2395513"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数据存储模块设计</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609259" y="898608"/>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111999" y="1700791"/>
            <a:ext cx="4430214"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对处理后的数据设计合理的存储结构存储</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212" y="3007987"/>
            <a:ext cx="7633787" cy="821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999" y="2505601"/>
            <a:ext cx="40386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9755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4" fill="hold" nodeType="clickEffect">
                                  <p:stCondLst>
                                    <p:cond delay="0"/>
                                  </p:stCondLst>
                                  <p:childTnLst>
                                    <p:anim calcmode="lin" valueType="num">
                                      <p:cBhvr additive="base">
                                        <p:cTn id="15" dur="500"/>
                                        <p:tgtEl>
                                          <p:spTgt spid="7170"/>
                                        </p:tgtEl>
                                        <p:attrNameLst>
                                          <p:attrName>ppt_x</p:attrName>
                                        </p:attrNameLst>
                                      </p:cBhvr>
                                      <p:tavLst>
                                        <p:tav tm="0">
                                          <p:val>
                                            <p:strVal val="ppt_x"/>
                                          </p:val>
                                        </p:tav>
                                        <p:tav tm="100000">
                                          <p:val>
                                            <p:strVal val="ppt_x"/>
                                          </p:val>
                                        </p:tav>
                                      </p:tavLst>
                                    </p:anim>
                                    <p:anim calcmode="lin" valueType="num">
                                      <p:cBhvr additive="base">
                                        <p:cTn id="16" dur="500"/>
                                        <p:tgtEl>
                                          <p:spTgt spid="7170"/>
                                        </p:tgtEl>
                                        <p:attrNameLst>
                                          <p:attrName>ppt_y</p:attrName>
                                        </p:attrNameLst>
                                      </p:cBhvr>
                                      <p:tavLst>
                                        <p:tav tm="0">
                                          <p:val>
                                            <p:strVal val="ppt_y"/>
                                          </p:val>
                                        </p:tav>
                                        <p:tav tm="100000">
                                          <p:val>
                                            <p:strVal val="1+ppt_h/2"/>
                                          </p:val>
                                        </p:tav>
                                      </p:tavLst>
                                    </p:anim>
                                    <p:set>
                                      <p:cBhvr>
                                        <p:cTn id="17" dur="1" fill="hold">
                                          <p:stCondLst>
                                            <p:cond delay="499"/>
                                          </p:stCondLst>
                                        </p:cTn>
                                        <p:tgtEl>
                                          <p:spTgt spid="717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171"/>
                                        </p:tgtEl>
                                        <p:attrNameLst>
                                          <p:attrName>style.visibility</p:attrName>
                                        </p:attrNameLst>
                                      </p:cBhvr>
                                      <p:to>
                                        <p:strVal val="visible"/>
                                      </p:to>
                                    </p:set>
                                    <p:anim calcmode="lin" valueType="num">
                                      <p:cBhvr additive="base">
                                        <p:cTn id="22" dur="500" fill="hold"/>
                                        <p:tgtEl>
                                          <p:spTgt spid="7171"/>
                                        </p:tgtEl>
                                        <p:attrNameLst>
                                          <p:attrName>ppt_x</p:attrName>
                                        </p:attrNameLst>
                                      </p:cBhvr>
                                      <p:tavLst>
                                        <p:tav tm="0">
                                          <p:val>
                                            <p:strVal val="#ppt_x"/>
                                          </p:val>
                                        </p:tav>
                                        <p:tav tm="100000">
                                          <p:val>
                                            <p:strVal val="#ppt_x"/>
                                          </p:val>
                                        </p:tav>
                                      </p:tavLst>
                                    </p:anim>
                                    <p:anim calcmode="lin" valueType="num">
                                      <p:cBhvr additive="base">
                                        <p:cTn id="23"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3606075" y="847845"/>
            <a:ext cx="32418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数据存储模块实现与测试</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138228" y="888938"/>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4143467" y="1557600"/>
            <a:ext cx="2167113"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测试数据存储结果</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pic>
        <p:nvPicPr>
          <p:cNvPr id="8194" name="Picture 2"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445" y="2228889"/>
            <a:ext cx="7769555" cy="1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473" y="3764834"/>
            <a:ext cx="7499099" cy="2304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4801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4211901" y="822087"/>
            <a:ext cx="2395513"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数据查询模块</a:t>
            </a: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设计</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744054" y="863180"/>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363926" y="1570684"/>
            <a:ext cx="3635541"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从</a:t>
            </a:r>
            <a:r>
              <a:rPr lang="en-US" altLang="zh-CN" b="1"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Influxdb</a:t>
            </a: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中查询需要的时序数据</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559" y="2499390"/>
            <a:ext cx="7546274" cy="198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1336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30202" y="2706260"/>
            <a:ext cx="530916" cy="300082"/>
          </a:xfrm>
          <a:prstGeom prst="rect">
            <a:avLst/>
          </a:prstGeom>
        </p:spPr>
        <p:txBody>
          <a:bodyPr wrap="none">
            <a:spAutoFit/>
          </a:bodyPr>
          <a:lstStyle/>
          <a:p>
            <a:pPr algn="ctr">
              <a:defRPr/>
            </a:pPr>
            <a:r>
              <a:rPr lang="zh-CN" altLang="en-US" sz="135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绪论</a:t>
            </a:r>
            <a:endParaRPr lang="zh-CN" altLang="zh-CN" sz="135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2938493" y="2706261"/>
            <a:ext cx="877163" cy="507831"/>
          </a:xfrm>
          <a:prstGeom prst="rect">
            <a:avLst/>
          </a:prstGeom>
        </p:spPr>
        <p:txBody>
          <a:bodyPr wrap="none">
            <a:spAutoFit/>
          </a:bodyPr>
          <a:lstStyle/>
          <a:p>
            <a:pPr algn="ctr">
              <a:defRPr/>
            </a:pPr>
            <a:r>
              <a:rPr lang="zh-CN" altLang="en-US" sz="135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研究方法</a:t>
            </a:r>
            <a:endParaRPr lang="en-US" altLang="zh-CN" sz="135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zh-CN" altLang="en-US" sz="135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与思路</a:t>
            </a:r>
            <a:endParaRPr lang="zh-CN" altLang="zh-CN" sz="135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3864318" y="2706261"/>
            <a:ext cx="1396537" cy="300082"/>
          </a:xfrm>
          <a:prstGeom prst="rect">
            <a:avLst/>
          </a:prstGeom>
        </p:spPr>
        <p:txBody>
          <a:bodyPr wrap="none">
            <a:spAutoFit/>
          </a:bodyPr>
          <a:lstStyle/>
          <a:p>
            <a:pPr algn="ctr">
              <a:defRPr/>
            </a:pPr>
            <a:r>
              <a:rPr lang="zh-CN" altLang="en-US" sz="135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研究工作及成果</a:t>
            </a:r>
            <a:endParaRPr lang="en-US" altLang="zh-CN" sz="135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5227054" y="2706261"/>
            <a:ext cx="1050288" cy="300082"/>
          </a:xfrm>
          <a:prstGeom prst="rect">
            <a:avLst/>
          </a:prstGeom>
        </p:spPr>
        <p:txBody>
          <a:bodyPr wrap="none">
            <a:spAutoFit/>
          </a:bodyPr>
          <a:lstStyle/>
          <a:p>
            <a:pPr algn="ctr">
              <a:defRPr/>
            </a:pPr>
            <a:r>
              <a:rPr lang="zh-CN" altLang="en-US" sz="135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问题与困难</a:t>
            </a:r>
          </a:p>
        </p:txBody>
      </p:sp>
      <p:sp>
        <p:nvSpPr>
          <p:cNvPr id="24" name="矩形 23"/>
          <p:cNvSpPr/>
          <p:nvPr/>
        </p:nvSpPr>
        <p:spPr>
          <a:xfrm>
            <a:off x="6299661" y="2706260"/>
            <a:ext cx="1223413" cy="300082"/>
          </a:xfrm>
          <a:prstGeom prst="rect">
            <a:avLst/>
          </a:prstGeom>
        </p:spPr>
        <p:txBody>
          <a:bodyPr wrap="none">
            <a:spAutoFit/>
          </a:bodyPr>
          <a:lstStyle/>
          <a:p>
            <a:pPr algn="ctr">
              <a:defRPr/>
            </a:pPr>
            <a:r>
              <a:rPr lang="zh-CN" altLang="en-US" sz="135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工作进度安排</a:t>
            </a:r>
            <a:endParaRPr lang="zh-CN" altLang="zh-CN" sz="135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TextBox 59"/>
          <p:cNvSpPr txBox="1">
            <a:spLocks noChangeArrowheads="1"/>
          </p:cNvSpPr>
          <p:nvPr/>
        </p:nvSpPr>
        <p:spPr bwMode="auto">
          <a:xfrm flipH="1">
            <a:off x="3329862" y="4860967"/>
            <a:ext cx="2484276" cy="507831"/>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2700" b="1" kern="0" dirty="0">
                <a:solidFill>
                  <a:schemeClr val="bg1">
                    <a:lumMod val="85000"/>
                  </a:schemeClr>
                </a:solidFill>
                <a:latin typeface="微软雅黑" pitchFamily="34" charset="-122"/>
                <a:ea typeface="微软雅黑" pitchFamily="34" charset="-122"/>
              </a:rPr>
              <a:t>目录 </a:t>
            </a:r>
            <a:r>
              <a:rPr lang="en-US" altLang="zh-CN" sz="2700" b="1" kern="0" dirty="0">
                <a:solidFill>
                  <a:schemeClr val="bg1">
                    <a:lumMod val="85000"/>
                  </a:schemeClr>
                </a:solidFill>
                <a:latin typeface="微软雅黑" pitchFamily="34" charset="-122"/>
                <a:ea typeface="微软雅黑" pitchFamily="34" charset="-122"/>
              </a:rPr>
              <a:t>/ </a:t>
            </a:r>
            <a:r>
              <a:rPr lang="en-US" altLang="zh-CN" kern="0" dirty="0">
                <a:solidFill>
                  <a:schemeClr val="bg1">
                    <a:lumMod val="85000"/>
                  </a:schemeClr>
                </a:solidFill>
                <a:latin typeface="微软雅黑" pitchFamily="34" charset="-122"/>
                <a:ea typeface="微软雅黑" pitchFamily="34" charset="-122"/>
              </a:rPr>
              <a:t>CONTENTS</a:t>
            </a:r>
            <a:endParaRPr lang="en-US" altLang="ko-KR" kern="0" dirty="0">
              <a:solidFill>
                <a:schemeClr val="bg1">
                  <a:lumMod val="85000"/>
                </a:schemeClr>
              </a:solidFill>
              <a:latin typeface="微软雅黑" pitchFamily="34" charset="-122"/>
              <a:ea typeface="微软雅黑" pitchFamily="34" charset="-122"/>
            </a:endParaRPr>
          </a:p>
        </p:txBody>
      </p:sp>
      <p:cxnSp>
        <p:nvCxnSpPr>
          <p:cNvPr id="33" name="直接连接符 32"/>
          <p:cNvCxnSpPr/>
          <p:nvPr/>
        </p:nvCxnSpPr>
        <p:spPr>
          <a:xfrm>
            <a:off x="3230587" y="4860965"/>
            <a:ext cx="2660053"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90638" y="4860965"/>
            <a:ext cx="0" cy="503976"/>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3230587" y="5364941"/>
            <a:ext cx="2660053" cy="0"/>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3230585" y="4860965"/>
            <a:ext cx="0" cy="503976"/>
          </a:xfrm>
          <a:prstGeom prst="line">
            <a:avLst/>
          </a:prstGeom>
          <a:ln w="12700">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825132" y="1941358"/>
            <a:ext cx="741060" cy="661928"/>
            <a:chOff x="1816562" y="1445477"/>
            <a:chExt cx="988080" cy="882570"/>
          </a:xfrm>
        </p:grpSpPr>
        <p:sp>
          <p:nvSpPr>
            <p:cNvPr id="39" name="等腰三角形 38"/>
            <p:cNvSpPr/>
            <p:nvPr/>
          </p:nvSpPr>
          <p:spPr>
            <a:xfrm>
              <a:off x="1816562" y="1445477"/>
              <a:ext cx="988080" cy="85179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2073143" y="1712494"/>
              <a:ext cx="474917" cy="615553"/>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1</a:t>
              </a:r>
              <a:endParaRPr lang="zh-CN" altLang="en-US" sz="2400" dirty="0">
                <a:solidFill>
                  <a:schemeClr val="bg1"/>
                </a:solidFill>
                <a:latin typeface="Arial" panose="020B0604020202020204" pitchFamily="34" charset="0"/>
                <a:cs typeface="Arial" panose="020B0604020202020204" pitchFamily="34" charset="0"/>
              </a:endParaRPr>
            </a:p>
          </p:txBody>
        </p:sp>
      </p:grpSp>
      <p:grpSp>
        <p:nvGrpSpPr>
          <p:cNvPr id="3" name="组合 2"/>
          <p:cNvGrpSpPr/>
          <p:nvPr/>
        </p:nvGrpSpPr>
        <p:grpSpPr>
          <a:xfrm>
            <a:off x="3010644" y="1941358"/>
            <a:ext cx="741060" cy="661928"/>
            <a:chOff x="3397245" y="1445477"/>
            <a:chExt cx="988080" cy="882570"/>
          </a:xfrm>
        </p:grpSpPr>
        <p:sp>
          <p:nvSpPr>
            <p:cNvPr id="38" name="等腰三角形 37"/>
            <p:cNvSpPr/>
            <p:nvPr/>
          </p:nvSpPr>
          <p:spPr>
            <a:xfrm>
              <a:off x="3397245" y="1445477"/>
              <a:ext cx="988080" cy="8517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7" name="文本框 36"/>
            <p:cNvSpPr txBox="1"/>
            <p:nvPr/>
          </p:nvSpPr>
          <p:spPr>
            <a:xfrm>
              <a:off x="3648360" y="1712494"/>
              <a:ext cx="474917" cy="615553"/>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2</a:t>
              </a:r>
              <a:endParaRPr lang="zh-CN" altLang="en-US" sz="2400" dirty="0">
                <a:solidFill>
                  <a:schemeClr val="bg1"/>
                </a:solidFill>
                <a:latin typeface="Arial" panose="020B0604020202020204" pitchFamily="34" charset="0"/>
                <a:cs typeface="Arial" panose="020B0604020202020204" pitchFamily="34" charset="0"/>
              </a:endParaRPr>
            </a:p>
          </p:txBody>
        </p:sp>
      </p:grpSp>
      <p:grpSp>
        <p:nvGrpSpPr>
          <p:cNvPr id="4" name="组合 3"/>
          <p:cNvGrpSpPr/>
          <p:nvPr/>
        </p:nvGrpSpPr>
        <p:grpSpPr>
          <a:xfrm>
            <a:off x="4196156" y="1941358"/>
            <a:ext cx="741060" cy="661927"/>
            <a:chOff x="4977928" y="1445477"/>
            <a:chExt cx="988080" cy="882569"/>
          </a:xfrm>
        </p:grpSpPr>
        <p:sp>
          <p:nvSpPr>
            <p:cNvPr id="42" name="等腰三角形 41"/>
            <p:cNvSpPr/>
            <p:nvPr/>
          </p:nvSpPr>
          <p:spPr>
            <a:xfrm>
              <a:off x="4977928" y="1445477"/>
              <a:ext cx="988080" cy="8517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5234509" y="1712493"/>
              <a:ext cx="474917" cy="615553"/>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3</a:t>
              </a:r>
              <a:endParaRPr lang="zh-CN" altLang="en-US" sz="2400" dirty="0">
                <a:solidFill>
                  <a:schemeClr val="bg1"/>
                </a:solidFill>
                <a:latin typeface="Arial" panose="020B0604020202020204" pitchFamily="34" charset="0"/>
                <a:cs typeface="Arial" panose="020B0604020202020204" pitchFamily="34" charset="0"/>
              </a:endParaRPr>
            </a:p>
          </p:txBody>
        </p:sp>
      </p:grpSp>
      <p:grpSp>
        <p:nvGrpSpPr>
          <p:cNvPr id="5" name="组合 4"/>
          <p:cNvGrpSpPr/>
          <p:nvPr/>
        </p:nvGrpSpPr>
        <p:grpSpPr>
          <a:xfrm>
            <a:off x="5381668" y="1941358"/>
            <a:ext cx="741060" cy="661927"/>
            <a:chOff x="6558611" y="1445477"/>
            <a:chExt cx="988080" cy="882569"/>
          </a:xfrm>
        </p:grpSpPr>
        <p:sp>
          <p:nvSpPr>
            <p:cNvPr id="43" name="等腰三角形 42"/>
            <p:cNvSpPr/>
            <p:nvPr/>
          </p:nvSpPr>
          <p:spPr>
            <a:xfrm>
              <a:off x="6558611" y="1445477"/>
              <a:ext cx="988080" cy="851793"/>
            </a:xfrm>
            <a:prstGeom prst="triangle">
              <a:avLst/>
            </a:prstGeom>
            <a:solidFill>
              <a:srgbClr val="94C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p:cNvSpPr txBox="1"/>
            <p:nvPr/>
          </p:nvSpPr>
          <p:spPr>
            <a:xfrm>
              <a:off x="6815192" y="1712493"/>
              <a:ext cx="474917" cy="615553"/>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4</a:t>
              </a:r>
              <a:endParaRPr lang="zh-CN" altLang="en-US" sz="2400" dirty="0">
                <a:solidFill>
                  <a:schemeClr val="bg1"/>
                </a:solidFill>
                <a:latin typeface="Arial" panose="020B0604020202020204" pitchFamily="34" charset="0"/>
                <a:cs typeface="Arial" panose="020B0604020202020204" pitchFamily="34" charset="0"/>
              </a:endParaRPr>
            </a:p>
          </p:txBody>
        </p:sp>
      </p:grpSp>
      <p:grpSp>
        <p:nvGrpSpPr>
          <p:cNvPr id="9" name="组合 8"/>
          <p:cNvGrpSpPr/>
          <p:nvPr/>
        </p:nvGrpSpPr>
        <p:grpSpPr>
          <a:xfrm>
            <a:off x="6540839" y="1941357"/>
            <a:ext cx="741060" cy="661928"/>
            <a:chOff x="9719979" y="1445476"/>
            <a:chExt cx="988080" cy="882570"/>
          </a:xfrm>
        </p:grpSpPr>
        <p:sp>
          <p:nvSpPr>
            <p:cNvPr id="45" name="等腰三角形 44"/>
            <p:cNvSpPr/>
            <p:nvPr/>
          </p:nvSpPr>
          <p:spPr>
            <a:xfrm>
              <a:off x="9719979" y="1445476"/>
              <a:ext cx="988080" cy="85179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p:cNvSpPr txBox="1"/>
            <p:nvPr/>
          </p:nvSpPr>
          <p:spPr>
            <a:xfrm>
              <a:off x="9976560" y="1712493"/>
              <a:ext cx="474917" cy="615553"/>
            </a:xfrm>
            <a:prstGeom prst="rect">
              <a:avLst/>
            </a:prstGeom>
            <a:noFill/>
          </p:spPr>
          <p:txBody>
            <a:bodyPr wrap="none" rtlCol="0">
              <a:spAutoFit/>
            </a:bodyPr>
            <a:lstStyle/>
            <a:p>
              <a:pPr algn="ctr"/>
              <a:r>
                <a:rPr lang="en-US" altLang="zh-CN" sz="2400" dirty="0">
                  <a:solidFill>
                    <a:schemeClr val="bg1"/>
                  </a:solidFill>
                  <a:latin typeface="Arial" panose="020B0604020202020204" pitchFamily="34" charset="0"/>
                  <a:cs typeface="Arial" panose="020B0604020202020204" pitchFamily="34" charset="0"/>
                </a:rPr>
                <a:t>5</a:t>
              </a:r>
              <a:endParaRPr lang="zh-CN" altLang="en-US" sz="24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746876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250"/>
                                        <p:tgtEl>
                                          <p:spTgt spid="36"/>
                                        </p:tgtEl>
                                      </p:cBhvr>
                                    </p:animEffect>
                                  </p:childTnLst>
                                </p:cTn>
                              </p:par>
                              <p:par>
                                <p:cTn id="11" presetID="22" presetClass="entr" presetSubtype="8" fill="hold" nodeType="withEffect">
                                  <p:stCondLst>
                                    <p:cond delay="1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nodeType="withEffect">
                                  <p:stCondLst>
                                    <p:cond delay="1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6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250"/>
                                        <p:tgtEl>
                                          <p:spTgt spid="34"/>
                                        </p:tgtEl>
                                      </p:cBhvr>
                                    </p:animEffect>
                                  </p:childTnLst>
                                </p:cTn>
                              </p:par>
                            </p:childTnLst>
                          </p:cTn>
                        </p:par>
                        <p:par>
                          <p:cTn id="21" fill="hold">
                            <p:stCondLst>
                              <p:cond delay="850"/>
                            </p:stCondLst>
                            <p:childTnLst>
                              <p:par>
                                <p:cTn id="22" presetID="10" presetClass="entr" presetSubtype="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childTnLst>
                                </p:cTn>
                              </p:par>
                              <p:par>
                                <p:cTn id="25" presetID="56" presetClass="path" presetSubtype="0" accel="50000" decel="50000" fill="hold" nodeType="withEffect">
                                  <p:stCondLst>
                                    <p:cond delay="0"/>
                                  </p:stCondLst>
                                  <p:childTnLst>
                                    <p:animMotion origin="layout" path="M -0.03737 0.0412 L 2.5E-6 2.59259E-6 " pathEditMode="relative" rAng="0" ptsTypes="AA">
                                      <p:cBhvr>
                                        <p:cTn id="26" dur="700" fill="hold"/>
                                        <p:tgtEl>
                                          <p:spTgt spid="15"/>
                                        </p:tgtEl>
                                        <p:attrNameLst>
                                          <p:attrName>ppt_x</p:attrName>
                                          <p:attrName>ppt_y</p:attrName>
                                        </p:attrNameLst>
                                      </p:cBhvr>
                                      <p:rCtr x="1862" y="-2060"/>
                                    </p:animMotion>
                                  </p:childTnLst>
                                </p:cTn>
                              </p:par>
                              <p:par>
                                <p:cTn id="27" presetID="10" presetClass="entr" presetSubtype="0" fill="hold" nodeType="withEffect">
                                  <p:stCondLst>
                                    <p:cond delay="25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childTnLst>
                                </p:cTn>
                              </p:par>
                              <p:par>
                                <p:cTn id="30" presetID="56" presetClass="path" presetSubtype="0" accel="50000" decel="50000" fill="hold" nodeType="withEffect">
                                  <p:stCondLst>
                                    <p:cond delay="250"/>
                                  </p:stCondLst>
                                  <p:childTnLst>
                                    <p:animMotion origin="layout" path="M -0.03737 0.0412 L 2.5E-6 2.59259E-6 " pathEditMode="relative" rAng="0" ptsTypes="AA">
                                      <p:cBhvr>
                                        <p:cTn id="31" dur="700" fill="hold"/>
                                        <p:tgtEl>
                                          <p:spTgt spid="3"/>
                                        </p:tgtEl>
                                        <p:attrNameLst>
                                          <p:attrName>ppt_x</p:attrName>
                                          <p:attrName>ppt_y</p:attrName>
                                        </p:attrNameLst>
                                      </p:cBhvr>
                                      <p:rCtr x="1862" y="-2060"/>
                                    </p:animMotion>
                                  </p:childTnLst>
                                </p:cTn>
                              </p:par>
                              <p:par>
                                <p:cTn id="32" presetID="10" presetClass="entr" presetSubtype="0" fill="hold" nodeType="withEffect">
                                  <p:stCondLst>
                                    <p:cond delay="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childTnLst>
                                </p:cTn>
                              </p:par>
                              <p:par>
                                <p:cTn id="35" presetID="56" presetClass="path" presetSubtype="0" accel="50000" decel="50000" fill="hold" nodeType="withEffect">
                                  <p:stCondLst>
                                    <p:cond delay="500"/>
                                  </p:stCondLst>
                                  <p:childTnLst>
                                    <p:animMotion origin="layout" path="M -0.03737 0.0412 L 2.5E-6 2.59259E-6 " pathEditMode="relative" rAng="0" ptsTypes="AA">
                                      <p:cBhvr>
                                        <p:cTn id="36" dur="700" fill="hold"/>
                                        <p:tgtEl>
                                          <p:spTgt spid="4"/>
                                        </p:tgtEl>
                                        <p:attrNameLst>
                                          <p:attrName>ppt_x</p:attrName>
                                          <p:attrName>ppt_y</p:attrName>
                                        </p:attrNameLst>
                                      </p:cBhvr>
                                      <p:rCtr x="1862" y="-2060"/>
                                    </p:animMotion>
                                  </p:childTnLst>
                                </p:cTn>
                              </p:par>
                              <p:par>
                                <p:cTn id="37" presetID="10" presetClass="entr" presetSubtype="0" fill="hold" nodeType="withEffect">
                                  <p:stCondLst>
                                    <p:cond delay="50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par>
                                <p:cTn id="40" presetID="56" presetClass="path" presetSubtype="0" accel="50000" decel="50000" fill="hold" nodeType="withEffect">
                                  <p:stCondLst>
                                    <p:cond delay="500"/>
                                  </p:stCondLst>
                                  <p:childTnLst>
                                    <p:animMotion origin="layout" path="M -0.03737 0.0412 L 2.5E-6 2.59259E-6 " pathEditMode="relative" rAng="0" ptsTypes="AA">
                                      <p:cBhvr>
                                        <p:cTn id="41" dur="700" fill="hold"/>
                                        <p:tgtEl>
                                          <p:spTgt spid="5"/>
                                        </p:tgtEl>
                                        <p:attrNameLst>
                                          <p:attrName>ppt_x</p:attrName>
                                          <p:attrName>ppt_y</p:attrName>
                                        </p:attrNameLst>
                                      </p:cBhvr>
                                      <p:rCtr x="1862" y="-2060"/>
                                    </p:animMotion>
                                  </p:childTnLst>
                                </p:cTn>
                              </p:par>
                              <p:par>
                                <p:cTn id="42" presetID="10" presetClass="entr" presetSubtype="0" fill="hold" nodeType="withEffect">
                                  <p:stCondLst>
                                    <p:cond delay="100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childTnLst>
                                </p:cTn>
                              </p:par>
                              <p:par>
                                <p:cTn id="45" presetID="56" presetClass="path" presetSubtype="0" accel="50000" decel="50000" fill="hold" nodeType="withEffect">
                                  <p:stCondLst>
                                    <p:cond delay="1000"/>
                                  </p:stCondLst>
                                  <p:childTnLst>
                                    <p:animMotion origin="layout" path="M -0.03737 0.0412 L 2.5E-6 2.59259E-6 " pathEditMode="relative" rAng="0" ptsTypes="AA">
                                      <p:cBhvr>
                                        <p:cTn id="46" dur="700" fill="hold"/>
                                        <p:tgtEl>
                                          <p:spTgt spid="9"/>
                                        </p:tgtEl>
                                        <p:attrNameLst>
                                          <p:attrName>ppt_x</p:attrName>
                                          <p:attrName>ppt_y</p:attrName>
                                        </p:attrNameLst>
                                      </p:cBhvr>
                                      <p:rCtr x="1862" y="-2060"/>
                                    </p:animMotion>
                                  </p:childTnLst>
                                </p:cTn>
                              </p:par>
                            </p:childTnLst>
                          </p:cTn>
                        </p:par>
                        <p:par>
                          <p:cTn id="47" fill="hold">
                            <p:stCondLst>
                              <p:cond delay="2850"/>
                            </p:stCondLst>
                            <p:childTnLst>
                              <p:par>
                                <p:cTn id="48" presetID="22" presetClass="entr" presetSubtype="8"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200"/>
                                        <p:tgtEl>
                                          <p:spTgt spid="6"/>
                                        </p:tgtEl>
                                      </p:cBhvr>
                                    </p:animEffect>
                                  </p:childTnLst>
                                </p:cTn>
                              </p:par>
                            </p:childTnLst>
                          </p:cTn>
                        </p:par>
                        <p:par>
                          <p:cTn id="51" fill="hold">
                            <p:stCondLst>
                              <p:cond delay="3050"/>
                            </p:stCondLst>
                            <p:childTnLst>
                              <p:par>
                                <p:cTn id="52" presetID="22" presetClass="entr" presetSubtype="8"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200"/>
                                        <p:tgtEl>
                                          <p:spTgt spid="8"/>
                                        </p:tgtEl>
                                      </p:cBhvr>
                                    </p:animEffect>
                                  </p:childTnLst>
                                </p:cTn>
                              </p:par>
                            </p:childTnLst>
                          </p:cTn>
                        </p:par>
                        <p:par>
                          <p:cTn id="55" fill="hold">
                            <p:stCondLst>
                              <p:cond delay="325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200"/>
                                        <p:tgtEl>
                                          <p:spTgt spid="10"/>
                                        </p:tgtEl>
                                      </p:cBhvr>
                                    </p:animEffect>
                                  </p:childTnLst>
                                </p:cTn>
                              </p:par>
                            </p:childTnLst>
                          </p:cTn>
                        </p:par>
                        <p:par>
                          <p:cTn id="59" fill="hold">
                            <p:stCondLst>
                              <p:cond delay="3450"/>
                            </p:stCondLst>
                            <p:childTnLst>
                              <p:par>
                                <p:cTn id="60" presetID="22" presetClass="entr" presetSubtype="8" fill="hold" grpId="0"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200"/>
                                        <p:tgtEl>
                                          <p:spTgt spid="12"/>
                                        </p:tgtEl>
                                      </p:cBhvr>
                                    </p:animEffect>
                                  </p:childTnLst>
                                </p:cTn>
                              </p:par>
                            </p:childTnLst>
                          </p:cTn>
                        </p:par>
                        <p:par>
                          <p:cTn id="63" fill="hold">
                            <p:stCondLst>
                              <p:cond delay="3650"/>
                            </p:stCondLst>
                            <p:childTnLst>
                              <p:par>
                                <p:cTn id="64" presetID="22" presetClass="entr" presetSubtype="8"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2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24"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3763055" y="840794"/>
            <a:ext cx="32418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数据查询模块实现与测试</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295208" y="881887"/>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085480" y="1605388"/>
            <a:ext cx="4353661"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按条件从</a:t>
            </a:r>
            <a:r>
              <a:rPr lang="en-US" altLang="zh-CN" b="1" dirty="0" err="1"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Influxdb</a:t>
            </a: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中查询需要的时序数据</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pic>
        <p:nvPicPr>
          <p:cNvPr id="3074" name="Picture 2"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627" y="2329578"/>
            <a:ext cx="7763373" cy="96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272" y="4248454"/>
            <a:ext cx="66960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0627" y="5618491"/>
            <a:ext cx="765665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3085480" y="3649248"/>
            <a:ext cx="1190309"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查询代码</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13" name="文本框 12"/>
          <p:cNvSpPr txBox="1"/>
          <p:nvPr/>
        </p:nvSpPr>
        <p:spPr>
          <a:xfrm>
            <a:off x="3085479" y="4972644"/>
            <a:ext cx="2298525"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程序返回的查询结果</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16587625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4211900" y="834966"/>
            <a:ext cx="2395513"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数据接口模块</a:t>
            </a: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设计</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744053" y="876059"/>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3604764" y="1588313"/>
            <a:ext cx="3635541"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应用程序向系统请求数据查询</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917" y="2373639"/>
            <a:ext cx="5872470" cy="252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67055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4237658" y="834967"/>
            <a:ext cx="2395513"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数据接口模块</a:t>
            </a: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设计</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769811" y="876060"/>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4237658" y="1588314"/>
            <a:ext cx="1727089"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交互函数设计</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pic>
        <p:nvPicPr>
          <p:cNvPr id="2" name="图片 1"/>
          <p:cNvPicPr>
            <a:picLocks noChangeAspect="1"/>
          </p:cNvPicPr>
          <p:nvPr/>
        </p:nvPicPr>
        <p:blipFill>
          <a:blip r:embed="rId3"/>
          <a:stretch>
            <a:fillRect/>
          </a:stretch>
        </p:blipFill>
        <p:spPr>
          <a:xfrm>
            <a:off x="1784964" y="2303195"/>
            <a:ext cx="6880848" cy="2550245"/>
          </a:xfrm>
          <a:prstGeom prst="rect">
            <a:avLst/>
          </a:prstGeom>
        </p:spPr>
      </p:pic>
    </p:spTree>
    <p:extLst>
      <p:ext uri="{BB962C8B-B14F-4D97-AF65-F5344CB8AC3E}">
        <p14:creationId xmlns:p14="http://schemas.microsoft.com/office/powerpoint/2010/main" val="3034535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4237658" y="847845"/>
            <a:ext cx="2395513"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数据接口模块</a:t>
            </a: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设计</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8" name="组合 27"/>
          <p:cNvGrpSpPr/>
          <p:nvPr/>
        </p:nvGrpSpPr>
        <p:grpSpPr>
          <a:xfrm>
            <a:off x="3769811" y="888938"/>
            <a:ext cx="197506" cy="296260"/>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4237658" y="1525806"/>
            <a:ext cx="1727089" cy="369332"/>
          </a:xfrm>
          <a:prstGeom prst="rect">
            <a:avLst/>
          </a:prstGeom>
          <a:noFill/>
        </p:spPr>
        <p:txBody>
          <a:bodyPr wrap="square" rtlCol="0">
            <a:spAutoFit/>
          </a:bodyPr>
          <a:lstStyle/>
          <a:p>
            <a:pPr>
              <a:spcBef>
                <a:spcPct val="0"/>
              </a:spcBef>
            </a:pPr>
            <a:r>
              <a:rPr lang="zh-CN" altLang="en-US"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交互函数设计</a:t>
            </a:r>
            <a:endParaRPr lang="zh-CN" altLang="en-US"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pic>
        <p:nvPicPr>
          <p:cNvPr id="3" name="图片 2"/>
          <p:cNvPicPr>
            <a:picLocks noChangeAspect="1"/>
          </p:cNvPicPr>
          <p:nvPr/>
        </p:nvPicPr>
        <p:blipFill>
          <a:blip r:embed="rId3"/>
          <a:stretch>
            <a:fillRect/>
          </a:stretch>
        </p:blipFill>
        <p:spPr>
          <a:xfrm>
            <a:off x="2163107" y="2165301"/>
            <a:ext cx="5876190" cy="3952381"/>
          </a:xfrm>
          <a:prstGeom prst="rect">
            <a:avLst/>
          </a:prstGeom>
        </p:spPr>
      </p:pic>
    </p:spTree>
    <p:extLst>
      <p:ext uri="{BB962C8B-B14F-4D97-AF65-F5344CB8AC3E}">
        <p14:creationId xmlns:p14="http://schemas.microsoft.com/office/powerpoint/2010/main" val="15205491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5467232" y="4010928"/>
            <a:ext cx="2781532" cy="715581"/>
          </a:xfrm>
          <a:prstGeom prst="rect">
            <a:avLst/>
          </a:prstGeom>
          <a:noFill/>
        </p:spPr>
        <p:txBody>
          <a:bodyPr wrap="none" rtlCol="0">
            <a:spAutoFit/>
          </a:bodyPr>
          <a:lstStyle/>
          <a:p>
            <a:pPr algn="ctr"/>
            <a:r>
              <a:rPr lang="zh-CN" altLang="en-US" sz="405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问题及困难</a:t>
            </a:r>
            <a:endParaRPr lang="zh-CN" altLang="zh-CN" sz="405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文本框 32"/>
          <p:cNvSpPr txBox="1"/>
          <p:nvPr/>
        </p:nvSpPr>
        <p:spPr>
          <a:xfrm>
            <a:off x="6227059" y="3621182"/>
            <a:ext cx="1261884" cy="415498"/>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100" dirty="0">
                <a:solidFill>
                  <a:srgbClr val="152F47"/>
                </a:solidFill>
              </a:rPr>
              <a:t>第四部分</a:t>
            </a:r>
          </a:p>
        </p:txBody>
      </p:sp>
      <p:sp>
        <p:nvSpPr>
          <p:cNvPr id="45" name="等腰三角形 44"/>
          <p:cNvSpPr/>
          <p:nvPr/>
        </p:nvSpPr>
        <p:spPr>
          <a:xfrm>
            <a:off x="565066" y="2658211"/>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等腰三角形 45"/>
          <p:cNvSpPr/>
          <p:nvPr/>
        </p:nvSpPr>
        <p:spPr>
          <a:xfrm>
            <a:off x="2902931" y="1219057"/>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等腰三角形 46"/>
          <p:cNvSpPr/>
          <p:nvPr/>
        </p:nvSpPr>
        <p:spPr>
          <a:xfrm rot="3600000">
            <a:off x="1329115" y="3008506"/>
            <a:ext cx="532863" cy="4593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等腰三角形 56"/>
          <p:cNvSpPr/>
          <p:nvPr/>
        </p:nvSpPr>
        <p:spPr>
          <a:xfrm flipV="1">
            <a:off x="1954666" y="3117577"/>
            <a:ext cx="1238921" cy="10680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等腰三角形 57"/>
          <p:cNvSpPr/>
          <p:nvPr/>
        </p:nvSpPr>
        <p:spPr>
          <a:xfrm>
            <a:off x="1404160" y="3628858"/>
            <a:ext cx="1531010" cy="1319836"/>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等腰三角形 58"/>
          <p:cNvSpPr/>
          <p:nvPr/>
        </p:nvSpPr>
        <p:spPr>
          <a:xfrm>
            <a:off x="1137728" y="5011279"/>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等腰三角形 59"/>
          <p:cNvSpPr/>
          <p:nvPr/>
        </p:nvSpPr>
        <p:spPr>
          <a:xfrm>
            <a:off x="284926" y="3840771"/>
            <a:ext cx="532863" cy="4593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等腰三角形 61"/>
          <p:cNvSpPr/>
          <p:nvPr/>
        </p:nvSpPr>
        <p:spPr>
          <a:xfrm>
            <a:off x="1424646" y="2016851"/>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等腰三角形 62"/>
          <p:cNvSpPr/>
          <p:nvPr/>
        </p:nvSpPr>
        <p:spPr>
          <a:xfrm rot="3600000">
            <a:off x="1827764" y="1869802"/>
            <a:ext cx="532863" cy="45936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等腰三角形 63"/>
          <p:cNvSpPr/>
          <p:nvPr/>
        </p:nvSpPr>
        <p:spPr>
          <a:xfrm rot="3600000">
            <a:off x="2971901" y="1649589"/>
            <a:ext cx="532863" cy="459365"/>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等腰三角形 64"/>
          <p:cNvSpPr/>
          <p:nvPr/>
        </p:nvSpPr>
        <p:spPr>
          <a:xfrm rot="3600000">
            <a:off x="1032472" y="4239334"/>
            <a:ext cx="532863" cy="459365"/>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等腰三角形 65"/>
          <p:cNvSpPr/>
          <p:nvPr/>
        </p:nvSpPr>
        <p:spPr>
          <a:xfrm rot="10800000">
            <a:off x="3118767" y="3735766"/>
            <a:ext cx="1000589" cy="86257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等腰三角形 66"/>
          <p:cNvSpPr/>
          <p:nvPr/>
        </p:nvSpPr>
        <p:spPr>
          <a:xfrm>
            <a:off x="2733690" y="3794155"/>
            <a:ext cx="532863" cy="45936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等腰三角形 67"/>
          <p:cNvSpPr/>
          <p:nvPr/>
        </p:nvSpPr>
        <p:spPr>
          <a:xfrm flipV="1">
            <a:off x="2733690" y="4344038"/>
            <a:ext cx="532863" cy="45936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等腰三角形 68"/>
          <p:cNvSpPr/>
          <p:nvPr/>
        </p:nvSpPr>
        <p:spPr>
          <a:xfrm rot="3600000">
            <a:off x="1353140" y="3697138"/>
            <a:ext cx="532863" cy="459365"/>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等腰三角形 69"/>
          <p:cNvSpPr/>
          <p:nvPr/>
        </p:nvSpPr>
        <p:spPr>
          <a:xfrm rot="3600000">
            <a:off x="1743201" y="4882329"/>
            <a:ext cx="909833" cy="78433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等腰三角形 70"/>
          <p:cNvSpPr/>
          <p:nvPr/>
        </p:nvSpPr>
        <p:spPr>
          <a:xfrm>
            <a:off x="3635662" y="4391959"/>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等腰三角形 71"/>
          <p:cNvSpPr/>
          <p:nvPr/>
        </p:nvSpPr>
        <p:spPr>
          <a:xfrm>
            <a:off x="1798483" y="1969658"/>
            <a:ext cx="1238921" cy="106803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文本框 72"/>
          <p:cNvSpPr txBox="1"/>
          <p:nvPr/>
        </p:nvSpPr>
        <p:spPr>
          <a:xfrm>
            <a:off x="1853653" y="2662445"/>
            <a:ext cx="1146468"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1500" b="0" dirty="0" smtClean="0">
                <a:solidFill>
                  <a:schemeClr val="bg1">
                    <a:lumMod val="95000"/>
                  </a:schemeClr>
                </a:solidFill>
              </a:rPr>
              <a:t>问题及困难</a:t>
            </a:r>
            <a:endParaRPr lang="zh-CN" altLang="en-US" sz="1500" b="0" dirty="0">
              <a:solidFill>
                <a:schemeClr val="bg1">
                  <a:lumMod val="95000"/>
                </a:schemeClr>
              </a:solidFill>
            </a:endParaRPr>
          </a:p>
        </p:txBody>
      </p:sp>
      <p:sp>
        <p:nvSpPr>
          <p:cNvPr id="76" name="等腰三角形 75"/>
          <p:cNvSpPr/>
          <p:nvPr/>
        </p:nvSpPr>
        <p:spPr>
          <a:xfrm rot="18000000" flipV="1">
            <a:off x="3405425" y="5044816"/>
            <a:ext cx="532863" cy="45936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等腰三角形 76"/>
          <p:cNvSpPr/>
          <p:nvPr/>
        </p:nvSpPr>
        <p:spPr>
          <a:xfrm>
            <a:off x="1707504" y="892389"/>
            <a:ext cx="1164409" cy="1003800"/>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等腰三角形 60"/>
          <p:cNvSpPr/>
          <p:nvPr/>
        </p:nvSpPr>
        <p:spPr>
          <a:xfrm flipV="1">
            <a:off x="2559557" y="1218880"/>
            <a:ext cx="532863" cy="459365"/>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1" name="组合 30"/>
          <p:cNvGrpSpPr/>
          <p:nvPr/>
        </p:nvGrpSpPr>
        <p:grpSpPr>
          <a:xfrm>
            <a:off x="6094197" y="1969658"/>
            <a:ext cx="1527602" cy="1527602"/>
            <a:chOff x="8125599" y="1434035"/>
            <a:chExt cx="2036802" cy="2036802"/>
          </a:xfrm>
        </p:grpSpPr>
        <p:sp>
          <p:nvSpPr>
            <p:cNvPr id="34" name="椭圆 33"/>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5" name="组合 34"/>
            <p:cNvGrpSpPr>
              <a:grpSpLocks noChangeAspect="1"/>
            </p:cNvGrpSpPr>
            <p:nvPr/>
          </p:nvGrpSpPr>
          <p:grpSpPr>
            <a:xfrm>
              <a:off x="8518659" y="1890295"/>
              <a:ext cx="1310642" cy="1124283"/>
              <a:chOff x="5084763" y="971548"/>
              <a:chExt cx="323865" cy="277813"/>
            </a:xfrm>
            <a:solidFill>
              <a:schemeClr val="bg1">
                <a:lumMod val="95000"/>
              </a:schemeClr>
            </a:solidFill>
          </p:grpSpPr>
          <p:sp>
            <p:nvSpPr>
              <p:cNvPr id="37" name="Freeform 301"/>
              <p:cNvSpPr>
                <a:spLocks noEditPoints="1"/>
              </p:cNvSpPr>
              <p:nvPr/>
            </p:nvSpPr>
            <p:spPr bwMode="auto">
              <a:xfrm>
                <a:off x="5191140" y="1031873"/>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Freeform 302"/>
              <p:cNvSpPr>
                <a:spLocks noEditPoints="1"/>
              </p:cNvSpPr>
              <p:nvPr/>
            </p:nvSpPr>
            <p:spPr bwMode="auto">
              <a:xfrm>
                <a:off x="5084781" y="971548"/>
                <a:ext cx="139701"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Tree>
    <p:extLst>
      <p:ext uri="{BB962C8B-B14F-4D97-AF65-F5344CB8AC3E}">
        <p14:creationId xmlns:p14="http://schemas.microsoft.com/office/powerpoint/2010/main" val="355519359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900" decel="100000" fill="hold"/>
                                        <p:tgtEl>
                                          <p:spTgt spid="3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dissolve">
                                      <p:cBhvr>
                                        <p:cTn id="14" dur="500"/>
                                        <p:tgtEl>
                                          <p:spTgt spid="32"/>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p:cTn id="18" dur="500" fill="hold"/>
                                        <p:tgtEl>
                                          <p:spTgt spid="73"/>
                                        </p:tgtEl>
                                        <p:attrNameLst>
                                          <p:attrName>ppt_w</p:attrName>
                                        </p:attrNameLst>
                                      </p:cBhvr>
                                      <p:tavLst>
                                        <p:tav tm="0">
                                          <p:val>
                                            <p:fltVal val="0"/>
                                          </p:val>
                                        </p:tav>
                                        <p:tav tm="100000">
                                          <p:val>
                                            <p:strVal val="#ppt_w"/>
                                          </p:val>
                                        </p:tav>
                                      </p:tavLst>
                                    </p:anim>
                                    <p:anim calcmode="lin" valueType="num">
                                      <p:cBhvr>
                                        <p:cTn id="19" dur="500" fill="hold"/>
                                        <p:tgtEl>
                                          <p:spTgt spid="73"/>
                                        </p:tgtEl>
                                        <p:attrNameLst>
                                          <p:attrName>ppt_h</p:attrName>
                                        </p:attrNameLst>
                                      </p:cBhvr>
                                      <p:tavLst>
                                        <p:tav tm="0">
                                          <p:val>
                                            <p:fltVal val="0"/>
                                          </p:val>
                                        </p:tav>
                                        <p:tav tm="100000">
                                          <p:val>
                                            <p:strVal val="#ppt_h"/>
                                          </p:val>
                                        </p:tav>
                                      </p:tavLst>
                                    </p:anim>
                                    <p:anim calcmode="lin" valueType="num">
                                      <p:cBhvr>
                                        <p:cTn id="20" dur="500" fill="hold"/>
                                        <p:tgtEl>
                                          <p:spTgt spid="73"/>
                                        </p:tgtEl>
                                        <p:attrNameLst>
                                          <p:attrName>style.rotation</p:attrName>
                                        </p:attrNameLst>
                                      </p:cBhvr>
                                      <p:tavLst>
                                        <p:tav tm="0">
                                          <p:val>
                                            <p:fltVal val="360"/>
                                          </p:val>
                                        </p:tav>
                                        <p:tav tm="100000">
                                          <p:val>
                                            <p:fltVal val="0"/>
                                          </p:val>
                                        </p:tav>
                                      </p:tavLst>
                                    </p:anim>
                                    <p:animEffect transition="in" filter="fade">
                                      <p:cBhvr>
                                        <p:cTn id="21" dur="500"/>
                                        <p:tgtEl>
                                          <p:spTgt spid="73"/>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p:cTn id="24" dur="500" fill="hold"/>
                                        <p:tgtEl>
                                          <p:spTgt spid="72"/>
                                        </p:tgtEl>
                                        <p:attrNameLst>
                                          <p:attrName>ppt_w</p:attrName>
                                        </p:attrNameLst>
                                      </p:cBhvr>
                                      <p:tavLst>
                                        <p:tav tm="0">
                                          <p:val>
                                            <p:fltVal val="0"/>
                                          </p:val>
                                        </p:tav>
                                        <p:tav tm="100000">
                                          <p:val>
                                            <p:strVal val="#ppt_w"/>
                                          </p:val>
                                        </p:tav>
                                      </p:tavLst>
                                    </p:anim>
                                    <p:anim calcmode="lin" valueType="num">
                                      <p:cBhvr>
                                        <p:cTn id="25" dur="500" fill="hold"/>
                                        <p:tgtEl>
                                          <p:spTgt spid="72"/>
                                        </p:tgtEl>
                                        <p:attrNameLst>
                                          <p:attrName>ppt_h</p:attrName>
                                        </p:attrNameLst>
                                      </p:cBhvr>
                                      <p:tavLst>
                                        <p:tav tm="0">
                                          <p:val>
                                            <p:fltVal val="0"/>
                                          </p:val>
                                        </p:tav>
                                        <p:tav tm="100000">
                                          <p:val>
                                            <p:strVal val="#ppt_h"/>
                                          </p:val>
                                        </p:tav>
                                      </p:tavLst>
                                    </p:anim>
                                    <p:anim calcmode="lin" valueType="num">
                                      <p:cBhvr>
                                        <p:cTn id="26" dur="500" fill="hold"/>
                                        <p:tgtEl>
                                          <p:spTgt spid="72"/>
                                        </p:tgtEl>
                                        <p:attrNameLst>
                                          <p:attrName>style.rotation</p:attrName>
                                        </p:attrNameLst>
                                      </p:cBhvr>
                                      <p:tavLst>
                                        <p:tav tm="0">
                                          <p:val>
                                            <p:fltVal val="360"/>
                                          </p:val>
                                        </p:tav>
                                        <p:tav tm="100000">
                                          <p:val>
                                            <p:fltVal val="0"/>
                                          </p:val>
                                        </p:tav>
                                      </p:tavLst>
                                    </p:anim>
                                    <p:animEffect transition="in" filter="fade">
                                      <p:cBhvr>
                                        <p:cTn id="27" dur="500"/>
                                        <p:tgtEl>
                                          <p:spTgt spid="72"/>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p:cTn id="30" dur="500" fill="hold"/>
                                        <p:tgtEl>
                                          <p:spTgt spid="57"/>
                                        </p:tgtEl>
                                        <p:attrNameLst>
                                          <p:attrName>ppt_w</p:attrName>
                                        </p:attrNameLst>
                                      </p:cBhvr>
                                      <p:tavLst>
                                        <p:tav tm="0">
                                          <p:val>
                                            <p:fltVal val="0"/>
                                          </p:val>
                                        </p:tav>
                                        <p:tav tm="100000">
                                          <p:val>
                                            <p:strVal val="#ppt_w"/>
                                          </p:val>
                                        </p:tav>
                                      </p:tavLst>
                                    </p:anim>
                                    <p:anim calcmode="lin" valueType="num">
                                      <p:cBhvr>
                                        <p:cTn id="31" dur="500" fill="hold"/>
                                        <p:tgtEl>
                                          <p:spTgt spid="57"/>
                                        </p:tgtEl>
                                        <p:attrNameLst>
                                          <p:attrName>ppt_h</p:attrName>
                                        </p:attrNameLst>
                                      </p:cBhvr>
                                      <p:tavLst>
                                        <p:tav tm="0">
                                          <p:val>
                                            <p:fltVal val="0"/>
                                          </p:val>
                                        </p:tav>
                                        <p:tav tm="100000">
                                          <p:val>
                                            <p:strVal val="#ppt_h"/>
                                          </p:val>
                                        </p:tav>
                                      </p:tavLst>
                                    </p:anim>
                                    <p:anim calcmode="lin" valueType="num">
                                      <p:cBhvr>
                                        <p:cTn id="32" dur="500" fill="hold"/>
                                        <p:tgtEl>
                                          <p:spTgt spid="57"/>
                                        </p:tgtEl>
                                        <p:attrNameLst>
                                          <p:attrName>style.rotation</p:attrName>
                                        </p:attrNameLst>
                                      </p:cBhvr>
                                      <p:tavLst>
                                        <p:tav tm="0">
                                          <p:val>
                                            <p:fltVal val="360"/>
                                          </p:val>
                                        </p:tav>
                                        <p:tav tm="100000">
                                          <p:val>
                                            <p:fltVal val="0"/>
                                          </p:val>
                                        </p:tav>
                                      </p:tavLst>
                                    </p:anim>
                                    <p:animEffect transition="in" filter="fade">
                                      <p:cBhvr>
                                        <p:cTn id="33" dur="500"/>
                                        <p:tgtEl>
                                          <p:spTgt spid="57"/>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 calcmode="lin" valueType="num">
                                      <p:cBhvr>
                                        <p:cTn id="38" dur="500" fill="hold"/>
                                        <p:tgtEl>
                                          <p:spTgt spid="58"/>
                                        </p:tgtEl>
                                        <p:attrNameLst>
                                          <p:attrName>style.rotation</p:attrName>
                                        </p:attrNameLst>
                                      </p:cBhvr>
                                      <p:tavLst>
                                        <p:tav tm="0">
                                          <p:val>
                                            <p:fltVal val="360"/>
                                          </p:val>
                                        </p:tav>
                                        <p:tav tm="100000">
                                          <p:val>
                                            <p:fltVal val="0"/>
                                          </p:val>
                                        </p:tav>
                                      </p:tavLst>
                                    </p:anim>
                                    <p:animEffect transition="in" filter="fade">
                                      <p:cBhvr>
                                        <p:cTn id="39" dur="500"/>
                                        <p:tgtEl>
                                          <p:spTgt spid="58"/>
                                        </p:tgtEl>
                                      </p:cBhvr>
                                    </p:animEffect>
                                  </p:childTnLst>
                                </p:cTn>
                              </p:par>
                            </p:childTnLst>
                          </p:cTn>
                        </p:par>
                        <p:par>
                          <p:cTn id="40" fill="hold">
                            <p:stCondLst>
                              <p:cond delay="2000"/>
                            </p:stCondLst>
                            <p:childTnLst>
                              <p:par>
                                <p:cTn id="41" presetID="49" presetClass="entr" presetSubtype="0" decel="100000"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 calcmode="lin" valueType="num">
                                      <p:cBhvr>
                                        <p:cTn id="45" dur="500" fill="hold"/>
                                        <p:tgtEl>
                                          <p:spTgt spid="46"/>
                                        </p:tgtEl>
                                        <p:attrNameLst>
                                          <p:attrName>style.rotation</p:attrName>
                                        </p:attrNameLst>
                                      </p:cBhvr>
                                      <p:tavLst>
                                        <p:tav tm="0">
                                          <p:val>
                                            <p:fltVal val="360"/>
                                          </p:val>
                                        </p:tav>
                                        <p:tav tm="100000">
                                          <p:val>
                                            <p:fltVal val="0"/>
                                          </p:val>
                                        </p:tav>
                                      </p:tavLst>
                                    </p:anim>
                                    <p:animEffect transition="in" filter="fade">
                                      <p:cBhvr>
                                        <p:cTn id="46" dur="500"/>
                                        <p:tgtEl>
                                          <p:spTgt spid="46"/>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p:cTn id="49" dur="500" fill="hold"/>
                                        <p:tgtEl>
                                          <p:spTgt spid="61"/>
                                        </p:tgtEl>
                                        <p:attrNameLst>
                                          <p:attrName>ppt_w</p:attrName>
                                        </p:attrNameLst>
                                      </p:cBhvr>
                                      <p:tavLst>
                                        <p:tav tm="0">
                                          <p:val>
                                            <p:fltVal val="0"/>
                                          </p:val>
                                        </p:tav>
                                        <p:tav tm="100000">
                                          <p:val>
                                            <p:strVal val="#ppt_w"/>
                                          </p:val>
                                        </p:tav>
                                      </p:tavLst>
                                    </p:anim>
                                    <p:anim calcmode="lin" valueType="num">
                                      <p:cBhvr>
                                        <p:cTn id="50" dur="500" fill="hold"/>
                                        <p:tgtEl>
                                          <p:spTgt spid="61"/>
                                        </p:tgtEl>
                                        <p:attrNameLst>
                                          <p:attrName>ppt_h</p:attrName>
                                        </p:attrNameLst>
                                      </p:cBhvr>
                                      <p:tavLst>
                                        <p:tav tm="0">
                                          <p:val>
                                            <p:fltVal val="0"/>
                                          </p:val>
                                        </p:tav>
                                        <p:tav tm="100000">
                                          <p:val>
                                            <p:strVal val="#ppt_h"/>
                                          </p:val>
                                        </p:tav>
                                      </p:tavLst>
                                    </p:anim>
                                    <p:anim calcmode="lin" valueType="num">
                                      <p:cBhvr>
                                        <p:cTn id="51" dur="500" fill="hold"/>
                                        <p:tgtEl>
                                          <p:spTgt spid="61"/>
                                        </p:tgtEl>
                                        <p:attrNameLst>
                                          <p:attrName>style.rotation</p:attrName>
                                        </p:attrNameLst>
                                      </p:cBhvr>
                                      <p:tavLst>
                                        <p:tav tm="0">
                                          <p:val>
                                            <p:fltVal val="360"/>
                                          </p:val>
                                        </p:tav>
                                        <p:tav tm="100000">
                                          <p:val>
                                            <p:fltVal val="0"/>
                                          </p:val>
                                        </p:tav>
                                      </p:tavLst>
                                    </p:anim>
                                    <p:animEffect transition="in" filter="fade">
                                      <p:cBhvr>
                                        <p:cTn id="52" dur="500"/>
                                        <p:tgtEl>
                                          <p:spTgt spid="61"/>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p:cTn id="55" dur="500" fill="hold"/>
                                        <p:tgtEl>
                                          <p:spTgt spid="64"/>
                                        </p:tgtEl>
                                        <p:attrNameLst>
                                          <p:attrName>ppt_w</p:attrName>
                                        </p:attrNameLst>
                                      </p:cBhvr>
                                      <p:tavLst>
                                        <p:tav tm="0">
                                          <p:val>
                                            <p:fltVal val="0"/>
                                          </p:val>
                                        </p:tav>
                                        <p:tav tm="100000">
                                          <p:val>
                                            <p:strVal val="#ppt_w"/>
                                          </p:val>
                                        </p:tav>
                                      </p:tavLst>
                                    </p:anim>
                                    <p:anim calcmode="lin" valueType="num">
                                      <p:cBhvr>
                                        <p:cTn id="56" dur="500" fill="hold"/>
                                        <p:tgtEl>
                                          <p:spTgt spid="64"/>
                                        </p:tgtEl>
                                        <p:attrNameLst>
                                          <p:attrName>ppt_h</p:attrName>
                                        </p:attrNameLst>
                                      </p:cBhvr>
                                      <p:tavLst>
                                        <p:tav tm="0">
                                          <p:val>
                                            <p:fltVal val="0"/>
                                          </p:val>
                                        </p:tav>
                                        <p:tav tm="100000">
                                          <p:val>
                                            <p:strVal val="#ppt_h"/>
                                          </p:val>
                                        </p:tav>
                                      </p:tavLst>
                                    </p:anim>
                                    <p:anim calcmode="lin" valueType="num">
                                      <p:cBhvr>
                                        <p:cTn id="57" dur="500" fill="hold"/>
                                        <p:tgtEl>
                                          <p:spTgt spid="64"/>
                                        </p:tgtEl>
                                        <p:attrNameLst>
                                          <p:attrName>style.rotation</p:attrName>
                                        </p:attrNameLst>
                                      </p:cBhvr>
                                      <p:tavLst>
                                        <p:tav tm="0">
                                          <p:val>
                                            <p:fltVal val="360"/>
                                          </p:val>
                                        </p:tav>
                                        <p:tav tm="100000">
                                          <p:val>
                                            <p:fltVal val="0"/>
                                          </p:val>
                                        </p:tav>
                                      </p:tavLst>
                                    </p:anim>
                                    <p:animEffect transition="in" filter="fade">
                                      <p:cBhvr>
                                        <p:cTn id="58" dur="500"/>
                                        <p:tgtEl>
                                          <p:spTgt spid="6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62"/>
                                        </p:tgtEl>
                                        <p:attrNameLst>
                                          <p:attrName>style.visibility</p:attrName>
                                        </p:attrNameLst>
                                      </p:cBhvr>
                                      <p:to>
                                        <p:strVal val="visible"/>
                                      </p:to>
                                    </p:set>
                                    <p:anim calcmode="lin" valueType="num">
                                      <p:cBhvr>
                                        <p:cTn id="61" dur="500" fill="hold"/>
                                        <p:tgtEl>
                                          <p:spTgt spid="62"/>
                                        </p:tgtEl>
                                        <p:attrNameLst>
                                          <p:attrName>ppt_w</p:attrName>
                                        </p:attrNameLst>
                                      </p:cBhvr>
                                      <p:tavLst>
                                        <p:tav tm="0">
                                          <p:val>
                                            <p:fltVal val="0"/>
                                          </p:val>
                                        </p:tav>
                                        <p:tav tm="100000">
                                          <p:val>
                                            <p:strVal val="#ppt_w"/>
                                          </p:val>
                                        </p:tav>
                                      </p:tavLst>
                                    </p:anim>
                                    <p:anim calcmode="lin" valueType="num">
                                      <p:cBhvr>
                                        <p:cTn id="62" dur="500" fill="hold"/>
                                        <p:tgtEl>
                                          <p:spTgt spid="62"/>
                                        </p:tgtEl>
                                        <p:attrNameLst>
                                          <p:attrName>ppt_h</p:attrName>
                                        </p:attrNameLst>
                                      </p:cBhvr>
                                      <p:tavLst>
                                        <p:tav tm="0">
                                          <p:val>
                                            <p:fltVal val="0"/>
                                          </p:val>
                                        </p:tav>
                                        <p:tav tm="100000">
                                          <p:val>
                                            <p:strVal val="#ppt_h"/>
                                          </p:val>
                                        </p:tav>
                                      </p:tavLst>
                                    </p:anim>
                                    <p:anim calcmode="lin" valueType="num">
                                      <p:cBhvr>
                                        <p:cTn id="63" dur="500" fill="hold"/>
                                        <p:tgtEl>
                                          <p:spTgt spid="62"/>
                                        </p:tgtEl>
                                        <p:attrNameLst>
                                          <p:attrName>style.rotation</p:attrName>
                                        </p:attrNameLst>
                                      </p:cBhvr>
                                      <p:tavLst>
                                        <p:tav tm="0">
                                          <p:val>
                                            <p:fltVal val="360"/>
                                          </p:val>
                                        </p:tav>
                                        <p:tav tm="100000">
                                          <p:val>
                                            <p:fltVal val="0"/>
                                          </p:val>
                                        </p:tav>
                                      </p:tavLst>
                                    </p:anim>
                                    <p:animEffect transition="in" filter="fade">
                                      <p:cBhvr>
                                        <p:cTn id="64" dur="500"/>
                                        <p:tgtEl>
                                          <p:spTgt spid="62"/>
                                        </p:tgtEl>
                                      </p:cBhvr>
                                    </p:animEffect>
                                  </p:childTnLst>
                                </p:cTn>
                              </p:par>
                              <p:par>
                                <p:cTn id="65" presetID="49" presetClass="entr" presetSubtype="0" decel="100000" fill="hold" grpId="0" nodeType="withEffect">
                                  <p:stCondLst>
                                    <p:cond delay="250"/>
                                  </p:stCondLst>
                                  <p:childTnLst>
                                    <p:set>
                                      <p:cBhvr>
                                        <p:cTn id="66" dur="1" fill="hold">
                                          <p:stCondLst>
                                            <p:cond delay="0"/>
                                          </p:stCondLst>
                                        </p:cTn>
                                        <p:tgtEl>
                                          <p:spTgt spid="63"/>
                                        </p:tgtEl>
                                        <p:attrNameLst>
                                          <p:attrName>style.visibility</p:attrName>
                                        </p:attrNameLst>
                                      </p:cBhvr>
                                      <p:to>
                                        <p:strVal val="visible"/>
                                      </p:to>
                                    </p:set>
                                    <p:anim calcmode="lin" valueType="num">
                                      <p:cBhvr>
                                        <p:cTn id="67" dur="500" fill="hold"/>
                                        <p:tgtEl>
                                          <p:spTgt spid="63"/>
                                        </p:tgtEl>
                                        <p:attrNameLst>
                                          <p:attrName>ppt_w</p:attrName>
                                        </p:attrNameLst>
                                      </p:cBhvr>
                                      <p:tavLst>
                                        <p:tav tm="0">
                                          <p:val>
                                            <p:fltVal val="0"/>
                                          </p:val>
                                        </p:tav>
                                        <p:tav tm="100000">
                                          <p:val>
                                            <p:strVal val="#ppt_w"/>
                                          </p:val>
                                        </p:tav>
                                      </p:tavLst>
                                    </p:anim>
                                    <p:anim calcmode="lin" valueType="num">
                                      <p:cBhvr>
                                        <p:cTn id="68" dur="500" fill="hold"/>
                                        <p:tgtEl>
                                          <p:spTgt spid="63"/>
                                        </p:tgtEl>
                                        <p:attrNameLst>
                                          <p:attrName>ppt_h</p:attrName>
                                        </p:attrNameLst>
                                      </p:cBhvr>
                                      <p:tavLst>
                                        <p:tav tm="0">
                                          <p:val>
                                            <p:fltVal val="0"/>
                                          </p:val>
                                        </p:tav>
                                        <p:tav tm="100000">
                                          <p:val>
                                            <p:strVal val="#ppt_h"/>
                                          </p:val>
                                        </p:tav>
                                      </p:tavLst>
                                    </p:anim>
                                    <p:anim calcmode="lin" valueType="num">
                                      <p:cBhvr>
                                        <p:cTn id="69" dur="500" fill="hold"/>
                                        <p:tgtEl>
                                          <p:spTgt spid="63"/>
                                        </p:tgtEl>
                                        <p:attrNameLst>
                                          <p:attrName>style.rotation</p:attrName>
                                        </p:attrNameLst>
                                      </p:cBhvr>
                                      <p:tavLst>
                                        <p:tav tm="0">
                                          <p:val>
                                            <p:fltVal val="360"/>
                                          </p:val>
                                        </p:tav>
                                        <p:tav tm="100000">
                                          <p:val>
                                            <p:fltVal val="0"/>
                                          </p:val>
                                        </p:tav>
                                      </p:tavLst>
                                    </p:anim>
                                    <p:animEffect transition="in" filter="fade">
                                      <p:cBhvr>
                                        <p:cTn id="70" dur="500"/>
                                        <p:tgtEl>
                                          <p:spTgt spid="63"/>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p:cTn id="73" dur="500" fill="hold"/>
                                        <p:tgtEl>
                                          <p:spTgt spid="47"/>
                                        </p:tgtEl>
                                        <p:attrNameLst>
                                          <p:attrName>ppt_w</p:attrName>
                                        </p:attrNameLst>
                                      </p:cBhvr>
                                      <p:tavLst>
                                        <p:tav tm="0">
                                          <p:val>
                                            <p:fltVal val="0"/>
                                          </p:val>
                                        </p:tav>
                                        <p:tav tm="100000">
                                          <p:val>
                                            <p:strVal val="#ppt_w"/>
                                          </p:val>
                                        </p:tav>
                                      </p:tavLst>
                                    </p:anim>
                                    <p:anim calcmode="lin" valueType="num">
                                      <p:cBhvr>
                                        <p:cTn id="74" dur="500" fill="hold"/>
                                        <p:tgtEl>
                                          <p:spTgt spid="47"/>
                                        </p:tgtEl>
                                        <p:attrNameLst>
                                          <p:attrName>ppt_h</p:attrName>
                                        </p:attrNameLst>
                                      </p:cBhvr>
                                      <p:tavLst>
                                        <p:tav tm="0">
                                          <p:val>
                                            <p:fltVal val="0"/>
                                          </p:val>
                                        </p:tav>
                                        <p:tav tm="100000">
                                          <p:val>
                                            <p:strVal val="#ppt_h"/>
                                          </p:val>
                                        </p:tav>
                                      </p:tavLst>
                                    </p:anim>
                                    <p:anim calcmode="lin" valueType="num">
                                      <p:cBhvr>
                                        <p:cTn id="75" dur="500" fill="hold"/>
                                        <p:tgtEl>
                                          <p:spTgt spid="47"/>
                                        </p:tgtEl>
                                        <p:attrNameLst>
                                          <p:attrName>style.rotation</p:attrName>
                                        </p:attrNameLst>
                                      </p:cBhvr>
                                      <p:tavLst>
                                        <p:tav tm="0">
                                          <p:val>
                                            <p:fltVal val="360"/>
                                          </p:val>
                                        </p:tav>
                                        <p:tav tm="100000">
                                          <p:val>
                                            <p:fltVal val="0"/>
                                          </p:val>
                                        </p:tav>
                                      </p:tavLst>
                                    </p:anim>
                                    <p:animEffect transition="in" filter="fade">
                                      <p:cBhvr>
                                        <p:cTn id="76" dur="500"/>
                                        <p:tgtEl>
                                          <p:spTgt spid="47"/>
                                        </p:tgtEl>
                                      </p:cBhvr>
                                    </p:animEffect>
                                  </p:childTnLst>
                                </p:cTn>
                              </p:par>
                              <p:par>
                                <p:cTn id="77" presetID="49" presetClass="entr" presetSubtype="0" decel="100000" fill="hold" grpId="0" nodeType="withEffect">
                                  <p:stCondLst>
                                    <p:cond delay="250"/>
                                  </p:stCondLst>
                                  <p:childTnLst>
                                    <p:set>
                                      <p:cBhvr>
                                        <p:cTn id="78" dur="1" fill="hold">
                                          <p:stCondLst>
                                            <p:cond delay="0"/>
                                          </p:stCondLst>
                                        </p:cTn>
                                        <p:tgtEl>
                                          <p:spTgt spid="60"/>
                                        </p:tgtEl>
                                        <p:attrNameLst>
                                          <p:attrName>style.visibility</p:attrName>
                                        </p:attrNameLst>
                                      </p:cBhvr>
                                      <p:to>
                                        <p:strVal val="visible"/>
                                      </p:to>
                                    </p:set>
                                    <p:anim calcmode="lin" valueType="num">
                                      <p:cBhvr>
                                        <p:cTn id="79" dur="500" fill="hold"/>
                                        <p:tgtEl>
                                          <p:spTgt spid="60"/>
                                        </p:tgtEl>
                                        <p:attrNameLst>
                                          <p:attrName>ppt_w</p:attrName>
                                        </p:attrNameLst>
                                      </p:cBhvr>
                                      <p:tavLst>
                                        <p:tav tm="0">
                                          <p:val>
                                            <p:fltVal val="0"/>
                                          </p:val>
                                        </p:tav>
                                        <p:tav tm="100000">
                                          <p:val>
                                            <p:strVal val="#ppt_w"/>
                                          </p:val>
                                        </p:tav>
                                      </p:tavLst>
                                    </p:anim>
                                    <p:anim calcmode="lin" valueType="num">
                                      <p:cBhvr>
                                        <p:cTn id="80" dur="500" fill="hold"/>
                                        <p:tgtEl>
                                          <p:spTgt spid="60"/>
                                        </p:tgtEl>
                                        <p:attrNameLst>
                                          <p:attrName>ppt_h</p:attrName>
                                        </p:attrNameLst>
                                      </p:cBhvr>
                                      <p:tavLst>
                                        <p:tav tm="0">
                                          <p:val>
                                            <p:fltVal val="0"/>
                                          </p:val>
                                        </p:tav>
                                        <p:tav tm="100000">
                                          <p:val>
                                            <p:strVal val="#ppt_h"/>
                                          </p:val>
                                        </p:tav>
                                      </p:tavLst>
                                    </p:anim>
                                    <p:anim calcmode="lin" valueType="num">
                                      <p:cBhvr>
                                        <p:cTn id="81" dur="500" fill="hold"/>
                                        <p:tgtEl>
                                          <p:spTgt spid="60"/>
                                        </p:tgtEl>
                                        <p:attrNameLst>
                                          <p:attrName>style.rotation</p:attrName>
                                        </p:attrNameLst>
                                      </p:cBhvr>
                                      <p:tavLst>
                                        <p:tav tm="0">
                                          <p:val>
                                            <p:fltVal val="360"/>
                                          </p:val>
                                        </p:tav>
                                        <p:tav tm="100000">
                                          <p:val>
                                            <p:fltVal val="0"/>
                                          </p:val>
                                        </p:tav>
                                      </p:tavLst>
                                    </p:anim>
                                    <p:animEffect transition="in" filter="fade">
                                      <p:cBhvr>
                                        <p:cTn id="82" dur="500"/>
                                        <p:tgtEl>
                                          <p:spTgt spid="60"/>
                                        </p:tgtEl>
                                      </p:cBhvr>
                                    </p:animEffect>
                                  </p:childTnLst>
                                </p:cTn>
                              </p:par>
                              <p:par>
                                <p:cTn id="83" presetID="49" presetClass="entr" presetSubtype="0" decel="100000" fill="hold" grpId="0" nodeType="withEffect">
                                  <p:stCondLst>
                                    <p:cond delay="250"/>
                                  </p:stCondLst>
                                  <p:childTnLst>
                                    <p:set>
                                      <p:cBhvr>
                                        <p:cTn id="84" dur="1" fill="hold">
                                          <p:stCondLst>
                                            <p:cond delay="0"/>
                                          </p:stCondLst>
                                        </p:cTn>
                                        <p:tgtEl>
                                          <p:spTgt spid="69"/>
                                        </p:tgtEl>
                                        <p:attrNameLst>
                                          <p:attrName>style.visibility</p:attrName>
                                        </p:attrNameLst>
                                      </p:cBhvr>
                                      <p:to>
                                        <p:strVal val="visible"/>
                                      </p:to>
                                    </p:set>
                                    <p:anim calcmode="lin" valueType="num">
                                      <p:cBhvr>
                                        <p:cTn id="85" dur="500" fill="hold"/>
                                        <p:tgtEl>
                                          <p:spTgt spid="69"/>
                                        </p:tgtEl>
                                        <p:attrNameLst>
                                          <p:attrName>ppt_w</p:attrName>
                                        </p:attrNameLst>
                                      </p:cBhvr>
                                      <p:tavLst>
                                        <p:tav tm="0">
                                          <p:val>
                                            <p:fltVal val="0"/>
                                          </p:val>
                                        </p:tav>
                                        <p:tav tm="100000">
                                          <p:val>
                                            <p:strVal val="#ppt_w"/>
                                          </p:val>
                                        </p:tav>
                                      </p:tavLst>
                                    </p:anim>
                                    <p:anim calcmode="lin" valueType="num">
                                      <p:cBhvr>
                                        <p:cTn id="86" dur="500" fill="hold"/>
                                        <p:tgtEl>
                                          <p:spTgt spid="69"/>
                                        </p:tgtEl>
                                        <p:attrNameLst>
                                          <p:attrName>ppt_h</p:attrName>
                                        </p:attrNameLst>
                                      </p:cBhvr>
                                      <p:tavLst>
                                        <p:tav tm="0">
                                          <p:val>
                                            <p:fltVal val="0"/>
                                          </p:val>
                                        </p:tav>
                                        <p:tav tm="100000">
                                          <p:val>
                                            <p:strVal val="#ppt_h"/>
                                          </p:val>
                                        </p:tav>
                                      </p:tavLst>
                                    </p:anim>
                                    <p:anim calcmode="lin" valueType="num">
                                      <p:cBhvr>
                                        <p:cTn id="87" dur="500" fill="hold"/>
                                        <p:tgtEl>
                                          <p:spTgt spid="69"/>
                                        </p:tgtEl>
                                        <p:attrNameLst>
                                          <p:attrName>style.rotation</p:attrName>
                                        </p:attrNameLst>
                                      </p:cBhvr>
                                      <p:tavLst>
                                        <p:tav tm="0">
                                          <p:val>
                                            <p:fltVal val="360"/>
                                          </p:val>
                                        </p:tav>
                                        <p:tav tm="100000">
                                          <p:val>
                                            <p:fltVal val="0"/>
                                          </p:val>
                                        </p:tav>
                                      </p:tavLst>
                                    </p:anim>
                                    <p:animEffect transition="in" filter="fade">
                                      <p:cBhvr>
                                        <p:cTn id="88" dur="500"/>
                                        <p:tgtEl>
                                          <p:spTgt spid="69"/>
                                        </p:tgtEl>
                                      </p:cBhvr>
                                    </p:animEffect>
                                  </p:childTnLst>
                                </p:cTn>
                              </p:par>
                              <p:par>
                                <p:cTn id="89" presetID="49" presetClass="entr" presetSubtype="0" decel="100000" fill="hold" grpId="0" nodeType="withEffect">
                                  <p:stCondLst>
                                    <p:cond delay="250"/>
                                  </p:stCondLst>
                                  <p:childTnLst>
                                    <p:set>
                                      <p:cBhvr>
                                        <p:cTn id="90" dur="1" fill="hold">
                                          <p:stCondLst>
                                            <p:cond delay="0"/>
                                          </p:stCondLst>
                                        </p:cTn>
                                        <p:tgtEl>
                                          <p:spTgt spid="45"/>
                                        </p:tgtEl>
                                        <p:attrNameLst>
                                          <p:attrName>style.visibility</p:attrName>
                                        </p:attrNameLst>
                                      </p:cBhvr>
                                      <p:to>
                                        <p:strVal val="visible"/>
                                      </p:to>
                                    </p:set>
                                    <p:anim calcmode="lin" valueType="num">
                                      <p:cBhvr>
                                        <p:cTn id="91" dur="500" fill="hold"/>
                                        <p:tgtEl>
                                          <p:spTgt spid="45"/>
                                        </p:tgtEl>
                                        <p:attrNameLst>
                                          <p:attrName>ppt_w</p:attrName>
                                        </p:attrNameLst>
                                      </p:cBhvr>
                                      <p:tavLst>
                                        <p:tav tm="0">
                                          <p:val>
                                            <p:fltVal val="0"/>
                                          </p:val>
                                        </p:tav>
                                        <p:tav tm="100000">
                                          <p:val>
                                            <p:strVal val="#ppt_w"/>
                                          </p:val>
                                        </p:tav>
                                      </p:tavLst>
                                    </p:anim>
                                    <p:anim calcmode="lin" valueType="num">
                                      <p:cBhvr>
                                        <p:cTn id="92" dur="500" fill="hold"/>
                                        <p:tgtEl>
                                          <p:spTgt spid="45"/>
                                        </p:tgtEl>
                                        <p:attrNameLst>
                                          <p:attrName>ppt_h</p:attrName>
                                        </p:attrNameLst>
                                      </p:cBhvr>
                                      <p:tavLst>
                                        <p:tav tm="0">
                                          <p:val>
                                            <p:fltVal val="0"/>
                                          </p:val>
                                        </p:tav>
                                        <p:tav tm="100000">
                                          <p:val>
                                            <p:strVal val="#ppt_h"/>
                                          </p:val>
                                        </p:tav>
                                      </p:tavLst>
                                    </p:anim>
                                    <p:anim calcmode="lin" valueType="num">
                                      <p:cBhvr>
                                        <p:cTn id="93" dur="500" fill="hold"/>
                                        <p:tgtEl>
                                          <p:spTgt spid="45"/>
                                        </p:tgtEl>
                                        <p:attrNameLst>
                                          <p:attrName>style.rotation</p:attrName>
                                        </p:attrNameLst>
                                      </p:cBhvr>
                                      <p:tavLst>
                                        <p:tav tm="0">
                                          <p:val>
                                            <p:fltVal val="360"/>
                                          </p:val>
                                        </p:tav>
                                        <p:tav tm="100000">
                                          <p:val>
                                            <p:fltVal val="0"/>
                                          </p:val>
                                        </p:tav>
                                      </p:tavLst>
                                    </p:anim>
                                    <p:animEffect transition="in" filter="fade">
                                      <p:cBhvr>
                                        <p:cTn id="94" dur="500"/>
                                        <p:tgtEl>
                                          <p:spTgt spid="45"/>
                                        </p:tgtEl>
                                      </p:cBhvr>
                                    </p:animEffect>
                                  </p:childTnLst>
                                </p:cTn>
                              </p:par>
                              <p:par>
                                <p:cTn id="95" presetID="49" presetClass="entr" presetSubtype="0" decel="100000" fill="hold" grpId="0" nodeType="withEffect">
                                  <p:stCondLst>
                                    <p:cond delay="250"/>
                                  </p:stCondLst>
                                  <p:childTnLst>
                                    <p:set>
                                      <p:cBhvr>
                                        <p:cTn id="96" dur="1" fill="hold">
                                          <p:stCondLst>
                                            <p:cond delay="0"/>
                                          </p:stCondLst>
                                        </p:cTn>
                                        <p:tgtEl>
                                          <p:spTgt spid="67"/>
                                        </p:tgtEl>
                                        <p:attrNameLst>
                                          <p:attrName>style.visibility</p:attrName>
                                        </p:attrNameLst>
                                      </p:cBhvr>
                                      <p:to>
                                        <p:strVal val="visible"/>
                                      </p:to>
                                    </p:set>
                                    <p:anim calcmode="lin" valueType="num">
                                      <p:cBhvr>
                                        <p:cTn id="97" dur="500" fill="hold"/>
                                        <p:tgtEl>
                                          <p:spTgt spid="67"/>
                                        </p:tgtEl>
                                        <p:attrNameLst>
                                          <p:attrName>ppt_w</p:attrName>
                                        </p:attrNameLst>
                                      </p:cBhvr>
                                      <p:tavLst>
                                        <p:tav tm="0">
                                          <p:val>
                                            <p:fltVal val="0"/>
                                          </p:val>
                                        </p:tav>
                                        <p:tav tm="100000">
                                          <p:val>
                                            <p:strVal val="#ppt_w"/>
                                          </p:val>
                                        </p:tav>
                                      </p:tavLst>
                                    </p:anim>
                                    <p:anim calcmode="lin" valueType="num">
                                      <p:cBhvr>
                                        <p:cTn id="98" dur="500" fill="hold"/>
                                        <p:tgtEl>
                                          <p:spTgt spid="67"/>
                                        </p:tgtEl>
                                        <p:attrNameLst>
                                          <p:attrName>ppt_h</p:attrName>
                                        </p:attrNameLst>
                                      </p:cBhvr>
                                      <p:tavLst>
                                        <p:tav tm="0">
                                          <p:val>
                                            <p:fltVal val="0"/>
                                          </p:val>
                                        </p:tav>
                                        <p:tav tm="100000">
                                          <p:val>
                                            <p:strVal val="#ppt_h"/>
                                          </p:val>
                                        </p:tav>
                                      </p:tavLst>
                                    </p:anim>
                                    <p:anim calcmode="lin" valueType="num">
                                      <p:cBhvr>
                                        <p:cTn id="99" dur="500" fill="hold"/>
                                        <p:tgtEl>
                                          <p:spTgt spid="67"/>
                                        </p:tgtEl>
                                        <p:attrNameLst>
                                          <p:attrName>style.rotation</p:attrName>
                                        </p:attrNameLst>
                                      </p:cBhvr>
                                      <p:tavLst>
                                        <p:tav tm="0">
                                          <p:val>
                                            <p:fltVal val="360"/>
                                          </p:val>
                                        </p:tav>
                                        <p:tav tm="100000">
                                          <p:val>
                                            <p:fltVal val="0"/>
                                          </p:val>
                                        </p:tav>
                                      </p:tavLst>
                                    </p:anim>
                                    <p:animEffect transition="in" filter="fade">
                                      <p:cBhvr>
                                        <p:cTn id="100" dur="500"/>
                                        <p:tgtEl>
                                          <p:spTgt spid="67"/>
                                        </p:tgtEl>
                                      </p:cBhvr>
                                    </p:animEffect>
                                  </p:childTnLst>
                                </p:cTn>
                              </p:par>
                              <p:par>
                                <p:cTn id="101" presetID="49" presetClass="entr" presetSubtype="0" decel="100000" fill="hold" grpId="0" nodeType="withEffect">
                                  <p:stCondLst>
                                    <p:cond delay="250"/>
                                  </p:stCondLst>
                                  <p:childTnLst>
                                    <p:set>
                                      <p:cBhvr>
                                        <p:cTn id="102" dur="1" fill="hold">
                                          <p:stCondLst>
                                            <p:cond delay="0"/>
                                          </p:stCondLst>
                                        </p:cTn>
                                        <p:tgtEl>
                                          <p:spTgt spid="66"/>
                                        </p:tgtEl>
                                        <p:attrNameLst>
                                          <p:attrName>style.visibility</p:attrName>
                                        </p:attrNameLst>
                                      </p:cBhvr>
                                      <p:to>
                                        <p:strVal val="visible"/>
                                      </p:to>
                                    </p:set>
                                    <p:anim calcmode="lin" valueType="num">
                                      <p:cBhvr>
                                        <p:cTn id="103" dur="500" fill="hold"/>
                                        <p:tgtEl>
                                          <p:spTgt spid="66"/>
                                        </p:tgtEl>
                                        <p:attrNameLst>
                                          <p:attrName>ppt_w</p:attrName>
                                        </p:attrNameLst>
                                      </p:cBhvr>
                                      <p:tavLst>
                                        <p:tav tm="0">
                                          <p:val>
                                            <p:fltVal val="0"/>
                                          </p:val>
                                        </p:tav>
                                        <p:tav tm="100000">
                                          <p:val>
                                            <p:strVal val="#ppt_w"/>
                                          </p:val>
                                        </p:tav>
                                      </p:tavLst>
                                    </p:anim>
                                    <p:anim calcmode="lin" valueType="num">
                                      <p:cBhvr>
                                        <p:cTn id="104" dur="500" fill="hold"/>
                                        <p:tgtEl>
                                          <p:spTgt spid="66"/>
                                        </p:tgtEl>
                                        <p:attrNameLst>
                                          <p:attrName>ppt_h</p:attrName>
                                        </p:attrNameLst>
                                      </p:cBhvr>
                                      <p:tavLst>
                                        <p:tav tm="0">
                                          <p:val>
                                            <p:fltVal val="0"/>
                                          </p:val>
                                        </p:tav>
                                        <p:tav tm="100000">
                                          <p:val>
                                            <p:strVal val="#ppt_h"/>
                                          </p:val>
                                        </p:tav>
                                      </p:tavLst>
                                    </p:anim>
                                    <p:anim calcmode="lin" valueType="num">
                                      <p:cBhvr>
                                        <p:cTn id="105" dur="500" fill="hold"/>
                                        <p:tgtEl>
                                          <p:spTgt spid="66"/>
                                        </p:tgtEl>
                                        <p:attrNameLst>
                                          <p:attrName>style.rotation</p:attrName>
                                        </p:attrNameLst>
                                      </p:cBhvr>
                                      <p:tavLst>
                                        <p:tav tm="0">
                                          <p:val>
                                            <p:fltVal val="360"/>
                                          </p:val>
                                        </p:tav>
                                        <p:tav tm="100000">
                                          <p:val>
                                            <p:fltVal val="0"/>
                                          </p:val>
                                        </p:tav>
                                      </p:tavLst>
                                    </p:anim>
                                    <p:animEffect transition="in" filter="fade">
                                      <p:cBhvr>
                                        <p:cTn id="106" dur="500"/>
                                        <p:tgtEl>
                                          <p:spTgt spid="66"/>
                                        </p:tgtEl>
                                      </p:cBhvr>
                                    </p:animEffect>
                                  </p:childTnLst>
                                </p:cTn>
                              </p:par>
                            </p:childTnLst>
                          </p:cTn>
                        </p:par>
                        <p:par>
                          <p:cTn id="107" fill="hold">
                            <p:stCondLst>
                              <p:cond delay="2750"/>
                            </p:stCondLst>
                            <p:childTnLst>
                              <p:par>
                                <p:cTn id="108" presetID="49" presetClass="entr" presetSubtype="0" decel="100000" fill="hold" grpId="0" nodeType="afterEffect">
                                  <p:stCondLst>
                                    <p:cond delay="0"/>
                                  </p:stCondLst>
                                  <p:childTnLst>
                                    <p:set>
                                      <p:cBhvr>
                                        <p:cTn id="109" dur="1" fill="hold">
                                          <p:stCondLst>
                                            <p:cond delay="0"/>
                                          </p:stCondLst>
                                        </p:cTn>
                                        <p:tgtEl>
                                          <p:spTgt spid="65"/>
                                        </p:tgtEl>
                                        <p:attrNameLst>
                                          <p:attrName>style.visibility</p:attrName>
                                        </p:attrNameLst>
                                      </p:cBhvr>
                                      <p:to>
                                        <p:strVal val="visible"/>
                                      </p:to>
                                    </p:set>
                                    <p:anim calcmode="lin" valueType="num">
                                      <p:cBhvr>
                                        <p:cTn id="110" dur="500" fill="hold"/>
                                        <p:tgtEl>
                                          <p:spTgt spid="65"/>
                                        </p:tgtEl>
                                        <p:attrNameLst>
                                          <p:attrName>ppt_w</p:attrName>
                                        </p:attrNameLst>
                                      </p:cBhvr>
                                      <p:tavLst>
                                        <p:tav tm="0">
                                          <p:val>
                                            <p:fltVal val="0"/>
                                          </p:val>
                                        </p:tav>
                                        <p:tav tm="100000">
                                          <p:val>
                                            <p:strVal val="#ppt_w"/>
                                          </p:val>
                                        </p:tav>
                                      </p:tavLst>
                                    </p:anim>
                                    <p:anim calcmode="lin" valueType="num">
                                      <p:cBhvr>
                                        <p:cTn id="111" dur="500" fill="hold"/>
                                        <p:tgtEl>
                                          <p:spTgt spid="65"/>
                                        </p:tgtEl>
                                        <p:attrNameLst>
                                          <p:attrName>ppt_h</p:attrName>
                                        </p:attrNameLst>
                                      </p:cBhvr>
                                      <p:tavLst>
                                        <p:tav tm="0">
                                          <p:val>
                                            <p:fltVal val="0"/>
                                          </p:val>
                                        </p:tav>
                                        <p:tav tm="100000">
                                          <p:val>
                                            <p:strVal val="#ppt_h"/>
                                          </p:val>
                                        </p:tav>
                                      </p:tavLst>
                                    </p:anim>
                                    <p:anim calcmode="lin" valueType="num">
                                      <p:cBhvr>
                                        <p:cTn id="112" dur="500" fill="hold"/>
                                        <p:tgtEl>
                                          <p:spTgt spid="65"/>
                                        </p:tgtEl>
                                        <p:attrNameLst>
                                          <p:attrName>style.rotation</p:attrName>
                                        </p:attrNameLst>
                                      </p:cBhvr>
                                      <p:tavLst>
                                        <p:tav tm="0">
                                          <p:val>
                                            <p:fltVal val="360"/>
                                          </p:val>
                                        </p:tav>
                                        <p:tav tm="100000">
                                          <p:val>
                                            <p:fltVal val="0"/>
                                          </p:val>
                                        </p:tav>
                                      </p:tavLst>
                                    </p:anim>
                                    <p:animEffect transition="in" filter="fade">
                                      <p:cBhvr>
                                        <p:cTn id="113" dur="500"/>
                                        <p:tgtEl>
                                          <p:spTgt spid="65"/>
                                        </p:tgtEl>
                                      </p:cBhvr>
                                    </p:animEffect>
                                  </p:childTnLst>
                                </p:cTn>
                              </p:par>
                              <p:par>
                                <p:cTn id="114" presetID="49" presetClass="entr" presetSubtype="0" decel="100000" fill="hold" grpId="0" nodeType="withEffect">
                                  <p:stCondLst>
                                    <p:cond delay="0"/>
                                  </p:stCondLst>
                                  <p:childTnLst>
                                    <p:set>
                                      <p:cBhvr>
                                        <p:cTn id="115" dur="1" fill="hold">
                                          <p:stCondLst>
                                            <p:cond delay="0"/>
                                          </p:stCondLst>
                                        </p:cTn>
                                        <p:tgtEl>
                                          <p:spTgt spid="68"/>
                                        </p:tgtEl>
                                        <p:attrNameLst>
                                          <p:attrName>style.visibility</p:attrName>
                                        </p:attrNameLst>
                                      </p:cBhvr>
                                      <p:to>
                                        <p:strVal val="visible"/>
                                      </p:to>
                                    </p:set>
                                    <p:anim calcmode="lin" valueType="num">
                                      <p:cBhvr>
                                        <p:cTn id="116" dur="500" fill="hold"/>
                                        <p:tgtEl>
                                          <p:spTgt spid="68"/>
                                        </p:tgtEl>
                                        <p:attrNameLst>
                                          <p:attrName>ppt_w</p:attrName>
                                        </p:attrNameLst>
                                      </p:cBhvr>
                                      <p:tavLst>
                                        <p:tav tm="0">
                                          <p:val>
                                            <p:fltVal val="0"/>
                                          </p:val>
                                        </p:tav>
                                        <p:tav tm="100000">
                                          <p:val>
                                            <p:strVal val="#ppt_w"/>
                                          </p:val>
                                        </p:tav>
                                      </p:tavLst>
                                    </p:anim>
                                    <p:anim calcmode="lin" valueType="num">
                                      <p:cBhvr>
                                        <p:cTn id="117" dur="500" fill="hold"/>
                                        <p:tgtEl>
                                          <p:spTgt spid="68"/>
                                        </p:tgtEl>
                                        <p:attrNameLst>
                                          <p:attrName>ppt_h</p:attrName>
                                        </p:attrNameLst>
                                      </p:cBhvr>
                                      <p:tavLst>
                                        <p:tav tm="0">
                                          <p:val>
                                            <p:fltVal val="0"/>
                                          </p:val>
                                        </p:tav>
                                        <p:tav tm="100000">
                                          <p:val>
                                            <p:strVal val="#ppt_h"/>
                                          </p:val>
                                        </p:tav>
                                      </p:tavLst>
                                    </p:anim>
                                    <p:anim calcmode="lin" valueType="num">
                                      <p:cBhvr>
                                        <p:cTn id="118" dur="500" fill="hold"/>
                                        <p:tgtEl>
                                          <p:spTgt spid="68"/>
                                        </p:tgtEl>
                                        <p:attrNameLst>
                                          <p:attrName>style.rotation</p:attrName>
                                        </p:attrNameLst>
                                      </p:cBhvr>
                                      <p:tavLst>
                                        <p:tav tm="0">
                                          <p:val>
                                            <p:fltVal val="360"/>
                                          </p:val>
                                        </p:tav>
                                        <p:tav tm="100000">
                                          <p:val>
                                            <p:fltVal val="0"/>
                                          </p:val>
                                        </p:tav>
                                      </p:tavLst>
                                    </p:anim>
                                    <p:animEffect transition="in" filter="fade">
                                      <p:cBhvr>
                                        <p:cTn id="119" dur="500"/>
                                        <p:tgtEl>
                                          <p:spTgt spid="68"/>
                                        </p:tgtEl>
                                      </p:cBhvr>
                                    </p:animEffect>
                                  </p:childTnLst>
                                </p:cTn>
                              </p:par>
                              <p:par>
                                <p:cTn id="120" presetID="49" presetClass="entr" presetSubtype="0" decel="100000" fill="hold" grpId="0" nodeType="withEffect">
                                  <p:stCondLst>
                                    <p:cond delay="0"/>
                                  </p:stCondLst>
                                  <p:childTnLst>
                                    <p:set>
                                      <p:cBhvr>
                                        <p:cTn id="121" dur="1" fill="hold">
                                          <p:stCondLst>
                                            <p:cond delay="0"/>
                                          </p:stCondLst>
                                        </p:cTn>
                                        <p:tgtEl>
                                          <p:spTgt spid="71"/>
                                        </p:tgtEl>
                                        <p:attrNameLst>
                                          <p:attrName>style.visibility</p:attrName>
                                        </p:attrNameLst>
                                      </p:cBhvr>
                                      <p:to>
                                        <p:strVal val="visible"/>
                                      </p:to>
                                    </p:set>
                                    <p:anim calcmode="lin" valueType="num">
                                      <p:cBhvr>
                                        <p:cTn id="122" dur="500" fill="hold"/>
                                        <p:tgtEl>
                                          <p:spTgt spid="71"/>
                                        </p:tgtEl>
                                        <p:attrNameLst>
                                          <p:attrName>ppt_w</p:attrName>
                                        </p:attrNameLst>
                                      </p:cBhvr>
                                      <p:tavLst>
                                        <p:tav tm="0">
                                          <p:val>
                                            <p:fltVal val="0"/>
                                          </p:val>
                                        </p:tav>
                                        <p:tav tm="100000">
                                          <p:val>
                                            <p:strVal val="#ppt_w"/>
                                          </p:val>
                                        </p:tav>
                                      </p:tavLst>
                                    </p:anim>
                                    <p:anim calcmode="lin" valueType="num">
                                      <p:cBhvr>
                                        <p:cTn id="123" dur="500" fill="hold"/>
                                        <p:tgtEl>
                                          <p:spTgt spid="71"/>
                                        </p:tgtEl>
                                        <p:attrNameLst>
                                          <p:attrName>ppt_h</p:attrName>
                                        </p:attrNameLst>
                                      </p:cBhvr>
                                      <p:tavLst>
                                        <p:tav tm="0">
                                          <p:val>
                                            <p:fltVal val="0"/>
                                          </p:val>
                                        </p:tav>
                                        <p:tav tm="100000">
                                          <p:val>
                                            <p:strVal val="#ppt_h"/>
                                          </p:val>
                                        </p:tav>
                                      </p:tavLst>
                                    </p:anim>
                                    <p:anim calcmode="lin" valueType="num">
                                      <p:cBhvr>
                                        <p:cTn id="124" dur="500" fill="hold"/>
                                        <p:tgtEl>
                                          <p:spTgt spid="71"/>
                                        </p:tgtEl>
                                        <p:attrNameLst>
                                          <p:attrName>style.rotation</p:attrName>
                                        </p:attrNameLst>
                                      </p:cBhvr>
                                      <p:tavLst>
                                        <p:tav tm="0">
                                          <p:val>
                                            <p:fltVal val="360"/>
                                          </p:val>
                                        </p:tav>
                                        <p:tav tm="100000">
                                          <p:val>
                                            <p:fltVal val="0"/>
                                          </p:val>
                                        </p:tav>
                                      </p:tavLst>
                                    </p:anim>
                                    <p:animEffect transition="in" filter="fade">
                                      <p:cBhvr>
                                        <p:cTn id="125" dur="500"/>
                                        <p:tgtEl>
                                          <p:spTgt spid="71"/>
                                        </p:tgtEl>
                                      </p:cBhvr>
                                    </p:animEffect>
                                  </p:childTnLst>
                                </p:cTn>
                              </p:par>
                              <p:par>
                                <p:cTn id="126" presetID="49" presetClass="entr" presetSubtype="0" decel="100000" fill="hold" grpId="0" nodeType="withEffect">
                                  <p:stCondLst>
                                    <p:cond delay="250"/>
                                  </p:stCondLst>
                                  <p:childTnLst>
                                    <p:set>
                                      <p:cBhvr>
                                        <p:cTn id="127" dur="1" fill="hold">
                                          <p:stCondLst>
                                            <p:cond delay="0"/>
                                          </p:stCondLst>
                                        </p:cTn>
                                        <p:tgtEl>
                                          <p:spTgt spid="59"/>
                                        </p:tgtEl>
                                        <p:attrNameLst>
                                          <p:attrName>style.visibility</p:attrName>
                                        </p:attrNameLst>
                                      </p:cBhvr>
                                      <p:to>
                                        <p:strVal val="visible"/>
                                      </p:to>
                                    </p:set>
                                    <p:anim calcmode="lin" valueType="num">
                                      <p:cBhvr>
                                        <p:cTn id="128" dur="500" fill="hold"/>
                                        <p:tgtEl>
                                          <p:spTgt spid="59"/>
                                        </p:tgtEl>
                                        <p:attrNameLst>
                                          <p:attrName>ppt_w</p:attrName>
                                        </p:attrNameLst>
                                      </p:cBhvr>
                                      <p:tavLst>
                                        <p:tav tm="0">
                                          <p:val>
                                            <p:fltVal val="0"/>
                                          </p:val>
                                        </p:tav>
                                        <p:tav tm="100000">
                                          <p:val>
                                            <p:strVal val="#ppt_w"/>
                                          </p:val>
                                        </p:tav>
                                      </p:tavLst>
                                    </p:anim>
                                    <p:anim calcmode="lin" valueType="num">
                                      <p:cBhvr>
                                        <p:cTn id="129" dur="500" fill="hold"/>
                                        <p:tgtEl>
                                          <p:spTgt spid="59"/>
                                        </p:tgtEl>
                                        <p:attrNameLst>
                                          <p:attrName>ppt_h</p:attrName>
                                        </p:attrNameLst>
                                      </p:cBhvr>
                                      <p:tavLst>
                                        <p:tav tm="0">
                                          <p:val>
                                            <p:fltVal val="0"/>
                                          </p:val>
                                        </p:tav>
                                        <p:tav tm="100000">
                                          <p:val>
                                            <p:strVal val="#ppt_h"/>
                                          </p:val>
                                        </p:tav>
                                      </p:tavLst>
                                    </p:anim>
                                    <p:anim calcmode="lin" valueType="num">
                                      <p:cBhvr>
                                        <p:cTn id="130" dur="500" fill="hold"/>
                                        <p:tgtEl>
                                          <p:spTgt spid="59"/>
                                        </p:tgtEl>
                                        <p:attrNameLst>
                                          <p:attrName>style.rotation</p:attrName>
                                        </p:attrNameLst>
                                      </p:cBhvr>
                                      <p:tavLst>
                                        <p:tav tm="0">
                                          <p:val>
                                            <p:fltVal val="360"/>
                                          </p:val>
                                        </p:tav>
                                        <p:tav tm="100000">
                                          <p:val>
                                            <p:fltVal val="0"/>
                                          </p:val>
                                        </p:tav>
                                      </p:tavLst>
                                    </p:anim>
                                    <p:animEffect transition="in" filter="fade">
                                      <p:cBhvr>
                                        <p:cTn id="131" dur="500"/>
                                        <p:tgtEl>
                                          <p:spTgt spid="59"/>
                                        </p:tgtEl>
                                      </p:cBhvr>
                                    </p:animEffect>
                                  </p:childTnLst>
                                </p:cTn>
                              </p:par>
                              <p:par>
                                <p:cTn id="132" presetID="49" presetClass="entr" presetSubtype="0" decel="100000" fill="hold" grpId="0" nodeType="withEffect">
                                  <p:stCondLst>
                                    <p:cond delay="250"/>
                                  </p:stCondLst>
                                  <p:childTnLst>
                                    <p:set>
                                      <p:cBhvr>
                                        <p:cTn id="133" dur="1" fill="hold">
                                          <p:stCondLst>
                                            <p:cond delay="0"/>
                                          </p:stCondLst>
                                        </p:cTn>
                                        <p:tgtEl>
                                          <p:spTgt spid="70"/>
                                        </p:tgtEl>
                                        <p:attrNameLst>
                                          <p:attrName>style.visibility</p:attrName>
                                        </p:attrNameLst>
                                      </p:cBhvr>
                                      <p:to>
                                        <p:strVal val="visible"/>
                                      </p:to>
                                    </p:set>
                                    <p:anim calcmode="lin" valueType="num">
                                      <p:cBhvr>
                                        <p:cTn id="134" dur="500" fill="hold"/>
                                        <p:tgtEl>
                                          <p:spTgt spid="70"/>
                                        </p:tgtEl>
                                        <p:attrNameLst>
                                          <p:attrName>ppt_w</p:attrName>
                                        </p:attrNameLst>
                                      </p:cBhvr>
                                      <p:tavLst>
                                        <p:tav tm="0">
                                          <p:val>
                                            <p:fltVal val="0"/>
                                          </p:val>
                                        </p:tav>
                                        <p:tav tm="100000">
                                          <p:val>
                                            <p:strVal val="#ppt_w"/>
                                          </p:val>
                                        </p:tav>
                                      </p:tavLst>
                                    </p:anim>
                                    <p:anim calcmode="lin" valueType="num">
                                      <p:cBhvr>
                                        <p:cTn id="135" dur="500" fill="hold"/>
                                        <p:tgtEl>
                                          <p:spTgt spid="70"/>
                                        </p:tgtEl>
                                        <p:attrNameLst>
                                          <p:attrName>ppt_h</p:attrName>
                                        </p:attrNameLst>
                                      </p:cBhvr>
                                      <p:tavLst>
                                        <p:tav tm="0">
                                          <p:val>
                                            <p:fltVal val="0"/>
                                          </p:val>
                                        </p:tav>
                                        <p:tav tm="100000">
                                          <p:val>
                                            <p:strVal val="#ppt_h"/>
                                          </p:val>
                                        </p:tav>
                                      </p:tavLst>
                                    </p:anim>
                                    <p:anim calcmode="lin" valueType="num">
                                      <p:cBhvr>
                                        <p:cTn id="136" dur="500" fill="hold"/>
                                        <p:tgtEl>
                                          <p:spTgt spid="70"/>
                                        </p:tgtEl>
                                        <p:attrNameLst>
                                          <p:attrName>style.rotation</p:attrName>
                                        </p:attrNameLst>
                                      </p:cBhvr>
                                      <p:tavLst>
                                        <p:tav tm="0">
                                          <p:val>
                                            <p:fltVal val="360"/>
                                          </p:val>
                                        </p:tav>
                                        <p:tav tm="100000">
                                          <p:val>
                                            <p:fltVal val="0"/>
                                          </p:val>
                                        </p:tav>
                                      </p:tavLst>
                                    </p:anim>
                                    <p:animEffect transition="in" filter="fade">
                                      <p:cBhvr>
                                        <p:cTn id="137" dur="500"/>
                                        <p:tgtEl>
                                          <p:spTgt spid="70"/>
                                        </p:tgtEl>
                                      </p:cBhvr>
                                    </p:animEffect>
                                  </p:childTnLst>
                                </p:cTn>
                              </p:par>
                              <p:par>
                                <p:cTn id="138" presetID="49" presetClass="entr" presetSubtype="0" decel="100000" fill="hold" grpId="0" nodeType="withEffect">
                                  <p:stCondLst>
                                    <p:cond delay="250"/>
                                  </p:stCondLst>
                                  <p:childTnLst>
                                    <p:set>
                                      <p:cBhvr>
                                        <p:cTn id="139" dur="1" fill="hold">
                                          <p:stCondLst>
                                            <p:cond delay="0"/>
                                          </p:stCondLst>
                                        </p:cTn>
                                        <p:tgtEl>
                                          <p:spTgt spid="76"/>
                                        </p:tgtEl>
                                        <p:attrNameLst>
                                          <p:attrName>style.visibility</p:attrName>
                                        </p:attrNameLst>
                                      </p:cBhvr>
                                      <p:to>
                                        <p:strVal val="visible"/>
                                      </p:to>
                                    </p:set>
                                    <p:anim calcmode="lin" valueType="num">
                                      <p:cBhvr>
                                        <p:cTn id="140" dur="500" fill="hold"/>
                                        <p:tgtEl>
                                          <p:spTgt spid="76"/>
                                        </p:tgtEl>
                                        <p:attrNameLst>
                                          <p:attrName>ppt_w</p:attrName>
                                        </p:attrNameLst>
                                      </p:cBhvr>
                                      <p:tavLst>
                                        <p:tav tm="0">
                                          <p:val>
                                            <p:fltVal val="0"/>
                                          </p:val>
                                        </p:tav>
                                        <p:tav tm="100000">
                                          <p:val>
                                            <p:strVal val="#ppt_w"/>
                                          </p:val>
                                        </p:tav>
                                      </p:tavLst>
                                    </p:anim>
                                    <p:anim calcmode="lin" valueType="num">
                                      <p:cBhvr>
                                        <p:cTn id="141" dur="500" fill="hold"/>
                                        <p:tgtEl>
                                          <p:spTgt spid="76"/>
                                        </p:tgtEl>
                                        <p:attrNameLst>
                                          <p:attrName>ppt_h</p:attrName>
                                        </p:attrNameLst>
                                      </p:cBhvr>
                                      <p:tavLst>
                                        <p:tav tm="0">
                                          <p:val>
                                            <p:fltVal val="0"/>
                                          </p:val>
                                        </p:tav>
                                        <p:tav tm="100000">
                                          <p:val>
                                            <p:strVal val="#ppt_h"/>
                                          </p:val>
                                        </p:tav>
                                      </p:tavLst>
                                    </p:anim>
                                    <p:anim calcmode="lin" valueType="num">
                                      <p:cBhvr>
                                        <p:cTn id="142" dur="500" fill="hold"/>
                                        <p:tgtEl>
                                          <p:spTgt spid="76"/>
                                        </p:tgtEl>
                                        <p:attrNameLst>
                                          <p:attrName>style.rotation</p:attrName>
                                        </p:attrNameLst>
                                      </p:cBhvr>
                                      <p:tavLst>
                                        <p:tav tm="0">
                                          <p:val>
                                            <p:fltVal val="360"/>
                                          </p:val>
                                        </p:tav>
                                        <p:tav tm="100000">
                                          <p:val>
                                            <p:fltVal val="0"/>
                                          </p:val>
                                        </p:tav>
                                      </p:tavLst>
                                    </p:anim>
                                    <p:animEffect transition="in" filter="fade">
                                      <p:cBhvr>
                                        <p:cTn id="143" dur="500"/>
                                        <p:tgtEl>
                                          <p:spTgt spid="76"/>
                                        </p:tgtEl>
                                      </p:cBhvr>
                                    </p:animEffect>
                                  </p:childTnLst>
                                </p:cTn>
                              </p:par>
                              <p:par>
                                <p:cTn id="144" presetID="49" presetClass="entr" presetSubtype="0" decel="100000" fill="hold" grpId="0" nodeType="withEffect">
                                  <p:stCondLst>
                                    <p:cond delay="250"/>
                                  </p:stCondLst>
                                  <p:childTnLst>
                                    <p:set>
                                      <p:cBhvr>
                                        <p:cTn id="145" dur="1" fill="hold">
                                          <p:stCondLst>
                                            <p:cond delay="0"/>
                                          </p:stCondLst>
                                        </p:cTn>
                                        <p:tgtEl>
                                          <p:spTgt spid="77"/>
                                        </p:tgtEl>
                                        <p:attrNameLst>
                                          <p:attrName>style.visibility</p:attrName>
                                        </p:attrNameLst>
                                      </p:cBhvr>
                                      <p:to>
                                        <p:strVal val="visible"/>
                                      </p:to>
                                    </p:set>
                                    <p:anim calcmode="lin" valueType="num">
                                      <p:cBhvr>
                                        <p:cTn id="146" dur="500" fill="hold"/>
                                        <p:tgtEl>
                                          <p:spTgt spid="77"/>
                                        </p:tgtEl>
                                        <p:attrNameLst>
                                          <p:attrName>ppt_w</p:attrName>
                                        </p:attrNameLst>
                                      </p:cBhvr>
                                      <p:tavLst>
                                        <p:tav tm="0">
                                          <p:val>
                                            <p:fltVal val="0"/>
                                          </p:val>
                                        </p:tav>
                                        <p:tav tm="100000">
                                          <p:val>
                                            <p:strVal val="#ppt_w"/>
                                          </p:val>
                                        </p:tav>
                                      </p:tavLst>
                                    </p:anim>
                                    <p:anim calcmode="lin" valueType="num">
                                      <p:cBhvr>
                                        <p:cTn id="147" dur="500" fill="hold"/>
                                        <p:tgtEl>
                                          <p:spTgt spid="77"/>
                                        </p:tgtEl>
                                        <p:attrNameLst>
                                          <p:attrName>ppt_h</p:attrName>
                                        </p:attrNameLst>
                                      </p:cBhvr>
                                      <p:tavLst>
                                        <p:tav tm="0">
                                          <p:val>
                                            <p:fltVal val="0"/>
                                          </p:val>
                                        </p:tav>
                                        <p:tav tm="100000">
                                          <p:val>
                                            <p:strVal val="#ppt_h"/>
                                          </p:val>
                                        </p:tav>
                                      </p:tavLst>
                                    </p:anim>
                                    <p:anim calcmode="lin" valueType="num">
                                      <p:cBhvr>
                                        <p:cTn id="148" dur="500" fill="hold"/>
                                        <p:tgtEl>
                                          <p:spTgt spid="77"/>
                                        </p:tgtEl>
                                        <p:attrNameLst>
                                          <p:attrName>style.rotation</p:attrName>
                                        </p:attrNameLst>
                                      </p:cBhvr>
                                      <p:tavLst>
                                        <p:tav tm="0">
                                          <p:val>
                                            <p:fltVal val="360"/>
                                          </p:val>
                                        </p:tav>
                                        <p:tav tm="100000">
                                          <p:val>
                                            <p:fltVal val="0"/>
                                          </p:val>
                                        </p:tav>
                                      </p:tavLst>
                                    </p:anim>
                                    <p:animEffect transition="in" filter="fade">
                                      <p:cBhvr>
                                        <p:cTn id="149" dur="500"/>
                                        <p:tgtEl>
                                          <p:spTgt spid="77"/>
                                        </p:tgtEl>
                                      </p:cBhvr>
                                    </p:animEffect>
                                  </p:childTnLst>
                                </p:cTn>
                              </p:par>
                            </p:childTnLst>
                          </p:cTn>
                        </p:par>
                        <p:par>
                          <p:cTn id="150" fill="hold">
                            <p:stCondLst>
                              <p:cond delay="3500"/>
                            </p:stCondLst>
                            <p:childTnLst>
                              <p:par>
                                <p:cTn id="151" presetID="30" presetClass="entr" presetSubtype="0" fill="hold" nodeType="afterEffect">
                                  <p:stCondLst>
                                    <p:cond delay="0"/>
                                  </p:stCondLst>
                                  <p:childTnLst>
                                    <p:set>
                                      <p:cBhvr>
                                        <p:cTn id="152" dur="1" fill="hold">
                                          <p:stCondLst>
                                            <p:cond delay="0"/>
                                          </p:stCondLst>
                                        </p:cTn>
                                        <p:tgtEl>
                                          <p:spTgt spid="31"/>
                                        </p:tgtEl>
                                        <p:attrNameLst>
                                          <p:attrName>style.visibility</p:attrName>
                                        </p:attrNameLst>
                                      </p:cBhvr>
                                      <p:to>
                                        <p:strVal val="visible"/>
                                      </p:to>
                                    </p:set>
                                    <p:animEffect transition="in" filter="fade">
                                      <p:cBhvr>
                                        <p:cTn id="153" dur="600" decel="100000"/>
                                        <p:tgtEl>
                                          <p:spTgt spid="31"/>
                                        </p:tgtEl>
                                      </p:cBhvr>
                                    </p:animEffect>
                                    <p:anim calcmode="lin" valueType="num">
                                      <p:cBhvr>
                                        <p:cTn id="154" dur="600" decel="100000" fill="hold"/>
                                        <p:tgtEl>
                                          <p:spTgt spid="31"/>
                                        </p:tgtEl>
                                        <p:attrNameLst>
                                          <p:attrName>style.rotation</p:attrName>
                                        </p:attrNameLst>
                                      </p:cBhvr>
                                      <p:tavLst>
                                        <p:tav tm="0">
                                          <p:val>
                                            <p:fltVal val="-90"/>
                                          </p:val>
                                        </p:tav>
                                        <p:tav tm="100000">
                                          <p:val>
                                            <p:fltVal val="0"/>
                                          </p:val>
                                        </p:tav>
                                      </p:tavLst>
                                    </p:anim>
                                    <p:anim calcmode="lin" valueType="num">
                                      <p:cBhvr>
                                        <p:cTn id="155" dur="600" decel="100000" fill="hold"/>
                                        <p:tgtEl>
                                          <p:spTgt spid="31"/>
                                        </p:tgtEl>
                                        <p:attrNameLst>
                                          <p:attrName>ppt_x</p:attrName>
                                        </p:attrNameLst>
                                      </p:cBhvr>
                                      <p:tavLst>
                                        <p:tav tm="0">
                                          <p:val>
                                            <p:strVal val="#ppt_x+0.4"/>
                                          </p:val>
                                        </p:tav>
                                        <p:tav tm="100000">
                                          <p:val>
                                            <p:strVal val="#ppt_x-0.05"/>
                                          </p:val>
                                        </p:tav>
                                      </p:tavLst>
                                    </p:anim>
                                    <p:anim calcmode="lin" valueType="num">
                                      <p:cBhvr>
                                        <p:cTn id="156" dur="600" decel="100000" fill="hold"/>
                                        <p:tgtEl>
                                          <p:spTgt spid="31"/>
                                        </p:tgtEl>
                                        <p:attrNameLst>
                                          <p:attrName>ppt_y</p:attrName>
                                        </p:attrNameLst>
                                      </p:cBhvr>
                                      <p:tavLst>
                                        <p:tav tm="0">
                                          <p:val>
                                            <p:strVal val="#ppt_y-0.4"/>
                                          </p:val>
                                        </p:tav>
                                        <p:tav tm="100000">
                                          <p:val>
                                            <p:strVal val="#ppt_y+0.1"/>
                                          </p:val>
                                        </p:tav>
                                      </p:tavLst>
                                    </p:anim>
                                    <p:anim calcmode="lin" valueType="num">
                                      <p:cBhvr>
                                        <p:cTn id="157" dur="150" accel="100000" fill="hold">
                                          <p:stCondLst>
                                            <p:cond delay="600"/>
                                          </p:stCondLst>
                                        </p:cTn>
                                        <p:tgtEl>
                                          <p:spTgt spid="31"/>
                                        </p:tgtEl>
                                        <p:attrNameLst>
                                          <p:attrName>ppt_x</p:attrName>
                                        </p:attrNameLst>
                                      </p:cBhvr>
                                      <p:tavLst>
                                        <p:tav tm="0">
                                          <p:val>
                                            <p:strVal val="#ppt_x-0.05"/>
                                          </p:val>
                                        </p:tav>
                                        <p:tav tm="100000">
                                          <p:val>
                                            <p:strVal val="#ppt_x"/>
                                          </p:val>
                                        </p:tav>
                                      </p:tavLst>
                                    </p:anim>
                                    <p:anim calcmode="lin" valueType="num">
                                      <p:cBhvr>
                                        <p:cTn id="158" dur="150" accel="100000" fill="hold">
                                          <p:stCondLst>
                                            <p:cond delay="600"/>
                                          </p:stCondLst>
                                        </p:cTn>
                                        <p:tgtEl>
                                          <p:spTgt spid="3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45" grpId="0" animBg="1"/>
      <p:bldP spid="46" grpId="0" animBg="1"/>
      <p:bldP spid="47" grpId="0" animBg="1"/>
      <p:bldP spid="57"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p:bldP spid="76" grpId="0" animBg="1"/>
      <p:bldP spid="77" grpId="0" animBg="1"/>
      <p:bldP spid="6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4468990" y="857453"/>
            <a:ext cx="1549128"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问题与困难</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7" name="组合 26"/>
          <p:cNvGrpSpPr/>
          <p:nvPr/>
        </p:nvGrpSpPr>
        <p:grpSpPr>
          <a:xfrm>
            <a:off x="4001143" y="898546"/>
            <a:ext cx="197506" cy="296260"/>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4" name="Freeform 5"/>
          <p:cNvSpPr>
            <a:spLocks/>
          </p:cNvSpPr>
          <p:nvPr/>
        </p:nvSpPr>
        <p:spPr bwMode="auto">
          <a:xfrm>
            <a:off x="2748380" y="2284045"/>
            <a:ext cx="1837251" cy="733508"/>
          </a:xfrm>
          <a:custGeom>
            <a:avLst/>
            <a:gdLst>
              <a:gd name="T0" fmla="*/ 281 w 1245"/>
              <a:gd name="T1" fmla="*/ 0 h 427"/>
              <a:gd name="T2" fmla="*/ 0 w 1245"/>
              <a:gd name="T3" fmla="*/ 427 h 427"/>
              <a:gd name="T4" fmla="*/ 1245 w 1245"/>
              <a:gd name="T5" fmla="*/ 427 h 427"/>
              <a:gd name="T6" fmla="*/ 963 w 1245"/>
              <a:gd name="T7" fmla="*/ 0 h 427"/>
              <a:gd name="T8" fmla="*/ 281 w 1245"/>
              <a:gd name="T9" fmla="*/ 0 h 427"/>
            </a:gdLst>
            <a:ahLst/>
            <a:cxnLst>
              <a:cxn ang="0">
                <a:pos x="T0" y="T1"/>
              </a:cxn>
              <a:cxn ang="0">
                <a:pos x="T2" y="T3"/>
              </a:cxn>
              <a:cxn ang="0">
                <a:pos x="T4" y="T5"/>
              </a:cxn>
              <a:cxn ang="0">
                <a:pos x="T6" y="T7"/>
              </a:cxn>
              <a:cxn ang="0">
                <a:pos x="T8" y="T9"/>
              </a:cxn>
            </a:cxnLst>
            <a:rect l="0" t="0" r="r" b="b"/>
            <a:pathLst>
              <a:path w="1245" h="427">
                <a:moveTo>
                  <a:pt x="281" y="0"/>
                </a:moveTo>
                <a:lnTo>
                  <a:pt x="0" y="427"/>
                </a:lnTo>
                <a:lnTo>
                  <a:pt x="1245" y="427"/>
                </a:lnTo>
                <a:lnTo>
                  <a:pt x="963" y="0"/>
                </a:lnTo>
                <a:lnTo>
                  <a:pt x="281" y="0"/>
                </a:lnTo>
                <a:close/>
              </a:path>
            </a:pathLst>
          </a:custGeom>
          <a:solidFill>
            <a:srgbClr val="21AB82"/>
          </a:solidFill>
          <a:ln w="285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US" sz="2400"/>
          </a:p>
        </p:txBody>
      </p:sp>
      <p:sp>
        <p:nvSpPr>
          <p:cNvPr id="55" name="Freeform 6"/>
          <p:cNvSpPr>
            <a:spLocks/>
          </p:cNvSpPr>
          <p:nvPr/>
        </p:nvSpPr>
        <p:spPr bwMode="auto">
          <a:xfrm>
            <a:off x="2330757" y="3017552"/>
            <a:ext cx="2671025" cy="731790"/>
          </a:xfrm>
          <a:custGeom>
            <a:avLst/>
            <a:gdLst>
              <a:gd name="T0" fmla="*/ 283 w 1810"/>
              <a:gd name="T1" fmla="*/ 0 h 426"/>
              <a:gd name="T2" fmla="*/ 0 w 1810"/>
              <a:gd name="T3" fmla="*/ 426 h 426"/>
              <a:gd name="T4" fmla="*/ 1810 w 1810"/>
              <a:gd name="T5" fmla="*/ 426 h 426"/>
              <a:gd name="T6" fmla="*/ 1528 w 1810"/>
              <a:gd name="T7" fmla="*/ 0 h 426"/>
              <a:gd name="T8" fmla="*/ 283 w 1810"/>
              <a:gd name="T9" fmla="*/ 0 h 426"/>
            </a:gdLst>
            <a:ahLst/>
            <a:cxnLst>
              <a:cxn ang="0">
                <a:pos x="T0" y="T1"/>
              </a:cxn>
              <a:cxn ang="0">
                <a:pos x="T2" y="T3"/>
              </a:cxn>
              <a:cxn ang="0">
                <a:pos x="T4" y="T5"/>
              </a:cxn>
              <a:cxn ang="0">
                <a:pos x="T6" y="T7"/>
              </a:cxn>
              <a:cxn ang="0">
                <a:pos x="T8" y="T9"/>
              </a:cxn>
            </a:cxnLst>
            <a:rect l="0" t="0" r="r" b="b"/>
            <a:pathLst>
              <a:path w="1810" h="426">
                <a:moveTo>
                  <a:pt x="283" y="0"/>
                </a:moveTo>
                <a:lnTo>
                  <a:pt x="0" y="426"/>
                </a:lnTo>
                <a:lnTo>
                  <a:pt x="1810" y="426"/>
                </a:lnTo>
                <a:lnTo>
                  <a:pt x="1528" y="0"/>
                </a:lnTo>
                <a:lnTo>
                  <a:pt x="283" y="0"/>
                </a:lnTo>
                <a:close/>
              </a:path>
            </a:pathLst>
          </a:custGeom>
          <a:solidFill>
            <a:srgbClr val="FFC000"/>
          </a:solidFill>
          <a:ln w="285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US" sz="2400"/>
          </a:p>
        </p:txBody>
      </p:sp>
      <p:sp>
        <p:nvSpPr>
          <p:cNvPr id="56" name="Freeform 7"/>
          <p:cNvSpPr>
            <a:spLocks/>
          </p:cNvSpPr>
          <p:nvPr/>
        </p:nvSpPr>
        <p:spPr bwMode="auto">
          <a:xfrm>
            <a:off x="1916083" y="3749343"/>
            <a:ext cx="3500370" cy="730073"/>
          </a:xfrm>
          <a:custGeom>
            <a:avLst/>
            <a:gdLst>
              <a:gd name="T0" fmla="*/ 281 w 2372"/>
              <a:gd name="T1" fmla="*/ 0 h 425"/>
              <a:gd name="T2" fmla="*/ 0 w 2372"/>
              <a:gd name="T3" fmla="*/ 425 h 425"/>
              <a:gd name="T4" fmla="*/ 2372 w 2372"/>
              <a:gd name="T5" fmla="*/ 425 h 425"/>
              <a:gd name="T6" fmla="*/ 2091 w 2372"/>
              <a:gd name="T7" fmla="*/ 0 h 425"/>
              <a:gd name="T8" fmla="*/ 281 w 2372"/>
              <a:gd name="T9" fmla="*/ 0 h 425"/>
            </a:gdLst>
            <a:ahLst/>
            <a:cxnLst>
              <a:cxn ang="0">
                <a:pos x="T0" y="T1"/>
              </a:cxn>
              <a:cxn ang="0">
                <a:pos x="T2" y="T3"/>
              </a:cxn>
              <a:cxn ang="0">
                <a:pos x="T4" y="T5"/>
              </a:cxn>
              <a:cxn ang="0">
                <a:pos x="T6" y="T7"/>
              </a:cxn>
              <a:cxn ang="0">
                <a:pos x="T8" y="T9"/>
              </a:cxn>
            </a:cxnLst>
            <a:rect l="0" t="0" r="r" b="b"/>
            <a:pathLst>
              <a:path w="2372" h="425">
                <a:moveTo>
                  <a:pt x="281" y="0"/>
                </a:moveTo>
                <a:lnTo>
                  <a:pt x="0" y="425"/>
                </a:lnTo>
                <a:lnTo>
                  <a:pt x="2372" y="425"/>
                </a:lnTo>
                <a:lnTo>
                  <a:pt x="2091" y="0"/>
                </a:lnTo>
                <a:lnTo>
                  <a:pt x="281" y="0"/>
                </a:lnTo>
                <a:close/>
              </a:path>
            </a:pathLst>
          </a:custGeom>
          <a:solidFill>
            <a:srgbClr val="05BAC8"/>
          </a:solidFill>
          <a:ln w="285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US" sz="2400"/>
          </a:p>
        </p:txBody>
      </p:sp>
      <p:sp>
        <p:nvSpPr>
          <p:cNvPr id="57" name="Freeform 8"/>
          <p:cNvSpPr>
            <a:spLocks/>
          </p:cNvSpPr>
          <p:nvPr/>
        </p:nvSpPr>
        <p:spPr bwMode="auto">
          <a:xfrm>
            <a:off x="1498460" y="4479414"/>
            <a:ext cx="4335619" cy="731790"/>
          </a:xfrm>
          <a:custGeom>
            <a:avLst/>
            <a:gdLst>
              <a:gd name="T0" fmla="*/ 283 w 2938"/>
              <a:gd name="T1" fmla="*/ 0 h 426"/>
              <a:gd name="T2" fmla="*/ 2655 w 2938"/>
              <a:gd name="T3" fmla="*/ 0 h 426"/>
              <a:gd name="T4" fmla="*/ 2938 w 2938"/>
              <a:gd name="T5" fmla="*/ 426 h 426"/>
              <a:gd name="T6" fmla="*/ 0 w 2938"/>
              <a:gd name="T7" fmla="*/ 426 h 426"/>
              <a:gd name="T8" fmla="*/ 283 w 2938"/>
              <a:gd name="T9" fmla="*/ 0 h 426"/>
            </a:gdLst>
            <a:ahLst/>
            <a:cxnLst>
              <a:cxn ang="0">
                <a:pos x="T0" y="T1"/>
              </a:cxn>
              <a:cxn ang="0">
                <a:pos x="T2" y="T3"/>
              </a:cxn>
              <a:cxn ang="0">
                <a:pos x="T4" y="T5"/>
              </a:cxn>
              <a:cxn ang="0">
                <a:pos x="T6" y="T7"/>
              </a:cxn>
              <a:cxn ang="0">
                <a:pos x="T8" y="T9"/>
              </a:cxn>
            </a:cxnLst>
            <a:rect l="0" t="0" r="r" b="b"/>
            <a:pathLst>
              <a:path w="2938" h="426">
                <a:moveTo>
                  <a:pt x="283" y="0"/>
                </a:moveTo>
                <a:lnTo>
                  <a:pt x="2655" y="0"/>
                </a:lnTo>
                <a:lnTo>
                  <a:pt x="2938" y="426"/>
                </a:lnTo>
                <a:lnTo>
                  <a:pt x="0" y="426"/>
                </a:lnTo>
                <a:lnTo>
                  <a:pt x="283" y="0"/>
                </a:lnTo>
                <a:close/>
              </a:path>
            </a:pathLst>
          </a:custGeom>
          <a:solidFill>
            <a:srgbClr val="F14124"/>
          </a:solidFill>
          <a:ln w="28575">
            <a:solidFill>
              <a:schemeClr val="bg1">
                <a:lumMod val="95000"/>
              </a:schemeClr>
            </a:solidFill>
          </a:ln>
        </p:spPr>
        <p:txBody>
          <a:bodyPr vert="horz" wrap="square" lIns="91440" tIns="45720" rIns="91440" bIns="45720" numCol="1" anchor="t" anchorCtr="0" compatLnSpc="1">
            <a:prstTxWarp prst="textNoShape">
              <a:avLst/>
            </a:prstTxWarp>
          </a:bodyPr>
          <a:lstStyle/>
          <a:p>
            <a:endParaRPr lang="en-US" sz="2400"/>
          </a:p>
        </p:txBody>
      </p:sp>
      <p:sp>
        <p:nvSpPr>
          <p:cNvPr id="58" name="Text Box 10"/>
          <p:cNvSpPr txBox="1">
            <a:spLocks noChangeArrowheads="1"/>
          </p:cNvSpPr>
          <p:nvPr/>
        </p:nvSpPr>
        <p:spPr bwMode="auto">
          <a:xfrm>
            <a:off x="2592653" y="4706810"/>
            <a:ext cx="2147232" cy="276999"/>
          </a:xfrm>
          <a:prstGeom prst="rect">
            <a:avLst/>
          </a:prstGeom>
          <a:noFill/>
          <a:ln w="9525">
            <a:noFill/>
            <a:miter lim="800000"/>
            <a:headEnd/>
            <a:tailEnd/>
          </a:ln>
        </p:spPr>
        <p:txBody>
          <a:bodyPr wrap="square" lIns="45720" tIns="22860" rIns="45720" bIns="22860">
            <a:spAutoFit/>
          </a:bodyPr>
          <a:lstStyle/>
          <a:p>
            <a:pPr algn="ctr" defTabSz="1088205"/>
            <a:r>
              <a:rPr lang="zh-CN" altLang="en-US" sz="1500" b="1" dirty="0" smtClean="0">
                <a:solidFill>
                  <a:schemeClr val="bg1"/>
                </a:solidFill>
                <a:latin typeface="微软雅黑" panose="020B0503020204020204" pitchFamily="34" charset="-122"/>
                <a:ea typeface="微软雅黑" panose="020B0503020204020204" pitchFamily="34" charset="-122"/>
                <a:cs typeface="Open Sans" pitchFamily="34" charset="0"/>
              </a:rPr>
              <a:t>文件夹数据</a:t>
            </a:r>
            <a:endParaRPr lang="en-US" altLang="zh-CN" sz="15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59" name="Text Box 10"/>
          <p:cNvSpPr txBox="1">
            <a:spLocks noChangeArrowheads="1"/>
          </p:cNvSpPr>
          <p:nvPr/>
        </p:nvSpPr>
        <p:spPr bwMode="auto">
          <a:xfrm>
            <a:off x="2592653" y="3975880"/>
            <a:ext cx="2147232" cy="276999"/>
          </a:xfrm>
          <a:prstGeom prst="rect">
            <a:avLst/>
          </a:prstGeom>
          <a:noFill/>
          <a:ln w="9525">
            <a:noFill/>
            <a:miter lim="800000"/>
            <a:headEnd/>
            <a:tailEnd/>
          </a:ln>
        </p:spPr>
        <p:txBody>
          <a:bodyPr wrap="square" lIns="45720" tIns="22860" rIns="45720" bIns="22860">
            <a:spAutoFit/>
          </a:bodyPr>
          <a:lstStyle/>
          <a:p>
            <a:pPr algn="ctr" defTabSz="1088205"/>
            <a:r>
              <a:rPr lang="zh-CN" altLang="en-US" sz="1500" b="1" dirty="0" smtClean="0">
                <a:solidFill>
                  <a:schemeClr val="bg1"/>
                </a:solidFill>
                <a:latin typeface="微软雅黑" panose="020B0503020204020204" pitchFamily="34" charset="-122"/>
                <a:ea typeface="微软雅黑" panose="020B0503020204020204" pitchFamily="34" charset="-122"/>
                <a:cs typeface="Open Sans" pitchFamily="34" charset="0"/>
              </a:rPr>
              <a:t>交互函数</a:t>
            </a:r>
            <a:endParaRPr lang="en-US" altLang="zh-CN" sz="15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60" name="Text Box 10"/>
          <p:cNvSpPr txBox="1">
            <a:spLocks noChangeArrowheads="1"/>
          </p:cNvSpPr>
          <p:nvPr/>
        </p:nvSpPr>
        <p:spPr bwMode="auto">
          <a:xfrm>
            <a:off x="2846463" y="3244948"/>
            <a:ext cx="1639612" cy="276999"/>
          </a:xfrm>
          <a:prstGeom prst="rect">
            <a:avLst/>
          </a:prstGeom>
          <a:noFill/>
          <a:ln w="9525">
            <a:noFill/>
            <a:miter lim="800000"/>
            <a:headEnd/>
            <a:tailEnd/>
          </a:ln>
        </p:spPr>
        <p:txBody>
          <a:bodyPr wrap="square" lIns="45720" tIns="22860" rIns="45720" bIns="22860">
            <a:spAutoFit/>
          </a:bodyPr>
          <a:lstStyle/>
          <a:p>
            <a:pPr algn="ctr" defTabSz="1088205"/>
            <a:r>
              <a:rPr lang="zh-CN" altLang="en-US" sz="1500" b="1" dirty="0" smtClean="0">
                <a:solidFill>
                  <a:schemeClr val="bg1"/>
                </a:solidFill>
                <a:latin typeface="微软雅黑" panose="020B0503020204020204" pitchFamily="34" charset="-122"/>
                <a:ea typeface="微软雅黑" panose="020B0503020204020204" pitchFamily="34" charset="-122"/>
                <a:cs typeface="Open Sans" pitchFamily="34" charset="0"/>
              </a:rPr>
              <a:t>索引结构建立</a:t>
            </a:r>
            <a:endParaRPr lang="en-US" altLang="zh-CN" sz="15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61" name="Text Box 10"/>
          <p:cNvSpPr txBox="1">
            <a:spLocks noChangeArrowheads="1"/>
          </p:cNvSpPr>
          <p:nvPr/>
        </p:nvSpPr>
        <p:spPr bwMode="auto">
          <a:xfrm>
            <a:off x="2966385" y="2512298"/>
            <a:ext cx="1399769" cy="276999"/>
          </a:xfrm>
          <a:prstGeom prst="rect">
            <a:avLst/>
          </a:prstGeom>
          <a:noFill/>
          <a:ln w="9525">
            <a:noFill/>
            <a:miter lim="800000"/>
            <a:headEnd/>
            <a:tailEnd/>
          </a:ln>
        </p:spPr>
        <p:txBody>
          <a:bodyPr wrap="square" lIns="45720" tIns="22860" rIns="45720" bIns="22860">
            <a:spAutoFit/>
          </a:bodyPr>
          <a:lstStyle/>
          <a:p>
            <a:pPr algn="ctr" defTabSz="1088205"/>
            <a:r>
              <a:rPr lang="zh-CN" altLang="en-US" sz="1500" b="1" dirty="0" smtClean="0">
                <a:solidFill>
                  <a:schemeClr val="bg1"/>
                </a:solidFill>
                <a:latin typeface="微软雅黑" panose="020B0503020204020204" pitchFamily="34" charset="-122"/>
                <a:ea typeface="微软雅黑" panose="020B0503020204020204" pitchFamily="34" charset="-122"/>
                <a:cs typeface="Open Sans" pitchFamily="34" charset="0"/>
              </a:rPr>
              <a:t>查询结果</a:t>
            </a:r>
            <a:endParaRPr lang="en-US" sz="1500" b="1" dirty="0">
              <a:solidFill>
                <a:schemeClr val="bg1"/>
              </a:solidFill>
              <a:latin typeface="微软雅黑" panose="020B0503020204020204" pitchFamily="34" charset="-122"/>
              <a:ea typeface="微软雅黑" panose="020B0503020204020204" pitchFamily="34" charset="-122"/>
              <a:cs typeface="Open Sans" pitchFamily="34" charset="0"/>
            </a:endParaRPr>
          </a:p>
        </p:txBody>
      </p:sp>
      <p:sp>
        <p:nvSpPr>
          <p:cNvPr id="62" name="Oval 11"/>
          <p:cNvSpPr/>
          <p:nvPr/>
        </p:nvSpPr>
        <p:spPr>
          <a:xfrm>
            <a:off x="4255914" y="2544694"/>
            <a:ext cx="212210" cy="212210"/>
          </a:xfrm>
          <a:prstGeom prst="ellipse">
            <a:avLst/>
          </a:prstGeom>
          <a:solidFill>
            <a:srgbClr val="21AB82"/>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3" name="Oval 12"/>
          <p:cNvSpPr/>
          <p:nvPr/>
        </p:nvSpPr>
        <p:spPr>
          <a:xfrm>
            <a:off x="4676623" y="3277343"/>
            <a:ext cx="212210" cy="212210"/>
          </a:xfrm>
          <a:prstGeom prst="ellipse">
            <a:avLst/>
          </a:prstGeom>
          <a:solidFill>
            <a:srgbClr val="FFC000"/>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Oval 13"/>
          <p:cNvSpPr/>
          <p:nvPr/>
        </p:nvSpPr>
        <p:spPr>
          <a:xfrm>
            <a:off x="5102582" y="4008275"/>
            <a:ext cx="212210" cy="212210"/>
          </a:xfrm>
          <a:prstGeom prst="ellipse">
            <a:avLst/>
          </a:prstGeom>
          <a:solidFill>
            <a:srgbClr val="05BAC8"/>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Oval 14"/>
          <p:cNvSpPr/>
          <p:nvPr/>
        </p:nvSpPr>
        <p:spPr>
          <a:xfrm>
            <a:off x="5520316" y="4739205"/>
            <a:ext cx="212210" cy="212210"/>
          </a:xfrm>
          <a:prstGeom prst="ellipse">
            <a:avLst/>
          </a:prstGeom>
          <a:solidFill>
            <a:srgbClr val="F14124"/>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肘形接點 23"/>
          <p:cNvSpPr>
            <a:spLocks noChangeShapeType="1"/>
          </p:cNvSpPr>
          <p:nvPr/>
        </p:nvSpPr>
        <p:spPr bwMode="auto">
          <a:xfrm rot="5400000" flipH="1" flipV="1">
            <a:off x="5029643" y="1443329"/>
            <a:ext cx="527832" cy="1674896"/>
          </a:xfrm>
          <a:custGeom>
            <a:avLst/>
            <a:gdLst>
              <a:gd name="connsiteX0" fmla="*/ 0 w 681038"/>
              <a:gd name="connsiteY0" fmla="*/ 0 h 2268538"/>
              <a:gd name="connsiteX1" fmla="*/ 681038 w 681038"/>
              <a:gd name="connsiteY1" fmla="*/ 0 h 2268538"/>
              <a:gd name="connsiteX2" fmla="*/ 681038 w 681038"/>
              <a:gd name="connsiteY2" fmla="*/ 2268538 h 2268538"/>
              <a:gd name="connsiteX0" fmla="*/ 0 w 626447"/>
              <a:gd name="connsiteY0" fmla="*/ 0 h 2732562"/>
              <a:gd name="connsiteX1" fmla="*/ 626447 w 626447"/>
              <a:gd name="connsiteY1" fmla="*/ 464024 h 2732562"/>
              <a:gd name="connsiteX2" fmla="*/ 626447 w 626447"/>
              <a:gd name="connsiteY2" fmla="*/ 2732562 h 2732562"/>
              <a:gd name="connsiteX0" fmla="*/ 0 w 626447"/>
              <a:gd name="connsiteY0" fmla="*/ 0 h 2200551"/>
              <a:gd name="connsiteX1" fmla="*/ 626447 w 626447"/>
              <a:gd name="connsiteY1" fmla="*/ 464024 h 2200551"/>
              <a:gd name="connsiteX2" fmla="*/ 622250 w 626447"/>
              <a:gd name="connsiteY2" fmla="*/ 2200551 h 2200551"/>
            </a:gdLst>
            <a:ahLst/>
            <a:cxnLst>
              <a:cxn ang="0">
                <a:pos x="connsiteX0" y="connsiteY0"/>
              </a:cxn>
              <a:cxn ang="0">
                <a:pos x="connsiteX1" y="connsiteY1"/>
              </a:cxn>
              <a:cxn ang="0">
                <a:pos x="connsiteX2" y="connsiteY2"/>
              </a:cxn>
            </a:cxnLst>
            <a:rect l="l" t="t" r="r" b="b"/>
            <a:pathLst>
              <a:path w="626447" h="2200551" fill="none">
                <a:moveTo>
                  <a:pt x="0" y="0"/>
                </a:moveTo>
                <a:lnTo>
                  <a:pt x="626447" y="464024"/>
                </a:lnTo>
                <a:cubicBezTo>
                  <a:pt x="626447" y="1220203"/>
                  <a:pt x="622250" y="1444372"/>
                  <a:pt x="622250" y="2200551"/>
                </a:cubicBezTo>
              </a:path>
            </a:pathLst>
          </a:cu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350"/>
          </a:p>
        </p:txBody>
      </p:sp>
      <p:sp>
        <p:nvSpPr>
          <p:cNvPr id="68" name="矩形 47"/>
          <p:cNvSpPr>
            <a:spLocks noChangeArrowheads="1"/>
          </p:cNvSpPr>
          <p:nvPr/>
        </p:nvSpPr>
        <p:spPr bwMode="auto">
          <a:xfrm>
            <a:off x="6291311" y="1722857"/>
            <a:ext cx="2376172" cy="78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200" dirty="0" smtClean="0">
                <a:solidFill>
                  <a:schemeClr val="tx1">
                    <a:lumMod val="75000"/>
                    <a:lumOff val="25000"/>
                  </a:schemeClr>
                </a:solidFill>
                <a:sym typeface="微软雅黑" pitchFamily="34" charset="-122"/>
              </a:rPr>
              <a:t>时序数据的查询结果包含多个属性值时，属性值的排序是乱序的，会影响后续数据的处理和使用</a:t>
            </a:r>
            <a:endParaRPr lang="zh-CN" altLang="en-US" sz="1200" dirty="0">
              <a:solidFill>
                <a:schemeClr val="tx1">
                  <a:lumMod val="75000"/>
                  <a:lumOff val="25000"/>
                </a:schemeClr>
              </a:solidFill>
              <a:sym typeface="微软雅黑" pitchFamily="34" charset="-122"/>
            </a:endParaRPr>
          </a:p>
        </p:txBody>
      </p:sp>
      <p:sp>
        <p:nvSpPr>
          <p:cNvPr id="69" name="肘形接點 23"/>
          <p:cNvSpPr>
            <a:spLocks noChangeShapeType="1"/>
          </p:cNvSpPr>
          <p:nvPr/>
        </p:nvSpPr>
        <p:spPr bwMode="auto">
          <a:xfrm rot="5400000" flipH="1" flipV="1">
            <a:off x="5338051" y="2530483"/>
            <a:ext cx="343739" cy="1242173"/>
          </a:xfrm>
          <a:custGeom>
            <a:avLst/>
            <a:gdLst>
              <a:gd name="connsiteX0" fmla="*/ 0 w 681038"/>
              <a:gd name="connsiteY0" fmla="*/ 0 h 2268538"/>
              <a:gd name="connsiteX1" fmla="*/ 681038 w 681038"/>
              <a:gd name="connsiteY1" fmla="*/ 0 h 2268538"/>
              <a:gd name="connsiteX2" fmla="*/ 681038 w 681038"/>
              <a:gd name="connsiteY2" fmla="*/ 2268538 h 2268538"/>
              <a:gd name="connsiteX0" fmla="*/ 0 w 626447"/>
              <a:gd name="connsiteY0" fmla="*/ 0 h 2732562"/>
              <a:gd name="connsiteX1" fmla="*/ 626447 w 626447"/>
              <a:gd name="connsiteY1" fmla="*/ 464024 h 2732562"/>
              <a:gd name="connsiteX2" fmla="*/ 626447 w 626447"/>
              <a:gd name="connsiteY2" fmla="*/ 2732562 h 2732562"/>
              <a:gd name="connsiteX0" fmla="*/ 0 w 626447"/>
              <a:gd name="connsiteY0" fmla="*/ 0 h 2084046"/>
              <a:gd name="connsiteX1" fmla="*/ 626447 w 626447"/>
              <a:gd name="connsiteY1" fmla="*/ 464024 h 2084046"/>
              <a:gd name="connsiteX2" fmla="*/ 626446 w 626447"/>
              <a:gd name="connsiteY2" fmla="*/ 2084046 h 2084046"/>
            </a:gdLst>
            <a:ahLst/>
            <a:cxnLst>
              <a:cxn ang="0">
                <a:pos x="connsiteX0" y="connsiteY0"/>
              </a:cxn>
              <a:cxn ang="0">
                <a:pos x="connsiteX1" y="connsiteY1"/>
              </a:cxn>
              <a:cxn ang="0">
                <a:pos x="connsiteX2" y="connsiteY2"/>
              </a:cxn>
            </a:cxnLst>
            <a:rect l="l" t="t" r="r" b="b"/>
            <a:pathLst>
              <a:path w="626447" h="2084046" fill="none">
                <a:moveTo>
                  <a:pt x="0" y="0"/>
                </a:moveTo>
                <a:lnTo>
                  <a:pt x="626447" y="464024"/>
                </a:lnTo>
                <a:cubicBezTo>
                  <a:pt x="626447" y="1220203"/>
                  <a:pt x="626446" y="1327867"/>
                  <a:pt x="626446" y="2084046"/>
                </a:cubicBezTo>
              </a:path>
            </a:pathLst>
          </a:cu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sz="1350"/>
          </a:p>
        </p:txBody>
      </p:sp>
      <p:sp>
        <p:nvSpPr>
          <p:cNvPr id="71" name="矩形 47"/>
          <p:cNvSpPr>
            <a:spLocks noChangeArrowheads="1"/>
          </p:cNvSpPr>
          <p:nvPr/>
        </p:nvSpPr>
        <p:spPr bwMode="auto">
          <a:xfrm>
            <a:off x="6291311" y="2720452"/>
            <a:ext cx="2376172" cy="78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200" dirty="0" smtClean="0">
                <a:solidFill>
                  <a:schemeClr val="tx1">
                    <a:lumMod val="75000"/>
                    <a:lumOff val="25000"/>
                  </a:schemeClr>
                </a:solidFill>
                <a:sym typeface="微软雅黑" pitchFamily="34" charset="-122"/>
              </a:rPr>
              <a:t>并非所有数据都清楚每个属性值的查询频率，这样会影响索引结构的建立，从而影响检索效率</a:t>
            </a:r>
            <a:endParaRPr lang="zh-CN" altLang="en-US" sz="1200" dirty="0">
              <a:solidFill>
                <a:schemeClr val="tx1">
                  <a:lumMod val="75000"/>
                  <a:lumOff val="25000"/>
                </a:schemeClr>
              </a:solidFill>
              <a:sym typeface="微软雅黑" pitchFamily="34" charset="-122"/>
            </a:endParaRPr>
          </a:p>
        </p:txBody>
      </p:sp>
      <p:cxnSp>
        <p:nvCxnSpPr>
          <p:cNvPr id="72" name="直接连接符 71"/>
          <p:cNvCxnSpPr>
            <a:stCxn id="64" idx="6"/>
          </p:cNvCxnSpPr>
          <p:nvPr/>
        </p:nvCxnSpPr>
        <p:spPr>
          <a:xfrm flipV="1">
            <a:off x="5314792" y="4108513"/>
            <a:ext cx="816215" cy="5867"/>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cxnSp>
      <p:cxnSp>
        <p:nvCxnSpPr>
          <p:cNvPr id="73" name="直接连接符 72"/>
          <p:cNvCxnSpPr/>
          <p:nvPr/>
        </p:nvCxnSpPr>
        <p:spPr>
          <a:xfrm flipV="1">
            <a:off x="5732527" y="4827423"/>
            <a:ext cx="398480" cy="1"/>
          </a:xfrm>
          <a:prstGeom prst="line">
            <a:avLst/>
          </a:prstGeom>
          <a:noFill/>
          <a:ln w="19050" cap="flat" cmpd="sng">
            <a:solidFill>
              <a:srgbClr val="333333"/>
            </a:solidFill>
            <a:prstDash val="dash"/>
            <a:bevel/>
            <a:headEnd type="oval" w="med" len="med"/>
            <a:tailEnd type="oval" w="med" len="med"/>
          </a:ln>
          <a:extLst>
            <a:ext uri="{909E8E84-426E-40DD-AFC4-6F175D3DCCD1}">
              <a14:hiddenFill xmlns:a14="http://schemas.microsoft.com/office/drawing/2010/main">
                <a:noFill/>
              </a14:hiddenFill>
            </a:ext>
          </a:extLst>
        </p:spPr>
      </p:cxnSp>
      <p:sp>
        <p:nvSpPr>
          <p:cNvPr id="75" name="矩形 47"/>
          <p:cNvSpPr>
            <a:spLocks noChangeArrowheads="1"/>
          </p:cNvSpPr>
          <p:nvPr/>
        </p:nvSpPr>
        <p:spPr bwMode="auto">
          <a:xfrm>
            <a:off x="6291311" y="3718047"/>
            <a:ext cx="2237487" cy="78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200" dirty="0" smtClean="0">
                <a:solidFill>
                  <a:schemeClr val="tx1">
                    <a:lumMod val="75000"/>
                    <a:lumOff val="25000"/>
                  </a:schemeClr>
                </a:solidFill>
                <a:sym typeface="微软雅黑" pitchFamily="34" charset="-122"/>
              </a:rPr>
              <a:t>交互函数的设计只是目前的结果，在系统功能进行集成之后，设计很可能有所变化</a:t>
            </a:r>
            <a:endParaRPr lang="zh-CN" altLang="en-US" sz="1200" dirty="0">
              <a:solidFill>
                <a:schemeClr val="tx1">
                  <a:lumMod val="75000"/>
                  <a:lumOff val="25000"/>
                </a:schemeClr>
              </a:solidFill>
              <a:sym typeface="微软雅黑" pitchFamily="34" charset="-122"/>
            </a:endParaRPr>
          </a:p>
        </p:txBody>
      </p:sp>
      <p:sp>
        <p:nvSpPr>
          <p:cNvPr id="77" name="矩形 47"/>
          <p:cNvSpPr>
            <a:spLocks noChangeArrowheads="1"/>
          </p:cNvSpPr>
          <p:nvPr/>
        </p:nvSpPr>
        <p:spPr bwMode="auto">
          <a:xfrm>
            <a:off x="6291311" y="4706810"/>
            <a:ext cx="2479203" cy="1269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zh-CN" altLang="en-US" sz="1200" dirty="0" smtClean="0">
                <a:solidFill>
                  <a:schemeClr val="tx1">
                    <a:lumMod val="75000"/>
                    <a:lumOff val="25000"/>
                  </a:schemeClr>
                </a:solidFill>
                <a:sym typeface="微软雅黑" pitchFamily="34" charset="-122"/>
              </a:rPr>
              <a:t>第三类数据是对文件夹中的数据文件依次读取然后进行数据处理，需要大规模调整数据形式，增添时间参数。暂未找到高效的处理方法，可能会影响系统的整体效率</a:t>
            </a:r>
            <a:endParaRPr lang="zh-CN" altLang="en-US" sz="12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737812878"/>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300"/>
                                        <p:tgtEl>
                                          <p:spTgt spid="54"/>
                                        </p:tgtEl>
                                        <p:attrNameLst>
                                          <p:attrName>ppt_y</p:attrName>
                                        </p:attrNameLst>
                                      </p:cBhvr>
                                      <p:tavLst>
                                        <p:tav tm="0">
                                          <p:val>
                                            <p:strVal val="#ppt_y-#ppt_h*1.125000"/>
                                          </p:val>
                                        </p:tav>
                                        <p:tav tm="100000">
                                          <p:val>
                                            <p:strVal val="#ppt_y"/>
                                          </p:val>
                                        </p:tav>
                                      </p:tavLst>
                                    </p:anim>
                                    <p:animEffect transition="in" filter="wipe(down)">
                                      <p:cBhvr>
                                        <p:cTn id="16" dur="300"/>
                                        <p:tgtEl>
                                          <p:spTgt spid="54"/>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300"/>
                                        <p:tgtEl>
                                          <p:spTgt spid="61"/>
                                        </p:tgtEl>
                                        <p:attrNameLst>
                                          <p:attrName>ppt_y</p:attrName>
                                        </p:attrNameLst>
                                      </p:cBhvr>
                                      <p:tavLst>
                                        <p:tav tm="0">
                                          <p:val>
                                            <p:strVal val="#ppt_y-#ppt_h*1.125000"/>
                                          </p:val>
                                        </p:tav>
                                        <p:tav tm="100000">
                                          <p:val>
                                            <p:strVal val="#ppt_y"/>
                                          </p:val>
                                        </p:tav>
                                      </p:tavLst>
                                    </p:anim>
                                    <p:animEffect transition="in" filter="wipe(down)">
                                      <p:cBhvr>
                                        <p:cTn id="20" dur="300"/>
                                        <p:tgtEl>
                                          <p:spTgt spid="61"/>
                                        </p:tgtEl>
                                      </p:cBhvr>
                                    </p:animEffect>
                                  </p:childTnLst>
                                </p:cTn>
                              </p:par>
                            </p:childTnLst>
                          </p:cTn>
                        </p:par>
                        <p:par>
                          <p:cTn id="21" fill="hold">
                            <p:stCondLst>
                              <p:cond delay="1300"/>
                            </p:stCondLst>
                            <p:childTnLst>
                              <p:par>
                                <p:cTn id="22" presetID="12" presetClass="entr" presetSubtype="1" fill="hold" grpId="0" nodeType="after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additive="base">
                                        <p:cTn id="24" dur="300"/>
                                        <p:tgtEl>
                                          <p:spTgt spid="55"/>
                                        </p:tgtEl>
                                        <p:attrNameLst>
                                          <p:attrName>ppt_y</p:attrName>
                                        </p:attrNameLst>
                                      </p:cBhvr>
                                      <p:tavLst>
                                        <p:tav tm="0">
                                          <p:val>
                                            <p:strVal val="#ppt_y-#ppt_h*1.125000"/>
                                          </p:val>
                                        </p:tav>
                                        <p:tav tm="100000">
                                          <p:val>
                                            <p:strVal val="#ppt_y"/>
                                          </p:val>
                                        </p:tav>
                                      </p:tavLst>
                                    </p:anim>
                                    <p:animEffect transition="in" filter="wipe(down)">
                                      <p:cBhvr>
                                        <p:cTn id="25" dur="300"/>
                                        <p:tgtEl>
                                          <p:spTgt spid="55"/>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300"/>
                                        <p:tgtEl>
                                          <p:spTgt spid="60"/>
                                        </p:tgtEl>
                                        <p:attrNameLst>
                                          <p:attrName>ppt_y</p:attrName>
                                        </p:attrNameLst>
                                      </p:cBhvr>
                                      <p:tavLst>
                                        <p:tav tm="0">
                                          <p:val>
                                            <p:strVal val="#ppt_y-#ppt_h*1.125000"/>
                                          </p:val>
                                        </p:tav>
                                        <p:tav tm="100000">
                                          <p:val>
                                            <p:strVal val="#ppt_y"/>
                                          </p:val>
                                        </p:tav>
                                      </p:tavLst>
                                    </p:anim>
                                    <p:animEffect transition="in" filter="wipe(down)">
                                      <p:cBhvr>
                                        <p:cTn id="29" dur="300"/>
                                        <p:tgtEl>
                                          <p:spTgt spid="60"/>
                                        </p:tgtEl>
                                      </p:cBhvr>
                                    </p:animEffect>
                                  </p:childTnLst>
                                </p:cTn>
                              </p:par>
                            </p:childTnLst>
                          </p:cTn>
                        </p:par>
                        <p:par>
                          <p:cTn id="30" fill="hold">
                            <p:stCondLst>
                              <p:cond delay="1600"/>
                            </p:stCondLst>
                            <p:childTnLst>
                              <p:par>
                                <p:cTn id="31" presetID="12" presetClass="entr" presetSubtype="1" fill="hold" grpId="0" nodeType="after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additive="base">
                                        <p:cTn id="33" dur="300"/>
                                        <p:tgtEl>
                                          <p:spTgt spid="56"/>
                                        </p:tgtEl>
                                        <p:attrNameLst>
                                          <p:attrName>ppt_y</p:attrName>
                                        </p:attrNameLst>
                                      </p:cBhvr>
                                      <p:tavLst>
                                        <p:tav tm="0">
                                          <p:val>
                                            <p:strVal val="#ppt_y-#ppt_h*1.125000"/>
                                          </p:val>
                                        </p:tav>
                                        <p:tav tm="100000">
                                          <p:val>
                                            <p:strVal val="#ppt_y"/>
                                          </p:val>
                                        </p:tav>
                                      </p:tavLst>
                                    </p:anim>
                                    <p:animEffect transition="in" filter="wipe(down)">
                                      <p:cBhvr>
                                        <p:cTn id="34" dur="300"/>
                                        <p:tgtEl>
                                          <p:spTgt spid="56"/>
                                        </p:tgtEl>
                                      </p:cBhvr>
                                    </p:animEffect>
                                  </p:childTnLst>
                                </p:cTn>
                              </p:par>
                              <p:par>
                                <p:cTn id="35" presetID="12" presetClass="entr" presetSubtype="1"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additive="base">
                                        <p:cTn id="37" dur="300"/>
                                        <p:tgtEl>
                                          <p:spTgt spid="59"/>
                                        </p:tgtEl>
                                        <p:attrNameLst>
                                          <p:attrName>ppt_y</p:attrName>
                                        </p:attrNameLst>
                                      </p:cBhvr>
                                      <p:tavLst>
                                        <p:tav tm="0">
                                          <p:val>
                                            <p:strVal val="#ppt_y-#ppt_h*1.125000"/>
                                          </p:val>
                                        </p:tav>
                                        <p:tav tm="100000">
                                          <p:val>
                                            <p:strVal val="#ppt_y"/>
                                          </p:val>
                                        </p:tav>
                                      </p:tavLst>
                                    </p:anim>
                                    <p:animEffect transition="in" filter="wipe(down)">
                                      <p:cBhvr>
                                        <p:cTn id="38" dur="300"/>
                                        <p:tgtEl>
                                          <p:spTgt spid="59"/>
                                        </p:tgtEl>
                                      </p:cBhvr>
                                    </p:animEffect>
                                  </p:childTnLst>
                                </p:cTn>
                              </p:par>
                            </p:childTnLst>
                          </p:cTn>
                        </p:par>
                        <p:par>
                          <p:cTn id="39" fill="hold">
                            <p:stCondLst>
                              <p:cond delay="1900"/>
                            </p:stCondLst>
                            <p:childTnLst>
                              <p:par>
                                <p:cTn id="40" presetID="12" presetClass="entr" presetSubtype="1" fill="hold" grpId="0" nodeType="after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additive="base">
                                        <p:cTn id="42" dur="300"/>
                                        <p:tgtEl>
                                          <p:spTgt spid="57"/>
                                        </p:tgtEl>
                                        <p:attrNameLst>
                                          <p:attrName>ppt_y</p:attrName>
                                        </p:attrNameLst>
                                      </p:cBhvr>
                                      <p:tavLst>
                                        <p:tav tm="0">
                                          <p:val>
                                            <p:strVal val="#ppt_y-#ppt_h*1.125000"/>
                                          </p:val>
                                        </p:tav>
                                        <p:tav tm="100000">
                                          <p:val>
                                            <p:strVal val="#ppt_y"/>
                                          </p:val>
                                        </p:tav>
                                      </p:tavLst>
                                    </p:anim>
                                    <p:animEffect transition="in" filter="wipe(down)">
                                      <p:cBhvr>
                                        <p:cTn id="43" dur="300"/>
                                        <p:tgtEl>
                                          <p:spTgt spid="57"/>
                                        </p:tgtEl>
                                      </p:cBhvr>
                                    </p:animEffect>
                                  </p:childTnLst>
                                </p:cTn>
                              </p:par>
                              <p:par>
                                <p:cTn id="44" presetID="12" presetClass="entr" presetSubtype="1"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300"/>
                                        <p:tgtEl>
                                          <p:spTgt spid="58"/>
                                        </p:tgtEl>
                                        <p:attrNameLst>
                                          <p:attrName>ppt_y</p:attrName>
                                        </p:attrNameLst>
                                      </p:cBhvr>
                                      <p:tavLst>
                                        <p:tav tm="0">
                                          <p:val>
                                            <p:strVal val="#ppt_y-#ppt_h*1.125000"/>
                                          </p:val>
                                        </p:tav>
                                        <p:tav tm="100000">
                                          <p:val>
                                            <p:strVal val="#ppt_y"/>
                                          </p:val>
                                        </p:tav>
                                      </p:tavLst>
                                    </p:anim>
                                    <p:animEffect transition="in" filter="wipe(down)">
                                      <p:cBhvr>
                                        <p:cTn id="47" dur="300"/>
                                        <p:tgtEl>
                                          <p:spTgt spid="58"/>
                                        </p:tgtEl>
                                      </p:cBhvr>
                                    </p:animEffect>
                                  </p:childTnLst>
                                </p:cTn>
                              </p:par>
                            </p:childTnLst>
                          </p:cTn>
                        </p:par>
                        <p:par>
                          <p:cTn id="48" fill="hold">
                            <p:stCondLst>
                              <p:cond delay="2200"/>
                            </p:stCondLst>
                            <p:childTnLst>
                              <p:par>
                                <p:cTn id="49" presetID="2" presetClass="entr" presetSubtype="4" fill="hold" grpId="0" nodeType="afterEffect">
                                  <p:stCondLst>
                                    <p:cond delay="250"/>
                                  </p:stCondLst>
                                  <p:childTnLst>
                                    <p:set>
                                      <p:cBhvr>
                                        <p:cTn id="50" dur="1" fill="hold">
                                          <p:stCondLst>
                                            <p:cond delay="0"/>
                                          </p:stCondLst>
                                        </p:cTn>
                                        <p:tgtEl>
                                          <p:spTgt spid="65"/>
                                        </p:tgtEl>
                                        <p:attrNameLst>
                                          <p:attrName>style.visibility</p:attrName>
                                        </p:attrNameLst>
                                      </p:cBhvr>
                                      <p:to>
                                        <p:strVal val="visible"/>
                                      </p:to>
                                    </p:set>
                                    <p:anim calcmode="lin" valueType="num">
                                      <p:cBhvr additive="base">
                                        <p:cTn id="51" dur="250" fill="hold"/>
                                        <p:tgtEl>
                                          <p:spTgt spid="65"/>
                                        </p:tgtEl>
                                        <p:attrNameLst>
                                          <p:attrName>ppt_x</p:attrName>
                                        </p:attrNameLst>
                                      </p:cBhvr>
                                      <p:tavLst>
                                        <p:tav tm="0">
                                          <p:val>
                                            <p:strVal val="#ppt_x"/>
                                          </p:val>
                                        </p:tav>
                                        <p:tav tm="100000">
                                          <p:val>
                                            <p:strVal val="#ppt_x"/>
                                          </p:val>
                                        </p:tav>
                                      </p:tavLst>
                                    </p:anim>
                                    <p:anim calcmode="lin" valueType="num">
                                      <p:cBhvr additive="base">
                                        <p:cTn id="52" dur="250" fill="hold"/>
                                        <p:tgtEl>
                                          <p:spTgt spid="65"/>
                                        </p:tgtEl>
                                        <p:attrNameLst>
                                          <p:attrName>ppt_y</p:attrName>
                                        </p:attrNameLst>
                                      </p:cBhvr>
                                      <p:tavLst>
                                        <p:tav tm="0">
                                          <p:val>
                                            <p:strVal val="1+#ppt_h/2"/>
                                          </p:val>
                                        </p:tav>
                                        <p:tav tm="100000">
                                          <p:val>
                                            <p:strVal val="#ppt_y"/>
                                          </p:val>
                                        </p:tav>
                                      </p:tavLst>
                                    </p:anim>
                                  </p:childTnLst>
                                </p:cTn>
                              </p:par>
                            </p:childTnLst>
                          </p:cTn>
                        </p:par>
                        <p:par>
                          <p:cTn id="53" fill="hold">
                            <p:stCondLst>
                              <p:cond delay="2700"/>
                            </p:stCondLst>
                            <p:childTnLst>
                              <p:par>
                                <p:cTn id="54" presetID="2" presetClass="entr" presetSubtype="4" fill="hold" grpId="0" nodeType="afterEffect">
                                  <p:stCondLst>
                                    <p:cond delay="0"/>
                                  </p:stCondLst>
                                  <p:childTnLst>
                                    <p:set>
                                      <p:cBhvr>
                                        <p:cTn id="55" dur="1" fill="hold">
                                          <p:stCondLst>
                                            <p:cond delay="0"/>
                                          </p:stCondLst>
                                        </p:cTn>
                                        <p:tgtEl>
                                          <p:spTgt spid="64"/>
                                        </p:tgtEl>
                                        <p:attrNameLst>
                                          <p:attrName>style.visibility</p:attrName>
                                        </p:attrNameLst>
                                      </p:cBhvr>
                                      <p:to>
                                        <p:strVal val="visible"/>
                                      </p:to>
                                    </p:set>
                                    <p:anim calcmode="lin" valueType="num">
                                      <p:cBhvr additive="base">
                                        <p:cTn id="56" dur="250" fill="hold"/>
                                        <p:tgtEl>
                                          <p:spTgt spid="64"/>
                                        </p:tgtEl>
                                        <p:attrNameLst>
                                          <p:attrName>ppt_x</p:attrName>
                                        </p:attrNameLst>
                                      </p:cBhvr>
                                      <p:tavLst>
                                        <p:tav tm="0">
                                          <p:val>
                                            <p:strVal val="#ppt_x"/>
                                          </p:val>
                                        </p:tav>
                                        <p:tav tm="100000">
                                          <p:val>
                                            <p:strVal val="#ppt_x"/>
                                          </p:val>
                                        </p:tav>
                                      </p:tavLst>
                                    </p:anim>
                                    <p:anim calcmode="lin" valueType="num">
                                      <p:cBhvr additive="base">
                                        <p:cTn id="57" dur="250" fill="hold"/>
                                        <p:tgtEl>
                                          <p:spTgt spid="64"/>
                                        </p:tgtEl>
                                        <p:attrNameLst>
                                          <p:attrName>ppt_y</p:attrName>
                                        </p:attrNameLst>
                                      </p:cBhvr>
                                      <p:tavLst>
                                        <p:tav tm="0">
                                          <p:val>
                                            <p:strVal val="1+#ppt_h/2"/>
                                          </p:val>
                                        </p:tav>
                                        <p:tav tm="100000">
                                          <p:val>
                                            <p:strVal val="#ppt_y"/>
                                          </p:val>
                                        </p:tav>
                                      </p:tavLst>
                                    </p:anim>
                                  </p:childTnLst>
                                </p:cTn>
                              </p:par>
                            </p:childTnLst>
                          </p:cTn>
                        </p:par>
                        <p:par>
                          <p:cTn id="58" fill="hold">
                            <p:stCondLst>
                              <p:cond delay="2950"/>
                            </p:stCondLst>
                            <p:childTnLst>
                              <p:par>
                                <p:cTn id="59" presetID="2" presetClass="entr" presetSubtype="4" fill="hold" grpId="0" nodeType="afterEffect">
                                  <p:stCondLst>
                                    <p:cond delay="0"/>
                                  </p:stCondLst>
                                  <p:childTnLst>
                                    <p:set>
                                      <p:cBhvr>
                                        <p:cTn id="60" dur="1" fill="hold">
                                          <p:stCondLst>
                                            <p:cond delay="0"/>
                                          </p:stCondLst>
                                        </p:cTn>
                                        <p:tgtEl>
                                          <p:spTgt spid="63"/>
                                        </p:tgtEl>
                                        <p:attrNameLst>
                                          <p:attrName>style.visibility</p:attrName>
                                        </p:attrNameLst>
                                      </p:cBhvr>
                                      <p:to>
                                        <p:strVal val="visible"/>
                                      </p:to>
                                    </p:set>
                                    <p:anim calcmode="lin" valueType="num">
                                      <p:cBhvr additive="base">
                                        <p:cTn id="61" dur="250" fill="hold"/>
                                        <p:tgtEl>
                                          <p:spTgt spid="63"/>
                                        </p:tgtEl>
                                        <p:attrNameLst>
                                          <p:attrName>ppt_x</p:attrName>
                                        </p:attrNameLst>
                                      </p:cBhvr>
                                      <p:tavLst>
                                        <p:tav tm="0">
                                          <p:val>
                                            <p:strVal val="#ppt_x"/>
                                          </p:val>
                                        </p:tav>
                                        <p:tav tm="100000">
                                          <p:val>
                                            <p:strVal val="#ppt_x"/>
                                          </p:val>
                                        </p:tav>
                                      </p:tavLst>
                                    </p:anim>
                                    <p:anim calcmode="lin" valueType="num">
                                      <p:cBhvr additive="base">
                                        <p:cTn id="62" dur="250" fill="hold"/>
                                        <p:tgtEl>
                                          <p:spTgt spid="63"/>
                                        </p:tgtEl>
                                        <p:attrNameLst>
                                          <p:attrName>ppt_y</p:attrName>
                                        </p:attrNameLst>
                                      </p:cBhvr>
                                      <p:tavLst>
                                        <p:tav tm="0">
                                          <p:val>
                                            <p:strVal val="1+#ppt_h/2"/>
                                          </p:val>
                                        </p:tav>
                                        <p:tav tm="100000">
                                          <p:val>
                                            <p:strVal val="#ppt_y"/>
                                          </p:val>
                                        </p:tav>
                                      </p:tavLst>
                                    </p:anim>
                                  </p:childTnLst>
                                </p:cTn>
                              </p:par>
                            </p:childTnLst>
                          </p:cTn>
                        </p:par>
                        <p:par>
                          <p:cTn id="63" fill="hold">
                            <p:stCondLst>
                              <p:cond delay="3200"/>
                            </p:stCondLst>
                            <p:childTnLst>
                              <p:par>
                                <p:cTn id="64" presetID="2" presetClass="entr" presetSubtype="4"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 calcmode="lin" valueType="num">
                                      <p:cBhvr additive="base">
                                        <p:cTn id="66" dur="250" fill="hold"/>
                                        <p:tgtEl>
                                          <p:spTgt spid="62"/>
                                        </p:tgtEl>
                                        <p:attrNameLst>
                                          <p:attrName>ppt_x</p:attrName>
                                        </p:attrNameLst>
                                      </p:cBhvr>
                                      <p:tavLst>
                                        <p:tav tm="0">
                                          <p:val>
                                            <p:strVal val="#ppt_x"/>
                                          </p:val>
                                        </p:tav>
                                        <p:tav tm="100000">
                                          <p:val>
                                            <p:strVal val="#ppt_x"/>
                                          </p:val>
                                        </p:tav>
                                      </p:tavLst>
                                    </p:anim>
                                    <p:anim calcmode="lin" valueType="num">
                                      <p:cBhvr additive="base">
                                        <p:cTn id="67" dur="250" fill="hold"/>
                                        <p:tgtEl>
                                          <p:spTgt spid="62"/>
                                        </p:tgtEl>
                                        <p:attrNameLst>
                                          <p:attrName>ppt_y</p:attrName>
                                        </p:attrNameLst>
                                      </p:cBhvr>
                                      <p:tavLst>
                                        <p:tav tm="0">
                                          <p:val>
                                            <p:strVal val="1+#ppt_h/2"/>
                                          </p:val>
                                        </p:tav>
                                        <p:tav tm="100000">
                                          <p:val>
                                            <p:strVal val="#ppt_y"/>
                                          </p:val>
                                        </p:tav>
                                      </p:tavLst>
                                    </p:anim>
                                  </p:childTnLst>
                                </p:cTn>
                              </p:par>
                            </p:childTnLst>
                          </p:cTn>
                        </p:par>
                        <p:par>
                          <p:cTn id="68" fill="hold">
                            <p:stCondLst>
                              <p:cond delay="3450"/>
                            </p:stCondLst>
                            <p:childTnLst>
                              <p:par>
                                <p:cTn id="69" presetID="22" presetClass="entr" presetSubtype="8"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wipe(left)">
                                      <p:cBhvr>
                                        <p:cTn id="71" dur="500"/>
                                        <p:tgtEl>
                                          <p:spTgt spid="66"/>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wipe(left)">
                                      <p:cBhvr>
                                        <p:cTn id="74" dur="500"/>
                                        <p:tgtEl>
                                          <p:spTgt spid="68"/>
                                        </p:tgtEl>
                                      </p:cBhvr>
                                    </p:animEffect>
                                  </p:childTnLst>
                                </p:cTn>
                              </p:par>
                            </p:childTnLst>
                          </p:cTn>
                        </p:par>
                        <p:par>
                          <p:cTn id="75" fill="hold">
                            <p:stCondLst>
                              <p:cond delay="3950"/>
                            </p:stCondLst>
                            <p:childTnLst>
                              <p:par>
                                <p:cTn id="76" presetID="22" presetClass="entr" presetSubtype="8" fill="hold" grpId="0" nodeType="after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left)">
                                      <p:cBhvr>
                                        <p:cTn id="78" dur="450"/>
                                        <p:tgtEl>
                                          <p:spTgt spid="69"/>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wipe(left)">
                                      <p:cBhvr>
                                        <p:cTn id="81" dur="500"/>
                                        <p:tgtEl>
                                          <p:spTgt spid="71"/>
                                        </p:tgtEl>
                                      </p:cBhvr>
                                    </p:animEffect>
                                  </p:childTnLst>
                                </p:cTn>
                              </p:par>
                            </p:childTnLst>
                          </p:cTn>
                        </p:par>
                        <p:par>
                          <p:cTn id="82" fill="hold">
                            <p:stCondLst>
                              <p:cond delay="4450"/>
                            </p:stCondLst>
                            <p:childTnLst>
                              <p:par>
                                <p:cTn id="83" presetID="22" presetClass="entr" presetSubtype="8" fill="hold" nodeType="after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wipe(left)">
                                      <p:cBhvr>
                                        <p:cTn id="85" dur="350"/>
                                        <p:tgtEl>
                                          <p:spTgt spid="72"/>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75"/>
                                        </p:tgtEl>
                                        <p:attrNameLst>
                                          <p:attrName>style.visibility</p:attrName>
                                        </p:attrNameLst>
                                      </p:cBhvr>
                                      <p:to>
                                        <p:strVal val="visible"/>
                                      </p:to>
                                    </p:set>
                                    <p:animEffect transition="in" filter="wipe(left)">
                                      <p:cBhvr>
                                        <p:cTn id="88" dur="500"/>
                                        <p:tgtEl>
                                          <p:spTgt spid="75"/>
                                        </p:tgtEl>
                                      </p:cBhvr>
                                    </p:animEffect>
                                  </p:childTnLst>
                                </p:cTn>
                              </p:par>
                            </p:childTnLst>
                          </p:cTn>
                        </p:par>
                        <p:par>
                          <p:cTn id="89" fill="hold">
                            <p:stCondLst>
                              <p:cond delay="4950"/>
                            </p:stCondLst>
                            <p:childTnLst>
                              <p:par>
                                <p:cTn id="90" presetID="22" presetClass="entr" presetSubtype="8" fill="hold" nodeType="after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wipe(left)">
                                      <p:cBhvr>
                                        <p:cTn id="92" dur="250"/>
                                        <p:tgtEl>
                                          <p:spTgt spid="73"/>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left)">
                                      <p:cBhvr>
                                        <p:cTn id="9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4" grpId="0" animBg="1"/>
      <p:bldP spid="55" grpId="0" animBg="1"/>
      <p:bldP spid="56" grpId="0" animBg="1"/>
      <p:bldP spid="57" grpId="0" animBg="1"/>
      <p:bldP spid="58" grpId="0"/>
      <p:bldP spid="59" grpId="0"/>
      <p:bldP spid="60" grpId="0"/>
      <p:bldP spid="61" grpId="0"/>
      <p:bldP spid="62" grpId="0" animBg="1"/>
      <p:bldP spid="63" grpId="0" animBg="1"/>
      <p:bldP spid="64" grpId="0" animBg="1"/>
      <p:bldP spid="65" grpId="0" animBg="1"/>
      <p:bldP spid="66" grpId="0" animBg="1"/>
      <p:bldP spid="68" grpId="0"/>
      <p:bldP spid="69" grpId="0" animBg="1"/>
      <p:bldP spid="71" grpId="0"/>
      <p:bldP spid="75" grpId="0"/>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5207547" y="4010928"/>
            <a:ext cx="3300905" cy="715581"/>
          </a:xfrm>
          <a:prstGeom prst="rect">
            <a:avLst/>
          </a:prstGeom>
          <a:noFill/>
        </p:spPr>
        <p:txBody>
          <a:bodyPr wrap="none" rtlCol="0">
            <a:spAutoFit/>
          </a:bodyPr>
          <a:lstStyle/>
          <a:p>
            <a:pPr algn="ctr"/>
            <a:r>
              <a:rPr lang="zh-CN" altLang="en-US" sz="405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工作</a:t>
            </a:r>
            <a:r>
              <a:rPr lang="zh-CN" altLang="en-US" sz="4050" b="1" kern="100" dirty="0" smtClean="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进度安排</a:t>
            </a:r>
            <a:endParaRPr lang="zh-CN" altLang="zh-CN" sz="405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文本框 42"/>
          <p:cNvSpPr txBox="1"/>
          <p:nvPr/>
        </p:nvSpPr>
        <p:spPr>
          <a:xfrm>
            <a:off x="6227059" y="3621182"/>
            <a:ext cx="1261884" cy="415498"/>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100" dirty="0">
                <a:solidFill>
                  <a:srgbClr val="152F47"/>
                </a:solidFill>
              </a:rPr>
              <a:t>第五部分</a:t>
            </a:r>
          </a:p>
        </p:txBody>
      </p:sp>
      <p:grpSp>
        <p:nvGrpSpPr>
          <p:cNvPr id="45" name="组合 44"/>
          <p:cNvGrpSpPr/>
          <p:nvPr/>
        </p:nvGrpSpPr>
        <p:grpSpPr>
          <a:xfrm>
            <a:off x="6094199" y="1932776"/>
            <a:ext cx="1527602" cy="1527602"/>
            <a:chOff x="8125599" y="1434035"/>
            <a:chExt cx="2036802" cy="2036802"/>
          </a:xfrm>
        </p:grpSpPr>
        <p:sp>
          <p:nvSpPr>
            <p:cNvPr id="46" name="椭圆 45"/>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Freeform 261"/>
            <p:cNvSpPr>
              <a:spLocks/>
            </p:cNvSpPr>
            <p:nvPr/>
          </p:nvSpPr>
          <p:spPr bwMode="auto">
            <a:xfrm>
              <a:off x="8628544" y="1966960"/>
              <a:ext cx="1000932" cy="1000932"/>
            </a:xfrm>
            <a:custGeom>
              <a:avLst/>
              <a:gdLst>
                <a:gd name="T0" fmla="*/ 84 w 86"/>
                <a:gd name="T1" fmla="*/ 13 h 86"/>
                <a:gd name="T2" fmla="*/ 74 w 86"/>
                <a:gd name="T3" fmla="*/ 1 h 86"/>
                <a:gd name="T4" fmla="*/ 72 w 86"/>
                <a:gd name="T5" fmla="*/ 1 h 86"/>
                <a:gd name="T6" fmla="*/ 71 w 86"/>
                <a:gd name="T7" fmla="*/ 1 h 86"/>
                <a:gd name="T8" fmla="*/ 69 w 86"/>
                <a:gd name="T9" fmla="*/ 4 h 86"/>
                <a:gd name="T10" fmla="*/ 69 w 86"/>
                <a:gd name="T11" fmla="*/ 10 h 86"/>
                <a:gd name="T12" fmla="*/ 59 w 86"/>
                <a:gd name="T13" fmla="*/ 10 h 86"/>
                <a:gd name="T14" fmla="*/ 59 w 86"/>
                <a:gd name="T15" fmla="*/ 1 h 86"/>
                <a:gd name="T16" fmla="*/ 58 w 86"/>
                <a:gd name="T17" fmla="*/ 0 h 86"/>
                <a:gd name="T18" fmla="*/ 46 w 86"/>
                <a:gd name="T19" fmla="*/ 0 h 86"/>
                <a:gd name="T20" fmla="*/ 45 w 86"/>
                <a:gd name="T21" fmla="*/ 1 h 86"/>
                <a:gd name="T22" fmla="*/ 45 w 86"/>
                <a:gd name="T23" fmla="*/ 10 h 86"/>
                <a:gd name="T24" fmla="*/ 44 w 86"/>
                <a:gd name="T25" fmla="*/ 13 h 86"/>
                <a:gd name="T26" fmla="*/ 44 w 86"/>
                <a:gd name="T27" fmla="*/ 21 h 86"/>
                <a:gd name="T28" fmla="*/ 45 w 86"/>
                <a:gd name="T29" fmla="*/ 24 h 86"/>
                <a:gd name="T30" fmla="*/ 45 w 86"/>
                <a:gd name="T31" fmla="*/ 27 h 86"/>
                <a:gd name="T32" fmla="*/ 37 w 86"/>
                <a:gd name="T33" fmla="*/ 27 h 86"/>
                <a:gd name="T34" fmla="*/ 37 w 86"/>
                <a:gd name="T35" fmla="*/ 21 h 86"/>
                <a:gd name="T36" fmla="*/ 34 w 86"/>
                <a:gd name="T37" fmla="*/ 18 h 86"/>
                <a:gd name="T38" fmla="*/ 32 w 86"/>
                <a:gd name="T39" fmla="*/ 18 h 86"/>
                <a:gd name="T40" fmla="*/ 29 w 86"/>
                <a:gd name="T41" fmla="*/ 18 h 86"/>
                <a:gd name="T42" fmla="*/ 3 w 86"/>
                <a:gd name="T43" fmla="*/ 30 h 86"/>
                <a:gd name="T44" fmla="*/ 0 w 86"/>
                <a:gd name="T45" fmla="*/ 34 h 86"/>
                <a:gd name="T46" fmla="*/ 3 w 86"/>
                <a:gd name="T47" fmla="*/ 38 h 86"/>
                <a:gd name="T48" fmla="*/ 29 w 86"/>
                <a:gd name="T49" fmla="*/ 50 h 86"/>
                <a:gd name="T50" fmla="*/ 31 w 86"/>
                <a:gd name="T51" fmla="*/ 51 h 86"/>
                <a:gd name="T52" fmla="*/ 34 w 86"/>
                <a:gd name="T53" fmla="*/ 50 h 86"/>
                <a:gd name="T54" fmla="*/ 37 w 86"/>
                <a:gd name="T55" fmla="*/ 47 h 86"/>
                <a:gd name="T56" fmla="*/ 37 w 86"/>
                <a:gd name="T57" fmla="*/ 42 h 86"/>
                <a:gd name="T58" fmla="*/ 45 w 86"/>
                <a:gd name="T59" fmla="*/ 42 h 86"/>
                <a:gd name="T60" fmla="*/ 45 w 86"/>
                <a:gd name="T61" fmla="*/ 85 h 86"/>
                <a:gd name="T62" fmla="*/ 46 w 86"/>
                <a:gd name="T63" fmla="*/ 86 h 86"/>
                <a:gd name="T64" fmla="*/ 58 w 86"/>
                <a:gd name="T65" fmla="*/ 86 h 86"/>
                <a:gd name="T66" fmla="*/ 59 w 86"/>
                <a:gd name="T67" fmla="*/ 85 h 86"/>
                <a:gd name="T68" fmla="*/ 59 w 86"/>
                <a:gd name="T69" fmla="*/ 41 h 86"/>
                <a:gd name="T70" fmla="*/ 62 w 86"/>
                <a:gd name="T71" fmla="*/ 38 h 86"/>
                <a:gd name="T72" fmla="*/ 62 w 86"/>
                <a:gd name="T73" fmla="*/ 30 h 86"/>
                <a:gd name="T74" fmla="*/ 59 w 86"/>
                <a:gd name="T75" fmla="*/ 27 h 86"/>
                <a:gd name="T76" fmla="*/ 59 w 86"/>
                <a:gd name="T77" fmla="*/ 25 h 86"/>
                <a:gd name="T78" fmla="*/ 69 w 86"/>
                <a:gd name="T79" fmla="*/ 25 h 86"/>
                <a:gd name="T80" fmla="*/ 69 w 86"/>
                <a:gd name="T81" fmla="*/ 30 h 86"/>
                <a:gd name="T82" fmla="*/ 71 w 86"/>
                <a:gd name="T83" fmla="*/ 33 h 86"/>
                <a:gd name="T84" fmla="*/ 73 w 86"/>
                <a:gd name="T85" fmla="*/ 34 h 86"/>
                <a:gd name="T86" fmla="*/ 74 w 86"/>
                <a:gd name="T87" fmla="*/ 33 h 86"/>
                <a:gd name="T88" fmla="*/ 84 w 86"/>
                <a:gd name="T89" fmla="*/ 21 h 86"/>
                <a:gd name="T90" fmla="*/ 86 w 86"/>
                <a:gd name="T91" fmla="*/ 17 h 86"/>
                <a:gd name="T92" fmla="*/ 84 w 86"/>
                <a:gd name="T93"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 h="86">
                  <a:moveTo>
                    <a:pt x="84" y="13"/>
                  </a:moveTo>
                  <a:cubicBezTo>
                    <a:pt x="74" y="1"/>
                    <a:pt x="74" y="1"/>
                    <a:pt x="74" y="1"/>
                  </a:cubicBezTo>
                  <a:cubicBezTo>
                    <a:pt x="73" y="1"/>
                    <a:pt x="73" y="1"/>
                    <a:pt x="72" y="1"/>
                  </a:cubicBezTo>
                  <a:cubicBezTo>
                    <a:pt x="72" y="1"/>
                    <a:pt x="71" y="1"/>
                    <a:pt x="71" y="1"/>
                  </a:cubicBezTo>
                  <a:cubicBezTo>
                    <a:pt x="70" y="2"/>
                    <a:pt x="69" y="3"/>
                    <a:pt x="69" y="4"/>
                  </a:cubicBezTo>
                  <a:cubicBezTo>
                    <a:pt x="69" y="10"/>
                    <a:pt x="69" y="10"/>
                    <a:pt x="69" y="10"/>
                  </a:cubicBezTo>
                  <a:cubicBezTo>
                    <a:pt x="59" y="10"/>
                    <a:pt x="59" y="10"/>
                    <a:pt x="59" y="10"/>
                  </a:cubicBezTo>
                  <a:cubicBezTo>
                    <a:pt x="59" y="1"/>
                    <a:pt x="59" y="1"/>
                    <a:pt x="59" y="1"/>
                  </a:cubicBezTo>
                  <a:cubicBezTo>
                    <a:pt x="59" y="1"/>
                    <a:pt x="59" y="0"/>
                    <a:pt x="58" y="0"/>
                  </a:cubicBezTo>
                  <a:cubicBezTo>
                    <a:pt x="46" y="0"/>
                    <a:pt x="46" y="0"/>
                    <a:pt x="46" y="0"/>
                  </a:cubicBezTo>
                  <a:cubicBezTo>
                    <a:pt x="45" y="0"/>
                    <a:pt x="45" y="1"/>
                    <a:pt x="45" y="1"/>
                  </a:cubicBezTo>
                  <a:cubicBezTo>
                    <a:pt x="45" y="10"/>
                    <a:pt x="45" y="10"/>
                    <a:pt x="45" y="10"/>
                  </a:cubicBezTo>
                  <a:cubicBezTo>
                    <a:pt x="44" y="11"/>
                    <a:pt x="44" y="12"/>
                    <a:pt x="44" y="13"/>
                  </a:cubicBezTo>
                  <a:cubicBezTo>
                    <a:pt x="44" y="21"/>
                    <a:pt x="44" y="21"/>
                    <a:pt x="44" y="21"/>
                  </a:cubicBezTo>
                  <a:cubicBezTo>
                    <a:pt x="44" y="22"/>
                    <a:pt x="44" y="23"/>
                    <a:pt x="45" y="24"/>
                  </a:cubicBezTo>
                  <a:cubicBezTo>
                    <a:pt x="45" y="27"/>
                    <a:pt x="45" y="27"/>
                    <a:pt x="45" y="27"/>
                  </a:cubicBezTo>
                  <a:cubicBezTo>
                    <a:pt x="37" y="27"/>
                    <a:pt x="37" y="27"/>
                    <a:pt x="37" y="27"/>
                  </a:cubicBezTo>
                  <a:cubicBezTo>
                    <a:pt x="37" y="21"/>
                    <a:pt x="37" y="21"/>
                    <a:pt x="37" y="21"/>
                  </a:cubicBezTo>
                  <a:cubicBezTo>
                    <a:pt x="37" y="20"/>
                    <a:pt x="36" y="19"/>
                    <a:pt x="34" y="18"/>
                  </a:cubicBezTo>
                  <a:cubicBezTo>
                    <a:pt x="34" y="18"/>
                    <a:pt x="33" y="18"/>
                    <a:pt x="32" y="18"/>
                  </a:cubicBezTo>
                  <a:cubicBezTo>
                    <a:pt x="31" y="18"/>
                    <a:pt x="30" y="18"/>
                    <a:pt x="29" y="18"/>
                  </a:cubicBezTo>
                  <a:cubicBezTo>
                    <a:pt x="3" y="30"/>
                    <a:pt x="3" y="30"/>
                    <a:pt x="3" y="30"/>
                  </a:cubicBezTo>
                  <a:cubicBezTo>
                    <a:pt x="1" y="31"/>
                    <a:pt x="0" y="33"/>
                    <a:pt x="0" y="34"/>
                  </a:cubicBezTo>
                  <a:cubicBezTo>
                    <a:pt x="0" y="36"/>
                    <a:pt x="1" y="38"/>
                    <a:pt x="3" y="38"/>
                  </a:cubicBezTo>
                  <a:cubicBezTo>
                    <a:pt x="29" y="50"/>
                    <a:pt x="29" y="50"/>
                    <a:pt x="29" y="50"/>
                  </a:cubicBezTo>
                  <a:cubicBezTo>
                    <a:pt x="29" y="51"/>
                    <a:pt x="30" y="51"/>
                    <a:pt x="31" y="51"/>
                  </a:cubicBezTo>
                  <a:cubicBezTo>
                    <a:pt x="32" y="51"/>
                    <a:pt x="33" y="51"/>
                    <a:pt x="34" y="50"/>
                  </a:cubicBezTo>
                  <a:cubicBezTo>
                    <a:pt x="36" y="50"/>
                    <a:pt x="37" y="48"/>
                    <a:pt x="37" y="47"/>
                  </a:cubicBezTo>
                  <a:cubicBezTo>
                    <a:pt x="37" y="42"/>
                    <a:pt x="37" y="42"/>
                    <a:pt x="37" y="42"/>
                  </a:cubicBezTo>
                  <a:cubicBezTo>
                    <a:pt x="45" y="42"/>
                    <a:pt x="45" y="42"/>
                    <a:pt x="45" y="42"/>
                  </a:cubicBezTo>
                  <a:cubicBezTo>
                    <a:pt x="45" y="85"/>
                    <a:pt x="45" y="85"/>
                    <a:pt x="45" y="85"/>
                  </a:cubicBezTo>
                  <a:cubicBezTo>
                    <a:pt x="45" y="86"/>
                    <a:pt x="45" y="86"/>
                    <a:pt x="46" y="86"/>
                  </a:cubicBezTo>
                  <a:cubicBezTo>
                    <a:pt x="58" y="86"/>
                    <a:pt x="58" y="86"/>
                    <a:pt x="58" y="86"/>
                  </a:cubicBezTo>
                  <a:cubicBezTo>
                    <a:pt x="59" y="86"/>
                    <a:pt x="59" y="86"/>
                    <a:pt x="59" y="85"/>
                  </a:cubicBezTo>
                  <a:cubicBezTo>
                    <a:pt x="59" y="41"/>
                    <a:pt x="59" y="41"/>
                    <a:pt x="59" y="41"/>
                  </a:cubicBezTo>
                  <a:cubicBezTo>
                    <a:pt x="61" y="41"/>
                    <a:pt x="62" y="40"/>
                    <a:pt x="62" y="38"/>
                  </a:cubicBezTo>
                  <a:cubicBezTo>
                    <a:pt x="62" y="30"/>
                    <a:pt x="62" y="30"/>
                    <a:pt x="62" y="30"/>
                  </a:cubicBezTo>
                  <a:cubicBezTo>
                    <a:pt x="62" y="29"/>
                    <a:pt x="61" y="28"/>
                    <a:pt x="59" y="27"/>
                  </a:cubicBezTo>
                  <a:cubicBezTo>
                    <a:pt x="59" y="25"/>
                    <a:pt x="59" y="25"/>
                    <a:pt x="59" y="25"/>
                  </a:cubicBezTo>
                  <a:cubicBezTo>
                    <a:pt x="69" y="25"/>
                    <a:pt x="69" y="25"/>
                    <a:pt x="69" y="25"/>
                  </a:cubicBezTo>
                  <a:cubicBezTo>
                    <a:pt x="69" y="30"/>
                    <a:pt x="69" y="30"/>
                    <a:pt x="69" y="30"/>
                  </a:cubicBezTo>
                  <a:cubicBezTo>
                    <a:pt x="69" y="31"/>
                    <a:pt x="70" y="33"/>
                    <a:pt x="71" y="33"/>
                  </a:cubicBezTo>
                  <a:cubicBezTo>
                    <a:pt x="71" y="34"/>
                    <a:pt x="72" y="34"/>
                    <a:pt x="73" y="34"/>
                  </a:cubicBezTo>
                  <a:cubicBezTo>
                    <a:pt x="73" y="34"/>
                    <a:pt x="74" y="34"/>
                    <a:pt x="74" y="33"/>
                  </a:cubicBezTo>
                  <a:cubicBezTo>
                    <a:pt x="84" y="21"/>
                    <a:pt x="84" y="21"/>
                    <a:pt x="84" y="21"/>
                  </a:cubicBezTo>
                  <a:cubicBezTo>
                    <a:pt x="85" y="21"/>
                    <a:pt x="86" y="19"/>
                    <a:pt x="86" y="17"/>
                  </a:cubicBezTo>
                  <a:cubicBezTo>
                    <a:pt x="86" y="16"/>
                    <a:pt x="85" y="14"/>
                    <a:pt x="84" y="13"/>
                  </a:cubicBezTo>
                  <a:close/>
                </a:path>
              </a:pathLst>
            </a:custGeom>
            <a:solidFill>
              <a:schemeClr val="bg1">
                <a:lumMod val="95000"/>
              </a:schemeClr>
            </a:solidFill>
            <a:ln>
              <a:noFill/>
            </a:ln>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57" name="等腰三角形 56"/>
          <p:cNvSpPr/>
          <p:nvPr/>
        </p:nvSpPr>
        <p:spPr>
          <a:xfrm>
            <a:off x="1048264" y="2778658"/>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等腰三角形 57"/>
          <p:cNvSpPr/>
          <p:nvPr/>
        </p:nvSpPr>
        <p:spPr>
          <a:xfrm>
            <a:off x="3130952" y="1878085"/>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等腰三角形 58"/>
          <p:cNvSpPr/>
          <p:nvPr/>
        </p:nvSpPr>
        <p:spPr>
          <a:xfrm rot="3600000">
            <a:off x="1329115" y="3216325"/>
            <a:ext cx="532863" cy="4593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等腰三角形 59"/>
          <p:cNvSpPr/>
          <p:nvPr/>
        </p:nvSpPr>
        <p:spPr>
          <a:xfrm>
            <a:off x="1639233" y="2980543"/>
            <a:ext cx="1238921" cy="10680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等腰三角形 60"/>
          <p:cNvSpPr/>
          <p:nvPr/>
        </p:nvSpPr>
        <p:spPr>
          <a:xfrm flipV="1">
            <a:off x="1838225" y="4128534"/>
            <a:ext cx="1205271" cy="1039026"/>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等腰三角形 61"/>
          <p:cNvSpPr/>
          <p:nvPr/>
        </p:nvSpPr>
        <p:spPr>
          <a:xfrm>
            <a:off x="763709" y="5264161"/>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3" name="等腰三角形 62"/>
          <p:cNvSpPr/>
          <p:nvPr/>
        </p:nvSpPr>
        <p:spPr>
          <a:xfrm>
            <a:off x="3102167" y="3398608"/>
            <a:ext cx="532863" cy="4593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等腰三角形 63"/>
          <p:cNvSpPr/>
          <p:nvPr/>
        </p:nvSpPr>
        <p:spPr>
          <a:xfrm>
            <a:off x="1207689" y="1693807"/>
            <a:ext cx="532863" cy="459365"/>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5" name="等腰三角形 64"/>
          <p:cNvSpPr/>
          <p:nvPr/>
        </p:nvSpPr>
        <p:spPr>
          <a:xfrm>
            <a:off x="1517607" y="2224669"/>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等腰三角形 65"/>
          <p:cNvSpPr/>
          <p:nvPr/>
        </p:nvSpPr>
        <p:spPr>
          <a:xfrm rot="3600000">
            <a:off x="1591445" y="1288200"/>
            <a:ext cx="532863" cy="45936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等腰三角形 66"/>
          <p:cNvSpPr/>
          <p:nvPr/>
        </p:nvSpPr>
        <p:spPr>
          <a:xfrm rot="3600000">
            <a:off x="3201827" y="2317520"/>
            <a:ext cx="532863" cy="459365"/>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等腰三角形 67"/>
          <p:cNvSpPr/>
          <p:nvPr/>
        </p:nvSpPr>
        <p:spPr>
          <a:xfrm rot="3600000">
            <a:off x="852768" y="3826228"/>
            <a:ext cx="532863" cy="459365"/>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等腰三角形 68"/>
          <p:cNvSpPr/>
          <p:nvPr/>
        </p:nvSpPr>
        <p:spPr>
          <a:xfrm rot="10800000">
            <a:off x="3662645" y="3948337"/>
            <a:ext cx="564966" cy="486989"/>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等腰三角形 69"/>
          <p:cNvSpPr/>
          <p:nvPr/>
        </p:nvSpPr>
        <p:spPr>
          <a:xfrm>
            <a:off x="2628399" y="2889219"/>
            <a:ext cx="532863" cy="45936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等腰三角形 70"/>
          <p:cNvSpPr/>
          <p:nvPr/>
        </p:nvSpPr>
        <p:spPr>
          <a:xfrm flipV="1">
            <a:off x="2641793" y="3428884"/>
            <a:ext cx="532863" cy="45936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等腰三角形 71"/>
          <p:cNvSpPr/>
          <p:nvPr/>
        </p:nvSpPr>
        <p:spPr>
          <a:xfrm rot="3600000">
            <a:off x="1581821" y="2648897"/>
            <a:ext cx="532863" cy="459365"/>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nvSpPr>
        <p:spPr>
          <a:xfrm rot="3600000">
            <a:off x="1684345" y="4775804"/>
            <a:ext cx="511310" cy="440785"/>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nvSpPr>
        <p:spPr>
          <a:xfrm>
            <a:off x="3253967" y="4033451"/>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等腰三角形 74"/>
          <p:cNvSpPr/>
          <p:nvPr/>
        </p:nvSpPr>
        <p:spPr>
          <a:xfrm flipV="1">
            <a:off x="1843073" y="2040786"/>
            <a:ext cx="1371518" cy="1182343"/>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文本框 75"/>
          <p:cNvSpPr txBox="1"/>
          <p:nvPr/>
        </p:nvSpPr>
        <p:spPr>
          <a:xfrm>
            <a:off x="1859417" y="2085457"/>
            <a:ext cx="1338829"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1500" b="0" dirty="0" smtClean="0">
                <a:solidFill>
                  <a:schemeClr val="bg1">
                    <a:lumMod val="95000"/>
                  </a:schemeClr>
                </a:solidFill>
              </a:rPr>
              <a:t>进度完成情况</a:t>
            </a:r>
            <a:endParaRPr lang="zh-CN" altLang="en-US" sz="1500" b="0" dirty="0">
              <a:solidFill>
                <a:schemeClr val="bg1">
                  <a:lumMod val="95000"/>
                </a:schemeClr>
              </a:solidFill>
            </a:endParaRPr>
          </a:p>
        </p:txBody>
      </p:sp>
      <p:sp>
        <p:nvSpPr>
          <p:cNvPr id="78" name="文本框 77"/>
          <p:cNvSpPr txBox="1"/>
          <p:nvPr/>
        </p:nvSpPr>
        <p:spPr>
          <a:xfrm>
            <a:off x="1986890" y="4178121"/>
            <a:ext cx="954107"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1500" b="0" dirty="0" smtClean="0">
                <a:solidFill>
                  <a:schemeClr val="bg1">
                    <a:lumMod val="95000"/>
                  </a:schemeClr>
                </a:solidFill>
              </a:rPr>
              <a:t>进度安排</a:t>
            </a:r>
            <a:endParaRPr lang="zh-CN" altLang="en-US" sz="1500" b="0" dirty="0">
              <a:solidFill>
                <a:schemeClr val="bg1">
                  <a:lumMod val="95000"/>
                </a:schemeClr>
              </a:solidFill>
            </a:endParaRPr>
          </a:p>
        </p:txBody>
      </p:sp>
      <p:sp>
        <p:nvSpPr>
          <p:cNvPr id="79" name="等腰三角形 78"/>
          <p:cNvSpPr/>
          <p:nvPr/>
        </p:nvSpPr>
        <p:spPr>
          <a:xfrm rot="18000000" flipV="1">
            <a:off x="2548586" y="4977391"/>
            <a:ext cx="532863" cy="45936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等腰三角形 79"/>
          <p:cNvSpPr/>
          <p:nvPr/>
        </p:nvSpPr>
        <p:spPr>
          <a:xfrm>
            <a:off x="809867" y="3373636"/>
            <a:ext cx="532863" cy="45936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等腰三角形 80"/>
          <p:cNvSpPr/>
          <p:nvPr/>
        </p:nvSpPr>
        <p:spPr>
          <a:xfrm>
            <a:off x="1348237" y="4130755"/>
            <a:ext cx="726624" cy="66792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80046055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600" decel="100000"/>
                                        <p:tgtEl>
                                          <p:spTgt spid="45"/>
                                        </p:tgtEl>
                                      </p:cBhvr>
                                    </p:animEffect>
                                    <p:anim calcmode="lin" valueType="num">
                                      <p:cBhvr>
                                        <p:cTn id="8" dur="600" decel="100000" fill="hold"/>
                                        <p:tgtEl>
                                          <p:spTgt spid="45"/>
                                        </p:tgtEl>
                                        <p:attrNameLst>
                                          <p:attrName>style.rotation</p:attrName>
                                        </p:attrNameLst>
                                      </p:cBhvr>
                                      <p:tavLst>
                                        <p:tav tm="0">
                                          <p:val>
                                            <p:fltVal val="-90"/>
                                          </p:val>
                                        </p:tav>
                                        <p:tav tm="100000">
                                          <p:val>
                                            <p:fltVal val="0"/>
                                          </p:val>
                                        </p:tav>
                                      </p:tavLst>
                                    </p:anim>
                                    <p:anim calcmode="lin" valueType="num">
                                      <p:cBhvr>
                                        <p:cTn id="9" dur="600" decel="100000" fill="hold"/>
                                        <p:tgtEl>
                                          <p:spTgt spid="45"/>
                                        </p:tgtEl>
                                        <p:attrNameLst>
                                          <p:attrName>ppt_x</p:attrName>
                                        </p:attrNameLst>
                                      </p:cBhvr>
                                      <p:tavLst>
                                        <p:tav tm="0">
                                          <p:val>
                                            <p:strVal val="#ppt_x+0.4"/>
                                          </p:val>
                                        </p:tav>
                                        <p:tav tm="100000">
                                          <p:val>
                                            <p:strVal val="#ppt_x-0.05"/>
                                          </p:val>
                                        </p:tav>
                                      </p:tavLst>
                                    </p:anim>
                                    <p:anim calcmode="lin" valueType="num">
                                      <p:cBhvr>
                                        <p:cTn id="10" dur="600" decel="100000" fill="hold"/>
                                        <p:tgtEl>
                                          <p:spTgt spid="45"/>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5"/>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5"/>
                                        </p:tgtEl>
                                        <p:attrNameLst>
                                          <p:attrName>ppt_y</p:attrName>
                                        </p:attrNameLst>
                                      </p:cBhvr>
                                      <p:tavLst>
                                        <p:tav tm="0">
                                          <p:val>
                                            <p:strVal val="#ppt_y+0.1"/>
                                          </p:val>
                                        </p:tav>
                                        <p:tav tm="100000">
                                          <p:val>
                                            <p:strVal val="#ppt_y"/>
                                          </p:val>
                                        </p:tav>
                                      </p:tavLst>
                                    </p:anim>
                                  </p:childTnLst>
                                </p:cTn>
                              </p:par>
                            </p:childTnLst>
                          </p:cTn>
                        </p:par>
                        <p:par>
                          <p:cTn id="13" fill="hold">
                            <p:stCondLst>
                              <p:cond delay="750"/>
                            </p:stCondLst>
                            <p:childTnLst>
                              <p:par>
                                <p:cTn id="14" presetID="37" presetClass="entr" presetSubtype="0"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000"/>
                                        <p:tgtEl>
                                          <p:spTgt spid="43"/>
                                        </p:tgtEl>
                                      </p:cBhvr>
                                    </p:animEffect>
                                    <p:anim calcmode="lin" valueType="num">
                                      <p:cBhvr>
                                        <p:cTn id="17" dur="1000" fill="hold"/>
                                        <p:tgtEl>
                                          <p:spTgt spid="43"/>
                                        </p:tgtEl>
                                        <p:attrNameLst>
                                          <p:attrName>ppt_x</p:attrName>
                                        </p:attrNameLst>
                                      </p:cBhvr>
                                      <p:tavLst>
                                        <p:tav tm="0">
                                          <p:val>
                                            <p:strVal val="#ppt_x"/>
                                          </p:val>
                                        </p:tav>
                                        <p:tav tm="100000">
                                          <p:val>
                                            <p:strVal val="#ppt_x"/>
                                          </p:val>
                                        </p:tav>
                                      </p:tavLst>
                                    </p:anim>
                                    <p:anim calcmode="lin" valueType="num">
                                      <p:cBhvr>
                                        <p:cTn id="18" dur="900" decel="100000" fill="hold"/>
                                        <p:tgtEl>
                                          <p:spTgt spid="4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43"/>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9"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par>
                          <p:cTn id="24" fill="hold">
                            <p:stCondLst>
                              <p:cond delay="2250"/>
                            </p:stCondLst>
                            <p:childTnLst>
                              <p:par>
                                <p:cTn id="25" presetID="49" presetClass="entr" presetSubtype="0" decel="100000"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p:cTn id="27" dur="500" fill="hold"/>
                                        <p:tgtEl>
                                          <p:spTgt spid="76"/>
                                        </p:tgtEl>
                                        <p:attrNameLst>
                                          <p:attrName>ppt_w</p:attrName>
                                        </p:attrNameLst>
                                      </p:cBhvr>
                                      <p:tavLst>
                                        <p:tav tm="0">
                                          <p:val>
                                            <p:fltVal val="0"/>
                                          </p:val>
                                        </p:tav>
                                        <p:tav tm="100000">
                                          <p:val>
                                            <p:strVal val="#ppt_w"/>
                                          </p:val>
                                        </p:tav>
                                      </p:tavLst>
                                    </p:anim>
                                    <p:anim calcmode="lin" valueType="num">
                                      <p:cBhvr>
                                        <p:cTn id="28" dur="500" fill="hold"/>
                                        <p:tgtEl>
                                          <p:spTgt spid="76"/>
                                        </p:tgtEl>
                                        <p:attrNameLst>
                                          <p:attrName>ppt_h</p:attrName>
                                        </p:attrNameLst>
                                      </p:cBhvr>
                                      <p:tavLst>
                                        <p:tav tm="0">
                                          <p:val>
                                            <p:fltVal val="0"/>
                                          </p:val>
                                        </p:tav>
                                        <p:tav tm="100000">
                                          <p:val>
                                            <p:strVal val="#ppt_h"/>
                                          </p:val>
                                        </p:tav>
                                      </p:tavLst>
                                    </p:anim>
                                    <p:anim calcmode="lin" valueType="num">
                                      <p:cBhvr>
                                        <p:cTn id="29" dur="500" fill="hold"/>
                                        <p:tgtEl>
                                          <p:spTgt spid="76"/>
                                        </p:tgtEl>
                                        <p:attrNameLst>
                                          <p:attrName>style.rotation</p:attrName>
                                        </p:attrNameLst>
                                      </p:cBhvr>
                                      <p:tavLst>
                                        <p:tav tm="0">
                                          <p:val>
                                            <p:fltVal val="360"/>
                                          </p:val>
                                        </p:tav>
                                        <p:tav tm="100000">
                                          <p:val>
                                            <p:fltVal val="0"/>
                                          </p:val>
                                        </p:tav>
                                      </p:tavLst>
                                    </p:anim>
                                    <p:animEffect transition="in" filter="fade">
                                      <p:cBhvr>
                                        <p:cTn id="30" dur="500"/>
                                        <p:tgtEl>
                                          <p:spTgt spid="76"/>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 calcmode="lin" valueType="num">
                                      <p:cBhvr>
                                        <p:cTn id="33" dur="500" fill="hold"/>
                                        <p:tgtEl>
                                          <p:spTgt spid="75"/>
                                        </p:tgtEl>
                                        <p:attrNameLst>
                                          <p:attrName>ppt_w</p:attrName>
                                        </p:attrNameLst>
                                      </p:cBhvr>
                                      <p:tavLst>
                                        <p:tav tm="0">
                                          <p:val>
                                            <p:fltVal val="0"/>
                                          </p:val>
                                        </p:tav>
                                        <p:tav tm="100000">
                                          <p:val>
                                            <p:strVal val="#ppt_w"/>
                                          </p:val>
                                        </p:tav>
                                      </p:tavLst>
                                    </p:anim>
                                    <p:anim calcmode="lin" valueType="num">
                                      <p:cBhvr>
                                        <p:cTn id="34" dur="500" fill="hold"/>
                                        <p:tgtEl>
                                          <p:spTgt spid="75"/>
                                        </p:tgtEl>
                                        <p:attrNameLst>
                                          <p:attrName>ppt_h</p:attrName>
                                        </p:attrNameLst>
                                      </p:cBhvr>
                                      <p:tavLst>
                                        <p:tav tm="0">
                                          <p:val>
                                            <p:fltVal val="0"/>
                                          </p:val>
                                        </p:tav>
                                        <p:tav tm="100000">
                                          <p:val>
                                            <p:strVal val="#ppt_h"/>
                                          </p:val>
                                        </p:tav>
                                      </p:tavLst>
                                    </p:anim>
                                    <p:anim calcmode="lin" valueType="num">
                                      <p:cBhvr>
                                        <p:cTn id="35" dur="500" fill="hold"/>
                                        <p:tgtEl>
                                          <p:spTgt spid="75"/>
                                        </p:tgtEl>
                                        <p:attrNameLst>
                                          <p:attrName>style.rotation</p:attrName>
                                        </p:attrNameLst>
                                      </p:cBhvr>
                                      <p:tavLst>
                                        <p:tav tm="0">
                                          <p:val>
                                            <p:fltVal val="360"/>
                                          </p:val>
                                        </p:tav>
                                        <p:tav tm="100000">
                                          <p:val>
                                            <p:fltVal val="0"/>
                                          </p:val>
                                        </p:tav>
                                      </p:tavLst>
                                    </p:anim>
                                    <p:animEffect transition="in" filter="fade">
                                      <p:cBhvr>
                                        <p:cTn id="36" dur="500"/>
                                        <p:tgtEl>
                                          <p:spTgt spid="75"/>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p:cTn id="39" dur="500" fill="hold"/>
                                        <p:tgtEl>
                                          <p:spTgt spid="60"/>
                                        </p:tgtEl>
                                        <p:attrNameLst>
                                          <p:attrName>ppt_w</p:attrName>
                                        </p:attrNameLst>
                                      </p:cBhvr>
                                      <p:tavLst>
                                        <p:tav tm="0">
                                          <p:val>
                                            <p:fltVal val="0"/>
                                          </p:val>
                                        </p:tav>
                                        <p:tav tm="100000">
                                          <p:val>
                                            <p:strVal val="#ppt_w"/>
                                          </p:val>
                                        </p:tav>
                                      </p:tavLst>
                                    </p:anim>
                                    <p:anim calcmode="lin" valueType="num">
                                      <p:cBhvr>
                                        <p:cTn id="40" dur="500" fill="hold"/>
                                        <p:tgtEl>
                                          <p:spTgt spid="60"/>
                                        </p:tgtEl>
                                        <p:attrNameLst>
                                          <p:attrName>ppt_h</p:attrName>
                                        </p:attrNameLst>
                                      </p:cBhvr>
                                      <p:tavLst>
                                        <p:tav tm="0">
                                          <p:val>
                                            <p:fltVal val="0"/>
                                          </p:val>
                                        </p:tav>
                                        <p:tav tm="100000">
                                          <p:val>
                                            <p:strVal val="#ppt_h"/>
                                          </p:val>
                                        </p:tav>
                                      </p:tavLst>
                                    </p:anim>
                                    <p:anim calcmode="lin" valueType="num">
                                      <p:cBhvr>
                                        <p:cTn id="41" dur="500" fill="hold"/>
                                        <p:tgtEl>
                                          <p:spTgt spid="60"/>
                                        </p:tgtEl>
                                        <p:attrNameLst>
                                          <p:attrName>style.rotation</p:attrName>
                                        </p:attrNameLst>
                                      </p:cBhvr>
                                      <p:tavLst>
                                        <p:tav tm="0">
                                          <p:val>
                                            <p:fltVal val="360"/>
                                          </p:val>
                                        </p:tav>
                                        <p:tav tm="100000">
                                          <p:val>
                                            <p:fltVal val="0"/>
                                          </p:val>
                                        </p:tav>
                                      </p:tavLst>
                                    </p:anim>
                                    <p:animEffect transition="in" filter="fade">
                                      <p:cBhvr>
                                        <p:cTn id="42" dur="500"/>
                                        <p:tgtEl>
                                          <p:spTgt spid="60"/>
                                        </p:tgtEl>
                                      </p:cBhvr>
                                    </p:animEffect>
                                  </p:childTnLst>
                                </p:cTn>
                              </p:par>
                            </p:childTnLst>
                          </p:cTn>
                        </p:par>
                        <p:par>
                          <p:cTn id="43" fill="hold">
                            <p:stCondLst>
                              <p:cond delay="2750"/>
                            </p:stCondLst>
                            <p:childTnLst>
                              <p:par>
                                <p:cTn id="44" presetID="49" presetClass="entr" presetSubtype="0" decel="100000" fill="hold" grpId="0" nodeType="afterEffect">
                                  <p:stCondLst>
                                    <p:cond delay="0"/>
                                  </p:stCondLst>
                                  <p:childTnLst>
                                    <p:set>
                                      <p:cBhvr>
                                        <p:cTn id="45" dur="1" fill="hold">
                                          <p:stCondLst>
                                            <p:cond delay="0"/>
                                          </p:stCondLst>
                                        </p:cTn>
                                        <p:tgtEl>
                                          <p:spTgt spid="78"/>
                                        </p:tgtEl>
                                        <p:attrNameLst>
                                          <p:attrName>style.visibility</p:attrName>
                                        </p:attrNameLst>
                                      </p:cBhvr>
                                      <p:to>
                                        <p:strVal val="visible"/>
                                      </p:to>
                                    </p:set>
                                    <p:anim calcmode="lin" valueType="num">
                                      <p:cBhvr>
                                        <p:cTn id="46" dur="500" fill="hold"/>
                                        <p:tgtEl>
                                          <p:spTgt spid="78"/>
                                        </p:tgtEl>
                                        <p:attrNameLst>
                                          <p:attrName>ppt_w</p:attrName>
                                        </p:attrNameLst>
                                      </p:cBhvr>
                                      <p:tavLst>
                                        <p:tav tm="0">
                                          <p:val>
                                            <p:fltVal val="0"/>
                                          </p:val>
                                        </p:tav>
                                        <p:tav tm="100000">
                                          <p:val>
                                            <p:strVal val="#ppt_w"/>
                                          </p:val>
                                        </p:tav>
                                      </p:tavLst>
                                    </p:anim>
                                    <p:anim calcmode="lin" valueType="num">
                                      <p:cBhvr>
                                        <p:cTn id="47" dur="500" fill="hold"/>
                                        <p:tgtEl>
                                          <p:spTgt spid="78"/>
                                        </p:tgtEl>
                                        <p:attrNameLst>
                                          <p:attrName>ppt_h</p:attrName>
                                        </p:attrNameLst>
                                      </p:cBhvr>
                                      <p:tavLst>
                                        <p:tav tm="0">
                                          <p:val>
                                            <p:fltVal val="0"/>
                                          </p:val>
                                        </p:tav>
                                        <p:tav tm="100000">
                                          <p:val>
                                            <p:strVal val="#ppt_h"/>
                                          </p:val>
                                        </p:tav>
                                      </p:tavLst>
                                    </p:anim>
                                    <p:anim calcmode="lin" valueType="num">
                                      <p:cBhvr>
                                        <p:cTn id="48" dur="500" fill="hold"/>
                                        <p:tgtEl>
                                          <p:spTgt spid="78"/>
                                        </p:tgtEl>
                                        <p:attrNameLst>
                                          <p:attrName>style.rotation</p:attrName>
                                        </p:attrNameLst>
                                      </p:cBhvr>
                                      <p:tavLst>
                                        <p:tav tm="0">
                                          <p:val>
                                            <p:fltVal val="360"/>
                                          </p:val>
                                        </p:tav>
                                        <p:tav tm="100000">
                                          <p:val>
                                            <p:fltVal val="0"/>
                                          </p:val>
                                        </p:tav>
                                      </p:tavLst>
                                    </p:anim>
                                    <p:animEffect transition="in" filter="fade">
                                      <p:cBhvr>
                                        <p:cTn id="49" dur="500"/>
                                        <p:tgtEl>
                                          <p:spTgt spid="78"/>
                                        </p:tgtEl>
                                      </p:cBhvr>
                                    </p:animEffect>
                                  </p:childTnLst>
                                </p:cTn>
                              </p:par>
                              <p:par>
                                <p:cTn id="50" presetID="49" presetClass="entr" presetSubtype="0" decel="10000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p:cTn id="52" dur="500" fill="hold"/>
                                        <p:tgtEl>
                                          <p:spTgt spid="61"/>
                                        </p:tgtEl>
                                        <p:attrNameLst>
                                          <p:attrName>ppt_w</p:attrName>
                                        </p:attrNameLst>
                                      </p:cBhvr>
                                      <p:tavLst>
                                        <p:tav tm="0">
                                          <p:val>
                                            <p:fltVal val="0"/>
                                          </p:val>
                                        </p:tav>
                                        <p:tav tm="100000">
                                          <p:val>
                                            <p:strVal val="#ppt_w"/>
                                          </p:val>
                                        </p:tav>
                                      </p:tavLst>
                                    </p:anim>
                                    <p:anim calcmode="lin" valueType="num">
                                      <p:cBhvr>
                                        <p:cTn id="53" dur="500" fill="hold"/>
                                        <p:tgtEl>
                                          <p:spTgt spid="61"/>
                                        </p:tgtEl>
                                        <p:attrNameLst>
                                          <p:attrName>ppt_h</p:attrName>
                                        </p:attrNameLst>
                                      </p:cBhvr>
                                      <p:tavLst>
                                        <p:tav tm="0">
                                          <p:val>
                                            <p:fltVal val="0"/>
                                          </p:val>
                                        </p:tav>
                                        <p:tav tm="100000">
                                          <p:val>
                                            <p:strVal val="#ppt_h"/>
                                          </p:val>
                                        </p:tav>
                                      </p:tavLst>
                                    </p:anim>
                                    <p:anim calcmode="lin" valueType="num">
                                      <p:cBhvr>
                                        <p:cTn id="54" dur="500" fill="hold"/>
                                        <p:tgtEl>
                                          <p:spTgt spid="61"/>
                                        </p:tgtEl>
                                        <p:attrNameLst>
                                          <p:attrName>style.rotation</p:attrName>
                                        </p:attrNameLst>
                                      </p:cBhvr>
                                      <p:tavLst>
                                        <p:tav tm="0">
                                          <p:val>
                                            <p:fltVal val="360"/>
                                          </p:val>
                                        </p:tav>
                                        <p:tav tm="100000">
                                          <p:val>
                                            <p:fltVal val="0"/>
                                          </p:val>
                                        </p:tav>
                                      </p:tavLst>
                                    </p:anim>
                                    <p:animEffect transition="in" filter="fade">
                                      <p:cBhvr>
                                        <p:cTn id="55" dur="500"/>
                                        <p:tgtEl>
                                          <p:spTgt spid="61"/>
                                        </p:tgtEl>
                                      </p:cBhvr>
                                    </p:animEffect>
                                  </p:childTnLst>
                                </p:cTn>
                              </p:par>
                            </p:childTnLst>
                          </p:cTn>
                        </p:par>
                        <p:par>
                          <p:cTn id="56" fill="hold">
                            <p:stCondLst>
                              <p:cond delay="3250"/>
                            </p:stCondLst>
                            <p:childTnLst>
                              <p:par>
                                <p:cTn id="57" presetID="49" presetClass="entr" presetSubtype="0" decel="100000"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 calcmode="lin" valueType="num">
                                      <p:cBhvr>
                                        <p:cTn id="61" dur="500" fill="hold"/>
                                        <p:tgtEl>
                                          <p:spTgt spid="58"/>
                                        </p:tgtEl>
                                        <p:attrNameLst>
                                          <p:attrName>style.rotation</p:attrName>
                                        </p:attrNameLst>
                                      </p:cBhvr>
                                      <p:tavLst>
                                        <p:tav tm="0">
                                          <p:val>
                                            <p:fltVal val="360"/>
                                          </p:val>
                                        </p:tav>
                                        <p:tav tm="100000">
                                          <p:val>
                                            <p:fltVal val="0"/>
                                          </p:val>
                                        </p:tav>
                                      </p:tavLst>
                                    </p:anim>
                                    <p:animEffect transition="in" filter="fade">
                                      <p:cBhvr>
                                        <p:cTn id="62" dur="500"/>
                                        <p:tgtEl>
                                          <p:spTgt spid="58"/>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anim calcmode="lin" valueType="num">
                                      <p:cBhvr>
                                        <p:cTn id="65" dur="500" fill="hold"/>
                                        <p:tgtEl>
                                          <p:spTgt spid="64"/>
                                        </p:tgtEl>
                                        <p:attrNameLst>
                                          <p:attrName>ppt_w</p:attrName>
                                        </p:attrNameLst>
                                      </p:cBhvr>
                                      <p:tavLst>
                                        <p:tav tm="0">
                                          <p:val>
                                            <p:fltVal val="0"/>
                                          </p:val>
                                        </p:tav>
                                        <p:tav tm="100000">
                                          <p:val>
                                            <p:strVal val="#ppt_w"/>
                                          </p:val>
                                        </p:tav>
                                      </p:tavLst>
                                    </p:anim>
                                    <p:anim calcmode="lin" valueType="num">
                                      <p:cBhvr>
                                        <p:cTn id="66" dur="500" fill="hold"/>
                                        <p:tgtEl>
                                          <p:spTgt spid="64"/>
                                        </p:tgtEl>
                                        <p:attrNameLst>
                                          <p:attrName>ppt_h</p:attrName>
                                        </p:attrNameLst>
                                      </p:cBhvr>
                                      <p:tavLst>
                                        <p:tav tm="0">
                                          <p:val>
                                            <p:fltVal val="0"/>
                                          </p:val>
                                        </p:tav>
                                        <p:tav tm="100000">
                                          <p:val>
                                            <p:strVal val="#ppt_h"/>
                                          </p:val>
                                        </p:tav>
                                      </p:tavLst>
                                    </p:anim>
                                    <p:anim calcmode="lin" valueType="num">
                                      <p:cBhvr>
                                        <p:cTn id="67" dur="500" fill="hold"/>
                                        <p:tgtEl>
                                          <p:spTgt spid="64"/>
                                        </p:tgtEl>
                                        <p:attrNameLst>
                                          <p:attrName>style.rotation</p:attrName>
                                        </p:attrNameLst>
                                      </p:cBhvr>
                                      <p:tavLst>
                                        <p:tav tm="0">
                                          <p:val>
                                            <p:fltVal val="360"/>
                                          </p:val>
                                        </p:tav>
                                        <p:tav tm="100000">
                                          <p:val>
                                            <p:fltVal val="0"/>
                                          </p:val>
                                        </p:tav>
                                      </p:tavLst>
                                    </p:anim>
                                    <p:animEffect transition="in" filter="fade">
                                      <p:cBhvr>
                                        <p:cTn id="68" dur="500"/>
                                        <p:tgtEl>
                                          <p:spTgt spid="64"/>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p:cTn id="71" dur="500" fill="hold"/>
                                        <p:tgtEl>
                                          <p:spTgt spid="67"/>
                                        </p:tgtEl>
                                        <p:attrNameLst>
                                          <p:attrName>ppt_w</p:attrName>
                                        </p:attrNameLst>
                                      </p:cBhvr>
                                      <p:tavLst>
                                        <p:tav tm="0">
                                          <p:val>
                                            <p:fltVal val="0"/>
                                          </p:val>
                                        </p:tav>
                                        <p:tav tm="100000">
                                          <p:val>
                                            <p:strVal val="#ppt_w"/>
                                          </p:val>
                                        </p:tav>
                                      </p:tavLst>
                                    </p:anim>
                                    <p:anim calcmode="lin" valueType="num">
                                      <p:cBhvr>
                                        <p:cTn id="72" dur="500" fill="hold"/>
                                        <p:tgtEl>
                                          <p:spTgt spid="67"/>
                                        </p:tgtEl>
                                        <p:attrNameLst>
                                          <p:attrName>ppt_h</p:attrName>
                                        </p:attrNameLst>
                                      </p:cBhvr>
                                      <p:tavLst>
                                        <p:tav tm="0">
                                          <p:val>
                                            <p:fltVal val="0"/>
                                          </p:val>
                                        </p:tav>
                                        <p:tav tm="100000">
                                          <p:val>
                                            <p:strVal val="#ppt_h"/>
                                          </p:val>
                                        </p:tav>
                                      </p:tavLst>
                                    </p:anim>
                                    <p:anim calcmode="lin" valueType="num">
                                      <p:cBhvr>
                                        <p:cTn id="73" dur="500" fill="hold"/>
                                        <p:tgtEl>
                                          <p:spTgt spid="67"/>
                                        </p:tgtEl>
                                        <p:attrNameLst>
                                          <p:attrName>style.rotation</p:attrName>
                                        </p:attrNameLst>
                                      </p:cBhvr>
                                      <p:tavLst>
                                        <p:tav tm="0">
                                          <p:val>
                                            <p:fltVal val="360"/>
                                          </p:val>
                                        </p:tav>
                                        <p:tav tm="100000">
                                          <p:val>
                                            <p:fltVal val="0"/>
                                          </p:val>
                                        </p:tav>
                                      </p:tavLst>
                                    </p:anim>
                                    <p:animEffect transition="in" filter="fade">
                                      <p:cBhvr>
                                        <p:cTn id="74" dur="500"/>
                                        <p:tgtEl>
                                          <p:spTgt spid="6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65"/>
                                        </p:tgtEl>
                                        <p:attrNameLst>
                                          <p:attrName>style.visibility</p:attrName>
                                        </p:attrNameLst>
                                      </p:cBhvr>
                                      <p:to>
                                        <p:strVal val="visible"/>
                                      </p:to>
                                    </p:set>
                                    <p:anim calcmode="lin" valueType="num">
                                      <p:cBhvr>
                                        <p:cTn id="77" dur="500" fill="hold"/>
                                        <p:tgtEl>
                                          <p:spTgt spid="65"/>
                                        </p:tgtEl>
                                        <p:attrNameLst>
                                          <p:attrName>ppt_w</p:attrName>
                                        </p:attrNameLst>
                                      </p:cBhvr>
                                      <p:tavLst>
                                        <p:tav tm="0">
                                          <p:val>
                                            <p:fltVal val="0"/>
                                          </p:val>
                                        </p:tav>
                                        <p:tav tm="100000">
                                          <p:val>
                                            <p:strVal val="#ppt_w"/>
                                          </p:val>
                                        </p:tav>
                                      </p:tavLst>
                                    </p:anim>
                                    <p:anim calcmode="lin" valueType="num">
                                      <p:cBhvr>
                                        <p:cTn id="78" dur="500" fill="hold"/>
                                        <p:tgtEl>
                                          <p:spTgt spid="65"/>
                                        </p:tgtEl>
                                        <p:attrNameLst>
                                          <p:attrName>ppt_h</p:attrName>
                                        </p:attrNameLst>
                                      </p:cBhvr>
                                      <p:tavLst>
                                        <p:tav tm="0">
                                          <p:val>
                                            <p:fltVal val="0"/>
                                          </p:val>
                                        </p:tav>
                                        <p:tav tm="100000">
                                          <p:val>
                                            <p:strVal val="#ppt_h"/>
                                          </p:val>
                                        </p:tav>
                                      </p:tavLst>
                                    </p:anim>
                                    <p:anim calcmode="lin" valueType="num">
                                      <p:cBhvr>
                                        <p:cTn id="79" dur="500" fill="hold"/>
                                        <p:tgtEl>
                                          <p:spTgt spid="65"/>
                                        </p:tgtEl>
                                        <p:attrNameLst>
                                          <p:attrName>style.rotation</p:attrName>
                                        </p:attrNameLst>
                                      </p:cBhvr>
                                      <p:tavLst>
                                        <p:tav tm="0">
                                          <p:val>
                                            <p:fltVal val="360"/>
                                          </p:val>
                                        </p:tav>
                                        <p:tav tm="100000">
                                          <p:val>
                                            <p:fltVal val="0"/>
                                          </p:val>
                                        </p:tav>
                                      </p:tavLst>
                                    </p:anim>
                                    <p:animEffect transition="in" filter="fade">
                                      <p:cBhvr>
                                        <p:cTn id="80" dur="500"/>
                                        <p:tgtEl>
                                          <p:spTgt spid="65"/>
                                        </p:tgtEl>
                                      </p:cBhvr>
                                    </p:animEffect>
                                  </p:childTnLst>
                                </p:cTn>
                              </p:par>
                              <p:par>
                                <p:cTn id="81" presetID="49" presetClass="entr" presetSubtype="0" decel="100000" fill="hold" grpId="0" nodeType="withEffect">
                                  <p:stCondLst>
                                    <p:cond delay="250"/>
                                  </p:stCondLst>
                                  <p:childTnLst>
                                    <p:set>
                                      <p:cBhvr>
                                        <p:cTn id="82" dur="1" fill="hold">
                                          <p:stCondLst>
                                            <p:cond delay="0"/>
                                          </p:stCondLst>
                                        </p:cTn>
                                        <p:tgtEl>
                                          <p:spTgt spid="66"/>
                                        </p:tgtEl>
                                        <p:attrNameLst>
                                          <p:attrName>style.visibility</p:attrName>
                                        </p:attrNameLst>
                                      </p:cBhvr>
                                      <p:to>
                                        <p:strVal val="visible"/>
                                      </p:to>
                                    </p:set>
                                    <p:anim calcmode="lin" valueType="num">
                                      <p:cBhvr>
                                        <p:cTn id="83" dur="500" fill="hold"/>
                                        <p:tgtEl>
                                          <p:spTgt spid="66"/>
                                        </p:tgtEl>
                                        <p:attrNameLst>
                                          <p:attrName>ppt_w</p:attrName>
                                        </p:attrNameLst>
                                      </p:cBhvr>
                                      <p:tavLst>
                                        <p:tav tm="0">
                                          <p:val>
                                            <p:fltVal val="0"/>
                                          </p:val>
                                        </p:tav>
                                        <p:tav tm="100000">
                                          <p:val>
                                            <p:strVal val="#ppt_w"/>
                                          </p:val>
                                        </p:tav>
                                      </p:tavLst>
                                    </p:anim>
                                    <p:anim calcmode="lin" valueType="num">
                                      <p:cBhvr>
                                        <p:cTn id="84" dur="500" fill="hold"/>
                                        <p:tgtEl>
                                          <p:spTgt spid="66"/>
                                        </p:tgtEl>
                                        <p:attrNameLst>
                                          <p:attrName>ppt_h</p:attrName>
                                        </p:attrNameLst>
                                      </p:cBhvr>
                                      <p:tavLst>
                                        <p:tav tm="0">
                                          <p:val>
                                            <p:fltVal val="0"/>
                                          </p:val>
                                        </p:tav>
                                        <p:tav tm="100000">
                                          <p:val>
                                            <p:strVal val="#ppt_h"/>
                                          </p:val>
                                        </p:tav>
                                      </p:tavLst>
                                    </p:anim>
                                    <p:anim calcmode="lin" valueType="num">
                                      <p:cBhvr>
                                        <p:cTn id="85" dur="500" fill="hold"/>
                                        <p:tgtEl>
                                          <p:spTgt spid="66"/>
                                        </p:tgtEl>
                                        <p:attrNameLst>
                                          <p:attrName>style.rotation</p:attrName>
                                        </p:attrNameLst>
                                      </p:cBhvr>
                                      <p:tavLst>
                                        <p:tav tm="0">
                                          <p:val>
                                            <p:fltVal val="360"/>
                                          </p:val>
                                        </p:tav>
                                        <p:tav tm="100000">
                                          <p:val>
                                            <p:fltVal val="0"/>
                                          </p:val>
                                        </p:tav>
                                      </p:tavLst>
                                    </p:anim>
                                    <p:animEffect transition="in" filter="fade">
                                      <p:cBhvr>
                                        <p:cTn id="86" dur="500"/>
                                        <p:tgtEl>
                                          <p:spTgt spid="66"/>
                                        </p:tgtEl>
                                      </p:cBhvr>
                                    </p:animEffect>
                                  </p:childTnLst>
                                </p:cTn>
                              </p:par>
                              <p:par>
                                <p:cTn id="87" presetID="49" presetClass="entr" presetSubtype="0" decel="100000" fill="hold" grpId="0" nodeType="withEffect">
                                  <p:stCondLst>
                                    <p:cond delay="0"/>
                                  </p:stCondLst>
                                  <p:childTnLst>
                                    <p:set>
                                      <p:cBhvr>
                                        <p:cTn id="88" dur="1" fill="hold">
                                          <p:stCondLst>
                                            <p:cond delay="0"/>
                                          </p:stCondLst>
                                        </p:cTn>
                                        <p:tgtEl>
                                          <p:spTgt spid="59"/>
                                        </p:tgtEl>
                                        <p:attrNameLst>
                                          <p:attrName>style.visibility</p:attrName>
                                        </p:attrNameLst>
                                      </p:cBhvr>
                                      <p:to>
                                        <p:strVal val="visible"/>
                                      </p:to>
                                    </p:set>
                                    <p:anim calcmode="lin" valueType="num">
                                      <p:cBhvr>
                                        <p:cTn id="89" dur="500" fill="hold"/>
                                        <p:tgtEl>
                                          <p:spTgt spid="59"/>
                                        </p:tgtEl>
                                        <p:attrNameLst>
                                          <p:attrName>ppt_w</p:attrName>
                                        </p:attrNameLst>
                                      </p:cBhvr>
                                      <p:tavLst>
                                        <p:tav tm="0">
                                          <p:val>
                                            <p:fltVal val="0"/>
                                          </p:val>
                                        </p:tav>
                                        <p:tav tm="100000">
                                          <p:val>
                                            <p:strVal val="#ppt_w"/>
                                          </p:val>
                                        </p:tav>
                                      </p:tavLst>
                                    </p:anim>
                                    <p:anim calcmode="lin" valueType="num">
                                      <p:cBhvr>
                                        <p:cTn id="90" dur="500" fill="hold"/>
                                        <p:tgtEl>
                                          <p:spTgt spid="59"/>
                                        </p:tgtEl>
                                        <p:attrNameLst>
                                          <p:attrName>ppt_h</p:attrName>
                                        </p:attrNameLst>
                                      </p:cBhvr>
                                      <p:tavLst>
                                        <p:tav tm="0">
                                          <p:val>
                                            <p:fltVal val="0"/>
                                          </p:val>
                                        </p:tav>
                                        <p:tav tm="100000">
                                          <p:val>
                                            <p:strVal val="#ppt_h"/>
                                          </p:val>
                                        </p:tav>
                                      </p:tavLst>
                                    </p:anim>
                                    <p:anim calcmode="lin" valueType="num">
                                      <p:cBhvr>
                                        <p:cTn id="91" dur="500" fill="hold"/>
                                        <p:tgtEl>
                                          <p:spTgt spid="59"/>
                                        </p:tgtEl>
                                        <p:attrNameLst>
                                          <p:attrName>style.rotation</p:attrName>
                                        </p:attrNameLst>
                                      </p:cBhvr>
                                      <p:tavLst>
                                        <p:tav tm="0">
                                          <p:val>
                                            <p:fltVal val="360"/>
                                          </p:val>
                                        </p:tav>
                                        <p:tav tm="100000">
                                          <p:val>
                                            <p:fltVal val="0"/>
                                          </p:val>
                                        </p:tav>
                                      </p:tavLst>
                                    </p:anim>
                                    <p:animEffect transition="in" filter="fade">
                                      <p:cBhvr>
                                        <p:cTn id="92" dur="500"/>
                                        <p:tgtEl>
                                          <p:spTgt spid="59"/>
                                        </p:tgtEl>
                                      </p:cBhvr>
                                    </p:animEffect>
                                  </p:childTnLst>
                                </p:cTn>
                              </p:par>
                              <p:par>
                                <p:cTn id="93" presetID="49" presetClass="entr" presetSubtype="0" decel="100000" fill="hold" grpId="0" nodeType="withEffect">
                                  <p:stCondLst>
                                    <p:cond delay="250"/>
                                  </p:stCondLst>
                                  <p:childTnLst>
                                    <p:set>
                                      <p:cBhvr>
                                        <p:cTn id="94" dur="1" fill="hold">
                                          <p:stCondLst>
                                            <p:cond delay="0"/>
                                          </p:stCondLst>
                                        </p:cTn>
                                        <p:tgtEl>
                                          <p:spTgt spid="63"/>
                                        </p:tgtEl>
                                        <p:attrNameLst>
                                          <p:attrName>style.visibility</p:attrName>
                                        </p:attrNameLst>
                                      </p:cBhvr>
                                      <p:to>
                                        <p:strVal val="visible"/>
                                      </p:to>
                                    </p:set>
                                    <p:anim calcmode="lin" valueType="num">
                                      <p:cBhvr>
                                        <p:cTn id="95" dur="500" fill="hold"/>
                                        <p:tgtEl>
                                          <p:spTgt spid="63"/>
                                        </p:tgtEl>
                                        <p:attrNameLst>
                                          <p:attrName>ppt_w</p:attrName>
                                        </p:attrNameLst>
                                      </p:cBhvr>
                                      <p:tavLst>
                                        <p:tav tm="0">
                                          <p:val>
                                            <p:fltVal val="0"/>
                                          </p:val>
                                        </p:tav>
                                        <p:tav tm="100000">
                                          <p:val>
                                            <p:strVal val="#ppt_w"/>
                                          </p:val>
                                        </p:tav>
                                      </p:tavLst>
                                    </p:anim>
                                    <p:anim calcmode="lin" valueType="num">
                                      <p:cBhvr>
                                        <p:cTn id="96" dur="500" fill="hold"/>
                                        <p:tgtEl>
                                          <p:spTgt spid="63"/>
                                        </p:tgtEl>
                                        <p:attrNameLst>
                                          <p:attrName>ppt_h</p:attrName>
                                        </p:attrNameLst>
                                      </p:cBhvr>
                                      <p:tavLst>
                                        <p:tav tm="0">
                                          <p:val>
                                            <p:fltVal val="0"/>
                                          </p:val>
                                        </p:tav>
                                        <p:tav tm="100000">
                                          <p:val>
                                            <p:strVal val="#ppt_h"/>
                                          </p:val>
                                        </p:tav>
                                      </p:tavLst>
                                    </p:anim>
                                    <p:anim calcmode="lin" valueType="num">
                                      <p:cBhvr>
                                        <p:cTn id="97" dur="500" fill="hold"/>
                                        <p:tgtEl>
                                          <p:spTgt spid="63"/>
                                        </p:tgtEl>
                                        <p:attrNameLst>
                                          <p:attrName>style.rotation</p:attrName>
                                        </p:attrNameLst>
                                      </p:cBhvr>
                                      <p:tavLst>
                                        <p:tav tm="0">
                                          <p:val>
                                            <p:fltVal val="360"/>
                                          </p:val>
                                        </p:tav>
                                        <p:tav tm="100000">
                                          <p:val>
                                            <p:fltVal val="0"/>
                                          </p:val>
                                        </p:tav>
                                      </p:tavLst>
                                    </p:anim>
                                    <p:animEffect transition="in" filter="fade">
                                      <p:cBhvr>
                                        <p:cTn id="98" dur="500"/>
                                        <p:tgtEl>
                                          <p:spTgt spid="63"/>
                                        </p:tgtEl>
                                      </p:cBhvr>
                                    </p:animEffect>
                                  </p:childTnLst>
                                </p:cTn>
                              </p:par>
                              <p:par>
                                <p:cTn id="99" presetID="49" presetClass="entr" presetSubtype="0" decel="100000" fill="hold" grpId="0" nodeType="withEffect">
                                  <p:stCondLst>
                                    <p:cond delay="250"/>
                                  </p:stCondLst>
                                  <p:childTnLst>
                                    <p:set>
                                      <p:cBhvr>
                                        <p:cTn id="100" dur="1" fill="hold">
                                          <p:stCondLst>
                                            <p:cond delay="0"/>
                                          </p:stCondLst>
                                        </p:cTn>
                                        <p:tgtEl>
                                          <p:spTgt spid="72"/>
                                        </p:tgtEl>
                                        <p:attrNameLst>
                                          <p:attrName>style.visibility</p:attrName>
                                        </p:attrNameLst>
                                      </p:cBhvr>
                                      <p:to>
                                        <p:strVal val="visible"/>
                                      </p:to>
                                    </p:set>
                                    <p:anim calcmode="lin" valueType="num">
                                      <p:cBhvr>
                                        <p:cTn id="101" dur="500" fill="hold"/>
                                        <p:tgtEl>
                                          <p:spTgt spid="72"/>
                                        </p:tgtEl>
                                        <p:attrNameLst>
                                          <p:attrName>ppt_w</p:attrName>
                                        </p:attrNameLst>
                                      </p:cBhvr>
                                      <p:tavLst>
                                        <p:tav tm="0">
                                          <p:val>
                                            <p:fltVal val="0"/>
                                          </p:val>
                                        </p:tav>
                                        <p:tav tm="100000">
                                          <p:val>
                                            <p:strVal val="#ppt_w"/>
                                          </p:val>
                                        </p:tav>
                                      </p:tavLst>
                                    </p:anim>
                                    <p:anim calcmode="lin" valueType="num">
                                      <p:cBhvr>
                                        <p:cTn id="102" dur="500" fill="hold"/>
                                        <p:tgtEl>
                                          <p:spTgt spid="72"/>
                                        </p:tgtEl>
                                        <p:attrNameLst>
                                          <p:attrName>ppt_h</p:attrName>
                                        </p:attrNameLst>
                                      </p:cBhvr>
                                      <p:tavLst>
                                        <p:tav tm="0">
                                          <p:val>
                                            <p:fltVal val="0"/>
                                          </p:val>
                                        </p:tav>
                                        <p:tav tm="100000">
                                          <p:val>
                                            <p:strVal val="#ppt_h"/>
                                          </p:val>
                                        </p:tav>
                                      </p:tavLst>
                                    </p:anim>
                                    <p:anim calcmode="lin" valueType="num">
                                      <p:cBhvr>
                                        <p:cTn id="103" dur="500" fill="hold"/>
                                        <p:tgtEl>
                                          <p:spTgt spid="72"/>
                                        </p:tgtEl>
                                        <p:attrNameLst>
                                          <p:attrName>style.rotation</p:attrName>
                                        </p:attrNameLst>
                                      </p:cBhvr>
                                      <p:tavLst>
                                        <p:tav tm="0">
                                          <p:val>
                                            <p:fltVal val="360"/>
                                          </p:val>
                                        </p:tav>
                                        <p:tav tm="100000">
                                          <p:val>
                                            <p:fltVal val="0"/>
                                          </p:val>
                                        </p:tav>
                                      </p:tavLst>
                                    </p:anim>
                                    <p:animEffect transition="in" filter="fade">
                                      <p:cBhvr>
                                        <p:cTn id="104" dur="500"/>
                                        <p:tgtEl>
                                          <p:spTgt spid="72"/>
                                        </p:tgtEl>
                                      </p:cBhvr>
                                    </p:animEffect>
                                  </p:childTnLst>
                                </p:cTn>
                              </p:par>
                              <p:par>
                                <p:cTn id="105" presetID="49" presetClass="entr" presetSubtype="0" decel="100000" fill="hold" grpId="0" nodeType="withEffect">
                                  <p:stCondLst>
                                    <p:cond delay="250"/>
                                  </p:stCondLst>
                                  <p:childTnLst>
                                    <p:set>
                                      <p:cBhvr>
                                        <p:cTn id="106" dur="1" fill="hold">
                                          <p:stCondLst>
                                            <p:cond delay="0"/>
                                          </p:stCondLst>
                                        </p:cTn>
                                        <p:tgtEl>
                                          <p:spTgt spid="57"/>
                                        </p:tgtEl>
                                        <p:attrNameLst>
                                          <p:attrName>style.visibility</p:attrName>
                                        </p:attrNameLst>
                                      </p:cBhvr>
                                      <p:to>
                                        <p:strVal val="visible"/>
                                      </p:to>
                                    </p:set>
                                    <p:anim calcmode="lin" valueType="num">
                                      <p:cBhvr>
                                        <p:cTn id="107" dur="500" fill="hold"/>
                                        <p:tgtEl>
                                          <p:spTgt spid="57"/>
                                        </p:tgtEl>
                                        <p:attrNameLst>
                                          <p:attrName>ppt_w</p:attrName>
                                        </p:attrNameLst>
                                      </p:cBhvr>
                                      <p:tavLst>
                                        <p:tav tm="0">
                                          <p:val>
                                            <p:fltVal val="0"/>
                                          </p:val>
                                        </p:tav>
                                        <p:tav tm="100000">
                                          <p:val>
                                            <p:strVal val="#ppt_w"/>
                                          </p:val>
                                        </p:tav>
                                      </p:tavLst>
                                    </p:anim>
                                    <p:anim calcmode="lin" valueType="num">
                                      <p:cBhvr>
                                        <p:cTn id="108" dur="500" fill="hold"/>
                                        <p:tgtEl>
                                          <p:spTgt spid="57"/>
                                        </p:tgtEl>
                                        <p:attrNameLst>
                                          <p:attrName>ppt_h</p:attrName>
                                        </p:attrNameLst>
                                      </p:cBhvr>
                                      <p:tavLst>
                                        <p:tav tm="0">
                                          <p:val>
                                            <p:fltVal val="0"/>
                                          </p:val>
                                        </p:tav>
                                        <p:tav tm="100000">
                                          <p:val>
                                            <p:strVal val="#ppt_h"/>
                                          </p:val>
                                        </p:tav>
                                      </p:tavLst>
                                    </p:anim>
                                    <p:anim calcmode="lin" valueType="num">
                                      <p:cBhvr>
                                        <p:cTn id="109" dur="500" fill="hold"/>
                                        <p:tgtEl>
                                          <p:spTgt spid="57"/>
                                        </p:tgtEl>
                                        <p:attrNameLst>
                                          <p:attrName>style.rotation</p:attrName>
                                        </p:attrNameLst>
                                      </p:cBhvr>
                                      <p:tavLst>
                                        <p:tav tm="0">
                                          <p:val>
                                            <p:fltVal val="360"/>
                                          </p:val>
                                        </p:tav>
                                        <p:tav tm="100000">
                                          <p:val>
                                            <p:fltVal val="0"/>
                                          </p:val>
                                        </p:tav>
                                      </p:tavLst>
                                    </p:anim>
                                    <p:animEffect transition="in" filter="fade">
                                      <p:cBhvr>
                                        <p:cTn id="110" dur="500"/>
                                        <p:tgtEl>
                                          <p:spTgt spid="57"/>
                                        </p:tgtEl>
                                      </p:cBhvr>
                                    </p:animEffect>
                                  </p:childTnLst>
                                </p:cTn>
                              </p:par>
                              <p:par>
                                <p:cTn id="111" presetID="49" presetClass="entr" presetSubtype="0" decel="100000" fill="hold" grpId="0" nodeType="withEffect">
                                  <p:stCondLst>
                                    <p:cond delay="250"/>
                                  </p:stCondLst>
                                  <p:childTnLst>
                                    <p:set>
                                      <p:cBhvr>
                                        <p:cTn id="112" dur="1" fill="hold">
                                          <p:stCondLst>
                                            <p:cond delay="0"/>
                                          </p:stCondLst>
                                        </p:cTn>
                                        <p:tgtEl>
                                          <p:spTgt spid="70"/>
                                        </p:tgtEl>
                                        <p:attrNameLst>
                                          <p:attrName>style.visibility</p:attrName>
                                        </p:attrNameLst>
                                      </p:cBhvr>
                                      <p:to>
                                        <p:strVal val="visible"/>
                                      </p:to>
                                    </p:set>
                                    <p:anim calcmode="lin" valueType="num">
                                      <p:cBhvr>
                                        <p:cTn id="113" dur="500" fill="hold"/>
                                        <p:tgtEl>
                                          <p:spTgt spid="70"/>
                                        </p:tgtEl>
                                        <p:attrNameLst>
                                          <p:attrName>ppt_w</p:attrName>
                                        </p:attrNameLst>
                                      </p:cBhvr>
                                      <p:tavLst>
                                        <p:tav tm="0">
                                          <p:val>
                                            <p:fltVal val="0"/>
                                          </p:val>
                                        </p:tav>
                                        <p:tav tm="100000">
                                          <p:val>
                                            <p:strVal val="#ppt_w"/>
                                          </p:val>
                                        </p:tav>
                                      </p:tavLst>
                                    </p:anim>
                                    <p:anim calcmode="lin" valueType="num">
                                      <p:cBhvr>
                                        <p:cTn id="114" dur="500" fill="hold"/>
                                        <p:tgtEl>
                                          <p:spTgt spid="70"/>
                                        </p:tgtEl>
                                        <p:attrNameLst>
                                          <p:attrName>ppt_h</p:attrName>
                                        </p:attrNameLst>
                                      </p:cBhvr>
                                      <p:tavLst>
                                        <p:tav tm="0">
                                          <p:val>
                                            <p:fltVal val="0"/>
                                          </p:val>
                                        </p:tav>
                                        <p:tav tm="100000">
                                          <p:val>
                                            <p:strVal val="#ppt_h"/>
                                          </p:val>
                                        </p:tav>
                                      </p:tavLst>
                                    </p:anim>
                                    <p:anim calcmode="lin" valueType="num">
                                      <p:cBhvr>
                                        <p:cTn id="115" dur="500" fill="hold"/>
                                        <p:tgtEl>
                                          <p:spTgt spid="70"/>
                                        </p:tgtEl>
                                        <p:attrNameLst>
                                          <p:attrName>style.rotation</p:attrName>
                                        </p:attrNameLst>
                                      </p:cBhvr>
                                      <p:tavLst>
                                        <p:tav tm="0">
                                          <p:val>
                                            <p:fltVal val="360"/>
                                          </p:val>
                                        </p:tav>
                                        <p:tav tm="100000">
                                          <p:val>
                                            <p:fltVal val="0"/>
                                          </p:val>
                                        </p:tav>
                                      </p:tavLst>
                                    </p:anim>
                                    <p:animEffect transition="in" filter="fade">
                                      <p:cBhvr>
                                        <p:cTn id="116" dur="500"/>
                                        <p:tgtEl>
                                          <p:spTgt spid="70"/>
                                        </p:tgtEl>
                                      </p:cBhvr>
                                    </p:animEffect>
                                  </p:childTnLst>
                                </p:cTn>
                              </p:par>
                              <p:par>
                                <p:cTn id="117" presetID="49" presetClass="entr" presetSubtype="0" decel="100000" fill="hold" grpId="0" nodeType="withEffect">
                                  <p:stCondLst>
                                    <p:cond delay="250"/>
                                  </p:stCondLst>
                                  <p:childTnLst>
                                    <p:set>
                                      <p:cBhvr>
                                        <p:cTn id="118" dur="1" fill="hold">
                                          <p:stCondLst>
                                            <p:cond delay="0"/>
                                          </p:stCondLst>
                                        </p:cTn>
                                        <p:tgtEl>
                                          <p:spTgt spid="69"/>
                                        </p:tgtEl>
                                        <p:attrNameLst>
                                          <p:attrName>style.visibility</p:attrName>
                                        </p:attrNameLst>
                                      </p:cBhvr>
                                      <p:to>
                                        <p:strVal val="visible"/>
                                      </p:to>
                                    </p:set>
                                    <p:anim calcmode="lin" valueType="num">
                                      <p:cBhvr>
                                        <p:cTn id="119" dur="500" fill="hold"/>
                                        <p:tgtEl>
                                          <p:spTgt spid="69"/>
                                        </p:tgtEl>
                                        <p:attrNameLst>
                                          <p:attrName>ppt_w</p:attrName>
                                        </p:attrNameLst>
                                      </p:cBhvr>
                                      <p:tavLst>
                                        <p:tav tm="0">
                                          <p:val>
                                            <p:fltVal val="0"/>
                                          </p:val>
                                        </p:tav>
                                        <p:tav tm="100000">
                                          <p:val>
                                            <p:strVal val="#ppt_w"/>
                                          </p:val>
                                        </p:tav>
                                      </p:tavLst>
                                    </p:anim>
                                    <p:anim calcmode="lin" valueType="num">
                                      <p:cBhvr>
                                        <p:cTn id="120" dur="500" fill="hold"/>
                                        <p:tgtEl>
                                          <p:spTgt spid="69"/>
                                        </p:tgtEl>
                                        <p:attrNameLst>
                                          <p:attrName>ppt_h</p:attrName>
                                        </p:attrNameLst>
                                      </p:cBhvr>
                                      <p:tavLst>
                                        <p:tav tm="0">
                                          <p:val>
                                            <p:fltVal val="0"/>
                                          </p:val>
                                        </p:tav>
                                        <p:tav tm="100000">
                                          <p:val>
                                            <p:strVal val="#ppt_h"/>
                                          </p:val>
                                        </p:tav>
                                      </p:tavLst>
                                    </p:anim>
                                    <p:anim calcmode="lin" valueType="num">
                                      <p:cBhvr>
                                        <p:cTn id="121" dur="500" fill="hold"/>
                                        <p:tgtEl>
                                          <p:spTgt spid="69"/>
                                        </p:tgtEl>
                                        <p:attrNameLst>
                                          <p:attrName>style.rotation</p:attrName>
                                        </p:attrNameLst>
                                      </p:cBhvr>
                                      <p:tavLst>
                                        <p:tav tm="0">
                                          <p:val>
                                            <p:fltVal val="360"/>
                                          </p:val>
                                        </p:tav>
                                        <p:tav tm="100000">
                                          <p:val>
                                            <p:fltVal val="0"/>
                                          </p:val>
                                        </p:tav>
                                      </p:tavLst>
                                    </p:anim>
                                    <p:animEffect transition="in" filter="fade">
                                      <p:cBhvr>
                                        <p:cTn id="122" dur="500"/>
                                        <p:tgtEl>
                                          <p:spTgt spid="69"/>
                                        </p:tgtEl>
                                      </p:cBhvr>
                                    </p:animEffect>
                                  </p:childTnLst>
                                </p:cTn>
                              </p:par>
                              <p:par>
                                <p:cTn id="123" presetID="49" presetClass="entr" presetSubtype="0" decel="100000" fill="hold" grpId="0" nodeType="withEffect">
                                  <p:stCondLst>
                                    <p:cond delay="500"/>
                                  </p:stCondLst>
                                  <p:childTnLst>
                                    <p:set>
                                      <p:cBhvr>
                                        <p:cTn id="124" dur="1" fill="hold">
                                          <p:stCondLst>
                                            <p:cond delay="0"/>
                                          </p:stCondLst>
                                        </p:cTn>
                                        <p:tgtEl>
                                          <p:spTgt spid="68"/>
                                        </p:tgtEl>
                                        <p:attrNameLst>
                                          <p:attrName>style.visibility</p:attrName>
                                        </p:attrNameLst>
                                      </p:cBhvr>
                                      <p:to>
                                        <p:strVal val="visible"/>
                                      </p:to>
                                    </p:set>
                                    <p:anim calcmode="lin" valueType="num">
                                      <p:cBhvr>
                                        <p:cTn id="125" dur="500" fill="hold"/>
                                        <p:tgtEl>
                                          <p:spTgt spid="68"/>
                                        </p:tgtEl>
                                        <p:attrNameLst>
                                          <p:attrName>ppt_w</p:attrName>
                                        </p:attrNameLst>
                                      </p:cBhvr>
                                      <p:tavLst>
                                        <p:tav tm="0">
                                          <p:val>
                                            <p:fltVal val="0"/>
                                          </p:val>
                                        </p:tav>
                                        <p:tav tm="100000">
                                          <p:val>
                                            <p:strVal val="#ppt_w"/>
                                          </p:val>
                                        </p:tav>
                                      </p:tavLst>
                                    </p:anim>
                                    <p:anim calcmode="lin" valueType="num">
                                      <p:cBhvr>
                                        <p:cTn id="126" dur="500" fill="hold"/>
                                        <p:tgtEl>
                                          <p:spTgt spid="68"/>
                                        </p:tgtEl>
                                        <p:attrNameLst>
                                          <p:attrName>ppt_h</p:attrName>
                                        </p:attrNameLst>
                                      </p:cBhvr>
                                      <p:tavLst>
                                        <p:tav tm="0">
                                          <p:val>
                                            <p:fltVal val="0"/>
                                          </p:val>
                                        </p:tav>
                                        <p:tav tm="100000">
                                          <p:val>
                                            <p:strVal val="#ppt_h"/>
                                          </p:val>
                                        </p:tav>
                                      </p:tavLst>
                                    </p:anim>
                                    <p:anim calcmode="lin" valueType="num">
                                      <p:cBhvr>
                                        <p:cTn id="127" dur="500" fill="hold"/>
                                        <p:tgtEl>
                                          <p:spTgt spid="68"/>
                                        </p:tgtEl>
                                        <p:attrNameLst>
                                          <p:attrName>style.rotation</p:attrName>
                                        </p:attrNameLst>
                                      </p:cBhvr>
                                      <p:tavLst>
                                        <p:tav tm="0">
                                          <p:val>
                                            <p:fltVal val="360"/>
                                          </p:val>
                                        </p:tav>
                                        <p:tav tm="100000">
                                          <p:val>
                                            <p:fltVal val="0"/>
                                          </p:val>
                                        </p:tav>
                                      </p:tavLst>
                                    </p:anim>
                                    <p:animEffect transition="in" filter="fade">
                                      <p:cBhvr>
                                        <p:cTn id="128" dur="500"/>
                                        <p:tgtEl>
                                          <p:spTgt spid="68"/>
                                        </p:tgtEl>
                                      </p:cBhvr>
                                    </p:animEffect>
                                  </p:childTnLst>
                                </p:cTn>
                              </p:par>
                              <p:par>
                                <p:cTn id="129" presetID="49" presetClass="entr" presetSubtype="0" decel="100000" fill="hold" grpId="0" nodeType="withEffect">
                                  <p:stCondLst>
                                    <p:cond delay="500"/>
                                  </p:stCondLst>
                                  <p:childTnLst>
                                    <p:set>
                                      <p:cBhvr>
                                        <p:cTn id="130" dur="1" fill="hold">
                                          <p:stCondLst>
                                            <p:cond delay="0"/>
                                          </p:stCondLst>
                                        </p:cTn>
                                        <p:tgtEl>
                                          <p:spTgt spid="71"/>
                                        </p:tgtEl>
                                        <p:attrNameLst>
                                          <p:attrName>style.visibility</p:attrName>
                                        </p:attrNameLst>
                                      </p:cBhvr>
                                      <p:to>
                                        <p:strVal val="visible"/>
                                      </p:to>
                                    </p:set>
                                    <p:anim calcmode="lin" valueType="num">
                                      <p:cBhvr>
                                        <p:cTn id="131" dur="500" fill="hold"/>
                                        <p:tgtEl>
                                          <p:spTgt spid="71"/>
                                        </p:tgtEl>
                                        <p:attrNameLst>
                                          <p:attrName>ppt_w</p:attrName>
                                        </p:attrNameLst>
                                      </p:cBhvr>
                                      <p:tavLst>
                                        <p:tav tm="0">
                                          <p:val>
                                            <p:fltVal val="0"/>
                                          </p:val>
                                        </p:tav>
                                        <p:tav tm="100000">
                                          <p:val>
                                            <p:strVal val="#ppt_w"/>
                                          </p:val>
                                        </p:tav>
                                      </p:tavLst>
                                    </p:anim>
                                    <p:anim calcmode="lin" valueType="num">
                                      <p:cBhvr>
                                        <p:cTn id="132" dur="500" fill="hold"/>
                                        <p:tgtEl>
                                          <p:spTgt spid="71"/>
                                        </p:tgtEl>
                                        <p:attrNameLst>
                                          <p:attrName>ppt_h</p:attrName>
                                        </p:attrNameLst>
                                      </p:cBhvr>
                                      <p:tavLst>
                                        <p:tav tm="0">
                                          <p:val>
                                            <p:fltVal val="0"/>
                                          </p:val>
                                        </p:tav>
                                        <p:tav tm="100000">
                                          <p:val>
                                            <p:strVal val="#ppt_h"/>
                                          </p:val>
                                        </p:tav>
                                      </p:tavLst>
                                    </p:anim>
                                    <p:anim calcmode="lin" valueType="num">
                                      <p:cBhvr>
                                        <p:cTn id="133" dur="500" fill="hold"/>
                                        <p:tgtEl>
                                          <p:spTgt spid="71"/>
                                        </p:tgtEl>
                                        <p:attrNameLst>
                                          <p:attrName>style.rotation</p:attrName>
                                        </p:attrNameLst>
                                      </p:cBhvr>
                                      <p:tavLst>
                                        <p:tav tm="0">
                                          <p:val>
                                            <p:fltVal val="360"/>
                                          </p:val>
                                        </p:tav>
                                        <p:tav tm="100000">
                                          <p:val>
                                            <p:fltVal val="0"/>
                                          </p:val>
                                        </p:tav>
                                      </p:tavLst>
                                    </p:anim>
                                    <p:animEffect transition="in" filter="fade">
                                      <p:cBhvr>
                                        <p:cTn id="134" dur="500"/>
                                        <p:tgtEl>
                                          <p:spTgt spid="71"/>
                                        </p:tgtEl>
                                      </p:cBhvr>
                                    </p:animEffect>
                                  </p:childTnLst>
                                </p:cTn>
                              </p:par>
                              <p:par>
                                <p:cTn id="135" presetID="49" presetClass="entr" presetSubtype="0" decel="100000" fill="hold" grpId="0" nodeType="withEffect">
                                  <p:stCondLst>
                                    <p:cond delay="500"/>
                                  </p:stCondLst>
                                  <p:childTnLst>
                                    <p:set>
                                      <p:cBhvr>
                                        <p:cTn id="136" dur="1" fill="hold">
                                          <p:stCondLst>
                                            <p:cond delay="0"/>
                                          </p:stCondLst>
                                        </p:cTn>
                                        <p:tgtEl>
                                          <p:spTgt spid="74"/>
                                        </p:tgtEl>
                                        <p:attrNameLst>
                                          <p:attrName>style.visibility</p:attrName>
                                        </p:attrNameLst>
                                      </p:cBhvr>
                                      <p:to>
                                        <p:strVal val="visible"/>
                                      </p:to>
                                    </p:set>
                                    <p:anim calcmode="lin" valueType="num">
                                      <p:cBhvr>
                                        <p:cTn id="137" dur="500" fill="hold"/>
                                        <p:tgtEl>
                                          <p:spTgt spid="74"/>
                                        </p:tgtEl>
                                        <p:attrNameLst>
                                          <p:attrName>ppt_w</p:attrName>
                                        </p:attrNameLst>
                                      </p:cBhvr>
                                      <p:tavLst>
                                        <p:tav tm="0">
                                          <p:val>
                                            <p:fltVal val="0"/>
                                          </p:val>
                                        </p:tav>
                                        <p:tav tm="100000">
                                          <p:val>
                                            <p:strVal val="#ppt_w"/>
                                          </p:val>
                                        </p:tav>
                                      </p:tavLst>
                                    </p:anim>
                                    <p:anim calcmode="lin" valueType="num">
                                      <p:cBhvr>
                                        <p:cTn id="138" dur="500" fill="hold"/>
                                        <p:tgtEl>
                                          <p:spTgt spid="74"/>
                                        </p:tgtEl>
                                        <p:attrNameLst>
                                          <p:attrName>ppt_h</p:attrName>
                                        </p:attrNameLst>
                                      </p:cBhvr>
                                      <p:tavLst>
                                        <p:tav tm="0">
                                          <p:val>
                                            <p:fltVal val="0"/>
                                          </p:val>
                                        </p:tav>
                                        <p:tav tm="100000">
                                          <p:val>
                                            <p:strVal val="#ppt_h"/>
                                          </p:val>
                                        </p:tav>
                                      </p:tavLst>
                                    </p:anim>
                                    <p:anim calcmode="lin" valueType="num">
                                      <p:cBhvr>
                                        <p:cTn id="139" dur="500" fill="hold"/>
                                        <p:tgtEl>
                                          <p:spTgt spid="74"/>
                                        </p:tgtEl>
                                        <p:attrNameLst>
                                          <p:attrName>style.rotation</p:attrName>
                                        </p:attrNameLst>
                                      </p:cBhvr>
                                      <p:tavLst>
                                        <p:tav tm="0">
                                          <p:val>
                                            <p:fltVal val="360"/>
                                          </p:val>
                                        </p:tav>
                                        <p:tav tm="100000">
                                          <p:val>
                                            <p:fltVal val="0"/>
                                          </p:val>
                                        </p:tav>
                                      </p:tavLst>
                                    </p:anim>
                                    <p:animEffect transition="in" filter="fade">
                                      <p:cBhvr>
                                        <p:cTn id="140" dur="500"/>
                                        <p:tgtEl>
                                          <p:spTgt spid="74"/>
                                        </p:tgtEl>
                                      </p:cBhvr>
                                    </p:animEffect>
                                  </p:childTnLst>
                                </p:cTn>
                              </p:par>
                              <p:par>
                                <p:cTn id="141" presetID="49" presetClass="entr" presetSubtype="0" decel="100000" fill="hold" grpId="0" nodeType="withEffect">
                                  <p:stCondLst>
                                    <p:cond delay="750"/>
                                  </p:stCondLst>
                                  <p:childTnLst>
                                    <p:set>
                                      <p:cBhvr>
                                        <p:cTn id="142" dur="1" fill="hold">
                                          <p:stCondLst>
                                            <p:cond delay="0"/>
                                          </p:stCondLst>
                                        </p:cTn>
                                        <p:tgtEl>
                                          <p:spTgt spid="62"/>
                                        </p:tgtEl>
                                        <p:attrNameLst>
                                          <p:attrName>style.visibility</p:attrName>
                                        </p:attrNameLst>
                                      </p:cBhvr>
                                      <p:to>
                                        <p:strVal val="visible"/>
                                      </p:to>
                                    </p:set>
                                    <p:anim calcmode="lin" valueType="num">
                                      <p:cBhvr>
                                        <p:cTn id="143" dur="500" fill="hold"/>
                                        <p:tgtEl>
                                          <p:spTgt spid="62"/>
                                        </p:tgtEl>
                                        <p:attrNameLst>
                                          <p:attrName>ppt_w</p:attrName>
                                        </p:attrNameLst>
                                      </p:cBhvr>
                                      <p:tavLst>
                                        <p:tav tm="0">
                                          <p:val>
                                            <p:fltVal val="0"/>
                                          </p:val>
                                        </p:tav>
                                        <p:tav tm="100000">
                                          <p:val>
                                            <p:strVal val="#ppt_w"/>
                                          </p:val>
                                        </p:tav>
                                      </p:tavLst>
                                    </p:anim>
                                    <p:anim calcmode="lin" valueType="num">
                                      <p:cBhvr>
                                        <p:cTn id="144" dur="500" fill="hold"/>
                                        <p:tgtEl>
                                          <p:spTgt spid="62"/>
                                        </p:tgtEl>
                                        <p:attrNameLst>
                                          <p:attrName>ppt_h</p:attrName>
                                        </p:attrNameLst>
                                      </p:cBhvr>
                                      <p:tavLst>
                                        <p:tav tm="0">
                                          <p:val>
                                            <p:fltVal val="0"/>
                                          </p:val>
                                        </p:tav>
                                        <p:tav tm="100000">
                                          <p:val>
                                            <p:strVal val="#ppt_h"/>
                                          </p:val>
                                        </p:tav>
                                      </p:tavLst>
                                    </p:anim>
                                    <p:anim calcmode="lin" valueType="num">
                                      <p:cBhvr>
                                        <p:cTn id="145" dur="500" fill="hold"/>
                                        <p:tgtEl>
                                          <p:spTgt spid="62"/>
                                        </p:tgtEl>
                                        <p:attrNameLst>
                                          <p:attrName>style.rotation</p:attrName>
                                        </p:attrNameLst>
                                      </p:cBhvr>
                                      <p:tavLst>
                                        <p:tav tm="0">
                                          <p:val>
                                            <p:fltVal val="360"/>
                                          </p:val>
                                        </p:tav>
                                        <p:tav tm="100000">
                                          <p:val>
                                            <p:fltVal val="0"/>
                                          </p:val>
                                        </p:tav>
                                      </p:tavLst>
                                    </p:anim>
                                    <p:animEffect transition="in" filter="fade">
                                      <p:cBhvr>
                                        <p:cTn id="146" dur="500"/>
                                        <p:tgtEl>
                                          <p:spTgt spid="62"/>
                                        </p:tgtEl>
                                      </p:cBhvr>
                                    </p:animEffect>
                                  </p:childTnLst>
                                </p:cTn>
                              </p:par>
                              <p:par>
                                <p:cTn id="147" presetID="49" presetClass="entr" presetSubtype="0" decel="100000" fill="hold" grpId="0" nodeType="withEffect">
                                  <p:stCondLst>
                                    <p:cond delay="750"/>
                                  </p:stCondLst>
                                  <p:childTnLst>
                                    <p:set>
                                      <p:cBhvr>
                                        <p:cTn id="148" dur="1" fill="hold">
                                          <p:stCondLst>
                                            <p:cond delay="0"/>
                                          </p:stCondLst>
                                        </p:cTn>
                                        <p:tgtEl>
                                          <p:spTgt spid="73"/>
                                        </p:tgtEl>
                                        <p:attrNameLst>
                                          <p:attrName>style.visibility</p:attrName>
                                        </p:attrNameLst>
                                      </p:cBhvr>
                                      <p:to>
                                        <p:strVal val="visible"/>
                                      </p:to>
                                    </p:set>
                                    <p:anim calcmode="lin" valueType="num">
                                      <p:cBhvr>
                                        <p:cTn id="149" dur="500" fill="hold"/>
                                        <p:tgtEl>
                                          <p:spTgt spid="73"/>
                                        </p:tgtEl>
                                        <p:attrNameLst>
                                          <p:attrName>ppt_w</p:attrName>
                                        </p:attrNameLst>
                                      </p:cBhvr>
                                      <p:tavLst>
                                        <p:tav tm="0">
                                          <p:val>
                                            <p:fltVal val="0"/>
                                          </p:val>
                                        </p:tav>
                                        <p:tav tm="100000">
                                          <p:val>
                                            <p:strVal val="#ppt_w"/>
                                          </p:val>
                                        </p:tav>
                                      </p:tavLst>
                                    </p:anim>
                                    <p:anim calcmode="lin" valueType="num">
                                      <p:cBhvr>
                                        <p:cTn id="150" dur="500" fill="hold"/>
                                        <p:tgtEl>
                                          <p:spTgt spid="73"/>
                                        </p:tgtEl>
                                        <p:attrNameLst>
                                          <p:attrName>ppt_h</p:attrName>
                                        </p:attrNameLst>
                                      </p:cBhvr>
                                      <p:tavLst>
                                        <p:tav tm="0">
                                          <p:val>
                                            <p:fltVal val="0"/>
                                          </p:val>
                                        </p:tav>
                                        <p:tav tm="100000">
                                          <p:val>
                                            <p:strVal val="#ppt_h"/>
                                          </p:val>
                                        </p:tav>
                                      </p:tavLst>
                                    </p:anim>
                                    <p:anim calcmode="lin" valueType="num">
                                      <p:cBhvr>
                                        <p:cTn id="151" dur="500" fill="hold"/>
                                        <p:tgtEl>
                                          <p:spTgt spid="73"/>
                                        </p:tgtEl>
                                        <p:attrNameLst>
                                          <p:attrName>style.rotation</p:attrName>
                                        </p:attrNameLst>
                                      </p:cBhvr>
                                      <p:tavLst>
                                        <p:tav tm="0">
                                          <p:val>
                                            <p:fltVal val="360"/>
                                          </p:val>
                                        </p:tav>
                                        <p:tav tm="100000">
                                          <p:val>
                                            <p:fltVal val="0"/>
                                          </p:val>
                                        </p:tav>
                                      </p:tavLst>
                                    </p:anim>
                                    <p:animEffect transition="in" filter="fade">
                                      <p:cBhvr>
                                        <p:cTn id="152" dur="500"/>
                                        <p:tgtEl>
                                          <p:spTgt spid="73"/>
                                        </p:tgtEl>
                                      </p:cBhvr>
                                    </p:animEffect>
                                  </p:childTnLst>
                                </p:cTn>
                              </p:par>
                              <p:par>
                                <p:cTn id="153" presetID="49" presetClass="entr" presetSubtype="0" decel="100000" fill="hold" grpId="0" nodeType="withEffect">
                                  <p:stCondLst>
                                    <p:cond delay="750"/>
                                  </p:stCondLst>
                                  <p:childTnLst>
                                    <p:set>
                                      <p:cBhvr>
                                        <p:cTn id="154" dur="1" fill="hold">
                                          <p:stCondLst>
                                            <p:cond delay="0"/>
                                          </p:stCondLst>
                                        </p:cTn>
                                        <p:tgtEl>
                                          <p:spTgt spid="79"/>
                                        </p:tgtEl>
                                        <p:attrNameLst>
                                          <p:attrName>style.visibility</p:attrName>
                                        </p:attrNameLst>
                                      </p:cBhvr>
                                      <p:to>
                                        <p:strVal val="visible"/>
                                      </p:to>
                                    </p:set>
                                    <p:anim calcmode="lin" valueType="num">
                                      <p:cBhvr>
                                        <p:cTn id="155" dur="500" fill="hold"/>
                                        <p:tgtEl>
                                          <p:spTgt spid="79"/>
                                        </p:tgtEl>
                                        <p:attrNameLst>
                                          <p:attrName>ppt_w</p:attrName>
                                        </p:attrNameLst>
                                      </p:cBhvr>
                                      <p:tavLst>
                                        <p:tav tm="0">
                                          <p:val>
                                            <p:fltVal val="0"/>
                                          </p:val>
                                        </p:tav>
                                        <p:tav tm="100000">
                                          <p:val>
                                            <p:strVal val="#ppt_w"/>
                                          </p:val>
                                        </p:tav>
                                      </p:tavLst>
                                    </p:anim>
                                    <p:anim calcmode="lin" valueType="num">
                                      <p:cBhvr>
                                        <p:cTn id="156" dur="500" fill="hold"/>
                                        <p:tgtEl>
                                          <p:spTgt spid="79"/>
                                        </p:tgtEl>
                                        <p:attrNameLst>
                                          <p:attrName>ppt_h</p:attrName>
                                        </p:attrNameLst>
                                      </p:cBhvr>
                                      <p:tavLst>
                                        <p:tav tm="0">
                                          <p:val>
                                            <p:fltVal val="0"/>
                                          </p:val>
                                        </p:tav>
                                        <p:tav tm="100000">
                                          <p:val>
                                            <p:strVal val="#ppt_h"/>
                                          </p:val>
                                        </p:tav>
                                      </p:tavLst>
                                    </p:anim>
                                    <p:anim calcmode="lin" valueType="num">
                                      <p:cBhvr>
                                        <p:cTn id="157" dur="500" fill="hold"/>
                                        <p:tgtEl>
                                          <p:spTgt spid="79"/>
                                        </p:tgtEl>
                                        <p:attrNameLst>
                                          <p:attrName>style.rotation</p:attrName>
                                        </p:attrNameLst>
                                      </p:cBhvr>
                                      <p:tavLst>
                                        <p:tav tm="0">
                                          <p:val>
                                            <p:fltVal val="360"/>
                                          </p:val>
                                        </p:tav>
                                        <p:tav tm="100000">
                                          <p:val>
                                            <p:fltVal val="0"/>
                                          </p:val>
                                        </p:tav>
                                      </p:tavLst>
                                    </p:anim>
                                    <p:animEffect transition="in" filter="fade">
                                      <p:cBhvr>
                                        <p:cTn id="158" dur="500"/>
                                        <p:tgtEl>
                                          <p:spTgt spid="79"/>
                                        </p:tgtEl>
                                      </p:cBhvr>
                                    </p:animEffect>
                                  </p:childTnLst>
                                </p:cTn>
                              </p:par>
                              <p:par>
                                <p:cTn id="159" presetID="49" presetClass="entr" presetSubtype="0" decel="100000" fill="hold" grpId="0" nodeType="withEffect">
                                  <p:stCondLst>
                                    <p:cond delay="750"/>
                                  </p:stCondLst>
                                  <p:childTnLst>
                                    <p:set>
                                      <p:cBhvr>
                                        <p:cTn id="160" dur="1" fill="hold">
                                          <p:stCondLst>
                                            <p:cond delay="0"/>
                                          </p:stCondLst>
                                        </p:cTn>
                                        <p:tgtEl>
                                          <p:spTgt spid="80"/>
                                        </p:tgtEl>
                                        <p:attrNameLst>
                                          <p:attrName>style.visibility</p:attrName>
                                        </p:attrNameLst>
                                      </p:cBhvr>
                                      <p:to>
                                        <p:strVal val="visible"/>
                                      </p:to>
                                    </p:set>
                                    <p:anim calcmode="lin" valueType="num">
                                      <p:cBhvr>
                                        <p:cTn id="161" dur="500" fill="hold"/>
                                        <p:tgtEl>
                                          <p:spTgt spid="80"/>
                                        </p:tgtEl>
                                        <p:attrNameLst>
                                          <p:attrName>ppt_w</p:attrName>
                                        </p:attrNameLst>
                                      </p:cBhvr>
                                      <p:tavLst>
                                        <p:tav tm="0">
                                          <p:val>
                                            <p:fltVal val="0"/>
                                          </p:val>
                                        </p:tav>
                                        <p:tav tm="100000">
                                          <p:val>
                                            <p:strVal val="#ppt_w"/>
                                          </p:val>
                                        </p:tav>
                                      </p:tavLst>
                                    </p:anim>
                                    <p:anim calcmode="lin" valueType="num">
                                      <p:cBhvr>
                                        <p:cTn id="162" dur="500" fill="hold"/>
                                        <p:tgtEl>
                                          <p:spTgt spid="80"/>
                                        </p:tgtEl>
                                        <p:attrNameLst>
                                          <p:attrName>ppt_h</p:attrName>
                                        </p:attrNameLst>
                                      </p:cBhvr>
                                      <p:tavLst>
                                        <p:tav tm="0">
                                          <p:val>
                                            <p:fltVal val="0"/>
                                          </p:val>
                                        </p:tav>
                                        <p:tav tm="100000">
                                          <p:val>
                                            <p:strVal val="#ppt_h"/>
                                          </p:val>
                                        </p:tav>
                                      </p:tavLst>
                                    </p:anim>
                                    <p:anim calcmode="lin" valueType="num">
                                      <p:cBhvr>
                                        <p:cTn id="163" dur="500" fill="hold"/>
                                        <p:tgtEl>
                                          <p:spTgt spid="80"/>
                                        </p:tgtEl>
                                        <p:attrNameLst>
                                          <p:attrName>style.rotation</p:attrName>
                                        </p:attrNameLst>
                                      </p:cBhvr>
                                      <p:tavLst>
                                        <p:tav tm="0">
                                          <p:val>
                                            <p:fltVal val="360"/>
                                          </p:val>
                                        </p:tav>
                                        <p:tav tm="100000">
                                          <p:val>
                                            <p:fltVal val="0"/>
                                          </p:val>
                                        </p:tav>
                                      </p:tavLst>
                                    </p:anim>
                                    <p:animEffect transition="in" filter="fade">
                                      <p:cBhvr>
                                        <p:cTn id="164" dur="500"/>
                                        <p:tgtEl>
                                          <p:spTgt spid="80"/>
                                        </p:tgtEl>
                                      </p:cBhvr>
                                    </p:animEffect>
                                  </p:childTnLst>
                                </p:cTn>
                              </p:par>
                              <p:par>
                                <p:cTn id="165" presetID="49" presetClass="entr" presetSubtype="0" decel="100000" fill="hold" grpId="0" nodeType="withEffect">
                                  <p:stCondLst>
                                    <p:cond delay="750"/>
                                  </p:stCondLst>
                                  <p:childTnLst>
                                    <p:set>
                                      <p:cBhvr>
                                        <p:cTn id="166" dur="1" fill="hold">
                                          <p:stCondLst>
                                            <p:cond delay="0"/>
                                          </p:stCondLst>
                                        </p:cTn>
                                        <p:tgtEl>
                                          <p:spTgt spid="81"/>
                                        </p:tgtEl>
                                        <p:attrNameLst>
                                          <p:attrName>style.visibility</p:attrName>
                                        </p:attrNameLst>
                                      </p:cBhvr>
                                      <p:to>
                                        <p:strVal val="visible"/>
                                      </p:to>
                                    </p:set>
                                    <p:anim calcmode="lin" valueType="num">
                                      <p:cBhvr>
                                        <p:cTn id="167" dur="500" fill="hold"/>
                                        <p:tgtEl>
                                          <p:spTgt spid="81"/>
                                        </p:tgtEl>
                                        <p:attrNameLst>
                                          <p:attrName>ppt_w</p:attrName>
                                        </p:attrNameLst>
                                      </p:cBhvr>
                                      <p:tavLst>
                                        <p:tav tm="0">
                                          <p:val>
                                            <p:fltVal val="0"/>
                                          </p:val>
                                        </p:tav>
                                        <p:tav tm="100000">
                                          <p:val>
                                            <p:strVal val="#ppt_w"/>
                                          </p:val>
                                        </p:tav>
                                      </p:tavLst>
                                    </p:anim>
                                    <p:anim calcmode="lin" valueType="num">
                                      <p:cBhvr>
                                        <p:cTn id="168" dur="500" fill="hold"/>
                                        <p:tgtEl>
                                          <p:spTgt spid="81"/>
                                        </p:tgtEl>
                                        <p:attrNameLst>
                                          <p:attrName>ppt_h</p:attrName>
                                        </p:attrNameLst>
                                      </p:cBhvr>
                                      <p:tavLst>
                                        <p:tav tm="0">
                                          <p:val>
                                            <p:fltVal val="0"/>
                                          </p:val>
                                        </p:tav>
                                        <p:tav tm="100000">
                                          <p:val>
                                            <p:strVal val="#ppt_h"/>
                                          </p:val>
                                        </p:tav>
                                      </p:tavLst>
                                    </p:anim>
                                    <p:anim calcmode="lin" valueType="num">
                                      <p:cBhvr>
                                        <p:cTn id="169" dur="500" fill="hold"/>
                                        <p:tgtEl>
                                          <p:spTgt spid="81"/>
                                        </p:tgtEl>
                                        <p:attrNameLst>
                                          <p:attrName>style.rotation</p:attrName>
                                        </p:attrNameLst>
                                      </p:cBhvr>
                                      <p:tavLst>
                                        <p:tav tm="0">
                                          <p:val>
                                            <p:fltVal val="360"/>
                                          </p:val>
                                        </p:tav>
                                        <p:tav tm="100000">
                                          <p:val>
                                            <p:fltVal val="0"/>
                                          </p:val>
                                        </p:tav>
                                      </p:tavLst>
                                    </p:anim>
                                    <p:animEffect transition="in" filter="fade">
                                      <p:cBhvr>
                                        <p:cTn id="17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3" grpId="0"/>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8" grpId="0"/>
      <p:bldP spid="79" grpId="0" animBg="1"/>
      <p:bldP spid="80" grpId="0" animBg="1"/>
      <p:bldP spid="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4290653" y="857307"/>
            <a:ext cx="1831256"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进度完成情况</a:t>
            </a:r>
            <a:endParaRPr lang="en-US" altLang="zh-CN"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3" name="组合 2"/>
          <p:cNvGrpSpPr/>
          <p:nvPr/>
        </p:nvGrpSpPr>
        <p:grpSpPr>
          <a:xfrm>
            <a:off x="3822806" y="898400"/>
            <a:ext cx="197506" cy="296260"/>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cxnSp>
        <p:nvCxnSpPr>
          <p:cNvPr id="47" name="肘形连接符 46"/>
          <p:cNvCxnSpPr>
            <a:stCxn id="48" idx="6"/>
            <a:endCxn id="73" idx="2"/>
          </p:cNvCxnSpPr>
          <p:nvPr/>
        </p:nvCxnSpPr>
        <p:spPr>
          <a:xfrm>
            <a:off x="4158493" y="2366673"/>
            <a:ext cx="4019972" cy="822728"/>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3591493" y="2083173"/>
            <a:ext cx="567000" cy="567000"/>
            <a:chOff x="4534974" y="2492893"/>
            <a:chExt cx="756000" cy="756000"/>
          </a:xfrm>
        </p:grpSpPr>
        <p:sp>
          <p:nvSpPr>
            <p:cNvPr id="48" name="椭圆 47"/>
            <p:cNvSpPr/>
            <p:nvPr/>
          </p:nvSpPr>
          <p:spPr>
            <a:xfrm>
              <a:off x="4534974" y="2492893"/>
              <a:ext cx="756000" cy="756000"/>
            </a:xfrm>
            <a:prstGeom prst="ellipse">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9" name="组合 48"/>
            <p:cNvGrpSpPr/>
            <p:nvPr/>
          </p:nvGrpSpPr>
          <p:grpSpPr>
            <a:xfrm>
              <a:off x="4687974" y="2629656"/>
              <a:ext cx="450000" cy="434596"/>
              <a:chOff x="5512720" y="2152017"/>
              <a:chExt cx="583915" cy="496874"/>
            </a:xfrm>
          </p:grpSpPr>
          <p:sp>
            <p:nvSpPr>
              <p:cNvPr id="50" name="Freeform 159"/>
              <p:cNvSpPr>
                <a:spLocks/>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67"/>
              </a:p>
            </p:txBody>
          </p:sp>
          <p:sp>
            <p:nvSpPr>
              <p:cNvPr id="51" name="Freeform 160"/>
              <p:cNvSpPr>
                <a:spLocks/>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867"/>
              </a:p>
            </p:txBody>
          </p:sp>
        </p:grpSp>
      </p:grpSp>
      <p:cxnSp>
        <p:nvCxnSpPr>
          <p:cNvPr id="53" name="肘形连接符 52"/>
          <p:cNvCxnSpPr>
            <a:stCxn id="54" idx="6"/>
            <a:endCxn id="75" idx="2"/>
          </p:cNvCxnSpPr>
          <p:nvPr/>
        </p:nvCxnSpPr>
        <p:spPr>
          <a:xfrm>
            <a:off x="4158493" y="4006648"/>
            <a:ext cx="2168946" cy="398798"/>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3591493" y="3723147"/>
            <a:ext cx="567000" cy="567000"/>
            <a:chOff x="4534974" y="4368345"/>
            <a:chExt cx="756000" cy="756000"/>
          </a:xfrm>
        </p:grpSpPr>
        <p:sp>
          <p:nvSpPr>
            <p:cNvPr id="54" name="椭圆 53"/>
            <p:cNvSpPr/>
            <p:nvPr/>
          </p:nvSpPr>
          <p:spPr>
            <a:xfrm>
              <a:off x="4534974" y="4368345"/>
              <a:ext cx="756000" cy="756000"/>
            </a:xfrm>
            <a:prstGeom prst="ellipse">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Freeform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1867">
                <a:latin typeface="Arial" panose="020B0604020202020204" pitchFamily="34" charset="0"/>
                <a:cs typeface="Arial" panose="020B0604020202020204" pitchFamily="34" charset="0"/>
              </a:endParaRPr>
            </a:p>
          </p:txBody>
        </p:sp>
      </p:grpSp>
      <p:cxnSp>
        <p:nvCxnSpPr>
          <p:cNvPr id="57" name="肘形连接符 56"/>
          <p:cNvCxnSpPr>
            <a:stCxn id="58" idx="6"/>
            <a:endCxn id="74" idx="2"/>
          </p:cNvCxnSpPr>
          <p:nvPr/>
        </p:nvCxnSpPr>
        <p:spPr>
          <a:xfrm>
            <a:off x="4158493" y="3186661"/>
            <a:ext cx="3094460" cy="738805"/>
          </a:xfrm>
          <a:prstGeom prst="bentConnector3">
            <a:avLst>
              <a:gd name="adj1" fmla="val 50000"/>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3591493" y="2903160"/>
            <a:ext cx="567000" cy="567000"/>
            <a:chOff x="4534974" y="3430619"/>
            <a:chExt cx="756000" cy="756000"/>
          </a:xfrm>
        </p:grpSpPr>
        <p:sp>
          <p:nvSpPr>
            <p:cNvPr id="58" name="椭圆 57"/>
            <p:cNvSpPr/>
            <p:nvPr/>
          </p:nvSpPr>
          <p:spPr>
            <a:xfrm>
              <a:off x="4534974" y="3430619"/>
              <a:ext cx="756000" cy="756000"/>
            </a:xfrm>
            <a:prstGeom prst="ellips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59" name="Group 92"/>
            <p:cNvGrpSpPr/>
            <p:nvPr/>
          </p:nvGrpSpPr>
          <p:grpSpPr>
            <a:xfrm>
              <a:off x="4688410" y="3660828"/>
              <a:ext cx="474528" cy="295582"/>
              <a:chOff x="5172076" y="1938338"/>
              <a:chExt cx="471488" cy="293688"/>
            </a:xfrm>
            <a:solidFill>
              <a:schemeClr val="bg1"/>
            </a:solidFill>
          </p:grpSpPr>
          <p:sp>
            <p:nvSpPr>
              <p:cNvPr id="60"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900"/>
              </a:p>
            </p:txBody>
          </p:sp>
          <p:sp>
            <p:nvSpPr>
              <p:cNvPr id="61" name="Rectangle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900"/>
              </a:p>
            </p:txBody>
          </p:sp>
          <p:sp>
            <p:nvSpPr>
              <p:cNvPr id="62" name="Rectangle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900"/>
              </a:p>
            </p:txBody>
          </p:sp>
        </p:grpSp>
      </p:grpSp>
      <p:cxnSp>
        <p:nvCxnSpPr>
          <p:cNvPr id="64" name="直接连接符 63"/>
          <p:cNvCxnSpPr>
            <a:endCxn id="65" idx="6"/>
          </p:cNvCxnSpPr>
          <p:nvPr/>
        </p:nvCxnSpPr>
        <p:spPr>
          <a:xfrm flipH="1" flipV="1">
            <a:off x="4158493" y="4826634"/>
            <a:ext cx="960065" cy="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3591493" y="4543134"/>
            <a:ext cx="567000" cy="567000"/>
            <a:chOff x="4534974" y="5306072"/>
            <a:chExt cx="756000" cy="756000"/>
          </a:xfrm>
        </p:grpSpPr>
        <p:sp>
          <p:nvSpPr>
            <p:cNvPr id="65" name="椭圆 64"/>
            <p:cNvSpPr/>
            <p:nvPr/>
          </p:nvSpPr>
          <p:spPr>
            <a:xfrm>
              <a:off x="4534974" y="5306072"/>
              <a:ext cx="756000" cy="756000"/>
            </a:xfrm>
            <a:prstGeom prst="ellips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6" name="Group 9"/>
            <p:cNvGrpSpPr/>
            <p:nvPr/>
          </p:nvGrpSpPr>
          <p:grpSpPr>
            <a:xfrm>
              <a:off x="4659950" y="5504420"/>
              <a:ext cx="516045" cy="382660"/>
              <a:chOff x="4572000" y="3414713"/>
              <a:chExt cx="374651" cy="277813"/>
            </a:xfrm>
            <a:solidFill>
              <a:schemeClr val="bg1"/>
            </a:solidFill>
          </p:grpSpPr>
          <p:sp>
            <p:nvSpPr>
              <p:cNvPr id="67" name="Freeform 17"/>
              <p:cNvSpPr>
                <a:spLocks/>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sz="1350"/>
              </a:p>
            </p:txBody>
          </p:sp>
          <p:sp>
            <p:nvSpPr>
              <p:cNvPr id="68" name="Freeform 18"/>
              <p:cNvSpPr>
                <a:spLocks/>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sz="1350"/>
              </a:p>
            </p:txBody>
          </p:sp>
        </p:grpSp>
      </p:grpSp>
      <p:sp>
        <p:nvSpPr>
          <p:cNvPr id="69" name="任意多边形 68"/>
          <p:cNvSpPr/>
          <p:nvPr/>
        </p:nvSpPr>
        <p:spPr>
          <a:xfrm>
            <a:off x="7843551" y="2303770"/>
            <a:ext cx="885825" cy="2774156"/>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任意多边形 69"/>
          <p:cNvSpPr/>
          <p:nvPr/>
        </p:nvSpPr>
        <p:spPr>
          <a:xfrm>
            <a:off x="6918039" y="3636533"/>
            <a:ext cx="885825" cy="1441391"/>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任意多边形 70"/>
          <p:cNvSpPr/>
          <p:nvPr/>
        </p:nvSpPr>
        <p:spPr>
          <a:xfrm>
            <a:off x="5992526" y="4206610"/>
            <a:ext cx="885825" cy="871316"/>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p:nvSpPr>
        <p:spPr>
          <a:xfrm>
            <a:off x="4500276" y="4610614"/>
            <a:ext cx="1452561" cy="46731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椭圆 72"/>
          <p:cNvSpPr/>
          <p:nvPr/>
        </p:nvSpPr>
        <p:spPr>
          <a:xfrm>
            <a:off x="8178464" y="3081401"/>
            <a:ext cx="216000" cy="216000"/>
          </a:xfrm>
          <a:prstGeom prst="ellipse">
            <a:avLst/>
          </a:prstGeom>
          <a:solidFill>
            <a:srgbClr val="FCB8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椭圆 73"/>
          <p:cNvSpPr/>
          <p:nvPr/>
        </p:nvSpPr>
        <p:spPr>
          <a:xfrm>
            <a:off x="7252952" y="3817465"/>
            <a:ext cx="216000" cy="216000"/>
          </a:xfrm>
          <a:prstGeom prst="ellips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椭圆 74"/>
          <p:cNvSpPr/>
          <p:nvPr/>
        </p:nvSpPr>
        <p:spPr>
          <a:xfrm>
            <a:off x="6327439" y="4297446"/>
            <a:ext cx="216000" cy="216000"/>
          </a:xfrm>
          <a:prstGeom prst="ellipse">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椭圆 75"/>
          <p:cNvSpPr/>
          <p:nvPr/>
        </p:nvSpPr>
        <p:spPr>
          <a:xfrm>
            <a:off x="5118557" y="4722709"/>
            <a:ext cx="216000" cy="216000"/>
          </a:xfrm>
          <a:prstGeom prst="ellips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8" name="矩形 77"/>
          <p:cNvSpPr/>
          <p:nvPr/>
        </p:nvSpPr>
        <p:spPr>
          <a:xfrm>
            <a:off x="2267687" y="1825221"/>
            <a:ext cx="1196467" cy="323159"/>
          </a:xfrm>
          <a:prstGeom prst="rect">
            <a:avLst/>
          </a:prstGeom>
        </p:spPr>
        <p:txBody>
          <a:bodyPr wrap="none" lIns="68573" tIns="34287" rIns="68573" bIns="34287">
            <a:spAutoFit/>
          </a:bodyPr>
          <a:lstStyle/>
          <a:p>
            <a:pPr algn="r"/>
            <a:r>
              <a:rPr lang="zh-CN" altLang="en-US" sz="1650" b="1" dirty="0" smtClean="0">
                <a:solidFill>
                  <a:srgbClr val="333333"/>
                </a:solidFill>
                <a:latin typeface="微软雅黑" pitchFamily="34" charset="-122"/>
                <a:ea typeface="微软雅黑" pitchFamily="34" charset="-122"/>
              </a:rPr>
              <a:t>未完成模块</a:t>
            </a:r>
            <a:endParaRPr lang="en-US" altLang="zh-CN" sz="1650" b="1" dirty="0">
              <a:solidFill>
                <a:srgbClr val="333333"/>
              </a:solidFill>
              <a:latin typeface="微软雅黑" pitchFamily="34" charset="-122"/>
              <a:ea typeface="微软雅黑" pitchFamily="34" charset="-122"/>
            </a:endParaRPr>
          </a:p>
        </p:txBody>
      </p:sp>
      <p:sp>
        <p:nvSpPr>
          <p:cNvPr id="79" name="矩形 78"/>
          <p:cNvSpPr/>
          <p:nvPr/>
        </p:nvSpPr>
        <p:spPr>
          <a:xfrm>
            <a:off x="1685312" y="2110196"/>
            <a:ext cx="1922270" cy="646331"/>
          </a:xfrm>
          <a:prstGeom prst="rect">
            <a:avLst/>
          </a:prstGeom>
        </p:spPr>
        <p:txBody>
          <a:bodyPr wrap="square">
            <a:spAutoFit/>
          </a:bodyPr>
          <a:lstStyle/>
          <a:p>
            <a:r>
              <a:rPr lang="zh-CN" altLang="en-US" sz="1200" dirty="0" smtClean="0">
                <a:solidFill>
                  <a:srgbClr val="333333"/>
                </a:solidFill>
                <a:latin typeface="微软雅黑" panose="020B0503020204020204" pitchFamily="34" charset="-122"/>
                <a:ea typeface="微软雅黑" panose="020B0503020204020204" pitchFamily="34" charset="-122"/>
                <a:sym typeface="微软雅黑" pitchFamily="34" charset="-122"/>
              </a:rPr>
              <a:t>系统接口模块以及系统网页操作模块，同时第三类数据的处理仍在进行中</a:t>
            </a:r>
            <a:endParaRPr lang="zh-CN" altLang="en-US" sz="1200" dirty="0">
              <a:solidFill>
                <a:srgbClr val="333333"/>
              </a:solidFill>
              <a:latin typeface="微软雅黑" panose="020B0503020204020204" pitchFamily="34" charset="-122"/>
              <a:ea typeface="微软雅黑" panose="020B0503020204020204" pitchFamily="34" charset="-122"/>
            </a:endParaRPr>
          </a:p>
        </p:txBody>
      </p:sp>
      <p:sp>
        <p:nvSpPr>
          <p:cNvPr id="80" name="矩形 79"/>
          <p:cNvSpPr/>
          <p:nvPr/>
        </p:nvSpPr>
        <p:spPr>
          <a:xfrm>
            <a:off x="2150501" y="2850532"/>
            <a:ext cx="1408064" cy="323159"/>
          </a:xfrm>
          <a:prstGeom prst="rect">
            <a:avLst/>
          </a:prstGeom>
        </p:spPr>
        <p:txBody>
          <a:bodyPr wrap="none" lIns="68573" tIns="34287" rIns="68573" bIns="34287">
            <a:spAutoFit/>
          </a:bodyPr>
          <a:lstStyle/>
          <a:p>
            <a:pPr algn="r"/>
            <a:r>
              <a:rPr lang="zh-CN" altLang="en-US" sz="1650" b="1" dirty="0" smtClean="0">
                <a:solidFill>
                  <a:srgbClr val="333333"/>
                </a:solidFill>
                <a:latin typeface="微软雅黑" pitchFamily="34" charset="-122"/>
                <a:ea typeface="微软雅黑" pitchFamily="34" charset="-122"/>
              </a:rPr>
              <a:t>数据查询模块</a:t>
            </a:r>
            <a:endParaRPr lang="en-US" altLang="zh-CN" sz="1650" b="1" dirty="0">
              <a:solidFill>
                <a:srgbClr val="333333"/>
              </a:solidFill>
              <a:latin typeface="微软雅黑" pitchFamily="34" charset="-122"/>
              <a:ea typeface="微软雅黑" pitchFamily="34" charset="-122"/>
            </a:endParaRPr>
          </a:p>
        </p:txBody>
      </p:sp>
      <p:sp>
        <p:nvSpPr>
          <p:cNvPr id="81" name="矩形 80"/>
          <p:cNvSpPr/>
          <p:nvPr/>
        </p:nvSpPr>
        <p:spPr>
          <a:xfrm>
            <a:off x="1636294" y="3135514"/>
            <a:ext cx="1922270" cy="276999"/>
          </a:xfrm>
          <a:prstGeom prst="rect">
            <a:avLst/>
          </a:prstGeom>
        </p:spPr>
        <p:txBody>
          <a:bodyPr wrap="square">
            <a:spAutoFit/>
          </a:bodyPr>
          <a:lstStyle/>
          <a:p>
            <a:pPr algn="r"/>
            <a:r>
              <a:rPr lang="zh-CN" altLang="en-US" sz="1200" dirty="0" smtClean="0">
                <a:solidFill>
                  <a:srgbClr val="333333"/>
                </a:solidFill>
                <a:latin typeface="微软雅黑" panose="020B0503020204020204" pitchFamily="34" charset="-122"/>
                <a:ea typeface="微软雅黑" panose="020B0503020204020204" pitchFamily="34" charset="-122"/>
                <a:sym typeface="微软雅黑" pitchFamily="34" charset="-122"/>
              </a:rPr>
              <a:t>基本已完成</a:t>
            </a:r>
            <a:endParaRPr lang="zh-CN" altLang="en-US" sz="1200" dirty="0">
              <a:solidFill>
                <a:srgbClr val="333333"/>
              </a:solidFill>
              <a:latin typeface="微软雅黑" panose="020B0503020204020204" pitchFamily="34" charset="-122"/>
              <a:ea typeface="微软雅黑" panose="020B0503020204020204" pitchFamily="34" charset="-122"/>
            </a:endParaRPr>
          </a:p>
        </p:txBody>
      </p:sp>
      <p:sp>
        <p:nvSpPr>
          <p:cNvPr id="82" name="矩形 81"/>
          <p:cNvSpPr/>
          <p:nvPr/>
        </p:nvSpPr>
        <p:spPr>
          <a:xfrm>
            <a:off x="2150501" y="3676897"/>
            <a:ext cx="1408064" cy="323159"/>
          </a:xfrm>
          <a:prstGeom prst="rect">
            <a:avLst/>
          </a:prstGeom>
        </p:spPr>
        <p:txBody>
          <a:bodyPr wrap="none" lIns="68573" tIns="34287" rIns="68573" bIns="34287">
            <a:spAutoFit/>
          </a:bodyPr>
          <a:lstStyle/>
          <a:p>
            <a:pPr algn="r"/>
            <a:r>
              <a:rPr lang="zh-CN" altLang="en-US" sz="1650" b="1" dirty="0" smtClean="0">
                <a:solidFill>
                  <a:srgbClr val="333333"/>
                </a:solidFill>
                <a:latin typeface="微软雅黑" pitchFamily="34" charset="-122"/>
                <a:ea typeface="微软雅黑" pitchFamily="34" charset="-122"/>
              </a:rPr>
              <a:t>数据存储模块</a:t>
            </a:r>
            <a:endParaRPr lang="en-US" altLang="zh-CN" sz="1650" b="1" dirty="0">
              <a:solidFill>
                <a:srgbClr val="333333"/>
              </a:solidFill>
              <a:latin typeface="微软雅黑" pitchFamily="34" charset="-122"/>
              <a:ea typeface="微软雅黑" pitchFamily="34" charset="-122"/>
            </a:endParaRPr>
          </a:p>
        </p:txBody>
      </p:sp>
      <p:sp>
        <p:nvSpPr>
          <p:cNvPr id="83" name="矩形 82"/>
          <p:cNvSpPr/>
          <p:nvPr/>
        </p:nvSpPr>
        <p:spPr>
          <a:xfrm>
            <a:off x="1636294" y="3961880"/>
            <a:ext cx="1922270" cy="276999"/>
          </a:xfrm>
          <a:prstGeom prst="rect">
            <a:avLst/>
          </a:prstGeom>
        </p:spPr>
        <p:txBody>
          <a:bodyPr wrap="square">
            <a:spAutoFit/>
          </a:bodyPr>
          <a:lstStyle/>
          <a:p>
            <a:pPr algn="r"/>
            <a:r>
              <a:rPr lang="zh-CN" altLang="en-US" sz="1200" dirty="0" smtClean="0">
                <a:solidFill>
                  <a:srgbClr val="333333"/>
                </a:solidFill>
                <a:latin typeface="微软雅黑" panose="020B0503020204020204" pitchFamily="34" charset="-122"/>
                <a:ea typeface="微软雅黑" panose="020B0503020204020204" pitchFamily="34" charset="-122"/>
                <a:sym typeface="微软雅黑" pitchFamily="34" charset="-122"/>
              </a:rPr>
              <a:t>基本已完成</a:t>
            </a:r>
            <a:endParaRPr lang="zh-CN" altLang="en-US" sz="1200" dirty="0">
              <a:solidFill>
                <a:srgbClr val="333333"/>
              </a:solidFill>
              <a:latin typeface="微软雅黑" panose="020B0503020204020204" pitchFamily="34" charset="-122"/>
              <a:ea typeface="微软雅黑" panose="020B0503020204020204" pitchFamily="34" charset="-122"/>
            </a:endParaRPr>
          </a:p>
        </p:txBody>
      </p:sp>
      <p:sp>
        <p:nvSpPr>
          <p:cNvPr id="84" name="矩形 83"/>
          <p:cNvSpPr/>
          <p:nvPr/>
        </p:nvSpPr>
        <p:spPr>
          <a:xfrm>
            <a:off x="2150501" y="4503263"/>
            <a:ext cx="1408064" cy="323159"/>
          </a:xfrm>
          <a:prstGeom prst="rect">
            <a:avLst/>
          </a:prstGeom>
        </p:spPr>
        <p:txBody>
          <a:bodyPr wrap="none" lIns="68573" tIns="34287" rIns="68573" bIns="34287">
            <a:spAutoFit/>
          </a:bodyPr>
          <a:lstStyle/>
          <a:p>
            <a:pPr algn="r"/>
            <a:r>
              <a:rPr lang="zh-CN" altLang="en-US" sz="1650" b="1" dirty="0" smtClean="0">
                <a:solidFill>
                  <a:srgbClr val="333333"/>
                </a:solidFill>
                <a:latin typeface="微软雅黑" pitchFamily="34" charset="-122"/>
                <a:ea typeface="微软雅黑" pitchFamily="34" charset="-122"/>
              </a:rPr>
              <a:t>数据处理模块</a:t>
            </a:r>
            <a:endParaRPr lang="en-US" altLang="zh-CN" sz="1650" b="1" dirty="0">
              <a:solidFill>
                <a:srgbClr val="333333"/>
              </a:solidFill>
              <a:latin typeface="微软雅黑" pitchFamily="34" charset="-122"/>
              <a:ea typeface="微软雅黑" pitchFamily="34" charset="-122"/>
            </a:endParaRPr>
          </a:p>
        </p:txBody>
      </p:sp>
      <p:sp>
        <p:nvSpPr>
          <p:cNvPr id="85" name="矩形 84"/>
          <p:cNvSpPr/>
          <p:nvPr/>
        </p:nvSpPr>
        <p:spPr>
          <a:xfrm>
            <a:off x="1636294" y="4788245"/>
            <a:ext cx="1922270" cy="276999"/>
          </a:xfrm>
          <a:prstGeom prst="rect">
            <a:avLst/>
          </a:prstGeom>
        </p:spPr>
        <p:txBody>
          <a:bodyPr wrap="square">
            <a:spAutoFit/>
          </a:bodyPr>
          <a:lstStyle/>
          <a:p>
            <a:pPr algn="r"/>
            <a:r>
              <a:rPr lang="zh-CN" altLang="en-US" sz="1200" dirty="0" smtClean="0">
                <a:solidFill>
                  <a:srgbClr val="333333"/>
                </a:solidFill>
                <a:latin typeface="微软雅黑" panose="020B0503020204020204" pitchFamily="34" charset="-122"/>
                <a:ea typeface="微软雅黑" panose="020B0503020204020204" pitchFamily="34" charset="-122"/>
                <a:sym typeface="微软雅黑" pitchFamily="34" charset="-122"/>
              </a:rPr>
              <a:t>基本已完成</a:t>
            </a:r>
            <a:endParaRPr lang="zh-CN" altLang="en-US" sz="1200" dirty="0">
              <a:solidFill>
                <a:srgbClr val="3333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0712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200"/>
                                        <p:tgtEl>
                                          <p:spTgt spid="7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wipe(down)">
                                      <p:cBhvr>
                                        <p:cTn id="18" dur="400"/>
                                        <p:tgtEl>
                                          <p:spTgt spid="7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down)">
                                      <p:cBhvr>
                                        <p:cTn id="21" dur="600"/>
                                        <p:tgtEl>
                                          <p:spTgt spid="7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down)">
                                      <p:cBhvr>
                                        <p:cTn id="24" dur="900"/>
                                        <p:tgtEl>
                                          <p:spTgt spid="69"/>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250"/>
                                        <p:tgtEl>
                                          <p:spTgt spid="76"/>
                                        </p:tgtEl>
                                      </p:cBhvr>
                                    </p:animEffect>
                                  </p:childTnLst>
                                </p:cTn>
                              </p:par>
                              <p:par>
                                <p:cTn id="28" presetID="10" presetClass="entr" presetSubtype="0" fill="hold" grpId="0" nodeType="withEffect">
                                  <p:stCondLst>
                                    <p:cond delay="75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250"/>
                                        <p:tgtEl>
                                          <p:spTgt spid="75"/>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250"/>
                                        <p:tgtEl>
                                          <p:spTgt spid="74"/>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250"/>
                                        <p:tgtEl>
                                          <p:spTgt spid="73"/>
                                        </p:tgtEl>
                                      </p:cBhvr>
                                    </p:animEffect>
                                  </p:childTnLst>
                                </p:cTn>
                              </p:par>
                            </p:childTnLst>
                          </p:cTn>
                        </p:par>
                        <p:par>
                          <p:cTn id="37" fill="hold">
                            <p:stCondLst>
                              <p:cond delay="2500"/>
                            </p:stCondLst>
                            <p:childTnLst>
                              <p:par>
                                <p:cTn id="38" presetID="26" presetClass="emph" presetSubtype="0" fill="hold" grpId="1" nodeType="afterEffect">
                                  <p:stCondLst>
                                    <p:cond delay="0"/>
                                  </p:stCondLst>
                                  <p:childTnLst>
                                    <p:animEffect transition="out" filter="fade">
                                      <p:cBhvr>
                                        <p:cTn id="39" dur="500" tmFilter="0, 0; .2, .5; .8, .5; 1, 0"/>
                                        <p:tgtEl>
                                          <p:spTgt spid="76"/>
                                        </p:tgtEl>
                                      </p:cBhvr>
                                    </p:animEffect>
                                    <p:animScale>
                                      <p:cBhvr>
                                        <p:cTn id="40" dur="250" autoRev="1" fill="hold"/>
                                        <p:tgtEl>
                                          <p:spTgt spid="76"/>
                                        </p:tgtEl>
                                      </p:cBhvr>
                                      <p:by x="105000" y="105000"/>
                                    </p:animScale>
                                  </p:childTnLst>
                                </p:cTn>
                              </p:par>
                            </p:childTnLst>
                          </p:cTn>
                        </p:par>
                        <p:par>
                          <p:cTn id="41" fill="hold">
                            <p:stCondLst>
                              <p:cond delay="3000"/>
                            </p:stCondLst>
                            <p:childTnLst>
                              <p:par>
                                <p:cTn id="42" presetID="22" presetClass="entr" presetSubtype="2" fill="hold"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right)">
                                      <p:cBhvr>
                                        <p:cTn id="44" dur="250"/>
                                        <p:tgtEl>
                                          <p:spTgt spid="64"/>
                                        </p:tgtEl>
                                      </p:cBhvr>
                                    </p:animEffect>
                                  </p:childTnLst>
                                </p:cTn>
                              </p:par>
                            </p:childTnLst>
                          </p:cTn>
                        </p:par>
                        <p:par>
                          <p:cTn id="45" fill="hold">
                            <p:stCondLst>
                              <p:cond delay="3250"/>
                            </p:stCondLst>
                            <p:childTnLst>
                              <p:par>
                                <p:cTn id="46" presetID="10" presetClass="entr" presetSubtype="0"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par>
                          <p:cTn id="49" fill="hold">
                            <p:stCondLst>
                              <p:cond delay="3750"/>
                            </p:stCondLst>
                            <p:childTnLst>
                              <p:par>
                                <p:cTn id="50" presetID="14" presetClass="entr" presetSubtype="10" fill="hold" grpId="0" nodeType="after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randombar(horizontal)">
                                      <p:cBhvr>
                                        <p:cTn id="52" dur="500"/>
                                        <p:tgtEl>
                                          <p:spTgt spid="84"/>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randombar(horizontal)">
                                      <p:cBhvr>
                                        <p:cTn id="55" dur="500"/>
                                        <p:tgtEl>
                                          <p:spTgt spid="85"/>
                                        </p:tgtEl>
                                      </p:cBhvr>
                                    </p:animEffect>
                                  </p:childTnLst>
                                </p:cTn>
                              </p:par>
                            </p:childTnLst>
                          </p:cTn>
                        </p:par>
                        <p:par>
                          <p:cTn id="56" fill="hold">
                            <p:stCondLst>
                              <p:cond delay="4250"/>
                            </p:stCondLst>
                            <p:childTnLst>
                              <p:par>
                                <p:cTn id="57" presetID="26" presetClass="emph" presetSubtype="0" fill="hold" grpId="1" nodeType="afterEffect">
                                  <p:stCondLst>
                                    <p:cond delay="0"/>
                                  </p:stCondLst>
                                  <p:childTnLst>
                                    <p:animEffect transition="out" filter="fade">
                                      <p:cBhvr>
                                        <p:cTn id="58" dur="500" tmFilter="0, 0; .2, .5; .8, .5; 1, 0"/>
                                        <p:tgtEl>
                                          <p:spTgt spid="75"/>
                                        </p:tgtEl>
                                      </p:cBhvr>
                                    </p:animEffect>
                                    <p:animScale>
                                      <p:cBhvr>
                                        <p:cTn id="59" dur="250" autoRev="1" fill="hold"/>
                                        <p:tgtEl>
                                          <p:spTgt spid="75"/>
                                        </p:tgtEl>
                                      </p:cBhvr>
                                      <p:by x="105000" y="105000"/>
                                    </p:animScale>
                                  </p:childTnLst>
                                </p:cTn>
                              </p:par>
                            </p:childTnLst>
                          </p:cTn>
                        </p:par>
                        <p:par>
                          <p:cTn id="60" fill="hold">
                            <p:stCondLst>
                              <p:cond delay="4750"/>
                            </p:stCondLst>
                            <p:childTnLst>
                              <p:par>
                                <p:cTn id="61" presetID="22" presetClass="entr" presetSubtype="2"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right)">
                                      <p:cBhvr>
                                        <p:cTn id="63" dur="500"/>
                                        <p:tgtEl>
                                          <p:spTgt spid="53"/>
                                        </p:tgtEl>
                                      </p:cBhvr>
                                    </p:animEffect>
                                  </p:childTnLst>
                                </p:cTn>
                              </p:par>
                            </p:childTnLst>
                          </p:cTn>
                        </p:par>
                        <p:par>
                          <p:cTn id="64" fill="hold">
                            <p:stCondLst>
                              <p:cond delay="5250"/>
                            </p:stCondLst>
                            <p:childTnLst>
                              <p:par>
                                <p:cTn id="65" presetID="10" presetClass="entr" presetSubtype="0"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par>
                          <p:cTn id="68" fill="hold">
                            <p:stCondLst>
                              <p:cond delay="5750"/>
                            </p:stCondLst>
                            <p:childTnLst>
                              <p:par>
                                <p:cTn id="69" presetID="14" presetClass="entr" presetSubtype="10" fill="hold" grpId="0" nodeType="after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randombar(horizontal)">
                                      <p:cBhvr>
                                        <p:cTn id="71" dur="500"/>
                                        <p:tgtEl>
                                          <p:spTgt spid="83"/>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randombar(horizontal)">
                                      <p:cBhvr>
                                        <p:cTn id="74" dur="500"/>
                                        <p:tgtEl>
                                          <p:spTgt spid="82"/>
                                        </p:tgtEl>
                                      </p:cBhvr>
                                    </p:animEffect>
                                  </p:childTnLst>
                                </p:cTn>
                              </p:par>
                            </p:childTnLst>
                          </p:cTn>
                        </p:par>
                        <p:par>
                          <p:cTn id="75" fill="hold">
                            <p:stCondLst>
                              <p:cond delay="6250"/>
                            </p:stCondLst>
                            <p:childTnLst>
                              <p:par>
                                <p:cTn id="76" presetID="26" presetClass="emph" presetSubtype="0" fill="hold" grpId="1" nodeType="afterEffect">
                                  <p:stCondLst>
                                    <p:cond delay="0"/>
                                  </p:stCondLst>
                                  <p:childTnLst>
                                    <p:animEffect transition="out" filter="fade">
                                      <p:cBhvr>
                                        <p:cTn id="77" dur="500" tmFilter="0, 0; .2, .5; .8, .5; 1, 0"/>
                                        <p:tgtEl>
                                          <p:spTgt spid="74"/>
                                        </p:tgtEl>
                                      </p:cBhvr>
                                    </p:animEffect>
                                    <p:animScale>
                                      <p:cBhvr>
                                        <p:cTn id="78" dur="250" autoRev="1" fill="hold"/>
                                        <p:tgtEl>
                                          <p:spTgt spid="74"/>
                                        </p:tgtEl>
                                      </p:cBhvr>
                                      <p:by x="105000" y="105000"/>
                                    </p:animScale>
                                  </p:childTnLst>
                                </p:cTn>
                              </p:par>
                            </p:childTnLst>
                          </p:cTn>
                        </p:par>
                        <p:par>
                          <p:cTn id="79" fill="hold">
                            <p:stCondLst>
                              <p:cond delay="6750"/>
                            </p:stCondLst>
                            <p:childTnLst>
                              <p:par>
                                <p:cTn id="80" presetID="22" presetClass="entr" presetSubtype="2" fill="hold" nodeType="after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right)">
                                      <p:cBhvr>
                                        <p:cTn id="82" dur="600"/>
                                        <p:tgtEl>
                                          <p:spTgt spid="57"/>
                                        </p:tgtEl>
                                      </p:cBhvr>
                                    </p:animEffect>
                                  </p:childTnLst>
                                </p:cTn>
                              </p:par>
                            </p:childTnLst>
                          </p:cTn>
                        </p:par>
                        <p:par>
                          <p:cTn id="83" fill="hold">
                            <p:stCondLst>
                              <p:cond delay="7350"/>
                            </p:stCondLst>
                            <p:childTnLst>
                              <p:par>
                                <p:cTn id="84" presetID="10" presetClass="entr" presetSubtype="0" fill="hold"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par>
                          <p:cTn id="87" fill="hold">
                            <p:stCondLst>
                              <p:cond delay="7850"/>
                            </p:stCondLst>
                            <p:childTnLst>
                              <p:par>
                                <p:cTn id="88" presetID="14" presetClass="entr" presetSubtype="1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randombar(horizontal)">
                                      <p:cBhvr>
                                        <p:cTn id="90" dur="500"/>
                                        <p:tgtEl>
                                          <p:spTgt spid="80"/>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randombar(horizontal)">
                                      <p:cBhvr>
                                        <p:cTn id="93" dur="500"/>
                                        <p:tgtEl>
                                          <p:spTgt spid="81"/>
                                        </p:tgtEl>
                                      </p:cBhvr>
                                    </p:animEffect>
                                  </p:childTnLst>
                                </p:cTn>
                              </p:par>
                            </p:childTnLst>
                          </p:cTn>
                        </p:par>
                        <p:par>
                          <p:cTn id="94" fill="hold">
                            <p:stCondLst>
                              <p:cond delay="8350"/>
                            </p:stCondLst>
                            <p:childTnLst>
                              <p:par>
                                <p:cTn id="95" presetID="26" presetClass="emph" presetSubtype="0" fill="hold" grpId="1" nodeType="afterEffect">
                                  <p:stCondLst>
                                    <p:cond delay="0"/>
                                  </p:stCondLst>
                                  <p:childTnLst>
                                    <p:animEffect transition="out" filter="fade">
                                      <p:cBhvr>
                                        <p:cTn id="96" dur="500" tmFilter="0, 0; .2, .5; .8, .5; 1, 0"/>
                                        <p:tgtEl>
                                          <p:spTgt spid="73"/>
                                        </p:tgtEl>
                                      </p:cBhvr>
                                    </p:animEffect>
                                    <p:animScale>
                                      <p:cBhvr>
                                        <p:cTn id="97" dur="250" autoRev="1" fill="hold"/>
                                        <p:tgtEl>
                                          <p:spTgt spid="73"/>
                                        </p:tgtEl>
                                      </p:cBhvr>
                                      <p:by x="105000" y="105000"/>
                                    </p:animScale>
                                  </p:childTnLst>
                                </p:cTn>
                              </p:par>
                            </p:childTnLst>
                          </p:cTn>
                        </p:par>
                        <p:par>
                          <p:cTn id="98" fill="hold">
                            <p:stCondLst>
                              <p:cond delay="8850"/>
                            </p:stCondLst>
                            <p:childTnLst>
                              <p:par>
                                <p:cTn id="99" presetID="22" presetClass="entr" presetSubtype="2" fill="hold" nodeType="after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right)">
                                      <p:cBhvr>
                                        <p:cTn id="101" dur="750"/>
                                        <p:tgtEl>
                                          <p:spTgt spid="47"/>
                                        </p:tgtEl>
                                      </p:cBhvr>
                                    </p:animEffect>
                                  </p:childTnLst>
                                </p:cTn>
                              </p:par>
                            </p:childTnLst>
                          </p:cTn>
                        </p:par>
                        <p:par>
                          <p:cTn id="102" fill="hold">
                            <p:stCondLst>
                              <p:cond delay="9600"/>
                            </p:stCondLst>
                            <p:childTnLst>
                              <p:par>
                                <p:cTn id="103" presetID="10" presetClass="entr" presetSubtype="0" fill="hold" nodeType="after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fade">
                                      <p:cBhvr>
                                        <p:cTn id="105" dur="500"/>
                                        <p:tgtEl>
                                          <p:spTgt spid="15"/>
                                        </p:tgtEl>
                                      </p:cBhvr>
                                    </p:animEffect>
                                  </p:childTnLst>
                                </p:cTn>
                              </p:par>
                            </p:childTnLst>
                          </p:cTn>
                        </p:par>
                        <p:par>
                          <p:cTn id="106" fill="hold">
                            <p:stCondLst>
                              <p:cond delay="10100"/>
                            </p:stCondLst>
                            <p:childTnLst>
                              <p:par>
                                <p:cTn id="107" presetID="14" presetClass="entr" presetSubtype="10" fill="hold" grpId="0" nodeType="after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randombar(horizontal)">
                                      <p:cBhvr>
                                        <p:cTn id="109" dur="500"/>
                                        <p:tgtEl>
                                          <p:spTgt spid="78"/>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randombar(horizontal)">
                                      <p:cBhvr>
                                        <p:cTn id="11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9" grpId="0" animBg="1"/>
      <p:bldP spid="70" grpId="0" animBg="1"/>
      <p:bldP spid="71" grpId="0" animBg="1"/>
      <p:bldP spid="72" grpId="0" animBg="1"/>
      <p:bldP spid="73" grpId="0" animBg="1"/>
      <p:bldP spid="73" grpId="1" animBg="1"/>
      <p:bldP spid="74" grpId="0" animBg="1"/>
      <p:bldP spid="74" grpId="1" animBg="1"/>
      <p:bldP spid="75" grpId="0" animBg="1"/>
      <p:bldP spid="75" grpId="1" animBg="1"/>
      <p:bldP spid="76" grpId="0" animBg="1"/>
      <p:bldP spid="76" grpId="1" animBg="1"/>
      <p:bldP spid="78" grpId="0"/>
      <p:bldP spid="79" grpId="0"/>
      <p:bldP spid="80" grpId="0"/>
      <p:bldP spid="81" grpId="0"/>
      <p:bldP spid="82" grpId="0"/>
      <p:bldP spid="83" grpId="0"/>
      <p:bldP spid="84" grpId="0"/>
      <p:bldP spid="8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3954166" y="851330"/>
            <a:ext cx="2959770"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smtClean="0">
                <a:solidFill>
                  <a:schemeClr val="tx1">
                    <a:lumMod val="75000"/>
                    <a:lumOff val="25000"/>
                  </a:schemeClr>
                </a:solidFill>
                <a:latin typeface="Arial" panose="020B0604020202020204" pitchFamily="34" charset="0"/>
                <a:cs typeface="Arial" panose="020B0604020202020204" pitchFamily="34" charset="0"/>
              </a:rPr>
              <a:t>后期研究工作进度安排</a:t>
            </a:r>
            <a:endParaRPr lang="zh-CN" altLang="en-US" sz="2200" b="1"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27" name="组合 26"/>
          <p:cNvGrpSpPr/>
          <p:nvPr/>
        </p:nvGrpSpPr>
        <p:grpSpPr>
          <a:xfrm>
            <a:off x="3486319" y="892423"/>
            <a:ext cx="197506" cy="296260"/>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6" name="Rectangle 3"/>
          <p:cNvSpPr/>
          <p:nvPr/>
        </p:nvSpPr>
        <p:spPr>
          <a:xfrm>
            <a:off x="2922177" y="1760675"/>
            <a:ext cx="4781846" cy="963133"/>
          </a:xfrm>
          <a:prstGeom prst="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Rectangle 4"/>
          <p:cNvSpPr/>
          <p:nvPr/>
        </p:nvSpPr>
        <p:spPr>
          <a:xfrm>
            <a:off x="2922177" y="2850759"/>
            <a:ext cx="4781846" cy="963133"/>
          </a:xfrm>
          <a:prstGeom prst="rect">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8" name="Rectangle 5"/>
          <p:cNvSpPr/>
          <p:nvPr/>
        </p:nvSpPr>
        <p:spPr>
          <a:xfrm>
            <a:off x="2922177" y="3920370"/>
            <a:ext cx="4781846" cy="963133"/>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7" name="矩形 106"/>
          <p:cNvSpPr/>
          <p:nvPr/>
        </p:nvSpPr>
        <p:spPr>
          <a:xfrm>
            <a:off x="3119683" y="1847443"/>
            <a:ext cx="2740204" cy="323159"/>
          </a:xfrm>
          <a:prstGeom prst="rect">
            <a:avLst/>
          </a:prstGeom>
        </p:spPr>
        <p:txBody>
          <a:bodyPr wrap="square" lIns="68573" tIns="34287" rIns="68573" bIns="34287">
            <a:spAutoFit/>
          </a:bodyPr>
          <a:lstStyle/>
          <a:p>
            <a:r>
              <a:rPr lang="en-US" altLang="zh-CN" sz="1650" b="1" dirty="0">
                <a:solidFill>
                  <a:schemeClr val="bg1"/>
                </a:solidFill>
                <a:latin typeface="微软雅黑" pitchFamily="34" charset="-122"/>
                <a:ea typeface="微软雅黑" pitchFamily="34" charset="-122"/>
              </a:rPr>
              <a:t>2017.04.29—2017.05.01</a:t>
            </a:r>
            <a:endParaRPr lang="en-US" altLang="zh-CN" sz="1650" b="1" dirty="0">
              <a:solidFill>
                <a:schemeClr val="bg1"/>
              </a:solidFill>
              <a:latin typeface="微软雅黑" pitchFamily="34" charset="-122"/>
              <a:ea typeface="微软雅黑" pitchFamily="34" charset="-122"/>
            </a:endParaRPr>
          </a:p>
        </p:txBody>
      </p:sp>
      <p:sp>
        <p:nvSpPr>
          <p:cNvPr id="108" name="矩形 47"/>
          <p:cNvSpPr>
            <a:spLocks noChangeArrowheads="1"/>
          </p:cNvSpPr>
          <p:nvPr/>
        </p:nvSpPr>
        <p:spPr bwMode="auto">
          <a:xfrm>
            <a:off x="3119683" y="2174578"/>
            <a:ext cx="4478852" cy="32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600" dirty="0">
                <a:solidFill>
                  <a:schemeClr val="bg1"/>
                </a:solidFill>
                <a:sym typeface="微软雅黑" pitchFamily="34" charset="-122"/>
              </a:rPr>
              <a:t>完成第</a:t>
            </a:r>
            <a:r>
              <a:rPr lang="en-US" altLang="zh-CN" sz="1600" dirty="0">
                <a:solidFill>
                  <a:schemeClr val="bg1"/>
                </a:solidFill>
                <a:sym typeface="微软雅黑" pitchFamily="34" charset="-122"/>
              </a:rPr>
              <a:t>3</a:t>
            </a:r>
            <a:r>
              <a:rPr lang="zh-CN" altLang="en-US" sz="1600" dirty="0">
                <a:solidFill>
                  <a:schemeClr val="bg1"/>
                </a:solidFill>
                <a:sym typeface="微软雅黑" pitchFamily="34" charset="-122"/>
              </a:rPr>
              <a:t>种类型数据的存储与查询功能</a:t>
            </a:r>
            <a:endParaRPr lang="zh-CN" altLang="en-US" sz="1600" dirty="0">
              <a:solidFill>
                <a:schemeClr val="bg1"/>
              </a:solidFill>
              <a:sym typeface="微软雅黑" pitchFamily="34" charset="-122"/>
            </a:endParaRPr>
          </a:p>
        </p:txBody>
      </p:sp>
      <p:sp>
        <p:nvSpPr>
          <p:cNvPr id="109" name="矩形 108"/>
          <p:cNvSpPr/>
          <p:nvPr/>
        </p:nvSpPr>
        <p:spPr>
          <a:xfrm>
            <a:off x="3132831" y="3953077"/>
            <a:ext cx="2727056" cy="323159"/>
          </a:xfrm>
          <a:prstGeom prst="rect">
            <a:avLst/>
          </a:prstGeom>
        </p:spPr>
        <p:txBody>
          <a:bodyPr wrap="square" lIns="68573" tIns="34287" rIns="68573" bIns="34287">
            <a:spAutoFit/>
          </a:bodyPr>
          <a:lstStyle/>
          <a:p>
            <a:r>
              <a:rPr lang="en-US" altLang="zh-CN" sz="1650" b="1" dirty="0">
                <a:solidFill>
                  <a:schemeClr val="bg1"/>
                </a:solidFill>
                <a:latin typeface="微软雅黑" pitchFamily="34" charset="-122"/>
                <a:ea typeface="微软雅黑" pitchFamily="34" charset="-122"/>
              </a:rPr>
              <a:t>2017.05.21—2017.06.01</a:t>
            </a:r>
            <a:endParaRPr lang="en-US" altLang="zh-CN" sz="1650" b="1" dirty="0">
              <a:solidFill>
                <a:schemeClr val="bg1"/>
              </a:solidFill>
              <a:latin typeface="微软雅黑" pitchFamily="34" charset="-122"/>
              <a:ea typeface="微软雅黑" pitchFamily="34" charset="-122"/>
            </a:endParaRPr>
          </a:p>
        </p:txBody>
      </p:sp>
      <p:sp>
        <p:nvSpPr>
          <p:cNvPr id="110" name="矩形 47"/>
          <p:cNvSpPr>
            <a:spLocks noChangeArrowheads="1"/>
          </p:cNvSpPr>
          <p:nvPr/>
        </p:nvSpPr>
        <p:spPr bwMode="auto">
          <a:xfrm>
            <a:off x="3132831" y="4276412"/>
            <a:ext cx="4465704" cy="32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600" dirty="0">
                <a:solidFill>
                  <a:schemeClr val="bg1"/>
                </a:solidFill>
                <a:sym typeface="微软雅黑" pitchFamily="34" charset="-122"/>
              </a:rPr>
              <a:t>完成与数据可视化系统的功能集成和测试</a:t>
            </a:r>
            <a:endParaRPr lang="zh-CN" altLang="en-US" sz="1600" dirty="0">
              <a:solidFill>
                <a:schemeClr val="bg1"/>
              </a:solidFill>
              <a:sym typeface="微软雅黑" pitchFamily="34" charset="-122"/>
            </a:endParaRPr>
          </a:p>
        </p:txBody>
      </p:sp>
      <p:sp>
        <p:nvSpPr>
          <p:cNvPr id="111" name="矩形 110"/>
          <p:cNvSpPr/>
          <p:nvPr/>
        </p:nvSpPr>
        <p:spPr>
          <a:xfrm>
            <a:off x="3132832" y="2892218"/>
            <a:ext cx="2727055" cy="323159"/>
          </a:xfrm>
          <a:prstGeom prst="rect">
            <a:avLst/>
          </a:prstGeom>
        </p:spPr>
        <p:txBody>
          <a:bodyPr wrap="square" lIns="68573" tIns="34287" rIns="68573" bIns="34287">
            <a:spAutoFit/>
          </a:bodyPr>
          <a:lstStyle/>
          <a:p>
            <a:r>
              <a:rPr lang="en-US" altLang="zh-CN" sz="1650" b="1" dirty="0">
                <a:solidFill>
                  <a:schemeClr val="bg1"/>
                </a:solidFill>
                <a:latin typeface="微软雅黑" pitchFamily="34" charset="-122"/>
                <a:ea typeface="微软雅黑" pitchFamily="34" charset="-122"/>
              </a:rPr>
              <a:t>2017.05.02—2017.05.20</a:t>
            </a:r>
            <a:endParaRPr lang="en-US" altLang="zh-CN" sz="1650" b="1" dirty="0">
              <a:solidFill>
                <a:schemeClr val="bg1"/>
              </a:solidFill>
              <a:latin typeface="微软雅黑" pitchFamily="34" charset="-122"/>
              <a:ea typeface="微软雅黑" pitchFamily="34" charset="-122"/>
            </a:endParaRPr>
          </a:p>
        </p:txBody>
      </p:sp>
      <p:sp>
        <p:nvSpPr>
          <p:cNvPr id="112" name="矩形 47"/>
          <p:cNvSpPr>
            <a:spLocks noChangeArrowheads="1"/>
          </p:cNvSpPr>
          <p:nvPr/>
        </p:nvSpPr>
        <p:spPr bwMode="auto">
          <a:xfrm>
            <a:off x="3132831" y="3214898"/>
            <a:ext cx="4465704" cy="59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600" dirty="0">
                <a:solidFill>
                  <a:schemeClr val="bg1"/>
                </a:solidFill>
                <a:sym typeface="微软雅黑" pitchFamily="34" charset="-122"/>
              </a:rPr>
              <a:t>完成系统交互函数的实现，以及数据库网页模块的代码编写</a:t>
            </a:r>
            <a:endParaRPr lang="zh-CN" altLang="en-US" sz="1600" dirty="0">
              <a:solidFill>
                <a:schemeClr val="bg1"/>
              </a:solidFill>
              <a:sym typeface="微软雅黑" pitchFamily="34" charset="-122"/>
            </a:endParaRPr>
          </a:p>
        </p:txBody>
      </p:sp>
      <p:sp>
        <p:nvSpPr>
          <p:cNvPr id="38" name="矩形 37"/>
          <p:cNvSpPr/>
          <p:nvPr/>
        </p:nvSpPr>
        <p:spPr>
          <a:xfrm>
            <a:off x="3119683" y="5044312"/>
            <a:ext cx="2716969" cy="323159"/>
          </a:xfrm>
          <a:prstGeom prst="rect">
            <a:avLst/>
          </a:prstGeom>
        </p:spPr>
        <p:txBody>
          <a:bodyPr wrap="square" lIns="68573" tIns="34287" rIns="68573" bIns="34287">
            <a:spAutoFit/>
          </a:bodyPr>
          <a:lstStyle/>
          <a:p>
            <a:r>
              <a:rPr lang="en-US" altLang="zh-CN" sz="1650" b="1" dirty="0">
                <a:solidFill>
                  <a:schemeClr val="bg1"/>
                </a:solidFill>
                <a:latin typeface="微软雅黑" pitchFamily="34" charset="-122"/>
                <a:ea typeface="微软雅黑" pitchFamily="34" charset="-122"/>
              </a:rPr>
              <a:t>2017.06.02—2017.06.18</a:t>
            </a:r>
            <a:endParaRPr lang="en-US" altLang="zh-CN" sz="1650" b="1" dirty="0">
              <a:solidFill>
                <a:schemeClr val="bg1"/>
              </a:solidFill>
              <a:latin typeface="微软雅黑" pitchFamily="34" charset="-122"/>
              <a:ea typeface="微软雅黑" pitchFamily="34" charset="-122"/>
            </a:endParaRPr>
          </a:p>
        </p:txBody>
      </p:sp>
      <p:sp>
        <p:nvSpPr>
          <p:cNvPr id="39" name="矩形 47"/>
          <p:cNvSpPr>
            <a:spLocks noChangeArrowheads="1"/>
          </p:cNvSpPr>
          <p:nvPr/>
        </p:nvSpPr>
        <p:spPr bwMode="auto">
          <a:xfrm>
            <a:off x="3132831" y="5417245"/>
            <a:ext cx="2301220" cy="4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200" dirty="0">
                <a:solidFill>
                  <a:schemeClr val="bg1"/>
                </a:solidFill>
                <a:sym typeface="微软雅黑" pitchFamily="34" charset="-122"/>
              </a:rPr>
              <a:t>撰写毕业设计论文，参加毕业设计结题答辩</a:t>
            </a:r>
            <a:endParaRPr lang="zh-CN" altLang="en-US" sz="1200" dirty="0">
              <a:solidFill>
                <a:schemeClr val="bg1"/>
              </a:solidFill>
              <a:sym typeface="微软雅黑" pitchFamily="34" charset="-122"/>
            </a:endParaRPr>
          </a:p>
        </p:txBody>
      </p:sp>
      <p:sp>
        <p:nvSpPr>
          <p:cNvPr id="41" name="Rectangle 4"/>
          <p:cNvSpPr/>
          <p:nvPr/>
        </p:nvSpPr>
        <p:spPr>
          <a:xfrm>
            <a:off x="2922177" y="5040037"/>
            <a:ext cx="4781846" cy="963133"/>
          </a:xfrm>
          <a:prstGeom prst="rect">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矩形 41"/>
          <p:cNvSpPr/>
          <p:nvPr/>
        </p:nvSpPr>
        <p:spPr>
          <a:xfrm>
            <a:off x="3132832" y="5082466"/>
            <a:ext cx="2727055" cy="323159"/>
          </a:xfrm>
          <a:prstGeom prst="rect">
            <a:avLst/>
          </a:prstGeom>
        </p:spPr>
        <p:txBody>
          <a:bodyPr wrap="square" lIns="68573" tIns="34287" rIns="68573" bIns="34287">
            <a:spAutoFit/>
          </a:bodyPr>
          <a:lstStyle/>
          <a:p>
            <a:r>
              <a:rPr lang="en-US" altLang="zh-CN" sz="1650" b="1" dirty="0">
                <a:solidFill>
                  <a:schemeClr val="bg1"/>
                </a:solidFill>
                <a:latin typeface="微软雅黑" pitchFamily="34" charset="-122"/>
                <a:ea typeface="微软雅黑" pitchFamily="34" charset="-122"/>
              </a:rPr>
              <a:t>2017.06.02—2017.06.18</a:t>
            </a:r>
            <a:endParaRPr lang="en-US" altLang="zh-CN" sz="1650" b="1" dirty="0">
              <a:solidFill>
                <a:schemeClr val="bg1"/>
              </a:solidFill>
              <a:latin typeface="微软雅黑" pitchFamily="34" charset="-122"/>
              <a:ea typeface="微软雅黑" pitchFamily="34" charset="-122"/>
            </a:endParaRPr>
          </a:p>
        </p:txBody>
      </p:sp>
      <p:sp>
        <p:nvSpPr>
          <p:cNvPr id="43" name="矩形 47"/>
          <p:cNvSpPr>
            <a:spLocks noChangeArrowheads="1"/>
          </p:cNvSpPr>
          <p:nvPr/>
        </p:nvSpPr>
        <p:spPr bwMode="auto">
          <a:xfrm>
            <a:off x="3119683" y="5383161"/>
            <a:ext cx="4465704" cy="32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CN" altLang="en-US" sz="1600" dirty="0">
                <a:solidFill>
                  <a:schemeClr val="bg1"/>
                </a:solidFill>
                <a:sym typeface="微软雅黑" pitchFamily="34" charset="-122"/>
              </a:rPr>
              <a:t>撰写毕业设计论文，参加毕业设计结题答辩</a:t>
            </a:r>
            <a:endParaRPr lang="zh-CN" altLang="en-US" sz="1600" dirty="0">
              <a:solidFill>
                <a:schemeClr val="bg1"/>
              </a:solidFill>
              <a:sym typeface="微软雅黑" pitchFamily="34" charset="-122"/>
            </a:endParaRPr>
          </a:p>
        </p:txBody>
      </p:sp>
    </p:spTree>
    <p:extLst>
      <p:ext uri="{BB962C8B-B14F-4D97-AF65-F5344CB8AC3E}">
        <p14:creationId xmlns:p14="http://schemas.microsoft.com/office/powerpoint/2010/main" val="17103681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0-#ppt_w/2"/>
                                          </p:val>
                                        </p:tav>
                                        <p:tav tm="100000">
                                          <p:val>
                                            <p:strVal val="#ppt_x"/>
                                          </p:val>
                                        </p:tav>
                                      </p:tavLst>
                                    </p:anim>
                                    <p:anim calcmode="lin" valueType="num">
                                      <p:cBhvr additive="base">
                                        <p:cTn id="16" dur="500" fill="hold"/>
                                        <p:tgtEl>
                                          <p:spTgt spid="5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1+#ppt_w/2"/>
                                          </p:val>
                                        </p:tav>
                                        <p:tav tm="100000">
                                          <p:val>
                                            <p:strVal val="#ppt_x"/>
                                          </p:val>
                                        </p:tav>
                                      </p:tavLst>
                                    </p:anim>
                                    <p:anim calcmode="lin" valueType="num">
                                      <p:cBhvr additive="base">
                                        <p:cTn id="20" dur="500" fill="hold"/>
                                        <p:tgtEl>
                                          <p:spTgt spid="5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58"/>
                                        </p:tgtEl>
                                        <p:attrNameLst>
                                          <p:attrName>style.visibility</p:attrName>
                                        </p:attrNameLst>
                                      </p:cBhvr>
                                      <p:to>
                                        <p:strVal val="visible"/>
                                      </p:to>
                                    </p:set>
                                    <p:anim calcmode="lin" valueType="num">
                                      <p:cBhvr additive="base">
                                        <p:cTn id="23" dur="500" fill="hold"/>
                                        <p:tgtEl>
                                          <p:spTgt spid="58"/>
                                        </p:tgtEl>
                                        <p:attrNameLst>
                                          <p:attrName>ppt_x</p:attrName>
                                        </p:attrNameLst>
                                      </p:cBhvr>
                                      <p:tavLst>
                                        <p:tav tm="0">
                                          <p:val>
                                            <p:strVal val="0-#ppt_w/2"/>
                                          </p:val>
                                        </p:tav>
                                        <p:tav tm="100000">
                                          <p:val>
                                            <p:strVal val="#ppt_x"/>
                                          </p:val>
                                        </p:tav>
                                      </p:tavLst>
                                    </p:anim>
                                    <p:anim calcmode="lin" valueType="num">
                                      <p:cBhvr additive="base">
                                        <p:cTn id="24" dur="500" fill="hold"/>
                                        <p:tgtEl>
                                          <p:spTgt spid="58"/>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1+#ppt_w/2"/>
                                          </p:val>
                                        </p:tav>
                                        <p:tav tm="100000">
                                          <p:val>
                                            <p:strVal val="#ppt_x"/>
                                          </p:val>
                                        </p:tav>
                                      </p:tavLst>
                                    </p:anim>
                                    <p:anim calcmode="lin" valueType="num">
                                      <p:cBhvr additive="base">
                                        <p:cTn id="29" dur="500" fill="hold"/>
                                        <p:tgtEl>
                                          <p:spTgt spid="41"/>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14" presetClass="entr" presetSubtype="10" fill="hold" grpId="0" nodeType="after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randombar(horizontal)">
                                      <p:cBhvr>
                                        <p:cTn id="33" dur="400"/>
                                        <p:tgtEl>
                                          <p:spTgt spid="107"/>
                                        </p:tgtEl>
                                      </p:cBhvr>
                                    </p:animEffect>
                                  </p:childTnLst>
                                </p:cTn>
                              </p:par>
                              <p:par>
                                <p:cTn id="34" presetID="14" presetClass="entr" presetSubtype="10" fill="hold" grpId="0" nodeType="withEffect">
                                  <p:stCondLst>
                                    <p:cond delay="250"/>
                                  </p:stCondLst>
                                  <p:childTnLst>
                                    <p:set>
                                      <p:cBhvr>
                                        <p:cTn id="35" dur="1" fill="hold">
                                          <p:stCondLst>
                                            <p:cond delay="0"/>
                                          </p:stCondLst>
                                        </p:cTn>
                                        <p:tgtEl>
                                          <p:spTgt spid="108"/>
                                        </p:tgtEl>
                                        <p:attrNameLst>
                                          <p:attrName>style.visibility</p:attrName>
                                        </p:attrNameLst>
                                      </p:cBhvr>
                                      <p:to>
                                        <p:strVal val="visible"/>
                                      </p:to>
                                    </p:set>
                                    <p:animEffect transition="in" filter="randombar(horizontal)">
                                      <p:cBhvr>
                                        <p:cTn id="36" dur="400"/>
                                        <p:tgtEl>
                                          <p:spTgt spid="108"/>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111"/>
                                        </p:tgtEl>
                                        <p:attrNameLst>
                                          <p:attrName>style.visibility</p:attrName>
                                        </p:attrNameLst>
                                      </p:cBhvr>
                                      <p:to>
                                        <p:strVal val="visible"/>
                                      </p:to>
                                    </p:set>
                                    <p:animEffect transition="in" filter="randombar(horizontal)">
                                      <p:cBhvr>
                                        <p:cTn id="39" dur="400"/>
                                        <p:tgtEl>
                                          <p:spTgt spid="111"/>
                                        </p:tgtEl>
                                      </p:cBhvr>
                                    </p:animEffect>
                                  </p:childTnLst>
                                </p:cTn>
                              </p:par>
                              <p:par>
                                <p:cTn id="40" presetID="14" presetClass="entr" presetSubtype="10" fill="hold" grpId="0" nodeType="withEffect">
                                  <p:stCondLst>
                                    <p:cond delay="250"/>
                                  </p:stCondLst>
                                  <p:childTnLst>
                                    <p:set>
                                      <p:cBhvr>
                                        <p:cTn id="41" dur="1" fill="hold">
                                          <p:stCondLst>
                                            <p:cond delay="0"/>
                                          </p:stCondLst>
                                        </p:cTn>
                                        <p:tgtEl>
                                          <p:spTgt spid="112"/>
                                        </p:tgtEl>
                                        <p:attrNameLst>
                                          <p:attrName>style.visibility</p:attrName>
                                        </p:attrNameLst>
                                      </p:cBhvr>
                                      <p:to>
                                        <p:strVal val="visible"/>
                                      </p:to>
                                    </p:set>
                                    <p:animEffect transition="in" filter="randombar(horizontal)">
                                      <p:cBhvr>
                                        <p:cTn id="42" dur="400"/>
                                        <p:tgtEl>
                                          <p:spTgt spid="112"/>
                                        </p:tgtEl>
                                      </p:cBhvr>
                                    </p:animEffect>
                                  </p:childTnLst>
                                </p:cTn>
                              </p:par>
                              <p:par>
                                <p:cTn id="43" presetID="14" presetClass="entr" presetSubtype="10" fill="hold" grpId="0" nodeType="withEffect">
                                  <p:stCondLst>
                                    <p:cond delay="250"/>
                                  </p:stCondLst>
                                  <p:childTnLst>
                                    <p:set>
                                      <p:cBhvr>
                                        <p:cTn id="44" dur="1" fill="hold">
                                          <p:stCondLst>
                                            <p:cond delay="0"/>
                                          </p:stCondLst>
                                        </p:cTn>
                                        <p:tgtEl>
                                          <p:spTgt spid="109"/>
                                        </p:tgtEl>
                                        <p:attrNameLst>
                                          <p:attrName>style.visibility</p:attrName>
                                        </p:attrNameLst>
                                      </p:cBhvr>
                                      <p:to>
                                        <p:strVal val="visible"/>
                                      </p:to>
                                    </p:set>
                                    <p:animEffect transition="in" filter="randombar(horizontal)">
                                      <p:cBhvr>
                                        <p:cTn id="45" dur="400"/>
                                        <p:tgtEl>
                                          <p:spTgt spid="109"/>
                                        </p:tgtEl>
                                      </p:cBhvr>
                                    </p:animEffect>
                                  </p:childTnLst>
                                </p:cTn>
                              </p:par>
                              <p:par>
                                <p:cTn id="46" presetID="14" presetClass="entr" presetSubtype="10" fill="hold" grpId="0" nodeType="withEffect">
                                  <p:stCondLst>
                                    <p:cond delay="250"/>
                                  </p:stCondLst>
                                  <p:childTnLst>
                                    <p:set>
                                      <p:cBhvr>
                                        <p:cTn id="47" dur="1" fill="hold">
                                          <p:stCondLst>
                                            <p:cond delay="0"/>
                                          </p:stCondLst>
                                        </p:cTn>
                                        <p:tgtEl>
                                          <p:spTgt spid="110"/>
                                        </p:tgtEl>
                                        <p:attrNameLst>
                                          <p:attrName>style.visibility</p:attrName>
                                        </p:attrNameLst>
                                      </p:cBhvr>
                                      <p:to>
                                        <p:strVal val="visible"/>
                                      </p:to>
                                    </p:set>
                                    <p:animEffect transition="in" filter="randombar(horizontal)">
                                      <p:cBhvr>
                                        <p:cTn id="48" dur="400"/>
                                        <p:tgtEl>
                                          <p:spTgt spid="110"/>
                                        </p:tgtEl>
                                      </p:cBhvr>
                                    </p:animEffect>
                                  </p:childTnLst>
                                </p:cTn>
                              </p:par>
                              <p:par>
                                <p:cTn id="49" presetID="14" presetClass="entr" presetSubtype="10" fill="hold" grpId="0" nodeType="withEffect">
                                  <p:stCondLst>
                                    <p:cond delay="250"/>
                                  </p:stCondLst>
                                  <p:childTnLst>
                                    <p:set>
                                      <p:cBhvr>
                                        <p:cTn id="50" dur="1" fill="hold">
                                          <p:stCondLst>
                                            <p:cond delay="0"/>
                                          </p:stCondLst>
                                        </p:cTn>
                                        <p:tgtEl>
                                          <p:spTgt spid="38"/>
                                        </p:tgtEl>
                                        <p:attrNameLst>
                                          <p:attrName>style.visibility</p:attrName>
                                        </p:attrNameLst>
                                      </p:cBhvr>
                                      <p:to>
                                        <p:strVal val="visible"/>
                                      </p:to>
                                    </p:set>
                                    <p:animEffect transition="in" filter="randombar(horizontal)">
                                      <p:cBhvr>
                                        <p:cTn id="51" dur="400"/>
                                        <p:tgtEl>
                                          <p:spTgt spid="38"/>
                                        </p:tgtEl>
                                      </p:cBhvr>
                                    </p:animEffect>
                                  </p:childTnLst>
                                </p:cTn>
                              </p:par>
                              <p:par>
                                <p:cTn id="52" presetID="14" presetClass="entr" presetSubtype="10" fill="hold" grpId="0" nodeType="withEffect">
                                  <p:stCondLst>
                                    <p:cond delay="250"/>
                                  </p:stCondLst>
                                  <p:childTnLst>
                                    <p:set>
                                      <p:cBhvr>
                                        <p:cTn id="53" dur="1" fill="hold">
                                          <p:stCondLst>
                                            <p:cond delay="0"/>
                                          </p:stCondLst>
                                        </p:cTn>
                                        <p:tgtEl>
                                          <p:spTgt spid="39"/>
                                        </p:tgtEl>
                                        <p:attrNameLst>
                                          <p:attrName>style.visibility</p:attrName>
                                        </p:attrNameLst>
                                      </p:cBhvr>
                                      <p:to>
                                        <p:strVal val="visible"/>
                                      </p:to>
                                    </p:set>
                                    <p:animEffect transition="in" filter="randombar(horizontal)">
                                      <p:cBhvr>
                                        <p:cTn id="54" dur="400"/>
                                        <p:tgtEl>
                                          <p:spTgt spid="39"/>
                                        </p:tgtEl>
                                      </p:cBhvr>
                                    </p:animEffect>
                                  </p:childTnLst>
                                </p:cTn>
                              </p:par>
                              <p:par>
                                <p:cTn id="55" presetID="14" presetClass="entr" presetSubtype="10" fill="hold" grpId="0" nodeType="withEffect">
                                  <p:stCondLst>
                                    <p:cond delay="250"/>
                                  </p:stCondLst>
                                  <p:childTnLst>
                                    <p:set>
                                      <p:cBhvr>
                                        <p:cTn id="56" dur="1" fill="hold">
                                          <p:stCondLst>
                                            <p:cond delay="0"/>
                                          </p:stCondLst>
                                        </p:cTn>
                                        <p:tgtEl>
                                          <p:spTgt spid="42"/>
                                        </p:tgtEl>
                                        <p:attrNameLst>
                                          <p:attrName>style.visibility</p:attrName>
                                        </p:attrNameLst>
                                      </p:cBhvr>
                                      <p:to>
                                        <p:strVal val="visible"/>
                                      </p:to>
                                    </p:set>
                                    <p:animEffect transition="in" filter="randombar(horizontal)">
                                      <p:cBhvr>
                                        <p:cTn id="57" dur="400"/>
                                        <p:tgtEl>
                                          <p:spTgt spid="42"/>
                                        </p:tgtEl>
                                      </p:cBhvr>
                                    </p:animEffect>
                                  </p:childTnLst>
                                </p:cTn>
                              </p:par>
                              <p:par>
                                <p:cTn id="58" presetID="14" presetClass="entr" presetSubtype="10" fill="hold" grpId="0" nodeType="withEffect">
                                  <p:stCondLst>
                                    <p:cond delay="250"/>
                                  </p:stCondLst>
                                  <p:childTnLst>
                                    <p:set>
                                      <p:cBhvr>
                                        <p:cTn id="59" dur="1" fill="hold">
                                          <p:stCondLst>
                                            <p:cond delay="0"/>
                                          </p:stCondLst>
                                        </p:cTn>
                                        <p:tgtEl>
                                          <p:spTgt spid="43"/>
                                        </p:tgtEl>
                                        <p:attrNameLst>
                                          <p:attrName>style.visibility</p:attrName>
                                        </p:attrNameLst>
                                      </p:cBhvr>
                                      <p:to>
                                        <p:strVal val="visible"/>
                                      </p:to>
                                    </p:set>
                                    <p:animEffect transition="in" filter="randombar(horizontal)">
                                      <p:cBhvr>
                                        <p:cTn id="60" dur="4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6" grpId="0" animBg="1"/>
      <p:bldP spid="57" grpId="0" animBg="1"/>
      <p:bldP spid="58" grpId="0" animBg="1"/>
      <p:bldP spid="107" grpId="0"/>
      <p:bldP spid="108" grpId="0"/>
      <p:bldP spid="109" grpId="0"/>
      <p:bldP spid="110" grpId="0"/>
      <p:bldP spid="111" grpId="0"/>
      <p:bldP spid="112" grpId="0"/>
      <p:bldP spid="38" grpId="0"/>
      <p:bldP spid="39" grpId="0"/>
      <p:bldP spid="41" grpId="0" animBg="1"/>
      <p:bldP spid="42" grpId="0"/>
      <p:bldP spid="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905235" y="1593179"/>
            <a:ext cx="3333530" cy="830991"/>
          </a:xfrm>
          <a:prstGeom prst="rect">
            <a:avLst/>
          </a:prstGeom>
        </p:spPr>
        <p:txBody>
          <a:bodyPr wrap="square" lIns="68574" tIns="34287" rIns="68574" bIns="34287" anchor="t">
            <a:spAutoFit/>
          </a:bodyPr>
          <a:lstStyle/>
          <a:p>
            <a:pPr algn="ctr" fontAlgn="ctr"/>
            <a:r>
              <a:rPr lang="zh-CN" altLang="en-US" sz="4950" b="1" spc="600" dirty="0">
                <a:solidFill>
                  <a:srgbClr val="152F47"/>
                </a:solidFill>
                <a:latin typeface="微软雅黑" panose="020B0503020204020204" pitchFamily="34" charset="-122"/>
                <a:ea typeface="微软雅黑" panose="020B0503020204020204" pitchFamily="34" charset="-122"/>
              </a:rPr>
              <a:t>谢谢观看</a:t>
            </a:r>
          </a:p>
        </p:txBody>
      </p:sp>
      <p:sp>
        <p:nvSpPr>
          <p:cNvPr id="27" name="矩形 26"/>
          <p:cNvSpPr/>
          <p:nvPr/>
        </p:nvSpPr>
        <p:spPr>
          <a:xfrm>
            <a:off x="3428852" y="4544191"/>
            <a:ext cx="2286297" cy="415492"/>
          </a:xfrm>
          <a:prstGeom prst="rect">
            <a:avLst/>
          </a:prstGeom>
        </p:spPr>
        <p:txBody>
          <a:bodyPr wrap="square" lIns="68574" tIns="34287" rIns="68574" bIns="34287">
            <a:spAutoFit/>
          </a:bodyPr>
          <a:lstStyle/>
          <a:p>
            <a:pPr>
              <a:lnSpc>
                <a:spcPct val="150000"/>
              </a:lnSpc>
            </a:pPr>
            <a:r>
              <a:rPr lang="zh-CN" altLang="en-US" sz="1500" dirty="0">
                <a:solidFill>
                  <a:schemeClr val="bg1">
                    <a:lumMod val="95000"/>
                  </a:schemeClr>
                </a:solidFill>
                <a:latin typeface="微软雅黑" panose="020B0503020204020204" pitchFamily="34" charset="-122"/>
                <a:ea typeface="微软雅黑" panose="020B0503020204020204" pitchFamily="34" charset="-122"/>
              </a:rPr>
              <a:t>恳请各位老师批评指正！</a:t>
            </a:r>
          </a:p>
        </p:txBody>
      </p:sp>
      <p:sp>
        <p:nvSpPr>
          <p:cNvPr id="9" name="等腰三角形 8"/>
          <p:cNvSpPr/>
          <p:nvPr/>
        </p:nvSpPr>
        <p:spPr>
          <a:xfrm>
            <a:off x="712170" y="3666900"/>
            <a:ext cx="626214" cy="53984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等腰三角形 9"/>
          <p:cNvSpPr/>
          <p:nvPr/>
        </p:nvSpPr>
        <p:spPr>
          <a:xfrm>
            <a:off x="7427383" y="3750167"/>
            <a:ext cx="529625" cy="45657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 name="等腰三角形 11"/>
          <p:cNvSpPr/>
          <p:nvPr/>
        </p:nvSpPr>
        <p:spPr>
          <a:xfrm>
            <a:off x="0" y="3003855"/>
            <a:ext cx="746312" cy="120288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 name="等腰三角形 12"/>
          <p:cNvSpPr/>
          <p:nvPr/>
        </p:nvSpPr>
        <p:spPr>
          <a:xfrm>
            <a:off x="1338384" y="3882780"/>
            <a:ext cx="313107" cy="32396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等腰三角形 13"/>
          <p:cNvSpPr/>
          <p:nvPr/>
        </p:nvSpPr>
        <p:spPr>
          <a:xfrm>
            <a:off x="7957007" y="3666900"/>
            <a:ext cx="626214" cy="53984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 name="等腰三角形 14"/>
          <p:cNvSpPr/>
          <p:nvPr/>
        </p:nvSpPr>
        <p:spPr>
          <a:xfrm>
            <a:off x="8517786" y="3074452"/>
            <a:ext cx="626214" cy="113228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 name="任意多边形 15"/>
          <p:cNvSpPr/>
          <p:nvPr/>
        </p:nvSpPr>
        <p:spPr>
          <a:xfrm flipH="1">
            <a:off x="3165467" y="5062714"/>
            <a:ext cx="2521088" cy="475201"/>
          </a:xfrm>
          <a:custGeom>
            <a:avLst/>
            <a:gdLst>
              <a:gd name="connsiteX0" fmla="*/ 1319211 w 1469989"/>
              <a:gd name="connsiteY0" fmla="*/ 0 h 485775"/>
              <a:gd name="connsiteX1" fmla="*/ 80964 w 1469989"/>
              <a:gd name="connsiteY1" fmla="*/ 0 h 485775"/>
              <a:gd name="connsiteX2" fmla="*/ 0 w 1469989"/>
              <a:gd name="connsiteY2" fmla="*/ 80964 h 485775"/>
              <a:gd name="connsiteX3" fmla="*/ 0 w 1469989"/>
              <a:gd name="connsiteY3" fmla="*/ 404811 h 485775"/>
              <a:gd name="connsiteX4" fmla="*/ 80964 w 1469989"/>
              <a:gd name="connsiteY4" fmla="*/ 485775 h 485775"/>
              <a:gd name="connsiteX5" fmla="*/ 1319211 w 1469989"/>
              <a:gd name="connsiteY5" fmla="*/ 485775 h 485775"/>
              <a:gd name="connsiteX6" fmla="*/ 1331069 w 1469989"/>
              <a:gd name="connsiteY6" fmla="*/ 483381 h 485775"/>
              <a:gd name="connsiteX7" fmla="*/ 1380263 w 1469989"/>
              <a:gd name="connsiteY7" fmla="*/ 483381 h 485775"/>
              <a:gd name="connsiteX8" fmla="*/ 1400175 w 1469989"/>
              <a:gd name="connsiteY8" fmla="*/ 483381 h 485775"/>
              <a:gd name="connsiteX9" fmla="*/ 1469989 w 1469989"/>
              <a:gd name="connsiteY9" fmla="*/ 483381 h 485775"/>
              <a:gd name="connsiteX10" fmla="*/ 1400175 w 1469989"/>
              <a:gd name="connsiteY10" fmla="*/ 413567 h 485775"/>
              <a:gd name="connsiteX11" fmla="*/ 1400175 w 1469989"/>
              <a:gd name="connsiteY11" fmla="*/ 404811 h 485775"/>
              <a:gd name="connsiteX12" fmla="*/ 1400175 w 1469989"/>
              <a:gd name="connsiteY12" fmla="*/ 363126 h 485775"/>
              <a:gd name="connsiteX13" fmla="*/ 1400175 w 1469989"/>
              <a:gd name="connsiteY13" fmla="*/ 80964 h 485775"/>
              <a:gd name="connsiteX14" fmla="*/ 1319211 w 1469989"/>
              <a:gd name="connsiteY14" fmla="*/ 0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9989" h="485775">
                <a:moveTo>
                  <a:pt x="1319211" y="0"/>
                </a:moveTo>
                <a:lnTo>
                  <a:pt x="80964" y="0"/>
                </a:lnTo>
                <a:cubicBezTo>
                  <a:pt x="36249" y="0"/>
                  <a:pt x="0" y="36249"/>
                  <a:pt x="0" y="80964"/>
                </a:cubicBezTo>
                <a:lnTo>
                  <a:pt x="0" y="404811"/>
                </a:lnTo>
                <a:cubicBezTo>
                  <a:pt x="0" y="449526"/>
                  <a:pt x="36249" y="485775"/>
                  <a:pt x="80964" y="485775"/>
                </a:cubicBezTo>
                <a:lnTo>
                  <a:pt x="1319211" y="485775"/>
                </a:lnTo>
                <a:lnTo>
                  <a:pt x="1331069" y="483381"/>
                </a:lnTo>
                <a:lnTo>
                  <a:pt x="1380263" y="483381"/>
                </a:lnTo>
                <a:lnTo>
                  <a:pt x="1400175" y="483381"/>
                </a:lnTo>
                <a:lnTo>
                  <a:pt x="1469989" y="483381"/>
                </a:lnTo>
                <a:lnTo>
                  <a:pt x="1400175" y="413567"/>
                </a:lnTo>
                <a:lnTo>
                  <a:pt x="1400175" y="404811"/>
                </a:lnTo>
                <a:lnTo>
                  <a:pt x="1400175" y="363126"/>
                </a:lnTo>
                <a:lnTo>
                  <a:pt x="1400175" y="80964"/>
                </a:lnTo>
                <a:cubicBezTo>
                  <a:pt x="1400175" y="36249"/>
                  <a:pt x="1363926" y="0"/>
                  <a:pt x="1319211" y="0"/>
                </a:cubicBezTo>
                <a:close/>
              </a:path>
            </a:pathLst>
          </a:cu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TextBox 25"/>
          <p:cNvSpPr txBox="1"/>
          <p:nvPr/>
        </p:nvSpPr>
        <p:spPr>
          <a:xfrm>
            <a:off x="3126830" y="5135106"/>
            <a:ext cx="2728871" cy="307777"/>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pPr algn="ctr"/>
            <a:r>
              <a:rPr lang="zh-CN" altLang="en-US" sz="1400" dirty="0"/>
              <a:t>导师</a:t>
            </a:r>
            <a:r>
              <a:rPr lang="zh-CN" altLang="en-US" sz="1400" dirty="0" smtClean="0"/>
              <a:t>：</a:t>
            </a:r>
            <a:r>
              <a:rPr lang="zh-CN" altLang="en-US" sz="1400" dirty="0"/>
              <a:t>韩琦</a:t>
            </a:r>
            <a:r>
              <a:rPr lang="zh-CN" altLang="en-US" sz="1400" dirty="0" smtClean="0"/>
              <a:t>      </a:t>
            </a:r>
            <a:r>
              <a:rPr lang="zh-CN" altLang="en-US" sz="1400" dirty="0"/>
              <a:t>答辩人</a:t>
            </a:r>
            <a:r>
              <a:rPr lang="zh-CN" altLang="en-US" sz="1400" dirty="0" smtClean="0"/>
              <a:t>：</a:t>
            </a:r>
            <a:r>
              <a:rPr lang="zh-CN" altLang="en-US" sz="1400" dirty="0"/>
              <a:t>王哲</a:t>
            </a:r>
            <a:endParaRPr lang="zh-CN" altLang="en-US" sz="1400" dirty="0"/>
          </a:p>
        </p:txBody>
      </p:sp>
    </p:spTree>
    <p:extLst>
      <p:ext uri="{BB962C8B-B14F-4D97-AF65-F5344CB8AC3E}">
        <p14:creationId xmlns:p14="http://schemas.microsoft.com/office/powerpoint/2010/main" val="348101550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0"/>
                                  </p:iterate>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anim calcmode="lin" valueType="num">
                                      <p:cBhvr>
                                        <p:cTn id="12" dur="1000" fill="hold"/>
                                        <p:tgtEl>
                                          <p:spTgt spid="27"/>
                                        </p:tgtEl>
                                        <p:attrNameLst>
                                          <p:attrName>ppt_x</p:attrName>
                                        </p:attrNameLst>
                                      </p:cBhvr>
                                      <p:tavLst>
                                        <p:tav tm="0">
                                          <p:val>
                                            <p:strVal val="#ppt_x"/>
                                          </p:val>
                                        </p:tav>
                                        <p:tav tm="100000">
                                          <p:val>
                                            <p:strVal val="#ppt_x"/>
                                          </p:val>
                                        </p:tav>
                                      </p:tavLst>
                                    </p:anim>
                                    <p:anim calcmode="lin" valueType="num">
                                      <p:cBhvr>
                                        <p:cTn id="13" dur="1000" fill="hold"/>
                                        <p:tgtEl>
                                          <p:spTgt spid="2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9" presetClass="entr" presetSubtype="0" decel="10000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 calcmode="lin" valueType="num">
                                      <p:cBhvr>
                                        <p:cTn id="19" dur="500" fill="hold"/>
                                        <p:tgtEl>
                                          <p:spTgt spid="17"/>
                                        </p:tgtEl>
                                        <p:attrNameLst>
                                          <p:attrName>style.rotation</p:attrName>
                                        </p:attrNameLst>
                                      </p:cBhvr>
                                      <p:tavLst>
                                        <p:tav tm="0">
                                          <p:val>
                                            <p:fltVal val="360"/>
                                          </p:val>
                                        </p:tav>
                                        <p:tav tm="100000">
                                          <p:val>
                                            <p:fltVal val="0"/>
                                          </p:val>
                                        </p:tav>
                                      </p:tavLst>
                                    </p:anim>
                                    <p:animEffect transition="in" filter="fade">
                                      <p:cBhvr>
                                        <p:cTn id="20" dur="500"/>
                                        <p:tgtEl>
                                          <p:spTgt spid="17"/>
                                        </p:tgtEl>
                                      </p:cBhvr>
                                    </p:animEffect>
                                  </p:childTnLst>
                                </p:cTn>
                              </p:par>
                              <p:par>
                                <p:cTn id="21" presetID="49" presetClass="entr" presetSubtype="0" de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 calcmode="lin" valueType="num">
                                      <p:cBhvr>
                                        <p:cTn id="25" dur="500" fill="hold"/>
                                        <p:tgtEl>
                                          <p:spTgt spid="16"/>
                                        </p:tgtEl>
                                        <p:attrNameLst>
                                          <p:attrName>style.rotation</p:attrName>
                                        </p:attrNameLst>
                                      </p:cBhvr>
                                      <p:tavLst>
                                        <p:tav tm="0">
                                          <p:val>
                                            <p:fltVal val="360"/>
                                          </p:val>
                                        </p:tav>
                                        <p:tav tm="100000">
                                          <p:val>
                                            <p:fltVal val="0"/>
                                          </p:val>
                                        </p:tav>
                                      </p:tavLst>
                                    </p:anim>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246294" y="4010928"/>
            <a:ext cx="1223413" cy="715581"/>
          </a:xfrm>
          <a:prstGeom prst="rect">
            <a:avLst/>
          </a:prstGeom>
          <a:noFill/>
        </p:spPr>
        <p:txBody>
          <a:bodyPr wrap="none" rtlCol="0">
            <a:spAutoFit/>
          </a:bodyPr>
          <a:lstStyle/>
          <a:p>
            <a:pPr algn="ctr"/>
            <a:r>
              <a:rPr lang="zh-CN" altLang="en-US" sz="4050" b="1" dirty="0">
                <a:solidFill>
                  <a:srgbClr val="152F47"/>
                </a:solidFill>
                <a:latin typeface="微软雅黑" panose="020B0503020204020204" pitchFamily="34" charset="-122"/>
                <a:ea typeface="微软雅黑" panose="020B0503020204020204" pitchFamily="34" charset="-122"/>
              </a:rPr>
              <a:t>绪论</a:t>
            </a:r>
          </a:p>
        </p:txBody>
      </p:sp>
      <p:sp>
        <p:nvSpPr>
          <p:cNvPr id="28" name="文本框 27"/>
          <p:cNvSpPr txBox="1"/>
          <p:nvPr/>
        </p:nvSpPr>
        <p:spPr>
          <a:xfrm>
            <a:off x="6227059" y="3621182"/>
            <a:ext cx="1261884" cy="415498"/>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100" dirty="0">
                <a:solidFill>
                  <a:srgbClr val="152F47"/>
                </a:solidFill>
              </a:rPr>
              <a:t>第一部分</a:t>
            </a:r>
          </a:p>
        </p:txBody>
      </p:sp>
      <p:grpSp>
        <p:nvGrpSpPr>
          <p:cNvPr id="44" name="组合 43"/>
          <p:cNvGrpSpPr/>
          <p:nvPr/>
        </p:nvGrpSpPr>
        <p:grpSpPr>
          <a:xfrm>
            <a:off x="6094199" y="1932776"/>
            <a:ext cx="1527602" cy="1527602"/>
            <a:chOff x="8077074" y="845254"/>
            <a:chExt cx="2036802" cy="2036802"/>
          </a:xfrm>
        </p:grpSpPr>
        <p:sp>
          <p:nvSpPr>
            <p:cNvPr id="43" name="椭圆 42"/>
            <p:cNvSpPr/>
            <p:nvPr/>
          </p:nvSpPr>
          <p:spPr>
            <a:xfrm>
              <a:off x="8077074" y="845254"/>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Freeform 126"/>
            <p:cNvSpPr>
              <a:spLocks noChangeAspect="1" noEditPoints="1"/>
            </p:cNvSpPr>
            <p:nvPr/>
          </p:nvSpPr>
          <p:spPr bwMode="auto">
            <a:xfrm>
              <a:off x="8639337" y="1292886"/>
              <a:ext cx="912277" cy="1141539"/>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a:extLst/>
          </p:spPr>
          <p:txBody>
            <a:bodyPr vert="horz" wrap="square" lIns="68580" tIns="34290" rIns="68580" bIns="34290" numCol="1" anchor="t" anchorCtr="0" compatLnSpc="1">
              <a:prstTxWarp prst="textNoShape">
                <a:avLst/>
              </a:prstTxWarp>
            </a:bodyPr>
            <a:lstStyle/>
            <a:p>
              <a:endParaRPr lang="zh-CN" altLang="en-US" sz="1350">
                <a:latin typeface="Arial" panose="020B0604020202020204" pitchFamily="34" charset="0"/>
                <a:cs typeface="Arial" panose="020B0604020202020204" pitchFamily="34" charset="0"/>
              </a:endParaRPr>
            </a:p>
          </p:txBody>
        </p:sp>
      </p:grpSp>
      <p:sp>
        <p:nvSpPr>
          <p:cNvPr id="18" name="等腰三角形 17"/>
          <p:cNvSpPr/>
          <p:nvPr/>
        </p:nvSpPr>
        <p:spPr>
          <a:xfrm>
            <a:off x="764329" y="2049262"/>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等腰三角形 21"/>
          <p:cNvSpPr/>
          <p:nvPr/>
        </p:nvSpPr>
        <p:spPr>
          <a:xfrm>
            <a:off x="3306109" y="1831451"/>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p:nvSpPr>
        <p:spPr>
          <a:xfrm rot="3600000">
            <a:off x="1755812" y="4227397"/>
            <a:ext cx="532863" cy="4593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等腰三角形 23"/>
          <p:cNvSpPr/>
          <p:nvPr/>
        </p:nvSpPr>
        <p:spPr>
          <a:xfrm>
            <a:off x="1593249" y="2471041"/>
            <a:ext cx="1464589" cy="12625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等腰三角形 25"/>
          <p:cNvSpPr/>
          <p:nvPr/>
        </p:nvSpPr>
        <p:spPr>
          <a:xfrm>
            <a:off x="446750" y="3210902"/>
            <a:ext cx="1212697" cy="1045428"/>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等腰三角形 28"/>
          <p:cNvSpPr/>
          <p:nvPr/>
        </p:nvSpPr>
        <p:spPr>
          <a:xfrm>
            <a:off x="1374008" y="4440751"/>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等腰三角形 29"/>
          <p:cNvSpPr/>
          <p:nvPr/>
        </p:nvSpPr>
        <p:spPr>
          <a:xfrm>
            <a:off x="1056617" y="4980255"/>
            <a:ext cx="532863" cy="4593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等腰三角形 44"/>
          <p:cNvSpPr/>
          <p:nvPr/>
        </p:nvSpPr>
        <p:spPr>
          <a:xfrm>
            <a:off x="1882473" y="1123464"/>
            <a:ext cx="1357734" cy="1170460"/>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等腰三角形 45"/>
          <p:cNvSpPr/>
          <p:nvPr/>
        </p:nvSpPr>
        <p:spPr>
          <a:xfrm>
            <a:off x="1066659" y="1504800"/>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等腰三角形 46"/>
          <p:cNvSpPr/>
          <p:nvPr/>
        </p:nvSpPr>
        <p:spPr>
          <a:xfrm rot="3600000">
            <a:off x="2353127" y="1791606"/>
            <a:ext cx="1357734" cy="117046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等腰三角形 47"/>
          <p:cNvSpPr/>
          <p:nvPr/>
        </p:nvSpPr>
        <p:spPr>
          <a:xfrm rot="3600000">
            <a:off x="3338873" y="2281276"/>
            <a:ext cx="532863" cy="459365"/>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等腰三角形 48"/>
          <p:cNvSpPr/>
          <p:nvPr/>
        </p:nvSpPr>
        <p:spPr>
          <a:xfrm rot="3600000">
            <a:off x="1108551" y="4227398"/>
            <a:ext cx="532863" cy="459365"/>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等腰三角形 54"/>
          <p:cNvSpPr/>
          <p:nvPr/>
        </p:nvSpPr>
        <p:spPr>
          <a:xfrm rot="10800000">
            <a:off x="463055" y="4346974"/>
            <a:ext cx="532863" cy="459365"/>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文本框 58"/>
          <p:cNvSpPr txBox="1"/>
          <p:nvPr/>
        </p:nvSpPr>
        <p:spPr>
          <a:xfrm>
            <a:off x="1845781" y="3188275"/>
            <a:ext cx="954108"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1500" b="0" dirty="0">
                <a:solidFill>
                  <a:schemeClr val="bg1">
                    <a:lumMod val="95000"/>
                  </a:schemeClr>
                </a:solidFill>
              </a:rPr>
              <a:t>研究意义</a:t>
            </a:r>
            <a:endParaRPr lang="en-US" altLang="zh-CN" sz="1500" b="0" dirty="0">
              <a:solidFill>
                <a:schemeClr val="bg1">
                  <a:lumMod val="95000"/>
                </a:schemeClr>
              </a:solidFill>
            </a:endParaRPr>
          </a:p>
        </p:txBody>
      </p:sp>
      <p:sp>
        <p:nvSpPr>
          <p:cNvPr id="31" name="等腰三角形 30"/>
          <p:cNvSpPr/>
          <p:nvPr/>
        </p:nvSpPr>
        <p:spPr>
          <a:xfrm>
            <a:off x="1119137" y="2581488"/>
            <a:ext cx="532863" cy="45936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等腰三角形 31"/>
          <p:cNvSpPr/>
          <p:nvPr/>
        </p:nvSpPr>
        <p:spPr>
          <a:xfrm flipV="1">
            <a:off x="1119137" y="3140196"/>
            <a:ext cx="532863" cy="45936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3600000">
            <a:off x="2999430" y="2836048"/>
            <a:ext cx="532863" cy="459365"/>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rot="18000000" flipV="1">
            <a:off x="1948653" y="5040415"/>
            <a:ext cx="1266963" cy="109220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等腰三角形 34"/>
          <p:cNvSpPr/>
          <p:nvPr/>
        </p:nvSpPr>
        <p:spPr>
          <a:xfrm>
            <a:off x="3469443" y="4194067"/>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等腰三角形 36"/>
          <p:cNvSpPr/>
          <p:nvPr/>
        </p:nvSpPr>
        <p:spPr>
          <a:xfrm flipV="1">
            <a:off x="1956542" y="3794590"/>
            <a:ext cx="1473773" cy="1270493"/>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文本框 57"/>
          <p:cNvSpPr txBox="1"/>
          <p:nvPr/>
        </p:nvSpPr>
        <p:spPr>
          <a:xfrm>
            <a:off x="2397700" y="2132019"/>
            <a:ext cx="954107"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1500" b="0" dirty="0" smtClean="0">
                <a:solidFill>
                  <a:schemeClr val="bg1">
                    <a:lumMod val="95000"/>
                  </a:schemeClr>
                </a:solidFill>
              </a:rPr>
              <a:t>选题背景</a:t>
            </a:r>
            <a:endParaRPr lang="zh-CN" altLang="en-US" sz="1500" b="0" dirty="0">
              <a:solidFill>
                <a:schemeClr val="bg1">
                  <a:lumMod val="95000"/>
                </a:schemeClr>
              </a:solidFill>
            </a:endParaRPr>
          </a:p>
        </p:txBody>
      </p:sp>
      <p:sp>
        <p:nvSpPr>
          <p:cNvPr id="36" name="等腰三角形 35"/>
          <p:cNvSpPr/>
          <p:nvPr/>
        </p:nvSpPr>
        <p:spPr>
          <a:xfrm>
            <a:off x="2783921" y="4689455"/>
            <a:ext cx="532863" cy="4593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0321215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600" decel="100000"/>
                                        <p:tgtEl>
                                          <p:spTgt spid="44"/>
                                        </p:tgtEl>
                                      </p:cBhvr>
                                    </p:animEffect>
                                    <p:anim calcmode="lin" valueType="num">
                                      <p:cBhvr>
                                        <p:cTn id="8" dur="600" decel="100000" fill="hold"/>
                                        <p:tgtEl>
                                          <p:spTgt spid="44"/>
                                        </p:tgtEl>
                                        <p:attrNameLst>
                                          <p:attrName>style.rotation</p:attrName>
                                        </p:attrNameLst>
                                      </p:cBhvr>
                                      <p:tavLst>
                                        <p:tav tm="0">
                                          <p:val>
                                            <p:fltVal val="-90"/>
                                          </p:val>
                                        </p:tav>
                                        <p:tav tm="100000">
                                          <p:val>
                                            <p:fltVal val="0"/>
                                          </p:val>
                                        </p:tav>
                                      </p:tavLst>
                                    </p:anim>
                                    <p:anim calcmode="lin" valueType="num">
                                      <p:cBhvr>
                                        <p:cTn id="9" dur="600" decel="100000" fill="hold"/>
                                        <p:tgtEl>
                                          <p:spTgt spid="44"/>
                                        </p:tgtEl>
                                        <p:attrNameLst>
                                          <p:attrName>ppt_x</p:attrName>
                                        </p:attrNameLst>
                                      </p:cBhvr>
                                      <p:tavLst>
                                        <p:tav tm="0">
                                          <p:val>
                                            <p:strVal val="#ppt_x+0.4"/>
                                          </p:val>
                                        </p:tav>
                                        <p:tav tm="100000">
                                          <p:val>
                                            <p:strVal val="#ppt_x-0.05"/>
                                          </p:val>
                                        </p:tav>
                                      </p:tavLst>
                                    </p:anim>
                                    <p:anim calcmode="lin" valueType="num">
                                      <p:cBhvr>
                                        <p:cTn id="10" dur="600" decel="100000" fill="hold"/>
                                        <p:tgtEl>
                                          <p:spTgt spid="44"/>
                                        </p:tgtEl>
                                        <p:attrNameLst>
                                          <p:attrName>ppt_y</p:attrName>
                                        </p:attrNameLst>
                                      </p:cBhvr>
                                      <p:tavLst>
                                        <p:tav tm="0">
                                          <p:val>
                                            <p:strVal val="#ppt_y-0.4"/>
                                          </p:val>
                                        </p:tav>
                                        <p:tav tm="100000">
                                          <p:val>
                                            <p:strVal val="#ppt_y+0.1"/>
                                          </p:val>
                                        </p:tav>
                                      </p:tavLst>
                                    </p:anim>
                                    <p:anim calcmode="lin" valueType="num">
                                      <p:cBhvr>
                                        <p:cTn id="11" dur="150" accel="100000" fill="hold">
                                          <p:stCondLst>
                                            <p:cond delay="600"/>
                                          </p:stCondLst>
                                        </p:cTn>
                                        <p:tgtEl>
                                          <p:spTgt spid="44"/>
                                        </p:tgtEl>
                                        <p:attrNameLst>
                                          <p:attrName>ppt_x</p:attrName>
                                        </p:attrNameLst>
                                      </p:cBhvr>
                                      <p:tavLst>
                                        <p:tav tm="0">
                                          <p:val>
                                            <p:strVal val="#ppt_x-0.05"/>
                                          </p:val>
                                        </p:tav>
                                        <p:tav tm="100000">
                                          <p:val>
                                            <p:strVal val="#ppt_x"/>
                                          </p:val>
                                        </p:tav>
                                      </p:tavLst>
                                    </p:anim>
                                    <p:anim calcmode="lin" valueType="num">
                                      <p:cBhvr>
                                        <p:cTn id="12" dur="150" accel="100000" fill="hold">
                                          <p:stCondLst>
                                            <p:cond delay="6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1250"/>
                            </p:stCondLst>
                            <p:childTnLst>
                              <p:par>
                                <p:cTn id="14" presetID="37"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900" decel="100000" fill="hold"/>
                                        <p:tgtEl>
                                          <p:spTgt spid="28"/>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0" fill="hold">
                            <p:stCondLst>
                              <p:cond delay="2250"/>
                            </p:stCondLst>
                            <p:childTnLst>
                              <p:par>
                                <p:cTn id="21" presetID="9"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2750"/>
                            </p:stCondLst>
                            <p:childTnLst>
                              <p:par>
                                <p:cTn id="25" presetID="49" presetClass="entr" presetSubtype="0" decel="10000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 calcmode="lin" valueType="num">
                                      <p:cBhvr>
                                        <p:cTn id="29" dur="500" fill="hold"/>
                                        <p:tgtEl>
                                          <p:spTgt spid="45"/>
                                        </p:tgtEl>
                                        <p:attrNameLst>
                                          <p:attrName>style.rotation</p:attrName>
                                        </p:attrNameLst>
                                      </p:cBhvr>
                                      <p:tavLst>
                                        <p:tav tm="0">
                                          <p:val>
                                            <p:fltVal val="360"/>
                                          </p:val>
                                        </p:tav>
                                        <p:tav tm="100000">
                                          <p:val>
                                            <p:fltVal val="0"/>
                                          </p:val>
                                        </p:tav>
                                      </p:tavLst>
                                    </p:anim>
                                    <p:animEffect transition="in" filter="fade">
                                      <p:cBhvr>
                                        <p:cTn id="30" dur="500"/>
                                        <p:tgtEl>
                                          <p:spTgt spid="45"/>
                                        </p:tgtEl>
                                      </p:cBhvr>
                                    </p:animEffect>
                                  </p:childTnLst>
                                </p:cTn>
                              </p:par>
                            </p:childTnLst>
                          </p:cTn>
                        </p:par>
                        <p:par>
                          <p:cTn id="31" fill="hold">
                            <p:stCondLst>
                              <p:cond delay="3250"/>
                            </p:stCondLst>
                            <p:childTnLst>
                              <p:par>
                                <p:cTn id="32" presetID="49" presetClass="entr" presetSubtype="0" decel="100000" fill="hold" grpId="0" nodeType="after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 calcmode="lin" valueType="num">
                                      <p:cBhvr>
                                        <p:cTn id="36" dur="500" fill="hold"/>
                                        <p:tgtEl>
                                          <p:spTgt spid="58"/>
                                        </p:tgtEl>
                                        <p:attrNameLst>
                                          <p:attrName>style.rotation</p:attrName>
                                        </p:attrNameLst>
                                      </p:cBhvr>
                                      <p:tavLst>
                                        <p:tav tm="0">
                                          <p:val>
                                            <p:fltVal val="360"/>
                                          </p:val>
                                        </p:tav>
                                        <p:tav tm="100000">
                                          <p:val>
                                            <p:fltVal val="0"/>
                                          </p:val>
                                        </p:tav>
                                      </p:tavLst>
                                    </p:anim>
                                    <p:animEffect transition="in" filter="fade">
                                      <p:cBhvr>
                                        <p:cTn id="37" dur="500"/>
                                        <p:tgtEl>
                                          <p:spTgt spid="58"/>
                                        </p:tgtEl>
                                      </p:cBhvr>
                                    </p:animEffect>
                                  </p:childTnLst>
                                </p:cTn>
                              </p:par>
                              <p:par>
                                <p:cTn id="38" presetID="49" presetClass="entr" presetSubtype="0" decel="10000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 calcmode="lin" valueType="num">
                                      <p:cBhvr>
                                        <p:cTn id="42" dur="500" fill="hold"/>
                                        <p:tgtEl>
                                          <p:spTgt spid="47"/>
                                        </p:tgtEl>
                                        <p:attrNameLst>
                                          <p:attrName>style.rotation</p:attrName>
                                        </p:attrNameLst>
                                      </p:cBhvr>
                                      <p:tavLst>
                                        <p:tav tm="0">
                                          <p:val>
                                            <p:fltVal val="360"/>
                                          </p:val>
                                        </p:tav>
                                        <p:tav tm="100000">
                                          <p:val>
                                            <p:fltVal val="0"/>
                                          </p:val>
                                        </p:tav>
                                      </p:tavLst>
                                    </p:anim>
                                    <p:animEffect transition="in" filter="fade">
                                      <p:cBhvr>
                                        <p:cTn id="43" dur="500"/>
                                        <p:tgtEl>
                                          <p:spTgt spid="47"/>
                                        </p:tgtEl>
                                      </p:cBhvr>
                                    </p:animEffect>
                                  </p:childTnLst>
                                </p:cTn>
                              </p:par>
                            </p:childTnLst>
                          </p:cTn>
                        </p:par>
                        <p:par>
                          <p:cTn id="44" fill="hold">
                            <p:stCondLst>
                              <p:cond delay="3750"/>
                            </p:stCondLst>
                            <p:childTnLst>
                              <p:par>
                                <p:cTn id="45" presetID="49" presetClass="entr" presetSubtype="0" decel="100000" fill="hold" grpId="0" nodeType="after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p:cTn id="47" dur="500" fill="hold"/>
                                        <p:tgtEl>
                                          <p:spTgt spid="59"/>
                                        </p:tgtEl>
                                        <p:attrNameLst>
                                          <p:attrName>ppt_w</p:attrName>
                                        </p:attrNameLst>
                                      </p:cBhvr>
                                      <p:tavLst>
                                        <p:tav tm="0">
                                          <p:val>
                                            <p:fltVal val="0"/>
                                          </p:val>
                                        </p:tav>
                                        <p:tav tm="100000">
                                          <p:val>
                                            <p:strVal val="#ppt_w"/>
                                          </p:val>
                                        </p:tav>
                                      </p:tavLst>
                                    </p:anim>
                                    <p:anim calcmode="lin" valueType="num">
                                      <p:cBhvr>
                                        <p:cTn id="48" dur="500" fill="hold"/>
                                        <p:tgtEl>
                                          <p:spTgt spid="59"/>
                                        </p:tgtEl>
                                        <p:attrNameLst>
                                          <p:attrName>ppt_h</p:attrName>
                                        </p:attrNameLst>
                                      </p:cBhvr>
                                      <p:tavLst>
                                        <p:tav tm="0">
                                          <p:val>
                                            <p:fltVal val="0"/>
                                          </p:val>
                                        </p:tav>
                                        <p:tav tm="100000">
                                          <p:val>
                                            <p:strVal val="#ppt_h"/>
                                          </p:val>
                                        </p:tav>
                                      </p:tavLst>
                                    </p:anim>
                                    <p:anim calcmode="lin" valueType="num">
                                      <p:cBhvr>
                                        <p:cTn id="49" dur="500" fill="hold"/>
                                        <p:tgtEl>
                                          <p:spTgt spid="59"/>
                                        </p:tgtEl>
                                        <p:attrNameLst>
                                          <p:attrName>style.rotation</p:attrName>
                                        </p:attrNameLst>
                                      </p:cBhvr>
                                      <p:tavLst>
                                        <p:tav tm="0">
                                          <p:val>
                                            <p:fltVal val="360"/>
                                          </p:val>
                                        </p:tav>
                                        <p:tav tm="100000">
                                          <p:val>
                                            <p:fltVal val="0"/>
                                          </p:val>
                                        </p:tav>
                                      </p:tavLst>
                                    </p:anim>
                                    <p:animEffect transition="in" filter="fade">
                                      <p:cBhvr>
                                        <p:cTn id="50" dur="500"/>
                                        <p:tgtEl>
                                          <p:spTgt spid="59"/>
                                        </p:tgtEl>
                                      </p:cBhvr>
                                    </p:animEffect>
                                  </p:childTnLst>
                                </p:cTn>
                              </p:par>
                              <p:par>
                                <p:cTn id="51" presetID="49" presetClass="entr" presetSubtype="0" decel="10000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ppt_w</p:attrName>
                                        </p:attrNameLst>
                                      </p:cBhvr>
                                      <p:tavLst>
                                        <p:tav tm="0">
                                          <p:val>
                                            <p:fltVal val="0"/>
                                          </p:val>
                                        </p:tav>
                                        <p:tav tm="100000">
                                          <p:val>
                                            <p:strVal val="#ppt_w"/>
                                          </p:val>
                                        </p:tav>
                                      </p:tavLst>
                                    </p:anim>
                                    <p:anim calcmode="lin" valueType="num">
                                      <p:cBhvr>
                                        <p:cTn id="54" dur="500" fill="hold"/>
                                        <p:tgtEl>
                                          <p:spTgt spid="24"/>
                                        </p:tgtEl>
                                        <p:attrNameLst>
                                          <p:attrName>ppt_h</p:attrName>
                                        </p:attrNameLst>
                                      </p:cBhvr>
                                      <p:tavLst>
                                        <p:tav tm="0">
                                          <p:val>
                                            <p:fltVal val="0"/>
                                          </p:val>
                                        </p:tav>
                                        <p:tav tm="100000">
                                          <p:val>
                                            <p:strVal val="#ppt_h"/>
                                          </p:val>
                                        </p:tav>
                                      </p:tavLst>
                                    </p:anim>
                                    <p:anim calcmode="lin" valueType="num">
                                      <p:cBhvr>
                                        <p:cTn id="55" dur="500" fill="hold"/>
                                        <p:tgtEl>
                                          <p:spTgt spid="24"/>
                                        </p:tgtEl>
                                        <p:attrNameLst>
                                          <p:attrName>style.rotation</p:attrName>
                                        </p:attrNameLst>
                                      </p:cBhvr>
                                      <p:tavLst>
                                        <p:tav tm="0">
                                          <p:val>
                                            <p:fltVal val="360"/>
                                          </p:val>
                                        </p:tav>
                                        <p:tav tm="100000">
                                          <p:val>
                                            <p:fltVal val="0"/>
                                          </p:val>
                                        </p:tav>
                                      </p:tavLst>
                                    </p:anim>
                                    <p:animEffect transition="in" filter="fade">
                                      <p:cBhvr>
                                        <p:cTn id="56" dur="500"/>
                                        <p:tgtEl>
                                          <p:spTgt spid="24"/>
                                        </p:tgtEl>
                                      </p:cBhvr>
                                    </p:animEffect>
                                  </p:childTnLst>
                                </p:cTn>
                              </p:par>
                              <p:par>
                                <p:cTn id="57" presetID="49" presetClass="entr" presetSubtype="0" decel="10000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500" fill="hold"/>
                                        <p:tgtEl>
                                          <p:spTgt spid="37"/>
                                        </p:tgtEl>
                                        <p:attrNameLst>
                                          <p:attrName>ppt_w</p:attrName>
                                        </p:attrNameLst>
                                      </p:cBhvr>
                                      <p:tavLst>
                                        <p:tav tm="0">
                                          <p:val>
                                            <p:fltVal val="0"/>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anim calcmode="lin" valueType="num">
                                      <p:cBhvr>
                                        <p:cTn id="61" dur="500" fill="hold"/>
                                        <p:tgtEl>
                                          <p:spTgt spid="37"/>
                                        </p:tgtEl>
                                        <p:attrNameLst>
                                          <p:attrName>style.rotation</p:attrName>
                                        </p:attrNameLst>
                                      </p:cBhvr>
                                      <p:tavLst>
                                        <p:tav tm="0">
                                          <p:val>
                                            <p:fltVal val="360"/>
                                          </p:val>
                                        </p:tav>
                                        <p:tav tm="100000">
                                          <p:val>
                                            <p:fltVal val="0"/>
                                          </p:val>
                                        </p:tav>
                                      </p:tavLst>
                                    </p:anim>
                                    <p:animEffect transition="in" filter="fade">
                                      <p:cBhvr>
                                        <p:cTn id="62" dur="500"/>
                                        <p:tgtEl>
                                          <p:spTgt spid="37"/>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 calcmode="lin" valueType="num">
                                      <p:cBhvr>
                                        <p:cTn id="65" dur="500" fill="hold"/>
                                        <p:tgtEl>
                                          <p:spTgt spid="34"/>
                                        </p:tgtEl>
                                        <p:attrNameLst>
                                          <p:attrName>ppt_w</p:attrName>
                                        </p:attrNameLst>
                                      </p:cBhvr>
                                      <p:tavLst>
                                        <p:tav tm="0">
                                          <p:val>
                                            <p:fltVal val="0"/>
                                          </p:val>
                                        </p:tav>
                                        <p:tav tm="100000">
                                          <p:val>
                                            <p:strVal val="#ppt_w"/>
                                          </p:val>
                                        </p:tav>
                                      </p:tavLst>
                                    </p:anim>
                                    <p:anim calcmode="lin" valueType="num">
                                      <p:cBhvr>
                                        <p:cTn id="66" dur="500" fill="hold"/>
                                        <p:tgtEl>
                                          <p:spTgt spid="34"/>
                                        </p:tgtEl>
                                        <p:attrNameLst>
                                          <p:attrName>ppt_h</p:attrName>
                                        </p:attrNameLst>
                                      </p:cBhvr>
                                      <p:tavLst>
                                        <p:tav tm="0">
                                          <p:val>
                                            <p:fltVal val="0"/>
                                          </p:val>
                                        </p:tav>
                                        <p:tav tm="100000">
                                          <p:val>
                                            <p:strVal val="#ppt_h"/>
                                          </p:val>
                                        </p:tav>
                                      </p:tavLst>
                                    </p:anim>
                                    <p:anim calcmode="lin" valueType="num">
                                      <p:cBhvr>
                                        <p:cTn id="67" dur="500" fill="hold"/>
                                        <p:tgtEl>
                                          <p:spTgt spid="34"/>
                                        </p:tgtEl>
                                        <p:attrNameLst>
                                          <p:attrName>style.rotation</p:attrName>
                                        </p:attrNameLst>
                                      </p:cBhvr>
                                      <p:tavLst>
                                        <p:tav tm="0">
                                          <p:val>
                                            <p:fltVal val="360"/>
                                          </p:val>
                                        </p:tav>
                                        <p:tav tm="100000">
                                          <p:val>
                                            <p:fltVal val="0"/>
                                          </p:val>
                                        </p:tav>
                                      </p:tavLst>
                                    </p:anim>
                                    <p:animEffect transition="in" filter="fade">
                                      <p:cBhvr>
                                        <p:cTn id="68" dur="500"/>
                                        <p:tgtEl>
                                          <p:spTgt spid="34"/>
                                        </p:tgtEl>
                                      </p:cBhvr>
                                    </p:animEffect>
                                  </p:childTnLst>
                                </p:cTn>
                              </p:par>
                            </p:childTnLst>
                          </p:cTn>
                        </p:par>
                        <p:par>
                          <p:cTn id="69" fill="hold">
                            <p:stCondLst>
                              <p:cond delay="4250"/>
                            </p:stCondLst>
                            <p:childTnLst>
                              <p:par>
                                <p:cTn id="70" presetID="49" presetClass="entr" presetSubtype="0" decel="100000" fill="hold" grpId="0" nodeType="afterEffect">
                                  <p:stCondLst>
                                    <p:cond delay="0"/>
                                  </p:stCondLst>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ppt_w</p:attrName>
                                        </p:attrNameLst>
                                      </p:cBhvr>
                                      <p:tavLst>
                                        <p:tav tm="0">
                                          <p:val>
                                            <p:fltVal val="0"/>
                                          </p:val>
                                        </p:tav>
                                        <p:tav tm="100000">
                                          <p:val>
                                            <p:strVal val="#ppt_w"/>
                                          </p:val>
                                        </p:tav>
                                      </p:tavLst>
                                    </p:anim>
                                    <p:anim calcmode="lin" valueType="num">
                                      <p:cBhvr>
                                        <p:cTn id="73" dur="500" fill="hold"/>
                                        <p:tgtEl>
                                          <p:spTgt spid="18"/>
                                        </p:tgtEl>
                                        <p:attrNameLst>
                                          <p:attrName>ppt_h</p:attrName>
                                        </p:attrNameLst>
                                      </p:cBhvr>
                                      <p:tavLst>
                                        <p:tav tm="0">
                                          <p:val>
                                            <p:fltVal val="0"/>
                                          </p:val>
                                        </p:tav>
                                        <p:tav tm="100000">
                                          <p:val>
                                            <p:strVal val="#ppt_h"/>
                                          </p:val>
                                        </p:tav>
                                      </p:tavLst>
                                    </p:anim>
                                    <p:anim calcmode="lin" valueType="num">
                                      <p:cBhvr>
                                        <p:cTn id="74" dur="500" fill="hold"/>
                                        <p:tgtEl>
                                          <p:spTgt spid="18"/>
                                        </p:tgtEl>
                                        <p:attrNameLst>
                                          <p:attrName>style.rotation</p:attrName>
                                        </p:attrNameLst>
                                      </p:cBhvr>
                                      <p:tavLst>
                                        <p:tav tm="0">
                                          <p:val>
                                            <p:fltVal val="360"/>
                                          </p:val>
                                        </p:tav>
                                        <p:tav tm="100000">
                                          <p:val>
                                            <p:fltVal val="0"/>
                                          </p:val>
                                        </p:tav>
                                      </p:tavLst>
                                    </p:anim>
                                    <p:animEffect transition="in" filter="fade">
                                      <p:cBhvr>
                                        <p:cTn id="75" dur="500"/>
                                        <p:tgtEl>
                                          <p:spTgt spid="18"/>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p:cTn id="78" dur="500" fill="hold"/>
                                        <p:tgtEl>
                                          <p:spTgt spid="22"/>
                                        </p:tgtEl>
                                        <p:attrNameLst>
                                          <p:attrName>ppt_w</p:attrName>
                                        </p:attrNameLst>
                                      </p:cBhvr>
                                      <p:tavLst>
                                        <p:tav tm="0">
                                          <p:val>
                                            <p:fltVal val="0"/>
                                          </p:val>
                                        </p:tav>
                                        <p:tav tm="100000">
                                          <p:val>
                                            <p:strVal val="#ppt_w"/>
                                          </p:val>
                                        </p:tav>
                                      </p:tavLst>
                                    </p:anim>
                                    <p:anim calcmode="lin" valueType="num">
                                      <p:cBhvr>
                                        <p:cTn id="79" dur="500" fill="hold"/>
                                        <p:tgtEl>
                                          <p:spTgt spid="22"/>
                                        </p:tgtEl>
                                        <p:attrNameLst>
                                          <p:attrName>ppt_h</p:attrName>
                                        </p:attrNameLst>
                                      </p:cBhvr>
                                      <p:tavLst>
                                        <p:tav tm="0">
                                          <p:val>
                                            <p:fltVal val="0"/>
                                          </p:val>
                                        </p:tav>
                                        <p:tav tm="100000">
                                          <p:val>
                                            <p:strVal val="#ppt_h"/>
                                          </p:val>
                                        </p:tav>
                                      </p:tavLst>
                                    </p:anim>
                                    <p:anim calcmode="lin" valueType="num">
                                      <p:cBhvr>
                                        <p:cTn id="80" dur="500" fill="hold"/>
                                        <p:tgtEl>
                                          <p:spTgt spid="22"/>
                                        </p:tgtEl>
                                        <p:attrNameLst>
                                          <p:attrName>style.rotation</p:attrName>
                                        </p:attrNameLst>
                                      </p:cBhvr>
                                      <p:tavLst>
                                        <p:tav tm="0">
                                          <p:val>
                                            <p:fltVal val="360"/>
                                          </p:val>
                                        </p:tav>
                                        <p:tav tm="100000">
                                          <p:val>
                                            <p:fltVal val="0"/>
                                          </p:val>
                                        </p:tav>
                                      </p:tavLst>
                                    </p:anim>
                                    <p:animEffect transition="in" filter="fade">
                                      <p:cBhvr>
                                        <p:cTn id="81" dur="500"/>
                                        <p:tgtEl>
                                          <p:spTgt spid="22"/>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46"/>
                                        </p:tgtEl>
                                        <p:attrNameLst>
                                          <p:attrName>style.visibility</p:attrName>
                                        </p:attrNameLst>
                                      </p:cBhvr>
                                      <p:to>
                                        <p:strVal val="visible"/>
                                      </p:to>
                                    </p:set>
                                    <p:anim calcmode="lin" valueType="num">
                                      <p:cBhvr>
                                        <p:cTn id="84" dur="500" fill="hold"/>
                                        <p:tgtEl>
                                          <p:spTgt spid="46"/>
                                        </p:tgtEl>
                                        <p:attrNameLst>
                                          <p:attrName>ppt_w</p:attrName>
                                        </p:attrNameLst>
                                      </p:cBhvr>
                                      <p:tavLst>
                                        <p:tav tm="0">
                                          <p:val>
                                            <p:fltVal val="0"/>
                                          </p:val>
                                        </p:tav>
                                        <p:tav tm="100000">
                                          <p:val>
                                            <p:strVal val="#ppt_w"/>
                                          </p:val>
                                        </p:tav>
                                      </p:tavLst>
                                    </p:anim>
                                    <p:anim calcmode="lin" valueType="num">
                                      <p:cBhvr>
                                        <p:cTn id="85" dur="500" fill="hold"/>
                                        <p:tgtEl>
                                          <p:spTgt spid="46"/>
                                        </p:tgtEl>
                                        <p:attrNameLst>
                                          <p:attrName>ppt_h</p:attrName>
                                        </p:attrNameLst>
                                      </p:cBhvr>
                                      <p:tavLst>
                                        <p:tav tm="0">
                                          <p:val>
                                            <p:fltVal val="0"/>
                                          </p:val>
                                        </p:tav>
                                        <p:tav tm="100000">
                                          <p:val>
                                            <p:strVal val="#ppt_h"/>
                                          </p:val>
                                        </p:tav>
                                      </p:tavLst>
                                    </p:anim>
                                    <p:anim calcmode="lin" valueType="num">
                                      <p:cBhvr>
                                        <p:cTn id="86" dur="500" fill="hold"/>
                                        <p:tgtEl>
                                          <p:spTgt spid="46"/>
                                        </p:tgtEl>
                                        <p:attrNameLst>
                                          <p:attrName>style.rotation</p:attrName>
                                        </p:attrNameLst>
                                      </p:cBhvr>
                                      <p:tavLst>
                                        <p:tav tm="0">
                                          <p:val>
                                            <p:fltVal val="360"/>
                                          </p:val>
                                        </p:tav>
                                        <p:tav tm="100000">
                                          <p:val>
                                            <p:fltVal val="0"/>
                                          </p:val>
                                        </p:tav>
                                      </p:tavLst>
                                    </p:anim>
                                    <p:animEffect transition="in" filter="fade">
                                      <p:cBhvr>
                                        <p:cTn id="87" dur="500"/>
                                        <p:tgtEl>
                                          <p:spTgt spid="46"/>
                                        </p:tgtEl>
                                      </p:cBhvr>
                                    </p:animEffect>
                                  </p:childTnLst>
                                </p:cTn>
                              </p:par>
                              <p:par>
                                <p:cTn id="88" presetID="49" presetClass="entr" presetSubtype="0" decel="100000"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 calcmode="lin" valueType="num">
                                      <p:cBhvr>
                                        <p:cTn id="90" dur="500" fill="hold"/>
                                        <p:tgtEl>
                                          <p:spTgt spid="48"/>
                                        </p:tgtEl>
                                        <p:attrNameLst>
                                          <p:attrName>ppt_w</p:attrName>
                                        </p:attrNameLst>
                                      </p:cBhvr>
                                      <p:tavLst>
                                        <p:tav tm="0">
                                          <p:val>
                                            <p:fltVal val="0"/>
                                          </p:val>
                                        </p:tav>
                                        <p:tav tm="100000">
                                          <p:val>
                                            <p:strVal val="#ppt_w"/>
                                          </p:val>
                                        </p:tav>
                                      </p:tavLst>
                                    </p:anim>
                                    <p:anim calcmode="lin" valueType="num">
                                      <p:cBhvr>
                                        <p:cTn id="91" dur="500" fill="hold"/>
                                        <p:tgtEl>
                                          <p:spTgt spid="48"/>
                                        </p:tgtEl>
                                        <p:attrNameLst>
                                          <p:attrName>ppt_h</p:attrName>
                                        </p:attrNameLst>
                                      </p:cBhvr>
                                      <p:tavLst>
                                        <p:tav tm="0">
                                          <p:val>
                                            <p:fltVal val="0"/>
                                          </p:val>
                                        </p:tav>
                                        <p:tav tm="100000">
                                          <p:val>
                                            <p:strVal val="#ppt_h"/>
                                          </p:val>
                                        </p:tav>
                                      </p:tavLst>
                                    </p:anim>
                                    <p:anim calcmode="lin" valueType="num">
                                      <p:cBhvr>
                                        <p:cTn id="92" dur="500" fill="hold"/>
                                        <p:tgtEl>
                                          <p:spTgt spid="48"/>
                                        </p:tgtEl>
                                        <p:attrNameLst>
                                          <p:attrName>style.rotation</p:attrName>
                                        </p:attrNameLst>
                                      </p:cBhvr>
                                      <p:tavLst>
                                        <p:tav tm="0">
                                          <p:val>
                                            <p:fltVal val="360"/>
                                          </p:val>
                                        </p:tav>
                                        <p:tav tm="100000">
                                          <p:val>
                                            <p:fltVal val="0"/>
                                          </p:val>
                                        </p:tav>
                                      </p:tavLst>
                                    </p:anim>
                                    <p:animEffect transition="in" filter="fade">
                                      <p:cBhvr>
                                        <p:cTn id="93" dur="500"/>
                                        <p:tgtEl>
                                          <p:spTgt spid="48"/>
                                        </p:tgtEl>
                                      </p:cBhvr>
                                    </p:animEffect>
                                  </p:childTnLst>
                                </p:cTn>
                              </p:par>
                              <p:par>
                                <p:cTn id="94" presetID="49" presetClass="entr" presetSubtype="0" decel="100000"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anim calcmode="lin" valueType="num">
                                      <p:cBhvr>
                                        <p:cTn id="98" dur="500" fill="hold"/>
                                        <p:tgtEl>
                                          <p:spTgt spid="30"/>
                                        </p:tgtEl>
                                        <p:attrNameLst>
                                          <p:attrName>style.rotation</p:attrName>
                                        </p:attrNameLst>
                                      </p:cBhvr>
                                      <p:tavLst>
                                        <p:tav tm="0">
                                          <p:val>
                                            <p:fltVal val="360"/>
                                          </p:val>
                                        </p:tav>
                                        <p:tav tm="100000">
                                          <p:val>
                                            <p:fltVal val="0"/>
                                          </p:val>
                                        </p:tav>
                                      </p:tavLst>
                                    </p:anim>
                                    <p:animEffect transition="in" filter="fade">
                                      <p:cBhvr>
                                        <p:cTn id="99" dur="500"/>
                                        <p:tgtEl>
                                          <p:spTgt spid="30"/>
                                        </p:tgtEl>
                                      </p:cBhvr>
                                    </p:animEffect>
                                  </p:childTnLst>
                                </p:cTn>
                              </p:par>
                              <p:par>
                                <p:cTn id="100" presetID="49" presetClass="entr" presetSubtype="0" decel="10000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p:cTn id="102" dur="500" fill="hold"/>
                                        <p:tgtEl>
                                          <p:spTgt spid="31"/>
                                        </p:tgtEl>
                                        <p:attrNameLst>
                                          <p:attrName>ppt_w</p:attrName>
                                        </p:attrNameLst>
                                      </p:cBhvr>
                                      <p:tavLst>
                                        <p:tav tm="0">
                                          <p:val>
                                            <p:fltVal val="0"/>
                                          </p:val>
                                        </p:tav>
                                        <p:tav tm="100000">
                                          <p:val>
                                            <p:strVal val="#ppt_w"/>
                                          </p:val>
                                        </p:tav>
                                      </p:tavLst>
                                    </p:anim>
                                    <p:anim calcmode="lin" valueType="num">
                                      <p:cBhvr>
                                        <p:cTn id="103" dur="500" fill="hold"/>
                                        <p:tgtEl>
                                          <p:spTgt spid="31"/>
                                        </p:tgtEl>
                                        <p:attrNameLst>
                                          <p:attrName>ppt_h</p:attrName>
                                        </p:attrNameLst>
                                      </p:cBhvr>
                                      <p:tavLst>
                                        <p:tav tm="0">
                                          <p:val>
                                            <p:fltVal val="0"/>
                                          </p:val>
                                        </p:tav>
                                        <p:tav tm="100000">
                                          <p:val>
                                            <p:strVal val="#ppt_h"/>
                                          </p:val>
                                        </p:tav>
                                      </p:tavLst>
                                    </p:anim>
                                    <p:anim calcmode="lin" valueType="num">
                                      <p:cBhvr>
                                        <p:cTn id="104" dur="500" fill="hold"/>
                                        <p:tgtEl>
                                          <p:spTgt spid="31"/>
                                        </p:tgtEl>
                                        <p:attrNameLst>
                                          <p:attrName>style.rotation</p:attrName>
                                        </p:attrNameLst>
                                      </p:cBhvr>
                                      <p:tavLst>
                                        <p:tav tm="0">
                                          <p:val>
                                            <p:fltVal val="360"/>
                                          </p:val>
                                        </p:tav>
                                        <p:tav tm="100000">
                                          <p:val>
                                            <p:fltVal val="0"/>
                                          </p:val>
                                        </p:tav>
                                      </p:tavLst>
                                    </p:anim>
                                    <p:animEffect transition="in" filter="fade">
                                      <p:cBhvr>
                                        <p:cTn id="105" dur="500"/>
                                        <p:tgtEl>
                                          <p:spTgt spid="31"/>
                                        </p:tgtEl>
                                      </p:cBhvr>
                                    </p:animEffect>
                                  </p:childTnLst>
                                </p:cTn>
                              </p:par>
                              <p:par>
                                <p:cTn id="106" presetID="49" presetClass="entr" presetSubtype="0" decel="100000"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 calcmode="lin" valueType="num">
                                      <p:cBhvr>
                                        <p:cTn id="108" dur="500" fill="hold"/>
                                        <p:tgtEl>
                                          <p:spTgt spid="32"/>
                                        </p:tgtEl>
                                        <p:attrNameLst>
                                          <p:attrName>ppt_w</p:attrName>
                                        </p:attrNameLst>
                                      </p:cBhvr>
                                      <p:tavLst>
                                        <p:tav tm="0">
                                          <p:val>
                                            <p:fltVal val="0"/>
                                          </p:val>
                                        </p:tav>
                                        <p:tav tm="100000">
                                          <p:val>
                                            <p:strVal val="#ppt_w"/>
                                          </p:val>
                                        </p:tav>
                                      </p:tavLst>
                                    </p:anim>
                                    <p:anim calcmode="lin" valueType="num">
                                      <p:cBhvr>
                                        <p:cTn id="109" dur="500" fill="hold"/>
                                        <p:tgtEl>
                                          <p:spTgt spid="32"/>
                                        </p:tgtEl>
                                        <p:attrNameLst>
                                          <p:attrName>ppt_h</p:attrName>
                                        </p:attrNameLst>
                                      </p:cBhvr>
                                      <p:tavLst>
                                        <p:tav tm="0">
                                          <p:val>
                                            <p:fltVal val="0"/>
                                          </p:val>
                                        </p:tav>
                                        <p:tav tm="100000">
                                          <p:val>
                                            <p:strVal val="#ppt_h"/>
                                          </p:val>
                                        </p:tav>
                                      </p:tavLst>
                                    </p:anim>
                                    <p:anim calcmode="lin" valueType="num">
                                      <p:cBhvr>
                                        <p:cTn id="110" dur="500" fill="hold"/>
                                        <p:tgtEl>
                                          <p:spTgt spid="32"/>
                                        </p:tgtEl>
                                        <p:attrNameLst>
                                          <p:attrName>style.rotation</p:attrName>
                                        </p:attrNameLst>
                                      </p:cBhvr>
                                      <p:tavLst>
                                        <p:tav tm="0">
                                          <p:val>
                                            <p:fltVal val="360"/>
                                          </p:val>
                                        </p:tav>
                                        <p:tav tm="100000">
                                          <p:val>
                                            <p:fltVal val="0"/>
                                          </p:val>
                                        </p:tav>
                                      </p:tavLst>
                                    </p:anim>
                                    <p:animEffect transition="in" filter="fade">
                                      <p:cBhvr>
                                        <p:cTn id="111" dur="500"/>
                                        <p:tgtEl>
                                          <p:spTgt spid="32"/>
                                        </p:tgtEl>
                                      </p:cBhvr>
                                    </p:animEffect>
                                  </p:childTnLst>
                                </p:cTn>
                              </p:par>
                              <p:par>
                                <p:cTn id="112" presetID="49" presetClass="entr" presetSubtype="0" decel="100000" fill="hold" grpId="0" nodeType="withEffect">
                                  <p:stCondLst>
                                    <p:cond delay="0"/>
                                  </p:stCondLst>
                                  <p:childTnLst>
                                    <p:set>
                                      <p:cBhvr>
                                        <p:cTn id="113" dur="1" fill="hold">
                                          <p:stCondLst>
                                            <p:cond delay="0"/>
                                          </p:stCondLst>
                                        </p:cTn>
                                        <p:tgtEl>
                                          <p:spTgt spid="33"/>
                                        </p:tgtEl>
                                        <p:attrNameLst>
                                          <p:attrName>style.visibility</p:attrName>
                                        </p:attrNameLst>
                                      </p:cBhvr>
                                      <p:to>
                                        <p:strVal val="visible"/>
                                      </p:to>
                                    </p:set>
                                    <p:anim calcmode="lin" valueType="num">
                                      <p:cBhvr>
                                        <p:cTn id="114" dur="500" fill="hold"/>
                                        <p:tgtEl>
                                          <p:spTgt spid="33"/>
                                        </p:tgtEl>
                                        <p:attrNameLst>
                                          <p:attrName>ppt_w</p:attrName>
                                        </p:attrNameLst>
                                      </p:cBhvr>
                                      <p:tavLst>
                                        <p:tav tm="0">
                                          <p:val>
                                            <p:fltVal val="0"/>
                                          </p:val>
                                        </p:tav>
                                        <p:tav tm="100000">
                                          <p:val>
                                            <p:strVal val="#ppt_w"/>
                                          </p:val>
                                        </p:tav>
                                      </p:tavLst>
                                    </p:anim>
                                    <p:anim calcmode="lin" valueType="num">
                                      <p:cBhvr>
                                        <p:cTn id="115" dur="500" fill="hold"/>
                                        <p:tgtEl>
                                          <p:spTgt spid="33"/>
                                        </p:tgtEl>
                                        <p:attrNameLst>
                                          <p:attrName>ppt_h</p:attrName>
                                        </p:attrNameLst>
                                      </p:cBhvr>
                                      <p:tavLst>
                                        <p:tav tm="0">
                                          <p:val>
                                            <p:fltVal val="0"/>
                                          </p:val>
                                        </p:tav>
                                        <p:tav tm="100000">
                                          <p:val>
                                            <p:strVal val="#ppt_h"/>
                                          </p:val>
                                        </p:tav>
                                      </p:tavLst>
                                    </p:anim>
                                    <p:anim calcmode="lin" valueType="num">
                                      <p:cBhvr>
                                        <p:cTn id="116" dur="500" fill="hold"/>
                                        <p:tgtEl>
                                          <p:spTgt spid="33"/>
                                        </p:tgtEl>
                                        <p:attrNameLst>
                                          <p:attrName>style.rotation</p:attrName>
                                        </p:attrNameLst>
                                      </p:cBhvr>
                                      <p:tavLst>
                                        <p:tav tm="0">
                                          <p:val>
                                            <p:fltVal val="360"/>
                                          </p:val>
                                        </p:tav>
                                        <p:tav tm="100000">
                                          <p:val>
                                            <p:fltVal val="0"/>
                                          </p:val>
                                        </p:tav>
                                      </p:tavLst>
                                    </p:anim>
                                    <p:animEffect transition="in" filter="fade">
                                      <p:cBhvr>
                                        <p:cTn id="117" dur="500"/>
                                        <p:tgtEl>
                                          <p:spTgt spid="33"/>
                                        </p:tgtEl>
                                      </p:cBhvr>
                                    </p:animEffect>
                                  </p:childTnLst>
                                </p:cTn>
                              </p:par>
                              <p:par>
                                <p:cTn id="118" presetID="49" presetClass="entr" presetSubtype="0" decel="100000" fill="hold" grpId="0" nodeType="withEffect">
                                  <p:stCondLst>
                                    <p:cond delay="250"/>
                                  </p:stCondLst>
                                  <p:childTnLst>
                                    <p:set>
                                      <p:cBhvr>
                                        <p:cTn id="119" dur="1" fill="hold">
                                          <p:stCondLst>
                                            <p:cond delay="0"/>
                                          </p:stCondLst>
                                        </p:cTn>
                                        <p:tgtEl>
                                          <p:spTgt spid="26"/>
                                        </p:tgtEl>
                                        <p:attrNameLst>
                                          <p:attrName>style.visibility</p:attrName>
                                        </p:attrNameLst>
                                      </p:cBhvr>
                                      <p:to>
                                        <p:strVal val="visible"/>
                                      </p:to>
                                    </p:set>
                                    <p:anim calcmode="lin" valueType="num">
                                      <p:cBhvr>
                                        <p:cTn id="120" dur="500" fill="hold"/>
                                        <p:tgtEl>
                                          <p:spTgt spid="26"/>
                                        </p:tgtEl>
                                        <p:attrNameLst>
                                          <p:attrName>ppt_w</p:attrName>
                                        </p:attrNameLst>
                                      </p:cBhvr>
                                      <p:tavLst>
                                        <p:tav tm="0">
                                          <p:val>
                                            <p:fltVal val="0"/>
                                          </p:val>
                                        </p:tav>
                                        <p:tav tm="100000">
                                          <p:val>
                                            <p:strVal val="#ppt_w"/>
                                          </p:val>
                                        </p:tav>
                                      </p:tavLst>
                                    </p:anim>
                                    <p:anim calcmode="lin" valueType="num">
                                      <p:cBhvr>
                                        <p:cTn id="121" dur="500" fill="hold"/>
                                        <p:tgtEl>
                                          <p:spTgt spid="26"/>
                                        </p:tgtEl>
                                        <p:attrNameLst>
                                          <p:attrName>ppt_h</p:attrName>
                                        </p:attrNameLst>
                                      </p:cBhvr>
                                      <p:tavLst>
                                        <p:tav tm="0">
                                          <p:val>
                                            <p:fltVal val="0"/>
                                          </p:val>
                                        </p:tav>
                                        <p:tav tm="100000">
                                          <p:val>
                                            <p:strVal val="#ppt_h"/>
                                          </p:val>
                                        </p:tav>
                                      </p:tavLst>
                                    </p:anim>
                                    <p:anim calcmode="lin" valueType="num">
                                      <p:cBhvr>
                                        <p:cTn id="122" dur="500" fill="hold"/>
                                        <p:tgtEl>
                                          <p:spTgt spid="26"/>
                                        </p:tgtEl>
                                        <p:attrNameLst>
                                          <p:attrName>style.rotation</p:attrName>
                                        </p:attrNameLst>
                                      </p:cBhvr>
                                      <p:tavLst>
                                        <p:tav tm="0">
                                          <p:val>
                                            <p:fltVal val="360"/>
                                          </p:val>
                                        </p:tav>
                                        <p:tav tm="100000">
                                          <p:val>
                                            <p:fltVal val="0"/>
                                          </p:val>
                                        </p:tav>
                                      </p:tavLst>
                                    </p:anim>
                                    <p:animEffect transition="in" filter="fade">
                                      <p:cBhvr>
                                        <p:cTn id="123" dur="500"/>
                                        <p:tgtEl>
                                          <p:spTgt spid="26"/>
                                        </p:tgtEl>
                                      </p:cBhvr>
                                    </p:animEffect>
                                  </p:childTnLst>
                                </p:cTn>
                              </p:par>
                              <p:par>
                                <p:cTn id="124" presetID="49" presetClass="entr" presetSubtype="0" decel="100000" fill="hold" grpId="0" nodeType="withEffect">
                                  <p:stCondLst>
                                    <p:cond delay="0"/>
                                  </p:stCondLst>
                                  <p:childTnLst>
                                    <p:set>
                                      <p:cBhvr>
                                        <p:cTn id="125" dur="1" fill="hold">
                                          <p:stCondLst>
                                            <p:cond delay="0"/>
                                          </p:stCondLst>
                                        </p:cTn>
                                        <p:tgtEl>
                                          <p:spTgt spid="55"/>
                                        </p:tgtEl>
                                        <p:attrNameLst>
                                          <p:attrName>style.visibility</p:attrName>
                                        </p:attrNameLst>
                                      </p:cBhvr>
                                      <p:to>
                                        <p:strVal val="visible"/>
                                      </p:to>
                                    </p:set>
                                    <p:anim calcmode="lin" valueType="num">
                                      <p:cBhvr>
                                        <p:cTn id="126" dur="500" fill="hold"/>
                                        <p:tgtEl>
                                          <p:spTgt spid="55"/>
                                        </p:tgtEl>
                                        <p:attrNameLst>
                                          <p:attrName>ppt_w</p:attrName>
                                        </p:attrNameLst>
                                      </p:cBhvr>
                                      <p:tavLst>
                                        <p:tav tm="0">
                                          <p:val>
                                            <p:fltVal val="0"/>
                                          </p:val>
                                        </p:tav>
                                        <p:tav tm="100000">
                                          <p:val>
                                            <p:strVal val="#ppt_w"/>
                                          </p:val>
                                        </p:tav>
                                      </p:tavLst>
                                    </p:anim>
                                    <p:anim calcmode="lin" valueType="num">
                                      <p:cBhvr>
                                        <p:cTn id="127" dur="500" fill="hold"/>
                                        <p:tgtEl>
                                          <p:spTgt spid="55"/>
                                        </p:tgtEl>
                                        <p:attrNameLst>
                                          <p:attrName>ppt_h</p:attrName>
                                        </p:attrNameLst>
                                      </p:cBhvr>
                                      <p:tavLst>
                                        <p:tav tm="0">
                                          <p:val>
                                            <p:fltVal val="0"/>
                                          </p:val>
                                        </p:tav>
                                        <p:tav tm="100000">
                                          <p:val>
                                            <p:strVal val="#ppt_h"/>
                                          </p:val>
                                        </p:tav>
                                      </p:tavLst>
                                    </p:anim>
                                    <p:anim calcmode="lin" valueType="num">
                                      <p:cBhvr>
                                        <p:cTn id="128" dur="500" fill="hold"/>
                                        <p:tgtEl>
                                          <p:spTgt spid="55"/>
                                        </p:tgtEl>
                                        <p:attrNameLst>
                                          <p:attrName>style.rotation</p:attrName>
                                        </p:attrNameLst>
                                      </p:cBhvr>
                                      <p:tavLst>
                                        <p:tav tm="0">
                                          <p:val>
                                            <p:fltVal val="360"/>
                                          </p:val>
                                        </p:tav>
                                        <p:tav tm="100000">
                                          <p:val>
                                            <p:fltVal val="0"/>
                                          </p:val>
                                        </p:tav>
                                      </p:tavLst>
                                    </p:anim>
                                    <p:animEffect transition="in" filter="fade">
                                      <p:cBhvr>
                                        <p:cTn id="129" dur="500"/>
                                        <p:tgtEl>
                                          <p:spTgt spid="55"/>
                                        </p:tgtEl>
                                      </p:cBhvr>
                                    </p:animEffect>
                                  </p:childTnLst>
                                </p:cTn>
                              </p:par>
                              <p:par>
                                <p:cTn id="130" presetID="49" presetClass="entr" presetSubtype="0" decel="100000"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 calcmode="lin" valueType="num">
                                      <p:cBhvr>
                                        <p:cTn id="132" dur="500" fill="hold"/>
                                        <p:tgtEl>
                                          <p:spTgt spid="35"/>
                                        </p:tgtEl>
                                        <p:attrNameLst>
                                          <p:attrName>ppt_w</p:attrName>
                                        </p:attrNameLst>
                                      </p:cBhvr>
                                      <p:tavLst>
                                        <p:tav tm="0">
                                          <p:val>
                                            <p:fltVal val="0"/>
                                          </p:val>
                                        </p:tav>
                                        <p:tav tm="100000">
                                          <p:val>
                                            <p:strVal val="#ppt_w"/>
                                          </p:val>
                                        </p:tav>
                                      </p:tavLst>
                                    </p:anim>
                                    <p:anim calcmode="lin" valueType="num">
                                      <p:cBhvr>
                                        <p:cTn id="133" dur="500" fill="hold"/>
                                        <p:tgtEl>
                                          <p:spTgt spid="35"/>
                                        </p:tgtEl>
                                        <p:attrNameLst>
                                          <p:attrName>ppt_h</p:attrName>
                                        </p:attrNameLst>
                                      </p:cBhvr>
                                      <p:tavLst>
                                        <p:tav tm="0">
                                          <p:val>
                                            <p:fltVal val="0"/>
                                          </p:val>
                                        </p:tav>
                                        <p:tav tm="100000">
                                          <p:val>
                                            <p:strVal val="#ppt_h"/>
                                          </p:val>
                                        </p:tav>
                                      </p:tavLst>
                                    </p:anim>
                                    <p:anim calcmode="lin" valueType="num">
                                      <p:cBhvr>
                                        <p:cTn id="134" dur="500" fill="hold"/>
                                        <p:tgtEl>
                                          <p:spTgt spid="35"/>
                                        </p:tgtEl>
                                        <p:attrNameLst>
                                          <p:attrName>style.rotation</p:attrName>
                                        </p:attrNameLst>
                                      </p:cBhvr>
                                      <p:tavLst>
                                        <p:tav tm="0">
                                          <p:val>
                                            <p:fltVal val="360"/>
                                          </p:val>
                                        </p:tav>
                                        <p:tav tm="100000">
                                          <p:val>
                                            <p:fltVal val="0"/>
                                          </p:val>
                                        </p:tav>
                                      </p:tavLst>
                                    </p:anim>
                                    <p:animEffect transition="in" filter="fade">
                                      <p:cBhvr>
                                        <p:cTn id="135" dur="500"/>
                                        <p:tgtEl>
                                          <p:spTgt spid="35"/>
                                        </p:tgtEl>
                                      </p:cBhvr>
                                    </p:animEffect>
                                  </p:childTnLst>
                                </p:cTn>
                              </p:par>
                              <p:par>
                                <p:cTn id="136" presetID="49" presetClass="entr" presetSubtype="0" decel="10000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anim calcmode="lin" valueType="num">
                                      <p:cBhvr>
                                        <p:cTn id="138" dur="500" fill="hold"/>
                                        <p:tgtEl>
                                          <p:spTgt spid="36"/>
                                        </p:tgtEl>
                                        <p:attrNameLst>
                                          <p:attrName>ppt_w</p:attrName>
                                        </p:attrNameLst>
                                      </p:cBhvr>
                                      <p:tavLst>
                                        <p:tav tm="0">
                                          <p:val>
                                            <p:fltVal val="0"/>
                                          </p:val>
                                        </p:tav>
                                        <p:tav tm="100000">
                                          <p:val>
                                            <p:strVal val="#ppt_w"/>
                                          </p:val>
                                        </p:tav>
                                      </p:tavLst>
                                    </p:anim>
                                    <p:anim calcmode="lin" valueType="num">
                                      <p:cBhvr>
                                        <p:cTn id="139" dur="500" fill="hold"/>
                                        <p:tgtEl>
                                          <p:spTgt spid="36"/>
                                        </p:tgtEl>
                                        <p:attrNameLst>
                                          <p:attrName>ppt_h</p:attrName>
                                        </p:attrNameLst>
                                      </p:cBhvr>
                                      <p:tavLst>
                                        <p:tav tm="0">
                                          <p:val>
                                            <p:fltVal val="0"/>
                                          </p:val>
                                        </p:tav>
                                        <p:tav tm="100000">
                                          <p:val>
                                            <p:strVal val="#ppt_h"/>
                                          </p:val>
                                        </p:tav>
                                      </p:tavLst>
                                    </p:anim>
                                    <p:anim calcmode="lin" valueType="num">
                                      <p:cBhvr>
                                        <p:cTn id="140" dur="500" fill="hold"/>
                                        <p:tgtEl>
                                          <p:spTgt spid="36"/>
                                        </p:tgtEl>
                                        <p:attrNameLst>
                                          <p:attrName>style.rotation</p:attrName>
                                        </p:attrNameLst>
                                      </p:cBhvr>
                                      <p:tavLst>
                                        <p:tav tm="0">
                                          <p:val>
                                            <p:fltVal val="360"/>
                                          </p:val>
                                        </p:tav>
                                        <p:tav tm="100000">
                                          <p:val>
                                            <p:fltVal val="0"/>
                                          </p:val>
                                        </p:tav>
                                      </p:tavLst>
                                    </p:anim>
                                    <p:animEffect transition="in" filter="fade">
                                      <p:cBhvr>
                                        <p:cTn id="141" dur="500"/>
                                        <p:tgtEl>
                                          <p:spTgt spid="36"/>
                                        </p:tgtEl>
                                      </p:cBhvr>
                                    </p:animEffect>
                                  </p:childTnLst>
                                </p:cTn>
                              </p:par>
                              <p:par>
                                <p:cTn id="142" presetID="49" presetClass="entr" presetSubtype="0" decel="100000" fill="hold" grpId="0" nodeType="withEffect">
                                  <p:stCondLst>
                                    <p:cond delay="0"/>
                                  </p:stCondLst>
                                  <p:childTnLst>
                                    <p:set>
                                      <p:cBhvr>
                                        <p:cTn id="143" dur="1" fill="hold">
                                          <p:stCondLst>
                                            <p:cond delay="0"/>
                                          </p:stCondLst>
                                        </p:cTn>
                                        <p:tgtEl>
                                          <p:spTgt spid="23"/>
                                        </p:tgtEl>
                                        <p:attrNameLst>
                                          <p:attrName>style.visibility</p:attrName>
                                        </p:attrNameLst>
                                      </p:cBhvr>
                                      <p:to>
                                        <p:strVal val="visible"/>
                                      </p:to>
                                    </p:set>
                                    <p:anim calcmode="lin" valueType="num">
                                      <p:cBhvr>
                                        <p:cTn id="144" dur="500" fill="hold"/>
                                        <p:tgtEl>
                                          <p:spTgt spid="23"/>
                                        </p:tgtEl>
                                        <p:attrNameLst>
                                          <p:attrName>ppt_w</p:attrName>
                                        </p:attrNameLst>
                                      </p:cBhvr>
                                      <p:tavLst>
                                        <p:tav tm="0">
                                          <p:val>
                                            <p:fltVal val="0"/>
                                          </p:val>
                                        </p:tav>
                                        <p:tav tm="100000">
                                          <p:val>
                                            <p:strVal val="#ppt_w"/>
                                          </p:val>
                                        </p:tav>
                                      </p:tavLst>
                                    </p:anim>
                                    <p:anim calcmode="lin" valueType="num">
                                      <p:cBhvr>
                                        <p:cTn id="145" dur="500" fill="hold"/>
                                        <p:tgtEl>
                                          <p:spTgt spid="23"/>
                                        </p:tgtEl>
                                        <p:attrNameLst>
                                          <p:attrName>ppt_h</p:attrName>
                                        </p:attrNameLst>
                                      </p:cBhvr>
                                      <p:tavLst>
                                        <p:tav tm="0">
                                          <p:val>
                                            <p:fltVal val="0"/>
                                          </p:val>
                                        </p:tav>
                                        <p:tav tm="100000">
                                          <p:val>
                                            <p:strVal val="#ppt_h"/>
                                          </p:val>
                                        </p:tav>
                                      </p:tavLst>
                                    </p:anim>
                                    <p:anim calcmode="lin" valueType="num">
                                      <p:cBhvr>
                                        <p:cTn id="146" dur="500" fill="hold"/>
                                        <p:tgtEl>
                                          <p:spTgt spid="23"/>
                                        </p:tgtEl>
                                        <p:attrNameLst>
                                          <p:attrName>style.rotation</p:attrName>
                                        </p:attrNameLst>
                                      </p:cBhvr>
                                      <p:tavLst>
                                        <p:tav tm="0">
                                          <p:val>
                                            <p:fltVal val="360"/>
                                          </p:val>
                                        </p:tav>
                                        <p:tav tm="100000">
                                          <p:val>
                                            <p:fltVal val="0"/>
                                          </p:val>
                                        </p:tav>
                                      </p:tavLst>
                                    </p:anim>
                                    <p:animEffect transition="in" filter="fade">
                                      <p:cBhvr>
                                        <p:cTn id="147" dur="500"/>
                                        <p:tgtEl>
                                          <p:spTgt spid="23"/>
                                        </p:tgtEl>
                                      </p:cBhvr>
                                    </p:animEffect>
                                  </p:childTnLst>
                                </p:cTn>
                              </p:par>
                              <p:par>
                                <p:cTn id="148" presetID="49" presetClass="entr" presetSubtype="0" decel="100000" fill="hold" grpId="0" nodeType="withEffect">
                                  <p:stCondLst>
                                    <p:cond delay="0"/>
                                  </p:stCondLst>
                                  <p:childTnLst>
                                    <p:set>
                                      <p:cBhvr>
                                        <p:cTn id="149" dur="1" fill="hold">
                                          <p:stCondLst>
                                            <p:cond delay="0"/>
                                          </p:stCondLst>
                                        </p:cTn>
                                        <p:tgtEl>
                                          <p:spTgt spid="29"/>
                                        </p:tgtEl>
                                        <p:attrNameLst>
                                          <p:attrName>style.visibility</p:attrName>
                                        </p:attrNameLst>
                                      </p:cBhvr>
                                      <p:to>
                                        <p:strVal val="visible"/>
                                      </p:to>
                                    </p:set>
                                    <p:anim calcmode="lin" valueType="num">
                                      <p:cBhvr>
                                        <p:cTn id="150" dur="500" fill="hold"/>
                                        <p:tgtEl>
                                          <p:spTgt spid="29"/>
                                        </p:tgtEl>
                                        <p:attrNameLst>
                                          <p:attrName>ppt_w</p:attrName>
                                        </p:attrNameLst>
                                      </p:cBhvr>
                                      <p:tavLst>
                                        <p:tav tm="0">
                                          <p:val>
                                            <p:fltVal val="0"/>
                                          </p:val>
                                        </p:tav>
                                        <p:tav tm="100000">
                                          <p:val>
                                            <p:strVal val="#ppt_w"/>
                                          </p:val>
                                        </p:tav>
                                      </p:tavLst>
                                    </p:anim>
                                    <p:anim calcmode="lin" valueType="num">
                                      <p:cBhvr>
                                        <p:cTn id="151" dur="500" fill="hold"/>
                                        <p:tgtEl>
                                          <p:spTgt spid="29"/>
                                        </p:tgtEl>
                                        <p:attrNameLst>
                                          <p:attrName>ppt_h</p:attrName>
                                        </p:attrNameLst>
                                      </p:cBhvr>
                                      <p:tavLst>
                                        <p:tav tm="0">
                                          <p:val>
                                            <p:fltVal val="0"/>
                                          </p:val>
                                        </p:tav>
                                        <p:tav tm="100000">
                                          <p:val>
                                            <p:strVal val="#ppt_h"/>
                                          </p:val>
                                        </p:tav>
                                      </p:tavLst>
                                    </p:anim>
                                    <p:anim calcmode="lin" valueType="num">
                                      <p:cBhvr>
                                        <p:cTn id="152" dur="500" fill="hold"/>
                                        <p:tgtEl>
                                          <p:spTgt spid="29"/>
                                        </p:tgtEl>
                                        <p:attrNameLst>
                                          <p:attrName>style.rotation</p:attrName>
                                        </p:attrNameLst>
                                      </p:cBhvr>
                                      <p:tavLst>
                                        <p:tav tm="0">
                                          <p:val>
                                            <p:fltVal val="360"/>
                                          </p:val>
                                        </p:tav>
                                        <p:tav tm="100000">
                                          <p:val>
                                            <p:fltVal val="0"/>
                                          </p:val>
                                        </p:tav>
                                      </p:tavLst>
                                    </p:anim>
                                    <p:animEffect transition="in" filter="fade">
                                      <p:cBhvr>
                                        <p:cTn id="153" dur="500"/>
                                        <p:tgtEl>
                                          <p:spTgt spid="29"/>
                                        </p:tgtEl>
                                      </p:cBhvr>
                                    </p:animEffect>
                                  </p:childTnLst>
                                </p:cTn>
                              </p:par>
                              <p:par>
                                <p:cTn id="154" presetID="49" presetClass="entr" presetSubtype="0" decel="100000" fill="hold" grpId="0" nodeType="withEffect">
                                  <p:stCondLst>
                                    <p:cond delay="0"/>
                                  </p:stCondLst>
                                  <p:childTnLst>
                                    <p:set>
                                      <p:cBhvr>
                                        <p:cTn id="155" dur="1" fill="hold">
                                          <p:stCondLst>
                                            <p:cond delay="0"/>
                                          </p:stCondLst>
                                        </p:cTn>
                                        <p:tgtEl>
                                          <p:spTgt spid="49"/>
                                        </p:tgtEl>
                                        <p:attrNameLst>
                                          <p:attrName>style.visibility</p:attrName>
                                        </p:attrNameLst>
                                      </p:cBhvr>
                                      <p:to>
                                        <p:strVal val="visible"/>
                                      </p:to>
                                    </p:set>
                                    <p:anim calcmode="lin" valueType="num">
                                      <p:cBhvr>
                                        <p:cTn id="156" dur="500" fill="hold"/>
                                        <p:tgtEl>
                                          <p:spTgt spid="49"/>
                                        </p:tgtEl>
                                        <p:attrNameLst>
                                          <p:attrName>ppt_w</p:attrName>
                                        </p:attrNameLst>
                                      </p:cBhvr>
                                      <p:tavLst>
                                        <p:tav tm="0">
                                          <p:val>
                                            <p:fltVal val="0"/>
                                          </p:val>
                                        </p:tav>
                                        <p:tav tm="100000">
                                          <p:val>
                                            <p:strVal val="#ppt_w"/>
                                          </p:val>
                                        </p:tav>
                                      </p:tavLst>
                                    </p:anim>
                                    <p:anim calcmode="lin" valueType="num">
                                      <p:cBhvr>
                                        <p:cTn id="157" dur="500" fill="hold"/>
                                        <p:tgtEl>
                                          <p:spTgt spid="49"/>
                                        </p:tgtEl>
                                        <p:attrNameLst>
                                          <p:attrName>ppt_h</p:attrName>
                                        </p:attrNameLst>
                                      </p:cBhvr>
                                      <p:tavLst>
                                        <p:tav tm="0">
                                          <p:val>
                                            <p:fltVal val="0"/>
                                          </p:val>
                                        </p:tav>
                                        <p:tav tm="100000">
                                          <p:val>
                                            <p:strVal val="#ppt_h"/>
                                          </p:val>
                                        </p:tav>
                                      </p:tavLst>
                                    </p:anim>
                                    <p:anim calcmode="lin" valueType="num">
                                      <p:cBhvr>
                                        <p:cTn id="158" dur="500" fill="hold"/>
                                        <p:tgtEl>
                                          <p:spTgt spid="49"/>
                                        </p:tgtEl>
                                        <p:attrNameLst>
                                          <p:attrName>style.rotation</p:attrName>
                                        </p:attrNameLst>
                                      </p:cBhvr>
                                      <p:tavLst>
                                        <p:tav tm="0">
                                          <p:val>
                                            <p:fltVal val="360"/>
                                          </p:val>
                                        </p:tav>
                                        <p:tav tm="100000">
                                          <p:val>
                                            <p:fltVal val="0"/>
                                          </p:val>
                                        </p:tav>
                                      </p:tavLst>
                                    </p:anim>
                                    <p:animEffect transition="in" filter="fade">
                                      <p:cBhvr>
                                        <p:cTn id="1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8" grpId="0" animBg="1"/>
      <p:bldP spid="22" grpId="0" animBg="1"/>
      <p:bldP spid="23" grpId="0" animBg="1"/>
      <p:bldP spid="24" grpId="0" animBg="1"/>
      <p:bldP spid="26" grpId="0" animBg="1"/>
      <p:bldP spid="29" grpId="0" animBg="1"/>
      <p:bldP spid="30" grpId="0" animBg="1"/>
      <p:bldP spid="45" grpId="0" animBg="1"/>
      <p:bldP spid="46" grpId="0" animBg="1"/>
      <p:bldP spid="47" grpId="0" animBg="1"/>
      <p:bldP spid="48" grpId="0" animBg="1"/>
      <p:bldP spid="49" grpId="0" animBg="1"/>
      <p:bldP spid="55" grpId="0" animBg="1"/>
      <p:bldP spid="59" grpId="0"/>
      <p:bldP spid="31" grpId="0" animBg="1"/>
      <p:bldP spid="32" grpId="0" animBg="1"/>
      <p:bldP spid="33" grpId="0" animBg="1"/>
      <p:bldP spid="34" grpId="0" animBg="1"/>
      <p:bldP spid="35" grpId="0" animBg="1"/>
      <p:bldP spid="37" grpId="0" animBg="1"/>
      <p:bldP spid="58"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a:spLocks noChangeArrowheads="1"/>
          </p:cNvSpPr>
          <p:nvPr/>
        </p:nvSpPr>
        <p:spPr bwMode="auto">
          <a:xfrm>
            <a:off x="2048552" y="1552547"/>
            <a:ext cx="634532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ct val="0"/>
              </a:spcBef>
              <a:buNone/>
            </a:pPr>
            <a:r>
              <a:rPr lang="zh-CN" altLang="en-US" sz="1200" dirty="0">
                <a:solidFill>
                  <a:schemeClr val="tx1">
                    <a:lumMod val="75000"/>
                    <a:lumOff val="25000"/>
                  </a:schemeClr>
                </a:solidFill>
                <a:latin typeface="微软雅黑" pitchFamily="34" charset="-122"/>
                <a:ea typeface="微软雅黑" pitchFamily="34" charset="-122"/>
              </a:rPr>
              <a:t>根据</a:t>
            </a:r>
            <a:r>
              <a:rPr lang="zh-CN" altLang="en-US" sz="1200" dirty="0" smtClean="0">
                <a:solidFill>
                  <a:schemeClr val="tx1">
                    <a:lumMod val="75000"/>
                    <a:lumOff val="25000"/>
                  </a:schemeClr>
                </a:solidFill>
                <a:latin typeface="微软雅黑" pitchFamily="34" charset="-122"/>
                <a:ea typeface="微软雅黑" pitchFamily="34" charset="-122"/>
              </a:rPr>
              <a:t>磁场测量</a:t>
            </a:r>
            <a:r>
              <a:rPr lang="zh-CN" altLang="en-US" sz="1200" dirty="0">
                <a:solidFill>
                  <a:schemeClr val="tx1">
                    <a:lumMod val="75000"/>
                    <a:lumOff val="25000"/>
                  </a:schemeClr>
                </a:solidFill>
                <a:latin typeface="微软雅黑" pitchFamily="34" charset="-122"/>
                <a:ea typeface="微软雅黑" pitchFamily="34" charset="-122"/>
              </a:rPr>
              <a:t>的特点，</a:t>
            </a:r>
            <a:r>
              <a:rPr lang="zh-CN" altLang="en-US" sz="1200" dirty="0" smtClean="0">
                <a:solidFill>
                  <a:schemeClr val="tx1">
                    <a:lumMod val="75000"/>
                    <a:lumOff val="25000"/>
                  </a:schemeClr>
                </a:solidFill>
                <a:latin typeface="微软雅黑" pitchFamily="34" charset="-122"/>
                <a:ea typeface="微软雅黑" pitchFamily="34" charset="-122"/>
              </a:rPr>
              <a:t>以及对测量环境和测量精度的特殊要求，磁场测量出现了测量数据全球化，更新周期快速化和数据处理自动化的趋势。这就意味着所要分析的磁场测量数据越来越多，合理且高效的数据管理系统的需求越来越迫切。数据的管理是大数据时代的重要支撑技术，面向磁场测量数据的定制化管理是为了</a:t>
            </a:r>
            <a:r>
              <a:rPr lang="zh-CN" altLang="en-US" sz="1200" dirty="0">
                <a:solidFill>
                  <a:schemeClr val="tx1">
                    <a:lumMod val="75000"/>
                    <a:lumOff val="25000"/>
                  </a:schemeClr>
                </a:solidFill>
                <a:latin typeface="微软雅黑" pitchFamily="34" charset="-122"/>
                <a:ea typeface="微软雅黑" pitchFamily="34" charset="-122"/>
              </a:rPr>
              <a:t>有效积累数据并为相关研究提供支持</a:t>
            </a:r>
            <a:r>
              <a:rPr lang="zh-CN" altLang="en-US" sz="1200" dirty="0" smtClean="0">
                <a:solidFill>
                  <a:schemeClr val="tx1">
                    <a:lumMod val="75000"/>
                    <a:lumOff val="25000"/>
                  </a:schemeClr>
                </a:solidFill>
                <a:latin typeface="微软雅黑" pitchFamily="34" charset="-122"/>
                <a:ea typeface="微软雅黑" pitchFamily="34" charset="-122"/>
              </a:rPr>
              <a:t>。</a:t>
            </a:r>
            <a:endParaRPr lang="zh-CN" altLang="en-US" sz="12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42" name="矩形 3"/>
          <p:cNvSpPr>
            <a:spLocks noChangeArrowheads="1"/>
          </p:cNvSpPr>
          <p:nvPr/>
        </p:nvSpPr>
        <p:spPr bwMode="auto">
          <a:xfrm>
            <a:off x="4530980" y="842037"/>
            <a:ext cx="12669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sz="2200" b="1" dirty="0">
                <a:solidFill>
                  <a:schemeClr val="tx1">
                    <a:lumMod val="75000"/>
                    <a:lumOff val="25000"/>
                  </a:schemeClr>
                </a:solidFill>
                <a:latin typeface="Arial" panose="020B0604020202020204" pitchFamily="34" charset="0"/>
                <a:cs typeface="Arial" panose="020B0604020202020204" pitchFamily="34" charset="0"/>
                <a:sym typeface="Impact" pitchFamily="34" charset="0"/>
              </a:rPr>
              <a:t>选题背景</a:t>
            </a:r>
            <a:endParaRPr lang="zh-CN" altLang="en-US" sz="2200" b="1" dirty="0">
              <a:solidFill>
                <a:schemeClr val="tx1">
                  <a:lumMod val="75000"/>
                  <a:lumOff val="25000"/>
                </a:schemeClr>
              </a:solidFill>
              <a:latin typeface="Arial" panose="020B0604020202020204" pitchFamily="34" charset="0"/>
              <a:ea typeface="宋体" pitchFamily="2" charset="-122"/>
              <a:cs typeface="Arial" panose="020B0604020202020204" pitchFamily="34" charset="0"/>
            </a:endParaRPr>
          </a:p>
        </p:txBody>
      </p:sp>
      <p:grpSp>
        <p:nvGrpSpPr>
          <p:cNvPr id="43" name="组合 42"/>
          <p:cNvGrpSpPr/>
          <p:nvPr/>
        </p:nvGrpSpPr>
        <p:grpSpPr>
          <a:xfrm>
            <a:off x="4063133" y="883130"/>
            <a:ext cx="197506" cy="296260"/>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66" name="矩形 47"/>
          <p:cNvSpPr>
            <a:spLocks noChangeArrowheads="1"/>
          </p:cNvSpPr>
          <p:nvPr/>
        </p:nvSpPr>
        <p:spPr bwMode="auto">
          <a:xfrm>
            <a:off x="5164480" y="3315515"/>
            <a:ext cx="3121082" cy="71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100" dirty="0">
                <a:solidFill>
                  <a:schemeClr val="tx1">
                    <a:lumMod val="75000"/>
                    <a:lumOff val="25000"/>
                  </a:schemeClr>
                </a:solidFill>
                <a:latin typeface="微软雅黑" pitchFamily="34" charset="-122"/>
                <a:ea typeface="微软雅黑" pitchFamily="34" charset="-122"/>
                <a:sym typeface="微软雅黑" pitchFamily="34" charset="-122"/>
              </a:rPr>
              <a:t>磁场测量数据是一种多维时间序列数据。时间序列数据与文本、声音、图像一样是一种无法使用统一结构进行表示的非结构化的数据。</a:t>
            </a:r>
            <a:endParaRPr lang="en-US" altLang="zh-CN" sz="11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67" name="矩形 3"/>
          <p:cNvSpPr>
            <a:spLocks noChangeArrowheads="1"/>
          </p:cNvSpPr>
          <p:nvPr/>
        </p:nvSpPr>
        <p:spPr bwMode="auto">
          <a:xfrm>
            <a:off x="5176873" y="2901772"/>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charset="0"/>
              <a:buNone/>
            </a:pPr>
            <a:r>
              <a:rPr lang="zh-CN" altLang="en-US" sz="15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数据特征</a:t>
            </a:r>
            <a:endParaRPr lang="zh-CN" altLang="en-US" sz="15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68" name="矩形 67"/>
          <p:cNvSpPr/>
          <p:nvPr/>
        </p:nvSpPr>
        <p:spPr>
          <a:xfrm>
            <a:off x="5221214" y="3247485"/>
            <a:ext cx="449850" cy="30375"/>
          </a:xfrm>
          <a:prstGeom prst="rect">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lIns="51432" tIns="25715" rIns="51432" bIns="25715" rtlCol="0" anchor="ctr"/>
          <a:lstStyle/>
          <a:p>
            <a:pPr algn="ctr"/>
            <a:endParaRPr lang="zh-CN" altLang="en-US" sz="1350"/>
          </a:p>
        </p:txBody>
      </p:sp>
      <p:sp>
        <p:nvSpPr>
          <p:cNvPr id="69" name="矩形 68"/>
          <p:cNvSpPr/>
          <p:nvPr/>
        </p:nvSpPr>
        <p:spPr>
          <a:xfrm>
            <a:off x="5682352" y="3247485"/>
            <a:ext cx="911250" cy="3037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51432" tIns="25715" rIns="51432" bIns="25715" rtlCol="0" anchor="ctr"/>
          <a:lstStyle/>
          <a:p>
            <a:pPr algn="ctr"/>
            <a:endParaRPr lang="zh-CN" altLang="en-US" sz="1350"/>
          </a:p>
        </p:txBody>
      </p:sp>
      <p:sp>
        <p:nvSpPr>
          <p:cNvPr id="70" name="矩形 47"/>
          <p:cNvSpPr>
            <a:spLocks noChangeArrowheads="1"/>
          </p:cNvSpPr>
          <p:nvPr/>
        </p:nvSpPr>
        <p:spPr bwMode="auto">
          <a:xfrm>
            <a:off x="5164480" y="4721386"/>
            <a:ext cx="3121082" cy="910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r>
              <a:rPr lang="zh-CN" altLang="en-US" sz="1100" dirty="0" smtClean="0">
                <a:solidFill>
                  <a:schemeClr val="tx1">
                    <a:lumMod val="75000"/>
                    <a:lumOff val="25000"/>
                  </a:schemeClr>
                </a:solidFill>
                <a:latin typeface="微软雅黑" pitchFamily="34" charset="-122"/>
                <a:ea typeface="微软雅黑" pitchFamily="34" charset="-122"/>
                <a:sym typeface="微软雅黑" pitchFamily="34" charset="-122"/>
              </a:rPr>
              <a:t>目前国内外针对事件序列数据的存储有一定的研究，但是对于磁场测量数据这种包含标量与矢量、时间与空间属性等特征的时序数据没有合适的数据管理系统</a:t>
            </a:r>
            <a:endParaRPr lang="en-US" altLang="zh-CN" sz="11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71" name="矩形 3"/>
          <p:cNvSpPr>
            <a:spLocks noChangeArrowheads="1"/>
          </p:cNvSpPr>
          <p:nvPr/>
        </p:nvSpPr>
        <p:spPr bwMode="auto">
          <a:xfrm>
            <a:off x="5176873" y="4307643"/>
            <a:ext cx="873306" cy="2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1430" tIns="25715" rIns="51430" bIns="25715">
            <a:spAutoFit/>
          </a:bodyPr>
          <a:lstStyle/>
          <a:p>
            <a:pPr>
              <a:spcBef>
                <a:spcPct val="0"/>
              </a:spcBef>
              <a:buFont typeface="Arial" charset="0"/>
              <a:buNone/>
            </a:pPr>
            <a:r>
              <a:rPr lang="zh-CN" altLang="en-US" sz="15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研究</a:t>
            </a:r>
            <a:r>
              <a:rPr lang="zh-CN" altLang="en-US" sz="15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现状</a:t>
            </a:r>
            <a:endParaRPr lang="zh-CN" altLang="en-US" sz="15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sp>
        <p:nvSpPr>
          <p:cNvPr id="72" name="矩形 71"/>
          <p:cNvSpPr/>
          <p:nvPr/>
        </p:nvSpPr>
        <p:spPr>
          <a:xfrm>
            <a:off x="5221214" y="4653356"/>
            <a:ext cx="449850" cy="30375"/>
          </a:xfrm>
          <a:prstGeom prst="rect">
            <a:avLst/>
          </a:prstGeom>
          <a:solidFill>
            <a:srgbClr val="21AB82"/>
          </a:solidFill>
          <a:ln>
            <a:noFill/>
          </a:ln>
        </p:spPr>
        <p:style>
          <a:lnRef idx="2">
            <a:schemeClr val="accent1">
              <a:shade val="50000"/>
            </a:schemeClr>
          </a:lnRef>
          <a:fillRef idx="1">
            <a:schemeClr val="accent1"/>
          </a:fillRef>
          <a:effectRef idx="0">
            <a:schemeClr val="accent1"/>
          </a:effectRef>
          <a:fontRef idx="minor">
            <a:schemeClr val="lt1"/>
          </a:fontRef>
        </p:style>
        <p:txBody>
          <a:bodyPr lIns="51432" tIns="25715" rIns="51432" bIns="25715" rtlCol="0" anchor="ctr"/>
          <a:lstStyle/>
          <a:p>
            <a:pPr algn="ctr"/>
            <a:endParaRPr lang="zh-CN" altLang="en-US" sz="1350"/>
          </a:p>
        </p:txBody>
      </p:sp>
      <p:sp>
        <p:nvSpPr>
          <p:cNvPr id="73" name="矩形 72"/>
          <p:cNvSpPr/>
          <p:nvPr/>
        </p:nvSpPr>
        <p:spPr>
          <a:xfrm>
            <a:off x="5682352" y="4653356"/>
            <a:ext cx="911250" cy="3037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51432" tIns="25715" rIns="51432" bIns="25715" rtlCol="0" anchor="ctr"/>
          <a:lstStyle/>
          <a:p>
            <a:pPr algn="ctr"/>
            <a:endParaRPr lang="zh-CN" altLang="en-US" sz="1350"/>
          </a:p>
        </p:txBody>
      </p:sp>
      <p:sp>
        <p:nvSpPr>
          <p:cNvPr id="3" name="矩形 2"/>
          <p:cNvSpPr/>
          <p:nvPr/>
        </p:nvSpPr>
        <p:spPr>
          <a:xfrm>
            <a:off x="2154095" y="2950068"/>
            <a:ext cx="2657219" cy="2434105"/>
          </a:xfrm>
          <a:prstGeom prst="rect">
            <a:avLst/>
          </a:prstGeom>
          <a:blipFill>
            <a:blip r:embed="rId3"/>
            <a:srcRect/>
            <a:stretch>
              <a:fillRect l="-15532" r="-15532"/>
            </a:stretch>
          </a:blipFill>
          <a:ln>
            <a:solidFill>
              <a:srgbClr val="152F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1156585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p:cTn id="15" dur="500" fill="hold"/>
                                        <p:tgtEl>
                                          <p:spTgt spid="30"/>
                                        </p:tgtEl>
                                        <p:attrNameLst>
                                          <p:attrName>ppt_w</p:attrName>
                                        </p:attrNameLst>
                                      </p:cBhvr>
                                      <p:tavLst>
                                        <p:tav tm="0">
                                          <p:val>
                                            <p:fltVal val="0"/>
                                          </p:val>
                                        </p:tav>
                                        <p:tav tm="100000">
                                          <p:val>
                                            <p:strVal val="#ppt_w"/>
                                          </p:val>
                                        </p:tav>
                                      </p:tavLst>
                                    </p:anim>
                                    <p:anim calcmode="lin" valueType="num">
                                      <p:cBhvr>
                                        <p:cTn id="16" dur="500" fill="hold"/>
                                        <p:tgtEl>
                                          <p:spTgt spid="30"/>
                                        </p:tgtEl>
                                        <p:attrNameLst>
                                          <p:attrName>ppt_h</p:attrName>
                                        </p:attrNameLst>
                                      </p:cBhvr>
                                      <p:tavLst>
                                        <p:tav tm="0">
                                          <p:val>
                                            <p:fltVal val="0"/>
                                          </p:val>
                                        </p:tav>
                                        <p:tav tm="100000">
                                          <p:val>
                                            <p:strVal val="#ppt_h"/>
                                          </p:val>
                                        </p:tav>
                                      </p:tavLst>
                                    </p:anim>
                                    <p:animEffect transition="in" filter="fade">
                                      <p:cBhvr>
                                        <p:cTn id="17" dur="500"/>
                                        <p:tgtEl>
                                          <p:spTgt spid="30"/>
                                        </p:tgtEl>
                                      </p:cBhvr>
                                    </p:animEffect>
                                  </p:childTnLst>
                                </p:cTn>
                              </p:par>
                            </p:childTnLst>
                          </p:cTn>
                        </p:par>
                        <p:par>
                          <p:cTn id="18" fill="hold">
                            <p:stCondLst>
                              <p:cond delay="1500"/>
                            </p:stCondLst>
                            <p:childTnLst>
                              <p:par>
                                <p:cTn id="19" presetID="18" presetClass="entr" presetSubtype="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left)">
                                      <p:cBhvr>
                                        <p:cTn id="25" dur="500"/>
                                        <p:tgtEl>
                                          <p:spTgt spid="67"/>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wipe(left)">
                                      <p:cBhvr>
                                        <p:cTn id="29" dur="500"/>
                                        <p:tgtEl>
                                          <p:spTgt spid="68"/>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wipe(left)">
                                      <p:cBhvr>
                                        <p:cTn id="33" dur="750"/>
                                        <p:tgtEl>
                                          <p:spTgt spid="69"/>
                                        </p:tgtEl>
                                      </p:cBhvr>
                                    </p:animEffect>
                                  </p:childTnLst>
                                </p:cTn>
                              </p:par>
                            </p:childTnLst>
                          </p:cTn>
                        </p:par>
                        <p:par>
                          <p:cTn id="34" fill="hold">
                            <p:stCondLst>
                              <p:cond delay="3750"/>
                            </p:stCondLst>
                            <p:childTnLst>
                              <p:par>
                                <p:cTn id="35" presetID="14" presetClass="entr" presetSubtype="10" fill="hold" grpId="0"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randombar(horizontal)">
                                      <p:cBhvr>
                                        <p:cTn id="37" dur="750"/>
                                        <p:tgtEl>
                                          <p:spTgt spid="66"/>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left)">
                                      <p:cBhvr>
                                        <p:cTn id="41" dur="500"/>
                                        <p:tgtEl>
                                          <p:spTgt spid="71"/>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ipe(left)">
                                      <p:cBhvr>
                                        <p:cTn id="45" dur="500"/>
                                        <p:tgtEl>
                                          <p:spTgt spid="72"/>
                                        </p:tgtEl>
                                      </p:cBhvr>
                                    </p:animEffect>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left)">
                                      <p:cBhvr>
                                        <p:cTn id="49" dur="750"/>
                                        <p:tgtEl>
                                          <p:spTgt spid="73"/>
                                        </p:tgtEl>
                                      </p:cBhvr>
                                    </p:animEffect>
                                  </p:childTnLst>
                                </p:cTn>
                              </p:par>
                            </p:childTnLst>
                          </p:cTn>
                        </p:par>
                        <p:par>
                          <p:cTn id="50" fill="hold">
                            <p:stCondLst>
                              <p:cond delay="6250"/>
                            </p:stCondLst>
                            <p:childTnLst>
                              <p:par>
                                <p:cTn id="51" presetID="14" presetClass="entr" presetSubtype="10"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randombar(horizontal)">
                                      <p:cBhvr>
                                        <p:cTn id="53" dur="75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p:bldP spid="66" grpId="0"/>
      <p:bldP spid="67" grpId="0"/>
      <p:bldP spid="68" grpId="0" animBg="1"/>
      <p:bldP spid="69" grpId="0" animBg="1"/>
      <p:bldP spid="70" grpId="0"/>
      <p:bldP spid="71" grpId="0"/>
      <p:bldP spid="72" grpId="0" animBg="1"/>
      <p:bldP spid="73"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3"/>
          <p:cNvSpPr>
            <a:spLocks noChangeArrowheads="1"/>
          </p:cNvSpPr>
          <p:nvPr/>
        </p:nvSpPr>
        <p:spPr bwMode="auto">
          <a:xfrm>
            <a:off x="4468989" y="831336"/>
            <a:ext cx="12669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a:solidFill>
                  <a:schemeClr val="tx1">
                    <a:lumMod val="75000"/>
                    <a:lumOff val="25000"/>
                  </a:schemeClr>
                </a:solidFill>
                <a:latin typeface="Arial" panose="020B0604020202020204" pitchFamily="34" charset="0"/>
                <a:cs typeface="Arial" panose="020B0604020202020204" pitchFamily="34" charset="0"/>
              </a:rPr>
              <a:t>研究意义</a:t>
            </a:r>
          </a:p>
        </p:txBody>
      </p:sp>
      <p:grpSp>
        <p:nvGrpSpPr>
          <p:cNvPr id="16" name="组合 15"/>
          <p:cNvGrpSpPr/>
          <p:nvPr/>
        </p:nvGrpSpPr>
        <p:grpSpPr>
          <a:xfrm>
            <a:off x="4001142" y="872429"/>
            <a:ext cx="197506" cy="296260"/>
            <a:chOff x="5284519" y="1508166"/>
            <a:chExt cx="213756" cy="427512"/>
          </a:xfrm>
        </p:grpSpPr>
        <p:cxnSp>
          <p:nvCxnSpPr>
            <p:cNvPr id="17" name="直接连接符 16"/>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9" name="Freeform 471"/>
          <p:cNvSpPr>
            <a:spLocks noEditPoints="1"/>
          </p:cNvSpPr>
          <p:nvPr/>
        </p:nvSpPr>
        <p:spPr bwMode="auto">
          <a:xfrm>
            <a:off x="5447085" y="3707783"/>
            <a:ext cx="725427" cy="554225"/>
          </a:xfrm>
          <a:custGeom>
            <a:avLst/>
            <a:gdLst>
              <a:gd name="T0" fmla="*/ 103 w 106"/>
              <a:gd name="T1" fmla="*/ 44 h 81"/>
              <a:gd name="T2" fmla="*/ 85 w 106"/>
              <a:gd name="T3" fmla="*/ 26 h 81"/>
              <a:gd name="T4" fmla="*/ 66 w 106"/>
              <a:gd name="T5" fmla="*/ 7 h 81"/>
              <a:gd name="T6" fmla="*/ 47 w 106"/>
              <a:gd name="T7" fmla="*/ 26 h 81"/>
              <a:gd name="T8" fmla="*/ 29 w 106"/>
              <a:gd name="T9" fmla="*/ 44 h 81"/>
              <a:gd name="T10" fmla="*/ 4 w 106"/>
              <a:gd name="T11" fmla="*/ 44 h 81"/>
              <a:gd name="T12" fmla="*/ 4 w 106"/>
              <a:gd name="T13" fmla="*/ 81 h 81"/>
              <a:gd name="T14" fmla="*/ 66 w 106"/>
              <a:gd name="T15" fmla="*/ 81 h 81"/>
              <a:gd name="T16" fmla="*/ 66 w 106"/>
              <a:gd name="T17" fmla="*/ 53 h 81"/>
              <a:gd name="T18" fmla="*/ 84 w 106"/>
              <a:gd name="T19" fmla="*/ 53 h 81"/>
              <a:gd name="T20" fmla="*/ 84 w 106"/>
              <a:gd name="T21" fmla="*/ 81 h 81"/>
              <a:gd name="T22" fmla="*/ 103 w 106"/>
              <a:gd name="T23" fmla="*/ 81 h 81"/>
              <a:gd name="T24" fmla="*/ 103 w 106"/>
              <a:gd name="T25" fmla="*/ 44 h 81"/>
              <a:gd name="T26" fmla="*/ 25 w 106"/>
              <a:gd name="T27" fmla="*/ 66 h 81"/>
              <a:gd name="T28" fmla="*/ 11 w 106"/>
              <a:gd name="T29" fmla="*/ 66 h 81"/>
              <a:gd name="T30" fmla="*/ 11 w 106"/>
              <a:gd name="T31" fmla="*/ 52 h 81"/>
              <a:gd name="T32" fmla="*/ 25 w 106"/>
              <a:gd name="T33" fmla="*/ 52 h 81"/>
              <a:gd name="T34" fmla="*/ 25 w 106"/>
              <a:gd name="T35" fmla="*/ 66 h 81"/>
              <a:gd name="T36" fmla="*/ 47 w 106"/>
              <a:gd name="T37" fmla="*/ 66 h 81"/>
              <a:gd name="T38" fmla="*/ 33 w 106"/>
              <a:gd name="T39" fmla="*/ 66 h 81"/>
              <a:gd name="T40" fmla="*/ 33 w 106"/>
              <a:gd name="T41" fmla="*/ 52 h 81"/>
              <a:gd name="T42" fmla="*/ 47 w 106"/>
              <a:gd name="T43" fmla="*/ 52 h 81"/>
              <a:gd name="T44" fmla="*/ 47 w 106"/>
              <a:gd name="T45" fmla="*/ 66 h 81"/>
              <a:gd name="T46" fmla="*/ 63 w 106"/>
              <a:gd name="T47" fmla="*/ 38 h 81"/>
              <a:gd name="T48" fmla="*/ 56 w 106"/>
              <a:gd name="T49" fmla="*/ 31 h 81"/>
              <a:gd name="T50" fmla="*/ 63 w 106"/>
              <a:gd name="T51" fmla="*/ 25 h 81"/>
              <a:gd name="T52" fmla="*/ 70 w 106"/>
              <a:gd name="T53" fmla="*/ 31 h 81"/>
              <a:gd name="T54" fmla="*/ 63 w 106"/>
              <a:gd name="T55" fmla="*/ 38 h 81"/>
              <a:gd name="T56" fmla="*/ 106 w 106"/>
              <a:gd name="T57" fmla="*/ 40 h 81"/>
              <a:gd name="T58" fmla="*/ 104 w 106"/>
              <a:gd name="T59" fmla="*/ 42 h 81"/>
              <a:gd name="T60" fmla="*/ 66 w 106"/>
              <a:gd name="T61" fmla="*/ 3 h 81"/>
              <a:gd name="T62" fmla="*/ 28 w 106"/>
              <a:gd name="T63" fmla="*/ 41 h 81"/>
              <a:gd name="T64" fmla="*/ 28 w 106"/>
              <a:gd name="T65" fmla="*/ 42 h 81"/>
              <a:gd name="T66" fmla="*/ 0 w 106"/>
              <a:gd name="T67" fmla="*/ 42 h 81"/>
              <a:gd name="T68" fmla="*/ 21 w 106"/>
              <a:gd name="T69" fmla="*/ 20 h 81"/>
              <a:gd name="T70" fmla="*/ 47 w 106"/>
              <a:gd name="T71" fmla="*/ 20 h 81"/>
              <a:gd name="T72" fmla="*/ 66 w 106"/>
              <a:gd name="T73" fmla="*/ 0 h 81"/>
              <a:gd name="T74" fmla="*/ 87 w 106"/>
              <a:gd name="T75" fmla="*/ 21 h 81"/>
              <a:gd name="T76" fmla="*/ 87 w 106"/>
              <a:gd name="T77" fmla="*/ 9 h 81"/>
              <a:gd name="T78" fmla="*/ 95 w 106"/>
              <a:gd name="T79" fmla="*/ 9 h 81"/>
              <a:gd name="T80" fmla="*/ 95 w 106"/>
              <a:gd name="T81" fmla="*/ 30 h 81"/>
              <a:gd name="T82" fmla="*/ 106 w 106"/>
              <a:gd name="T83" fmla="*/ 4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6" h="81">
                <a:moveTo>
                  <a:pt x="103" y="44"/>
                </a:moveTo>
                <a:cubicBezTo>
                  <a:pt x="85" y="26"/>
                  <a:pt x="85" y="26"/>
                  <a:pt x="85" y="26"/>
                </a:cubicBezTo>
                <a:cubicBezTo>
                  <a:pt x="66" y="7"/>
                  <a:pt x="66" y="7"/>
                  <a:pt x="66" y="7"/>
                </a:cubicBezTo>
                <a:cubicBezTo>
                  <a:pt x="47" y="26"/>
                  <a:pt x="47" y="26"/>
                  <a:pt x="47" y="26"/>
                </a:cubicBezTo>
                <a:cubicBezTo>
                  <a:pt x="29" y="44"/>
                  <a:pt x="29" y="44"/>
                  <a:pt x="29" y="44"/>
                </a:cubicBezTo>
                <a:cubicBezTo>
                  <a:pt x="4" y="44"/>
                  <a:pt x="4" y="44"/>
                  <a:pt x="4" y="44"/>
                </a:cubicBezTo>
                <a:cubicBezTo>
                  <a:pt x="4" y="81"/>
                  <a:pt x="4" y="81"/>
                  <a:pt x="4" y="81"/>
                </a:cubicBezTo>
                <a:cubicBezTo>
                  <a:pt x="66" y="81"/>
                  <a:pt x="66" y="81"/>
                  <a:pt x="66" y="81"/>
                </a:cubicBezTo>
                <a:cubicBezTo>
                  <a:pt x="66" y="53"/>
                  <a:pt x="66" y="53"/>
                  <a:pt x="66" y="53"/>
                </a:cubicBezTo>
                <a:cubicBezTo>
                  <a:pt x="84" y="53"/>
                  <a:pt x="84" y="53"/>
                  <a:pt x="84" y="53"/>
                </a:cubicBezTo>
                <a:cubicBezTo>
                  <a:pt x="84" y="81"/>
                  <a:pt x="84" y="81"/>
                  <a:pt x="84" y="81"/>
                </a:cubicBezTo>
                <a:cubicBezTo>
                  <a:pt x="103" y="81"/>
                  <a:pt x="103" y="81"/>
                  <a:pt x="103" y="81"/>
                </a:cubicBezTo>
                <a:cubicBezTo>
                  <a:pt x="103" y="44"/>
                  <a:pt x="103" y="44"/>
                  <a:pt x="103" y="44"/>
                </a:cubicBezTo>
                <a:close/>
                <a:moveTo>
                  <a:pt x="25" y="66"/>
                </a:moveTo>
                <a:cubicBezTo>
                  <a:pt x="11" y="66"/>
                  <a:pt x="11" y="66"/>
                  <a:pt x="11" y="66"/>
                </a:cubicBezTo>
                <a:cubicBezTo>
                  <a:pt x="11" y="52"/>
                  <a:pt x="11" y="52"/>
                  <a:pt x="11" y="52"/>
                </a:cubicBezTo>
                <a:cubicBezTo>
                  <a:pt x="25" y="52"/>
                  <a:pt x="25" y="52"/>
                  <a:pt x="25" y="52"/>
                </a:cubicBezTo>
                <a:lnTo>
                  <a:pt x="25" y="66"/>
                </a:lnTo>
                <a:close/>
                <a:moveTo>
                  <a:pt x="47" y="66"/>
                </a:moveTo>
                <a:cubicBezTo>
                  <a:pt x="33" y="66"/>
                  <a:pt x="33" y="66"/>
                  <a:pt x="33" y="66"/>
                </a:cubicBezTo>
                <a:cubicBezTo>
                  <a:pt x="33" y="52"/>
                  <a:pt x="33" y="52"/>
                  <a:pt x="33" y="52"/>
                </a:cubicBezTo>
                <a:cubicBezTo>
                  <a:pt x="47" y="52"/>
                  <a:pt x="47" y="52"/>
                  <a:pt x="47" y="52"/>
                </a:cubicBezTo>
                <a:lnTo>
                  <a:pt x="47" y="66"/>
                </a:lnTo>
                <a:close/>
                <a:moveTo>
                  <a:pt x="63" y="38"/>
                </a:moveTo>
                <a:cubicBezTo>
                  <a:pt x="59" y="38"/>
                  <a:pt x="56" y="35"/>
                  <a:pt x="56" y="31"/>
                </a:cubicBezTo>
                <a:cubicBezTo>
                  <a:pt x="56" y="28"/>
                  <a:pt x="59" y="25"/>
                  <a:pt x="63" y="25"/>
                </a:cubicBezTo>
                <a:cubicBezTo>
                  <a:pt x="67" y="25"/>
                  <a:pt x="70" y="28"/>
                  <a:pt x="70" y="31"/>
                </a:cubicBezTo>
                <a:cubicBezTo>
                  <a:pt x="70" y="35"/>
                  <a:pt x="67" y="38"/>
                  <a:pt x="63" y="38"/>
                </a:cubicBezTo>
                <a:close/>
                <a:moveTo>
                  <a:pt x="106" y="40"/>
                </a:moveTo>
                <a:cubicBezTo>
                  <a:pt x="104" y="42"/>
                  <a:pt x="104" y="42"/>
                  <a:pt x="104" y="42"/>
                </a:cubicBezTo>
                <a:cubicBezTo>
                  <a:pt x="66" y="3"/>
                  <a:pt x="66" y="3"/>
                  <a:pt x="66" y="3"/>
                </a:cubicBezTo>
                <a:cubicBezTo>
                  <a:pt x="28" y="41"/>
                  <a:pt x="28" y="41"/>
                  <a:pt x="28" y="41"/>
                </a:cubicBezTo>
                <a:cubicBezTo>
                  <a:pt x="28" y="42"/>
                  <a:pt x="28" y="42"/>
                  <a:pt x="28" y="42"/>
                </a:cubicBezTo>
                <a:cubicBezTo>
                  <a:pt x="0" y="42"/>
                  <a:pt x="0" y="42"/>
                  <a:pt x="0" y="42"/>
                </a:cubicBezTo>
                <a:cubicBezTo>
                  <a:pt x="21" y="20"/>
                  <a:pt x="21" y="20"/>
                  <a:pt x="21" y="20"/>
                </a:cubicBezTo>
                <a:cubicBezTo>
                  <a:pt x="47" y="20"/>
                  <a:pt x="47" y="20"/>
                  <a:pt x="47" y="20"/>
                </a:cubicBezTo>
                <a:cubicBezTo>
                  <a:pt x="66" y="0"/>
                  <a:pt x="66" y="0"/>
                  <a:pt x="66" y="0"/>
                </a:cubicBezTo>
                <a:cubicBezTo>
                  <a:pt x="87" y="21"/>
                  <a:pt x="87" y="21"/>
                  <a:pt x="87" y="21"/>
                </a:cubicBezTo>
                <a:cubicBezTo>
                  <a:pt x="87" y="9"/>
                  <a:pt x="87" y="9"/>
                  <a:pt x="87" y="9"/>
                </a:cubicBezTo>
                <a:cubicBezTo>
                  <a:pt x="95" y="9"/>
                  <a:pt x="95" y="9"/>
                  <a:pt x="95" y="9"/>
                </a:cubicBezTo>
                <a:cubicBezTo>
                  <a:pt x="95" y="30"/>
                  <a:pt x="95" y="30"/>
                  <a:pt x="95" y="30"/>
                </a:cubicBezTo>
                <a:lnTo>
                  <a:pt x="106" y="40"/>
                </a:lnTo>
                <a:close/>
              </a:path>
            </a:pathLst>
          </a:custGeom>
          <a:solidFill>
            <a:srgbClr val="05BAC8"/>
          </a:solidFill>
          <a:ln>
            <a:noFill/>
          </a:ln>
          <a:effectLst/>
        </p:spPr>
        <p:txBody>
          <a:bodyPr vert="horz" wrap="square" lIns="68580" tIns="34290" rIns="68580" bIns="34290" numCol="1" anchor="t" anchorCtr="0" compatLnSpc="1">
            <a:prstTxWarp prst="textNoShape">
              <a:avLst/>
            </a:prstTxWarp>
          </a:bodyPr>
          <a:lstStyle/>
          <a:p>
            <a:endParaRPr lang="zh-CN" altLang="en-US" sz="1350"/>
          </a:p>
        </p:txBody>
      </p:sp>
      <p:sp>
        <p:nvSpPr>
          <p:cNvPr id="20" name="Freeform 476"/>
          <p:cNvSpPr>
            <a:spLocks noEditPoints="1"/>
          </p:cNvSpPr>
          <p:nvPr/>
        </p:nvSpPr>
        <p:spPr bwMode="auto">
          <a:xfrm>
            <a:off x="1894739" y="1979591"/>
            <a:ext cx="781006" cy="565910"/>
          </a:xfrm>
          <a:custGeom>
            <a:avLst/>
            <a:gdLst>
              <a:gd name="T0" fmla="*/ 125 w 125"/>
              <a:gd name="T1" fmla="*/ 71 h 73"/>
              <a:gd name="T2" fmla="*/ 124 w 125"/>
              <a:gd name="T3" fmla="*/ 73 h 73"/>
              <a:gd name="T4" fmla="*/ 2 w 125"/>
              <a:gd name="T5" fmla="*/ 73 h 73"/>
              <a:gd name="T6" fmla="*/ 0 w 125"/>
              <a:gd name="T7" fmla="*/ 71 h 73"/>
              <a:gd name="T8" fmla="*/ 0 w 125"/>
              <a:gd name="T9" fmla="*/ 68 h 73"/>
              <a:gd name="T10" fmla="*/ 2 w 125"/>
              <a:gd name="T11" fmla="*/ 66 h 73"/>
              <a:gd name="T12" fmla="*/ 124 w 125"/>
              <a:gd name="T13" fmla="*/ 66 h 73"/>
              <a:gd name="T14" fmla="*/ 125 w 125"/>
              <a:gd name="T15" fmla="*/ 68 h 73"/>
              <a:gd name="T16" fmla="*/ 125 w 125"/>
              <a:gd name="T17" fmla="*/ 71 h 73"/>
              <a:gd name="T18" fmla="*/ 118 w 125"/>
              <a:gd name="T19" fmla="*/ 5 h 73"/>
              <a:gd name="T20" fmla="*/ 118 w 125"/>
              <a:gd name="T21" fmla="*/ 58 h 73"/>
              <a:gd name="T22" fmla="*/ 113 w 125"/>
              <a:gd name="T23" fmla="*/ 63 h 73"/>
              <a:gd name="T24" fmla="*/ 12 w 125"/>
              <a:gd name="T25" fmla="*/ 63 h 73"/>
              <a:gd name="T26" fmla="*/ 7 w 125"/>
              <a:gd name="T27" fmla="*/ 58 h 73"/>
              <a:gd name="T28" fmla="*/ 7 w 125"/>
              <a:gd name="T29" fmla="*/ 5 h 73"/>
              <a:gd name="T30" fmla="*/ 12 w 125"/>
              <a:gd name="T31" fmla="*/ 0 h 73"/>
              <a:gd name="T32" fmla="*/ 113 w 125"/>
              <a:gd name="T33" fmla="*/ 0 h 73"/>
              <a:gd name="T34" fmla="*/ 118 w 125"/>
              <a:gd name="T35" fmla="*/ 5 h 73"/>
              <a:gd name="T36" fmla="*/ 113 w 125"/>
              <a:gd name="T37" fmla="*/ 6 h 73"/>
              <a:gd name="T38" fmla="*/ 12 w 125"/>
              <a:gd name="T39" fmla="*/ 6 h 73"/>
              <a:gd name="T40" fmla="*/ 12 w 125"/>
              <a:gd name="T41" fmla="*/ 59 h 73"/>
              <a:gd name="T42" fmla="*/ 113 w 125"/>
              <a:gd name="T43" fmla="*/ 59 h 73"/>
              <a:gd name="T44" fmla="*/ 113 w 125"/>
              <a:gd name="T45"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73">
                <a:moveTo>
                  <a:pt x="125" y="71"/>
                </a:moveTo>
                <a:cubicBezTo>
                  <a:pt x="125" y="72"/>
                  <a:pt x="124" y="73"/>
                  <a:pt x="124" y="73"/>
                </a:cubicBezTo>
                <a:cubicBezTo>
                  <a:pt x="2" y="73"/>
                  <a:pt x="2" y="73"/>
                  <a:pt x="2" y="73"/>
                </a:cubicBezTo>
                <a:cubicBezTo>
                  <a:pt x="1" y="73"/>
                  <a:pt x="0" y="72"/>
                  <a:pt x="0" y="71"/>
                </a:cubicBezTo>
                <a:cubicBezTo>
                  <a:pt x="0" y="68"/>
                  <a:pt x="0" y="68"/>
                  <a:pt x="0" y="68"/>
                </a:cubicBezTo>
                <a:cubicBezTo>
                  <a:pt x="0" y="67"/>
                  <a:pt x="1" y="66"/>
                  <a:pt x="2" y="66"/>
                </a:cubicBezTo>
                <a:cubicBezTo>
                  <a:pt x="124" y="66"/>
                  <a:pt x="124" y="66"/>
                  <a:pt x="124" y="66"/>
                </a:cubicBezTo>
                <a:cubicBezTo>
                  <a:pt x="124" y="66"/>
                  <a:pt x="125" y="67"/>
                  <a:pt x="125" y="68"/>
                </a:cubicBezTo>
                <a:lnTo>
                  <a:pt x="125" y="71"/>
                </a:lnTo>
                <a:close/>
                <a:moveTo>
                  <a:pt x="118" y="5"/>
                </a:moveTo>
                <a:cubicBezTo>
                  <a:pt x="118" y="58"/>
                  <a:pt x="118" y="58"/>
                  <a:pt x="118" y="58"/>
                </a:cubicBezTo>
                <a:cubicBezTo>
                  <a:pt x="118" y="61"/>
                  <a:pt x="116" y="63"/>
                  <a:pt x="113" y="63"/>
                </a:cubicBezTo>
                <a:cubicBezTo>
                  <a:pt x="12" y="63"/>
                  <a:pt x="12" y="63"/>
                  <a:pt x="12" y="63"/>
                </a:cubicBezTo>
                <a:cubicBezTo>
                  <a:pt x="9" y="63"/>
                  <a:pt x="7" y="61"/>
                  <a:pt x="7" y="58"/>
                </a:cubicBezTo>
                <a:cubicBezTo>
                  <a:pt x="7" y="5"/>
                  <a:pt x="7" y="5"/>
                  <a:pt x="7" y="5"/>
                </a:cubicBezTo>
                <a:cubicBezTo>
                  <a:pt x="7" y="2"/>
                  <a:pt x="9" y="0"/>
                  <a:pt x="12" y="0"/>
                </a:cubicBezTo>
                <a:cubicBezTo>
                  <a:pt x="113" y="0"/>
                  <a:pt x="113" y="0"/>
                  <a:pt x="113" y="0"/>
                </a:cubicBezTo>
                <a:cubicBezTo>
                  <a:pt x="116" y="0"/>
                  <a:pt x="118" y="2"/>
                  <a:pt x="118" y="5"/>
                </a:cubicBezTo>
                <a:close/>
                <a:moveTo>
                  <a:pt x="113" y="6"/>
                </a:moveTo>
                <a:cubicBezTo>
                  <a:pt x="12" y="6"/>
                  <a:pt x="12" y="6"/>
                  <a:pt x="12" y="6"/>
                </a:cubicBezTo>
                <a:cubicBezTo>
                  <a:pt x="12" y="59"/>
                  <a:pt x="12" y="59"/>
                  <a:pt x="12" y="59"/>
                </a:cubicBezTo>
                <a:cubicBezTo>
                  <a:pt x="113" y="59"/>
                  <a:pt x="113" y="59"/>
                  <a:pt x="113" y="59"/>
                </a:cubicBezTo>
                <a:lnTo>
                  <a:pt x="113" y="6"/>
                </a:lnTo>
                <a:close/>
              </a:path>
            </a:pathLst>
          </a:custGeom>
          <a:solidFill>
            <a:srgbClr val="FFC000"/>
          </a:solidFill>
          <a:ln>
            <a:noFill/>
          </a:ln>
          <a:effectLst/>
        </p:spPr>
        <p:txBody>
          <a:bodyPr vert="horz" wrap="square" lIns="68580" tIns="34290" rIns="68580" bIns="34290" numCol="1" anchor="t" anchorCtr="0" compatLnSpc="1">
            <a:prstTxWarp prst="textNoShape">
              <a:avLst/>
            </a:prstTxWarp>
          </a:bodyPr>
          <a:lstStyle/>
          <a:p>
            <a:endParaRPr lang="zh-CN" altLang="en-US" sz="1350"/>
          </a:p>
        </p:txBody>
      </p:sp>
      <p:sp>
        <p:nvSpPr>
          <p:cNvPr id="21" name="Oval 493"/>
          <p:cNvSpPr>
            <a:spLocks noChangeArrowheads="1"/>
          </p:cNvSpPr>
          <p:nvPr/>
        </p:nvSpPr>
        <p:spPr bwMode="auto">
          <a:xfrm>
            <a:off x="1894739" y="3764996"/>
            <a:ext cx="547803" cy="497012"/>
          </a:xfrm>
          <a:custGeom>
            <a:avLst/>
            <a:gdLst/>
            <a:ahLst/>
            <a:cxnLst/>
            <a:rect l="l" t="t" r="r" b="b"/>
            <a:pathLst>
              <a:path w="239713" h="217487">
                <a:moveTo>
                  <a:pt x="67420" y="131762"/>
                </a:moveTo>
                <a:lnTo>
                  <a:pt x="71346" y="131762"/>
                </a:lnTo>
                <a:lnTo>
                  <a:pt x="80061" y="131762"/>
                </a:lnTo>
                <a:lnTo>
                  <a:pt x="80262" y="131762"/>
                </a:lnTo>
                <a:lnTo>
                  <a:pt x="97384" y="131762"/>
                </a:lnTo>
                <a:lnTo>
                  <a:pt x="100603" y="131762"/>
                </a:lnTo>
                <a:lnTo>
                  <a:pt x="101129" y="131762"/>
                </a:lnTo>
                <a:lnTo>
                  <a:pt x="102183" y="131762"/>
                </a:lnTo>
                <a:lnTo>
                  <a:pt x="109088" y="131762"/>
                </a:lnTo>
                <a:lnTo>
                  <a:pt x="109557" y="131762"/>
                </a:lnTo>
                <a:lnTo>
                  <a:pt x="129513" y="131762"/>
                </a:lnTo>
                <a:lnTo>
                  <a:pt x="129572" y="131762"/>
                </a:lnTo>
                <a:lnTo>
                  <a:pt x="168548" y="131762"/>
                </a:lnTo>
                <a:lnTo>
                  <a:pt x="195469" y="137003"/>
                </a:lnTo>
                <a:lnTo>
                  <a:pt x="218177" y="151330"/>
                </a:lnTo>
                <a:lnTo>
                  <a:pt x="233861" y="172645"/>
                </a:lnTo>
                <a:lnTo>
                  <a:pt x="239713" y="198851"/>
                </a:lnTo>
                <a:lnTo>
                  <a:pt x="239713" y="201181"/>
                </a:lnTo>
                <a:lnTo>
                  <a:pt x="239713" y="201181"/>
                </a:lnTo>
                <a:lnTo>
                  <a:pt x="239713" y="217487"/>
                </a:lnTo>
                <a:lnTo>
                  <a:pt x="0" y="217487"/>
                </a:lnTo>
                <a:cubicBezTo>
                  <a:pt x="0" y="217487"/>
                  <a:pt x="0" y="217487"/>
                  <a:pt x="0" y="215158"/>
                </a:cubicBezTo>
                <a:lnTo>
                  <a:pt x="0" y="198851"/>
                </a:lnTo>
                <a:cubicBezTo>
                  <a:pt x="0" y="161580"/>
                  <a:pt x="29964" y="131762"/>
                  <a:pt x="67420" y="131762"/>
                </a:cubicBezTo>
                <a:close/>
                <a:moveTo>
                  <a:pt x="119063" y="0"/>
                </a:moveTo>
                <a:lnTo>
                  <a:pt x="142545" y="4741"/>
                </a:lnTo>
                <a:lnTo>
                  <a:pt x="161720" y="17669"/>
                </a:lnTo>
                <a:lnTo>
                  <a:pt x="174648" y="36844"/>
                </a:lnTo>
                <a:lnTo>
                  <a:pt x="179388" y="60325"/>
                </a:lnTo>
                <a:lnTo>
                  <a:pt x="174648" y="83807"/>
                </a:lnTo>
                <a:lnTo>
                  <a:pt x="161720" y="102981"/>
                </a:lnTo>
                <a:lnTo>
                  <a:pt x="142545" y="115910"/>
                </a:lnTo>
                <a:cubicBezTo>
                  <a:pt x="135327" y="118962"/>
                  <a:pt x="127393" y="120650"/>
                  <a:pt x="119063" y="120650"/>
                </a:cubicBezTo>
                <a:cubicBezTo>
                  <a:pt x="102405" y="120650"/>
                  <a:pt x="87323" y="113898"/>
                  <a:pt x="76407" y="102981"/>
                </a:cubicBezTo>
                <a:cubicBezTo>
                  <a:pt x="70949" y="97523"/>
                  <a:pt x="66531" y="91024"/>
                  <a:pt x="63479" y="83807"/>
                </a:cubicBezTo>
                <a:cubicBezTo>
                  <a:pt x="60426" y="76589"/>
                  <a:pt x="58738" y="68654"/>
                  <a:pt x="58738" y="60325"/>
                </a:cubicBezTo>
                <a:cubicBezTo>
                  <a:pt x="58738" y="43667"/>
                  <a:pt x="65490" y="28585"/>
                  <a:pt x="76407" y="17669"/>
                </a:cubicBezTo>
                <a:cubicBezTo>
                  <a:pt x="81865" y="12210"/>
                  <a:pt x="88365" y="7793"/>
                  <a:pt x="95582" y="4741"/>
                </a:cubicBezTo>
                <a:cubicBezTo>
                  <a:pt x="102799" y="1688"/>
                  <a:pt x="110734" y="0"/>
                  <a:pt x="119063" y="0"/>
                </a:cubicBezTo>
                <a:close/>
              </a:path>
            </a:pathLst>
          </a:custGeom>
          <a:solidFill>
            <a:srgbClr val="F14124"/>
          </a:solidFill>
          <a:ln>
            <a:noFill/>
          </a:ln>
          <a:effectLst/>
        </p:spPr>
        <p:txBody>
          <a:bodyPr vert="horz" wrap="square" lIns="68580" tIns="34290" rIns="68580" bIns="34290" numCol="1" anchor="t" anchorCtr="0" compatLnSpc="1">
            <a:prstTxWarp prst="textNoShape">
              <a:avLst/>
            </a:prstTxWarp>
          </a:bodyPr>
          <a:lstStyle/>
          <a:p>
            <a:endParaRPr lang="zh-CN" altLang="en-US" sz="1350"/>
          </a:p>
        </p:txBody>
      </p:sp>
      <p:sp>
        <p:nvSpPr>
          <p:cNvPr id="22" name="Freeform 497"/>
          <p:cNvSpPr>
            <a:spLocks noEditPoints="1"/>
          </p:cNvSpPr>
          <p:nvPr/>
        </p:nvSpPr>
        <p:spPr bwMode="auto">
          <a:xfrm>
            <a:off x="5447086" y="1979591"/>
            <a:ext cx="422877" cy="583375"/>
          </a:xfrm>
          <a:custGeom>
            <a:avLst/>
            <a:gdLst>
              <a:gd name="T0" fmla="*/ 125 w 128"/>
              <a:gd name="T1" fmla="*/ 83 h 177"/>
              <a:gd name="T2" fmla="*/ 64 w 128"/>
              <a:gd name="T3" fmla="*/ 177 h 177"/>
              <a:gd name="T4" fmla="*/ 0 w 128"/>
              <a:gd name="T5" fmla="*/ 71 h 177"/>
              <a:gd name="T6" fmla="*/ 0 w 128"/>
              <a:gd name="T7" fmla="*/ 70 h 177"/>
              <a:gd name="T8" fmla="*/ 0 w 128"/>
              <a:gd name="T9" fmla="*/ 64 h 177"/>
              <a:gd name="T10" fmla="*/ 64 w 128"/>
              <a:gd name="T11" fmla="*/ 0 h 177"/>
              <a:gd name="T12" fmla="*/ 128 w 128"/>
              <a:gd name="T13" fmla="*/ 64 h 177"/>
              <a:gd name="T14" fmla="*/ 127 w 128"/>
              <a:gd name="T15" fmla="*/ 68 h 177"/>
              <a:gd name="T16" fmla="*/ 125 w 128"/>
              <a:gd name="T17" fmla="*/ 83 h 177"/>
              <a:gd name="T18" fmla="*/ 64 w 128"/>
              <a:gd name="T19" fmla="*/ 20 h 177"/>
              <a:gd name="T20" fmla="*/ 22 w 128"/>
              <a:gd name="T21" fmla="*/ 62 h 177"/>
              <a:gd name="T22" fmla="*/ 64 w 128"/>
              <a:gd name="T23" fmla="*/ 104 h 177"/>
              <a:gd name="T24" fmla="*/ 106 w 128"/>
              <a:gd name="T25" fmla="*/ 62 h 177"/>
              <a:gd name="T26" fmla="*/ 64 w 128"/>
              <a:gd name="T27" fmla="*/ 20 h 177"/>
              <a:gd name="T28" fmla="*/ 64 w 128"/>
              <a:gd name="T29" fmla="*/ 40 h 177"/>
              <a:gd name="T30" fmla="*/ 44 w 128"/>
              <a:gd name="T31" fmla="*/ 60 h 177"/>
              <a:gd name="T32" fmla="*/ 64 w 128"/>
              <a:gd name="T33" fmla="*/ 80 h 177"/>
              <a:gd name="T34" fmla="*/ 84 w 128"/>
              <a:gd name="T35" fmla="*/ 60 h 177"/>
              <a:gd name="T36" fmla="*/ 64 w 128"/>
              <a:gd name="T37" fmla="*/ 4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 h="177">
                <a:moveTo>
                  <a:pt x="125" y="83"/>
                </a:moveTo>
                <a:cubicBezTo>
                  <a:pt x="120" y="104"/>
                  <a:pt x="105" y="138"/>
                  <a:pt x="64" y="177"/>
                </a:cubicBezTo>
                <a:cubicBezTo>
                  <a:pt x="64" y="177"/>
                  <a:pt x="5" y="122"/>
                  <a:pt x="0" y="71"/>
                </a:cubicBezTo>
                <a:cubicBezTo>
                  <a:pt x="0" y="71"/>
                  <a:pt x="0" y="70"/>
                  <a:pt x="0" y="70"/>
                </a:cubicBezTo>
                <a:cubicBezTo>
                  <a:pt x="0" y="68"/>
                  <a:pt x="0" y="66"/>
                  <a:pt x="0" y="64"/>
                </a:cubicBezTo>
                <a:cubicBezTo>
                  <a:pt x="0" y="29"/>
                  <a:pt x="28" y="0"/>
                  <a:pt x="64" y="0"/>
                </a:cubicBezTo>
                <a:cubicBezTo>
                  <a:pt x="99" y="0"/>
                  <a:pt x="128" y="29"/>
                  <a:pt x="128" y="64"/>
                </a:cubicBezTo>
                <a:cubicBezTo>
                  <a:pt x="128" y="64"/>
                  <a:pt x="128" y="65"/>
                  <a:pt x="127" y="68"/>
                </a:cubicBezTo>
                <a:cubicBezTo>
                  <a:pt x="127" y="73"/>
                  <a:pt x="126" y="78"/>
                  <a:pt x="125" y="83"/>
                </a:cubicBezTo>
                <a:close/>
                <a:moveTo>
                  <a:pt x="64" y="20"/>
                </a:moveTo>
                <a:cubicBezTo>
                  <a:pt x="40" y="20"/>
                  <a:pt x="22" y="39"/>
                  <a:pt x="22" y="62"/>
                </a:cubicBezTo>
                <a:cubicBezTo>
                  <a:pt x="22" y="85"/>
                  <a:pt x="40" y="104"/>
                  <a:pt x="64" y="104"/>
                </a:cubicBezTo>
                <a:cubicBezTo>
                  <a:pt x="87" y="104"/>
                  <a:pt x="106" y="85"/>
                  <a:pt x="106" y="62"/>
                </a:cubicBezTo>
                <a:cubicBezTo>
                  <a:pt x="106" y="39"/>
                  <a:pt x="87" y="20"/>
                  <a:pt x="64" y="20"/>
                </a:cubicBezTo>
                <a:close/>
                <a:moveTo>
                  <a:pt x="64" y="40"/>
                </a:moveTo>
                <a:cubicBezTo>
                  <a:pt x="53" y="40"/>
                  <a:pt x="44" y="49"/>
                  <a:pt x="44" y="60"/>
                </a:cubicBezTo>
                <a:cubicBezTo>
                  <a:pt x="44" y="71"/>
                  <a:pt x="53" y="80"/>
                  <a:pt x="64" y="80"/>
                </a:cubicBezTo>
                <a:cubicBezTo>
                  <a:pt x="75" y="80"/>
                  <a:pt x="84" y="71"/>
                  <a:pt x="84" y="60"/>
                </a:cubicBezTo>
                <a:cubicBezTo>
                  <a:pt x="84" y="49"/>
                  <a:pt x="75" y="40"/>
                  <a:pt x="64" y="40"/>
                </a:cubicBezTo>
                <a:close/>
              </a:path>
            </a:pathLst>
          </a:custGeom>
          <a:solidFill>
            <a:srgbClr val="21AB82"/>
          </a:solidFill>
          <a:ln>
            <a:noFill/>
          </a:ln>
          <a:effectLst/>
        </p:spPr>
        <p:txBody>
          <a:bodyPr vert="horz" wrap="square" lIns="68580" tIns="34290" rIns="68580" bIns="34290" numCol="1" anchor="t" anchorCtr="0" compatLnSpc="1">
            <a:prstTxWarp prst="textNoShape">
              <a:avLst/>
            </a:prstTxWarp>
          </a:bodyPr>
          <a:lstStyle/>
          <a:p>
            <a:endParaRPr lang="zh-CN" altLang="en-US" sz="1350"/>
          </a:p>
        </p:txBody>
      </p:sp>
      <p:cxnSp>
        <p:nvCxnSpPr>
          <p:cNvPr id="23" name="直接连接符 22"/>
          <p:cNvCxnSpPr/>
          <p:nvPr/>
        </p:nvCxnSpPr>
        <p:spPr>
          <a:xfrm>
            <a:off x="1894738" y="2614675"/>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447085" y="2614675"/>
            <a:ext cx="27600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894738" y="4381254"/>
            <a:ext cx="278219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447085" y="4381254"/>
            <a:ext cx="276003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498"/>
          <p:cNvSpPr txBox="1"/>
          <p:nvPr/>
        </p:nvSpPr>
        <p:spPr>
          <a:xfrm>
            <a:off x="3733098" y="2155394"/>
            <a:ext cx="1031052" cy="346249"/>
          </a:xfrm>
          <a:prstGeom prst="rect">
            <a:avLst/>
          </a:prstGeom>
          <a:noFill/>
        </p:spPr>
        <p:txBody>
          <a:bodyPr wrap="none" rtlCol="0" anchor="ctr">
            <a:spAutoFit/>
          </a:bodyPr>
          <a:lstStyle/>
          <a:p>
            <a:pPr lvl="0" algn="r"/>
            <a:r>
              <a:rPr lang="zh-CN" altLang="en-US" sz="165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高效存储</a:t>
            </a:r>
            <a:endPar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1" name="TextBox 499"/>
          <p:cNvSpPr txBox="1"/>
          <p:nvPr/>
        </p:nvSpPr>
        <p:spPr>
          <a:xfrm>
            <a:off x="7263541" y="2155394"/>
            <a:ext cx="1031052" cy="346249"/>
          </a:xfrm>
          <a:prstGeom prst="rect">
            <a:avLst/>
          </a:prstGeom>
          <a:noFill/>
        </p:spPr>
        <p:txBody>
          <a:bodyPr wrap="none" rtlCol="0" anchor="ctr">
            <a:spAutoFit/>
          </a:bodyPr>
          <a:lstStyle/>
          <a:p>
            <a:pPr lvl="0" algn="r"/>
            <a:r>
              <a:rPr lang="zh-CN" altLang="en-US" sz="165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分类查询</a:t>
            </a:r>
            <a:endPar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2" name="TextBox 500"/>
          <p:cNvSpPr txBox="1"/>
          <p:nvPr/>
        </p:nvSpPr>
        <p:spPr>
          <a:xfrm>
            <a:off x="3733098" y="3899131"/>
            <a:ext cx="1031052" cy="346249"/>
          </a:xfrm>
          <a:prstGeom prst="rect">
            <a:avLst/>
          </a:prstGeom>
          <a:noFill/>
        </p:spPr>
        <p:txBody>
          <a:bodyPr wrap="none" rtlCol="0" anchor="ctr">
            <a:spAutoFit/>
          </a:bodyPr>
          <a:lstStyle/>
          <a:p>
            <a:pPr lvl="0" algn="r"/>
            <a:r>
              <a:rPr lang="zh-CN" altLang="en-US" sz="165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便捷交互</a:t>
            </a:r>
            <a:endPar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3" name="TextBox 501"/>
          <p:cNvSpPr txBox="1"/>
          <p:nvPr/>
        </p:nvSpPr>
        <p:spPr>
          <a:xfrm>
            <a:off x="7263541" y="3899131"/>
            <a:ext cx="1031052" cy="346249"/>
          </a:xfrm>
          <a:prstGeom prst="rect">
            <a:avLst/>
          </a:prstGeom>
          <a:noFill/>
        </p:spPr>
        <p:txBody>
          <a:bodyPr wrap="none" rtlCol="0" anchor="ctr">
            <a:spAutoFit/>
          </a:bodyPr>
          <a:lstStyle/>
          <a:p>
            <a:pPr lvl="0" algn="r"/>
            <a:r>
              <a:rPr lang="zh-CN" altLang="en-US" sz="1650" b="1" dirty="0" smtClean="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rPr>
              <a:t>友好界面</a:t>
            </a:r>
            <a:endParaRPr lang="zh-CN" altLang="en-US" sz="1650" b="1" dirty="0">
              <a:solidFill>
                <a:schemeClr val="tx1">
                  <a:lumMod val="75000"/>
                  <a:lumOff val="25000"/>
                </a:schemeClr>
              </a:solidFill>
              <a:latin typeface="微软雅黑" panose="020B0503020204020204" pitchFamily="34" charset="-122"/>
              <a:ea typeface="微软雅黑" panose="020B0503020204020204" pitchFamily="34" charset="-122"/>
              <a:cs typeface="UKIJ Qolyazma" pitchFamily="18" charset="0"/>
            </a:endParaRPr>
          </a:p>
        </p:txBody>
      </p:sp>
      <p:sp>
        <p:nvSpPr>
          <p:cNvPr id="44" name="TextBox 503"/>
          <p:cNvSpPr txBox="1"/>
          <p:nvPr/>
        </p:nvSpPr>
        <p:spPr>
          <a:xfrm>
            <a:off x="1800821" y="2682211"/>
            <a:ext cx="3046199" cy="572464"/>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itchFamily="34" charset="-122"/>
                <a:ea typeface="微软雅黑" pitchFamily="34" charset="-122"/>
              </a:rPr>
              <a:t>设计合理的存储结构和高效的存储方案，使得磁场数据的存储更有针对性且更方便。</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45" name="TextBox 504"/>
          <p:cNvSpPr txBox="1"/>
          <p:nvPr/>
        </p:nvSpPr>
        <p:spPr>
          <a:xfrm>
            <a:off x="5370886" y="2682211"/>
            <a:ext cx="3046199" cy="81253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sz="1200" dirty="0" smtClean="0"/>
              <a:t>合理的存储结构和索引使得数据的查询效率很高，并且可以根据不同的需求对数据进行不同分类的查询</a:t>
            </a:r>
            <a:endParaRPr lang="zh-CN" altLang="en-US" sz="1200" dirty="0"/>
          </a:p>
        </p:txBody>
      </p:sp>
      <p:sp>
        <p:nvSpPr>
          <p:cNvPr id="46" name="TextBox 505"/>
          <p:cNvSpPr txBox="1"/>
          <p:nvPr/>
        </p:nvSpPr>
        <p:spPr>
          <a:xfrm>
            <a:off x="1800821" y="4456609"/>
            <a:ext cx="3046199" cy="572464"/>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sz="1200" dirty="0" smtClean="0"/>
              <a:t>系统提供合理的交互接口，为其他应用程序提供便捷的数据服务。支持网络访问。</a:t>
            </a:r>
            <a:endParaRPr lang="zh-CN" altLang="en-US" sz="1200" dirty="0"/>
          </a:p>
        </p:txBody>
      </p:sp>
      <p:sp>
        <p:nvSpPr>
          <p:cNvPr id="47" name="TextBox 506"/>
          <p:cNvSpPr txBox="1"/>
          <p:nvPr/>
        </p:nvSpPr>
        <p:spPr>
          <a:xfrm>
            <a:off x="5370886" y="4456609"/>
            <a:ext cx="3046199" cy="81253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zh-CN" altLang="en-US" sz="1200" dirty="0" smtClean="0"/>
              <a:t>系统架构于</a:t>
            </a:r>
            <a:r>
              <a:rPr lang="en-US" altLang="zh-CN" sz="1200" dirty="0" err="1" smtClean="0"/>
              <a:t>Python+Django</a:t>
            </a:r>
            <a:r>
              <a:rPr lang="zh-CN" altLang="en-US" sz="1200" dirty="0" smtClean="0"/>
              <a:t>的网站，拥有良好的操作界面，可以提供良好的操作体验。</a:t>
            </a:r>
            <a:endParaRPr lang="zh-CN" altLang="en-US" sz="1200" dirty="0"/>
          </a:p>
        </p:txBody>
      </p:sp>
    </p:spTree>
    <p:extLst>
      <p:ext uri="{BB962C8B-B14F-4D97-AF65-F5344CB8AC3E}">
        <p14:creationId xmlns:p14="http://schemas.microsoft.com/office/powerpoint/2010/main" val="133981299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1+#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1+#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1+#ppt_w/2"/>
                                          </p:val>
                                        </p:tav>
                                        <p:tav tm="100000">
                                          <p:val>
                                            <p:strVal val="#ppt_x"/>
                                          </p:val>
                                        </p:tav>
                                      </p:tavLst>
                                    </p:anim>
                                    <p:anim calcmode="lin" valueType="num">
                                      <p:cBhvr additive="base">
                                        <p:cTn id="28" dur="500" fill="hold"/>
                                        <p:tgtEl>
                                          <p:spTgt spid="19"/>
                                        </p:tgtEl>
                                        <p:attrNameLst>
                                          <p:attrName>ppt_y</p:attrName>
                                        </p:attrNameLst>
                                      </p:cBhvr>
                                      <p:tavLst>
                                        <p:tav tm="0">
                                          <p:val>
                                            <p:strVal val="#ppt_y"/>
                                          </p:val>
                                        </p:tav>
                                        <p:tav tm="100000">
                                          <p:val>
                                            <p:strVal val="#ppt_y"/>
                                          </p:val>
                                        </p:tav>
                                      </p:tavLst>
                                    </p:anim>
                                  </p:childTnLst>
                                </p:cTn>
                              </p:par>
                            </p:childTnLst>
                          </p:cTn>
                        </p:par>
                        <p:par>
                          <p:cTn id="29" fill="hold">
                            <p:stCondLst>
                              <p:cond delay="1750"/>
                            </p:stCondLst>
                            <p:childTnLst>
                              <p:par>
                                <p:cTn id="30" presetID="22" presetClass="entr" presetSubtype="8"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8"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par>
                                <p:cTn id="36" presetID="22" presetClass="entr" presetSubtype="8"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par>
                                <p:cTn id="39" presetID="22" presetClass="entr" presetSubtype="8"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500"/>
                                        <p:tgtEl>
                                          <p:spTgt spid="39"/>
                                        </p:tgtEl>
                                      </p:cBhvr>
                                    </p:animEffect>
                                  </p:childTnLst>
                                </p:cTn>
                              </p:par>
                            </p:childTnLst>
                          </p:cTn>
                        </p:par>
                        <p:par>
                          <p:cTn id="42" fill="hold">
                            <p:stCondLst>
                              <p:cond delay="2250"/>
                            </p:stCondLst>
                            <p:childTnLst>
                              <p:par>
                                <p:cTn id="43" presetID="12" presetClass="entr" presetSubtype="4" fill="hold" grpId="0" nodeType="afterEffect">
                                  <p:stCondLst>
                                    <p:cond delay="0"/>
                                  </p:stCondLst>
                                  <p:iterate type="lt">
                                    <p:tmPct val="50000"/>
                                  </p:iterate>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300"/>
                                        <p:tgtEl>
                                          <p:spTgt spid="40"/>
                                        </p:tgtEl>
                                        <p:attrNameLst>
                                          <p:attrName>ppt_y</p:attrName>
                                        </p:attrNameLst>
                                      </p:cBhvr>
                                      <p:tavLst>
                                        <p:tav tm="0">
                                          <p:val>
                                            <p:strVal val="#ppt_y+#ppt_h*1.125000"/>
                                          </p:val>
                                        </p:tav>
                                        <p:tav tm="100000">
                                          <p:val>
                                            <p:strVal val="#ppt_y"/>
                                          </p:val>
                                        </p:tav>
                                      </p:tavLst>
                                    </p:anim>
                                    <p:animEffect transition="in" filter="wipe(up)">
                                      <p:cBhvr>
                                        <p:cTn id="46" dur="300"/>
                                        <p:tgtEl>
                                          <p:spTgt spid="40"/>
                                        </p:tgtEl>
                                      </p:cBhvr>
                                    </p:animEffect>
                                  </p:childTnLst>
                                </p:cTn>
                              </p:par>
                              <p:par>
                                <p:cTn id="47" presetID="12" presetClass="entr" presetSubtype="4" fill="hold" grpId="0" nodeType="withEffect">
                                  <p:stCondLst>
                                    <p:cond delay="0"/>
                                  </p:stCondLst>
                                  <p:iterate type="lt">
                                    <p:tmPct val="50000"/>
                                  </p:iterate>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300"/>
                                        <p:tgtEl>
                                          <p:spTgt spid="41"/>
                                        </p:tgtEl>
                                        <p:attrNameLst>
                                          <p:attrName>ppt_y</p:attrName>
                                        </p:attrNameLst>
                                      </p:cBhvr>
                                      <p:tavLst>
                                        <p:tav tm="0">
                                          <p:val>
                                            <p:strVal val="#ppt_y+#ppt_h*1.125000"/>
                                          </p:val>
                                        </p:tav>
                                        <p:tav tm="100000">
                                          <p:val>
                                            <p:strVal val="#ppt_y"/>
                                          </p:val>
                                        </p:tav>
                                      </p:tavLst>
                                    </p:anim>
                                    <p:animEffect transition="in" filter="wipe(up)">
                                      <p:cBhvr>
                                        <p:cTn id="50" dur="300"/>
                                        <p:tgtEl>
                                          <p:spTgt spid="41"/>
                                        </p:tgtEl>
                                      </p:cBhvr>
                                    </p:animEffect>
                                  </p:childTnLst>
                                </p:cTn>
                              </p:par>
                              <p:par>
                                <p:cTn id="51" presetID="12" presetClass="entr" presetSubtype="4" fill="hold" grpId="0" nodeType="withEffect">
                                  <p:stCondLst>
                                    <p:cond delay="0"/>
                                  </p:stCondLst>
                                  <p:iterate type="lt">
                                    <p:tmPct val="50000"/>
                                  </p:iterate>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300"/>
                                        <p:tgtEl>
                                          <p:spTgt spid="42"/>
                                        </p:tgtEl>
                                        <p:attrNameLst>
                                          <p:attrName>ppt_y</p:attrName>
                                        </p:attrNameLst>
                                      </p:cBhvr>
                                      <p:tavLst>
                                        <p:tav tm="0">
                                          <p:val>
                                            <p:strVal val="#ppt_y+#ppt_h*1.125000"/>
                                          </p:val>
                                        </p:tav>
                                        <p:tav tm="100000">
                                          <p:val>
                                            <p:strVal val="#ppt_y"/>
                                          </p:val>
                                        </p:tav>
                                      </p:tavLst>
                                    </p:anim>
                                    <p:animEffect transition="in" filter="wipe(up)">
                                      <p:cBhvr>
                                        <p:cTn id="54" dur="300"/>
                                        <p:tgtEl>
                                          <p:spTgt spid="42"/>
                                        </p:tgtEl>
                                      </p:cBhvr>
                                    </p:animEffect>
                                  </p:childTnLst>
                                </p:cTn>
                              </p:par>
                              <p:par>
                                <p:cTn id="55" presetID="12" presetClass="entr" presetSubtype="4" fill="hold" grpId="0" nodeType="withEffect">
                                  <p:stCondLst>
                                    <p:cond delay="0"/>
                                  </p:stCondLst>
                                  <p:iterate type="lt">
                                    <p:tmPct val="50000"/>
                                  </p:iterate>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300"/>
                                        <p:tgtEl>
                                          <p:spTgt spid="43"/>
                                        </p:tgtEl>
                                        <p:attrNameLst>
                                          <p:attrName>ppt_y</p:attrName>
                                        </p:attrNameLst>
                                      </p:cBhvr>
                                      <p:tavLst>
                                        <p:tav tm="0">
                                          <p:val>
                                            <p:strVal val="#ppt_y+#ppt_h*1.125000"/>
                                          </p:val>
                                        </p:tav>
                                        <p:tav tm="100000">
                                          <p:val>
                                            <p:strVal val="#ppt_y"/>
                                          </p:val>
                                        </p:tav>
                                      </p:tavLst>
                                    </p:anim>
                                    <p:animEffect transition="in" filter="wipe(up)">
                                      <p:cBhvr>
                                        <p:cTn id="58" dur="300"/>
                                        <p:tgtEl>
                                          <p:spTgt spid="43"/>
                                        </p:tgtEl>
                                      </p:cBhvr>
                                    </p:animEffect>
                                  </p:childTnLst>
                                </p:cTn>
                              </p:par>
                              <p:par>
                                <p:cTn id="59" presetID="10" presetClass="entr" presetSubtype="0" fill="hold" grpId="0" nodeType="withEffect">
                                  <p:stCondLst>
                                    <p:cond delay="1000"/>
                                  </p:stCondLst>
                                  <p:iterate type="lt">
                                    <p:tmPct val="10000"/>
                                  </p:iterate>
                                  <p:childTnLst>
                                    <p:set>
                                      <p:cBhvr>
                                        <p:cTn id="60" dur="1" fill="hold">
                                          <p:stCondLst>
                                            <p:cond delay="0"/>
                                          </p:stCondLst>
                                        </p:cTn>
                                        <p:tgtEl>
                                          <p:spTgt spid="44"/>
                                        </p:tgtEl>
                                        <p:attrNameLst>
                                          <p:attrName>style.visibility</p:attrName>
                                        </p:attrNameLst>
                                      </p:cBhvr>
                                      <p:to>
                                        <p:strVal val="visible"/>
                                      </p:to>
                                    </p:set>
                                    <p:animEffect transition="in" filter="fade">
                                      <p:cBhvr>
                                        <p:cTn id="61" dur="100"/>
                                        <p:tgtEl>
                                          <p:spTgt spid="44"/>
                                        </p:tgtEl>
                                      </p:cBhvr>
                                    </p:animEffect>
                                  </p:childTnLst>
                                </p:cTn>
                              </p:par>
                              <p:par>
                                <p:cTn id="62" presetID="10" presetClass="entr" presetSubtype="0" fill="hold" grpId="0" nodeType="withEffect">
                                  <p:stCondLst>
                                    <p:cond delay="1000"/>
                                  </p:stCondLst>
                                  <p:iterate type="lt">
                                    <p:tmPct val="10000"/>
                                  </p:iterate>
                                  <p:childTnLst>
                                    <p:set>
                                      <p:cBhvr>
                                        <p:cTn id="63" dur="1" fill="hold">
                                          <p:stCondLst>
                                            <p:cond delay="0"/>
                                          </p:stCondLst>
                                        </p:cTn>
                                        <p:tgtEl>
                                          <p:spTgt spid="45"/>
                                        </p:tgtEl>
                                        <p:attrNameLst>
                                          <p:attrName>style.visibility</p:attrName>
                                        </p:attrNameLst>
                                      </p:cBhvr>
                                      <p:to>
                                        <p:strVal val="visible"/>
                                      </p:to>
                                    </p:set>
                                    <p:animEffect transition="in" filter="fade">
                                      <p:cBhvr>
                                        <p:cTn id="64" dur="100"/>
                                        <p:tgtEl>
                                          <p:spTgt spid="45"/>
                                        </p:tgtEl>
                                      </p:cBhvr>
                                    </p:animEffect>
                                  </p:childTnLst>
                                </p:cTn>
                              </p:par>
                              <p:par>
                                <p:cTn id="65" presetID="10" presetClass="entr" presetSubtype="0" fill="hold" grpId="0" nodeType="withEffect">
                                  <p:stCondLst>
                                    <p:cond delay="1000"/>
                                  </p:stCondLst>
                                  <p:iterate type="lt">
                                    <p:tmPct val="10000"/>
                                  </p:iterate>
                                  <p:childTnLst>
                                    <p:set>
                                      <p:cBhvr>
                                        <p:cTn id="66" dur="1" fill="hold">
                                          <p:stCondLst>
                                            <p:cond delay="0"/>
                                          </p:stCondLst>
                                        </p:cTn>
                                        <p:tgtEl>
                                          <p:spTgt spid="46"/>
                                        </p:tgtEl>
                                        <p:attrNameLst>
                                          <p:attrName>style.visibility</p:attrName>
                                        </p:attrNameLst>
                                      </p:cBhvr>
                                      <p:to>
                                        <p:strVal val="visible"/>
                                      </p:to>
                                    </p:set>
                                    <p:animEffect transition="in" filter="fade">
                                      <p:cBhvr>
                                        <p:cTn id="67" dur="100"/>
                                        <p:tgtEl>
                                          <p:spTgt spid="46"/>
                                        </p:tgtEl>
                                      </p:cBhvr>
                                    </p:animEffect>
                                  </p:childTnLst>
                                </p:cTn>
                              </p:par>
                              <p:par>
                                <p:cTn id="68" presetID="10" presetClass="entr" presetSubtype="0" fill="hold" grpId="0" nodeType="withEffect">
                                  <p:stCondLst>
                                    <p:cond delay="1000"/>
                                  </p:stCondLst>
                                  <p:iterate type="lt">
                                    <p:tmPct val="10000"/>
                                  </p:iterate>
                                  <p:childTnLst>
                                    <p:set>
                                      <p:cBhvr>
                                        <p:cTn id="69" dur="1" fill="hold">
                                          <p:stCondLst>
                                            <p:cond delay="0"/>
                                          </p:stCondLst>
                                        </p:cTn>
                                        <p:tgtEl>
                                          <p:spTgt spid="47"/>
                                        </p:tgtEl>
                                        <p:attrNameLst>
                                          <p:attrName>style.visibility</p:attrName>
                                        </p:attrNameLst>
                                      </p:cBhvr>
                                      <p:to>
                                        <p:strVal val="visible"/>
                                      </p:to>
                                    </p:set>
                                    <p:animEffect transition="in" filter="fade">
                                      <p:cBhvr>
                                        <p:cTn id="70" dur="1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0" grpId="0" animBg="1"/>
      <p:bldP spid="21" grpId="0" animBg="1"/>
      <p:bldP spid="22" grpId="0" animBg="1"/>
      <p:bldP spid="40" grpId="0"/>
      <p:bldP spid="41" grpId="0"/>
      <p:bldP spid="42" grpId="0"/>
      <p:bldP spid="43" grpId="0"/>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47862" y="4010928"/>
            <a:ext cx="3820278" cy="715581"/>
          </a:xfrm>
          <a:prstGeom prst="rect">
            <a:avLst/>
          </a:prstGeom>
          <a:noFill/>
        </p:spPr>
        <p:txBody>
          <a:bodyPr wrap="none" rtlCol="0">
            <a:spAutoFit/>
          </a:bodyPr>
          <a:lstStyle/>
          <a:p>
            <a:pPr algn="ctr"/>
            <a:r>
              <a:rPr lang="zh-CN" altLang="en-US" sz="405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rPr>
              <a:t>研究方法与思路</a:t>
            </a:r>
            <a:endParaRPr lang="zh-CN" altLang="zh-CN" sz="4050" b="1" kern="100" dirty="0">
              <a:solidFill>
                <a:srgbClr val="152F4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p:cNvSpPr txBox="1"/>
          <p:nvPr/>
        </p:nvSpPr>
        <p:spPr>
          <a:xfrm>
            <a:off x="6227059" y="3621182"/>
            <a:ext cx="1261884" cy="415498"/>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100" dirty="0">
                <a:solidFill>
                  <a:srgbClr val="152F47"/>
                </a:solidFill>
              </a:rPr>
              <a:t>第二部分</a:t>
            </a:r>
          </a:p>
        </p:txBody>
      </p:sp>
      <p:sp>
        <p:nvSpPr>
          <p:cNvPr id="17" name="等腰三角形 16"/>
          <p:cNvSpPr/>
          <p:nvPr/>
        </p:nvSpPr>
        <p:spPr>
          <a:xfrm>
            <a:off x="1122316" y="2561313"/>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等腰三角形 17"/>
          <p:cNvSpPr/>
          <p:nvPr/>
        </p:nvSpPr>
        <p:spPr>
          <a:xfrm>
            <a:off x="2902931" y="1219057"/>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p:nvSpPr>
        <p:spPr>
          <a:xfrm rot="3600000">
            <a:off x="1329115" y="3008506"/>
            <a:ext cx="532863" cy="459365"/>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等腰三角形 23"/>
          <p:cNvSpPr/>
          <p:nvPr/>
        </p:nvSpPr>
        <p:spPr>
          <a:xfrm flipV="1">
            <a:off x="1954666" y="3117577"/>
            <a:ext cx="1238921" cy="10680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p:nvSpPr>
        <p:spPr>
          <a:xfrm>
            <a:off x="1404160" y="3628858"/>
            <a:ext cx="1531010" cy="1319836"/>
          </a:xfrm>
          <a:prstGeom prst="triangle">
            <a:avLst/>
          </a:prstGeom>
          <a:solidFill>
            <a:srgbClr val="1A9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等腰三角形 25"/>
          <p:cNvSpPr/>
          <p:nvPr/>
        </p:nvSpPr>
        <p:spPr>
          <a:xfrm>
            <a:off x="1137728" y="5011279"/>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等腰三角形 26"/>
          <p:cNvSpPr/>
          <p:nvPr/>
        </p:nvSpPr>
        <p:spPr>
          <a:xfrm>
            <a:off x="936680" y="3813034"/>
            <a:ext cx="532863" cy="45936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等腰三角形 28"/>
          <p:cNvSpPr/>
          <p:nvPr/>
        </p:nvSpPr>
        <p:spPr>
          <a:xfrm>
            <a:off x="1113733" y="1496165"/>
            <a:ext cx="532863" cy="459365"/>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等腰三角形 29"/>
          <p:cNvSpPr/>
          <p:nvPr/>
        </p:nvSpPr>
        <p:spPr>
          <a:xfrm>
            <a:off x="1424646" y="2016851"/>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rot="3600000">
            <a:off x="1827764" y="1869802"/>
            <a:ext cx="532863" cy="45936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等腰三角形 34"/>
          <p:cNvSpPr/>
          <p:nvPr/>
        </p:nvSpPr>
        <p:spPr>
          <a:xfrm rot="3600000">
            <a:off x="2971901" y="1649589"/>
            <a:ext cx="532863" cy="459365"/>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等腰三角形 36"/>
          <p:cNvSpPr/>
          <p:nvPr/>
        </p:nvSpPr>
        <p:spPr>
          <a:xfrm rot="3600000">
            <a:off x="1032472" y="4239334"/>
            <a:ext cx="532863" cy="459365"/>
          </a:xfrm>
          <a:prstGeom prst="triangle">
            <a:avLst/>
          </a:prstGeom>
          <a:solidFill>
            <a:srgbClr val="05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等腰三角形 37"/>
          <p:cNvSpPr/>
          <p:nvPr/>
        </p:nvSpPr>
        <p:spPr>
          <a:xfrm rot="10800000">
            <a:off x="3118767" y="3735766"/>
            <a:ext cx="1000589" cy="862576"/>
          </a:xfrm>
          <a:prstGeom prst="triangle">
            <a:avLst/>
          </a:prstGeom>
          <a:solidFill>
            <a:srgbClr val="F69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等腰三角形 47"/>
          <p:cNvSpPr/>
          <p:nvPr/>
        </p:nvSpPr>
        <p:spPr>
          <a:xfrm>
            <a:off x="2733690" y="3794155"/>
            <a:ext cx="532863" cy="45936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等腰三角形 48"/>
          <p:cNvSpPr/>
          <p:nvPr/>
        </p:nvSpPr>
        <p:spPr>
          <a:xfrm flipV="1">
            <a:off x="2733690" y="4344038"/>
            <a:ext cx="532863" cy="459365"/>
          </a:xfrm>
          <a:prstGeom prst="triangle">
            <a:avLst/>
          </a:prstGeom>
          <a:solidFill>
            <a:srgbClr val="5ECC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nvSpPr>
        <p:spPr>
          <a:xfrm rot="3600000">
            <a:off x="1353140" y="3697138"/>
            <a:ext cx="532863" cy="459365"/>
          </a:xfrm>
          <a:prstGeom prst="triangle">
            <a:avLst/>
          </a:prstGeom>
          <a:solidFill>
            <a:srgbClr val="F141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等腰三角形 50"/>
          <p:cNvSpPr/>
          <p:nvPr/>
        </p:nvSpPr>
        <p:spPr>
          <a:xfrm rot="3600000">
            <a:off x="1743201" y="4882329"/>
            <a:ext cx="909833" cy="784339"/>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等腰三角形 51"/>
          <p:cNvSpPr/>
          <p:nvPr/>
        </p:nvSpPr>
        <p:spPr>
          <a:xfrm>
            <a:off x="3635662" y="4391959"/>
            <a:ext cx="532863" cy="459365"/>
          </a:xfrm>
          <a:prstGeom prst="triangle">
            <a:avLst/>
          </a:prstGeom>
          <a:solidFill>
            <a:srgbClr val="A7D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等腰三角形 52"/>
          <p:cNvSpPr/>
          <p:nvPr/>
        </p:nvSpPr>
        <p:spPr>
          <a:xfrm>
            <a:off x="1798483" y="1969658"/>
            <a:ext cx="1238921" cy="106803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文本框 53"/>
          <p:cNvSpPr txBox="1"/>
          <p:nvPr/>
        </p:nvSpPr>
        <p:spPr>
          <a:xfrm>
            <a:off x="1963972" y="2663157"/>
            <a:ext cx="954107"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1500" b="0" dirty="0">
                <a:solidFill>
                  <a:schemeClr val="bg1">
                    <a:lumMod val="95000"/>
                  </a:schemeClr>
                </a:solidFill>
              </a:rPr>
              <a:t>研究思路</a:t>
            </a:r>
          </a:p>
        </p:txBody>
      </p:sp>
      <p:sp>
        <p:nvSpPr>
          <p:cNvPr id="55" name="文本框 54"/>
          <p:cNvSpPr txBox="1"/>
          <p:nvPr/>
        </p:nvSpPr>
        <p:spPr>
          <a:xfrm>
            <a:off x="1691077" y="4535310"/>
            <a:ext cx="954107" cy="323165"/>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1500" b="0" dirty="0" smtClean="0">
                <a:solidFill>
                  <a:schemeClr val="bg1">
                    <a:lumMod val="95000"/>
                  </a:schemeClr>
                </a:solidFill>
              </a:rPr>
              <a:t>研究方案</a:t>
            </a:r>
            <a:endParaRPr lang="zh-CN" altLang="en-US" sz="1500" b="0" dirty="0">
              <a:solidFill>
                <a:schemeClr val="bg1">
                  <a:lumMod val="95000"/>
                </a:schemeClr>
              </a:solidFill>
            </a:endParaRPr>
          </a:p>
        </p:txBody>
      </p:sp>
      <p:sp>
        <p:nvSpPr>
          <p:cNvPr id="32" name="等腰三角形 31"/>
          <p:cNvSpPr/>
          <p:nvPr/>
        </p:nvSpPr>
        <p:spPr>
          <a:xfrm rot="18000000" flipV="1">
            <a:off x="2927156" y="5533998"/>
            <a:ext cx="532863" cy="459365"/>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3" name="组合 32"/>
          <p:cNvGrpSpPr/>
          <p:nvPr/>
        </p:nvGrpSpPr>
        <p:grpSpPr>
          <a:xfrm>
            <a:off x="6094200" y="1955530"/>
            <a:ext cx="1527602" cy="1527602"/>
            <a:chOff x="8125599" y="1434035"/>
            <a:chExt cx="2036802" cy="2036802"/>
          </a:xfrm>
        </p:grpSpPr>
        <p:sp>
          <p:nvSpPr>
            <p:cNvPr id="36" name="椭圆 35"/>
            <p:cNvSpPr/>
            <p:nvPr/>
          </p:nvSpPr>
          <p:spPr>
            <a:xfrm>
              <a:off x="8125599" y="1434035"/>
              <a:ext cx="2036802" cy="2036802"/>
            </a:xfrm>
            <a:prstGeom prst="ellipse">
              <a:avLst/>
            </a:prstGeom>
            <a:solidFill>
              <a:srgbClr val="15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Freeform 9"/>
            <p:cNvSpPr>
              <a:spLocks noEditPoints="1"/>
            </p:cNvSpPr>
            <p:nvPr/>
          </p:nvSpPr>
          <p:spPr bwMode="auto">
            <a:xfrm rot="19469485">
              <a:off x="8577909" y="1818269"/>
              <a:ext cx="1162163" cy="123835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zh-CN" altLang="en-US" sz="1350"/>
            </a:p>
          </p:txBody>
        </p:sp>
      </p:grpSp>
    </p:spTree>
    <p:extLst>
      <p:ext uri="{BB962C8B-B14F-4D97-AF65-F5344CB8AC3E}">
        <p14:creationId xmlns:p14="http://schemas.microsoft.com/office/powerpoint/2010/main" val="2257004587"/>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9"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p:cTn id="18" dur="500" fill="hold"/>
                                        <p:tgtEl>
                                          <p:spTgt spid="54"/>
                                        </p:tgtEl>
                                        <p:attrNameLst>
                                          <p:attrName>ppt_w</p:attrName>
                                        </p:attrNameLst>
                                      </p:cBhvr>
                                      <p:tavLst>
                                        <p:tav tm="0">
                                          <p:val>
                                            <p:fltVal val="0"/>
                                          </p:val>
                                        </p:tav>
                                        <p:tav tm="100000">
                                          <p:val>
                                            <p:strVal val="#ppt_w"/>
                                          </p:val>
                                        </p:tav>
                                      </p:tavLst>
                                    </p:anim>
                                    <p:anim calcmode="lin" valueType="num">
                                      <p:cBhvr>
                                        <p:cTn id="19" dur="500" fill="hold"/>
                                        <p:tgtEl>
                                          <p:spTgt spid="54"/>
                                        </p:tgtEl>
                                        <p:attrNameLst>
                                          <p:attrName>ppt_h</p:attrName>
                                        </p:attrNameLst>
                                      </p:cBhvr>
                                      <p:tavLst>
                                        <p:tav tm="0">
                                          <p:val>
                                            <p:fltVal val="0"/>
                                          </p:val>
                                        </p:tav>
                                        <p:tav tm="100000">
                                          <p:val>
                                            <p:strVal val="#ppt_h"/>
                                          </p:val>
                                        </p:tav>
                                      </p:tavLst>
                                    </p:anim>
                                    <p:anim calcmode="lin" valueType="num">
                                      <p:cBhvr>
                                        <p:cTn id="20" dur="500" fill="hold"/>
                                        <p:tgtEl>
                                          <p:spTgt spid="54"/>
                                        </p:tgtEl>
                                        <p:attrNameLst>
                                          <p:attrName>style.rotation</p:attrName>
                                        </p:attrNameLst>
                                      </p:cBhvr>
                                      <p:tavLst>
                                        <p:tav tm="0">
                                          <p:val>
                                            <p:fltVal val="360"/>
                                          </p:val>
                                        </p:tav>
                                        <p:tav tm="100000">
                                          <p:val>
                                            <p:fltVal val="0"/>
                                          </p:val>
                                        </p:tav>
                                      </p:tavLst>
                                    </p:anim>
                                    <p:animEffect transition="in" filter="fade">
                                      <p:cBhvr>
                                        <p:cTn id="21" dur="500"/>
                                        <p:tgtEl>
                                          <p:spTgt spid="54"/>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p:cTn id="24" dur="500" fill="hold"/>
                                        <p:tgtEl>
                                          <p:spTgt spid="53"/>
                                        </p:tgtEl>
                                        <p:attrNameLst>
                                          <p:attrName>ppt_w</p:attrName>
                                        </p:attrNameLst>
                                      </p:cBhvr>
                                      <p:tavLst>
                                        <p:tav tm="0">
                                          <p:val>
                                            <p:fltVal val="0"/>
                                          </p:val>
                                        </p:tav>
                                        <p:tav tm="100000">
                                          <p:val>
                                            <p:strVal val="#ppt_w"/>
                                          </p:val>
                                        </p:tav>
                                      </p:tavLst>
                                    </p:anim>
                                    <p:anim calcmode="lin" valueType="num">
                                      <p:cBhvr>
                                        <p:cTn id="25" dur="500" fill="hold"/>
                                        <p:tgtEl>
                                          <p:spTgt spid="53"/>
                                        </p:tgtEl>
                                        <p:attrNameLst>
                                          <p:attrName>ppt_h</p:attrName>
                                        </p:attrNameLst>
                                      </p:cBhvr>
                                      <p:tavLst>
                                        <p:tav tm="0">
                                          <p:val>
                                            <p:fltVal val="0"/>
                                          </p:val>
                                        </p:tav>
                                        <p:tav tm="100000">
                                          <p:val>
                                            <p:strVal val="#ppt_h"/>
                                          </p:val>
                                        </p:tav>
                                      </p:tavLst>
                                    </p:anim>
                                    <p:anim calcmode="lin" valueType="num">
                                      <p:cBhvr>
                                        <p:cTn id="26" dur="500" fill="hold"/>
                                        <p:tgtEl>
                                          <p:spTgt spid="53"/>
                                        </p:tgtEl>
                                        <p:attrNameLst>
                                          <p:attrName>style.rotation</p:attrName>
                                        </p:attrNameLst>
                                      </p:cBhvr>
                                      <p:tavLst>
                                        <p:tav tm="0">
                                          <p:val>
                                            <p:fltVal val="360"/>
                                          </p:val>
                                        </p:tav>
                                        <p:tav tm="100000">
                                          <p:val>
                                            <p:fltVal val="0"/>
                                          </p:val>
                                        </p:tav>
                                      </p:tavLst>
                                    </p:anim>
                                    <p:animEffect transition="in" filter="fade">
                                      <p:cBhvr>
                                        <p:cTn id="27" dur="500"/>
                                        <p:tgtEl>
                                          <p:spTgt spid="53"/>
                                        </p:tgtEl>
                                      </p:cBhvr>
                                    </p:animEffect>
                                  </p:childTnLst>
                                </p:cTn>
                              </p:par>
                            </p:childTnLst>
                          </p:cTn>
                        </p:par>
                        <p:par>
                          <p:cTn id="28" fill="hold">
                            <p:stCondLst>
                              <p:cond delay="2000"/>
                            </p:stCondLst>
                            <p:childTnLst>
                              <p:par>
                                <p:cTn id="29" presetID="49" presetClass="entr" presetSubtype="0" decel="10000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p:cTn id="31" dur="500" fill="hold"/>
                                        <p:tgtEl>
                                          <p:spTgt spid="55"/>
                                        </p:tgtEl>
                                        <p:attrNameLst>
                                          <p:attrName>ppt_w</p:attrName>
                                        </p:attrNameLst>
                                      </p:cBhvr>
                                      <p:tavLst>
                                        <p:tav tm="0">
                                          <p:val>
                                            <p:fltVal val="0"/>
                                          </p:val>
                                        </p:tav>
                                        <p:tav tm="100000">
                                          <p:val>
                                            <p:strVal val="#ppt_w"/>
                                          </p:val>
                                        </p:tav>
                                      </p:tavLst>
                                    </p:anim>
                                    <p:anim calcmode="lin" valueType="num">
                                      <p:cBhvr>
                                        <p:cTn id="32" dur="500" fill="hold"/>
                                        <p:tgtEl>
                                          <p:spTgt spid="55"/>
                                        </p:tgtEl>
                                        <p:attrNameLst>
                                          <p:attrName>ppt_h</p:attrName>
                                        </p:attrNameLst>
                                      </p:cBhvr>
                                      <p:tavLst>
                                        <p:tav tm="0">
                                          <p:val>
                                            <p:fltVal val="0"/>
                                          </p:val>
                                        </p:tav>
                                        <p:tav tm="100000">
                                          <p:val>
                                            <p:strVal val="#ppt_h"/>
                                          </p:val>
                                        </p:tav>
                                      </p:tavLst>
                                    </p:anim>
                                    <p:anim calcmode="lin" valueType="num">
                                      <p:cBhvr>
                                        <p:cTn id="33" dur="500" fill="hold"/>
                                        <p:tgtEl>
                                          <p:spTgt spid="55"/>
                                        </p:tgtEl>
                                        <p:attrNameLst>
                                          <p:attrName>style.rotation</p:attrName>
                                        </p:attrNameLst>
                                      </p:cBhvr>
                                      <p:tavLst>
                                        <p:tav tm="0">
                                          <p:val>
                                            <p:fltVal val="360"/>
                                          </p:val>
                                        </p:tav>
                                        <p:tav tm="100000">
                                          <p:val>
                                            <p:fltVal val="0"/>
                                          </p:val>
                                        </p:tav>
                                      </p:tavLst>
                                    </p:anim>
                                    <p:animEffect transition="in" filter="fade">
                                      <p:cBhvr>
                                        <p:cTn id="34" dur="500"/>
                                        <p:tgtEl>
                                          <p:spTgt spid="55"/>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 calcmode="lin" valueType="num">
                                      <p:cBhvr>
                                        <p:cTn id="39" dur="500" fill="hold"/>
                                        <p:tgtEl>
                                          <p:spTgt spid="24"/>
                                        </p:tgtEl>
                                        <p:attrNameLst>
                                          <p:attrName>style.rotation</p:attrName>
                                        </p:attrNameLst>
                                      </p:cBhvr>
                                      <p:tavLst>
                                        <p:tav tm="0">
                                          <p:val>
                                            <p:fltVal val="360"/>
                                          </p:val>
                                        </p:tav>
                                        <p:tav tm="100000">
                                          <p:val>
                                            <p:fltVal val="0"/>
                                          </p:val>
                                        </p:tav>
                                      </p:tavLst>
                                    </p:anim>
                                    <p:animEffect transition="in" filter="fade">
                                      <p:cBhvr>
                                        <p:cTn id="40" dur="500"/>
                                        <p:tgtEl>
                                          <p:spTgt spid="24"/>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 calcmode="lin" valueType="num">
                                      <p:cBhvr>
                                        <p:cTn id="45" dur="500" fill="hold"/>
                                        <p:tgtEl>
                                          <p:spTgt spid="25"/>
                                        </p:tgtEl>
                                        <p:attrNameLst>
                                          <p:attrName>style.rotation</p:attrName>
                                        </p:attrNameLst>
                                      </p:cBhvr>
                                      <p:tavLst>
                                        <p:tav tm="0">
                                          <p:val>
                                            <p:fltVal val="360"/>
                                          </p:val>
                                        </p:tav>
                                        <p:tav tm="100000">
                                          <p:val>
                                            <p:fltVal val="0"/>
                                          </p:val>
                                        </p:tav>
                                      </p:tavLst>
                                    </p:anim>
                                    <p:animEffect transition="in" filter="fade">
                                      <p:cBhvr>
                                        <p:cTn id="46" dur="500"/>
                                        <p:tgtEl>
                                          <p:spTgt spid="25"/>
                                        </p:tgtEl>
                                      </p:cBhvr>
                                    </p:animEffect>
                                  </p:childTnLst>
                                </p:cTn>
                              </p:par>
                            </p:childTnLst>
                          </p:cTn>
                        </p:par>
                        <p:par>
                          <p:cTn id="47" fill="hold">
                            <p:stCondLst>
                              <p:cond delay="2500"/>
                            </p:stCondLst>
                            <p:childTnLst>
                              <p:par>
                                <p:cTn id="48" presetID="49" presetClass="entr" presetSubtype="0" decel="10000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 calcmode="lin" valueType="num">
                                      <p:cBhvr>
                                        <p:cTn id="52" dur="500" fill="hold"/>
                                        <p:tgtEl>
                                          <p:spTgt spid="18"/>
                                        </p:tgtEl>
                                        <p:attrNameLst>
                                          <p:attrName>style.rotation</p:attrName>
                                        </p:attrNameLst>
                                      </p:cBhvr>
                                      <p:tavLst>
                                        <p:tav tm="0">
                                          <p:val>
                                            <p:fltVal val="360"/>
                                          </p:val>
                                        </p:tav>
                                        <p:tav tm="100000">
                                          <p:val>
                                            <p:fltVal val="0"/>
                                          </p:val>
                                        </p:tav>
                                      </p:tavLst>
                                    </p:anim>
                                    <p:animEffect transition="in" filter="fade">
                                      <p:cBhvr>
                                        <p:cTn id="53" dur="500"/>
                                        <p:tgtEl>
                                          <p:spTgt spid="18"/>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p:cTn id="56" dur="500" fill="hold"/>
                                        <p:tgtEl>
                                          <p:spTgt spid="29"/>
                                        </p:tgtEl>
                                        <p:attrNameLst>
                                          <p:attrName>ppt_w</p:attrName>
                                        </p:attrNameLst>
                                      </p:cBhvr>
                                      <p:tavLst>
                                        <p:tav tm="0">
                                          <p:val>
                                            <p:fltVal val="0"/>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anim calcmode="lin" valueType="num">
                                      <p:cBhvr>
                                        <p:cTn id="58" dur="500" fill="hold"/>
                                        <p:tgtEl>
                                          <p:spTgt spid="29"/>
                                        </p:tgtEl>
                                        <p:attrNameLst>
                                          <p:attrName>style.rotation</p:attrName>
                                        </p:attrNameLst>
                                      </p:cBhvr>
                                      <p:tavLst>
                                        <p:tav tm="0">
                                          <p:val>
                                            <p:fltVal val="360"/>
                                          </p:val>
                                        </p:tav>
                                        <p:tav tm="100000">
                                          <p:val>
                                            <p:fltVal val="0"/>
                                          </p:val>
                                        </p:tav>
                                      </p:tavLst>
                                    </p:anim>
                                    <p:animEffect transition="in" filter="fade">
                                      <p:cBhvr>
                                        <p:cTn id="59" dur="500"/>
                                        <p:tgtEl>
                                          <p:spTgt spid="29"/>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p:cTn id="62" dur="500" fill="hold"/>
                                        <p:tgtEl>
                                          <p:spTgt spid="35"/>
                                        </p:tgtEl>
                                        <p:attrNameLst>
                                          <p:attrName>ppt_w</p:attrName>
                                        </p:attrNameLst>
                                      </p:cBhvr>
                                      <p:tavLst>
                                        <p:tav tm="0">
                                          <p:val>
                                            <p:fltVal val="0"/>
                                          </p:val>
                                        </p:tav>
                                        <p:tav tm="100000">
                                          <p:val>
                                            <p:strVal val="#ppt_w"/>
                                          </p:val>
                                        </p:tav>
                                      </p:tavLst>
                                    </p:anim>
                                    <p:anim calcmode="lin" valueType="num">
                                      <p:cBhvr>
                                        <p:cTn id="63" dur="500" fill="hold"/>
                                        <p:tgtEl>
                                          <p:spTgt spid="35"/>
                                        </p:tgtEl>
                                        <p:attrNameLst>
                                          <p:attrName>ppt_h</p:attrName>
                                        </p:attrNameLst>
                                      </p:cBhvr>
                                      <p:tavLst>
                                        <p:tav tm="0">
                                          <p:val>
                                            <p:fltVal val="0"/>
                                          </p:val>
                                        </p:tav>
                                        <p:tav tm="100000">
                                          <p:val>
                                            <p:strVal val="#ppt_h"/>
                                          </p:val>
                                        </p:tav>
                                      </p:tavLst>
                                    </p:anim>
                                    <p:anim calcmode="lin" valueType="num">
                                      <p:cBhvr>
                                        <p:cTn id="64" dur="500" fill="hold"/>
                                        <p:tgtEl>
                                          <p:spTgt spid="35"/>
                                        </p:tgtEl>
                                        <p:attrNameLst>
                                          <p:attrName>style.rotation</p:attrName>
                                        </p:attrNameLst>
                                      </p:cBhvr>
                                      <p:tavLst>
                                        <p:tav tm="0">
                                          <p:val>
                                            <p:fltVal val="360"/>
                                          </p:val>
                                        </p:tav>
                                        <p:tav tm="100000">
                                          <p:val>
                                            <p:fltVal val="0"/>
                                          </p:val>
                                        </p:tav>
                                      </p:tavLst>
                                    </p:anim>
                                    <p:animEffect transition="in" filter="fade">
                                      <p:cBhvr>
                                        <p:cTn id="65" dur="500"/>
                                        <p:tgtEl>
                                          <p:spTgt spid="35"/>
                                        </p:tgtEl>
                                      </p:cBhvr>
                                    </p:animEffect>
                                  </p:childTnLst>
                                </p:cTn>
                              </p:par>
                              <p:par>
                                <p:cTn id="66" presetID="49" presetClass="entr" presetSubtype="0" decel="100000" fill="hold" grpId="0" nodeType="withEffect">
                                  <p:stCondLst>
                                    <p:cond delay="250"/>
                                  </p:stCondLst>
                                  <p:childTnLst>
                                    <p:set>
                                      <p:cBhvr>
                                        <p:cTn id="67" dur="1" fill="hold">
                                          <p:stCondLst>
                                            <p:cond delay="0"/>
                                          </p:stCondLst>
                                        </p:cTn>
                                        <p:tgtEl>
                                          <p:spTgt spid="30"/>
                                        </p:tgtEl>
                                        <p:attrNameLst>
                                          <p:attrName>style.visibility</p:attrName>
                                        </p:attrNameLst>
                                      </p:cBhvr>
                                      <p:to>
                                        <p:strVal val="visible"/>
                                      </p:to>
                                    </p:set>
                                    <p:anim calcmode="lin" valueType="num">
                                      <p:cBhvr>
                                        <p:cTn id="68" dur="500" fill="hold"/>
                                        <p:tgtEl>
                                          <p:spTgt spid="30"/>
                                        </p:tgtEl>
                                        <p:attrNameLst>
                                          <p:attrName>ppt_w</p:attrName>
                                        </p:attrNameLst>
                                      </p:cBhvr>
                                      <p:tavLst>
                                        <p:tav tm="0">
                                          <p:val>
                                            <p:fltVal val="0"/>
                                          </p:val>
                                        </p:tav>
                                        <p:tav tm="100000">
                                          <p:val>
                                            <p:strVal val="#ppt_w"/>
                                          </p:val>
                                        </p:tav>
                                      </p:tavLst>
                                    </p:anim>
                                    <p:anim calcmode="lin" valueType="num">
                                      <p:cBhvr>
                                        <p:cTn id="69" dur="500" fill="hold"/>
                                        <p:tgtEl>
                                          <p:spTgt spid="30"/>
                                        </p:tgtEl>
                                        <p:attrNameLst>
                                          <p:attrName>ppt_h</p:attrName>
                                        </p:attrNameLst>
                                      </p:cBhvr>
                                      <p:tavLst>
                                        <p:tav tm="0">
                                          <p:val>
                                            <p:fltVal val="0"/>
                                          </p:val>
                                        </p:tav>
                                        <p:tav tm="100000">
                                          <p:val>
                                            <p:strVal val="#ppt_h"/>
                                          </p:val>
                                        </p:tav>
                                      </p:tavLst>
                                    </p:anim>
                                    <p:anim calcmode="lin" valueType="num">
                                      <p:cBhvr>
                                        <p:cTn id="70" dur="500" fill="hold"/>
                                        <p:tgtEl>
                                          <p:spTgt spid="30"/>
                                        </p:tgtEl>
                                        <p:attrNameLst>
                                          <p:attrName>style.rotation</p:attrName>
                                        </p:attrNameLst>
                                      </p:cBhvr>
                                      <p:tavLst>
                                        <p:tav tm="0">
                                          <p:val>
                                            <p:fltVal val="360"/>
                                          </p:val>
                                        </p:tav>
                                        <p:tav tm="100000">
                                          <p:val>
                                            <p:fltVal val="0"/>
                                          </p:val>
                                        </p:tav>
                                      </p:tavLst>
                                    </p:anim>
                                    <p:animEffect transition="in" filter="fade">
                                      <p:cBhvr>
                                        <p:cTn id="71" dur="500"/>
                                        <p:tgtEl>
                                          <p:spTgt spid="30"/>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 calcmode="lin" valueType="num">
                                      <p:cBhvr>
                                        <p:cTn id="76" dur="500" fill="hold"/>
                                        <p:tgtEl>
                                          <p:spTgt spid="34"/>
                                        </p:tgtEl>
                                        <p:attrNameLst>
                                          <p:attrName>style.rotation</p:attrName>
                                        </p:attrNameLst>
                                      </p:cBhvr>
                                      <p:tavLst>
                                        <p:tav tm="0">
                                          <p:val>
                                            <p:fltVal val="360"/>
                                          </p:val>
                                        </p:tav>
                                        <p:tav tm="100000">
                                          <p:val>
                                            <p:fltVal val="0"/>
                                          </p:val>
                                        </p:tav>
                                      </p:tavLst>
                                    </p:anim>
                                    <p:animEffect transition="in" filter="fade">
                                      <p:cBhvr>
                                        <p:cTn id="77" dur="500"/>
                                        <p:tgtEl>
                                          <p:spTgt spid="34"/>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23"/>
                                        </p:tgtEl>
                                        <p:attrNameLst>
                                          <p:attrName>style.visibility</p:attrName>
                                        </p:attrNameLst>
                                      </p:cBhvr>
                                      <p:to>
                                        <p:strVal val="visible"/>
                                      </p:to>
                                    </p:set>
                                    <p:anim calcmode="lin" valueType="num">
                                      <p:cBhvr>
                                        <p:cTn id="80" dur="500" fill="hold"/>
                                        <p:tgtEl>
                                          <p:spTgt spid="23"/>
                                        </p:tgtEl>
                                        <p:attrNameLst>
                                          <p:attrName>ppt_w</p:attrName>
                                        </p:attrNameLst>
                                      </p:cBhvr>
                                      <p:tavLst>
                                        <p:tav tm="0">
                                          <p:val>
                                            <p:fltVal val="0"/>
                                          </p:val>
                                        </p:tav>
                                        <p:tav tm="100000">
                                          <p:val>
                                            <p:strVal val="#ppt_w"/>
                                          </p:val>
                                        </p:tav>
                                      </p:tavLst>
                                    </p:anim>
                                    <p:anim calcmode="lin" valueType="num">
                                      <p:cBhvr>
                                        <p:cTn id="81" dur="500" fill="hold"/>
                                        <p:tgtEl>
                                          <p:spTgt spid="23"/>
                                        </p:tgtEl>
                                        <p:attrNameLst>
                                          <p:attrName>ppt_h</p:attrName>
                                        </p:attrNameLst>
                                      </p:cBhvr>
                                      <p:tavLst>
                                        <p:tav tm="0">
                                          <p:val>
                                            <p:fltVal val="0"/>
                                          </p:val>
                                        </p:tav>
                                        <p:tav tm="100000">
                                          <p:val>
                                            <p:strVal val="#ppt_h"/>
                                          </p:val>
                                        </p:tav>
                                      </p:tavLst>
                                    </p:anim>
                                    <p:anim calcmode="lin" valueType="num">
                                      <p:cBhvr>
                                        <p:cTn id="82" dur="500" fill="hold"/>
                                        <p:tgtEl>
                                          <p:spTgt spid="23"/>
                                        </p:tgtEl>
                                        <p:attrNameLst>
                                          <p:attrName>style.rotation</p:attrName>
                                        </p:attrNameLst>
                                      </p:cBhvr>
                                      <p:tavLst>
                                        <p:tav tm="0">
                                          <p:val>
                                            <p:fltVal val="360"/>
                                          </p:val>
                                        </p:tav>
                                        <p:tav tm="100000">
                                          <p:val>
                                            <p:fltVal val="0"/>
                                          </p:val>
                                        </p:tav>
                                      </p:tavLst>
                                    </p:anim>
                                    <p:animEffect transition="in" filter="fade">
                                      <p:cBhvr>
                                        <p:cTn id="83" dur="500"/>
                                        <p:tgtEl>
                                          <p:spTgt spid="23"/>
                                        </p:tgtEl>
                                      </p:cBhvr>
                                    </p:animEffect>
                                  </p:childTnLst>
                                </p:cTn>
                              </p:par>
                              <p:par>
                                <p:cTn id="84" presetID="49" presetClass="entr" presetSubtype="0" decel="100000" fill="hold" grpId="0" nodeType="withEffect">
                                  <p:stCondLst>
                                    <p:cond delay="250"/>
                                  </p:stCondLst>
                                  <p:childTnLst>
                                    <p:set>
                                      <p:cBhvr>
                                        <p:cTn id="85" dur="1" fill="hold">
                                          <p:stCondLst>
                                            <p:cond delay="0"/>
                                          </p:stCondLst>
                                        </p:cTn>
                                        <p:tgtEl>
                                          <p:spTgt spid="27"/>
                                        </p:tgtEl>
                                        <p:attrNameLst>
                                          <p:attrName>style.visibility</p:attrName>
                                        </p:attrNameLst>
                                      </p:cBhvr>
                                      <p:to>
                                        <p:strVal val="visible"/>
                                      </p:to>
                                    </p:set>
                                    <p:anim calcmode="lin" valueType="num">
                                      <p:cBhvr>
                                        <p:cTn id="86" dur="500" fill="hold"/>
                                        <p:tgtEl>
                                          <p:spTgt spid="27"/>
                                        </p:tgtEl>
                                        <p:attrNameLst>
                                          <p:attrName>ppt_w</p:attrName>
                                        </p:attrNameLst>
                                      </p:cBhvr>
                                      <p:tavLst>
                                        <p:tav tm="0">
                                          <p:val>
                                            <p:fltVal val="0"/>
                                          </p:val>
                                        </p:tav>
                                        <p:tav tm="100000">
                                          <p:val>
                                            <p:strVal val="#ppt_w"/>
                                          </p:val>
                                        </p:tav>
                                      </p:tavLst>
                                    </p:anim>
                                    <p:anim calcmode="lin" valueType="num">
                                      <p:cBhvr>
                                        <p:cTn id="87" dur="500" fill="hold"/>
                                        <p:tgtEl>
                                          <p:spTgt spid="27"/>
                                        </p:tgtEl>
                                        <p:attrNameLst>
                                          <p:attrName>ppt_h</p:attrName>
                                        </p:attrNameLst>
                                      </p:cBhvr>
                                      <p:tavLst>
                                        <p:tav tm="0">
                                          <p:val>
                                            <p:fltVal val="0"/>
                                          </p:val>
                                        </p:tav>
                                        <p:tav tm="100000">
                                          <p:val>
                                            <p:strVal val="#ppt_h"/>
                                          </p:val>
                                        </p:tav>
                                      </p:tavLst>
                                    </p:anim>
                                    <p:anim calcmode="lin" valueType="num">
                                      <p:cBhvr>
                                        <p:cTn id="88" dur="500" fill="hold"/>
                                        <p:tgtEl>
                                          <p:spTgt spid="27"/>
                                        </p:tgtEl>
                                        <p:attrNameLst>
                                          <p:attrName>style.rotation</p:attrName>
                                        </p:attrNameLst>
                                      </p:cBhvr>
                                      <p:tavLst>
                                        <p:tav tm="0">
                                          <p:val>
                                            <p:fltVal val="360"/>
                                          </p:val>
                                        </p:tav>
                                        <p:tav tm="100000">
                                          <p:val>
                                            <p:fltVal val="0"/>
                                          </p:val>
                                        </p:tav>
                                      </p:tavLst>
                                    </p:anim>
                                    <p:animEffect transition="in" filter="fade">
                                      <p:cBhvr>
                                        <p:cTn id="89" dur="500"/>
                                        <p:tgtEl>
                                          <p:spTgt spid="27"/>
                                        </p:tgtEl>
                                      </p:cBhvr>
                                    </p:animEffect>
                                  </p:childTnLst>
                                </p:cTn>
                              </p:par>
                              <p:par>
                                <p:cTn id="90" presetID="49" presetClass="entr" presetSubtype="0" decel="100000" fill="hold" grpId="0" nodeType="withEffect">
                                  <p:stCondLst>
                                    <p:cond delay="250"/>
                                  </p:stCondLst>
                                  <p:childTnLst>
                                    <p:set>
                                      <p:cBhvr>
                                        <p:cTn id="91" dur="1" fill="hold">
                                          <p:stCondLst>
                                            <p:cond delay="0"/>
                                          </p:stCondLst>
                                        </p:cTn>
                                        <p:tgtEl>
                                          <p:spTgt spid="50"/>
                                        </p:tgtEl>
                                        <p:attrNameLst>
                                          <p:attrName>style.visibility</p:attrName>
                                        </p:attrNameLst>
                                      </p:cBhvr>
                                      <p:to>
                                        <p:strVal val="visible"/>
                                      </p:to>
                                    </p:set>
                                    <p:anim calcmode="lin" valueType="num">
                                      <p:cBhvr>
                                        <p:cTn id="92" dur="500" fill="hold"/>
                                        <p:tgtEl>
                                          <p:spTgt spid="50"/>
                                        </p:tgtEl>
                                        <p:attrNameLst>
                                          <p:attrName>ppt_w</p:attrName>
                                        </p:attrNameLst>
                                      </p:cBhvr>
                                      <p:tavLst>
                                        <p:tav tm="0">
                                          <p:val>
                                            <p:fltVal val="0"/>
                                          </p:val>
                                        </p:tav>
                                        <p:tav tm="100000">
                                          <p:val>
                                            <p:strVal val="#ppt_w"/>
                                          </p:val>
                                        </p:tav>
                                      </p:tavLst>
                                    </p:anim>
                                    <p:anim calcmode="lin" valueType="num">
                                      <p:cBhvr>
                                        <p:cTn id="93" dur="500" fill="hold"/>
                                        <p:tgtEl>
                                          <p:spTgt spid="50"/>
                                        </p:tgtEl>
                                        <p:attrNameLst>
                                          <p:attrName>ppt_h</p:attrName>
                                        </p:attrNameLst>
                                      </p:cBhvr>
                                      <p:tavLst>
                                        <p:tav tm="0">
                                          <p:val>
                                            <p:fltVal val="0"/>
                                          </p:val>
                                        </p:tav>
                                        <p:tav tm="100000">
                                          <p:val>
                                            <p:strVal val="#ppt_h"/>
                                          </p:val>
                                        </p:tav>
                                      </p:tavLst>
                                    </p:anim>
                                    <p:anim calcmode="lin" valueType="num">
                                      <p:cBhvr>
                                        <p:cTn id="94" dur="500" fill="hold"/>
                                        <p:tgtEl>
                                          <p:spTgt spid="50"/>
                                        </p:tgtEl>
                                        <p:attrNameLst>
                                          <p:attrName>style.rotation</p:attrName>
                                        </p:attrNameLst>
                                      </p:cBhvr>
                                      <p:tavLst>
                                        <p:tav tm="0">
                                          <p:val>
                                            <p:fltVal val="360"/>
                                          </p:val>
                                        </p:tav>
                                        <p:tav tm="100000">
                                          <p:val>
                                            <p:fltVal val="0"/>
                                          </p:val>
                                        </p:tav>
                                      </p:tavLst>
                                    </p:anim>
                                    <p:animEffect transition="in" filter="fade">
                                      <p:cBhvr>
                                        <p:cTn id="95" dur="500"/>
                                        <p:tgtEl>
                                          <p:spTgt spid="50"/>
                                        </p:tgtEl>
                                      </p:cBhvr>
                                    </p:animEffect>
                                  </p:childTnLst>
                                </p:cTn>
                              </p:par>
                              <p:par>
                                <p:cTn id="96" presetID="49" presetClass="entr" presetSubtype="0" decel="100000" fill="hold" grpId="0" nodeType="withEffect">
                                  <p:stCondLst>
                                    <p:cond delay="250"/>
                                  </p:stCondLst>
                                  <p:childTnLst>
                                    <p:set>
                                      <p:cBhvr>
                                        <p:cTn id="97" dur="1" fill="hold">
                                          <p:stCondLst>
                                            <p:cond delay="0"/>
                                          </p:stCondLst>
                                        </p:cTn>
                                        <p:tgtEl>
                                          <p:spTgt spid="17"/>
                                        </p:tgtEl>
                                        <p:attrNameLst>
                                          <p:attrName>style.visibility</p:attrName>
                                        </p:attrNameLst>
                                      </p:cBhvr>
                                      <p:to>
                                        <p:strVal val="visible"/>
                                      </p:to>
                                    </p:set>
                                    <p:anim calcmode="lin" valueType="num">
                                      <p:cBhvr>
                                        <p:cTn id="98" dur="500" fill="hold"/>
                                        <p:tgtEl>
                                          <p:spTgt spid="17"/>
                                        </p:tgtEl>
                                        <p:attrNameLst>
                                          <p:attrName>ppt_w</p:attrName>
                                        </p:attrNameLst>
                                      </p:cBhvr>
                                      <p:tavLst>
                                        <p:tav tm="0">
                                          <p:val>
                                            <p:fltVal val="0"/>
                                          </p:val>
                                        </p:tav>
                                        <p:tav tm="100000">
                                          <p:val>
                                            <p:strVal val="#ppt_w"/>
                                          </p:val>
                                        </p:tav>
                                      </p:tavLst>
                                    </p:anim>
                                    <p:anim calcmode="lin" valueType="num">
                                      <p:cBhvr>
                                        <p:cTn id="99" dur="500" fill="hold"/>
                                        <p:tgtEl>
                                          <p:spTgt spid="17"/>
                                        </p:tgtEl>
                                        <p:attrNameLst>
                                          <p:attrName>ppt_h</p:attrName>
                                        </p:attrNameLst>
                                      </p:cBhvr>
                                      <p:tavLst>
                                        <p:tav tm="0">
                                          <p:val>
                                            <p:fltVal val="0"/>
                                          </p:val>
                                        </p:tav>
                                        <p:tav tm="100000">
                                          <p:val>
                                            <p:strVal val="#ppt_h"/>
                                          </p:val>
                                        </p:tav>
                                      </p:tavLst>
                                    </p:anim>
                                    <p:anim calcmode="lin" valueType="num">
                                      <p:cBhvr>
                                        <p:cTn id="100" dur="500" fill="hold"/>
                                        <p:tgtEl>
                                          <p:spTgt spid="17"/>
                                        </p:tgtEl>
                                        <p:attrNameLst>
                                          <p:attrName>style.rotation</p:attrName>
                                        </p:attrNameLst>
                                      </p:cBhvr>
                                      <p:tavLst>
                                        <p:tav tm="0">
                                          <p:val>
                                            <p:fltVal val="360"/>
                                          </p:val>
                                        </p:tav>
                                        <p:tav tm="100000">
                                          <p:val>
                                            <p:fltVal val="0"/>
                                          </p:val>
                                        </p:tav>
                                      </p:tavLst>
                                    </p:anim>
                                    <p:animEffect transition="in" filter="fade">
                                      <p:cBhvr>
                                        <p:cTn id="101" dur="500"/>
                                        <p:tgtEl>
                                          <p:spTgt spid="17"/>
                                        </p:tgtEl>
                                      </p:cBhvr>
                                    </p:animEffect>
                                  </p:childTnLst>
                                </p:cTn>
                              </p:par>
                              <p:par>
                                <p:cTn id="102" presetID="49" presetClass="entr" presetSubtype="0" decel="100000" fill="hold" grpId="0" nodeType="withEffect">
                                  <p:stCondLst>
                                    <p:cond delay="250"/>
                                  </p:stCondLst>
                                  <p:childTnLst>
                                    <p:set>
                                      <p:cBhvr>
                                        <p:cTn id="103" dur="1" fill="hold">
                                          <p:stCondLst>
                                            <p:cond delay="0"/>
                                          </p:stCondLst>
                                        </p:cTn>
                                        <p:tgtEl>
                                          <p:spTgt spid="48"/>
                                        </p:tgtEl>
                                        <p:attrNameLst>
                                          <p:attrName>style.visibility</p:attrName>
                                        </p:attrNameLst>
                                      </p:cBhvr>
                                      <p:to>
                                        <p:strVal val="visible"/>
                                      </p:to>
                                    </p:set>
                                    <p:anim calcmode="lin" valueType="num">
                                      <p:cBhvr>
                                        <p:cTn id="104" dur="500" fill="hold"/>
                                        <p:tgtEl>
                                          <p:spTgt spid="48"/>
                                        </p:tgtEl>
                                        <p:attrNameLst>
                                          <p:attrName>ppt_w</p:attrName>
                                        </p:attrNameLst>
                                      </p:cBhvr>
                                      <p:tavLst>
                                        <p:tav tm="0">
                                          <p:val>
                                            <p:fltVal val="0"/>
                                          </p:val>
                                        </p:tav>
                                        <p:tav tm="100000">
                                          <p:val>
                                            <p:strVal val="#ppt_w"/>
                                          </p:val>
                                        </p:tav>
                                      </p:tavLst>
                                    </p:anim>
                                    <p:anim calcmode="lin" valueType="num">
                                      <p:cBhvr>
                                        <p:cTn id="105" dur="500" fill="hold"/>
                                        <p:tgtEl>
                                          <p:spTgt spid="48"/>
                                        </p:tgtEl>
                                        <p:attrNameLst>
                                          <p:attrName>ppt_h</p:attrName>
                                        </p:attrNameLst>
                                      </p:cBhvr>
                                      <p:tavLst>
                                        <p:tav tm="0">
                                          <p:val>
                                            <p:fltVal val="0"/>
                                          </p:val>
                                        </p:tav>
                                        <p:tav tm="100000">
                                          <p:val>
                                            <p:strVal val="#ppt_h"/>
                                          </p:val>
                                        </p:tav>
                                      </p:tavLst>
                                    </p:anim>
                                    <p:anim calcmode="lin" valueType="num">
                                      <p:cBhvr>
                                        <p:cTn id="106" dur="500" fill="hold"/>
                                        <p:tgtEl>
                                          <p:spTgt spid="48"/>
                                        </p:tgtEl>
                                        <p:attrNameLst>
                                          <p:attrName>style.rotation</p:attrName>
                                        </p:attrNameLst>
                                      </p:cBhvr>
                                      <p:tavLst>
                                        <p:tav tm="0">
                                          <p:val>
                                            <p:fltVal val="360"/>
                                          </p:val>
                                        </p:tav>
                                        <p:tav tm="100000">
                                          <p:val>
                                            <p:fltVal val="0"/>
                                          </p:val>
                                        </p:tav>
                                      </p:tavLst>
                                    </p:anim>
                                    <p:animEffect transition="in" filter="fade">
                                      <p:cBhvr>
                                        <p:cTn id="107" dur="500"/>
                                        <p:tgtEl>
                                          <p:spTgt spid="48"/>
                                        </p:tgtEl>
                                      </p:cBhvr>
                                    </p:animEffect>
                                  </p:childTnLst>
                                </p:cTn>
                              </p:par>
                              <p:par>
                                <p:cTn id="108" presetID="49" presetClass="entr" presetSubtype="0" decel="100000" fill="hold" grpId="0" nodeType="withEffect">
                                  <p:stCondLst>
                                    <p:cond delay="250"/>
                                  </p:stCondLst>
                                  <p:childTnLst>
                                    <p:set>
                                      <p:cBhvr>
                                        <p:cTn id="109" dur="1" fill="hold">
                                          <p:stCondLst>
                                            <p:cond delay="0"/>
                                          </p:stCondLst>
                                        </p:cTn>
                                        <p:tgtEl>
                                          <p:spTgt spid="38"/>
                                        </p:tgtEl>
                                        <p:attrNameLst>
                                          <p:attrName>style.visibility</p:attrName>
                                        </p:attrNameLst>
                                      </p:cBhvr>
                                      <p:to>
                                        <p:strVal val="visible"/>
                                      </p:to>
                                    </p:set>
                                    <p:anim calcmode="lin" valueType="num">
                                      <p:cBhvr>
                                        <p:cTn id="110" dur="500" fill="hold"/>
                                        <p:tgtEl>
                                          <p:spTgt spid="38"/>
                                        </p:tgtEl>
                                        <p:attrNameLst>
                                          <p:attrName>ppt_w</p:attrName>
                                        </p:attrNameLst>
                                      </p:cBhvr>
                                      <p:tavLst>
                                        <p:tav tm="0">
                                          <p:val>
                                            <p:fltVal val="0"/>
                                          </p:val>
                                        </p:tav>
                                        <p:tav tm="100000">
                                          <p:val>
                                            <p:strVal val="#ppt_w"/>
                                          </p:val>
                                        </p:tav>
                                      </p:tavLst>
                                    </p:anim>
                                    <p:anim calcmode="lin" valueType="num">
                                      <p:cBhvr>
                                        <p:cTn id="111" dur="500" fill="hold"/>
                                        <p:tgtEl>
                                          <p:spTgt spid="38"/>
                                        </p:tgtEl>
                                        <p:attrNameLst>
                                          <p:attrName>ppt_h</p:attrName>
                                        </p:attrNameLst>
                                      </p:cBhvr>
                                      <p:tavLst>
                                        <p:tav tm="0">
                                          <p:val>
                                            <p:fltVal val="0"/>
                                          </p:val>
                                        </p:tav>
                                        <p:tav tm="100000">
                                          <p:val>
                                            <p:strVal val="#ppt_h"/>
                                          </p:val>
                                        </p:tav>
                                      </p:tavLst>
                                    </p:anim>
                                    <p:anim calcmode="lin" valueType="num">
                                      <p:cBhvr>
                                        <p:cTn id="112" dur="500" fill="hold"/>
                                        <p:tgtEl>
                                          <p:spTgt spid="38"/>
                                        </p:tgtEl>
                                        <p:attrNameLst>
                                          <p:attrName>style.rotation</p:attrName>
                                        </p:attrNameLst>
                                      </p:cBhvr>
                                      <p:tavLst>
                                        <p:tav tm="0">
                                          <p:val>
                                            <p:fltVal val="360"/>
                                          </p:val>
                                        </p:tav>
                                        <p:tav tm="100000">
                                          <p:val>
                                            <p:fltVal val="0"/>
                                          </p:val>
                                        </p:tav>
                                      </p:tavLst>
                                    </p:anim>
                                    <p:animEffect transition="in" filter="fade">
                                      <p:cBhvr>
                                        <p:cTn id="113" dur="500"/>
                                        <p:tgtEl>
                                          <p:spTgt spid="38"/>
                                        </p:tgtEl>
                                      </p:cBhvr>
                                    </p:animEffect>
                                  </p:childTnLst>
                                </p:cTn>
                              </p:par>
                            </p:childTnLst>
                          </p:cTn>
                        </p:par>
                        <p:par>
                          <p:cTn id="114" fill="hold">
                            <p:stCondLst>
                              <p:cond delay="3250"/>
                            </p:stCondLst>
                            <p:childTnLst>
                              <p:par>
                                <p:cTn id="115" presetID="49" presetClass="entr" presetSubtype="0" decel="10000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anim calcmode="lin" valueType="num">
                                      <p:cBhvr>
                                        <p:cTn id="117" dur="500" fill="hold"/>
                                        <p:tgtEl>
                                          <p:spTgt spid="37"/>
                                        </p:tgtEl>
                                        <p:attrNameLst>
                                          <p:attrName>ppt_w</p:attrName>
                                        </p:attrNameLst>
                                      </p:cBhvr>
                                      <p:tavLst>
                                        <p:tav tm="0">
                                          <p:val>
                                            <p:fltVal val="0"/>
                                          </p:val>
                                        </p:tav>
                                        <p:tav tm="100000">
                                          <p:val>
                                            <p:strVal val="#ppt_w"/>
                                          </p:val>
                                        </p:tav>
                                      </p:tavLst>
                                    </p:anim>
                                    <p:anim calcmode="lin" valueType="num">
                                      <p:cBhvr>
                                        <p:cTn id="118" dur="500" fill="hold"/>
                                        <p:tgtEl>
                                          <p:spTgt spid="37"/>
                                        </p:tgtEl>
                                        <p:attrNameLst>
                                          <p:attrName>ppt_h</p:attrName>
                                        </p:attrNameLst>
                                      </p:cBhvr>
                                      <p:tavLst>
                                        <p:tav tm="0">
                                          <p:val>
                                            <p:fltVal val="0"/>
                                          </p:val>
                                        </p:tav>
                                        <p:tav tm="100000">
                                          <p:val>
                                            <p:strVal val="#ppt_h"/>
                                          </p:val>
                                        </p:tav>
                                      </p:tavLst>
                                    </p:anim>
                                    <p:anim calcmode="lin" valueType="num">
                                      <p:cBhvr>
                                        <p:cTn id="119" dur="500" fill="hold"/>
                                        <p:tgtEl>
                                          <p:spTgt spid="37"/>
                                        </p:tgtEl>
                                        <p:attrNameLst>
                                          <p:attrName>style.rotation</p:attrName>
                                        </p:attrNameLst>
                                      </p:cBhvr>
                                      <p:tavLst>
                                        <p:tav tm="0">
                                          <p:val>
                                            <p:fltVal val="360"/>
                                          </p:val>
                                        </p:tav>
                                        <p:tav tm="100000">
                                          <p:val>
                                            <p:fltVal val="0"/>
                                          </p:val>
                                        </p:tav>
                                      </p:tavLst>
                                    </p:anim>
                                    <p:animEffect transition="in" filter="fade">
                                      <p:cBhvr>
                                        <p:cTn id="120" dur="500"/>
                                        <p:tgtEl>
                                          <p:spTgt spid="37"/>
                                        </p:tgtEl>
                                      </p:cBhvr>
                                    </p:animEffect>
                                  </p:childTnLst>
                                </p:cTn>
                              </p:par>
                              <p:par>
                                <p:cTn id="121" presetID="49" presetClass="entr" presetSubtype="0" decel="100000" fill="hold" grpId="0" nodeType="withEffect">
                                  <p:stCondLst>
                                    <p:cond delay="0"/>
                                  </p:stCondLst>
                                  <p:childTnLst>
                                    <p:set>
                                      <p:cBhvr>
                                        <p:cTn id="122" dur="1" fill="hold">
                                          <p:stCondLst>
                                            <p:cond delay="0"/>
                                          </p:stCondLst>
                                        </p:cTn>
                                        <p:tgtEl>
                                          <p:spTgt spid="49"/>
                                        </p:tgtEl>
                                        <p:attrNameLst>
                                          <p:attrName>style.visibility</p:attrName>
                                        </p:attrNameLst>
                                      </p:cBhvr>
                                      <p:to>
                                        <p:strVal val="visible"/>
                                      </p:to>
                                    </p:set>
                                    <p:anim calcmode="lin" valueType="num">
                                      <p:cBhvr>
                                        <p:cTn id="123" dur="500" fill="hold"/>
                                        <p:tgtEl>
                                          <p:spTgt spid="49"/>
                                        </p:tgtEl>
                                        <p:attrNameLst>
                                          <p:attrName>ppt_w</p:attrName>
                                        </p:attrNameLst>
                                      </p:cBhvr>
                                      <p:tavLst>
                                        <p:tav tm="0">
                                          <p:val>
                                            <p:fltVal val="0"/>
                                          </p:val>
                                        </p:tav>
                                        <p:tav tm="100000">
                                          <p:val>
                                            <p:strVal val="#ppt_w"/>
                                          </p:val>
                                        </p:tav>
                                      </p:tavLst>
                                    </p:anim>
                                    <p:anim calcmode="lin" valueType="num">
                                      <p:cBhvr>
                                        <p:cTn id="124" dur="500" fill="hold"/>
                                        <p:tgtEl>
                                          <p:spTgt spid="49"/>
                                        </p:tgtEl>
                                        <p:attrNameLst>
                                          <p:attrName>ppt_h</p:attrName>
                                        </p:attrNameLst>
                                      </p:cBhvr>
                                      <p:tavLst>
                                        <p:tav tm="0">
                                          <p:val>
                                            <p:fltVal val="0"/>
                                          </p:val>
                                        </p:tav>
                                        <p:tav tm="100000">
                                          <p:val>
                                            <p:strVal val="#ppt_h"/>
                                          </p:val>
                                        </p:tav>
                                      </p:tavLst>
                                    </p:anim>
                                    <p:anim calcmode="lin" valueType="num">
                                      <p:cBhvr>
                                        <p:cTn id="125" dur="500" fill="hold"/>
                                        <p:tgtEl>
                                          <p:spTgt spid="49"/>
                                        </p:tgtEl>
                                        <p:attrNameLst>
                                          <p:attrName>style.rotation</p:attrName>
                                        </p:attrNameLst>
                                      </p:cBhvr>
                                      <p:tavLst>
                                        <p:tav tm="0">
                                          <p:val>
                                            <p:fltVal val="360"/>
                                          </p:val>
                                        </p:tav>
                                        <p:tav tm="100000">
                                          <p:val>
                                            <p:fltVal val="0"/>
                                          </p:val>
                                        </p:tav>
                                      </p:tavLst>
                                    </p:anim>
                                    <p:animEffect transition="in" filter="fade">
                                      <p:cBhvr>
                                        <p:cTn id="126" dur="500"/>
                                        <p:tgtEl>
                                          <p:spTgt spid="49"/>
                                        </p:tgtEl>
                                      </p:cBhvr>
                                    </p:animEffect>
                                  </p:childTnLst>
                                </p:cTn>
                              </p:par>
                              <p:par>
                                <p:cTn id="127" presetID="49" presetClass="entr" presetSubtype="0" decel="100000" fill="hold" grpId="0" nodeType="withEffect">
                                  <p:stCondLst>
                                    <p:cond delay="0"/>
                                  </p:stCondLst>
                                  <p:childTnLst>
                                    <p:set>
                                      <p:cBhvr>
                                        <p:cTn id="128" dur="1" fill="hold">
                                          <p:stCondLst>
                                            <p:cond delay="0"/>
                                          </p:stCondLst>
                                        </p:cTn>
                                        <p:tgtEl>
                                          <p:spTgt spid="52"/>
                                        </p:tgtEl>
                                        <p:attrNameLst>
                                          <p:attrName>style.visibility</p:attrName>
                                        </p:attrNameLst>
                                      </p:cBhvr>
                                      <p:to>
                                        <p:strVal val="visible"/>
                                      </p:to>
                                    </p:set>
                                    <p:anim calcmode="lin" valueType="num">
                                      <p:cBhvr>
                                        <p:cTn id="129" dur="500" fill="hold"/>
                                        <p:tgtEl>
                                          <p:spTgt spid="52"/>
                                        </p:tgtEl>
                                        <p:attrNameLst>
                                          <p:attrName>ppt_w</p:attrName>
                                        </p:attrNameLst>
                                      </p:cBhvr>
                                      <p:tavLst>
                                        <p:tav tm="0">
                                          <p:val>
                                            <p:fltVal val="0"/>
                                          </p:val>
                                        </p:tav>
                                        <p:tav tm="100000">
                                          <p:val>
                                            <p:strVal val="#ppt_w"/>
                                          </p:val>
                                        </p:tav>
                                      </p:tavLst>
                                    </p:anim>
                                    <p:anim calcmode="lin" valueType="num">
                                      <p:cBhvr>
                                        <p:cTn id="130" dur="500" fill="hold"/>
                                        <p:tgtEl>
                                          <p:spTgt spid="52"/>
                                        </p:tgtEl>
                                        <p:attrNameLst>
                                          <p:attrName>ppt_h</p:attrName>
                                        </p:attrNameLst>
                                      </p:cBhvr>
                                      <p:tavLst>
                                        <p:tav tm="0">
                                          <p:val>
                                            <p:fltVal val="0"/>
                                          </p:val>
                                        </p:tav>
                                        <p:tav tm="100000">
                                          <p:val>
                                            <p:strVal val="#ppt_h"/>
                                          </p:val>
                                        </p:tav>
                                      </p:tavLst>
                                    </p:anim>
                                    <p:anim calcmode="lin" valueType="num">
                                      <p:cBhvr>
                                        <p:cTn id="131" dur="500" fill="hold"/>
                                        <p:tgtEl>
                                          <p:spTgt spid="52"/>
                                        </p:tgtEl>
                                        <p:attrNameLst>
                                          <p:attrName>style.rotation</p:attrName>
                                        </p:attrNameLst>
                                      </p:cBhvr>
                                      <p:tavLst>
                                        <p:tav tm="0">
                                          <p:val>
                                            <p:fltVal val="360"/>
                                          </p:val>
                                        </p:tav>
                                        <p:tav tm="100000">
                                          <p:val>
                                            <p:fltVal val="0"/>
                                          </p:val>
                                        </p:tav>
                                      </p:tavLst>
                                    </p:anim>
                                    <p:animEffect transition="in" filter="fade">
                                      <p:cBhvr>
                                        <p:cTn id="132" dur="500"/>
                                        <p:tgtEl>
                                          <p:spTgt spid="52"/>
                                        </p:tgtEl>
                                      </p:cBhvr>
                                    </p:animEffect>
                                  </p:childTnLst>
                                </p:cTn>
                              </p:par>
                              <p:par>
                                <p:cTn id="133" presetID="49" presetClass="entr" presetSubtype="0" decel="100000" fill="hold" grpId="0" nodeType="withEffect">
                                  <p:stCondLst>
                                    <p:cond delay="250"/>
                                  </p:stCondLst>
                                  <p:childTnLst>
                                    <p:set>
                                      <p:cBhvr>
                                        <p:cTn id="134" dur="1" fill="hold">
                                          <p:stCondLst>
                                            <p:cond delay="0"/>
                                          </p:stCondLst>
                                        </p:cTn>
                                        <p:tgtEl>
                                          <p:spTgt spid="26"/>
                                        </p:tgtEl>
                                        <p:attrNameLst>
                                          <p:attrName>style.visibility</p:attrName>
                                        </p:attrNameLst>
                                      </p:cBhvr>
                                      <p:to>
                                        <p:strVal val="visible"/>
                                      </p:to>
                                    </p:set>
                                    <p:anim calcmode="lin" valueType="num">
                                      <p:cBhvr>
                                        <p:cTn id="135" dur="500" fill="hold"/>
                                        <p:tgtEl>
                                          <p:spTgt spid="26"/>
                                        </p:tgtEl>
                                        <p:attrNameLst>
                                          <p:attrName>ppt_w</p:attrName>
                                        </p:attrNameLst>
                                      </p:cBhvr>
                                      <p:tavLst>
                                        <p:tav tm="0">
                                          <p:val>
                                            <p:fltVal val="0"/>
                                          </p:val>
                                        </p:tav>
                                        <p:tav tm="100000">
                                          <p:val>
                                            <p:strVal val="#ppt_w"/>
                                          </p:val>
                                        </p:tav>
                                      </p:tavLst>
                                    </p:anim>
                                    <p:anim calcmode="lin" valueType="num">
                                      <p:cBhvr>
                                        <p:cTn id="136" dur="500" fill="hold"/>
                                        <p:tgtEl>
                                          <p:spTgt spid="26"/>
                                        </p:tgtEl>
                                        <p:attrNameLst>
                                          <p:attrName>ppt_h</p:attrName>
                                        </p:attrNameLst>
                                      </p:cBhvr>
                                      <p:tavLst>
                                        <p:tav tm="0">
                                          <p:val>
                                            <p:fltVal val="0"/>
                                          </p:val>
                                        </p:tav>
                                        <p:tav tm="100000">
                                          <p:val>
                                            <p:strVal val="#ppt_h"/>
                                          </p:val>
                                        </p:tav>
                                      </p:tavLst>
                                    </p:anim>
                                    <p:anim calcmode="lin" valueType="num">
                                      <p:cBhvr>
                                        <p:cTn id="137" dur="500" fill="hold"/>
                                        <p:tgtEl>
                                          <p:spTgt spid="26"/>
                                        </p:tgtEl>
                                        <p:attrNameLst>
                                          <p:attrName>style.rotation</p:attrName>
                                        </p:attrNameLst>
                                      </p:cBhvr>
                                      <p:tavLst>
                                        <p:tav tm="0">
                                          <p:val>
                                            <p:fltVal val="360"/>
                                          </p:val>
                                        </p:tav>
                                        <p:tav tm="100000">
                                          <p:val>
                                            <p:fltVal val="0"/>
                                          </p:val>
                                        </p:tav>
                                      </p:tavLst>
                                    </p:anim>
                                    <p:animEffect transition="in" filter="fade">
                                      <p:cBhvr>
                                        <p:cTn id="138" dur="500"/>
                                        <p:tgtEl>
                                          <p:spTgt spid="26"/>
                                        </p:tgtEl>
                                      </p:cBhvr>
                                    </p:animEffect>
                                  </p:childTnLst>
                                </p:cTn>
                              </p:par>
                              <p:par>
                                <p:cTn id="139" presetID="49" presetClass="entr" presetSubtype="0" decel="100000" fill="hold" grpId="0" nodeType="withEffect">
                                  <p:stCondLst>
                                    <p:cond delay="250"/>
                                  </p:stCondLst>
                                  <p:childTnLst>
                                    <p:set>
                                      <p:cBhvr>
                                        <p:cTn id="140" dur="1" fill="hold">
                                          <p:stCondLst>
                                            <p:cond delay="0"/>
                                          </p:stCondLst>
                                        </p:cTn>
                                        <p:tgtEl>
                                          <p:spTgt spid="51"/>
                                        </p:tgtEl>
                                        <p:attrNameLst>
                                          <p:attrName>style.visibility</p:attrName>
                                        </p:attrNameLst>
                                      </p:cBhvr>
                                      <p:to>
                                        <p:strVal val="visible"/>
                                      </p:to>
                                    </p:set>
                                    <p:anim calcmode="lin" valueType="num">
                                      <p:cBhvr>
                                        <p:cTn id="141" dur="500" fill="hold"/>
                                        <p:tgtEl>
                                          <p:spTgt spid="51"/>
                                        </p:tgtEl>
                                        <p:attrNameLst>
                                          <p:attrName>ppt_w</p:attrName>
                                        </p:attrNameLst>
                                      </p:cBhvr>
                                      <p:tavLst>
                                        <p:tav tm="0">
                                          <p:val>
                                            <p:fltVal val="0"/>
                                          </p:val>
                                        </p:tav>
                                        <p:tav tm="100000">
                                          <p:val>
                                            <p:strVal val="#ppt_w"/>
                                          </p:val>
                                        </p:tav>
                                      </p:tavLst>
                                    </p:anim>
                                    <p:anim calcmode="lin" valueType="num">
                                      <p:cBhvr>
                                        <p:cTn id="142" dur="500" fill="hold"/>
                                        <p:tgtEl>
                                          <p:spTgt spid="51"/>
                                        </p:tgtEl>
                                        <p:attrNameLst>
                                          <p:attrName>ppt_h</p:attrName>
                                        </p:attrNameLst>
                                      </p:cBhvr>
                                      <p:tavLst>
                                        <p:tav tm="0">
                                          <p:val>
                                            <p:fltVal val="0"/>
                                          </p:val>
                                        </p:tav>
                                        <p:tav tm="100000">
                                          <p:val>
                                            <p:strVal val="#ppt_h"/>
                                          </p:val>
                                        </p:tav>
                                      </p:tavLst>
                                    </p:anim>
                                    <p:anim calcmode="lin" valueType="num">
                                      <p:cBhvr>
                                        <p:cTn id="143" dur="500" fill="hold"/>
                                        <p:tgtEl>
                                          <p:spTgt spid="51"/>
                                        </p:tgtEl>
                                        <p:attrNameLst>
                                          <p:attrName>style.rotation</p:attrName>
                                        </p:attrNameLst>
                                      </p:cBhvr>
                                      <p:tavLst>
                                        <p:tav tm="0">
                                          <p:val>
                                            <p:fltVal val="360"/>
                                          </p:val>
                                        </p:tav>
                                        <p:tav tm="100000">
                                          <p:val>
                                            <p:fltVal val="0"/>
                                          </p:val>
                                        </p:tav>
                                      </p:tavLst>
                                    </p:anim>
                                    <p:animEffect transition="in" filter="fade">
                                      <p:cBhvr>
                                        <p:cTn id="144" dur="500"/>
                                        <p:tgtEl>
                                          <p:spTgt spid="51"/>
                                        </p:tgtEl>
                                      </p:cBhvr>
                                    </p:animEffect>
                                  </p:childTnLst>
                                </p:cTn>
                              </p:par>
                              <p:par>
                                <p:cTn id="145" presetID="49" presetClass="entr" presetSubtype="0" decel="100000" fill="hold" grpId="0" nodeType="withEffect">
                                  <p:stCondLst>
                                    <p:cond delay="250"/>
                                  </p:stCondLst>
                                  <p:childTnLst>
                                    <p:set>
                                      <p:cBhvr>
                                        <p:cTn id="146" dur="1" fill="hold">
                                          <p:stCondLst>
                                            <p:cond delay="0"/>
                                          </p:stCondLst>
                                        </p:cTn>
                                        <p:tgtEl>
                                          <p:spTgt spid="32"/>
                                        </p:tgtEl>
                                        <p:attrNameLst>
                                          <p:attrName>style.visibility</p:attrName>
                                        </p:attrNameLst>
                                      </p:cBhvr>
                                      <p:to>
                                        <p:strVal val="visible"/>
                                      </p:to>
                                    </p:set>
                                    <p:anim calcmode="lin" valueType="num">
                                      <p:cBhvr>
                                        <p:cTn id="147" dur="500" fill="hold"/>
                                        <p:tgtEl>
                                          <p:spTgt spid="32"/>
                                        </p:tgtEl>
                                        <p:attrNameLst>
                                          <p:attrName>ppt_w</p:attrName>
                                        </p:attrNameLst>
                                      </p:cBhvr>
                                      <p:tavLst>
                                        <p:tav tm="0">
                                          <p:val>
                                            <p:fltVal val="0"/>
                                          </p:val>
                                        </p:tav>
                                        <p:tav tm="100000">
                                          <p:val>
                                            <p:strVal val="#ppt_w"/>
                                          </p:val>
                                        </p:tav>
                                      </p:tavLst>
                                    </p:anim>
                                    <p:anim calcmode="lin" valueType="num">
                                      <p:cBhvr>
                                        <p:cTn id="148" dur="500" fill="hold"/>
                                        <p:tgtEl>
                                          <p:spTgt spid="32"/>
                                        </p:tgtEl>
                                        <p:attrNameLst>
                                          <p:attrName>ppt_h</p:attrName>
                                        </p:attrNameLst>
                                      </p:cBhvr>
                                      <p:tavLst>
                                        <p:tav tm="0">
                                          <p:val>
                                            <p:fltVal val="0"/>
                                          </p:val>
                                        </p:tav>
                                        <p:tav tm="100000">
                                          <p:val>
                                            <p:strVal val="#ppt_h"/>
                                          </p:val>
                                        </p:tav>
                                      </p:tavLst>
                                    </p:anim>
                                    <p:anim calcmode="lin" valueType="num">
                                      <p:cBhvr>
                                        <p:cTn id="149" dur="500" fill="hold"/>
                                        <p:tgtEl>
                                          <p:spTgt spid="32"/>
                                        </p:tgtEl>
                                        <p:attrNameLst>
                                          <p:attrName>style.rotation</p:attrName>
                                        </p:attrNameLst>
                                      </p:cBhvr>
                                      <p:tavLst>
                                        <p:tav tm="0">
                                          <p:val>
                                            <p:fltVal val="360"/>
                                          </p:val>
                                        </p:tav>
                                        <p:tav tm="100000">
                                          <p:val>
                                            <p:fltVal val="0"/>
                                          </p:val>
                                        </p:tav>
                                      </p:tavLst>
                                    </p:anim>
                                    <p:animEffect transition="in" filter="fade">
                                      <p:cBhvr>
                                        <p:cTn id="150" dur="500"/>
                                        <p:tgtEl>
                                          <p:spTgt spid="32"/>
                                        </p:tgtEl>
                                      </p:cBhvr>
                                    </p:animEffect>
                                  </p:childTnLst>
                                </p:cTn>
                              </p:par>
                            </p:childTnLst>
                          </p:cTn>
                        </p:par>
                        <p:par>
                          <p:cTn id="151" fill="hold">
                            <p:stCondLst>
                              <p:cond delay="4000"/>
                            </p:stCondLst>
                            <p:childTnLst>
                              <p:par>
                                <p:cTn id="152" presetID="30" presetClass="entr" presetSubtype="0" fill="hold" nodeType="afterEffect">
                                  <p:stCondLst>
                                    <p:cond delay="0"/>
                                  </p:stCondLst>
                                  <p:childTnLst>
                                    <p:set>
                                      <p:cBhvr>
                                        <p:cTn id="153" dur="1" fill="hold">
                                          <p:stCondLst>
                                            <p:cond delay="0"/>
                                          </p:stCondLst>
                                        </p:cTn>
                                        <p:tgtEl>
                                          <p:spTgt spid="33"/>
                                        </p:tgtEl>
                                        <p:attrNameLst>
                                          <p:attrName>style.visibility</p:attrName>
                                        </p:attrNameLst>
                                      </p:cBhvr>
                                      <p:to>
                                        <p:strVal val="visible"/>
                                      </p:to>
                                    </p:set>
                                    <p:animEffect transition="in" filter="fade">
                                      <p:cBhvr>
                                        <p:cTn id="154" dur="600" decel="100000"/>
                                        <p:tgtEl>
                                          <p:spTgt spid="33"/>
                                        </p:tgtEl>
                                      </p:cBhvr>
                                    </p:animEffect>
                                    <p:anim calcmode="lin" valueType="num">
                                      <p:cBhvr>
                                        <p:cTn id="155" dur="600" decel="100000" fill="hold"/>
                                        <p:tgtEl>
                                          <p:spTgt spid="33"/>
                                        </p:tgtEl>
                                        <p:attrNameLst>
                                          <p:attrName>style.rotation</p:attrName>
                                        </p:attrNameLst>
                                      </p:cBhvr>
                                      <p:tavLst>
                                        <p:tav tm="0">
                                          <p:val>
                                            <p:fltVal val="-90"/>
                                          </p:val>
                                        </p:tav>
                                        <p:tav tm="100000">
                                          <p:val>
                                            <p:fltVal val="0"/>
                                          </p:val>
                                        </p:tav>
                                      </p:tavLst>
                                    </p:anim>
                                    <p:anim calcmode="lin" valueType="num">
                                      <p:cBhvr>
                                        <p:cTn id="156" dur="600" decel="100000" fill="hold"/>
                                        <p:tgtEl>
                                          <p:spTgt spid="33"/>
                                        </p:tgtEl>
                                        <p:attrNameLst>
                                          <p:attrName>ppt_x</p:attrName>
                                        </p:attrNameLst>
                                      </p:cBhvr>
                                      <p:tavLst>
                                        <p:tav tm="0">
                                          <p:val>
                                            <p:strVal val="#ppt_x+0.4"/>
                                          </p:val>
                                        </p:tav>
                                        <p:tav tm="100000">
                                          <p:val>
                                            <p:strVal val="#ppt_x-0.05"/>
                                          </p:val>
                                        </p:tav>
                                      </p:tavLst>
                                    </p:anim>
                                    <p:anim calcmode="lin" valueType="num">
                                      <p:cBhvr>
                                        <p:cTn id="157" dur="600" decel="100000" fill="hold"/>
                                        <p:tgtEl>
                                          <p:spTgt spid="33"/>
                                        </p:tgtEl>
                                        <p:attrNameLst>
                                          <p:attrName>ppt_y</p:attrName>
                                        </p:attrNameLst>
                                      </p:cBhvr>
                                      <p:tavLst>
                                        <p:tav tm="0">
                                          <p:val>
                                            <p:strVal val="#ppt_y-0.4"/>
                                          </p:val>
                                        </p:tav>
                                        <p:tav tm="100000">
                                          <p:val>
                                            <p:strVal val="#ppt_y+0.1"/>
                                          </p:val>
                                        </p:tav>
                                      </p:tavLst>
                                    </p:anim>
                                    <p:anim calcmode="lin" valueType="num">
                                      <p:cBhvr>
                                        <p:cTn id="158" dur="150" accel="100000" fill="hold">
                                          <p:stCondLst>
                                            <p:cond delay="600"/>
                                          </p:stCondLst>
                                        </p:cTn>
                                        <p:tgtEl>
                                          <p:spTgt spid="33"/>
                                        </p:tgtEl>
                                        <p:attrNameLst>
                                          <p:attrName>ppt_x</p:attrName>
                                        </p:attrNameLst>
                                      </p:cBhvr>
                                      <p:tavLst>
                                        <p:tav tm="0">
                                          <p:val>
                                            <p:strVal val="#ppt_x-0.05"/>
                                          </p:val>
                                        </p:tav>
                                        <p:tav tm="100000">
                                          <p:val>
                                            <p:strVal val="#ppt_x"/>
                                          </p:val>
                                        </p:tav>
                                      </p:tavLst>
                                    </p:anim>
                                    <p:anim calcmode="lin" valueType="num">
                                      <p:cBhvr>
                                        <p:cTn id="159" dur="150" accel="100000" fill="hold">
                                          <p:stCondLst>
                                            <p:cond delay="600"/>
                                          </p:stCondLst>
                                        </p:cTn>
                                        <p:tgtEl>
                                          <p:spTgt spid="3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17" grpId="0" animBg="1"/>
      <p:bldP spid="18" grpId="0" animBg="1"/>
      <p:bldP spid="23" grpId="0" animBg="1"/>
      <p:bldP spid="24" grpId="0" animBg="1"/>
      <p:bldP spid="25" grpId="0" animBg="1"/>
      <p:bldP spid="26" grpId="0" animBg="1"/>
      <p:bldP spid="27" grpId="0" animBg="1"/>
      <p:bldP spid="29" grpId="0" animBg="1"/>
      <p:bldP spid="30" grpId="0" animBg="1"/>
      <p:bldP spid="34" grpId="0" animBg="1"/>
      <p:bldP spid="35" grpId="0" animBg="1"/>
      <p:bldP spid="37" grpId="0" animBg="1"/>
      <p:bldP spid="38" grpId="0" animBg="1"/>
      <p:bldP spid="48" grpId="0" animBg="1"/>
      <p:bldP spid="49" grpId="0" animBg="1"/>
      <p:bldP spid="50" grpId="0" animBg="1"/>
      <p:bldP spid="51" grpId="0" animBg="1"/>
      <p:bldP spid="52" grpId="0" animBg="1"/>
      <p:bldP spid="53" grpId="0" animBg="1"/>
      <p:bldP spid="54" grpId="0"/>
      <p:bldP spid="55" grpId="0"/>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4470593" y="852375"/>
            <a:ext cx="12669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a:solidFill>
                  <a:schemeClr val="tx1">
                    <a:lumMod val="75000"/>
                    <a:lumOff val="25000"/>
                  </a:schemeClr>
                </a:solidFill>
                <a:latin typeface="Arial" panose="020B0604020202020204" pitchFamily="34" charset="0"/>
                <a:cs typeface="Arial" panose="020B0604020202020204" pitchFamily="34" charset="0"/>
              </a:rPr>
              <a:t>研究思路</a:t>
            </a:r>
          </a:p>
        </p:txBody>
      </p:sp>
      <p:grpSp>
        <p:nvGrpSpPr>
          <p:cNvPr id="29" name="组合 28"/>
          <p:cNvGrpSpPr/>
          <p:nvPr/>
        </p:nvGrpSpPr>
        <p:grpSpPr>
          <a:xfrm>
            <a:off x="4002746" y="893468"/>
            <a:ext cx="197506" cy="296260"/>
            <a:chOff x="5284519" y="1508166"/>
            <a:chExt cx="213756" cy="427512"/>
          </a:xfrm>
        </p:grpSpPr>
        <p:cxnSp>
          <p:nvCxnSpPr>
            <p:cNvPr id="31" name="直接连接符 30"/>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5" name="Freeform 19"/>
          <p:cNvSpPr>
            <a:spLocks/>
          </p:cNvSpPr>
          <p:nvPr/>
        </p:nvSpPr>
        <p:spPr bwMode="auto">
          <a:xfrm>
            <a:off x="3190262" y="4630215"/>
            <a:ext cx="1924616" cy="1456994"/>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333333"/>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37" name="Freeform 20"/>
          <p:cNvSpPr>
            <a:spLocks/>
          </p:cNvSpPr>
          <p:nvPr/>
        </p:nvSpPr>
        <p:spPr bwMode="auto">
          <a:xfrm>
            <a:off x="4997597" y="4676825"/>
            <a:ext cx="1399858" cy="550320"/>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333333"/>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38" name="Freeform 21"/>
          <p:cNvSpPr>
            <a:spLocks/>
          </p:cNvSpPr>
          <p:nvPr/>
        </p:nvSpPr>
        <p:spPr bwMode="auto">
          <a:xfrm>
            <a:off x="5179534" y="2833405"/>
            <a:ext cx="1278065" cy="521752"/>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333333"/>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1" name="Freeform 22"/>
          <p:cNvSpPr>
            <a:spLocks/>
          </p:cNvSpPr>
          <p:nvPr/>
        </p:nvSpPr>
        <p:spPr bwMode="auto">
          <a:xfrm>
            <a:off x="4262335" y="3472437"/>
            <a:ext cx="554831" cy="1282577"/>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333333"/>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2" name="Freeform 23"/>
          <p:cNvSpPr>
            <a:spLocks/>
          </p:cNvSpPr>
          <p:nvPr/>
        </p:nvSpPr>
        <p:spPr bwMode="auto">
          <a:xfrm>
            <a:off x="5432140" y="3912994"/>
            <a:ext cx="1554728" cy="1243483"/>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333333"/>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3" name="Freeform 24"/>
          <p:cNvSpPr>
            <a:spLocks/>
          </p:cNvSpPr>
          <p:nvPr/>
        </p:nvSpPr>
        <p:spPr bwMode="auto">
          <a:xfrm>
            <a:off x="3769152" y="2410892"/>
            <a:ext cx="1345727" cy="521752"/>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333333"/>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4" name="Freeform 25"/>
          <p:cNvSpPr>
            <a:spLocks/>
          </p:cNvSpPr>
          <p:nvPr/>
        </p:nvSpPr>
        <p:spPr bwMode="auto">
          <a:xfrm>
            <a:off x="3648863" y="3756619"/>
            <a:ext cx="1054028" cy="536788"/>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333333"/>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5" name="Freeform 26"/>
          <p:cNvSpPr>
            <a:spLocks/>
          </p:cNvSpPr>
          <p:nvPr/>
        </p:nvSpPr>
        <p:spPr bwMode="auto">
          <a:xfrm>
            <a:off x="4702890" y="2958205"/>
            <a:ext cx="536788" cy="1054028"/>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333333"/>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6" name="Freeform 27"/>
          <p:cNvSpPr>
            <a:spLocks/>
          </p:cNvSpPr>
          <p:nvPr/>
        </p:nvSpPr>
        <p:spPr bwMode="auto">
          <a:xfrm>
            <a:off x="5051727" y="1949285"/>
            <a:ext cx="539795" cy="1054028"/>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333333"/>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47" name="椭圆 46"/>
          <p:cNvSpPr/>
          <p:nvPr/>
        </p:nvSpPr>
        <p:spPr>
          <a:xfrm>
            <a:off x="3038602" y="4594129"/>
            <a:ext cx="321771" cy="321771"/>
          </a:xfrm>
          <a:prstGeom prst="ellipse">
            <a:avLst/>
          </a:prstGeom>
          <a:gradFill flip="none" rotWithShape="1">
            <a:gsLst>
              <a:gs pos="0">
                <a:srgbClr val="05BAC8">
                  <a:shade val="30000"/>
                  <a:satMod val="115000"/>
                </a:srgbClr>
              </a:gs>
              <a:gs pos="50000">
                <a:srgbClr val="05BAC8">
                  <a:shade val="67500"/>
                  <a:satMod val="115000"/>
                </a:srgbClr>
              </a:gs>
              <a:gs pos="100000">
                <a:srgbClr val="05BAC8">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椭圆 47"/>
          <p:cNvSpPr/>
          <p:nvPr/>
        </p:nvSpPr>
        <p:spPr>
          <a:xfrm>
            <a:off x="3580195" y="3517723"/>
            <a:ext cx="321771" cy="32177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椭圆 48"/>
          <p:cNvSpPr/>
          <p:nvPr/>
        </p:nvSpPr>
        <p:spPr>
          <a:xfrm>
            <a:off x="6816757" y="3851347"/>
            <a:ext cx="321771" cy="32177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椭圆 49"/>
          <p:cNvSpPr/>
          <p:nvPr/>
        </p:nvSpPr>
        <p:spPr>
          <a:xfrm>
            <a:off x="6217519" y="2618671"/>
            <a:ext cx="321771" cy="32177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椭圆 50"/>
          <p:cNvSpPr/>
          <p:nvPr/>
        </p:nvSpPr>
        <p:spPr>
          <a:xfrm>
            <a:off x="3685158" y="2161622"/>
            <a:ext cx="321771" cy="321771"/>
          </a:xfrm>
          <a:prstGeom prst="ellipse">
            <a:avLst/>
          </a:prstGeom>
          <a:gradFill flip="none" rotWithShape="1">
            <a:gsLst>
              <a:gs pos="0">
                <a:srgbClr val="21AB82">
                  <a:shade val="30000"/>
                  <a:satMod val="115000"/>
                </a:srgbClr>
              </a:gs>
              <a:gs pos="50000">
                <a:srgbClr val="21AB82">
                  <a:shade val="67500"/>
                  <a:satMod val="115000"/>
                </a:srgbClr>
              </a:gs>
              <a:gs pos="100000">
                <a:srgbClr val="21AB82">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TextBox 22"/>
          <p:cNvSpPr txBox="1"/>
          <p:nvPr/>
        </p:nvSpPr>
        <p:spPr>
          <a:xfrm>
            <a:off x="1529419" y="4488831"/>
            <a:ext cx="1831411" cy="830997"/>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2000" noProof="1" smtClean="0">
                <a:solidFill>
                  <a:srgbClr val="FF0000"/>
                </a:solidFill>
              </a:rPr>
              <a:t>非关系型</a:t>
            </a:r>
            <a:r>
              <a:rPr lang="en-US" altLang="zh-CN" sz="2000" noProof="1" smtClean="0">
                <a:solidFill>
                  <a:srgbClr val="FF0000"/>
                </a:solidFill>
              </a:rPr>
              <a:t>NoSQL</a:t>
            </a:r>
            <a:r>
              <a:rPr lang="zh-CN" altLang="en-US" sz="2000" noProof="1" smtClean="0">
                <a:solidFill>
                  <a:srgbClr val="FF0000"/>
                </a:solidFill>
              </a:rPr>
              <a:t>数据库</a:t>
            </a:r>
            <a:endParaRPr lang="en-US" altLang="zh-CN" sz="2000" noProof="1">
              <a:solidFill>
                <a:srgbClr val="FF0000"/>
              </a:solidFill>
            </a:endParaRPr>
          </a:p>
        </p:txBody>
      </p:sp>
      <p:sp>
        <p:nvSpPr>
          <p:cNvPr id="53" name="TextBox 22"/>
          <p:cNvSpPr txBox="1"/>
          <p:nvPr/>
        </p:nvSpPr>
        <p:spPr>
          <a:xfrm>
            <a:off x="1970092" y="2951694"/>
            <a:ext cx="1801641" cy="1200329"/>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2000" noProof="1"/>
              <a:t>列</a:t>
            </a:r>
            <a:r>
              <a:rPr lang="zh-CN" altLang="en-US" sz="2000" noProof="1" smtClean="0"/>
              <a:t>存储格式</a:t>
            </a:r>
            <a:r>
              <a:rPr lang="en-US" altLang="zh-CN" sz="2000" noProof="1" smtClean="0"/>
              <a:t>Parquet+</a:t>
            </a:r>
            <a:r>
              <a:rPr lang="zh-CN" altLang="en-US" sz="2000" noProof="1" smtClean="0"/>
              <a:t>平面文件存储</a:t>
            </a:r>
            <a:endParaRPr lang="en-US" altLang="zh-CN" sz="2000" noProof="1"/>
          </a:p>
        </p:txBody>
      </p:sp>
      <p:sp>
        <p:nvSpPr>
          <p:cNvPr id="54" name="TextBox 22"/>
          <p:cNvSpPr txBox="1"/>
          <p:nvPr/>
        </p:nvSpPr>
        <p:spPr>
          <a:xfrm>
            <a:off x="7196998" y="3572953"/>
            <a:ext cx="1675362" cy="1200329"/>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2000" noProof="1" smtClean="0"/>
              <a:t>星型模式设计</a:t>
            </a:r>
            <a:r>
              <a:rPr lang="en-US" altLang="zh-CN" sz="2000" noProof="1" smtClean="0"/>
              <a:t>+</a:t>
            </a:r>
            <a:r>
              <a:rPr lang="zh-CN" altLang="en-US" sz="2000" noProof="1" smtClean="0"/>
              <a:t>关系数据库</a:t>
            </a:r>
            <a:endParaRPr lang="en-US" altLang="zh-CN" sz="2000" noProof="1"/>
          </a:p>
        </p:txBody>
      </p:sp>
      <p:sp>
        <p:nvSpPr>
          <p:cNvPr id="55" name="TextBox 22"/>
          <p:cNvSpPr txBox="1"/>
          <p:nvPr/>
        </p:nvSpPr>
        <p:spPr>
          <a:xfrm>
            <a:off x="6546170" y="2258784"/>
            <a:ext cx="1790678" cy="799706"/>
          </a:xfrm>
          <a:prstGeom prst="rect">
            <a:avLst/>
          </a:prstGeom>
          <a:noFill/>
        </p:spPr>
        <p:txBody>
          <a:bodyPr wrap="square"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zh-CN" altLang="en-US" sz="2000" noProof="1" smtClean="0"/>
              <a:t>存储结构和数据库的选择</a:t>
            </a:r>
            <a:endParaRPr lang="en-US" altLang="zh-CN" sz="2000" noProof="1"/>
          </a:p>
        </p:txBody>
      </p:sp>
      <p:sp>
        <p:nvSpPr>
          <p:cNvPr id="56" name="TextBox 22"/>
          <p:cNvSpPr txBox="1"/>
          <p:nvPr/>
        </p:nvSpPr>
        <p:spPr>
          <a:xfrm>
            <a:off x="1970092" y="2047923"/>
            <a:ext cx="1890210" cy="461665"/>
          </a:xfrm>
          <a:prstGeom prst="rect">
            <a:avLst/>
          </a:prstGeom>
          <a:noFill/>
        </p:spPr>
        <p:txBody>
          <a:bodyPr wrap="square" rtlCol="0">
            <a:spAutoFit/>
          </a:bodyPr>
          <a:lstStyle/>
          <a:p>
            <a:pPr lvl="0">
              <a:lnSpc>
                <a:spcPct val="120000"/>
              </a:lnSpc>
              <a:spcAft>
                <a:spcPct val="40000"/>
              </a:spcAft>
              <a:buClr>
                <a:srgbClr val="292929"/>
              </a:buClr>
            </a:pPr>
            <a:r>
              <a:rPr lang="zh-CN" altLang="en-US" sz="2000" noProof="1" smtClean="0">
                <a:solidFill>
                  <a:srgbClr val="333333"/>
                </a:solidFill>
                <a:latin typeface="微软雅黑" pitchFamily="34" charset="-122"/>
                <a:ea typeface="微软雅黑" pitchFamily="34" charset="-122"/>
              </a:rPr>
              <a:t>时间序列数据</a:t>
            </a:r>
            <a:endParaRPr lang="en-US" altLang="zh-CN" sz="2000" noProof="1">
              <a:solidFill>
                <a:srgbClr val="333333"/>
              </a:solidFill>
              <a:latin typeface="微软雅黑" pitchFamily="34" charset="-122"/>
              <a:ea typeface="微软雅黑" pitchFamily="34" charset="-122"/>
            </a:endParaRPr>
          </a:p>
        </p:txBody>
      </p:sp>
      <p:sp>
        <p:nvSpPr>
          <p:cNvPr id="57" name="椭圆 56"/>
          <p:cNvSpPr/>
          <p:nvPr/>
        </p:nvSpPr>
        <p:spPr>
          <a:xfrm>
            <a:off x="5415821" y="1862761"/>
            <a:ext cx="321771" cy="321771"/>
          </a:xfrm>
          <a:prstGeom prst="ellipse">
            <a:avLst/>
          </a:prstGeom>
          <a:gradFill flip="none" rotWithShape="1">
            <a:gsLst>
              <a:gs pos="0">
                <a:srgbClr val="F14124">
                  <a:shade val="30000"/>
                  <a:satMod val="115000"/>
                </a:srgbClr>
              </a:gs>
              <a:gs pos="50000">
                <a:srgbClr val="F14124">
                  <a:shade val="67500"/>
                  <a:satMod val="115000"/>
                </a:srgbClr>
              </a:gs>
              <a:gs pos="100000">
                <a:srgbClr val="F14124">
                  <a:shade val="100000"/>
                  <a:satMod val="115000"/>
                </a:srgbClr>
              </a:gs>
            </a:gsLst>
            <a:lin ang="16200000" scaled="1"/>
            <a:tileRect/>
          </a:gra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687242309"/>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22" presetClass="entr" presetSubtype="2" fill="hold" grpId="0" nodeType="withEffect">
                                  <p:stCondLst>
                                    <p:cond delay="800"/>
                                  </p:stCondLst>
                                  <p:childTnLst>
                                    <p:set>
                                      <p:cBhvr>
                                        <p:cTn id="13" dur="1" fill="hold">
                                          <p:stCondLst>
                                            <p:cond delay="0"/>
                                          </p:stCondLst>
                                        </p:cTn>
                                        <p:tgtEl>
                                          <p:spTgt spid="35"/>
                                        </p:tgtEl>
                                        <p:attrNameLst>
                                          <p:attrName>style.visibility</p:attrName>
                                        </p:attrNameLst>
                                      </p:cBhvr>
                                      <p:to>
                                        <p:strVal val="visible"/>
                                      </p:to>
                                    </p:set>
                                    <p:animEffect transition="in" filter="wipe(right)">
                                      <p:cBhvr>
                                        <p:cTn id="14" dur="500"/>
                                        <p:tgtEl>
                                          <p:spTgt spid="35"/>
                                        </p:tgtEl>
                                      </p:cBhvr>
                                    </p:animEffect>
                                  </p:childTnLst>
                                </p:cTn>
                              </p:par>
                              <p:par>
                                <p:cTn id="15" presetID="22" presetClass="entr" presetSubtype="8" fill="hold" grpId="0" nodeType="withEffect">
                                  <p:stCondLst>
                                    <p:cond delay="90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par>
                                <p:cTn id="18" presetID="22" presetClass="entr" presetSubtype="8" fill="hold" grpId="0" nodeType="withEffect">
                                  <p:stCondLst>
                                    <p:cond delay="130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4" fill="hold" grpId="0" nodeType="withEffect">
                                  <p:stCondLst>
                                    <p:cond delay="100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par>
                                <p:cTn id="24" presetID="22" presetClass="entr" presetSubtype="2" fill="hold" grpId="0" nodeType="withEffect">
                                  <p:stCondLst>
                                    <p:cond delay="120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par>
                                <p:cTn id="27" presetID="22" presetClass="entr" presetSubtype="4" fill="hold" grpId="0" nodeType="withEffect">
                                  <p:stCondLst>
                                    <p:cond delay="1400"/>
                                  </p:stCondLst>
                                  <p:childTnLst>
                                    <p:set>
                                      <p:cBhvr>
                                        <p:cTn id="28" dur="1" fill="hold">
                                          <p:stCondLst>
                                            <p:cond delay="0"/>
                                          </p:stCondLst>
                                        </p:cTn>
                                        <p:tgtEl>
                                          <p:spTgt spid="45"/>
                                        </p:tgtEl>
                                        <p:attrNameLst>
                                          <p:attrName>style.visibility</p:attrName>
                                        </p:attrNameLst>
                                      </p:cBhvr>
                                      <p:to>
                                        <p:strVal val="visible"/>
                                      </p:to>
                                    </p:set>
                                    <p:animEffect transition="in" filter="wipe(down)">
                                      <p:cBhvr>
                                        <p:cTn id="29" dur="500"/>
                                        <p:tgtEl>
                                          <p:spTgt spid="45"/>
                                        </p:tgtEl>
                                      </p:cBhvr>
                                    </p:animEffect>
                                  </p:childTnLst>
                                </p:cTn>
                              </p:par>
                              <p:par>
                                <p:cTn id="30" presetID="22" presetClass="entr" presetSubtype="8" fill="hold" grpId="0" nodeType="withEffect">
                                  <p:stCondLst>
                                    <p:cond delay="170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par>
                                <p:cTn id="33" presetID="22" presetClass="entr" presetSubtype="4" fill="hold" grpId="0" nodeType="withEffect">
                                  <p:stCondLst>
                                    <p:cond delay="180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par>
                                <p:cTn id="36" presetID="22" presetClass="entr" presetSubtype="2" fill="hold" grpId="0" nodeType="withEffect">
                                  <p:stCondLst>
                                    <p:cond delay="2000"/>
                                  </p:stCondLst>
                                  <p:childTnLst>
                                    <p:set>
                                      <p:cBhvr>
                                        <p:cTn id="37" dur="1" fill="hold">
                                          <p:stCondLst>
                                            <p:cond delay="0"/>
                                          </p:stCondLst>
                                        </p:cTn>
                                        <p:tgtEl>
                                          <p:spTgt spid="43"/>
                                        </p:tgtEl>
                                        <p:attrNameLst>
                                          <p:attrName>style.visibility</p:attrName>
                                        </p:attrNameLst>
                                      </p:cBhvr>
                                      <p:to>
                                        <p:strVal val="visible"/>
                                      </p:to>
                                    </p:set>
                                    <p:animEffect transition="in" filter="wipe(right)">
                                      <p:cBhvr>
                                        <p:cTn id="38" dur="500"/>
                                        <p:tgtEl>
                                          <p:spTgt spid="43"/>
                                        </p:tgtEl>
                                      </p:cBhvr>
                                    </p:animEffect>
                                  </p:childTnLst>
                                </p:cTn>
                              </p:par>
                              <p:par>
                                <p:cTn id="39" presetID="53" presetClass="entr" presetSubtype="16" fill="hold" grpId="0" nodeType="withEffect">
                                  <p:stCondLst>
                                    <p:cond delay="100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Effect transition="in" filter="fade">
                                      <p:cBhvr>
                                        <p:cTn id="43" dur="500"/>
                                        <p:tgtEl>
                                          <p:spTgt spid="47"/>
                                        </p:tgtEl>
                                      </p:cBhvr>
                                    </p:animEffect>
                                  </p:childTnLst>
                                </p:cTn>
                              </p:par>
                              <p:par>
                                <p:cTn id="44" presetID="53" presetClass="entr" presetSubtype="16" fill="hold" grpId="0" nodeType="withEffect">
                                  <p:stCondLst>
                                    <p:cond delay="1500"/>
                                  </p:stCondLst>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ppt_w</p:attrName>
                                        </p:attrNameLst>
                                      </p:cBhvr>
                                      <p:tavLst>
                                        <p:tav tm="0">
                                          <p:val>
                                            <p:fltVal val="0"/>
                                          </p:val>
                                        </p:tav>
                                        <p:tav tm="100000">
                                          <p:val>
                                            <p:strVal val="#ppt_w"/>
                                          </p:val>
                                        </p:tav>
                                      </p:tavLst>
                                    </p:anim>
                                    <p:anim calcmode="lin" valueType="num">
                                      <p:cBhvr>
                                        <p:cTn id="47" dur="500" fill="hold"/>
                                        <p:tgtEl>
                                          <p:spTgt spid="49"/>
                                        </p:tgtEl>
                                        <p:attrNameLst>
                                          <p:attrName>ppt_h</p:attrName>
                                        </p:attrNameLst>
                                      </p:cBhvr>
                                      <p:tavLst>
                                        <p:tav tm="0">
                                          <p:val>
                                            <p:fltVal val="0"/>
                                          </p:val>
                                        </p:tav>
                                        <p:tav tm="100000">
                                          <p:val>
                                            <p:strVal val="#ppt_h"/>
                                          </p:val>
                                        </p:tav>
                                      </p:tavLst>
                                    </p:anim>
                                    <p:animEffect transition="in" filter="fade">
                                      <p:cBhvr>
                                        <p:cTn id="48" dur="500"/>
                                        <p:tgtEl>
                                          <p:spTgt spid="49"/>
                                        </p:tgtEl>
                                      </p:cBhvr>
                                    </p:animEffect>
                                  </p:childTnLst>
                                </p:cTn>
                              </p:par>
                              <p:par>
                                <p:cTn id="49" presetID="53" presetClass="entr" presetSubtype="16" fill="hold" grpId="0" nodeType="withEffect">
                                  <p:stCondLst>
                                    <p:cond delay="1900"/>
                                  </p:stCondLst>
                                  <p:childTnLst>
                                    <p:set>
                                      <p:cBhvr>
                                        <p:cTn id="50" dur="1" fill="hold">
                                          <p:stCondLst>
                                            <p:cond delay="0"/>
                                          </p:stCondLst>
                                        </p:cTn>
                                        <p:tgtEl>
                                          <p:spTgt spid="50"/>
                                        </p:tgtEl>
                                        <p:attrNameLst>
                                          <p:attrName>style.visibility</p:attrName>
                                        </p:attrNameLst>
                                      </p:cBhvr>
                                      <p:to>
                                        <p:strVal val="visible"/>
                                      </p:to>
                                    </p:set>
                                    <p:anim calcmode="lin" valueType="num">
                                      <p:cBhvr>
                                        <p:cTn id="51" dur="500" fill="hold"/>
                                        <p:tgtEl>
                                          <p:spTgt spid="50"/>
                                        </p:tgtEl>
                                        <p:attrNameLst>
                                          <p:attrName>ppt_w</p:attrName>
                                        </p:attrNameLst>
                                      </p:cBhvr>
                                      <p:tavLst>
                                        <p:tav tm="0">
                                          <p:val>
                                            <p:fltVal val="0"/>
                                          </p:val>
                                        </p:tav>
                                        <p:tav tm="100000">
                                          <p:val>
                                            <p:strVal val="#ppt_w"/>
                                          </p:val>
                                        </p:tav>
                                      </p:tavLst>
                                    </p:anim>
                                    <p:anim calcmode="lin" valueType="num">
                                      <p:cBhvr>
                                        <p:cTn id="52" dur="500" fill="hold"/>
                                        <p:tgtEl>
                                          <p:spTgt spid="50"/>
                                        </p:tgtEl>
                                        <p:attrNameLst>
                                          <p:attrName>ppt_h</p:attrName>
                                        </p:attrNameLst>
                                      </p:cBhvr>
                                      <p:tavLst>
                                        <p:tav tm="0">
                                          <p:val>
                                            <p:fltVal val="0"/>
                                          </p:val>
                                        </p:tav>
                                        <p:tav tm="100000">
                                          <p:val>
                                            <p:strVal val="#ppt_h"/>
                                          </p:val>
                                        </p:tav>
                                      </p:tavLst>
                                    </p:anim>
                                    <p:animEffect transition="in" filter="fade">
                                      <p:cBhvr>
                                        <p:cTn id="53" dur="500"/>
                                        <p:tgtEl>
                                          <p:spTgt spid="50"/>
                                        </p:tgtEl>
                                      </p:cBhvr>
                                    </p:animEffect>
                                  </p:childTnLst>
                                </p:cTn>
                              </p:par>
                              <p:par>
                                <p:cTn id="54" presetID="53" presetClass="entr" presetSubtype="16" fill="hold" grpId="0" nodeType="withEffect">
                                  <p:stCondLst>
                                    <p:cond delay="1400"/>
                                  </p:stCondLst>
                                  <p:childTnLst>
                                    <p:set>
                                      <p:cBhvr>
                                        <p:cTn id="55" dur="1" fill="hold">
                                          <p:stCondLst>
                                            <p:cond delay="0"/>
                                          </p:stCondLst>
                                        </p:cTn>
                                        <p:tgtEl>
                                          <p:spTgt spid="48"/>
                                        </p:tgtEl>
                                        <p:attrNameLst>
                                          <p:attrName>style.visibility</p:attrName>
                                        </p:attrNameLst>
                                      </p:cBhvr>
                                      <p:to>
                                        <p:strVal val="visible"/>
                                      </p:to>
                                    </p:set>
                                    <p:anim calcmode="lin" valueType="num">
                                      <p:cBhvr>
                                        <p:cTn id="56" dur="500" fill="hold"/>
                                        <p:tgtEl>
                                          <p:spTgt spid="48"/>
                                        </p:tgtEl>
                                        <p:attrNameLst>
                                          <p:attrName>ppt_w</p:attrName>
                                        </p:attrNameLst>
                                      </p:cBhvr>
                                      <p:tavLst>
                                        <p:tav tm="0">
                                          <p:val>
                                            <p:fltVal val="0"/>
                                          </p:val>
                                        </p:tav>
                                        <p:tav tm="100000">
                                          <p:val>
                                            <p:strVal val="#ppt_w"/>
                                          </p:val>
                                        </p:tav>
                                      </p:tavLst>
                                    </p:anim>
                                    <p:anim calcmode="lin" valueType="num">
                                      <p:cBhvr>
                                        <p:cTn id="57" dur="500" fill="hold"/>
                                        <p:tgtEl>
                                          <p:spTgt spid="48"/>
                                        </p:tgtEl>
                                        <p:attrNameLst>
                                          <p:attrName>ppt_h</p:attrName>
                                        </p:attrNameLst>
                                      </p:cBhvr>
                                      <p:tavLst>
                                        <p:tav tm="0">
                                          <p:val>
                                            <p:fltVal val="0"/>
                                          </p:val>
                                        </p:tav>
                                        <p:tav tm="100000">
                                          <p:val>
                                            <p:strVal val="#ppt_h"/>
                                          </p:val>
                                        </p:tav>
                                      </p:tavLst>
                                    </p:anim>
                                    <p:animEffect transition="in" filter="fade">
                                      <p:cBhvr>
                                        <p:cTn id="58" dur="500"/>
                                        <p:tgtEl>
                                          <p:spTgt spid="48"/>
                                        </p:tgtEl>
                                      </p:cBhvr>
                                    </p:animEffect>
                                  </p:childTnLst>
                                </p:cTn>
                              </p:par>
                              <p:par>
                                <p:cTn id="59" presetID="53" presetClass="entr" presetSubtype="16" fill="hold" grpId="0" nodeType="withEffect">
                                  <p:stCondLst>
                                    <p:cond delay="2200"/>
                                  </p:stCondLst>
                                  <p:childTnLst>
                                    <p:set>
                                      <p:cBhvr>
                                        <p:cTn id="60" dur="1" fill="hold">
                                          <p:stCondLst>
                                            <p:cond delay="0"/>
                                          </p:stCondLst>
                                        </p:cTn>
                                        <p:tgtEl>
                                          <p:spTgt spid="51"/>
                                        </p:tgtEl>
                                        <p:attrNameLst>
                                          <p:attrName>style.visibility</p:attrName>
                                        </p:attrNameLst>
                                      </p:cBhvr>
                                      <p:to>
                                        <p:strVal val="visible"/>
                                      </p:to>
                                    </p:set>
                                    <p:anim calcmode="lin" valueType="num">
                                      <p:cBhvr>
                                        <p:cTn id="61" dur="500" fill="hold"/>
                                        <p:tgtEl>
                                          <p:spTgt spid="51"/>
                                        </p:tgtEl>
                                        <p:attrNameLst>
                                          <p:attrName>ppt_w</p:attrName>
                                        </p:attrNameLst>
                                      </p:cBhvr>
                                      <p:tavLst>
                                        <p:tav tm="0">
                                          <p:val>
                                            <p:fltVal val="0"/>
                                          </p:val>
                                        </p:tav>
                                        <p:tav tm="100000">
                                          <p:val>
                                            <p:strVal val="#ppt_w"/>
                                          </p:val>
                                        </p:tav>
                                      </p:tavLst>
                                    </p:anim>
                                    <p:anim calcmode="lin" valueType="num">
                                      <p:cBhvr>
                                        <p:cTn id="62" dur="500" fill="hold"/>
                                        <p:tgtEl>
                                          <p:spTgt spid="51"/>
                                        </p:tgtEl>
                                        <p:attrNameLst>
                                          <p:attrName>ppt_h</p:attrName>
                                        </p:attrNameLst>
                                      </p:cBhvr>
                                      <p:tavLst>
                                        <p:tav tm="0">
                                          <p:val>
                                            <p:fltVal val="0"/>
                                          </p:val>
                                        </p:tav>
                                        <p:tav tm="100000">
                                          <p:val>
                                            <p:strVal val="#ppt_h"/>
                                          </p:val>
                                        </p:tav>
                                      </p:tavLst>
                                    </p:anim>
                                    <p:animEffect transition="in" filter="fade">
                                      <p:cBhvr>
                                        <p:cTn id="63" dur="500"/>
                                        <p:tgtEl>
                                          <p:spTgt spid="51"/>
                                        </p:tgtEl>
                                      </p:cBhvr>
                                    </p:animEffect>
                                  </p:childTnLst>
                                </p:cTn>
                              </p:par>
                              <p:par>
                                <p:cTn id="64" presetID="53" presetClass="entr" presetSubtype="16" fill="hold" grpId="0" nodeType="withEffect">
                                  <p:stCondLst>
                                    <p:cond delay="2200"/>
                                  </p:stCondLst>
                                  <p:childTnLst>
                                    <p:set>
                                      <p:cBhvr>
                                        <p:cTn id="65" dur="1" fill="hold">
                                          <p:stCondLst>
                                            <p:cond delay="0"/>
                                          </p:stCondLst>
                                        </p:cTn>
                                        <p:tgtEl>
                                          <p:spTgt spid="57"/>
                                        </p:tgtEl>
                                        <p:attrNameLst>
                                          <p:attrName>style.visibility</p:attrName>
                                        </p:attrNameLst>
                                      </p:cBhvr>
                                      <p:to>
                                        <p:strVal val="visible"/>
                                      </p:to>
                                    </p:set>
                                    <p:anim calcmode="lin" valueType="num">
                                      <p:cBhvr>
                                        <p:cTn id="66" dur="500" fill="hold"/>
                                        <p:tgtEl>
                                          <p:spTgt spid="57"/>
                                        </p:tgtEl>
                                        <p:attrNameLst>
                                          <p:attrName>ppt_w</p:attrName>
                                        </p:attrNameLst>
                                      </p:cBhvr>
                                      <p:tavLst>
                                        <p:tav tm="0">
                                          <p:val>
                                            <p:fltVal val="0"/>
                                          </p:val>
                                        </p:tav>
                                        <p:tav tm="100000">
                                          <p:val>
                                            <p:strVal val="#ppt_w"/>
                                          </p:val>
                                        </p:tav>
                                      </p:tavLst>
                                    </p:anim>
                                    <p:anim calcmode="lin" valueType="num">
                                      <p:cBhvr>
                                        <p:cTn id="67" dur="500" fill="hold"/>
                                        <p:tgtEl>
                                          <p:spTgt spid="57"/>
                                        </p:tgtEl>
                                        <p:attrNameLst>
                                          <p:attrName>ppt_h</p:attrName>
                                        </p:attrNameLst>
                                      </p:cBhvr>
                                      <p:tavLst>
                                        <p:tav tm="0">
                                          <p:val>
                                            <p:fltVal val="0"/>
                                          </p:val>
                                        </p:tav>
                                        <p:tav tm="100000">
                                          <p:val>
                                            <p:strVal val="#ppt_h"/>
                                          </p:val>
                                        </p:tav>
                                      </p:tavLst>
                                    </p:anim>
                                    <p:animEffect transition="in" filter="fade">
                                      <p:cBhvr>
                                        <p:cTn id="68" dur="500"/>
                                        <p:tgtEl>
                                          <p:spTgt spid="57"/>
                                        </p:tgtEl>
                                      </p:cBhvr>
                                    </p:animEffect>
                                  </p:childTnLst>
                                </p:cTn>
                              </p:par>
                            </p:childTnLst>
                          </p:cTn>
                        </p:par>
                        <p:par>
                          <p:cTn id="69" fill="hold">
                            <p:stCondLst>
                              <p:cond delay="3200"/>
                            </p:stCondLst>
                            <p:childTnLst>
                              <p:par>
                                <p:cTn id="70" presetID="2" presetClass="entr" presetSubtype="8" decel="100000" fill="hold" grpId="0" nodeType="afterEffect">
                                  <p:stCondLst>
                                    <p:cond delay="0"/>
                                  </p:stCondLst>
                                  <p:childTnLst>
                                    <p:set>
                                      <p:cBhvr>
                                        <p:cTn id="71" dur="1" fill="hold">
                                          <p:stCondLst>
                                            <p:cond delay="0"/>
                                          </p:stCondLst>
                                        </p:cTn>
                                        <p:tgtEl>
                                          <p:spTgt spid="52"/>
                                        </p:tgtEl>
                                        <p:attrNameLst>
                                          <p:attrName>style.visibility</p:attrName>
                                        </p:attrNameLst>
                                      </p:cBhvr>
                                      <p:to>
                                        <p:strVal val="visible"/>
                                      </p:to>
                                    </p:set>
                                    <p:anim calcmode="lin" valueType="num">
                                      <p:cBhvr additive="base">
                                        <p:cTn id="72" dur="500" fill="hold"/>
                                        <p:tgtEl>
                                          <p:spTgt spid="52"/>
                                        </p:tgtEl>
                                        <p:attrNameLst>
                                          <p:attrName>ppt_x</p:attrName>
                                        </p:attrNameLst>
                                      </p:cBhvr>
                                      <p:tavLst>
                                        <p:tav tm="0">
                                          <p:val>
                                            <p:strVal val="0-#ppt_w/2"/>
                                          </p:val>
                                        </p:tav>
                                        <p:tav tm="100000">
                                          <p:val>
                                            <p:strVal val="#ppt_x"/>
                                          </p:val>
                                        </p:tav>
                                      </p:tavLst>
                                    </p:anim>
                                    <p:anim calcmode="lin" valueType="num">
                                      <p:cBhvr additive="base">
                                        <p:cTn id="73" dur="500" fill="hold"/>
                                        <p:tgtEl>
                                          <p:spTgt spid="52"/>
                                        </p:tgtEl>
                                        <p:attrNameLst>
                                          <p:attrName>ppt_y</p:attrName>
                                        </p:attrNameLst>
                                      </p:cBhvr>
                                      <p:tavLst>
                                        <p:tav tm="0">
                                          <p:val>
                                            <p:strVal val="#ppt_y"/>
                                          </p:val>
                                        </p:tav>
                                        <p:tav tm="100000">
                                          <p:val>
                                            <p:strVal val="#ppt_y"/>
                                          </p:val>
                                        </p:tav>
                                      </p:tavLst>
                                    </p:anim>
                                  </p:childTnLst>
                                </p:cTn>
                              </p:par>
                              <p:par>
                                <p:cTn id="74" presetID="2" presetClass="entr" presetSubtype="8" decel="100000" fill="hold" grpId="0" nodeType="withEffect">
                                  <p:stCondLst>
                                    <p:cond delay="100"/>
                                  </p:stCondLst>
                                  <p:childTnLst>
                                    <p:set>
                                      <p:cBhvr>
                                        <p:cTn id="75" dur="1" fill="hold">
                                          <p:stCondLst>
                                            <p:cond delay="0"/>
                                          </p:stCondLst>
                                        </p:cTn>
                                        <p:tgtEl>
                                          <p:spTgt spid="53"/>
                                        </p:tgtEl>
                                        <p:attrNameLst>
                                          <p:attrName>style.visibility</p:attrName>
                                        </p:attrNameLst>
                                      </p:cBhvr>
                                      <p:to>
                                        <p:strVal val="visible"/>
                                      </p:to>
                                    </p:set>
                                    <p:anim calcmode="lin" valueType="num">
                                      <p:cBhvr additive="base">
                                        <p:cTn id="76" dur="500" fill="hold"/>
                                        <p:tgtEl>
                                          <p:spTgt spid="53"/>
                                        </p:tgtEl>
                                        <p:attrNameLst>
                                          <p:attrName>ppt_x</p:attrName>
                                        </p:attrNameLst>
                                      </p:cBhvr>
                                      <p:tavLst>
                                        <p:tav tm="0">
                                          <p:val>
                                            <p:strVal val="0-#ppt_w/2"/>
                                          </p:val>
                                        </p:tav>
                                        <p:tav tm="100000">
                                          <p:val>
                                            <p:strVal val="#ppt_x"/>
                                          </p:val>
                                        </p:tav>
                                      </p:tavLst>
                                    </p:anim>
                                    <p:anim calcmode="lin" valueType="num">
                                      <p:cBhvr additive="base">
                                        <p:cTn id="77" dur="500" fill="hold"/>
                                        <p:tgtEl>
                                          <p:spTgt spid="53"/>
                                        </p:tgtEl>
                                        <p:attrNameLst>
                                          <p:attrName>ppt_y</p:attrName>
                                        </p:attrNameLst>
                                      </p:cBhvr>
                                      <p:tavLst>
                                        <p:tav tm="0">
                                          <p:val>
                                            <p:strVal val="#ppt_y"/>
                                          </p:val>
                                        </p:tav>
                                        <p:tav tm="100000">
                                          <p:val>
                                            <p:strVal val="#ppt_y"/>
                                          </p:val>
                                        </p:tav>
                                      </p:tavLst>
                                    </p:anim>
                                  </p:childTnLst>
                                </p:cTn>
                              </p:par>
                              <p:par>
                                <p:cTn id="78" presetID="2" presetClass="entr" presetSubtype="2" decel="100000" fill="hold" grpId="0" nodeType="withEffect">
                                  <p:stCondLst>
                                    <p:cond delay="200"/>
                                  </p:stCondLst>
                                  <p:childTnLst>
                                    <p:set>
                                      <p:cBhvr>
                                        <p:cTn id="79" dur="1" fill="hold">
                                          <p:stCondLst>
                                            <p:cond delay="0"/>
                                          </p:stCondLst>
                                        </p:cTn>
                                        <p:tgtEl>
                                          <p:spTgt spid="54"/>
                                        </p:tgtEl>
                                        <p:attrNameLst>
                                          <p:attrName>style.visibility</p:attrName>
                                        </p:attrNameLst>
                                      </p:cBhvr>
                                      <p:to>
                                        <p:strVal val="visible"/>
                                      </p:to>
                                    </p:set>
                                    <p:anim calcmode="lin" valueType="num">
                                      <p:cBhvr additive="base">
                                        <p:cTn id="80" dur="500" fill="hold"/>
                                        <p:tgtEl>
                                          <p:spTgt spid="54"/>
                                        </p:tgtEl>
                                        <p:attrNameLst>
                                          <p:attrName>ppt_x</p:attrName>
                                        </p:attrNameLst>
                                      </p:cBhvr>
                                      <p:tavLst>
                                        <p:tav tm="0">
                                          <p:val>
                                            <p:strVal val="1+#ppt_w/2"/>
                                          </p:val>
                                        </p:tav>
                                        <p:tav tm="100000">
                                          <p:val>
                                            <p:strVal val="#ppt_x"/>
                                          </p:val>
                                        </p:tav>
                                      </p:tavLst>
                                    </p:anim>
                                    <p:anim calcmode="lin" valueType="num">
                                      <p:cBhvr additive="base">
                                        <p:cTn id="81" dur="500" fill="hold"/>
                                        <p:tgtEl>
                                          <p:spTgt spid="54"/>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300"/>
                                  </p:stCondLst>
                                  <p:childTnLst>
                                    <p:set>
                                      <p:cBhvr>
                                        <p:cTn id="83" dur="1" fill="hold">
                                          <p:stCondLst>
                                            <p:cond delay="0"/>
                                          </p:stCondLst>
                                        </p:cTn>
                                        <p:tgtEl>
                                          <p:spTgt spid="55"/>
                                        </p:tgtEl>
                                        <p:attrNameLst>
                                          <p:attrName>style.visibility</p:attrName>
                                        </p:attrNameLst>
                                      </p:cBhvr>
                                      <p:to>
                                        <p:strVal val="visible"/>
                                      </p:to>
                                    </p:set>
                                    <p:anim calcmode="lin" valueType="num">
                                      <p:cBhvr additive="base">
                                        <p:cTn id="84" dur="500" fill="hold"/>
                                        <p:tgtEl>
                                          <p:spTgt spid="55"/>
                                        </p:tgtEl>
                                        <p:attrNameLst>
                                          <p:attrName>ppt_x</p:attrName>
                                        </p:attrNameLst>
                                      </p:cBhvr>
                                      <p:tavLst>
                                        <p:tav tm="0">
                                          <p:val>
                                            <p:strVal val="1+#ppt_w/2"/>
                                          </p:val>
                                        </p:tav>
                                        <p:tav tm="100000">
                                          <p:val>
                                            <p:strVal val="#ppt_x"/>
                                          </p:val>
                                        </p:tav>
                                      </p:tavLst>
                                    </p:anim>
                                    <p:anim calcmode="lin" valueType="num">
                                      <p:cBhvr additive="base">
                                        <p:cTn id="85" dur="500" fill="hold"/>
                                        <p:tgtEl>
                                          <p:spTgt spid="55"/>
                                        </p:tgtEl>
                                        <p:attrNameLst>
                                          <p:attrName>ppt_y</p:attrName>
                                        </p:attrNameLst>
                                      </p:cBhvr>
                                      <p:tavLst>
                                        <p:tav tm="0">
                                          <p:val>
                                            <p:strVal val="#ppt_y"/>
                                          </p:val>
                                        </p:tav>
                                        <p:tav tm="100000">
                                          <p:val>
                                            <p:strVal val="#ppt_y"/>
                                          </p:val>
                                        </p:tav>
                                      </p:tavLst>
                                    </p:anim>
                                  </p:childTnLst>
                                </p:cTn>
                              </p:par>
                              <p:par>
                                <p:cTn id="86" presetID="2" presetClass="entr" presetSubtype="8" decel="100000" fill="hold" grpId="0" nodeType="withEffect">
                                  <p:stCondLst>
                                    <p:cond delay="400"/>
                                  </p:stCondLst>
                                  <p:childTnLst>
                                    <p:set>
                                      <p:cBhvr>
                                        <p:cTn id="87" dur="1" fill="hold">
                                          <p:stCondLst>
                                            <p:cond delay="0"/>
                                          </p:stCondLst>
                                        </p:cTn>
                                        <p:tgtEl>
                                          <p:spTgt spid="56"/>
                                        </p:tgtEl>
                                        <p:attrNameLst>
                                          <p:attrName>style.visibility</p:attrName>
                                        </p:attrNameLst>
                                      </p:cBhvr>
                                      <p:to>
                                        <p:strVal val="visible"/>
                                      </p:to>
                                    </p:set>
                                    <p:anim calcmode="lin" valueType="num">
                                      <p:cBhvr additive="base">
                                        <p:cTn id="88" dur="500" fill="hold"/>
                                        <p:tgtEl>
                                          <p:spTgt spid="56"/>
                                        </p:tgtEl>
                                        <p:attrNameLst>
                                          <p:attrName>ppt_x</p:attrName>
                                        </p:attrNameLst>
                                      </p:cBhvr>
                                      <p:tavLst>
                                        <p:tav tm="0">
                                          <p:val>
                                            <p:strVal val="0-#ppt_w/2"/>
                                          </p:val>
                                        </p:tav>
                                        <p:tav tm="100000">
                                          <p:val>
                                            <p:strVal val="#ppt_x"/>
                                          </p:val>
                                        </p:tav>
                                      </p:tavLst>
                                    </p:anim>
                                    <p:anim calcmode="lin" valueType="num">
                                      <p:cBhvr additive="base">
                                        <p:cTn id="89"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animBg="1"/>
      <p:bldP spid="37" grpId="0" animBg="1"/>
      <p:bldP spid="38"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4456110" y="844574"/>
            <a:ext cx="12669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a:solidFill>
                  <a:schemeClr val="tx1">
                    <a:lumMod val="75000"/>
                    <a:lumOff val="25000"/>
                  </a:schemeClr>
                </a:solidFill>
                <a:latin typeface="Arial" panose="020B0604020202020204" pitchFamily="34" charset="0"/>
                <a:cs typeface="Arial" panose="020B0604020202020204" pitchFamily="34" charset="0"/>
              </a:rPr>
              <a:t>研究方案</a:t>
            </a:r>
          </a:p>
        </p:txBody>
      </p:sp>
      <p:grpSp>
        <p:nvGrpSpPr>
          <p:cNvPr id="43" name="组合 42"/>
          <p:cNvGrpSpPr/>
          <p:nvPr/>
        </p:nvGrpSpPr>
        <p:grpSpPr>
          <a:xfrm>
            <a:off x="3988263" y="885667"/>
            <a:ext cx="197506" cy="296260"/>
            <a:chOff x="5284519" y="1508166"/>
            <a:chExt cx="213756" cy="427512"/>
          </a:xfrm>
        </p:grpSpPr>
        <p:cxnSp>
          <p:nvCxnSpPr>
            <p:cNvPr id="44" name="直接连接符 4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2865112" y="1740388"/>
            <a:ext cx="4603531" cy="400110"/>
          </a:xfrm>
          <a:prstGeom prst="rect">
            <a:avLst/>
          </a:prstGeom>
          <a:noFill/>
        </p:spPr>
        <p:txBody>
          <a:bodyPr wrap="square" rtlCol="0">
            <a:spAutoFit/>
          </a:bodyPr>
          <a:lstStyle/>
          <a:p>
            <a:pPr>
              <a:spcBef>
                <a:spcPct val="0"/>
              </a:spcBef>
            </a:pPr>
            <a:r>
              <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Calibri" pitchFamily="34" charset="0"/>
              </a:rPr>
              <a:t>使用宽表的</a:t>
            </a:r>
            <a:r>
              <a:rPr lang="en-US" altLang="zh-CN" sz="2000" b="1" dirty="0" err="1">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Calibri" pitchFamily="34" charset="0"/>
              </a:rPr>
              <a:t>NoSQL</a:t>
            </a: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Calibri" pitchFamily="34" charset="0"/>
              </a:rPr>
              <a:t>数据库存储方案</a:t>
            </a:r>
            <a:endPar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Calibri" pitchFamily="34" charset="0"/>
            </a:endParaRPr>
          </a:p>
        </p:txBody>
      </p:sp>
      <p:pic>
        <p:nvPicPr>
          <p:cNvPr id="1026" name="Picture 2" descr="3335992644-55646e7accb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6941" y="2628514"/>
            <a:ext cx="66198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75645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a:spLocks noChangeArrowheads="1"/>
          </p:cNvSpPr>
          <p:nvPr/>
        </p:nvSpPr>
        <p:spPr bwMode="auto">
          <a:xfrm>
            <a:off x="4481868" y="844574"/>
            <a:ext cx="1266999" cy="40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200" b="1" dirty="0">
                <a:solidFill>
                  <a:schemeClr val="tx1">
                    <a:lumMod val="75000"/>
                    <a:lumOff val="25000"/>
                  </a:schemeClr>
                </a:solidFill>
                <a:latin typeface="Arial" panose="020B0604020202020204" pitchFamily="34" charset="0"/>
                <a:cs typeface="Arial" panose="020B0604020202020204" pitchFamily="34" charset="0"/>
              </a:rPr>
              <a:t>研究方案</a:t>
            </a:r>
          </a:p>
        </p:txBody>
      </p:sp>
      <p:grpSp>
        <p:nvGrpSpPr>
          <p:cNvPr id="19" name="组合 18"/>
          <p:cNvGrpSpPr/>
          <p:nvPr/>
        </p:nvGrpSpPr>
        <p:grpSpPr>
          <a:xfrm>
            <a:off x="4014021" y="885667"/>
            <a:ext cx="197506" cy="296260"/>
            <a:chOff x="5284519" y="1508166"/>
            <a:chExt cx="213756" cy="427512"/>
          </a:xfrm>
        </p:grpSpPr>
        <p:cxnSp>
          <p:nvCxnSpPr>
            <p:cNvPr id="20" name="直接连接符 19"/>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2774188" y="1801392"/>
            <a:ext cx="5092262" cy="400110"/>
          </a:xfrm>
          <a:prstGeom prst="rect">
            <a:avLst/>
          </a:prstGeom>
          <a:noFill/>
        </p:spPr>
        <p:txBody>
          <a:bodyPr wrap="square" rtlCol="0">
            <a:spAutoFit/>
          </a:bodyPr>
          <a:lstStyle/>
          <a:p>
            <a:pPr>
              <a:spcBef>
                <a:spcPct val="0"/>
              </a:spcBef>
            </a:pPr>
            <a:r>
              <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Calibri" pitchFamily="34" charset="0"/>
              </a:rPr>
              <a:t>混合模式设计</a:t>
            </a: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Calibri" pitchFamily="34" charset="0"/>
              </a:rPr>
              <a:t>的</a:t>
            </a:r>
            <a:r>
              <a:rPr lang="en-US" altLang="zh-CN" sz="2000" b="1" dirty="0" err="1">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Calibri" pitchFamily="34" charset="0"/>
              </a:rPr>
              <a:t>NoSQL</a:t>
            </a:r>
            <a:r>
              <a:rPr lang="zh-CN" altLang="en-US" sz="2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Calibri" pitchFamily="34" charset="0"/>
              </a:rPr>
              <a:t>数据库</a:t>
            </a:r>
            <a:r>
              <a:rPr lang="zh-CN" altLang="en-US" sz="2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sym typeface="Calibri" pitchFamily="34" charset="0"/>
              </a:rPr>
              <a:t>存储方案</a:t>
            </a:r>
          </a:p>
        </p:txBody>
      </p:sp>
      <p:pic>
        <p:nvPicPr>
          <p:cNvPr id="2050" name="Picture 2" descr="1306666983-55646e85301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479" y="2660370"/>
            <a:ext cx="65817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4456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3993</TotalTime>
  <Words>1426</Words>
  <Application>Microsoft Office PowerPoint</Application>
  <PresentationFormat>全屏显示(4:3)</PresentationFormat>
  <Paragraphs>168</Paragraphs>
  <Slides>29</Slides>
  <Notes>21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 Unicode MS</vt:lpstr>
      <vt:lpstr>굴림</vt:lpstr>
      <vt:lpstr>Open Sans</vt:lpstr>
      <vt:lpstr>UKIJ Qolyazma</vt:lpstr>
      <vt:lpstr>等线</vt:lpstr>
      <vt:lpstr>等线 Light</vt:lpstr>
      <vt:lpstr>宋体</vt:lpstr>
      <vt:lpstr>微软雅黑</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Lizzy</dc:creator>
  <cp:lastModifiedBy>SQ</cp:lastModifiedBy>
  <cp:revision>509</cp:revision>
  <dcterms:created xsi:type="dcterms:W3CDTF">2014-06-18T03:33:50Z</dcterms:created>
  <dcterms:modified xsi:type="dcterms:W3CDTF">2017-04-27T13:05:06Z</dcterms:modified>
</cp:coreProperties>
</file>