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2"/>
  </p:notesMasterIdLst>
  <p:handoutMasterIdLst>
    <p:handoutMasterId r:id="rId23"/>
  </p:handoutMasterIdLst>
  <p:sldIdLst>
    <p:sldId id="256" r:id="rId6"/>
    <p:sldId id="274" r:id="rId7"/>
    <p:sldId id="271" r:id="rId8"/>
    <p:sldId id="272" r:id="rId9"/>
    <p:sldId id="286" r:id="rId10"/>
    <p:sldId id="278" r:id="rId11"/>
    <p:sldId id="285" r:id="rId12"/>
    <p:sldId id="287" r:id="rId13"/>
    <p:sldId id="276" r:id="rId14"/>
    <p:sldId id="288" r:id="rId15"/>
    <p:sldId id="289" r:id="rId16"/>
    <p:sldId id="291" r:id="rId17"/>
    <p:sldId id="290" r:id="rId18"/>
    <p:sldId id="292" r:id="rId19"/>
    <p:sldId id="279" r:id="rId20"/>
    <p:sldId id="269" r:id="rId2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2D8B"/>
    <a:srgbClr val="001EFF"/>
    <a:srgbClr val="FFCC00"/>
    <a:srgbClr val="00CCFF"/>
    <a:srgbClr val="00008C"/>
    <a:srgbClr val="F46E00"/>
    <a:srgbClr val="9AF7FF"/>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92819" autoAdjust="0"/>
  </p:normalViewPr>
  <p:slideViewPr>
    <p:cSldViewPr snapToGrid="0">
      <p:cViewPr>
        <p:scale>
          <a:sx n="87" d="100"/>
          <a:sy n="87" d="100"/>
        </p:scale>
        <p:origin x="888" y="1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16</a:t>
            </a:fld>
            <a:endParaRPr lang="en-US" dirty="0"/>
          </a:p>
        </p:txBody>
      </p:sp>
    </p:spTree>
    <p:extLst>
      <p:ext uri="{BB962C8B-B14F-4D97-AF65-F5344CB8AC3E}">
        <p14:creationId xmlns:p14="http://schemas.microsoft.com/office/powerpoint/2010/main" val="1930027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pPr/>
              <a:t>10/8/2020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pPr/>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092256" y="2587346"/>
            <a:ext cx="5005141" cy="788933"/>
          </a:xfrm>
        </p:spPr>
        <p:txBody>
          <a:bodyPr/>
          <a:lstStyle/>
          <a:p>
            <a:pPr algn="ctr"/>
            <a:r>
              <a:rPr lang="en-US" sz="2200" dirty="0" smtClean="0">
                <a:solidFill>
                  <a:srgbClr val="001EFF"/>
                </a:solidFill>
              </a:rPr>
              <a:t>We </a:t>
            </a:r>
            <a:r>
              <a:rPr lang="en-US" sz="2200" dirty="0" smtClean="0">
                <a:solidFill>
                  <a:srgbClr val="001EFF"/>
                </a:solidFill>
              </a:rPr>
              <a:t>Go Above And </a:t>
            </a:r>
            <a:r>
              <a:rPr lang="en-US" sz="2200" dirty="0" smtClean="0">
                <a:solidFill>
                  <a:srgbClr val="001EFF"/>
                </a:solidFill>
              </a:rPr>
              <a:t>Beyond…</a:t>
            </a:r>
            <a:endParaRPr lang="en-US" sz="2200" dirty="0">
              <a:solidFill>
                <a:srgbClr val="001EFF"/>
              </a:solidFill>
            </a:endParaRPr>
          </a:p>
        </p:txBody>
      </p:sp>
      <p:sp>
        <p:nvSpPr>
          <p:cNvPr id="4" name="Title 3"/>
          <p:cNvSpPr>
            <a:spLocks noGrp="1"/>
          </p:cNvSpPr>
          <p:nvPr>
            <p:ph type="ctrTitle"/>
          </p:nvPr>
        </p:nvSpPr>
        <p:spPr>
          <a:xfrm>
            <a:off x="2785241" y="2059501"/>
            <a:ext cx="3851219" cy="838046"/>
          </a:xfrm>
          <a:scene3d>
            <a:camera prst="orthographicFront"/>
            <a:lightRig rig="threePt" dir="t"/>
          </a:scene3d>
          <a:sp3d>
            <a:bevelT prst="slope"/>
          </a:sp3d>
        </p:spPr>
        <p:txBody>
          <a:bodyPr/>
          <a:lstStyle/>
          <a:p>
            <a:pPr algn="ctr">
              <a:defRPr/>
            </a:pPr>
            <a:r>
              <a:rPr lang="en-US" sz="5400" dirty="0" smtClean="0">
                <a:latin typeface="Times New Roman" panose="02020603050405020304" pitchFamily="18" charset="0"/>
                <a:cs typeface="Times New Roman" panose="02020603050405020304" pitchFamily="18" charset="0"/>
              </a:rPr>
              <a:t>STARK AIR</a:t>
            </a:r>
            <a:endParaRPr lang="en-US" sz="5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8" y="1662865"/>
            <a:ext cx="1631318" cy="1631318"/>
          </a:xfrm>
          <a:prstGeom prst="rect">
            <a:avLst/>
          </a:prstGeom>
        </p:spPr>
      </p:pic>
    </p:spTree>
    <p:extLst>
      <p:ext uri="{BB962C8B-B14F-4D97-AF65-F5344CB8AC3E}">
        <p14:creationId xmlns:p14="http://schemas.microsoft.com/office/powerpoint/2010/main" val="1736500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a:xfrm>
            <a:off x="269878" y="240427"/>
            <a:ext cx="8621874"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568" y="876300"/>
            <a:ext cx="7930493" cy="3790950"/>
          </a:xfrm>
          <a:ln>
            <a:solidFill>
              <a:schemeClr val="tx1">
                <a:lumMod val="50000"/>
              </a:schemeClr>
            </a:solidFill>
          </a:ln>
        </p:spPr>
      </p:pic>
    </p:spTree>
    <p:extLst>
      <p:ext uri="{BB962C8B-B14F-4D97-AF65-F5344CB8AC3E}">
        <p14:creationId xmlns:p14="http://schemas.microsoft.com/office/powerpoint/2010/main" val="1435932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a:xfrm>
            <a:off x="269878" y="240427"/>
            <a:ext cx="8621874"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568" y="882087"/>
            <a:ext cx="7930493" cy="3779375"/>
          </a:xfrm>
          <a:ln>
            <a:solidFill>
              <a:schemeClr val="tx1">
                <a:lumMod val="50000"/>
              </a:schemeClr>
            </a:solidFill>
          </a:ln>
        </p:spPr>
      </p:pic>
    </p:spTree>
    <p:extLst>
      <p:ext uri="{BB962C8B-B14F-4D97-AF65-F5344CB8AC3E}">
        <p14:creationId xmlns:p14="http://schemas.microsoft.com/office/powerpoint/2010/main" val="3210358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a:xfrm>
            <a:off x="269878" y="240427"/>
            <a:ext cx="8621874"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401" y="882087"/>
            <a:ext cx="7878827" cy="3779375"/>
          </a:xfrm>
          <a:ln>
            <a:solidFill>
              <a:schemeClr val="tx1">
                <a:lumMod val="50000"/>
              </a:schemeClr>
            </a:solidFill>
          </a:ln>
        </p:spPr>
      </p:pic>
    </p:spTree>
    <p:extLst>
      <p:ext uri="{BB962C8B-B14F-4D97-AF65-F5344CB8AC3E}">
        <p14:creationId xmlns:p14="http://schemas.microsoft.com/office/powerpoint/2010/main" val="499692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9878" y="861381"/>
            <a:ext cx="4111221" cy="3657600"/>
          </a:xfrm>
          <a:ln>
            <a:solidFill>
              <a:srgbClr val="000000"/>
            </a:solidFill>
          </a:ln>
        </p:spPr>
      </p:pic>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7008" y="861381"/>
            <a:ext cx="4262494" cy="3657600"/>
          </a:xfrm>
          <a:ln>
            <a:solidFill>
              <a:srgbClr val="000000"/>
            </a:solidFill>
          </a:ln>
        </p:spPr>
      </p:pic>
    </p:spTree>
    <p:extLst>
      <p:ext uri="{BB962C8B-B14F-4D97-AF65-F5344CB8AC3E}">
        <p14:creationId xmlns:p14="http://schemas.microsoft.com/office/powerpoint/2010/main" val="365358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a:xfrm>
            <a:off x="269878" y="240427"/>
            <a:ext cx="8621874"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401" y="888242"/>
            <a:ext cx="7878827" cy="3767064"/>
          </a:xfrm>
          <a:ln>
            <a:solidFill>
              <a:schemeClr val="tx1">
                <a:lumMod val="50000"/>
              </a:schemeClr>
            </a:solidFill>
          </a:ln>
        </p:spPr>
      </p:pic>
    </p:spTree>
    <p:extLst>
      <p:ext uri="{BB962C8B-B14F-4D97-AF65-F5344CB8AC3E}">
        <p14:creationId xmlns:p14="http://schemas.microsoft.com/office/powerpoint/2010/main" val="94627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4BE3498-D355-4FBA-B4D9-C189B320BF64}"/>
              </a:ext>
            </a:extLst>
          </p:cNvPr>
          <p:cNvSpPr>
            <a:spLocks noGrp="1"/>
          </p:cNvSpPr>
          <p:nvPr>
            <p:ph idx="1"/>
          </p:nvPr>
        </p:nvSpPr>
        <p:spPr/>
        <p:txBody>
          <a:bodyPr/>
          <a:lstStyle/>
          <a:p>
            <a:pPr marL="0" indent="0" algn="ctr">
              <a:buNone/>
            </a:pPr>
            <a:endParaRPr lang="en-US" sz="1200" dirty="0" smtClean="0"/>
          </a:p>
          <a:p>
            <a:pPr marL="0" indent="0" algn="ctr">
              <a:buNone/>
            </a:pPr>
            <a:r>
              <a:rPr lang="en-US" sz="2400" dirty="0" smtClean="0"/>
              <a:t>The </a:t>
            </a:r>
            <a:r>
              <a:rPr lang="en-US" sz="2400" dirty="0" smtClean="0"/>
              <a:t>project will enable a user to experience an unparalleled smooth-sailing flight booking process with various exclusive experiences at their beck and call, all from the comfort of their homes. It would act as the perfect mediator between a customer and airline companies, bringing home a multitude of features specifically crafted to keep the users' best interest at mind.</a:t>
            </a:r>
            <a:endParaRPr lang="en-IN" sz="2400" dirty="0"/>
          </a:p>
        </p:txBody>
      </p:sp>
      <p:sp>
        <p:nvSpPr>
          <p:cNvPr id="3" name="Title 2">
            <a:extLst>
              <a:ext uri="{FF2B5EF4-FFF2-40B4-BE49-F238E27FC236}">
                <a16:creationId xmlns="" xmlns:a16="http://schemas.microsoft.com/office/drawing/2014/main" id="{FDDFD2D5-04D3-43C5-AFF7-61B676C91D42}"/>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93509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FCAF4BA-B924-449B-BB8E-2CF1D4E2C7AC}"/>
              </a:ext>
            </a:extLst>
          </p:cNvPr>
          <p:cNvSpPr>
            <a:spLocks noGrp="1"/>
          </p:cNvSpPr>
          <p:nvPr>
            <p:ph type="title"/>
          </p:nvPr>
        </p:nvSpPr>
        <p:spPr>
          <a:xfrm>
            <a:off x="269878" y="240427"/>
            <a:ext cx="8594260" cy="553998"/>
          </a:xfrm>
        </p:spPr>
        <p:txBody>
          <a:bodyPr/>
          <a:lstStyle/>
          <a:p>
            <a:pPr algn="ctr"/>
            <a:r>
              <a:rPr lang="en-IN" sz="3600" dirty="0">
                <a:latin typeface="Times New Roman" panose="02020603050405020304" pitchFamily="18" charset="0"/>
                <a:cs typeface="Times New Roman" panose="02020603050405020304" pitchFamily="18" charset="0"/>
              </a:rPr>
              <a:t>TEAM INFORMATION</a:t>
            </a:r>
          </a:p>
        </p:txBody>
      </p:sp>
      <p:sp>
        <p:nvSpPr>
          <p:cNvPr id="4" name="Content Placeholder 3"/>
          <p:cNvSpPr>
            <a:spLocks noGrp="1"/>
          </p:cNvSpPr>
          <p:nvPr>
            <p:ph sz="half" idx="1"/>
          </p:nvPr>
        </p:nvSpPr>
        <p:spPr>
          <a:xfrm>
            <a:off x="140677" y="971549"/>
            <a:ext cx="4290646" cy="3884229"/>
          </a:xfrm>
        </p:spPr>
        <p:txBody>
          <a:bodyPr/>
          <a:lstStyle/>
          <a:p>
            <a:pPr marL="0" indent="0" algn="ctr">
              <a:buNone/>
            </a:pPr>
            <a:r>
              <a:rPr lang="en-US" sz="2200" b="1" dirty="0" smtClean="0">
                <a:solidFill>
                  <a:schemeClr val="accent1">
                    <a:lumMod val="75000"/>
                  </a:schemeClr>
                </a:solidFill>
              </a:rPr>
              <a:t>K </a:t>
            </a:r>
            <a:r>
              <a:rPr lang="en-US" sz="2200" b="1" dirty="0" err="1" smtClean="0">
                <a:solidFill>
                  <a:schemeClr val="accent1">
                    <a:lumMod val="75000"/>
                  </a:schemeClr>
                </a:solidFill>
              </a:rPr>
              <a:t>Roja</a:t>
            </a:r>
            <a:r>
              <a:rPr lang="en-US" sz="2200" b="1" dirty="0" smtClean="0">
                <a:solidFill>
                  <a:schemeClr val="accent1">
                    <a:lumMod val="75000"/>
                  </a:schemeClr>
                </a:solidFill>
              </a:rPr>
              <a:t>(Team Lead)</a:t>
            </a:r>
          </a:p>
          <a:p>
            <a:pPr marL="0" indent="0" algn="ctr">
              <a:buNone/>
            </a:pPr>
            <a:r>
              <a:rPr lang="en-US" sz="1200" dirty="0" smtClean="0"/>
              <a:t>Two-way Flight</a:t>
            </a:r>
          </a:p>
          <a:p>
            <a:pPr marL="0" indent="0" algn="ctr">
              <a:buNone/>
            </a:pPr>
            <a:r>
              <a:rPr lang="en-US" sz="1200" dirty="0" smtClean="0"/>
              <a:t>Flight Search</a:t>
            </a:r>
          </a:p>
          <a:p>
            <a:pPr marL="0" indent="0" algn="ctr">
              <a:buNone/>
            </a:pPr>
            <a:r>
              <a:rPr lang="en-US" sz="1200" dirty="0" smtClean="0"/>
              <a:t>Flight Select</a:t>
            </a:r>
          </a:p>
          <a:p>
            <a:pPr marL="0" indent="0" algn="ctr">
              <a:buNone/>
            </a:pPr>
            <a:r>
              <a:rPr lang="en-US" sz="1200" dirty="0" smtClean="0"/>
              <a:t>Booking &amp; Cancellation</a:t>
            </a:r>
          </a:p>
          <a:p>
            <a:pPr marL="0" indent="0" algn="ctr">
              <a:buNone/>
            </a:pPr>
            <a:r>
              <a:rPr lang="en-US" sz="2200" b="1" dirty="0" err="1" smtClean="0">
                <a:solidFill>
                  <a:schemeClr val="accent1">
                    <a:lumMod val="75000"/>
                  </a:schemeClr>
                </a:solidFill>
              </a:rPr>
              <a:t>Nishan</a:t>
            </a:r>
            <a:r>
              <a:rPr lang="en-US" sz="2200" b="1" dirty="0" smtClean="0">
                <a:solidFill>
                  <a:schemeClr val="accent1">
                    <a:lumMod val="75000"/>
                  </a:schemeClr>
                </a:solidFill>
              </a:rPr>
              <a:t> </a:t>
            </a:r>
            <a:r>
              <a:rPr lang="en-US" sz="2200" b="1" dirty="0" err="1" smtClean="0">
                <a:solidFill>
                  <a:schemeClr val="accent1">
                    <a:lumMod val="75000"/>
                  </a:schemeClr>
                </a:solidFill>
              </a:rPr>
              <a:t>Bhowmick</a:t>
            </a:r>
            <a:endParaRPr lang="en-US" sz="2200" b="1" dirty="0" smtClean="0">
              <a:solidFill>
                <a:schemeClr val="accent1">
                  <a:lumMod val="75000"/>
                </a:schemeClr>
              </a:solidFill>
            </a:endParaRPr>
          </a:p>
          <a:p>
            <a:pPr marL="0" indent="0" algn="ctr">
              <a:buNone/>
            </a:pPr>
            <a:r>
              <a:rPr lang="en-US" sz="1200" dirty="0" err="1" smtClean="0"/>
              <a:t>Otp</a:t>
            </a:r>
            <a:r>
              <a:rPr lang="en-US" sz="1200" dirty="0" smtClean="0"/>
              <a:t> Generation &amp; Validation</a:t>
            </a:r>
          </a:p>
          <a:p>
            <a:pPr marL="0" indent="0" algn="ctr">
              <a:buNone/>
            </a:pPr>
            <a:r>
              <a:rPr lang="en-US" sz="1200" dirty="0" smtClean="0"/>
              <a:t>Password </a:t>
            </a:r>
            <a:r>
              <a:rPr lang="en-US" sz="1200" dirty="0" err="1" smtClean="0"/>
              <a:t>Updation</a:t>
            </a:r>
            <a:endParaRPr lang="en-US" sz="1200" dirty="0" smtClean="0"/>
          </a:p>
          <a:p>
            <a:pPr marL="0" indent="0" algn="ctr">
              <a:buNone/>
            </a:pPr>
            <a:r>
              <a:rPr lang="en-US" sz="1200" dirty="0" smtClean="0"/>
              <a:t>Registration</a:t>
            </a:r>
          </a:p>
          <a:p>
            <a:pPr marL="0" indent="0" algn="ctr">
              <a:buNone/>
            </a:pPr>
            <a:r>
              <a:rPr lang="en-US" sz="1200" dirty="0"/>
              <a:t>Booking &amp; Cancellation</a:t>
            </a:r>
          </a:p>
          <a:p>
            <a:pPr marL="0" indent="0" algn="ctr">
              <a:buNone/>
            </a:pPr>
            <a:endParaRPr lang="en-US" dirty="0"/>
          </a:p>
        </p:txBody>
      </p:sp>
      <p:sp>
        <p:nvSpPr>
          <p:cNvPr id="5" name="Content Placeholder 4"/>
          <p:cNvSpPr>
            <a:spLocks noGrp="1"/>
          </p:cNvSpPr>
          <p:nvPr>
            <p:ph sz="half" idx="2"/>
          </p:nvPr>
        </p:nvSpPr>
        <p:spPr>
          <a:xfrm>
            <a:off x="4712677" y="971550"/>
            <a:ext cx="4290646" cy="3884228"/>
          </a:xfrm>
        </p:spPr>
        <p:txBody>
          <a:bodyPr/>
          <a:lstStyle/>
          <a:p>
            <a:pPr marL="0" indent="0" algn="ctr">
              <a:buNone/>
            </a:pPr>
            <a:r>
              <a:rPr lang="en-US" sz="2200" b="1" dirty="0" err="1" smtClean="0">
                <a:solidFill>
                  <a:schemeClr val="accent1">
                    <a:lumMod val="75000"/>
                  </a:schemeClr>
                </a:solidFill>
              </a:rPr>
              <a:t>Siddharth</a:t>
            </a:r>
            <a:r>
              <a:rPr lang="en-US" sz="2200" b="1" dirty="0" smtClean="0">
                <a:solidFill>
                  <a:schemeClr val="accent1">
                    <a:lumMod val="75000"/>
                  </a:schemeClr>
                </a:solidFill>
              </a:rPr>
              <a:t> Singh</a:t>
            </a:r>
          </a:p>
          <a:p>
            <a:pPr marL="0" indent="0" algn="ctr">
              <a:buNone/>
            </a:pPr>
            <a:r>
              <a:rPr lang="en-US" sz="1200" dirty="0" smtClean="0">
                <a:solidFill>
                  <a:srgbClr val="000000"/>
                </a:solidFill>
              </a:rPr>
              <a:t>Seat Matrix</a:t>
            </a:r>
          </a:p>
          <a:p>
            <a:pPr marL="0" indent="0" algn="ctr">
              <a:buNone/>
            </a:pPr>
            <a:r>
              <a:rPr lang="en-US" sz="1200" dirty="0" smtClean="0"/>
              <a:t>Front End Validation</a:t>
            </a:r>
          </a:p>
          <a:p>
            <a:pPr marL="0" indent="0" algn="ctr">
              <a:buNone/>
            </a:pPr>
            <a:r>
              <a:rPr lang="en-US" sz="1200" dirty="0" smtClean="0">
                <a:solidFill>
                  <a:srgbClr val="000000"/>
                </a:solidFill>
              </a:rPr>
              <a:t>User &amp; Admin Grid</a:t>
            </a:r>
          </a:p>
          <a:p>
            <a:pPr marL="0" indent="0" algn="ctr">
              <a:buNone/>
            </a:pPr>
            <a:r>
              <a:rPr lang="en-US" sz="1200" dirty="0"/>
              <a:t>Booking &amp; </a:t>
            </a:r>
            <a:r>
              <a:rPr lang="en-US" sz="1200" dirty="0" smtClean="0"/>
              <a:t>Cancellation</a:t>
            </a:r>
          </a:p>
          <a:p>
            <a:pPr marL="0" indent="0" algn="ctr">
              <a:buNone/>
            </a:pPr>
            <a:r>
              <a:rPr lang="en-US" sz="2200" b="1" dirty="0" err="1" smtClean="0">
                <a:solidFill>
                  <a:schemeClr val="accent1">
                    <a:lumMod val="75000"/>
                  </a:schemeClr>
                </a:solidFill>
              </a:rPr>
              <a:t>Mukul</a:t>
            </a:r>
            <a:r>
              <a:rPr lang="en-US" sz="2200" b="1" dirty="0" smtClean="0">
                <a:solidFill>
                  <a:schemeClr val="accent1">
                    <a:lumMod val="75000"/>
                  </a:schemeClr>
                </a:solidFill>
              </a:rPr>
              <a:t> </a:t>
            </a:r>
            <a:r>
              <a:rPr lang="en-US" sz="2200" b="1" dirty="0" err="1" smtClean="0">
                <a:solidFill>
                  <a:schemeClr val="accent1">
                    <a:lumMod val="75000"/>
                  </a:schemeClr>
                </a:solidFill>
              </a:rPr>
              <a:t>Katiyar</a:t>
            </a:r>
            <a:endParaRPr lang="en-US" sz="2200" b="1" dirty="0" smtClean="0">
              <a:solidFill>
                <a:schemeClr val="accent1">
                  <a:lumMod val="75000"/>
                </a:schemeClr>
              </a:solidFill>
            </a:endParaRPr>
          </a:p>
          <a:p>
            <a:pPr marL="0" indent="0" algn="ctr">
              <a:buNone/>
            </a:pPr>
            <a:r>
              <a:rPr lang="en-US" sz="1200" dirty="0" smtClean="0"/>
              <a:t>User Login</a:t>
            </a:r>
          </a:p>
          <a:p>
            <a:pPr marL="0" indent="0" algn="ctr">
              <a:buNone/>
            </a:pPr>
            <a:r>
              <a:rPr lang="en-US" sz="1200" dirty="0" smtClean="0"/>
              <a:t>Admin Login</a:t>
            </a:r>
          </a:p>
          <a:p>
            <a:pPr marL="0" indent="0" algn="ctr">
              <a:buNone/>
            </a:pPr>
            <a:r>
              <a:rPr lang="en-US" sz="1200" dirty="0" smtClean="0"/>
              <a:t>Email &amp; Ticket Generation</a:t>
            </a:r>
          </a:p>
          <a:p>
            <a:pPr marL="0" indent="0" algn="ctr">
              <a:buNone/>
            </a:pPr>
            <a:r>
              <a:rPr lang="en-US" sz="1200" dirty="0"/>
              <a:t>Booking &amp; Cancellation</a:t>
            </a:r>
          </a:p>
          <a:p>
            <a:pPr marL="0" indent="0" algn="ctr">
              <a:buNone/>
            </a:pPr>
            <a:endParaRPr lang="en-US" dirty="0"/>
          </a:p>
        </p:txBody>
      </p:sp>
      <p:cxnSp>
        <p:nvCxnSpPr>
          <p:cNvPr id="7" name="Straight Connector 6"/>
          <p:cNvCxnSpPr>
            <a:stCxn id="3" idx="2"/>
          </p:cNvCxnSpPr>
          <p:nvPr/>
        </p:nvCxnSpPr>
        <p:spPr bwMode="auto">
          <a:xfrm>
            <a:off x="4567008" y="794425"/>
            <a:ext cx="47033" cy="4061354"/>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140677" y="2699845"/>
            <a:ext cx="8723461" cy="11824"/>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108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4964396-3961-4DE3-820B-BFAB6BF56C09}"/>
              </a:ext>
            </a:extLst>
          </p:cNvPr>
          <p:cNvSpPr>
            <a:spLocks noGrp="1"/>
          </p:cNvSpPr>
          <p:nvPr>
            <p:ph idx="1"/>
          </p:nvPr>
        </p:nvSpPr>
        <p:spPr>
          <a:xfrm>
            <a:off x="269878" y="1183341"/>
            <a:ext cx="8615227" cy="3481964"/>
          </a:xfrm>
        </p:spPr>
        <p:txBody>
          <a:bodyPr/>
          <a:lstStyle/>
          <a:p>
            <a:pPr marL="0" indent="0" algn="ctr">
              <a:buNone/>
            </a:pPr>
            <a:endParaRPr lang="en-US" sz="1800" dirty="0" smtClean="0"/>
          </a:p>
          <a:p>
            <a:pPr marL="0" indent="0" algn="ctr">
              <a:buNone/>
            </a:pPr>
            <a:r>
              <a:rPr lang="en-US" sz="1800" dirty="0" smtClean="0"/>
              <a:t>Stark </a:t>
            </a:r>
            <a:r>
              <a:rPr lang="en-US" sz="1800" dirty="0" smtClean="0"/>
              <a:t>Air is a one-stop-shop for all your flying needs coupled with an impeccable user-friendly interface. From browsing every flight fitting your travel criteria and needs, right down to even cancelling a booking no questions asked, we pay special attention to the customer's ease and comfort. Time is money and Stark Air takes that very seriously, making sure to provide our customers with a hassle-free, prompt flight-booking experience from the comfort of their homes.</a:t>
            </a:r>
            <a:endParaRPr lang="en-SG" sz="1800" dirty="0"/>
          </a:p>
        </p:txBody>
      </p:sp>
      <p:sp>
        <p:nvSpPr>
          <p:cNvPr id="5" name="Title 4">
            <a:extLst>
              <a:ext uri="{FF2B5EF4-FFF2-40B4-BE49-F238E27FC236}">
                <a16:creationId xmlns="" xmlns:a16="http://schemas.microsoft.com/office/drawing/2014/main" id="{6676701D-A4FD-423D-B706-8A803B75DB1F}"/>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760889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06AD907-6B26-49A2-B95B-69749A350DCD}"/>
              </a:ext>
            </a:extLst>
          </p:cNvPr>
          <p:cNvSpPr>
            <a:spLocks noGrp="1"/>
          </p:cNvSpPr>
          <p:nvPr>
            <p:ph idx="1"/>
          </p:nvPr>
        </p:nvSpPr>
        <p:spPr/>
        <p:txBody>
          <a:bodyPr/>
          <a:lstStyle/>
          <a:p>
            <a:pPr lvl="0"/>
            <a:r>
              <a:rPr lang="en-US" sz="2000" dirty="0" smtClean="0">
                <a:latin typeface="Times New Roman" panose="02020603050405020304" pitchFamily="18" charset="0"/>
                <a:cs typeface="Times New Roman" panose="02020603050405020304" pitchFamily="18" charset="0"/>
              </a:rPr>
              <a:t>To ensure a smooth and user-friendly flight-booking experience.</a:t>
            </a: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provide users with exclusive services such as customized seat booking, extensive search, easy-breezy booking cancellations and much more.</a:t>
            </a:r>
            <a:endParaRPr lang="en-IN" sz="2000" dirty="0">
              <a:latin typeface="Times New Roman" panose="02020603050405020304" pitchFamily="18" charset="0"/>
              <a:cs typeface="Times New Roman" panose="02020603050405020304" pitchFamily="18" charset="0"/>
            </a:endParaRPr>
          </a:p>
          <a:p>
            <a:pPr>
              <a:buNone/>
            </a:pPr>
            <a:endParaRPr lang="en-IN" dirty="0"/>
          </a:p>
        </p:txBody>
      </p:sp>
      <p:sp>
        <p:nvSpPr>
          <p:cNvPr id="3" name="Title 2">
            <a:extLst>
              <a:ext uri="{FF2B5EF4-FFF2-40B4-BE49-F238E27FC236}">
                <a16:creationId xmlns="" xmlns:a16="http://schemas.microsoft.com/office/drawing/2014/main" id="{0C4FD4BD-EB07-499E-9762-17E49D64D324}"/>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1654692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732870"/>
            <a:ext cx="8174947" cy="3961050"/>
          </a:xfrm>
        </p:spPr>
      </p:pic>
      <p:sp>
        <p:nvSpPr>
          <p:cNvPr id="3" name="Title 2"/>
          <p:cNvSpPr>
            <a:spLocks noGrp="1"/>
          </p:cNvSpPr>
          <p:nvPr>
            <p:ph type="title"/>
          </p:nvPr>
        </p:nvSpPr>
        <p:spPr>
          <a:xfrm>
            <a:off x="269878" y="240427"/>
            <a:ext cx="8603538" cy="492443"/>
          </a:xfrm>
        </p:spPr>
        <p:txBody>
          <a:bodyPr/>
          <a:lstStyle/>
          <a:p>
            <a:pPr algn="ctr"/>
            <a:r>
              <a:rPr lang="en-US" sz="3200" b="1" dirty="0" smtClean="0"/>
              <a:t>DATABASE STRUCTURE</a:t>
            </a:r>
            <a:endParaRPr lang="en-US" sz="3200" b="1" dirty="0"/>
          </a:p>
        </p:txBody>
      </p:sp>
      <p:sp>
        <p:nvSpPr>
          <p:cNvPr id="4" name="Content Placeholder 3"/>
          <p:cNvSpPr>
            <a:spLocks noGrp="1"/>
          </p:cNvSpPr>
          <p:nvPr>
            <p:ph sz="quarter" idx="10"/>
          </p:nvPr>
        </p:nvSpPr>
        <p:spPr>
          <a:xfrm flipH="1" flipV="1">
            <a:off x="-66057" y="-559879"/>
            <a:ext cx="132114" cy="170996"/>
          </a:xfrm>
        </p:spPr>
        <p:txBody>
          <a:bodyPr/>
          <a:lstStyle/>
          <a:p>
            <a:endParaRPr lang="en-US" dirty="0"/>
          </a:p>
        </p:txBody>
      </p:sp>
    </p:spTree>
    <p:extLst>
      <p:ext uri="{BB962C8B-B14F-4D97-AF65-F5344CB8AC3E}">
        <p14:creationId xmlns:p14="http://schemas.microsoft.com/office/powerpoint/2010/main" val="2464557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F1DBA2-9451-49FB-B278-1A96431EB7DA}"/>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SCRUM TABLE</a:t>
            </a:r>
          </a:p>
        </p:txBody>
      </p:sp>
      <p:sp>
        <p:nvSpPr>
          <p:cNvPr id="2" name="Content Placeholder 1"/>
          <p:cNvSpPr>
            <a:spLocks noGrp="1"/>
          </p:cNvSpPr>
          <p:nvPr>
            <p:ph idx="1"/>
          </p:nvPr>
        </p:nvSpPr>
        <p:spPr/>
        <p:txBody>
          <a:bodyPr/>
          <a:lstStyle/>
          <a:p>
            <a:pPr marL="0" indent="0" algn="ctr">
              <a:buNone/>
            </a:pPr>
            <a:r>
              <a:rPr lang="en-US" sz="1800" b="1" dirty="0" smtClean="0">
                <a:solidFill>
                  <a:schemeClr val="accent1">
                    <a:lumMod val="75000"/>
                  </a:schemeClr>
                </a:solidFill>
              </a:rPr>
              <a:t>SPRINT 1</a:t>
            </a:r>
            <a:endParaRPr lang="en-US" sz="1800" b="1" dirty="0">
              <a:solidFill>
                <a:schemeClr val="accent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2" y="1208688"/>
            <a:ext cx="8324193" cy="3456617"/>
          </a:xfrm>
          <a:prstGeom prst="rect">
            <a:avLst/>
          </a:prstGeom>
        </p:spPr>
      </p:pic>
    </p:spTree>
    <p:extLst>
      <p:ext uri="{BB962C8B-B14F-4D97-AF65-F5344CB8AC3E}">
        <p14:creationId xmlns:p14="http://schemas.microsoft.com/office/powerpoint/2010/main" val="3028302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F1DBA2-9451-49FB-B278-1A96431EB7DA}"/>
              </a:ext>
            </a:extLst>
          </p:cNvPr>
          <p:cNvSpPr>
            <a:spLocks noGrp="1"/>
          </p:cNvSpPr>
          <p:nvPr>
            <p:ph type="title"/>
          </p:nvPr>
        </p:nvSpPr>
        <p:spPr>
          <a:xfrm>
            <a:off x="269878" y="240427"/>
            <a:ext cx="8024283" cy="553998"/>
          </a:xfrm>
        </p:spPr>
        <p:txBody>
          <a:bodyPr/>
          <a:lstStyle/>
          <a:p>
            <a:pPr algn="ctr"/>
            <a:r>
              <a:rPr lang="en-IN" sz="3600" dirty="0">
                <a:latin typeface="Times New Roman" panose="02020603050405020304" pitchFamily="18" charset="0"/>
                <a:cs typeface="Times New Roman" panose="02020603050405020304" pitchFamily="18" charset="0"/>
              </a:rPr>
              <a:t>SCRUM TABLE</a:t>
            </a:r>
          </a:p>
        </p:txBody>
      </p:sp>
      <p:sp>
        <p:nvSpPr>
          <p:cNvPr id="2" name="Content Placeholder 1"/>
          <p:cNvSpPr>
            <a:spLocks noGrp="1"/>
          </p:cNvSpPr>
          <p:nvPr>
            <p:ph idx="1"/>
          </p:nvPr>
        </p:nvSpPr>
        <p:spPr/>
        <p:txBody>
          <a:bodyPr/>
          <a:lstStyle/>
          <a:p>
            <a:pPr marL="0" indent="0" algn="ctr">
              <a:buNone/>
            </a:pPr>
            <a:r>
              <a:rPr lang="en-US" sz="1800" b="1" dirty="0" smtClean="0">
                <a:solidFill>
                  <a:schemeClr val="accent1">
                    <a:lumMod val="75000"/>
                  </a:schemeClr>
                </a:solidFill>
              </a:rPr>
              <a:t>SPRINT 2</a:t>
            </a:r>
            <a:endParaRPr lang="en-US" sz="1800" b="1" dirty="0">
              <a:solidFill>
                <a:schemeClr val="accent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5" y="1240015"/>
            <a:ext cx="8324193" cy="3425289"/>
          </a:xfrm>
          <a:prstGeom prst="rect">
            <a:avLst/>
          </a:prstGeom>
        </p:spPr>
      </p:pic>
    </p:spTree>
    <p:extLst>
      <p:ext uri="{BB962C8B-B14F-4D97-AF65-F5344CB8AC3E}">
        <p14:creationId xmlns:p14="http://schemas.microsoft.com/office/powerpoint/2010/main" val="1437027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1" y="679053"/>
            <a:ext cx="3213402" cy="4045348"/>
          </a:xfrm>
          <a:ln>
            <a:solidFill>
              <a:srgbClr val="000000"/>
            </a:solidFill>
          </a:ln>
        </p:spPr>
      </p:pic>
      <p:sp>
        <p:nvSpPr>
          <p:cNvPr id="5" name="Title 4"/>
          <p:cNvSpPr>
            <a:spLocks noGrp="1"/>
          </p:cNvSpPr>
          <p:nvPr>
            <p:ph type="title"/>
          </p:nvPr>
        </p:nvSpPr>
        <p:spPr>
          <a:xfrm>
            <a:off x="268593" y="48425"/>
            <a:ext cx="8603538" cy="553998"/>
          </a:xfrm>
        </p:spPr>
        <p:txBody>
          <a:bodyPr/>
          <a:lstStyle/>
          <a:p>
            <a:pPr algn="ctr"/>
            <a:r>
              <a:rPr lang="en-US" sz="3600" b="1" dirty="0" smtClean="0"/>
              <a:t>FLOW CHART OF THE PROJECT</a:t>
            </a:r>
            <a:endParaRPr lang="en-US" sz="3600" b="1" dirty="0"/>
          </a:p>
        </p:txBody>
      </p:sp>
      <p:pic>
        <p:nvPicPr>
          <p:cNvPr id="9" name="Content Placeholder 8"/>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flipH="1" flipV="1">
            <a:off x="268593" y="698500"/>
            <a:ext cx="64476" cy="9525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02" y="679053"/>
            <a:ext cx="4019123" cy="4045348"/>
          </a:xfrm>
          <a:prstGeom prst="rect">
            <a:avLst/>
          </a:prstGeom>
          <a:ln>
            <a:solidFill>
              <a:srgbClr val="000000"/>
            </a:solidFill>
          </a:ln>
        </p:spPr>
      </p:pic>
    </p:spTree>
    <p:extLst>
      <p:ext uri="{BB962C8B-B14F-4D97-AF65-F5344CB8AC3E}">
        <p14:creationId xmlns:p14="http://schemas.microsoft.com/office/powerpoint/2010/main" val="3576115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845A0D3-2680-4993-8411-A632A533CB66}"/>
              </a:ext>
            </a:extLst>
          </p:cNvPr>
          <p:cNvSpPr>
            <a:spLocks noGrp="1"/>
          </p:cNvSpPr>
          <p:nvPr>
            <p:ph type="title"/>
          </p:nvPr>
        </p:nvSpPr>
        <p:spPr>
          <a:xfrm>
            <a:off x="269878" y="240427"/>
            <a:ext cx="8621874" cy="553998"/>
          </a:xfrm>
        </p:spPr>
        <p:txBody>
          <a:bodyPr/>
          <a:lstStyle/>
          <a:p>
            <a:pPr algn="ctr"/>
            <a:r>
              <a:rPr lang="en-US" sz="3600" dirty="0">
                <a:latin typeface="Times New Roman" panose="02020603050405020304" pitchFamily="18" charset="0"/>
                <a:cs typeface="Times New Roman" panose="02020603050405020304" pitchFamily="18" charset="0"/>
              </a:rPr>
              <a:t>GLIMPSE OF THE PROJECT</a:t>
            </a:r>
            <a:endParaRPr lang="en-IN"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912" y="876300"/>
            <a:ext cx="8133806" cy="3790950"/>
          </a:xfrm>
          <a:ln>
            <a:solidFill>
              <a:schemeClr val="tx1">
                <a:lumMod val="50000"/>
              </a:schemeClr>
            </a:solidFill>
          </a:ln>
        </p:spPr>
      </p:pic>
    </p:spTree>
    <p:extLst>
      <p:ext uri="{BB962C8B-B14F-4D97-AF65-F5344CB8AC3E}">
        <p14:creationId xmlns:p14="http://schemas.microsoft.com/office/powerpoint/2010/main" val="72707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http://purl.org/dc/terms/"/>
    <ds:schemaRef ds:uri="http://schemas.openxmlformats.org/package/2006/metadata/core-properties"/>
    <ds:schemaRef ds:uri="http://schemas.microsoft.com/office/2006/documentManagement/types"/>
    <ds:schemaRef ds:uri="71bf3f0a-df54-467d-89c2-87f8d534ba77"/>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24059</TotalTime>
  <Words>283</Words>
  <Application>Microsoft Office PowerPoint</Application>
  <PresentationFormat>On-screen Show (16:9)</PresentationFormat>
  <Paragraphs>45</Paragraphs>
  <Slides>16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 Light</vt:lpstr>
      <vt:lpstr>Geneva</vt:lpstr>
      <vt:lpstr>STKaiti</vt:lpstr>
      <vt:lpstr>Symbol</vt:lpstr>
      <vt:lpstr>Times New Roman</vt:lpstr>
      <vt:lpstr>Wingdings</vt:lpstr>
      <vt:lpstr>ヒラギノ角ゴ Pro W3</vt:lpstr>
      <vt:lpstr>L&amp;T Infotech</vt:lpstr>
      <vt:lpstr>Custom Design</vt:lpstr>
      <vt:lpstr>STARK AIR</vt:lpstr>
      <vt:lpstr>TEAM INFORMATION</vt:lpstr>
      <vt:lpstr>PROBLEM STATEMENT</vt:lpstr>
      <vt:lpstr>OBJECTIVES</vt:lpstr>
      <vt:lpstr>DATABASE STRUCTURE</vt:lpstr>
      <vt:lpstr>SCRUM TABLE</vt:lpstr>
      <vt:lpstr>SCRUM TABLE</vt:lpstr>
      <vt:lpstr>FLOW CHART OF THE PROJECT</vt:lpstr>
      <vt:lpstr>GLIMPSE OF THE PROJECT</vt:lpstr>
      <vt:lpstr>GLIMPSE OF THE PROJECT</vt:lpstr>
      <vt:lpstr>GLIMPSE OF THE PROJECT</vt:lpstr>
      <vt:lpstr>GLIMPSE OF THE PROJECT</vt:lpstr>
      <vt:lpstr>GLIMPSE OF THE PROJECT</vt:lpstr>
      <vt:lpstr>GLIMPSE OF THE PROJECT</vt:lpstr>
      <vt:lpstr>CONCLUSION</vt:lpstr>
      <vt:lpstr>PowerPoint Presentation</vt:lpstr>
    </vt:vector>
  </TitlesOfParts>
  <Company>Citi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nishanbhowmick@gmail.com</cp:lastModifiedBy>
  <cp:revision>1920</cp:revision>
  <cp:lastPrinted>2015-11-28T12:28:20Z</cp:lastPrinted>
  <dcterms:created xsi:type="dcterms:W3CDTF">2007-05-25T22:38:05Z</dcterms:created>
  <dcterms:modified xsi:type="dcterms:W3CDTF">2020-10-08T13:43:17Z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