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584"/>
    <a:srgbClr val="7A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31"/>
  </p:normalViewPr>
  <p:slideViewPr>
    <p:cSldViewPr snapToObjects="1">
      <p:cViewPr>
        <p:scale>
          <a:sx n="99" d="100"/>
          <a:sy n="99" d="100"/>
        </p:scale>
        <p:origin x="-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B35BA-0CFF-C148-8A18-CE00B4826AB3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AA4ED-56AA-3749-A24E-563142651E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(old code backup folder on analysis PC)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ACC93-866D-F84F-8056-013001FB70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1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60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60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9539"/>
            <a:ext cx="5181600" cy="4887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9539"/>
            <a:ext cx="5181600" cy="4887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52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8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1" y="-185858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2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75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6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8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7477"/>
            <a:ext cx="10515600" cy="496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1B04-3F76-B948-8FDA-A204D83FD6C6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78EE-47AB-CE4F-A4D2-E83E5E3E5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66" y="48665"/>
            <a:ext cx="7886700" cy="678228"/>
          </a:xfrm>
        </p:spPr>
        <p:txBody>
          <a:bodyPr>
            <a:normAutofit/>
          </a:bodyPr>
          <a:lstStyle/>
          <a:p>
            <a:r>
              <a:rPr lang="en-GB" sz="2000" dirty="0"/>
              <a:t>Fieldtrip </a:t>
            </a:r>
            <a:r>
              <a:rPr lang="en-GB" sz="2000" dirty="0" err="1" smtClean="0"/>
              <a:t>Prepro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3862727" y="387780"/>
            <a:ext cx="2239371" cy="169917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/>
              <a:t>FT_prepro_1_sus.m</a:t>
            </a: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HP 0.1 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define </a:t>
            </a:r>
            <a:r>
              <a:rPr lang="en-GB" sz="1200" dirty="0"/>
              <a:t>trial &amp; epoch [-1 4]</a:t>
            </a:r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LP 100Hz for anti-aliasing</a:t>
            </a:r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 err="1"/>
              <a:t>downsample</a:t>
            </a:r>
            <a:r>
              <a:rPr lang="en-GB" sz="1200" dirty="0"/>
              <a:t> </a:t>
            </a:r>
            <a:r>
              <a:rPr lang="en-GB" sz="1200" dirty="0"/>
              <a:t>200Hz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merge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baseline [-1 0]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76766" y="2445672"/>
            <a:ext cx="2782685" cy="101304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/>
              <a:t>FT_prepro_2_sus.m</a:t>
            </a:r>
          </a:p>
          <a:p>
            <a:pPr marL="342900" indent="-342900">
              <a:buAutoNum type="arabicPeriod"/>
            </a:pPr>
            <a:r>
              <a:rPr lang="en-GB" sz="1200" dirty="0"/>
              <a:t>Remove manual bad channels</a:t>
            </a:r>
          </a:p>
          <a:p>
            <a:pPr marL="342900" indent="-342900">
              <a:buAutoNum type="arabicPeriod"/>
            </a:pPr>
            <a:r>
              <a:rPr lang="en-GB" sz="1200" dirty="0"/>
              <a:t>visual </a:t>
            </a:r>
            <a:r>
              <a:rPr lang="en-GB" sz="1200" dirty="0"/>
              <a:t>outliers – trials and </a:t>
            </a:r>
            <a:r>
              <a:rPr lang="en-GB" sz="1200" dirty="0"/>
              <a:t>channels</a:t>
            </a:r>
          </a:p>
          <a:p>
            <a:pPr marL="342900" indent="-342900">
              <a:buAutoNum type="arabicPeriod"/>
            </a:pPr>
            <a:r>
              <a:rPr lang="en-GB" sz="1200" dirty="0"/>
              <a:t>remove further bad channels detected in dev pipeline</a:t>
            </a:r>
          </a:p>
          <a:p>
            <a:endParaRPr lang="en-GB" sz="1600" dirty="0"/>
          </a:p>
        </p:txBody>
      </p:sp>
      <p:sp>
        <p:nvSpPr>
          <p:cNvPr id="24" name="Rectangle 23"/>
          <p:cNvSpPr/>
          <p:nvPr/>
        </p:nvSpPr>
        <p:spPr>
          <a:xfrm>
            <a:off x="588569" y="3984250"/>
            <a:ext cx="2107067" cy="1937890"/>
          </a:xfrm>
          <a:prstGeom prst="rect">
            <a:avLst/>
          </a:prstGeom>
          <a:solidFill>
            <a:srgbClr val="00E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/>
              <a:t>FT_prepro_3a_ICA_run1Hz.m</a:t>
            </a:r>
          </a:p>
          <a:p>
            <a:r>
              <a:rPr lang="en-GB" sz="1100" b="1" dirty="0"/>
              <a:t>FT_prepro_3b_ICA_browse1Hz.m</a:t>
            </a:r>
          </a:p>
          <a:p>
            <a:r>
              <a:rPr lang="en-GB" sz="1100" b="1" dirty="0" err="1"/>
              <a:t>setBadComponents.m</a:t>
            </a:r>
            <a:endParaRPr lang="en-GB" sz="1100" b="1" dirty="0"/>
          </a:p>
          <a:p>
            <a:r>
              <a:rPr lang="en-GB" sz="1100" b="1" dirty="0"/>
              <a:t>FT_prepro_3b_ICA_reject1Hz.m</a:t>
            </a:r>
          </a:p>
          <a:p>
            <a:endParaRPr lang="en-GB" sz="1400" b="1" dirty="0"/>
          </a:p>
          <a:p>
            <a:pPr marL="342900" indent="-342900">
              <a:buAutoNum type="arabicPeriod"/>
            </a:pPr>
            <a:r>
              <a:rPr lang="en-GB" sz="1200" dirty="0"/>
              <a:t>Run ICA</a:t>
            </a:r>
          </a:p>
          <a:p>
            <a:pPr marL="342900" indent="-342900">
              <a:buAutoNum type="arabicPeriod"/>
            </a:pPr>
            <a:r>
              <a:rPr lang="en-GB" sz="1200" dirty="0"/>
              <a:t>Identify bad components</a:t>
            </a:r>
          </a:p>
          <a:p>
            <a:pPr marL="342900" indent="-342900">
              <a:buAutoNum type="arabicPeriod"/>
            </a:pPr>
            <a:r>
              <a:rPr lang="en-GB" sz="1200" dirty="0"/>
              <a:t>Reject components</a:t>
            </a:r>
          </a:p>
          <a:p>
            <a:endParaRPr lang="en-GB" sz="1600" dirty="0"/>
          </a:p>
        </p:txBody>
      </p:sp>
      <p:sp>
        <p:nvSpPr>
          <p:cNvPr id="25" name="Rectangle 24"/>
          <p:cNvSpPr/>
          <p:nvPr/>
        </p:nvSpPr>
        <p:spPr>
          <a:xfrm>
            <a:off x="3856926" y="5285606"/>
            <a:ext cx="2802524" cy="1316223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/>
              <a:t>FT_prepro_4_sus.m</a:t>
            </a:r>
            <a:endParaRPr lang="en-GB" sz="1600" b="1" dirty="0"/>
          </a:p>
          <a:p>
            <a:pPr marL="342900" indent="-342900">
              <a:buAutoNum type="arabicPeriod"/>
            </a:pPr>
            <a:r>
              <a:rPr lang="en-GB" sz="1200" dirty="0"/>
              <a:t>Interpolate bad channels</a:t>
            </a:r>
          </a:p>
          <a:p>
            <a:pPr marL="342900" indent="-342900">
              <a:buAutoNum type="arabicPeriod"/>
            </a:pPr>
            <a:r>
              <a:rPr lang="en-GB" sz="1200" dirty="0" err="1"/>
              <a:t>Rereference</a:t>
            </a:r>
            <a:endParaRPr lang="en-GB" sz="1200" dirty="0"/>
          </a:p>
          <a:p>
            <a:pPr marL="342900" indent="-342900">
              <a:buAutoNum type="arabicPeriod"/>
            </a:pPr>
            <a:r>
              <a:rPr lang="en-GB" sz="1200" dirty="0"/>
              <a:t>Baseline [-1 0]</a:t>
            </a:r>
          </a:p>
          <a:p>
            <a:pPr marL="342900" indent="-342900">
              <a:buAutoNum type="arabicPeriod"/>
            </a:pPr>
            <a:r>
              <a:rPr lang="en-GB" sz="1200" dirty="0"/>
              <a:t>Average each condition</a:t>
            </a:r>
          </a:p>
          <a:p>
            <a:pPr marL="342900" indent="-342900">
              <a:buAutoNum type="arabicPeriod"/>
            </a:pPr>
            <a:r>
              <a:rPr lang="en-GB" sz="1200" dirty="0"/>
              <a:t>LP 30Hz</a:t>
            </a:r>
          </a:p>
          <a:p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710352" y="807967"/>
            <a:ext cx="1911785" cy="1699174"/>
          </a:xfrm>
          <a:prstGeom prst="rect">
            <a:avLst/>
          </a:prstGeom>
          <a:solidFill>
            <a:srgbClr val="00E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/>
              <a:t>FT_prepro_1_1Hz.m</a:t>
            </a: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HP 1Hz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define </a:t>
            </a:r>
            <a:r>
              <a:rPr lang="en-GB" sz="1200" dirty="0"/>
              <a:t>trial &amp; epoch</a:t>
            </a:r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LP 100Hz</a:t>
            </a:r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 err="1"/>
              <a:t>downsample</a:t>
            </a:r>
            <a:r>
              <a:rPr lang="en-GB" sz="1200" dirty="0"/>
              <a:t> </a:t>
            </a:r>
            <a:r>
              <a:rPr lang="en-GB" sz="1200" dirty="0"/>
              <a:t>200Hz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merge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baseline [-1 0]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4822" y="3027248"/>
            <a:ext cx="1932950" cy="676099"/>
          </a:xfrm>
          <a:prstGeom prst="rect">
            <a:avLst/>
          </a:prstGeom>
          <a:solidFill>
            <a:srgbClr val="00E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/>
              <a:t>FT_prepro_2_1Hz.m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Remove </a:t>
            </a:r>
            <a:r>
              <a:rPr lang="en-GB" sz="1200" dirty="0" smtClean="0">
                <a:solidFill>
                  <a:schemeClr val="bg1"/>
                </a:solidFill>
              </a:rPr>
              <a:t>outlier trials and channels already identified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698697" y="2938145"/>
            <a:ext cx="116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D883FF"/>
                </a:solidFill>
              </a:rPr>
              <a:t>goodTrials.mat</a:t>
            </a:r>
            <a:endParaRPr lang="en-GB" sz="1200" dirty="0">
              <a:solidFill>
                <a:srgbClr val="D883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8953" y="4346555"/>
            <a:ext cx="132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E584"/>
                </a:solidFill>
              </a:rPr>
              <a:t>unmixing</a:t>
            </a:r>
            <a:r>
              <a:rPr lang="en-GB" sz="1200" i="1" dirty="0">
                <a:solidFill>
                  <a:srgbClr val="00E584"/>
                </a:solidFill>
              </a:rPr>
              <a:t> matrix</a:t>
            </a:r>
            <a:endParaRPr lang="en-GB" sz="1200" i="1" dirty="0">
              <a:solidFill>
                <a:srgbClr val="00E58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9383" y="3871316"/>
            <a:ext cx="2529101" cy="930389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/>
              <a:t>FT_prepro_3_sus.m</a:t>
            </a:r>
          </a:p>
          <a:p>
            <a:pPr marL="342900" indent="-342900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Estimate component </a:t>
            </a:r>
            <a:r>
              <a:rPr lang="en-GB" sz="1200" dirty="0" err="1">
                <a:solidFill>
                  <a:schemeClr val="bg1"/>
                </a:solidFill>
              </a:rPr>
              <a:t>timeseries</a:t>
            </a:r>
            <a:endParaRPr lang="en-GB" sz="1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Read in bad components</a:t>
            </a:r>
          </a:p>
          <a:p>
            <a:pPr marL="342900" indent="-342900">
              <a:buAutoNum type="arabicPeriod"/>
            </a:pPr>
            <a:r>
              <a:rPr lang="en-GB" sz="1200" dirty="0"/>
              <a:t>Reject components</a:t>
            </a:r>
          </a:p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8480079" y="5298295"/>
            <a:ext cx="2475377" cy="1458809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/>
              <a:t>FT_prepro_4_dev.m</a:t>
            </a:r>
            <a:endParaRPr lang="en-GB" sz="1400" b="1" dirty="0"/>
          </a:p>
          <a:p>
            <a:pPr marL="342900" indent="-342900">
              <a:buAutoNum type="arabicPeriod"/>
            </a:pPr>
            <a:r>
              <a:rPr lang="en-GB" sz="1200" dirty="0"/>
              <a:t>Interpolate bad channels</a:t>
            </a:r>
          </a:p>
          <a:p>
            <a:pPr marL="342900" indent="-342900">
              <a:buAutoNum type="arabicPeriod"/>
            </a:pPr>
            <a:r>
              <a:rPr lang="en-GB" sz="1200" dirty="0" err="1"/>
              <a:t>Rereference</a:t>
            </a:r>
            <a:endParaRPr lang="en-GB" sz="1200" dirty="0"/>
          </a:p>
          <a:p>
            <a:pPr marL="342900" indent="-342900">
              <a:buAutoNum type="arabicPeriod"/>
            </a:pPr>
            <a:r>
              <a:rPr lang="en-GB" sz="1200" dirty="0"/>
              <a:t>Baseline [-0.2 0]</a:t>
            </a:r>
          </a:p>
          <a:p>
            <a:pPr marL="342900" indent="-342900">
              <a:buAutoNum type="arabicPeriod"/>
            </a:pPr>
            <a:r>
              <a:rPr lang="en-GB" sz="1200" dirty="0"/>
              <a:t>Average each condition</a:t>
            </a:r>
          </a:p>
          <a:p>
            <a:pPr marL="342900" indent="-342900">
              <a:buAutoNum type="arabicPeriod"/>
            </a:pPr>
            <a:r>
              <a:rPr lang="en-GB" sz="1200" dirty="0"/>
              <a:t>LP 30Hz</a:t>
            </a:r>
          </a:p>
          <a:p>
            <a:endParaRPr lang="en-GB" sz="1600" dirty="0"/>
          </a:p>
        </p:txBody>
      </p:sp>
      <p:cxnSp>
        <p:nvCxnSpPr>
          <p:cNvPr id="23" name="Straight Arrow Connector 22"/>
          <p:cNvCxnSpPr>
            <a:endCxn id="51" idx="0"/>
          </p:cNvCxnSpPr>
          <p:nvPr/>
        </p:nvCxnSpPr>
        <p:spPr>
          <a:xfrm>
            <a:off x="5268108" y="2016979"/>
            <a:ext cx="1" cy="428692"/>
          </a:xfrm>
          <a:prstGeom prst="straightConnector1">
            <a:avLst/>
          </a:prstGeom>
          <a:ln w="38100">
            <a:solidFill>
              <a:srgbClr val="D883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1" idx="2"/>
          </p:cNvCxnSpPr>
          <p:nvPr/>
        </p:nvCxnSpPr>
        <p:spPr>
          <a:xfrm flipH="1">
            <a:off x="5268107" y="3458719"/>
            <a:ext cx="2" cy="412597"/>
          </a:xfrm>
          <a:prstGeom prst="straightConnector1">
            <a:avLst/>
          </a:prstGeom>
          <a:ln w="38100">
            <a:solidFill>
              <a:srgbClr val="D883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58188" y="4745145"/>
            <a:ext cx="2899" cy="540460"/>
          </a:xfrm>
          <a:prstGeom prst="straightConnector1">
            <a:avLst/>
          </a:prstGeom>
          <a:ln w="38100">
            <a:solidFill>
              <a:srgbClr val="D883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475221" y="3678043"/>
            <a:ext cx="0" cy="296098"/>
          </a:xfrm>
          <a:prstGeom prst="straightConnector1">
            <a:avLst/>
          </a:prstGeom>
          <a:ln w="38100">
            <a:solidFill>
              <a:srgbClr val="00E58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02068" y="389719"/>
            <a:ext cx="3197567" cy="1699174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/>
              <a:t>FT_prepro_1_dev.m</a:t>
            </a: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HP 2Hz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define </a:t>
            </a:r>
            <a:r>
              <a:rPr lang="en-GB" sz="1200" dirty="0"/>
              <a:t>trial &amp; epoch: </a:t>
            </a:r>
            <a:r>
              <a:rPr lang="en-GB" sz="1200" dirty="0" err="1"/>
              <a:t>timelock</a:t>
            </a:r>
            <a:r>
              <a:rPr lang="en-GB" sz="1200" dirty="0"/>
              <a:t> to deviant </a:t>
            </a:r>
            <a:r>
              <a:rPr lang="en-GB" sz="1200" dirty="0"/>
              <a:t>[-</a:t>
            </a:r>
            <a:r>
              <a:rPr lang="en-GB" sz="1200" dirty="0"/>
              <a:t>1</a:t>
            </a:r>
            <a:r>
              <a:rPr lang="en-GB" sz="1200" dirty="0"/>
              <a:t> 1] with 2.1s </a:t>
            </a:r>
            <a:r>
              <a:rPr lang="en-GB" sz="1200" dirty="0" err="1"/>
              <a:t>timeshift</a:t>
            </a:r>
            <a:r>
              <a:rPr lang="en-GB" sz="1200" dirty="0"/>
              <a:t> for REG &amp; RAND</a:t>
            </a:r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LP 100Hz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 err="1"/>
              <a:t>downsample</a:t>
            </a:r>
            <a:r>
              <a:rPr lang="en-GB" sz="1200" dirty="0"/>
              <a:t> 200Hz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merge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baseline [-1 0]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832304" y="2507141"/>
            <a:ext cx="2334868" cy="1115009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/>
              <a:t>FT_prepro_2_dev.m</a:t>
            </a:r>
          </a:p>
          <a:p>
            <a:pPr marL="342900" indent="-342900">
              <a:buAutoNum type="arabicPeriod"/>
            </a:pPr>
            <a:r>
              <a:rPr lang="en-GB" sz="1100" dirty="0"/>
              <a:t>Remove manual bad channels</a:t>
            </a:r>
          </a:p>
          <a:p>
            <a:pPr marL="342900" indent="-342900">
              <a:buAutoNum type="arabicPeriod"/>
            </a:pPr>
            <a:r>
              <a:rPr lang="en-GB" sz="1100" dirty="0"/>
              <a:t>visual outliers – trials and channels</a:t>
            </a:r>
          </a:p>
          <a:p>
            <a:pPr marL="342900" indent="-342900">
              <a:buAutoNum type="arabicPeriod"/>
            </a:pPr>
            <a:r>
              <a:rPr lang="en-GB" sz="1100" dirty="0"/>
              <a:t>remove further bad channels detected in sus pipeline</a:t>
            </a:r>
          </a:p>
          <a:p>
            <a:endParaRPr lang="en-GB" sz="1100" dirty="0"/>
          </a:p>
        </p:txBody>
      </p:sp>
      <p:sp>
        <p:nvSpPr>
          <p:cNvPr id="44" name="Rectangle 43"/>
          <p:cNvSpPr/>
          <p:nvPr/>
        </p:nvSpPr>
        <p:spPr>
          <a:xfrm>
            <a:off x="8778745" y="3928965"/>
            <a:ext cx="2112566" cy="1062515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/>
              <a:t>FT_prepro_3_dev.m</a:t>
            </a:r>
            <a:endParaRPr lang="en-GB" sz="1400" b="1" dirty="0"/>
          </a:p>
          <a:p>
            <a:pPr marL="342900" indent="-342900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Estimate component </a:t>
            </a:r>
            <a:r>
              <a:rPr lang="en-GB" sz="1200" dirty="0" err="1">
                <a:solidFill>
                  <a:schemeClr val="bg1"/>
                </a:solidFill>
              </a:rPr>
              <a:t>timeseries</a:t>
            </a:r>
            <a:endParaRPr lang="en-GB" sz="1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sz="1200" dirty="0">
                <a:solidFill>
                  <a:schemeClr val="bg1"/>
                </a:solidFill>
              </a:rPr>
              <a:t>Read in bad components</a:t>
            </a:r>
          </a:p>
          <a:p>
            <a:pPr marL="342900" indent="-342900">
              <a:buAutoNum type="arabicPeriod"/>
            </a:pPr>
            <a:r>
              <a:rPr lang="en-GB" sz="1200" dirty="0"/>
              <a:t>Reject components</a:t>
            </a:r>
          </a:p>
          <a:p>
            <a:endParaRPr lang="en-GB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737329" y="4649275"/>
            <a:ext cx="1362468" cy="0"/>
          </a:xfrm>
          <a:prstGeom prst="straightConnector1">
            <a:avLst/>
          </a:prstGeom>
          <a:ln w="38100">
            <a:solidFill>
              <a:srgbClr val="00E58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9709240" y="2066799"/>
            <a:ext cx="8528" cy="440342"/>
          </a:xfrm>
          <a:prstGeom prst="straightConnector1">
            <a:avLst/>
          </a:prstGeom>
          <a:ln w="38100">
            <a:solidFill>
              <a:srgbClr val="0096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9709240" y="3613782"/>
            <a:ext cx="8527" cy="299967"/>
          </a:xfrm>
          <a:prstGeom prst="straightConnector1">
            <a:avLst/>
          </a:prstGeom>
          <a:ln w="38100">
            <a:solidFill>
              <a:srgbClr val="0096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9709240" y="4831299"/>
            <a:ext cx="246" cy="471054"/>
          </a:xfrm>
          <a:prstGeom prst="straightConnector1">
            <a:avLst/>
          </a:prstGeom>
          <a:ln w="38100">
            <a:solidFill>
              <a:srgbClr val="0096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66282" y="2435296"/>
            <a:ext cx="0" cy="581658"/>
          </a:xfrm>
          <a:prstGeom prst="straightConnector1">
            <a:avLst/>
          </a:prstGeom>
          <a:ln w="38100">
            <a:solidFill>
              <a:srgbClr val="00E58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31152" y="2871818"/>
            <a:ext cx="1728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smtClean="0">
                <a:solidFill>
                  <a:srgbClr val="0096FF"/>
                </a:solidFill>
              </a:rPr>
              <a:t>+ </a:t>
            </a:r>
            <a:r>
              <a:rPr lang="en-GB" sz="1100" dirty="0" err="1" smtClean="0">
                <a:solidFill>
                  <a:srgbClr val="0096FF"/>
                </a:solidFill>
              </a:rPr>
              <a:t>goodChanns_dev.mat</a:t>
            </a:r>
            <a:endParaRPr lang="en-GB" sz="1100" dirty="0">
              <a:solidFill>
                <a:srgbClr val="0096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41635" y="2561672"/>
            <a:ext cx="1520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rgbClr val="D883FF"/>
                </a:solidFill>
              </a:rPr>
              <a:t>goodChanns_sus.mat</a:t>
            </a:r>
            <a:endParaRPr lang="en-GB" sz="1200" dirty="0">
              <a:solidFill>
                <a:srgbClr val="D883FF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6667565" y="2712155"/>
            <a:ext cx="612912" cy="797"/>
          </a:xfrm>
          <a:prstGeom prst="straightConnector1">
            <a:avLst/>
          </a:prstGeom>
          <a:ln w="38100">
            <a:solidFill>
              <a:srgbClr val="D883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05200" y="3096831"/>
            <a:ext cx="1380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rgbClr val="7A81FF"/>
                </a:solidFill>
              </a:rPr>
              <a:t>= </a:t>
            </a:r>
            <a:r>
              <a:rPr lang="en-GB" sz="1200" b="1" dirty="0" err="1" smtClean="0">
                <a:solidFill>
                  <a:srgbClr val="7A81FF"/>
                </a:solidFill>
              </a:rPr>
              <a:t>goodChanns.mat</a:t>
            </a:r>
            <a:endParaRPr lang="en-GB" sz="1200" b="1" dirty="0">
              <a:solidFill>
                <a:srgbClr val="7A81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5636" y="4667271"/>
            <a:ext cx="150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rgbClr val="00E584"/>
                </a:solidFill>
              </a:rPr>
              <a:t>bad components</a:t>
            </a:r>
          </a:p>
        </p:txBody>
      </p: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 flipV="1">
            <a:off x="8119380" y="3027248"/>
            <a:ext cx="712924" cy="37398"/>
          </a:xfrm>
          <a:prstGeom prst="straightConnector1">
            <a:avLst/>
          </a:prstGeom>
          <a:ln w="38100">
            <a:solidFill>
              <a:srgbClr val="0096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658484" y="3358636"/>
            <a:ext cx="2173820" cy="6661"/>
          </a:xfrm>
          <a:prstGeom prst="straightConnector1">
            <a:avLst/>
          </a:prstGeom>
          <a:ln w="38100">
            <a:solidFill>
              <a:srgbClr val="7A82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 flipV="1">
            <a:off x="2695636" y="3373380"/>
            <a:ext cx="5032218" cy="240401"/>
          </a:xfrm>
          <a:prstGeom prst="bentConnector3">
            <a:avLst>
              <a:gd name="adj1" fmla="val 3917"/>
            </a:avLst>
          </a:prstGeom>
          <a:ln w="38100">
            <a:solidFill>
              <a:srgbClr val="7A82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648953" y="3235093"/>
            <a:ext cx="1148840" cy="9035"/>
          </a:xfrm>
          <a:prstGeom prst="straightConnector1">
            <a:avLst/>
          </a:prstGeom>
          <a:ln w="38100">
            <a:solidFill>
              <a:srgbClr val="D883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7" idx="2"/>
          </p:cNvCxnSpPr>
          <p:nvPr/>
        </p:nvCxnSpPr>
        <p:spPr>
          <a:xfrm rot="5400000" flipH="1" flipV="1">
            <a:off x="6065075" y="2215211"/>
            <a:ext cx="97582" cy="5329757"/>
          </a:xfrm>
          <a:prstGeom prst="bentConnector4">
            <a:avLst>
              <a:gd name="adj1" fmla="val -155076"/>
              <a:gd name="adj2" fmla="val 72774"/>
            </a:avLst>
          </a:prstGeom>
          <a:ln w="38100">
            <a:solidFill>
              <a:srgbClr val="01E58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86352"/>
      </p:ext>
    </p:extLst>
  </p:cSld>
  <p:clrMapOvr>
    <a:masterClrMapping/>
  </p:clrMapOvr>
</p:sld>
</file>

<file path=ppt/theme/theme1.xml><?xml version="1.0" encoding="utf-8"?>
<a:theme xmlns:a="http://schemas.openxmlformats.org/drawingml/2006/main" name="Smallsimp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allsimple" id="{81986C8E-68BA-4C49-A7CC-6D4311F6F83F}" vid="{94DC697E-4AB7-D745-B6F1-AFFB5C680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</TotalTime>
  <Words>202</Words>
  <Application>Microsoft Macintosh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Smallsimple</vt:lpstr>
      <vt:lpstr>Fieldtrip Prepro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Fieldtrip Prepro v3</dc:title>
  <dc:creator>Southwell, Rosemary</dc:creator>
  <cp:lastModifiedBy>Southwell, Rosemary</cp:lastModifiedBy>
  <cp:revision>17</cp:revision>
  <dcterms:created xsi:type="dcterms:W3CDTF">2017-05-08T17:19:57Z</dcterms:created>
  <dcterms:modified xsi:type="dcterms:W3CDTF">2017-05-08T17:38:06Z</dcterms:modified>
</cp:coreProperties>
</file>