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5"/>
  </p:normalViewPr>
  <p:slideViewPr>
    <p:cSldViewPr snapToGrid="0" snapToObjects="1">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26A09-3185-8643-8141-52A37D007B45}" type="datetimeFigureOut">
              <a:rPr lang="en-US" smtClean="0"/>
              <a:t>7/8/24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42FD3-083C-5C4F-B983-E36516783D44}" type="slidenum">
              <a:rPr lang="en-US" smtClean="0"/>
              <a:t>‹#›</a:t>
            </a:fld>
            <a:endParaRPr lang="en-US"/>
          </a:p>
        </p:txBody>
      </p:sp>
    </p:spTree>
    <p:extLst>
      <p:ext uri="{BB962C8B-B14F-4D97-AF65-F5344CB8AC3E}">
        <p14:creationId xmlns:p14="http://schemas.microsoft.com/office/powerpoint/2010/main" val="410080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2FD3-083C-5C4F-B983-E36516783D44}" type="slidenum">
              <a:rPr lang="en-US" smtClean="0"/>
              <a:t>1</a:t>
            </a:fld>
            <a:endParaRPr lang="en-US"/>
          </a:p>
        </p:txBody>
      </p:sp>
    </p:spTree>
    <p:extLst>
      <p:ext uri="{BB962C8B-B14F-4D97-AF65-F5344CB8AC3E}">
        <p14:creationId xmlns:p14="http://schemas.microsoft.com/office/powerpoint/2010/main" val="1970594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3F65696-9E7E-4F41-A313-DB0202C66CB1}" type="datetimeFigureOut">
              <a:rPr lang="en-US" smtClean="0"/>
              <a:t>7/8/24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9B91248-744C-0344-8698-1276850CACEC}" type="slidenum">
              <a:rPr lang="en-US" smtClean="0"/>
              <a:t>‹#›</a:t>
            </a:fld>
            <a:endParaRPr lang="en-US"/>
          </a:p>
        </p:txBody>
      </p:sp>
    </p:spTree>
    <p:extLst>
      <p:ext uri="{BB962C8B-B14F-4D97-AF65-F5344CB8AC3E}">
        <p14:creationId xmlns:p14="http://schemas.microsoft.com/office/powerpoint/2010/main" val="7985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F65696-9E7E-4F41-A313-DB0202C66CB1}"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174345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F65696-9E7E-4F41-A313-DB0202C66CB1}" type="datetimeFigureOut">
              <a:rPr lang="en-US" smtClean="0"/>
              <a:t>7/8/24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9B91248-744C-0344-8698-1276850CACEC}" type="slidenum">
              <a:rPr lang="en-US" smtClean="0"/>
              <a:t>‹#›</a:t>
            </a:fld>
            <a:endParaRPr lang="en-US"/>
          </a:p>
        </p:txBody>
      </p:sp>
    </p:spTree>
    <p:extLst>
      <p:ext uri="{BB962C8B-B14F-4D97-AF65-F5344CB8AC3E}">
        <p14:creationId xmlns:p14="http://schemas.microsoft.com/office/powerpoint/2010/main" val="165105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F65696-9E7E-4F41-A313-DB0202C66CB1}"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17386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F65696-9E7E-4F41-A313-DB0202C66CB1}" type="datetimeFigureOut">
              <a:rPr lang="en-US" smtClean="0"/>
              <a:t>7/8/24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9B91248-744C-0344-8698-1276850CACEC}" type="slidenum">
              <a:rPr lang="en-US" smtClean="0"/>
              <a:t>‹#›</a:t>
            </a:fld>
            <a:endParaRPr lang="en-US"/>
          </a:p>
        </p:txBody>
      </p:sp>
    </p:spTree>
    <p:extLst>
      <p:ext uri="{BB962C8B-B14F-4D97-AF65-F5344CB8AC3E}">
        <p14:creationId xmlns:p14="http://schemas.microsoft.com/office/powerpoint/2010/main" val="354744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3F65696-9E7E-4F41-A313-DB0202C66CB1}" type="datetimeFigureOut">
              <a:rPr lang="en-US" smtClean="0"/>
              <a:t>7/8/24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423888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3F65696-9E7E-4F41-A313-DB0202C66CB1}" type="datetimeFigureOut">
              <a:rPr lang="en-US" smtClean="0"/>
              <a:t>7/8/24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11011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3F65696-9E7E-4F41-A313-DB0202C66CB1}" type="datetimeFigureOut">
              <a:rPr lang="en-US" smtClean="0"/>
              <a:t>7/8/24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142325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65696-9E7E-4F41-A313-DB0202C66CB1}" type="datetimeFigureOut">
              <a:rPr lang="en-US" smtClean="0"/>
              <a:t>7/8/24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28406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F65696-9E7E-4F41-A313-DB0202C66CB1}" type="datetimeFigureOut">
              <a:rPr lang="en-US" smtClean="0"/>
              <a:t>7/8/24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9B91248-744C-0344-8698-1276850CACEC}" type="slidenum">
              <a:rPr lang="en-US" smtClean="0"/>
              <a:t>‹#›</a:t>
            </a:fld>
            <a:endParaRPr lang="en-US"/>
          </a:p>
        </p:txBody>
      </p:sp>
    </p:spTree>
    <p:extLst>
      <p:ext uri="{BB962C8B-B14F-4D97-AF65-F5344CB8AC3E}">
        <p14:creationId xmlns:p14="http://schemas.microsoft.com/office/powerpoint/2010/main" val="181133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3F65696-9E7E-4F41-A313-DB0202C66CB1}" type="datetimeFigureOut">
              <a:rPr lang="en-US" smtClean="0"/>
              <a:t>7/8/24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91248-744C-0344-8698-1276850CACEC}" type="slidenum">
              <a:rPr lang="en-US" smtClean="0"/>
              <a:t>‹#›</a:t>
            </a:fld>
            <a:endParaRPr lang="en-US"/>
          </a:p>
        </p:txBody>
      </p:sp>
    </p:spTree>
    <p:extLst>
      <p:ext uri="{BB962C8B-B14F-4D97-AF65-F5344CB8AC3E}">
        <p14:creationId xmlns:p14="http://schemas.microsoft.com/office/powerpoint/2010/main" val="95810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F65696-9E7E-4F41-A313-DB0202C66CB1}" type="datetimeFigureOut">
              <a:rPr lang="en-US" smtClean="0"/>
              <a:t>7/8/24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9B91248-744C-0344-8698-1276850CACE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1738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2A0D-3383-975A-D7FF-25BC4A7C06B6}"/>
              </a:ext>
            </a:extLst>
          </p:cNvPr>
          <p:cNvSpPr>
            <a:spLocks noGrp="1"/>
          </p:cNvSpPr>
          <p:nvPr>
            <p:ph type="ctrTitle"/>
          </p:nvPr>
        </p:nvSpPr>
        <p:spPr>
          <a:xfrm>
            <a:off x="581191" y="596348"/>
            <a:ext cx="10993549" cy="2489417"/>
          </a:xfrm>
        </p:spPr>
        <p:txBody>
          <a:bodyPr>
            <a:noAutofit/>
          </a:bodyPr>
          <a:lstStyle/>
          <a:p>
            <a:r>
              <a:rPr lang="en-IN" sz="5400" dirty="0"/>
              <a:t>WEARABLE SPEECH COMMAND BLIND ASSISTANT SYSTEM </a:t>
            </a:r>
            <a:br>
              <a:rPr lang="en-IN" sz="5400" dirty="0"/>
            </a:br>
            <a:endParaRPr lang="en-US" sz="5400" dirty="0"/>
          </a:p>
        </p:txBody>
      </p:sp>
      <p:sp>
        <p:nvSpPr>
          <p:cNvPr id="3" name="Subtitle 2">
            <a:extLst>
              <a:ext uri="{FF2B5EF4-FFF2-40B4-BE49-F238E27FC236}">
                <a16:creationId xmlns:a16="http://schemas.microsoft.com/office/drawing/2014/main" id="{1BD2F12E-BDFD-C9C2-D700-9888B9F6C657}"/>
              </a:ext>
            </a:extLst>
          </p:cNvPr>
          <p:cNvSpPr>
            <a:spLocks noGrp="1"/>
          </p:cNvSpPr>
          <p:nvPr>
            <p:ph type="subTitle" idx="1"/>
          </p:nvPr>
        </p:nvSpPr>
        <p:spPr>
          <a:xfrm>
            <a:off x="581194" y="3772235"/>
            <a:ext cx="10993546" cy="2489417"/>
          </a:xfrm>
        </p:spPr>
        <p:txBody>
          <a:bodyPr>
            <a:noAutofit/>
          </a:bodyPr>
          <a:lstStyle/>
          <a:p>
            <a:r>
              <a:rPr lang="en-US" sz="2000" dirty="0">
                <a:solidFill>
                  <a:schemeClr val="bg1"/>
                </a:solidFill>
              </a:rPr>
              <a:t>Done by :</a:t>
            </a:r>
          </a:p>
          <a:p>
            <a:r>
              <a:rPr lang="en-US" sz="2000" dirty="0" err="1">
                <a:solidFill>
                  <a:schemeClr val="bg1"/>
                </a:solidFill>
              </a:rPr>
              <a:t>Roszhan</a:t>
            </a:r>
            <a:r>
              <a:rPr lang="en-US" sz="2000" dirty="0">
                <a:solidFill>
                  <a:schemeClr val="bg1"/>
                </a:solidFill>
              </a:rPr>
              <a:t> raj m s 211719104108</a:t>
            </a:r>
          </a:p>
        </p:txBody>
      </p:sp>
    </p:spTree>
    <p:extLst>
      <p:ext uri="{BB962C8B-B14F-4D97-AF65-F5344CB8AC3E}">
        <p14:creationId xmlns:p14="http://schemas.microsoft.com/office/powerpoint/2010/main" val="91933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ree Google Slides Thank You Slide &amp; PowerPoint Templates">
            <a:extLst>
              <a:ext uri="{FF2B5EF4-FFF2-40B4-BE49-F238E27FC236}">
                <a16:creationId xmlns:a16="http://schemas.microsoft.com/office/drawing/2014/main" id="{9D536EC0-5280-5869-E965-D7638538D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C8D2-DE91-7486-BF75-D7EC6CB49A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95D850E-B578-F25B-81CA-F4BB3D399CBC}"/>
              </a:ext>
            </a:extLst>
          </p:cNvPr>
          <p:cNvSpPr>
            <a:spLocks noGrp="1"/>
          </p:cNvSpPr>
          <p:nvPr>
            <p:ph idx="1"/>
          </p:nvPr>
        </p:nvSpPr>
        <p:spPr/>
        <p:txBody>
          <a:bodyPr>
            <a:normAutofit fontScale="92500" lnSpcReduction="10000"/>
          </a:bodyPr>
          <a:lstStyle/>
          <a:p>
            <a:r>
              <a:rPr lang="en-IN" sz="1800" dirty="0">
                <a:latin typeface="Arial" panose="020B0604020202020204" pitchFamily="34" charset="0"/>
                <a:cs typeface="Arial" panose="020B0604020202020204" pitchFamily="34" charset="0"/>
              </a:rPr>
              <a:t>India is a country with one of the largest visually impaired people. About 40 million which accounts 20% world’s blind population They are facing a lot of difficulties even in normal day to day life basis such as crossing roads, finding obstacles etc. They always need a person to help them. Their life becomes unavoidably dependent one.</a:t>
            </a:r>
          </a:p>
          <a:p>
            <a:r>
              <a:rPr lang="en-IN" sz="1800" dirty="0">
                <a:latin typeface="Arial" panose="020B0604020202020204" pitchFamily="34" charset="0"/>
                <a:cs typeface="Arial" panose="020B0604020202020204" pitchFamily="34" charset="0"/>
              </a:rPr>
              <a:t> Medically, lot of projects are going but the probability of outcome is very low. So, to overcome this this assistant system will help them a lot. Given the growth in the numbers of visually impaired (VI) people in low-income countries, the development of affordable electronic travel aid (ETA) systems employing devices, sensors, and apps embedded in ordinary smartphones becomes a potentially cost-effective and reasonable all-in-one solution.</a:t>
            </a:r>
          </a:p>
          <a:p>
            <a:r>
              <a:rPr lang="en-IN" sz="1800" dirty="0">
                <a:latin typeface="Arial" panose="020B0604020202020204" pitchFamily="34" charset="0"/>
                <a:cs typeface="Arial" panose="020B0604020202020204" pitchFamily="34" charset="0"/>
              </a:rPr>
              <a:t>This system consists of a section for Obstacle detection and another one for to find Location. We made use of Ultrasonic sensor and GPS module to achieve the Obstacle detection and location finding respectively. </a:t>
            </a:r>
          </a:p>
          <a:p>
            <a:r>
              <a:rPr lang="en-IN" sz="1800" dirty="0">
                <a:latin typeface="Arial" panose="020B0604020202020204" pitchFamily="34" charset="0"/>
                <a:cs typeface="Arial" panose="020B0604020202020204" pitchFamily="34" charset="0"/>
              </a:rPr>
              <a:t>The software section is done with Arduino IDE. Finally, the output will be intimated to the user through speech commands. So with all this we can assist the blind people. </a:t>
            </a:r>
          </a:p>
          <a:p>
            <a:endParaRPr lang="en-IN"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0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9731-3FA8-3235-61E7-7C84BAA0655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003A3E3-717C-F309-A250-4C5F629C6C50}"/>
              </a:ext>
            </a:extLst>
          </p:cNvPr>
          <p:cNvSpPr>
            <a:spLocks noGrp="1"/>
          </p:cNvSpPr>
          <p:nvPr>
            <p:ph idx="1"/>
          </p:nvPr>
        </p:nvSpPr>
        <p:spPr>
          <a:xfrm>
            <a:off x="581192" y="2180496"/>
            <a:ext cx="11029615" cy="4220304"/>
          </a:xfrm>
        </p:spPr>
        <p:txBody>
          <a:bodyPr>
            <a:noAutofit/>
          </a:bodyPr>
          <a:lstStyle/>
          <a:p>
            <a:r>
              <a:rPr lang="en-IN" sz="2400" dirty="0"/>
              <a:t>To make the life of the blind people easier. To lower their challenging issues in the society.</a:t>
            </a:r>
          </a:p>
          <a:p>
            <a:pPr marL="0" indent="0">
              <a:buNone/>
            </a:pPr>
            <a:endParaRPr lang="en-IN" sz="2400" dirty="0"/>
          </a:p>
          <a:p>
            <a:r>
              <a:rPr lang="en-IN" sz="2400" dirty="0"/>
              <a:t>To develop an obstacle identifier and locate how far the object is presented.</a:t>
            </a:r>
          </a:p>
          <a:p>
            <a:endParaRPr lang="en-IN" sz="2400" dirty="0">
              <a:effectLst/>
            </a:endParaRPr>
          </a:p>
          <a:p>
            <a:r>
              <a:rPr lang="en-IN" sz="2400" dirty="0"/>
              <a:t>To find the person location.</a:t>
            </a:r>
          </a:p>
          <a:p>
            <a:pPr marL="0" indent="0">
              <a:buNone/>
            </a:pPr>
            <a:endParaRPr lang="en-IN" sz="2400" dirty="0">
              <a:effectLst/>
            </a:endParaRPr>
          </a:p>
          <a:p>
            <a:r>
              <a:rPr lang="en-IN" sz="2400" dirty="0"/>
              <a:t>To convey the gathered information to the user using speech commands. </a:t>
            </a:r>
            <a:endParaRPr lang="en-IN" sz="2400" dirty="0">
              <a:effectLst/>
            </a:endParaRPr>
          </a:p>
          <a:p>
            <a:endParaRPr lang="en-US" sz="2400" dirty="0"/>
          </a:p>
        </p:txBody>
      </p:sp>
    </p:spTree>
    <p:extLst>
      <p:ext uri="{BB962C8B-B14F-4D97-AF65-F5344CB8AC3E}">
        <p14:creationId xmlns:p14="http://schemas.microsoft.com/office/powerpoint/2010/main" val="384977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1858-B801-C09A-6F01-A24186EE2959}"/>
              </a:ext>
            </a:extLst>
          </p:cNvPr>
          <p:cNvSpPr>
            <a:spLocks noGrp="1"/>
          </p:cNvSpPr>
          <p:nvPr>
            <p:ph type="title"/>
          </p:nvPr>
        </p:nvSpPr>
        <p:spPr/>
        <p:txBody>
          <a:bodyPr/>
          <a:lstStyle/>
          <a:p>
            <a:r>
              <a:rPr lang="en-US" dirty="0"/>
              <a:t>Organization of the project report</a:t>
            </a:r>
          </a:p>
        </p:txBody>
      </p:sp>
      <p:sp>
        <p:nvSpPr>
          <p:cNvPr id="3" name="Content Placeholder 2">
            <a:extLst>
              <a:ext uri="{FF2B5EF4-FFF2-40B4-BE49-F238E27FC236}">
                <a16:creationId xmlns:a16="http://schemas.microsoft.com/office/drawing/2014/main" id="{12C60E8A-75D0-5064-81F0-0BE8699351CE}"/>
              </a:ext>
            </a:extLst>
          </p:cNvPr>
          <p:cNvSpPr>
            <a:spLocks noGrp="1"/>
          </p:cNvSpPr>
          <p:nvPr>
            <p:ph idx="1"/>
          </p:nvPr>
        </p:nvSpPr>
        <p:spPr>
          <a:xfrm>
            <a:off x="581192" y="2040835"/>
            <a:ext cx="11029615" cy="4704522"/>
          </a:xfrm>
        </p:spPr>
        <p:txBody>
          <a:bodyPr>
            <a:noAutofit/>
          </a:bodyPr>
          <a:lstStyle/>
          <a:p>
            <a:pPr>
              <a:lnSpc>
                <a:spcPct val="170000"/>
              </a:lnSpc>
            </a:pPr>
            <a:r>
              <a:rPr lang="en-IN" b="1" u="sng" dirty="0"/>
              <a:t>CHAPTER 1</a:t>
            </a:r>
            <a:r>
              <a:rPr lang="en-IN" dirty="0"/>
              <a:t>: Discusses the Overview of Wearable speech command Blind assistant system, states the need and overview of the project. </a:t>
            </a:r>
          </a:p>
          <a:p>
            <a:pPr>
              <a:lnSpc>
                <a:spcPct val="170000"/>
              </a:lnSpc>
            </a:pPr>
            <a:r>
              <a:rPr lang="en-IN" b="1" u="sng" dirty="0"/>
              <a:t>CHAPTER 2</a:t>
            </a:r>
            <a:r>
              <a:rPr lang="en-IN" b="1" dirty="0"/>
              <a:t>: </a:t>
            </a:r>
            <a:r>
              <a:rPr lang="en-IN" dirty="0"/>
              <a:t>Discusses some of the papers referred for the project works were summarized. </a:t>
            </a:r>
          </a:p>
          <a:p>
            <a:pPr>
              <a:lnSpc>
                <a:spcPct val="170000"/>
              </a:lnSpc>
            </a:pPr>
            <a:r>
              <a:rPr lang="en-IN" b="1" u="sng" dirty="0"/>
              <a:t>CHAPTER 3</a:t>
            </a:r>
            <a:r>
              <a:rPr lang="en-IN" b="1" dirty="0"/>
              <a:t>: </a:t>
            </a:r>
            <a:r>
              <a:rPr lang="en-IN" dirty="0"/>
              <a:t>Discusses about the block diagram, pin description and the components used in the project. </a:t>
            </a:r>
          </a:p>
          <a:p>
            <a:pPr>
              <a:lnSpc>
                <a:spcPct val="170000"/>
              </a:lnSpc>
            </a:pPr>
            <a:r>
              <a:rPr lang="en-IN" b="1" u="sng" dirty="0"/>
              <a:t>CHAPTER 4</a:t>
            </a:r>
            <a:r>
              <a:rPr lang="en-IN" b="1" dirty="0"/>
              <a:t>: </a:t>
            </a:r>
            <a:r>
              <a:rPr lang="en-IN" dirty="0"/>
              <a:t>Shows the simulation results obtained by integrating all the sensors into a complete model by dumping the code in the Arduino and working of the complete proposed model is discussed. </a:t>
            </a:r>
          </a:p>
          <a:p>
            <a:pPr>
              <a:lnSpc>
                <a:spcPct val="170000"/>
              </a:lnSpc>
            </a:pPr>
            <a:r>
              <a:rPr lang="en-IN" b="1" u="sng" dirty="0"/>
              <a:t>CHAPTER 5</a:t>
            </a:r>
            <a:r>
              <a:rPr lang="en-IN" b="1" dirty="0"/>
              <a:t>: </a:t>
            </a:r>
            <a:r>
              <a:rPr lang="en-IN" dirty="0"/>
              <a:t>Discusses the conclusion of the proposed system model and ideas that can be extended in the future. </a:t>
            </a:r>
          </a:p>
          <a:p>
            <a:pPr>
              <a:lnSpc>
                <a:spcPct val="170000"/>
              </a:lnSpc>
            </a:pPr>
            <a:endParaRPr lang="en-US" dirty="0"/>
          </a:p>
        </p:txBody>
      </p:sp>
    </p:spTree>
    <p:extLst>
      <p:ext uri="{BB962C8B-B14F-4D97-AF65-F5344CB8AC3E}">
        <p14:creationId xmlns:p14="http://schemas.microsoft.com/office/powerpoint/2010/main" val="294601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C1F8-6ECB-8BCC-9D19-F317C67E85C0}"/>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B41C458A-E67E-99A4-CFED-3277A829AEE2}"/>
              </a:ext>
            </a:extLst>
          </p:cNvPr>
          <p:cNvSpPr>
            <a:spLocks noGrp="1"/>
          </p:cNvSpPr>
          <p:nvPr>
            <p:ph idx="1"/>
          </p:nvPr>
        </p:nvSpPr>
        <p:spPr>
          <a:xfrm>
            <a:off x="838200" y="1825625"/>
            <a:ext cx="10515600" cy="4667250"/>
          </a:xfrm>
        </p:spPr>
        <p:txBody>
          <a:bodyPr>
            <a:normAutofit lnSpcReduction="10000"/>
          </a:bodyPr>
          <a:lstStyle/>
          <a:p>
            <a:r>
              <a:rPr lang="en-IN" sz="1600" dirty="0"/>
              <a:t>1) Pseudorandom code - This will consists of the ID of satellite which is sending the information. </a:t>
            </a:r>
          </a:p>
          <a:p>
            <a:r>
              <a:rPr lang="en-IN" sz="1600" dirty="0"/>
              <a:t>2) Ephemeris data - This will consists of Position and health of the satellite. </a:t>
            </a:r>
          </a:p>
          <a:p>
            <a:r>
              <a:rPr lang="en-IN" sz="1600" dirty="0"/>
              <a:t>3) Almanac data - It will tell where each GPS satellite should be at any time throughout the day and shows the orbital information for the satellite. </a:t>
            </a:r>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pPr marL="0" indent="0">
              <a:buNone/>
            </a:pPr>
            <a:r>
              <a:rPr lang="en-IN" sz="1800" dirty="0"/>
              <a:t> A) block diagram of object detection			B) block diagram of location detection</a:t>
            </a:r>
          </a:p>
          <a:p>
            <a:endParaRPr lang="en-US" sz="1600" dirty="0"/>
          </a:p>
        </p:txBody>
      </p:sp>
      <p:pic>
        <p:nvPicPr>
          <p:cNvPr id="1025" name="Picture 1" descr="page12image30494784">
            <a:extLst>
              <a:ext uri="{FF2B5EF4-FFF2-40B4-BE49-F238E27FC236}">
                <a16:creationId xmlns:a16="http://schemas.microsoft.com/office/drawing/2014/main" id="{6E0D6A73-FA28-98A5-2A6D-345D30607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3065983"/>
            <a:ext cx="54483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3image30496448">
            <a:extLst>
              <a:ext uri="{FF2B5EF4-FFF2-40B4-BE49-F238E27FC236}">
                <a16:creationId xmlns:a16="http://schemas.microsoft.com/office/drawing/2014/main" id="{7E05EDA1-9AFF-E2FA-19F1-AE67DE5B9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3148533"/>
            <a:ext cx="52451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3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F7EB-DB83-C76E-599C-677973162E9A}"/>
              </a:ext>
            </a:extLst>
          </p:cNvPr>
          <p:cNvSpPr>
            <a:spLocks noGrp="1"/>
          </p:cNvSpPr>
          <p:nvPr>
            <p:ph type="title"/>
          </p:nvPr>
        </p:nvSpPr>
        <p:spPr/>
        <p:txBody>
          <a:bodyPr/>
          <a:lstStyle/>
          <a:p>
            <a:r>
              <a:rPr lang="en-US" dirty="0"/>
              <a:t>Arduino uno</a:t>
            </a:r>
          </a:p>
        </p:txBody>
      </p:sp>
      <p:graphicFrame>
        <p:nvGraphicFramePr>
          <p:cNvPr id="4" name="Content Placeholder 3">
            <a:extLst>
              <a:ext uri="{FF2B5EF4-FFF2-40B4-BE49-F238E27FC236}">
                <a16:creationId xmlns:a16="http://schemas.microsoft.com/office/drawing/2014/main" id="{C4F18BE3-8408-162A-697C-3AE516ABF14C}"/>
              </a:ext>
            </a:extLst>
          </p:cNvPr>
          <p:cNvGraphicFramePr>
            <a:graphicFrameLocks noGrp="1"/>
          </p:cNvGraphicFramePr>
          <p:nvPr>
            <p:ph idx="1"/>
            <p:extLst>
              <p:ext uri="{D42A27DB-BD31-4B8C-83A1-F6EECF244321}">
                <p14:modId xmlns:p14="http://schemas.microsoft.com/office/powerpoint/2010/main" val="2367151498"/>
              </p:ext>
            </p:extLst>
          </p:nvPr>
        </p:nvGraphicFramePr>
        <p:xfrm>
          <a:off x="838200" y="1933903"/>
          <a:ext cx="10376338" cy="2042160"/>
        </p:xfrm>
        <a:graphic>
          <a:graphicData uri="http://schemas.openxmlformats.org/drawingml/2006/table">
            <a:tbl>
              <a:tblPr/>
              <a:tblGrid>
                <a:gridCol w="10376338">
                  <a:extLst>
                    <a:ext uri="{9D8B030D-6E8A-4147-A177-3AD203B41FA5}">
                      <a16:colId xmlns:a16="http://schemas.microsoft.com/office/drawing/2014/main" val="2954762663"/>
                    </a:ext>
                  </a:extLst>
                </a:gridCol>
              </a:tblGrid>
              <a:tr h="977619">
                <a:tc>
                  <a:txBody>
                    <a:bodyPr/>
                    <a:lstStyle/>
                    <a:p>
                      <a:r>
                        <a:rPr lang="en-IN" sz="1400" dirty="0">
                          <a:effectLst/>
                          <a:latin typeface="Times New Roman" panose="02020603050405020304" pitchFamily="18" charset="0"/>
                        </a:rPr>
                        <a:t>The Arduino Uno is an open-source microcontroller board based on the Microchip ATmega328P microcontroller and developed by </a:t>
                      </a:r>
                      <a:r>
                        <a:rPr lang="en-IN" sz="1400" dirty="0" err="1">
                          <a:effectLst/>
                          <a:latin typeface="Times New Roman" panose="02020603050405020304" pitchFamily="18" charset="0"/>
                        </a:rPr>
                        <a:t>Arduino.cc</a:t>
                      </a:r>
                      <a:r>
                        <a:rPr lang="en-IN" sz="1400" dirty="0">
                          <a:effectLst/>
                          <a:latin typeface="Times New Roman" panose="02020603050405020304" pitchFamily="18" charset="0"/>
                        </a:rPr>
                        <a:t>. The board is equipped with sets of digital and </a:t>
                      </a:r>
                      <a:r>
                        <a:rPr lang="en-IN" sz="1400" dirty="0" err="1">
                          <a:effectLst/>
                          <a:latin typeface="Times New Roman" panose="02020603050405020304" pitchFamily="18" charset="0"/>
                        </a:rPr>
                        <a:t>analog</a:t>
                      </a:r>
                      <a:r>
                        <a:rPr lang="en-IN" sz="1400" dirty="0">
                          <a:effectLst/>
                          <a:latin typeface="Times New Roman" panose="02020603050405020304" pitchFamily="18" charset="0"/>
                        </a:rPr>
                        <a:t> input/output (I/O) pins that may be interfaced to various expansion boards (shields) and other circuits. The board has 14 digital I/O pins (six capable of PWM output), 6 </a:t>
                      </a:r>
                      <a:r>
                        <a:rPr lang="en-IN" sz="1400" dirty="0" err="1">
                          <a:effectLst/>
                          <a:latin typeface="Times New Roman" panose="02020603050405020304" pitchFamily="18" charset="0"/>
                        </a:rPr>
                        <a:t>analog</a:t>
                      </a:r>
                      <a:r>
                        <a:rPr lang="en-IN" sz="1400" dirty="0">
                          <a:effectLst/>
                          <a:latin typeface="Times New Roman" panose="02020603050405020304" pitchFamily="18" charset="0"/>
                        </a:rPr>
                        <a:t> I/O pins, and is programmable with the Arduino IDE (Integrated Development Environment), via a type B USB cable. It can be powered by the USB cable or by an external 9-volt battery, though it accepts voltages between 7 and 20 volts. </a:t>
                      </a:r>
                      <a:endParaRPr lang="en-IN"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2588186"/>
                  </a:ext>
                </a:extLst>
              </a:tr>
              <a:tr h="437356">
                <a:tc>
                  <a:txBody>
                    <a:bodyPr/>
                    <a:lstStyle/>
                    <a:p>
                      <a:r>
                        <a:rPr lang="en-IN" sz="1400">
                          <a:effectLst/>
                          <a:latin typeface="Times New Roman" panose="02020603050405020304" pitchFamily="18" charset="0"/>
                        </a:rPr>
                        <a:t>It is similar to the Arduino Nano and Leonardo. The word "uno" means "one" in Italian and was chosen to mark the initial release of Arduino Software. The Uno board is the first in a series of USB-based Arduino boards. </a:t>
                      </a:r>
                      <a:endParaRPr lang="en-IN">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 cap="flat" cmpd="sng" algn="ctr">
                      <a:solidFill>
                        <a:srgbClr val="000000"/>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0478000"/>
                  </a:ext>
                </a:extLst>
              </a:tr>
              <a:tr h="308722">
                <a:tc>
                  <a:txBody>
                    <a:bodyPr/>
                    <a:lstStyle/>
                    <a:p>
                      <a:endParaRPr lang="en-IN"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 cap="flat" cmpd="sng" algn="ctr">
                      <a:solidFill>
                        <a:srgbClr val="000000"/>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389397449"/>
                  </a:ext>
                </a:extLst>
              </a:tr>
            </a:tbl>
          </a:graphicData>
        </a:graphic>
      </p:graphicFrame>
      <p:pic>
        <p:nvPicPr>
          <p:cNvPr id="2049" name="Picture 1" descr="page14image30527344">
            <a:extLst>
              <a:ext uri="{FF2B5EF4-FFF2-40B4-BE49-F238E27FC236}">
                <a16:creationId xmlns:a16="http://schemas.microsoft.com/office/drawing/2014/main" id="{D5ED7880-2B39-3051-7F71-E98DCD9F0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99025"/>
            <a:ext cx="2398986" cy="209712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15image30448544">
            <a:extLst>
              <a:ext uri="{FF2B5EF4-FFF2-40B4-BE49-F238E27FC236}">
                <a16:creationId xmlns:a16="http://schemas.microsoft.com/office/drawing/2014/main" id="{67063578-CA04-7E60-A7D7-5A80DBD64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703" y="3561474"/>
            <a:ext cx="4363016" cy="2931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7B9C34-4476-7197-0C47-B8461C43B12A}"/>
              </a:ext>
            </a:extLst>
          </p:cNvPr>
          <p:cNvSpPr txBox="1"/>
          <p:nvPr/>
        </p:nvSpPr>
        <p:spPr>
          <a:xfrm>
            <a:off x="966952" y="5996152"/>
            <a:ext cx="1959319" cy="369332"/>
          </a:xfrm>
          <a:prstGeom prst="rect">
            <a:avLst/>
          </a:prstGeom>
          <a:noFill/>
        </p:spPr>
        <p:txBody>
          <a:bodyPr wrap="none" rtlCol="0">
            <a:spAutoFit/>
          </a:bodyPr>
          <a:lstStyle/>
          <a:p>
            <a:r>
              <a:rPr lang="en-US" dirty="0"/>
              <a:t>Arduino uno board</a:t>
            </a:r>
          </a:p>
        </p:txBody>
      </p:sp>
      <p:sp>
        <p:nvSpPr>
          <p:cNvPr id="6" name="TextBox 5">
            <a:extLst>
              <a:ext uri="{FF2B5EF4-FFF2-40B4-BE49-F238E27FC236}">
                <a16:creationId xmlns:a16="http://schemas.microsoft.com/office/drawing/2014/main" id="{CCE9E07C-E2A0-8185-A8ED-AC320E575FEF}"/>
              </a:ext>
            </a:extLst>
          </p:cNvPr>
          <p:cNvSpPr txBox="1"/>
          <p:nvPr/>
        </p:nvSpPr>
        <p:spPr>
          <a:xfrm>
            <a:off x="3752193" y="4034612"/>
            <a:ext cx="2762423" cy="369332"/>
          </a:xfrm>
          <a:prstGeom prst="rect">
            <a:avLst/>
          </a:prstGeom>
          <a:noFill/>
        </p:spPr>
        <p:txBody>
          <a:bodyPr wrap="none" rtlCol="0">
            <a:spAutoFit/>
          </a:bodyPr>
          <a:lstStyle/>
          <a:p>
            <a:r>
              <a:rPr lang="en-US" dirty="0"/>
              <a:t>Pin diagram of Arduino uno</a:t>
            </a:r>
          </a:p>
        </p:txBody>
      </p:sp>
      <p:cxnSp>
        <p:nvCxnSpPr>
          <p:cNvPr id="8" name="Elbow Connector 7">
            <a:extLst>
              <a:ext uri="{FF2B5EF4-FFF2-40B4-BE49-F238E27FC236}">
                <a16:creationId xmlns:a16="http://schemas.microsoft.com/office/drawing/2014/main" id="{2391A4A7-1D2A-BB53-1AB6-3136E681C0B0}"/>
              </a:ext>
            </a:extLst>
          </p:cNvPr>
          <p:cNvCxnSpPr>
            <a:stCxn id="6" idx="2"/>
          </p:cNvCxnSpPr>
          <p:nvPr/>
        </p:nvCxnSpPr>
        <p:spPr>
          <a:xfrm rot="16200000" flipH="1">
            <a:off x="5547404" y="3984537"/>
            <a:ext cx="720000" cy="15480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987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99B1-37DD-B510-E609-A3B63B25C1A3}"/>
              </a:ext>
            </a:extLst>
          </p:cNvPr>
          <p:cNvSpPr>
            <a:spLocks noGrp="1"/>
          </p:cNvSpPr>
          <p:nvPr>
            <p:ph type="title"/>
          </p:nvPr>
        </p:nvSpPr>
        <p:spPr>
          <a:xfrm>
            <a:off x="608551" y="724947"/>
            <a:ext cx="11002256" cy="1462199"/>
          </a:xfrm>
        </p:spPr>
        <p:txBody>
          <a:bodyPr>
            <a:normAutofit/>
          </a:bodyPr>
          <a:lstStyle/>
          <a:p>
            <a:r>
              <a:rPr lang="en-US" dirty="0"/>
              <a:t>Block diagram and components</a:t>
            </a:r>
            <a:br>
              <a:rPr lang="en-US" dirty="0"/>
            </a:br>
            <a:endParaRPr lang="en-US" dirty="0"/>
          </a:p>
        </p:txBody>
      </p:sp>
      <p:pic>
        <p:nvPicPr>
          <p:cNvPr id="1025" name="Picture 1" descr="page30image18439488">
            <a:extLst>
              <a:ext uri="{FF2B5EF4-FFF2-40B4-BE49-F238E27FC236}">
                <a16:creationId xmlns:a16="http://schemas.microsoft.com/office/drawing/2014/main" id="{9D62F25D-CFD0-9841-55CA-570F8F8E50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13" y="2316796"/>
            <a:ext cx="4414875" cy="31540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1CF9C197-650F-681A-80F0-99EE81F251B2}"/>
              </a:ext>
            </a:extLst>
          </p:cNvPr>
          <p:cNvGraphicFramePr>
            <a:graphicFrameLocks noGrp="1"/>
          </p:cNvGraphicFramePr>
          <p:nvPr>
            <p:extLst>
              <p:ext uri="{D42A27DB-BD31-4B8C-83A1-F6EECF244321}">
                <p14:modId xmlns:p14="http://schemas.microsoft.com/office/powerpoint/2010/main" val="1339483236"/>
              </p:ext>
            </p:extLst>
          </p:nvPr>
        </p:nvGraphicFramePr>
        <p:xfrm>
          <a:off x="4578397" y="2067339"/>
          <a:ext cx="7212723" cy="4452730"/>
        </p:xfrm>
        <a:graphic>
          <a:graphicData uri="http://schemas.openxmlformats.org/drawingml/2006/table">
            <a:tbl>
              <a:tblPr/>
              <a:tblGrid>
                <a:gridCol w="2404241">
                  <a:extLst>
                    <a:ext uri="{9D8B030D-6E8A-4147-A177-3AD203B41FA5}">
                      <a16:colId xmlns:a16="http://schemas.microsoft.com/office/drawing/2014/main" val="107713417"/>
                    </a:ext>
                  </a:extLst>
                </a:gridCol>
                <a:gridCol w="2404241">
                  <a:extLst>
                    <a:ext uri="{9D8B030D-6E8A-4147-A177-3AD203B41FA5}">
                      <a16:colId xmlns:a16="http://schemas.microsoft.com/office/drawing/2014/main" val="2863422468"/>
                    </a:ext>
                  </a:extLst>
                </a:gridCol>
                <a:gridCol w="2404241">
                  <a:extLst>
                    <a:ext uri="{9D8B030D-6E8A-4147-A177-3AD203B41FA5}">
                      <a16:colId xmlns:a16="http://schemas.microsoft.com/office/drawing/2014/main" val="3700017880"/>
                    </a:ext>
                  </a:extLst>
                </a:gridCol>
              </a:tblGrid>
              <a:tr h="3013903">
                <a:tc>
                  <a:txBody>
                    <a:bodyPr/>
                    <a:lstStyle/>
                    <a:p>
                      <a:r>
                        <a:rPr lang="en-IN" sz="1400" dirty="0">
                          <a:effectLst/>
                          <a:latin typeface="Times New Roman" panose="02020603050405020304" pitchFamily="18" charset="0"/>
                        </a:rPr>
                        <a:t>Power </a:t>
                      </a:r>
                      <a:endParaRPr lang="en-IN"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400" dirty="0">
                          <a:effectLst/>
                          <a:latin typeface="Times New Roman" panose="02020603050405020304" pitchFamily="18" charset="0"/>
                        </a:rPr>
                        <a:t>Vin, 3.3V, 5V, GND </a:t>
                      </a:r>
                      <a:endParaRPr lang="en-IN"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400">
                          <a:effectLst/>
                          <a:latin typeface="Times New Roman" panose="02020603050405020304" pitchFamily="18" charset="0"/>
                        </a:rPr>
                        <a:t>Vin: Input voltage to Arduino when using an external power source. </a:t>
                      </a:r>
                      <a:endParaRPr lang="en-IN">
                        <a:effectLst/>
                      </a:endParaRPr>
                    </a:p>
                    <a:p>
                      <a:r>
                        <a:rPr lang="en-IN" sz="1400">
                          <a:effectLst/>
                          <a:latin typeface="Times New Roman" panose="02020603050405020304" pitchFamily="18" charset="0"/>
                        </a:rPr>
                        <a:t>5V: Regulated power supply used to power microcontroller and other components on the board. </a:t>
                      </a:r>
                      <a:endParaRPr lang="en-IN">
                        <a:effectLst/>
                      </a:endParaRPr>
                    </a:p>
                    <a:p>
                      <a:r>
                        <a:rPr lang="en-IN" sz="1400">
                          <a:effectLst/>
                          <a:latin typeface="Times New Roman" panose="02020603050405020304" pitchFamily="18" charset="0"/>
                        </a:rPr>
                        <a:t>3.3V: 3.3V supply generated by on-board voltage regulator. Maximum current draw is 50mA. </a:t>
                      </a:r>
                      <a:endParaRPr lang="en-IN">
                        <a:effectLst/>
                      </a:endParaRPr>
                    </a:p>
                    <a:p>
                      <a:r>
                        <a:rPr lang="en-IN" sz="1400">
                          <a:effectLst/>
                          <a:latin typeface="Times New Roman" panose="02020603050405020304" pitchFamily="18" charset="0"/>
                        </a:rPr>
                        <a:t>GND: ground pins.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466955"/>
                  </a:ext>
                </a:extLst>
              </a:tr>
              <a:tr h="420575">
                <a:tc>
                  <a:txBody>
                    <a:bodyPr/>
                    <a:lstStyle/>
                    <a:p>
                      <a:r>
                        <a:rPr lang="en-IN" sz="1400">
                          <a:effectLst/>
                          <a:latin typeface="Times New Roman" panose="02020603050405020304" pitchFamily="18" charset="0"/>
                        </a:rPr>
                        <a:t>Reset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400">
                          <a:effectLst/>
                          <a:latin typeface="Times New Roman" panose="02020603050405020304" pitchFamily="18" charset="0"/>
                        </a:rPr>
                        <a:t>Reset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400">
                          <a:effectLst/>
                          <a:latin typeface="Times New Roman" panose="02020603050405020304" pitchFamily="18" charset="0"/>
                        </a:rPr>
                        <a:t>Resets the microcontroller.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482953"/>
                  </a:ext>
                </a:extLst>
              </a:tr>
              <a:tr h="1018252">
                <a:tc>
                  <a:txBody>
                    <a:bodyPr/>
                    <a:lstStyle/>
                    <a:p>
                      <a:r>
                        <a:rPr lang="en-IN" sz="1400">
                          <a:effectLst/>
                          <a:latin typeface="Times New Roman" panose="02020603050405020304" pitchFamily="18" charset="0"/>
                        </a:rPr>
                        <a:t>Analog Pins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400">
                          <a:effectLst/>
                          <a:latin typeface="Times New Roman" panose="02020603050405020304" pitchFamily="18" charset="0"/>
                        </a:rPr>
                        <a:t>A0-A5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400" dirty="0">
                          <a:effectLst/>
                          <a:latin typeface="Times New Roman" panose="02020603050405020304" pitchFamily="18" charset="0"/>
                        </a:rPr>
                        <a:t>Used to provide </a:t>
                      </a:r>
                      <a:r>
                        <a:rPr lang="en-IN" sz="1400" dirty="0" err="1">
                          <a:effectLst/>
                          <a:latin typeface="Times New Roman" panose="02020603050405020304" pitchFamily="18" charset="0"/>
                        </a:rPr>
                        <a:t>analog</a:t>
                      </a:r>
                      <a:r>
                        <a:rPr lang="en-IN" sz="1400" dirty="0">
                          <a:effectLst/>
                          <a:latin typeface="Times New Roman" panose="02020603050405020304" pitchFamily="18" charset="0"/>
                        </a:rPr>
                        <a:t> input in the range of 0- </a:t>
                      </a:r>
                      <a:endParaRPr lang="en-IN" dirty="0">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7370368"/>
                  </a:ext>
                </a:extLst>
              </a:tr>
            </a:tbl>
          </a:graphicData>
        </a:graphic>
      </p:graphicFrame>
      <p:sp>
        <p:nvSpPr>
          <p:cNvPr id="12" name="Rectangle 7">
            <a:extLst>
              <a:ext uri="{FF2B5EF4-FFF2-40B4-BE49-F238E27FC236}">
                <a16:creationId xmlns:a16="http://schemas.microsoft.com/office/drawing/2014/main" id="{DB99FD59-9EF8-23E1-D6C2-D52B3DFB0FD9}"/>
              </a:ext>
            </a:extLst>
          </p:cNvPr>
          <p:cNvSpPr>
            <a:spLocks noChangeArrowheads="1"/>
          </p:cNvSpPr>
          <p:nvPr/>
        </p:nvSpPr>
        <p:spPr bwMode="auto">
          <a:xfrm>
            <a:off x="-1375676" y="3000448"/>
            <a:ext cx="19842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33" name="Picture 9" descr="page31image33158848">
            <a:extLst>
              <a:ext uri="{FF2B5EF4-FFF2-40B4-BE49-F238E27FC236}">
                <a16:creationId xmlns:a16="http://schemas.microsoft.com/office/drawing/2014/main" id="{722E3E8C-FAAD-3764-0B94-863D07EEE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159" y="2293937"/>
            <a:ext cx="1795016" cy="457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31image33159040">
            <a:extLst>
              <a:ext uri="{FF2B5EF4-FFF2-40B4-BE49-F238E27FC236}">
                <a16:creationId xmlns:a16="http://schemas.microsoft.com/office/drawing/2014/main" id="{D587D511-6E39-0813-3340-01496FA00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159" y="2293937"/>
            <a:ext cx="1795016" cy="4571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page31image33159232">
            <a:extLst>
              <a:ext uri="{FF2B5EF4-FFF2-40B4-BE49-F238E27FC236}">
                <a16:creationId xmlns:a16="http://schemas.microsoft.com/office/drawing/2014/main" id="{9359A1C7-C678-D742-A4FB-1251C6D76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159" y="2293937"/>
            <a:ext cx="1795016" cy="4571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B49CA91-5705-E05B-0812-F335A7469B5B}"/>
              </a:ext>
            </a:extLst>
          </p:cNvPr>
          <p:cNvSpPr txBox="1"/>
          <p:nvPr/>
        </p:nvSpPr>
        <p:spPr>
          <a:xfrm>
            <a:off x="1000829" y="5763721"/>
            <a:ext cx="2488245" cy="369332"/>
          </a:xfrm>
          <a:prstGeom prst="rect">
            <a:avLst/>
          </a:prstGeom>
          <a:noFill/>
        </p:spPr>
        <p:txBody>
          <a:bodyPr wrap="none" rtlCol="0">
            <a:spAutoFit/>
          </a:bodyPr>
          <a:lstStyle/>
          <a:p>
            <a:r>
              <a:rPr lang="en-US" dirty="0"/>
              <a:t>Block diagram of Uno R3</a:t>
            </a:r>
          </a:p>
        </p:txBody>
      </p:sp>
    </p:spTree>
    <p:extLst>
      <p:ext uri="{BB962C8B-B14F-4D97-AF65-F5344CB8AC3E}">
        <p14:creationId xmlns:p14="http://schemas.microsoft.com/office/powerpoint/2010/main" val="304067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EE7615-1BC7-319E-6E16-D181B3EFD5CC}"/>
              </a:ext>
            </a:extLst>
          </p:cNvPr>
          <p:cNvGraphicFramePr>
            <a:graphicFrameLocks noGrp="1"/>
          </p:cNvGraphicFramePr>
          <p:nvPr>
            <p:extLst>
              <p:ext uri="{D42A27DB-BD31-4B8C-83A1-F6EECF244321}">
                <p14:modId xmlns:p14="http://schemas.microsoft.com/office/powerpoint/2010/main" val="2790321332"/>
              </p:ext>
            </p:extLst>
          </p:nvPr>
        </p:nvGraphicFramePr>
        <p:xfrm>
          <a:off x="346213" y="1298713"/>
          <a:ext cx="11499573" cy="5264421"/>
        </p:xfrm>
        <a:graphic>
          <a:graphicData uri="http://schemas.openxmlformats.org/drawingml/2006/table">
            <a:tbl>
              <a:tblPr/>
              <a:tblGrid>
                <a:gridCol w="3833191">
                  <a:extLst>
                    <a:ext uri="{9D8B030D-6E8A-4147-A177-3AD203B41FA5}">
                      <a16:colId xmlns:a16="http://schemas.microsoft.com/office/drawing/2014/main" val="2237619213"/>
                    </a:ext>
                  </a:extLst>
                </a:gridCol>
                <a:gridCol w="3833191">
                  <a:extLst>
                    <a:ext uri="{9D8B030D-6E8A-4147-A177-3AD203B41FA5}">
                      <a16:colId xmlns:a16="http://schemas.microsoft.com/office/drawing/2014/main" val="91705490"/>
                    </a:ext>
                  </a:extLst>
                </a:gridCol>
                <a:gridCol w="3833191">
                  <a:extLst>
                    <a:ext uri="{9D8B030D-6E8A-4147-A177-3AD203B41FA5}">
                      <a16:colId xmlns:a16="http://schemas.microsoft.com/office/drawing/2014/main" val="2790548878"/>
                    </a:ext>
                  </a:extLst>
                </a:gridCol>
              </a:tblGrid>
              <a:tr h="1005563">
                <a:tc>
                  <a:txBody>
                    <a:bodyPr/>
                    <a:lstStyle/>
                    <a:p>
                      <a:pPr marL="0" indent="0" algn="just">
                        <a:buFontTx/>
                        <a:buNone/>
                      </a:pPr>
                      <a:r>
                        <a:rPr lang="en-IN" sz="1800" dirty="0">
                          <a:effectLst/>
                          <a:latin typeface="Times New Roman" panose="02020603050405020304" pitchFamily="18" charset="0"/>
                        </a:rPr>
                        <a:t>1 </a:t>
                      </a:r>
                      <a:endParaRPr lang="en-IN"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pPr marL="0" indent="0" algn="just">
                        <a:buFontTx/>
                        <a:buNone/>
                      </a:pPr>
                      <a:r>
                        <a:rPr lang="en-IN" sz="1800" dirty="0" err="1">
                          <a:effectLst/>
                          <a:latin typeface="Times New Roman" panose="02020603050405020304" pitchFamily="18" charset="0"/>
                        </a:rPr>
                        <a:t>Vcc</a:t>
                      </a:r>
                      <a:r>
                        <a:rPr lang="en-IN" sz="1800" dirty="0">
                          <a:effectLst/>
                          <a:latin typeface="Times New Roman" panose="02020603050405020304" pitchFamily="18" charset="0"/>
                        </a:rPr>
                        <a:t> </a:t>
                      </a:r>
                      <a:endParaRPr lang="en-IN" sz="1800"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pPr marL="0" indent="0" algn="just">
                        <a:lnSpc>
                          <a:spcPct val="150000"/>
                        </a:lnSpc>
                        <a:buFontTx/>
                        <a:buNone/>
                      </a:pPr>
                      <a:r>
                        <a:rPr lang="en-IN" sz="1800" dirty="0">
                          <a:effectLst/>
                          <a:latin typeface="Times New Roman" panose="02020603050405020304" pitchFamily="18" charset="0"/>
                        </a:rPr>
                        <a:t>The </a:t>
                      </a:r>
                      <a:r>
                        <a:rPr lang="en-IN" sz="1800" dirty="0" err="1">
                          <a:effectLst/>
                          <a:latin typeface="Times New Roman" panose="02020603050405020304" pitchFamily="18" charset="0"/>
                        </a:rPr>
                        <a:t>Vcc</a:t>
                      </a:r>
                      <a:r>
                        <a:rPr lang="en-IN" sz="1800" dirty="0">
                          <a:effectLst/>
                          <a:latin typeface="Times New Roman" panose="02020603050405020304" pitchFamily="18" charset="0"/>
                        </a:rPr>
                        <a:t> pin powers the sensor, typically with +5V </a:t>
                      </a:r>
                      <a:endParaRPr lang="en-IN" sz="1800" dirty="0">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08393489"/>
                  </a:ext>
                </a:extLst>
              </a:tr>
              <a:tr h="1419620">
                <a:tc>
                  <a:txBody>
                    <a:bodyPr/>
                    <a:lstStyle/>
                    <a:p>
                      <a:pPr marL="0" indent="0" algn="just">
                        <a:buFontTx/>
                        <a:buNone/>
                      </a:pPr>
                      <a:r>
                        <a:rPr lang="en-IN" sz="1800">
                          <a:effectLst/>
                          <a:latin typeface="Times New Roman" panose="02020603050405020304" pitchFamily="18" charset="0"/>
                        </a:rPr>
                        <a:t>2 </a:t>
                      </a:r>
                      <a:endParaRPr lang="en-IN"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pPr marL="0" indent="0" algn="just">
                        <a:buFontTx/>
                        <a:buNone/>
                      </a:pPr>
                      <a:r>
                        <a:rPr lang="en-IN" sz="1800">
                          <a:effectLst/>
                          <a:latin typeface="Times New Roman" panose="02020603050405020304" pitchFamily="18" charset="0"/>
                        </a:rPr>
                        <a:t>Trigger </a:t>
                      </a:r>
                      <a:endParaRPr lang="en-IN" sz="180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pPr marL="0" indent="0" algn="just">
                        <a:lnSpc>
                          <a:spcPct val="150000"/>
                        </a:lnSpc>
                        <a:buFontTx/>
                        <a:buNone/>
                      </a:pPr>
                      <a:r>
                        <a:rPr lang="en-IN" sz="1800" dirty="0">
                          <a:effectLst/>
                          <a:latin typeface="Times New Roman" panose="02020603050405020304" pitchFamily="18" charset="0"/>
                        </a:rPr>
                        <a:t>Trigger pin is an Input pin. This pin has to be kept high for 10us to initialize measurement by sending US wave. </a:t>
                      </a:r>
                      <a:endParaRPr lang="en-IN" sz="1800" dirty="0">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75056031"/>
                  </a:ext>
                </a:extLst>
              </a:tr>
              <a:tr h="1833675">
                <a:tc>
                  <a:txBody>
                    <a:bodyPr/>
                    <a:lstStyle/>
                    <a:p>
                      <a:pPr marL="0" indent="0" algn="just">
                        <a:buFontTx/>
                        <a:buNone/>
                      </a:pPr>
                      <a:r>
                        <a:rPr lang="en-IN" sz="1800">
                          <a:effectLst/>
                          <a:latin typeface="Times New Roman" panose="02020603050405020304" pitchFamily="18" charset="0"/>
                        </a:rPr>
                        <a:t>3 </a:t>
                      </a:r>
                      <a:endParaRPr lang="en-IN"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pPr marL="0" indent="0" algn="just">
                        <a:buFontTx/>
                        <a:buNone/>
                      </a:pPr>
                      <a:r>
                        <a:rPr lang="en-IN" sz="1800">
                          <a:effectLst/>
                          <a:latin typeface="Times New Roman" panose="02020603050405020304" pitchFamily="18" charset="0"/>
                        </a:rPr>
                        <a:t>Echo pin </a:t>
                      </a:r>
                      <a:endParaRPr lang="en-IN" sz="180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pPr marL="0" indent="0" algn="just">
                        <a:lnSpc>
                          <a:spcPct val="150000"/>
                        </a:lnSpc>
                        <a:buFontTx/>
                        <a:buNone/>
                      </a:pPr>
                      <a:r>
                        <a:rPr lang="en-IN" sz="1800" dirty="0">
                          <a:effectLst/>
                          <a:latin typeface="Times New Roman" panose="02020603050405020304" pitchFamily="18" charset="0"/>
                        </a:rPr>
                        <a:t>Echo pin is an Output pin. This pin goes high for a period of time which will be equal to the time taken for the US wave to return back to the sensor. </a:t>
                      </a:r>
                      <a:endParaRPr lang="en-IN" sz="1800" dirty="0">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5432997"/>
                  </a:ext>
                </a:extLst>
              </a:tr>
              <a:tr h="1005563">
                <a:tc>
                  <a:txBody>
                    <a:bodyPr/>
                    <a:lstStyle/>
                    <a:p>
                      <a:pPr marL="0" indent="0" algn="just">
                        <a:buFontTx/>
                        <a:buNone/>
                      </a:pPr>
                      <a:r>
                        <a:rPr lang="en-IN" sz="1800">
                          <a:effectLst/>
                          <a:latin typeface="Times New Roman" panose="02020603050405020304" pitchFamily="18" charset="0"/>
                        </a:rPr>
                        <a:t>4 </a:t>
                      </a:r>
                      <a:endParaRPr lang="en-IN"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pPr marL="0" indent="0" algn="just">
                        <a:buFontTx/>
                        <a:buNone/>
                      </a:pPr>
                      <a:r>
                        <a:rPr lang="en-IN" sz="1800">
                          <a:effectLst/>
                          <a:latin typeface="Times New Roman" panose="02020603050405020304" pitchFamily="18" charset="0"/>
                        </a:rPr>
                        <a:t>GND </a:t>
                      </a:r>
                      <a:endParaRPr lang="en-IN" sz="180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pPr marL="0" indent="0" algn="just">
                        <a:lnSpc>
                          <a:spcPct val="150000"/>
                        </a:lnSpc>
                        <a:buFontTx/>
                        <a:buNone/>
                      </a:pPr>
                      <a:r>
                        <a:rPr lang="en-IN" sz="1800" dirty="0">
                          <a:effectLst/>
                          <a:latin typeface="Times New Roman" panose="02020603050405020304" pitchFamily="18" charset="0"/>
                        </a:rPr>
                        <a:t>This pin is connected to the Ground of the system. </a:t>
                      </a:r>
                      <a:endParaRPr lang="en-IN" sz="1800" dirty="0">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9711777"/>
                  </a:ext>
                </a:extLst>
              </a:tr>
            </a:tbl>
          </a:graphicData>
        </a:graphic>
      </p:graphicFrame>
      <p:sp>
        <p:nvSpPr>
          <p:cNvPr id="5" name="Rectangle 2">
            <a:extLst>
              <a:ext uri="{FF2B5EF4-FFF2-40B4-BE49-F238E27FC236}">
                <a16:creationId xmlns:a16="http://schemas.microsoft.com/office/drawing/2014/main" id="{E262F6F1-32F3-2FA6-095B-A7F6ADCFDC99}"/>
              </a:ext>
            </a:extLst>
          </p:cNvPr>
          <p:cNvSpPr>
            <a:spLocks noChangeArrowheads="1"/>
          </p:cNvSpPr>
          <p:nvPr/>
        </p:nvSpPr>
        <p:spPr bwMode="auto">
          <a:xfrm>
            <a:off x="-4225227" y="7859314"/>
            <a:ext cx="672491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Bold" pitchFamily="2"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1" name="Picture 3" descr="page33image33478656">
            <a:extLst>
              <a:ext uri="{FF2B5EF4-FFF2-40B4-BE49-F238E27FC236}">
                <a16:creationId xmlns:a16="http://schemas.microsoft.com/office/drawing/2014/main" id="{BB4E45CC-C885-A0EA-2710-485796331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791" y="3369753"/>
            <a:ext cx="1955800" cy="461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ge33image33480768">
            <a:extLst>
              <a:ext uri="{FF2B5EF4-FFF2-40B4-BE49-F238E27FC236}">
                <a16:creationId xmlns:a16="http://schemas.microsoft.com/office/drawing/2014/main" id="{4079789B-1601-F0C4-E098-F13886F9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791" y="3369753"/>
            <a:ext cx="1955800" cy="4619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page33image33480960">
            <a:extLst>
              <a:ext uri="{FF2B5EF4-FFF2-40B4-BE49-F238E27FC236}">
                <a16:creationId xmlns:a16="http://schemas.microsoft.com/office/drawing/2014/main" id="{20B1546E-BBE2-FC8F-5A9E-872B8CB0F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91" y="3369753"/>
            <a:ext cx="1955800" cy="4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BD4671-F592-0FEE-7AE6-D42FCDC66ABE}"/>
              </a:ext>
            </a:extLst>
          </p:cNvPr>
          <p:cNvSpPr txBox="1"/>
          <p:nvPr/>
        </p:nvSpPr>
        <p:spPr>
          <a:xfrm>
            <a:off x="3440961" y="533403"/>
            <a:ext cx="4797660" cy="646331"/>
          </a:xfrm>
          <a:prstGeom prst="rect">
            <a:avLst/>
          </a:prstGeom>
          <a:noFill/>
        </p:spPr>
        <p:txBody>
          <a:bodyPr wrap="none" rtlCol="0">
            <a:spAutoFit/>
          </a:bodyPr>
          <a:lstStyle/>
          <a:p>
            <a:pPr algn="just"/>
            <a:r>
              <a:rPr lang="en-US" sz="3600" dirty="0"/>
              <a:t>Sensor Pin Configuration</a:t>
            </a:r>
          </a:p>
        </p:txBody>
      </p:sp>
    </p:spTree>
    <p:extLst>
      <p:ext uri="{BB962C8B-B14F-4D97-AF65-F5344CB8AC3E}">
        <p14:creationId xmlns:p14="http://schemas.microsoft.com/office/powerpoint/2010/main" val="329985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3255-4385-8897-42DE-B80F7F5015F6}"/>
              </a:ext>
            </a:extLst>
          </p:cNvPr>
          <p:cNvSpPr>
            <a:spLocks noGrp="1"/>
          </p:cNvSpPr>
          <p:nvPr>
            <p:ph type="title"/>
          </p:nvPr>
        </p:nvSpPr>
        <p:spPr/>
        <p:txBody>
          <a:bodyPr/>
          <a:lstStyle/>
          <a:p>
            <a:r>
              <a:rPr lang="en-US" dirty="0"/>
              <a:t>conclusion and future scope</a:t>
            </a:r>
          </a:p>
        </p:txBody>
      </p:sp>
      <p:sp>
        <p:nvSpPr>
          <p:cNvPr id="3" name="Content Placeholder 2">
            <a:extLst>
              <a:ext uri="{FF2B5EF4-FFF2-40B4-BE49-F238E27FC236}">
                <a16:creationId xmlns:a16="http://schemas.microsoft.com/office/drawing/2014/main" id="{E039EEAB-9C39-EFCC-1BAC-400558E44305}"/>
              </a:ext>
            </a:extLst>
          </p:cNvPr>
          <p:cNvSpPr>
            <a:spLocks noGrp="1"/>
          </p:cNvSpPr>
          <p:nvPr>
            <p:ph idx="1"/>
          </p:nvPr>
        </p:nvSpPr>
        <p:spPr/>
        <p:txBody>
          <a:bodyPr>
            <a:normAutofit fontScale="92500" lnSpcReduction="20000"/>
          </a:bodyPr>
          <a:lstStyle/>
          <a:p>
            <a:r>
              <a:rPr lang="en-IN" sz="2000" dirty="0">
                <a:latin typeface="Al Nile" pitchFamily="2" charset="-78"/>
                <a:cs typeface="Al Nile" pitchFamily="2" charset="-78"/>
              </a:rPr>
              <a:t>This paper proposes a wearable navigation system that helps the visually challenged to move freely in both indoor and outdoor settings. The proposed model has an accuracy of 90 %. The overall aim was to provide a simple wearable and economic device for the visually impaired. It can be used by people of all ages and is convenient to operate. Obstacle is sensed and distance is measured using ultrasonic sensor. Audio assistance is given in the form of speech signals using speaker which is inbuilt in </a:t>
            </a:r>
            <a:r>
              <a:rPr lang="en-IN" sz="2000" dirty="0" err="1">
                <a:latin typeface="Al Nile" pitchFamily="2" charset="-78"/>
                <a:cs typeface="Al Nile" pitchFamily="2" charset="-78"/>
              </a:rPr>
              <a:t>arduino</a:t>
            </a:r>
            <a:r>
              <a:rPr lang="en-IN" sz="2000" dirty="0">
                <a:latin typeface="Al Nile" pitchFamily="2" charset="-78"/>
                <a:cs typeface="Al Nile" pitchFamily="2" charset="-78"/>
              </a:rPr>
              <a:t> ide. Thus, the final audio output containing the alert sound is given through speaker to the user. This project can be used as a wearable device or it can be implemented in the cane for the comfort of the blind. </a:t>
            </a:r>
          </a:p>
          <a:p>
            <a:r>
              <a:rPr lang="en-IN" sz="2000" dirty="0">
                <a:latin typeface="Al Nile" pitchFamily="2" charset="-78"/>
                <a:cs typeface="Al Nile" pitchFamily="2" charset="-78"/>
              </a:rPr>
              <a:t>As future work, we are trying to develop and implement a more accurate navigation model which helps blind people in identifying and distancing any surrounding objects, as the present model cannot give the distance of moving objects accurately. This will be achieved using high speed microprocessor technology. This technology can also be essentially implemented in the form of a walking stick for the blind which uses similar technology to this project but is more versatile and user friendly. </a:t>
            </a:r>
          </a:p>
          <a:p>
            <a:endParaRPr lang="en-US" sz="2000" dirty="0">
              <a:latin typeface="Al Nile" pitchFamily="2" charset="-78"/>
              <a:cs typeface="Al Nile" pitchFamily="2" charset="-78"/>
            </a:endParaRPr>
          </a:p>
        </p:txBody>
      </p:sp>
    </p:spTree>
    <p:extLst>
      <p:ext uri="{BB962C8B-B14F-4D97-AF65-F5344CB8AC3E}">
        <p14:creationId xmlns:p14="http://schemas.microsoft.com/office/powerpoint/2010/main" val="5719785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{ED8AB333-A506-544A-B0DD-6CF4D39222BB}tf10001123</Template>
  <TotalTime>63</TotalTime>
  <Words>1067</Words>
  <Application>Microsoft Macintosh PowerPoint</Application>
  <PresentationFormat>Widescreen</PresentationFormat>
  <Paragraphs>75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 Nile</vt:lpstr>
      <vt:lpstr>Arial</vt:lpstr>
      <vt:lpstr>Calibri</vt:lpstr>
      <vt:lpstr>Gill Sans MT</vt:lpstr>
      <vt:lpstr>Times New Roman</vt:lpstr>
      <vt:lpstr>Times New Roman,Bold</vt:lpstr>
      <vt:lpstr>Wingdings 2</vt:lpstr>
      <vt:lpstr>Dividend</vt:lpstr>
      <vt:lpstr>WEARABLE SPEECH COMMAND BLIND ASSISTANT SYSTEM  </vt:lpstr>
      <vt:lpstr>Overview</vt:lpstr>
      <vt:lpstr>Objectives</vt:lpstr>
      <vt:lpstr>Organization of the project report</vt:lpstr>
      <vt:lpstr>System design</vt:lpstr>
      <vt:lpstr>Arduino uno</vt:lpstr>
      <vt:lpstr>Block diagram and components </vt:lpstr>
      <vt:lpstr>PowerPoint Presentation</vt:lpstr>
      <vt:lpstr>conclusion and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SPEECH COMMAND BLIND ASSISTANT SYSTEM  </dc:title>
  <dc:creator>roszhan raj</dc:creator>
  <cp:lastModifiedBy>roszhan raj</cp:lastModifiedBy>
  <cp:revision>5</cp:revision>
  <dcterms:created xsi:type="dcterms:W3CDTF">2022-06-17T06:26:53Z</dcterms:created>
  <dcterms:modified xsi:type="dcterms:W3CDTF">2024-07-09T06:13:38Z</dcterms:modified>
</cp:coreProperties>
</file>