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Tomorrow" charset="1" panose="00000000000000000000"/>
      <p:regular r:id="rId15"/>
    </p:embeddedFont>
    <p:embeddedFont>
      <p:font typeface="Press Start 2P" charset="1" panose="00000500000000000000"/>
      <p:regular r:id="rId16"/>
    </p:embeddedFont>
    <p:embeddedFont>
      <p:font typeface="Architype Van Der Leck" charset="1" panose="02000600030000020004"/>
      <p:regular r:id="rId17"/>
    </p:embeddedFont>
    <p:embeddedFont>
      <p:font typeface="Roboto" charset="1" panose="02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 Id="rId8" Target="https://huggingface.co/docs/transformers/en/model_doc/distilbert"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15.png" Type="http://schemas.openxmlformats.org/officeDocument/2006/relationships/image"/><Relationship Id="rId7" Target="https://huggingface.co/datasets/heliosbrahma/mental_health_chatbot_dataset"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2245893" y="2815290"/>
            <a:ext cx="13796213" cy="4656421"/>
            <a:chOff x="0" y="0"/>
            <a:chExt cx="3633571" cy="1226382"/>
          </a:xfrm>
        </p:grpSpPr>
        <p:sp>
          <p:nvSpPr>
            <p:cNvPr name="Freeform 4" id="4"/>
            <p:cNvSpPr/>
            <p:nvPr/>
          </p:nvSpPr>
          <p:spPr>
            <a:xfrm flipH="false" flipV="false" rot="0">
              <a:off x="0" y="0"/>
              <a:ext cx="3633570" cy="1226382"/>
            </a:xfrm>
            <a:custGeom>
              <a:avLst/>
              <a:gdLst/>
              <a:ahLst/>
              <a:cxnLst/>
              <a:rect r="r" b="b" t="t" l="l"/>
              <a:pathLst>
                <a:path h="1226382" w="3633570">
                  <a:moveTo>
                    <a:pt x="0" y="0"/>
                  </a:moveTo>
                  <a:lnTo>
                    <a:pt x="3633570" y="0"/>
                  </a:lnTo>
                  <a:lnTo>
                    <a:pt x="3633570" y="1226382"/>
                  </a:lnTo>
                  <a:lnTo>
                    <a:pt x="0" y="1226382"/>
                  </a:lnTo>
                  <a:close/>
                </a:path>
              </a:pathLst>
            </a:custGeom>
            <a:solidFill>
              <a:srgbClr val="FFFFFF">
                <a:alpha val="10980"/>
              </a:srgbClr>
            </a:solidFill>
          </p:spPr>
        </p:sp>
        <p:sp>
          <p:nvSpPr>
            <p:cNvPr name="TextBox 5" id="5"/>
            <p:cNvSpPr txBox="true"/>
            <p:nvPr/>
          </p:nvSpPr>
          <p:spPr>
            <a:xfrm>
              <a:off x="0" y="-47625"/>
              <a:ext cx="3633571" cy="127400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1304065">
            <a:off x="1156142" y="1120447"/>
            <a:ext cx="2686742" cy="3001440"/>
          </a:xfrm>
          <a:custGeom>
            <a:avLst/>
            <a:gdLst/>
            <a:ahLst/>
            <a:cxnLst/>
            <a:rect r="r" b="b" t="t" l="l"/>
            <a:pathLst>
              <a:path h="3001440" w="2686742">
                <a:moveTo>
                  <a:pt x="0" y="0"/>
                </a:moveTo>
                <a:lnTo>
                  <a:pt x="2686741" y="0"/>
                </a:lnTo>
                <a:lnTo>
                  <a:pt x="2686741" y="3001441"/>
                </a:lnTo>
                <a:lnTo>
                  <a:pt x="0" y="30014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541450">
            <a:off x="14149825" y="6104506"/>
            <a:ext cx="2615300" cy="2761785"/>
          </a:xfrm>
          <a:custGeom>
            <a:avLst/>
            <a:gdLst/>
            <a:ahLst/>
            <a:cxnLst/>
            <a:rect r="r" b="b" t="t" l="l"/>
            <a:pathLst>
              <a:path h="2761785" w="2615300">
                <a:moveTo>
                  <a:pt x="0" y="0"/>
                </a:moveTo>
                <a:lnTo>
                  <a:pt x="2615300" y="0"/>
                </a:lnTo>
                <a:lnTo>
                  <a:pt x="2615300" y="2761785"/>
                </a:lnTo>
                <a:lnTo>
                  <a:pt x="0" y="27617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2995860" y="5294838"/>
            <a:ext cx="12400129" cy="1989965"/>
          </a:xfrm>
          <a:prstGeom prst="rect">
            <a:avLst/>
          </a:prstGeom>
        </p:spPr>
        <p:txBody>
          <a:bodyPr anchor="t" rtlCol="false" tIns="0" lIns="0" bIns="0" rIns="0">
            <a:spAutoFit/>
          </a:bodyPr>
          <a:lstStyle/>
          <a:p>
            <a:pPr algn="ctr">
              <a:lnSpc>
                <a:spcPts val="3191"/>
              </a:lnSpc>
            </a:pPr>
            <a:r>
              <a:rPr lang="en-US" sz="2279">
                <a:solidFill>
                  <a:srgbClr val="FFFFFF"/>
                </a:solidFill>
                <a:latin typeface="Tomorrow"/>
                <a:ea typeface="Tomorrow"/>
                <a:cs typeface="Tomorrow"/>
                <a:sym typeface="Tomorrow"/>
              </a:rPr>
              <a:t>CSE495.2</a:t>
            </a:r>
          </a:p>
          <a:p>
            <a:pPr algn="ctr">
              <a:lnSpc>
                <a:spcPts val="3191"/>
              </a:lnSpc>
            </a:pPr>
            <a:r>
              <a:rPr lang="en-US" sz="2279">
                <a:solidFill>
                  <a:srgbClr val="FFFFFF"/>
                </a:solidFill>
                <a:latin typeface="Tomorrow"/>
                <a:ea typeface="Tomorrow"/>
                <a:cs typeface="Tomorrow"/>
                <a:sym typeface="Tomorrow"/>
              </a:rPr>
              <a:t>Faculty: AZK</a:t>
            </a:r>
          </a:p>
          <a:p>
            <a:pPr algn="ctr">
              <a:lnSpc>
                <a:spcPts val="3191"/>
              </a:lnSpc>
            </a:pPr>
            <a:r>
              <a:rPr lang="en-US" sz="2279">
                <a:solidFill>
                  <a:srgbClr val="FFFFFF"/>
                </a:solidFill>
                <a:latin typeface="Tomorrow"/>
                <a:ea typeface="Tomorrow"/>
                <a:cs typeface="Tomorrow"/>
                <a:sym typeface="Tomorrow"/>
              </a:rPr>
              <a:t>Rotan hawlader pranto 2013193042</a:t>
            </a:r>
          </a:p>
          <a:p>
            <a:pPr algn="ctr">
              <a:lnSpc>
                <a:spcPts val="3191"/>
              </a:lnSpc>
            </a:pPr>
            <a:r>
              <a:rPr lang="en-US" sz="2279">
                <a:solidFill>
                  <a:srgbClr val="FFFFFF"/>
                </a:solidFill>
                <a:latin typeface="Tomorrow"/>
                <a:ea typeface="Tomorrow"/>
                <a:cs typeface="Tomorrow"/>
                <a:sym typeface="Tomorrow"/>
              </a:rPr>
              <a:t>MD Nazmus Sadat Samin 2012235042</a:t>
            </a:r>
          </a:p>
          <a:p>
            <a:pPr algn="ctr">
              <a:lnSpc>
                <a:spcPts val="3191"/>
              </a:lnSpc>
            </a:pPr>
            <a:r>
              <a:rPr lang="en-US" sz="2279">
                <a:solidFill>
                  <a:srgbClr val="FFFFFF"/>
                </a:solidFill>
                <a:latin typeface="Tomorrow"/>
                <a:ea typeface="Tomorrow"/>
                <a:cs typeface="Tomorrow"/>
                <a:sym typeface="Tomorrow"/>
              </a:rPr>
              <a:t>Tanjila Ahmed Medha 2021004042</a:t>
            </a:r>
          </a:p>
        </p:txBody>
      </p:sp>
      <p:sp>
        <p:nvSpPr>
          <p:cNvPr name="TextBox 9" id="9"/>
          <p:cNvSpPr txBox="true"/>
          <p:nvPr/>
        </p:nvSpPr>
        <p:spPr>
          <a:xfrm rot="0">
            <a:off x="3325643" y="3710367"/>
            <a:ext cx="11636713" cy="1427535"/>
          </a:xfrm>
          <a:prstGeom prst="rect">
            <a:avLst/>
          </a:prstGeom>
        </p:spPr>
        <p:txBody>
          <a:bodyPr anchor="t" rtlCol="false" tIns="0" lIns="0" bIns="0" rIns="0">
            <a:spAutoFit/>
          </a:bodyPr>
          <a:lstStyle/>
          <a:p>
            <a:pPr algn="ctr" marL="0" indent="0" lvl="0">
              <a:lnSpc>
                <a:spcPts val="11616"/>
              </a:lnSpc>
              <a:spcBef>
                <a:spcPct val="0"/>
              </a:spcBef>
            </a:pPr>
            <a:r>
              <a:rPr lang="en-US" sz="8297">
                <a:solidFill>
                  <a:srgbClr val="FFFFFF"/>
                </a:solidFill>
                <a:latin typeface="Press Start 2P"/>
                <a:ea typeface="Press Start 2P"/>
                <a:cs typeface="Press Start 2P"/>
                <a:sym typeface="Press Start 2P"/>
              </a:rPr>
              <a:t>Motive bot</a:t>
            </a:r>
          </a:p>
        </p:txBody>
      </p:sp>
      <p:sp>
        <p:nvSpPr>
          <p:cNvPr name="Freeform 10" id="10"/>
          <p:cNvSpPr/>
          <p:nvPr/>
        </p:nvSpPr>
        <p:spPr>
          <a:xfrm flipH="false" flipV="false" rot="0">
            <a:off x="-496166" y="7993829"/>
            <a:ext cx="4526072" cy="2528943"/>
          </a:xfrm>
          <a:custGeom>
            <a:avLst/>
            <a:gdLst/>
            <a:ahLst/>
            <a:cxnLst/>
            <a:rect r="r" b="b" t="t" l="l"/>
            <a:pathLst>
              <a:path h="2528943" w="4526072">
                <a:moveTo>
                  <a:pt x="0" y="0"/>
                </a:moveTo>
                <a:lnTo>
                  <a:pt x="4526072" y="0"/>
                </a:lnTo>
                <a:lnTo>
                  <a:pt x="4526072" y="2528942"/>
                </a:lnTo>
                <a:lnTo>
                  <a:pt x="0" y="2528942"/>
                </a:lnTo>
                <a:lnTo>
                  <a:pt x="0" y="0"/>
                </a:lnTo>
                <a:close/>
              </a:path>
            </a:pathLst>
          </a:custGeom>
          <a:blipFill>
            <a:blip r:embed="rId7"/>
            <a:stretch>
              <a:fillRect l="0" t="0" r="0" b="0"/>
            </a:stretch>
          </a:blipFill>
        </p:spPr>
      </p:sp>
      <p:sp>
        <p:nvSpPr>
          <p:cNvPr name="Freeform 11" id="11"/>
          <p:cNvSpPr/>
          <p:nvPr/>
        </p:nvSpPr>
        <p:spPr>
          <a:xfrm flipH="false" flipV="false" rot="-10800000">
            <a:off x="14192633" y="-235771"/>
            <a:ext cx="4526072" cy="2528943"/>
          </a:xfrm>
          <a:custGeom>
            <a:avLst/>
            <a:gdLst/>
            <a:ahLst/>
            <a:cxnLst/>
            <a:rect r="r" b="b" t="t" l="l"/>
            <a:pathLst>
              <a:path h="2528943" w="4526072">
                <a:moveTo>
                  <a:pt x="0" y="0"/>
                </a:moveTo>
                <a:lnTo>
                  <a:pt x="4526072" y="0"/>
                </a:lnTo>
                <a:lnTo>
                  <a:pt x="4526072" y="2528942"/>
                </a:lnTo>
                <a:lnTo>
                  <a:pt x="0" y="2528942"/>
                </a:lnTo>
                <a:lnTo>
                  <a:pt x="0" y="0"/>
                </a:lnTo>
                <a:close/>
              </a:path>
            </a:pathLst>
          </a:custGeom>
          <a:blipFill>
            <a:blip r:embed="rId7"/>
            <a:stretch>
              <a:fillRect l="0" t="0" r="0" b="0"/>
            </a:stretch>
          </a:blipFill>
        </p:spPr>
      </p:sp>
      <p:grpSp>
        <p:nvGrpSpPr>
          <p:cNvPr name="Group 12" id="12"/>
          <p:cNvGrpSpPr/>
          <p:nvPr/>
        </p:nvGrpSpPr>
        <p:grpSpPr>
          <a:xfrm rot="0">
            <a:off x="15729015" y="4202312"/>
            <a:ext cx="626183" cy="620693"/>
            <a:chOff x="0" y="0"/>
            <a:chExt cx="164921" cy="163475"/>
          </a:xfrm>
        </p:grpSpPr>
        <p:sp>
          <p:nvSpPr>
            <p:cNvPr name="Freeform 13" id="13"/>
            <p:cNvSpPr/>
            <p:nvPr/>
          </p:nvSpPr>
          <p:spPr>
            <a:xfrm flipH="false" flipV="false" rot="0">
              <a:off x="0" y="0"/>
              <a:ext cx="164921" cy="163475"/>
            </a:xfrm>
            <a:custGeom>
              <a:avLst/>
              <a:gdLst/>
              <a:ahLst/>
              <a:cxnLst/>
              <a:rect r="r" b="b" t="t" l="l"/>
              <a:pathLst>
                <a:path h="163475" w="164921">
                  <a:moveTo>
                    <a:pt x="0" y="0"/>
                  </a:moveTo>
                  <a:lnTo>
                    <a:pt x="164921" y="0"/>
                  </a:lnTo>
                  <a:lnTo>
                    <a:pt x="164921" y="163475"/>
                  </a:lnTo>
                  <a:lnTo>
                    <a:pt x="0" y="163475"/>
                  </a:lnTo>
                  <a:close/>
                </a:path>
              </a:pathLst>
            </a:custGeom>
            <a:solidFill>
              <a:srgbClr val="0054C5"/>
            </a:solidFill>
          </p:spPr>
        </p:sp>
        <p:sp>
          <p:nvSpPr>
            <p:cNvPr name="TextBox 14" id="14"/>
            <p:cNvSpPr txBox="true"/>
            <p:nvPr/>
          </p:nvSpPr>
          <p:spPr>
            <a:xfrm>
              <a:off x="0" y="-47625"/>
              <a:ext cx="164921" cy="2111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6787048" y="5143500"/>
            <a:ext cx="418486" cy="397926"/>
            <a:chOff x="0" y="0"/>
            <a:chExt cx="110219" cy="104803"/>
          </a:xfrm>
        </p:grpSpPr>
        <p:sp>
          <p:nvSpPr>
            <p:cNvPr name="Freeform 16" id="16"/>
            <p:cNvSpPr/>
            <p:nvPr/>
          </p:nvSpPr>
          <p:spPr>
            <a:xfrm flipH="false" flipV="false" rot="0">
              <a:off x="0" y="0"/>
              <a:ext cx="110219" cy="104803"/>
            </a:xfrm>
            <a:custGeom>
              <a:avLst/>
              <a:gdLst/>
              <a:ahLst/>
              <a:cxnLst/>
              <a:rect r="r" b="b" t="t" l="l"/>
              <a:pathLst>
                <a:path h="104803" w="110219">
                  <a:moveTo>
                    <a:pt x="0" y="0"/>
                  </a:moveTo>
                  <a:lnTo>
                    <a:pt x="110219" y="0"/>
                  </a:lnTo>
                  <a:lnTo>
                    <a:pt x="110219" y="104803"/>
                  </a:lnTo>
                  <a:lnTo>
                    <a:pt x="0" y="104803"/>
                  </a:lnTo>
                  <a:close/>
                </a:path>
              </a:pathLst>
            </a:custGeom>
            <a:solidFill>
              <a:srgbClr val="0054C5"/>
            </a:solidFill>
          </p:spPr>
        </p:sp>
        <p:sp>
          <p:nvSpPr>
            <p:cNvPr name="TextBox 17" id="17"/>
            <p:cNvSpPr txBox="true"/>
            <p:nvPr/>
          </p:nvSpPr>
          <p:spPr>
            <a:xfrm>
              <a:off x="0" y="-47625"/>
              <a:ext cx="110219" cy="152428"/>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936712" y="5668780"/>
            <a:ext cx="291131" cy="270571"/>
            <a:chOff x="0" y="0"/>
            <a:chExt cx="76677" cy="71261"/>
          </a:xfrm>
        </p:grpSpPr>
        <p:sp>
          <p:nvSpPr>
            <p:cNvPr name="Freeform 19" id="19"/>
            <p:cNvSpPr/>
            <p:nvPr/>
          </p:nvSpPr>
          <p:spPr>
            <a:xfrm flipH="false" flipV="false" rot="0">
              <a:off x="0" y="0"/>
              <a:ext cx="76677" cy="71261"/>
            </a:xfrm>
            <a:custGeom>
              <a:avLst/>
              <a:gdLst/>
              <a:ahLst/>
              <a:cxnLst/>
              <a:rect r="r" b="b" t="t" l="l"/>
              <a:pathLst>
                <a:path h="71261" w="76677">
                  <a:moveTo>
                    <a:pt x="0" y="0"/>
                  </a:moveTo>
                  <a:lnTo>
                    <a:pt x="76677" y="0"/>
                  </a:lnTo>
                  <a:lnTo>
                    <a:pt x="76677" y="71261"/>
                  </a:lnTo>
                  <a:lnTo>
                    <a:pt x="0" y="71261"/>
                  </a:lnTo>
                  <a:close/>
                </a:path>
              </a:pathLst>
            </a:custGeom>
            <a:solidFill>
              <a:srgbClr val="0054C5"/>
            </a:solidFill>
          </p:spPr>
        </p:sp>
        <p:sp>
          <p:nvSpPr>
            <p:cNvPr name="TextBox 20" id="20"/>
            <p:cNvSpPr txBox="true"/>
            <p:nvPr/>
          </p:nvSpPr>
          <p:spPr>
            <a:xfrm>
              <a:off x="0" y="-47625"/>
              <a:ext cx="76677" cy="118886"/>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2036650" y="6169297"/>
            <a:ext cx="418486" cy="397926"/>
            <a:chOff x="0" y="0"/>
            <a:chExt cx="110219" cy="104803"/>
          </a:xfrm>
        </p:grpSpPr>
        <p:sp>
          <p:nvSpPr>
            <p:cNvPr name="Freeform 22" id="22"/>
            <p:cNvSpPr/>
            <p:nvPr/>
          </p:nvSpPr>
          <p:spPr>
            <a:xfrm flipH="false" flipV="false" rot="0">
              <a:off x="0" y="0"/>
              <a:ext cx="110219" cy="104803"/>
            </a:xfrm>
            <a:custGeom>
              <a:avLst/>
              <a:gdLst/>
              <a:ahLst/>
              <a:cxnLst/>
              <a:rect r="r" b="b" t="t" l="l"/>
              <a:pathLst>
                <a:path h="104803" w="110219">
                  <a:moveTo>
                    <a:pt x="0" y="0"/>
                  </a:moveTo>
                  <a:lnTo>
                    <a:pt x="110219" y="0"/>
                  </a:lnTo>
                  <a:lnTo>
                    <a:pt x="110219" y="104803"/>
                  </a:lnTo>
                  <a:lnTo>
                    <a:pt x="0" y="104803"/>
                  </a:lnTo>
                  <a:close/>
                </a:path>
              </a:pathLst>
            </a:custGeom>
            <a:solidFill>
              <a:srgbClr val="0054C5"/>
            </a:solidFill>
          </p:spPr>
        </p:sp>
        <p:sp>
          <p:nvSpPr>
            <p:cNvPr name="TextBox 23" id="23"/>
            <p:cNvSpPr txBox="true"/>
            <p:nvPr/>
          </p:nvSpPr>
          <p:spPr>
            <a:xfrm>
              <a:off x="0" y="-47625"/>
              <a:ext cx="110219" cy="152428"/>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2652804" y="6886583"/>
            <a:ext cx="291131" cy="270571"/>
            <a:chOff x="0" y="0"/>
            <a:chExt cx="76677" cy="71261"/>
          </a:xfrm>
        </p:grpSpPr>
        <p:sp>
          <p:nvSpPr>
            <p:cNvPr name="Freeform 25" id="25"/>
            <p:cNvSpPr/>
            <p:nvPr/>
          </p:nvSpPr>
          <p:spPr>
            <a:xfrm flipH="false" flipV="false" rot="0">
              <a:off x="0" y="0"/>
              <a:ext cx="76677" cy="71261"/>
            </a:xfrm>
            <a:custGeom>
              <a:avLst/>
              <a:gdLst/>
              <a:ahLst/>
              <a:cxnLst/>
              <a:rect r="r" b="b" t="t" l="l"/>
              <a:pathLst>
                <a:path h="71261" w="76677">
                  <a:moveTo>
                    <a:pt x="0" y="0"/>
                  </a:moveTo>
                  <a:lnTo>
                    <a:pt x="76677" y="0"/>
                  </a:lnTo>
                  <a:lnTo>
                    <a:pt x="76677" y="71261"/>
                  </a:lnTo>
                  <a:lnTo>
                    <a:pt x="0" y="71261"/>
                  </a:lnTo>
                  <a:close/>
                </a:path>
              </a:pathLst>
            </a:custGeom>
            <a:solidFill>
              <a:srgbClr val="0054C5"/>
            </a:solidFill>
          </p:spPr>
        </p:sp>
        <p:sp>
          <p:nvSpPr>
            <p:cNvPr name="TextBox 26" id="26"/>
            <p:cNvSpPr txBox="true"/>
            <p:nvPr/>
          </p:nvSpPr>
          <p:spPr>
            <a:xfrm>
              <a:off x="0" y="-47625"/>
              <a:ext cx="76677" cy="118886"/>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2036650" y="7350113"/>
            <a:ext cx="291131" cy="270571"/>
            <a:chOff x="0" y="0"/>
            <a:chExt cx="76677" cy="71261"/>
          </a:xfrm>
        </p:grpSpPr>
        <p:sp>
          <p:nvSpPr>
            <p:cNvPr name="Freeform 28" id="28"/>
            <p:cNvSpPr/>
            <p:nvPr/>
          </p:nvSpPr>
          <p:spPr>
            <a:xfrm flipH="false" flipV="false" rot="0">
              <a:off x="0" y="0"/>
              <a:ext cx="76677" cy="71261"/>
            </a:xfrm>
            <a:custGeom>
              <a:avLst/>
              <a:gdLst/>
              <a:ahLst/>
              <a:cxnLst/>
              <a:rect r="r" b="b" t="t" l="l"/>
              <a:pathLst>
                <a:path h="71261" w="76677">
                  <a:moveTo>
                    <a:pt x="0" y="0"/>
                  </a:moveTo>
                  <a:lnTo>
                    <a:pt x="76677" y="0"/>
                  </a:lnTo>
                  <a:lnTo>
                    <a:pt x="76677" y="71261"/>
                  </a:lnTo>
                  <a:lnTo>
                    <a:pt x="0" y="71261"/>
                  </a:lnTo>
                  <a:close/>
                </a:path>
              </a:pathLst>
            </a:custGeom>
            <a:solidFill>
              <a:srgbClr val="0054C5"/>
            </a:solidFill>
          </p:spPr>
        </p:sp>
        <p:sp>
          <p:nvSpPr>
            <p:cNvPr name="TextBox 29" id="29"/>
            <p:cNvSpPr txBox="true"/>
            <p:nvPr/>
          </p:nvSpPr>
          <p:spPr>
            <a:xfrm>
              <a:off x="0" y="-47625"/>
              <a:ext cx="76677" cy="118886"/>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724166" y="2113107"/>
            <a:ext cx="14839668" cy="6095668"/>
            <a:chOff x="0" y="0"/>
            <a:chExt cx="3908390" cy="1605443"/>
          </a:xfrm>
        </p:grpSpPr>
        <p:sp>
          <p:nvSpPr>
            <p:cNvPr name="Freeform 4" id="4"/>
            <p:cNvSpPr/>
            <p:nvPr/>
          </p:nvSpPr>
          <p:spPr>
            <a:xfrm flipH="false" flipV="false" rot="0">
              <a:off x="0" y="0"/>
              <a:ext cx="3908390" cy="1605443"/>
            </a:xfrm>
            <a:custGeom>
              <a:avLst/>
              <a:gdLst/>
              <a:ahLst/>
              <a:cxnLst/>
              <a:rect r="r" b="b" t="t" l="l"/>
              <a:pathLst>
                <a:path h="1605443" w="3908390">
                  <a:moveTo>
                    <a:pt x="0" y="0"/>
                  </a:moveTo>
                  <a:lnTo>
                    <a:pt x="3908390" y="0"/>
                  </a:lnTo>
                  <a:lnTo>
                    <a:pt x="3908390" y="1605443"/>
                  </a:lnTo>
                  <a:lnTo>
                    <a:pt x="0" y="1605443"/>
                  </a:lnTo>
                  <a:close/>
                </a:path>
              </a:pathLst>
            </a:custGeom>
            <a:solidFill>
              <a:srgbClr val="FFFFFF">
                <a:alpha val="10980"/>
              </a:srgbClr>
            </a:solidFill>
          </p:spPr>
        </p:sp>
        <p:sp>
          <p:nvSpPr>
            <p:cNvPr name="TextBox 5" id="5"/>
            <p:cNvSpPr txBox="true"/>
            <p:nvPr/>
          </p:nvSpPr>
          <p:spPr>
            <a:xfrm>
              <a:off x="0" y="-47625"/>
              <a:ext cx="3908390" cy="165306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979588" y="7516926"/>
            <a:ext cx="6304504" cy="3522642"/>
          </a:xfrm>
          <a:custGeom>
            <a:avLst/>
            <a:gdLst/>
            <a:ahLst/>
            <a:cxnLst/>
            <a:rect r="r" b="b" t="t" l="l"/>
            <a:pathLst>
              <a:path h="3522642" w="6304504">
                <a:moveTo>
                  <a:pt x="0" y="0"/>
                </a:moveTo>
                <a:lnTo>
                  <a:pt x="6304504" y="0"/>
                </a:lnTo>
                <a:lnTo>
                  <a:pt x="6304504" y="3522641"/>
                </a:lnTo>
                <a:lnTo>
                  <a:pt x="0" y="3522641"/>
                </a:lnTo>
                <a:lnTo>
                  <a:pt x="0" y="0"/>
                </a:lnTo>
                <a:close/>
              </a:path>
            </a:pathLst>
          </a:custGeom>
          <a:blipFill>
            <a:blip r:embed="rId3"/>
            <a:stretch>
              <a:fillRect l="0" t="0" r="0" b="0"/>
            </a:stretch>
          </a:blipFill>
        </p:spPr>
      </p:sp>
      <p:grpSp>
        <p:nvGrpSpPr>
          <p:cNvPr name="Group 7" id="7"/>
          <p:cNvGrpSpPr/>
          <p:nvPr/>
        </p:nvGrpSpPr>
        <p:grpSpPr>
          <a:xfrm rot="0">
            <a:off x="15192266" y="1344691"/>
            <a:ext cx="747321" cy="768415"/>
            <a:chOff x="0" y="0"/>
            <a:chExt cx="196825" cy="202381"/>
          </a:xfrm>
        </p:grpSpPr>
        <p:sp>
          <p:nvSpPr>
            <p:cNvPr name="Freeform 8" id="8"/>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9" id="9"/>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2943935" y="2806576"/>
            <a:ext cx="12400129" cy="1092713"/>
          </a:xfrm>
          <a:prstGeom prst="rect">
            <a:avLst/>
          </a:prstGeom>
        </p:spPr>
        <p:txBody>
          <a:bodyPr anchor="t" rtlCol="false" tIns="0" lIns="0" bIns="0" rIns="0">
            <a:spAutoFit/>
          </a:bodyPr>
          <a:lstStyle/>
          <a:p>
            <a:pPr algn="ctr">
              <a:lnSpc>
                <a:spcPts val="9071"/>
              </a:lnSpc>
            </a:pPr>
            <a:r>
              <a:rPr lang="en-US" sz="6479">
                <a:solidFill>
                  <a:srgbClr val="FFFFFF"/>
                </a:solidFill>
                <a:latin typeface="Architype Van Der Leck"/>
                <a:ea typeface="Architype Van Der Leck"/>
                <a:cs typeface="Architype Van Der Leck"/>
                <a:sym typeface="Architype Van Der Leck"/>
              </a:rPr>
              <a:t>Introduction</a:t>
            </a:r>
          </a:p>
        </p:txBody>
      </p:sp>
      <p:sp>
        <p:nvSpPr>
          <p:cNvPr name="TextBox 11" id="11"/>
          <p:cNvSpPr txBox="true"/>
          <p:nvPr/>
        </p:nvSpPr>
        <p:spPr>
          <a:xfrm rot="0">
            <a:off x="3221844" y="4047978"/>
            <a:ext cx="12122221" cy="3768090"/>
          </a:xfrm>
          <a:prstGeom prst="rect">
            <a:avLst/>
          </a:prstGeom>
        </p:spPr>
        <p:txBody>
          <a:bodyPr anchor="t" rtlCol="false" tIns="0" lIns="0" bIns="0" rIns="0">
            <a:spAutoFit/>
          </a:bodyPr>
          <a:lstStyle/>
          <a:p>
            <a:pPr algn="just">
              <a:lnSpc>
                <a:spcPts val="3359"/>
              </a:lnSpc>
            </a:pPr>
            <a:r>
              <a:rPr lang="en-US" sz="2399">
                <a:solidFill>
                  <a:srgbClr val="FFFFFF"/>
                </a:solidFill>
                <a:latin typeface="Roboto"/>
                <a:ea typeface="Roboto"/>
                <a:cs typeface="Roboto"/>
                <a:sym typeface="Roboto"/>
              </a:rPr>
              <a:t>Motive-bot is an AI-powered chatbot aimed at enhancing emotional well-being. It leverages Natural language processing and machine learning techniques.​ This project explores the development of a motivational chatbot leveraging the power of the DistilBERT model. DistilBERT's pre-trained capabilities for natural language processing offer a foundation for understanding user input and generating supportive, encouraging responses. By addressing limitations in data size the goal is to create a robust and impactful tool to empower users on their personal growth journeys</a:t>
            </a:r>
          </a:p>
          <a:p>
            <a:pPr algn="just">
              <a:lnSpc>
                <a:spcPts val="3359"/>
              </a:lnSpc>
            </a:pPr>
          </a:p>
          <a:p>
            <a:pPr algn="just">
              <a:lnSpc>
                <a:spcPts val="3359"/>
              </a:lnSpc>
            </a:pPr>
          </a:p>
        </p:txBody>
      </p:sp>
      <p:grpSp>
        <p:nvGrpSpPr>
          <p:cNvPr name="Group 12" id="12"/>
          <p:cNvGrpSpPr/>
          <p:nvPr/>
        </p:nvGrpSpPr>
        <p:grpSpPr>
          <a:xfrm rot="0">
            <a:off x="16250742" y="2393082"/>
            <a:ext cx="626183" cy="566519"/>
            <a:chOff x="0" y="0"/>
            <a:chExt cx="164921" cy="149207"/>
          </a:xfrm>
        </p:grpSpPr>
        <p:sp>
          <p:nvSpPr>
            <p:cNvPr name="Freeform 13" id="13"/>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4" id="14"/>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6721829" y="1579328"/>
            <a:ext cx="310192" cy="299142"/>
            <a:chOff x="0" y="0"/>
            <a:chExt cx="81697" cy="78786"/>
          </a:xfrm>
        </p:grpSpPr>
        <p:sp>
          <p:nvSpPr>
            <p:cNvPr name="Freeform 16" id="16"/>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7" id="17"/>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69070" y="6854327"/>
            <a:ext cx="310192" cy="299142"/>
            <a:chOff x="0" y="0"/>
            <a:chExt cx="81697" cy="78786"/>
          </a:xfrm>
        </p:grpSpPr>
        <p:sp>
          <p:nvSpPr>
            <p:cNvPr name="Freeform 19" id="19"/>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0" id="20"/>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2333412" y="7516926"/>
            <a:ext cx="310192" cy="299142"/>
            <a:chOff x="0" y="0"/>
            <a:chExt cx="81697" cy="78786"/>
          </a:xfrm>
        </p:grpSpPr>
        <p:sp>
          <p:nvSpPr>
            <p:cNvPr name="Freeform 22" id="22"/>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3" id="23"/>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4007963" y="-118325"/>
            <a:ext cx="13558791" cy="9961962"/>
            <a:chOff x="0" y="0"/>
            <a:chExt cx="3571039" cy="2623727"/>
          </a:xfrm>
        </p:grpSpPr>
        <p:sp>
          <p:nvSpPr>
            <p:cNvPr name="Freeform 4" id="4"/>
            <p:cNvSpPr/>
            <p:nvPr/>
          </p:nvSpPr>
          <p:spPr>
            <a:xfrm flipH="false" flipV="false" rot="0">
              <a:off x="0" y="0"/>
              <a:ext cx="3571039" cy="2623727"/>
            </a:xfrm>
            <a:custGeom>
              <a:avLst/>
              <a:gdLst/>
              <a:ahLst/>
              <a:cxnLst/>
              <a:rect r="r" b="b" t="t" l="l"/>
              <a:pathLst>
                <a:path h="2623727" w="3571039">
                  <a:moveTo>
                    <a:pt x="0" y="0"/>
                  </a:moveTo>
                  <a:lnTo>
                    <a:pt x="3571039" y="0"/>
                  </a:lnTo>
                  <a:lnTo>
                    <a:pt x="3571039" y="2623727"/>
                  </a:lnTo>
                  <a:lnTo>
                    <a:pt x="0" y="2623727"/>
                  </a:lnTo>
                  <a:close/>
                </a:path>
              </a:pathLst>
            </a:custGeom>
            <a:solidFill>
              <a:srgbClr val="FFFFFF">
                <a:alpha val="10980"/>
              </a:srgbClr>
            </a:solidFill>
          </p:spPr>
        </p:sp>
        <p:sp>
          <p:nvSpPr>
            <p:cNvPr name="TextBox 5" id="5"/>
            <p:cNvSpPr txBox="true"/>
            <p:nvPr/>
          </p:nvSpPr>
          <p:spPr>
            <a:xfrm>
              <a:off x="0" y="-47625"/>
              <a:ext cx="3571039" cy="2671352"/>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7349481" y="8591"/>
            <a:ext cx="7444009" cy="870602"/>
          </a:xfrm>
          <a:prstGeom prst="rect">
            <a:avLst/>
          </a:prstGeom>
        </p:spPr>
        <p:txBody>
          <a:bodyPr anchor="t" rtlCol="false" tIns="0" lIns="0" bIns="0" rIns="0">
            <a:spAutoFit/>
          </a:bodyPr>
          <a:lstStyle/>
          <a:p>
            <a:pPr algn="l" marL="0" indent="0" lvl="0">
              <a:lnSpc>
                <a:spcPts val="7139"/>
              </a:lnSpc>
              <a:spcBef>
                <a:spcPct val="0"/>
              </a:spcBef>
            </a:pPr>
            <a:r>
              <a:rPr lang="en-US" sz="5099">
                <a:solidFill>
                  <a:srgbClr val="FFFFFF"/>
                </a:solidFill>
                <a:latin typeface="Architype Van Der Leck"/>
                <a:ea typeface="Architype Van Der Leck"/>
                <a:cs typeface="Architype Van Der Leck"/>
                <a:sym typeface="Architype Van Der Leck"/>
              </a:rPr>
              <a:t>DATASET</a:t>
            </a:r>
          </a:p>
        </p:txBody>
      </p:sp>
      <p:sp>
        <p:nvSpPr>
          <p:cNvPr name="Freeform 7" id="7"/>
          <p:cNvSpPr/>
          <p:nvPr/>
        </p:nvSpPr>
        <p:spPr>
          <a:xfrm flipH="false" flipV="false" rot="-10800000">
            <a:off x="12155469" y="-882128"/>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3"/>
            <a:stretch>
              <a:fillRect l="0" t="0" r="0" b="0"/>
            </a:stretch>
          </a:blipFill>
        </p:spPr>
      </p:sp>
      <p:grpSp>
        <p:nvGrpSpPr>
          <p:cNvPr name="Group 8" id="8"/>
          <p:cNvGrpSpPr/>
          <p:nvPr/>
        </p:nvGrpSpPr>
        <p:grpSpPr>
          <a:xfrm rot="0">
            <a:off x="9817027" y="7851090"/>
            <a:ext cx="310192" cy="299142"/>
            <a:chOff x="0" y="0"/>
            <a:chExt cx="81697" cy="78786"/>
          </a:xfrm>
        </p:grpSpPr>
        <p:sp>
          <p:nvSpPr>
            <p:cNvPr name="Freeform 9" id="9"/>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0" id="10"/>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50506" y="2256306"/>
            <a:ext cx="747321" cy="768415"/>
            <a:chOff x="0" y="0"/>
            <a:chExt cx="196825" cy="202381"/>
          </a:xfrm>
        </p:grpSpPr>
        <p:sp>
          <p:nvSpPr>
            <p:cNvPr name="Freeform 12" id="12"/>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13" id="13"/>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715608" y="3528171"/>
            <a:ext cx="626183" cy="566519"/>
            <a:chOff x="0" y="0"/>
            <a:chExt cx="164921" cy="149207"/>
          </a:xfrm>
        </p:grpSpPr>
        <p:sp>
          <p:nvSpPr>
            <p:cNvPr name="Freeform 15" id="15"/>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6" id="16"/>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369038" y="1916294"/>
            <a:ext cx="310192" cy="299142"/>
            <a:chOff x="0" y="0"/>
            <a:chExt cx="81697" cy="78786"/>
          </a:xfrm>
        </p:grpSpPr>
        <p:sp>
          <p:nvSpPr>
            <p:cNvPr name="Freeform 18" id="18"/>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9" id="19"/>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715608" y="4373706"/>
            <a:ext cx="4484698" cy="4735890"/>
          </a:xfrm>
          <a:custGeom>
            <a:avLst/>
            <a:gdLst/>
            <a:ahLst/>
            <a:cxnLst/>
            <a:rect r="r" b="b" t="t" l="l"/>
            <a:pathLst>
              <a:path h="4735890" w="4484698">
                <a:moveTo>
                  <a:pt x="0" y="0"/>
                </a:moveTo>
                <a:lnTo>
                  <a:pt x="4484699" y="0"/>
                </a:lnTo>
                <a:lnTo>
                  <a:pt x="4484699" y="4735890"/>
                </a:lnTo>
                <a:lnTo>
                  <a:pt x="0" y="4735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0">
            <a:off x="9628177" y="6203142"/>
            <a:ext cx="7740598" cy="3592593"/>
          </a:xfrm>
          <a:custGeom>
            <a:avLst/>
            <a:gdLst/>
            <a:ahLst/>
            <a:cxnLst/>
            <a:rect r="r" b="b" t="t" l="l"/>
            <a:pathLst>
              <a:path h="3592593" w="7740598">
                <a:moveTo>
                  <a:pt x="0" y="0"/>
                </a:moveTo>
                <a:lnTo>
                  <a:pt x="7740599" y="0"/>
                </a:lnTo>
                <a:lnTo>
                  <a:pt x="7740599" y="3592592"/>
                </a:lnTo>
                <a:lnTo>
                  <a:pt x="0" y="3592592"/>
                </a:lnTo>
                <a:lnTo>
                  <a:pt x="0" y="0"/>
                </a:lnTo>
                <a:close/>
              </a:path>
            </a:pathLst>
          </a:custGeom>
          <a:blipFill>
            <a:blip r:embed="rId6"/>
            <a:stretch>
              <a:fillRect l="0" t="0" r="-3019" b="0"/>
            </a:stretch>
          </a:blipFill>
        </p:spPr>
      </p:sp>
      <p:sp>
        <p:nvSpPr>
          <p:cNvPr name="TextBox 22" id="22"/>
          <p:cNvSpPr txBox="true"/>
          <p:nvPr/>
        </p:nvSpPr>
        <p:spPr>
          <a:xfrm rot="0">
            <a:off x="6533792" y="2569678"/>
            <a:ext cx="10457901" cy="347972"/>
          </a:xfrm>
          <a:prstGeom prst="rect">
            <a:avLst/>
          </a:prstGeom>
        </p:spPr>
        <p:txBody>
          <a:bodyPr anchor="t" rtlCol="false" tIns="0" lIns="0" bIns="0" rIns="0">
            <a:spAutoFit/>
          </a:bodyPr>
          <a:lstStyle/>
          <a:p>
            <a:pPr algn="ctr">
              <a:lnSpc>
                <a:spcPts val="2870"/>
              </a:lnSpc>
              <a:spcBef>
                <a:spcPct val="0"/>
              </a:spcBef>
            </a:pPr>
            <a:r>
              <a:rPr lang="en-US" sz="2050">
                <a:solidFill>
                  <a:srgbClr val="FFFFFF"/>
                </a:solidFill>
                <a:latin typeface="Tomorrow"/>
                <a:ea typeface="Tomorrow"/>
                <a:cs typeface="Tomorrow"/>
                <a:sym typeface="Tomorrow"/>
              </a:rPr>
              <a:t>https://huggingface.co/datasets/heliosbrahma/mental_health_chatbot_dataset</a:t>
            </a:r>
          </a:p>
        </p:txBody>
      </p:sp>
      <p:sp>
        <p:nvSpPr>
          <p:cNvPr name="TextBox 23" id="23"/>
          <p:cNvSpPr txBox="true"/>
          <p:nvPr/>
        </p:nvSpPr>
        <p:spPr>
          <a:xfrm rot="0">
            <a:off x="4537815" y="981075"/>
            <a:ext cx="11339659" cy="1027222"/>
          </a:xfrm>
          <a:prstGeom prst="rect">
            <a:avLst/>
          </a:prstGeom>
        </p:spPr>
        <p:txBody>
          <a:bodyPr anchor="t" rtlCol="false" tIns="0" lIns="0" bIns="0" rIns="0">
            <a:spAutoFit/>
          </a:bodyPr>
          <a:lstStyle/>
          <a:p>
            <a:pPr algn="just">
              <a:lnSpc>
                <a:spcPts val="2706"/>
              </a:lnSpc>
              <a:spcBef>
                <a:spcPct val="0"/>
              </a:spcBef>
            </a:pPr>
            <a:r>
              <a:rPr lang="en-US" sz="1933">
                <a:solidFill>
                  <a:srgbClr val="FFFFFF"/>
                </a:solidFill>
                <a:latin typeface="Tomorrow"/>
                <a:ea typeface="Tomorrow"/>
                <a:cs typeface="Tomorrow"/>
                <a:sym typeface="Tomorrow"/>
              </a:rPr>
              <a:t>It was difficult to find motivational dataset. the dataset was rare so we used this mental health dataset. It is from Hugging Face. This dataset contains conversational pair of questions and answers in a single text related to Mental Health.</a:t>
            </a:r>
          </a:p>
        </p:txBody>
      </p:sp>
      <p:sp>
        <p:nvSpPr>
          <p:cNvPr name="TextBox 24" id="24"/>
          <p:cNvSpPr txBox="true"/>
          <p:nvPr/>
        </p:nvSpPr>
        <p:spPr>
          <a:xfrm rot="0">
            <a:off x="2097827" y="3129497"/>
            <a:ext cx="10503309" cy="431800"/>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Tomorrow"/>
                <a:ea typeface="Tomorrow"/>
                <a:cs typeface="Tomorrow"/>
                <a:sym typeface="Tomorrow"/>
              </a:rPr>
              <a:t>DATASET SIZE</a:t>
            </a:r>
          </a:p>
        </p:txBody>
      </p:sp>
      <p:sp>
        <p:nvSpPr>
          <p:cNvPr name="TextBox 25" id="25"/>
          <p:cNvSpPr txBox="true"/>
          <p:nvPr/>
        </p:nvSpPr>
        <p:spPr>
          <a:xfrm rot="0">
            <a:off x="1945873" y="2078188"/>
            <a:ext cx="10503309" cy="415290"/>
          </a:xfrm>
          <a:prstGeom prst="rect">
            <a:avLst/>
          </a:prstGeom>
        </p:spPr>
        <p:txBody>
          <a:bodyPr anchor="t" rtlCol="false" tIns="0" lIns="0" bIns="0" rIns="0">
            <a:spAutoFit/>
          </a:bodyPr>
          <a:lstStyle/>
          <a:p>
            <a:pPr algn="ctr">
              <a:lnSpc>
                <a:spcPts val="3359"/>
              </a:lnSpc>
              <a:spcBef>
                <a:spcPct val="0"/>
              </a:spcBef>
            </a:pPr>
            <a:r>
              <a:rPr lang="en-US" sz="2399">
                <a:solidFill>
                  <a:srgbClr val="FFFFFF"/>
                </a:solidFill>
                <a:latin typeface="Tomorrow"/>
                <a:ea typeface="Tomorrow"/>
                <a:cs typeface="Tomorrow"/>
                <a:sym typeface="Tomorrow"/>
              </a:rPr>
              <a:t>DATASET LINK</a:t>
            </a:r>
          </a:p>
        </p:txBody>
      </p:sp>
      <p:sp>
        <p:nvSpPr>
          <p:cNvPr name="TextBox 26" id="26"/>
          <p:cNvSpPr txBox="true"/>
          <p:nvPr/>
        </p:nvSpPr>
        <p:spPr>
          <a:xfrm rot="0">
            <a:off x="6899722" y="3751797"/>
            <a:ext cx="899517" cy="349250"/>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Tomorrow"/>
                <a:ea typeface="Tomorrow"/>
                <a:cs typeface="Tomorrow"/>
                <a:sym typeface="Tomorrow"/>
              </a:rPr>
              <a:t>506 KB</a:t>
            </a:r>
          </a:p>
        </p:txBody>
      </p:sp>
      <p:sp>
        <p:nvSpPr>
          <p:cNvPr name="TextBox 27" id="27"/>
          <p:cNvSpPr txBox="true"/>
          <p:nvPr/>
        </p:nvSpPr>
        <p:spPr>
          <a:xfrm rot="0">
            <a:off x="3456372" y="4316556"/>
            <a:ext cx="10503309" cy="431800"/>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Tomorrow"/>
                <a:ea typeface="Tomorrow"/>
                <a:cs typeface="Tomorrow"/>
                <a:sym typeface="Tomorrow"/>
              </a:rPr>
              <a:t>DATASET NUMBER OF CLASSES</a:t>
            </a:r>
          </a:p>
        </p:txBody>
      </p:sp>
      <p:sp>
        <p:nvSpPr>
          <p:cNvPr name="TextBox 28" id="28"/>
          <p:cNvSpPr txBox="true"/>
          <p:nvPr/>
        </p:nvSpPr>
        <p:spPr>
          <a:xfrm rot="0">
            <a:off x="6899722" y="4815031"/>
            <a:ext cx="10812999" cy="737235"/>
          </a:xfrm>
          <a:prstGeom prst="rect">
            <a:avLst/>
          </a:prstGeom>
        </p:spPr>
        <p:txBody>
          <a:bodyPr anchor="t" rtlCol="false" tIns="0" lIns="0" bIns="0" rIns="0">
            <a:spAutoFit/>
          </a:bodyPr>
          <a:lstStyle/>
          <a:p>
            <a:pPr algn="ctr">
              <a:lnSpc>
                <a:spcPts val="2939"/>
              </a:lnSpc>
              <a:spcBef>
                <a:spcPct val="0"/>
              </a:spcBef>
            </a:pPr>
            <a:r>
              <a:rPr lang="en-US" sz="2099">
                <a:solidFill>
                  <a:srgbClr val="FFFFFF"/>
                </a:solidFill>
                <a:latin typeface="Tomorrow"/>
                <a:ea typeface="Tomorrow"/>
                <a:cs typeface="Tomorrow"/>
                <a:sym typeface="Tomorrow"/>
              </a:rPr>
              <a:t>it’s a text field dataset. Its only have one field which is called “Text”. This text field contains a prompt and its corresponding answer, health issues and motivation. </a:t>
            </a:r>
          </a:p>
        </p:txBody>
      </p:sp>
      <p:sp>
        <p:nvSpPr>
          <p:cNvPr name="TextBox 29" id="29"/>
          <p:cNvSpPr txBox="true"/>
          <p:nvPr/>
        </p:nvSpPr>
        <p:spPr>
          <a:xfrm rot="0">
            <a:off x="3181810" y="5771341"/>
            <a:ext cx="10503309" cy="431800"/>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Tomorrow"/>
                <a:ea typeface="Tomorrow"/>
                <a:cs typeface="Tomorrow"/>
                <a:sym typeface="Tomorrow"/>
              </a:rPr>
              <a:t>DATASET NUMBER OF ROWS</a:t>
            </a:r>
          </a:p>
        </p:txBody>
      </p:sp>
      <p:sp>
        <p:nvSpPr>
          <p:cNvPr name="TextBox 30" id="30"/>
          <p:cNvSpPr txBox="true"/>
          <p:nvPr/>
        </p:nvSpPr>
        <p:spPr>
          <a:xfrm rot="0">
            <a:off x="7349481" y="6329521"/>
            <a:ext cx="1203424" cy="349250"/>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Tomorrow"/>
                <a:ea typeface="Tomorrow"/>
                <a:cs typeface="Tomorrow"/>
                <a:sym typeface="Tomorrow"/>
              </a:rPr>
              <a:t>172 ROWS</a:t>
            </a:r>
          </a:p>
        </p:txBody>
      </p:sp>
      <p:sp>
        <p:nvSpPr>
          <p:cNvPr name="TextBox 31" id="31"/>
          <p:cNvSpPr txBox="true"/>
          <p:nvPr/>
        </p:nvSpPr>
        <p:spPr>
          <a:xfrm rot="0">
            <a:off x="2828446" y="7446501"/>
            <a:ext cx="9772689" cy="431800"/>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Tomorrow"/>
                <a:ea typeface="Tomorrow"/>
                <a:cs typeface="Tomorrow"/>
                <a:sym typeface="Tomorrow"/>
              </a:rPr>
              <a:t>DATASET SNAPSHOT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5366504" y="814033"/>
            <a:ext cx="9937540" cy="8924710"/>
            <a:chOff x="0" y="0"/>
            <a:chExt cx="2617294" cy="2350541"/>
          </a:xfrm>
        </p:grpSpPr>
        <p:sp>
          <p:nvSpPr>
            <p:cNvPr name="Freeform 4" id="4"/>
            <p:cNvSpPr/>
            <p:nvPr/>
          </p:nvSpPr>
          <p:spPr>
            <a:xfrm flipH="false" flipV="false" rot="0">
              <a:off x="0" y="0"/>
              <a:ext cx="2617294" cy="2350541"/>
            </a:xfrm>
            <a:custGeom>
              <a:avLst/>
              <a:gdLst/>
              <a:ahLst/>
              <a:cxnLst/>
              <a:rect r="r" b="b" t="t" l="l"/>
              <a:pathLst>
                <a:path h="2350541" w="2617294">
                  <a:moveTo>
                    <a:pt x="0" y="0"/>
                  </a:moveTo>
                  <a:lnTo>
                    <a:pt x="2617294" y="0"/>
                  </a:lnTo>
                  <a:lnTo>
                    <a:pt x="2617294" y="2350541"/>
                  </a:lnTo>
                  <a:lnTo>
                    <a:pt x="0" y="2350541"/>
                  </a:lnTo>
                  <a:close/>
                </a:path>
              </a:pathLst>
            </a:custGeom>
            <a:solidFill>
              <a:srgbClr val="FFFFFF">
                <a:alpha val="10980"/>
              </a:srgbClr>
            </a:solidFill>
          </p:spPr>
        </p:sp>
        <p:sp>
          <p:nvSpPr>
            <p:cNvPr name="TextBox 5" id="5"/>
            <p:cNvSpPr txBox="true"/>
            <p:nvPr/>
          </p:nvSpPr>
          <p:spPr>
            <a:xfrm>
              <a:off x="0" y="-47625"/>
              <a:ext cx="2617294" cy="2398166"/>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899330" y="7082729"/>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3"/>
            <a:stretch>
              <a:fillRect l="0" t="0" r="0" b="0"/>
            </a:stretch>
          </a:blipFill>
        </p:spPr>
      </p:sp>
      <p:sp>
        <p:nvSpPr>
          <p:cNvPr name="Freeform 7" id="7"/>
          <p:cNvSpPr/>
          <p:nvPr/>
        </p:nvSpPr>
        <p:spPr>
          <a:xfrm flipH="false" flipV="false" rot="0">
            <a:off x="524133" y="3733853"/>
            <a:ext cx="4356847" cy="4114800"/>
          </a:xfrm>
          <a:custGeom>
            <a:avLst/>
            <a:gdLst/>
            <a:ahLst/>
            <a:cxnLst/>
            <a:rect r="r" b="b" t="t" l="l"/>
            <a:pathLst>
              <a:path h="4114800" w="4356847">
                <a:moveTo>
                  <a:pt x="0" y="0"/>
                </a:moveTo>
                <a:lnTo>
                  <a:pt x="4356848" y="0"/>
                </a:lnTo>
                <a:lnTo>
                  <a:pt x="435684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444080">
            <a:off x="15494559" y="6180712"/>
            <a:ext cx="3529482" cy="3186163"/>
          </a:xfrm>
          <a:custGeom>
            <a:avLst/>
            <a:gdLst/>
            <a:ahLst/>
            <a:cxnLst/>
            <a:rect r="r" b="b" t="t" l="l"/>
            <a:pathLst>
              <a:path h="3186163" w="3529482">
                <a:moveTo>
                  <a:pt x="0" y="0"/>
                </a:moveTo>
                <a:lnTo>
                  <a:pt x="3529482" y="0"/>
                </a:lnTo>
                <a:lnTo>
                  <a:pt x="3529482" y="3186163"/>
                </a:lnTo>
                <a:lnTo>
                  <a:pt x="0" y="31861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505602" y="1365345"/>
            <a:ext cx="747321" cy="768415"/>
            <a:chOff x="0" y="0"/>
            <a:chExt cx="196825" cy="202381"/>
          </a:xfrm>
        </p:grpSpPr>
        <p:sp>
          <p:nvSpPr>
            <p:cNvPr name="Freeform 10" id="10"/>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11" id="11"/>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870704" y="2637209"/>
            <a:ext cx="626183" cy="566519"/>
            <a:chOff x="0" y="0"/>
            <a:chExt cx="164921" cy="149207"/>
          </a:xfrm>
        </p:grpSpPr>
        <p:sp>
          <p:nvSpPr>
            <p:cNvPr name="Freeform 13" id="13"/>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4" id="14"/>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524133" y="1025332"/>
            <a:ext cx="310192" cy="299142"/>
            <a:chOff x="0" y="0"/>
            <a:chExt cx="81697" cy="78786"/>
          </a:xfrm>
        </p:grpSpPr>
        <p:sp>
          <p:nvSpPr>
            <p:cNvPr name="Freeform 16" id="16"/>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7" id="17"/>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6722033" y="2325653"/>
            <a:ext cx="310192" cy="299142"/>
            <a:chOff x="0" y="0"/>
            <a:chExt cx="81697" cy="78786"/>
          </a:xfrm>
        </p:grpSpPr>
        <p:sp>
          <p:nvSpPr>
            <p:cNvPr name="Freeform 19" id="19"/>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0" id="20"/>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7486375" y="2988253"/>
            <a:ext cx="310192" cy="299142"/>
            <a:chOff x="0" y="0"/>
            <a:chExt cx="81697" cy="78786"/>
          </a:xfrm>
        </p:grpSpPr>
        <p:sp>
          <p:nvSpPr>
            <p:cNvPr name="Freeform 22" id="22"/>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3" id="23"/>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
        <p:nvSpPr>
          <p:cNvPr name="Freeform 24" id="24"/>
          <p:cNvSpPr/>
          <p:nvPr/>
        </p:nvSpPr>
        <p:spPr>
          <a:xfrm flipH="false" flipV="false" rot="0">
            <a:off x="7357692" y="5344980"/>
            <a:ext cx="6275245" cy="4235953"/>
          </a:xfrm>
          <a:custGeom>
            <a:avLst/>
            <a:gdLst/>
            <a:ahLst/>
            <a:cxnLst/>
            <a:rect r="r" b="b" t="t" l="l"/>
            <a:pathLst>
              <a:path h="4235953" w="6275245">
                <a:moveTo>
                  <a:pt x="0" y="0"/>
                </a:moveTo>
                <a:lnTo>
                  <a:pt x="6275244" y="0"/>
                </a:lnTo>
                <a:lnTo>
                  <a:pt x="6275244" y="4235954"/>
                </a:lnTo>
                <a:lnTo>
                  <a:pt x="0" y="4235954"/>
                </a:lnTo>
                <a:lnTo>
                  <a:pt x="0" y="0"/>
                </a:lnTo>
                <a:close/>
              </a:path>
            </a:pathLst>
          </a:custGeom>
          <a:blipFill>
            <a:blip r:embed="rId8"/>
            <a:stretch>
              <a:fillRect l="-1617" t="0" r="-1617" b="-4291"/>
            </a:stretch>
          </a:blipFill>
        </p:spPr>
      </p:sp>
      <p:sp>
        <p:nvSpPr>
          <p:cNvPr name="TextBox 25" id="25"/>
          <p:cNvSpPr txBox="true"/>
          <p:nvPr/>
        </p:nvSpPr>
        <p:spPr>
          <a:xfrm rot="0">
            <a:off x="6237974" y="1079653"/>
            <a:ext cx="9751387" cy="865219"/>
          </a:xfrm>
          <a:prstGeom prst="rect">
            <a:avLst/>
          </a:prstGeom>
        </p:spPr>
        <p:txBody>
          <a:bodyPr anchor="t" rtlCol="false" tIns="0" lIns="0" bIns="0" rIns="0">
            <a:spAutoFit/>
          </a:bodyPr>
          <a:lstStyle/>
          <a:p>
            <a:pPr algn="l" marL="0" indent="0" lvl="0">
              <a:lnSpc>
                <a:spcPts val="7139"/>
              </a:lnSpc>
              <a:spcBef>
                <a:spcPct val="0"/>
              </a:spcBef>
            </a:pPr>
            <a:r>
              <a:rPr lang="en-US" sz="5099">
                <a:solidFill>
                  <a:srgbClr val="FFFFFF"/>
                </a:solidFill>
                <a:latin typeface="Architype Van Der Leck"/>
                <a:ea typeface="Architype Van Der Leck"/>
                <a:cs typeface="Architype Van Der Leck"/>
                <a:sym typeface="Architype Van Der Leck"/>
              </a:rPr>
              <a:t>REleted works</a:t>
            </a:r>
          </a:p>
        </p:txBody>
      </p:sp>
      <p:sp>
        <p:nvSpPr>
          <p:cNvPr name="TextBox 26" id="26"/>
          <p:cNvSpPr txBox="true"/>
          <p:nvPr/>
        </p:nvSpPr>
        <p:spPr>
          <a:xfrm rot="0">
            <a:off x="5739887" y="2224348"/>
            <a:ext cx="9190774" cy="3709035"/>
          </a:xfrm>
          <a:prstGeom prst="rect">
            <a:avLst/>
          </a:prstGeom>
        </p:spPr>
        <p:txBody>
          <a:bodyPr anchor="t" rtlCol="false" tIns="0" lIns="0" bIns="0" rIns="0">
            <a:spAutoFit/>
          </a:bodyPr>
          <a:lstStyle/>
          <a:p>
            <a:pPr algn="just" marL="453390" indent="-226695" lvl="1">
              <a:lnSpc>
                <a:spcPts val="2940"/>
              </a:lnSpc>
              <a:buFont typeface="Arial"/>
              <a:buChar char="•"/>
            </a:pPr>
            <a:r>
              <a:rPr lang="en-US" sz="2100">
                <a:solidFill>
                  <a:srgbClr val="FFFFFF"/>
                </a:solidFill>
                <a:latin typeface="Tomorrow"/>
                <a:ea typeface="Tomorrow"/>
                <a:cs typeface="Tomorrow"/>
                <a:sym typeface="Tomorrow"/>
              </a:rPr>
              <a:t>​ A Cognitive Behavioral Therapy Chatbot (Otis) for Health Anxiety Management: Mixed Methods Pilot Study(Yenushka Goonesekera1, BSc, MHealthPsych; Liesje Donkin1,2 , MSc, PhD)</a:t>
            </a:r>
          </a:p>
          <a:p>
            <a:pPr algn="just">
              <a:lnSpc>
                <a:spcPts val="2940"/>
              </a:lnSpc>
            </a:pPr>
          </a:p>
          <a:p>
            <a:pPr algn="just">
              <a:lnSpc>
                <a:spcPts val="2940"/>
              </a:lnSpc>
            </a:pPr>
            <a:r>
              <a:rPr lang="en-US" sz="2100">
                <a:solidFill>
                  <a:srgbClr val="FFFFFF"/>
                </a:solidFill>
                <a:latin typeface="Tomorrow"/>
                <a:ea typeface="Tomorrow"/>
                <a:cs typeface="Tomorrow"/>
                <a:sym typeface="Tomorrow"/>
              </a:rPr>
              <a:t>       This paper talked about the increasing anxiety during covid-19. where people has to maintain social distance for a long time.  their prior goal was to make a therapy bot which will help the people to decrease their mental health anxity. </a:t>
            </a:r>
          </a:p>
          <a:p>
            <a:pPr algn="just">
              <a:lnSpc>
                <a:spcPts val="2940"/>
              </a:lnSpc>
            </a:pPr>
          </a:p>
          <a:p>
            <a:pPr algn="just">
              <a:lnSpc>
                <a:spcPts val="294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679229" y="193349"/>
            <a:ext cx="17187376" cy="11321209"/>
            <a:chOff x="0" y="0"/>
            <a:chExt cx="4526716" cy="2981718"/>
          </a:xfrm>
        </p:grpSpPr>
        <p:sp>
          <p:nvSpPr>
            <p:cNvPr name="Freeform 4" id="4"/>
            <p:cNvSpPr/>
            <p:nvPr/>
          </p:nvSpPr>
          <p:spPr>
            <a:xfrm flipH="false" flipV="false" rot="0">
              <a:off x="0" y="0"/>
              <a:ext cx="4526716" cy="2981718"/>
            </a:xfrm>
            <a:custGeom>
              <a:avLst/>
              <a:gdLst/>
              <a:ahLst/>
              <a:cxnLst/>
              <a:rect r="r" b="b" t="t" l="l"/>
              <a:pathLst>
                <a:path h="2981718" w="4526716">
                  <a:moveTo>
                    <a:pt x="0" y="0"/>
                  </a:moveTo>
                  <a:lnTo>
                    <a:pt x="4526716" y="0"/>
                  </a:lnTo>
                  <a:lnTo>
                    <a:pt x="4526716" y="2981718"/>
                  </a:lnTo>
                  <a:lnTo>
                    <a:pt x="0" y="2981718"/>
                  </a:lnTo>
                  <a:close/>
                </a:path>
              </a:pathLst>
            </a:custGeom>
            <a:solidFill>
              <a:srgbClr val="FFFFFF">
                <a:alpha val="10980"/>
              </a:srgbClr>
            </a:solidFill>
          </p:spPr>
        </p:sp>
        <p:sp>
          <p:nvSpPr>
            <p:cNvPr name="TextBox 5" id="5"/>
            <p:cNvSpPr txBox="true"/>
            <p:nvPr/>
          </p:nvSpPr>
          <p:spPr>
            <a:xfrm>
              <a:off x="0" y="-47625"/>
              <a:ext cx="4526716" cy="302934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104582" y="8778339"/>
            <a:ext cx="1358443" cy="1434531"/>
          </a:xfrm>
          <a:custGeom>
            <a:avLst/>
            <a:gdLst/>
            <a:ahLst/>
            <a:cxnLst/>
            <a:rect r="r" b="b" t="t" l="l"/>
            <a:pathLst>
              <a:path h="1434531" w="1358443">
                <a:moveTo>
                  <a:pt x="0" y="0"/>
                </a:moveTo>
                <a:lnTo>
                  <a:pt x="1358443" y="0"/>
                </a:lnTo>
                <a:lnTo>
                  <a:pt x="1358443" y="1434531"/>
                </a:lnTo>
                <a:lnTo>
                  <a:pt x="0" y="14345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10800000">
            <a:off x="12233981" y="-732621"/>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5"/>
            <a:stretch>
              <a:fillRect l="0" t="0" r="0" b="0"/>
            </a:stretch>
          </a:blipFill>
        </p:spPr>
      </p:sp>
      <p:grpSp>
        <p:nvGrpSpPr>
          <p:cNvPr name="Group 8" id="8"/>
          <p:cNvGrpSpPr/>
          <p:nvPr/>
        </p:nvGrpSpPr>
        <p:grpSpPr>
          <a:xfrm rot="0">
            <a:off x="524133" y="8600077"/>
            <a:ext cx="310192" cy="299142"/>
            <a:chOff x="0" y="0"/>
            <a:chExt cx="81697" cy="78786"/>
          </a:xfrm>
        </p:grpSpPr>
        <p:sp>
          <p:nvSpPr>
            <p:cNvPr name="Freeform 9" id="9"/>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0" id="10"/>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579665" y="2006683"/>
            <a:ext cx="310192" cy="299142"/>
            <a:chOff x="0" y="0"/>
            <a:chExt cx="81697" cy="78786"/>
          </a:xfrm>
        </p:grpSpPr>
        <p:sp>
          <p:nvSpPr>
            <p:cNvPr name="Freeform 12" id="12"/>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3" id="13"/>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4344007" y="2669282"/>
            <a:ext cx="310192" cy="299142"/>
            <a:chOff x="0" y="0"/>
            <a:chExt cx="81697" cy="78786"/>
          </a:xfrm>
        </p:grpSpPr>
        <p:sp>
          <p:nvSpPr>
            <p:cNvPr name="Freeform 15" id="15"/>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6" id="16"/>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7080699" y="6522713"/>
            <a:ext cx="10785906" cy="2918454"/>
          </a:xfrm>
          <a:custGeom>
            <a:avLst/>
            <a:gdLst/>
            <a:ahLst/>
            <a:cxnLst/>
            <a:rect r="r" b="b" t="t" l="l"/>
            <a:pathLst>
              <a:path h="2918454" w="10785906">
                <a:moveTo>
                  <a:pt x="0" y="0"/>
                </a:moveTo>
                <a:lnTo>
                  <a:pt x="10785906" y="0"/>
                </a:lnTo>
                <a:lnTo>
                  <a:pt x="10785906" y="2918454"/>
                </a:lnTo>
                <a:lnTo>
                  <a:pt x="0" y="2918454"/>
                </a:lnTo>
                <a:lnTo>
                  <a:pt x="0" y="0"/>
                </a:lnTo>
                <a:close/>
              </a:path>
            </a:pathLst>
          </a:custGeom>
          <a:blipFill>
            <a:blip r:embed="rId6"/>
            <a:stretch>
              <a:fillRect l="-1338" t="0" r="-1338" b="0"/>
            </a:stretch>
          </a:blipFill>
        </p:spPr>
      </p:sp>
      <p:sp>
        <p:nvSpPr>
          <p:cNvPr name="Freeform 18" id="18"/>
          <p:cNvSpPr/>
          <p:nvPr/>
        </p:nvSpPr>
        <p:spPr>
          <a:xfrm flipH="false" flipV="false" rot="0">
            <a:off x="2743267" y="5948381"/>
            <a:ext cx="3377968" cy="4067119"/>
          </a:xfrm>
          <a:custGeom>
            <a:avLst/>
            <a:gdLst/>
            <a:ahLst/>
            <a:cxnLst/>
            <a:rect r="r" b="b" t="t" l="l"/>
            <a:pathLst>
              <a:path h="4067119" w="3377968">
                <a:moveTo>
                  <a:pt x="0" y="0"/>
                </a:moveTo>
                <a:lnTo>
                  <a:pt x="3377968" y="0"/>
                </a:lnTo>
                <a:lnTo>
                  <a:pt x="3377968" y="4067119"/>
                </a:lnTo>
                <a:lnTo>
                  <a:pt x="0" y="4067119"/>
                </a:lnTo>
                <a:lnTo>
                  <a:pt x="0" y="0"/>
                </a:lnTo>
                <a:close/>
              </a:path>
            </a:pathLst>
          </a:custGeom>
          <a:blipFill>
            <a:blip r:embed="rId7"/>
            <a:stretch>
              <a:fillRect l="0" t="0" r="0" b="0"/>
            </a:stretch>
          </a:blipFill>
        </p:spPr>
      </p:sp>
      <p:sp>
        <p:nvSpPr>
          <p:cNvPr name="TextBox 19" id="19"/>
          <p:cNvSpPr txBox="true"/>
          <p:nvPr/>
        </p:nvSpPr>
        <p:spPr>
          <a:xfrm rot="0">
            <a:off x="7090437" y="98099"/>
            <a:ext cx="9813147" cy="870602"/>
          </a:xfrm>
          <a:prstGeom prst="rect">
            <a:avLst/>
          </a:prstGeom>
        </p:spPr>
        <p:txBody>
          <a:bodyPr anchor="t" rtlCol="false" tIns="0" lIns="0" bIns="0" rIns="0">
            <a:spAutoFit/>
          </a:bodyPr>
          <a:lstStyle/>
          <a:p>
            <a:pPr algn="l" marL="0" indent="0" lvl="0">
              <a:lnSpc>
                <a:spcPts val="7139"/>
              </a:lnSpc>
              <a:spcBef>
                <a:spcPct val="0"/>
              </a:spcBef>
            </a:pPr>
            <a:r>
              <a:rPr lang="en-US" sz="5099">
                <a:solidFill>
                  <a:srgbClr val="FFFFFF"/>
                </a:solidFill>
                <a:latin typeface="Architype Van Der Leck"/>
                <a:ea typeface="Architype Van Der Leck"/>
                <a:cs typeface="Architype Van Der Leck"/>
                <a:sym typeface="Architype Van Der Leck"/>
              </a:rPr>
              <a:t>Stats </a:t>
            </a:r>
          </a:p>
        </p:txBody>
      </p:sp>
      <p:sp>
        <p:nvSpPr>
          <p:cNvPr name="TextBox 20" id="20"/>
          <p:cNvSpPr txBox="true"/>
          <p:nvPr/>
        </p:nvSpPr>
        <p:spPr>
          <a:xfrm rot="0">
            <a:off x="1244365" y="1031957"/>
            <a:ext cx="4244181" cy="431800"/>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Tomorrow"/>
                <a:ea typeface="Tomorrow"/>
                <a:cs typeface="Tomorrow"/>
                <a:sym typeface="Tomorrow"/>
              </a:rPr>
              <a:t>How long did it take to train?</a:t>
            </a:r>
          </a:p>
        </p:txBody>
      </p:sp>
      <p:sp>
        <p:nvSpPr>
          <p:cNvPr name="TextBox 21" id="21"/>
          <p:cNvSpPr txBox="true"/>
          <p:nvPr/>
        </p:nvSpPr>
        <p:spPr>
          <a:xfrm rot="0">
            <a:off x="1370229" y="1550781"/>
            <a:ext cx="15009648" cy="1163320"/>
          </a:xfrm>
          <a:prstGeom prst="rect">
            <a:avLst/>
          </a:prstGeom>
        </p:spPr>
        <p:txBody>
          <a:bodyPr anchor="t" rtlCol="false" tIns="0" lIns="0" bIns="0" rIns="0">
            <a:spAutoFit/>
          </a:bodyPr>
          <a:lstStyle/>
          <a:p>
            <a:pPr algn="l">
              <a:lnSpc>
                <a:spcPts val="3079"/>
              </a:lnSpc>
            </a:pPr>
            <a:r>
              <a:rPr lang="en-US" sz="2199">
                <a:solidFill>
                  <a:srgbClr val="FFFFFF"/>
                </a:solidFill>
                <a:latin typeface="Tomorrow"/>
                <a:ea typeface="Tomorrow"/>
                <a:cs typeface="Tomorrow"/>
                <a:sym typeface="Tomorrow"/>
              </a:rPr>
              <a:t>It took almost  1 hour 12 minutes 45 seconds to complete 600 epochs, we fine-tuned this on the </a:t>
            </a:r>
            <a:r>
              <a:rPr lang="en-US" sz="2199" u="sng">
                <a:solidFill>
                  <a:srgbClr val="FFFFFF"/>
                </a:solidFill>
                <a:latin typeface="Tomorrow"/>
                <a:ea typeface="Tomorrow"/>
                <a:cs typeface="Tomorrow"/>
                <a:sym typeface="Tomorrow"/>
                <a:hlinkClick r:id="rId8" tooltip="https://huggingface.co/docs/transformers/en/model_doc/distilbert"/>
              </a:rPr>
              <a:t>DistilBERT</a:t>
            </a:r>
          </a:p>
          <a:p>
            <a:pPr algn="l">
              <a:lnSpc>
                <a:spcPts val="3079"/>
              </a:lnSpc>
              <a:spcBef>
                <a:spcPct val="0"/>
              </a:spcBef>
            </a:pPr>
            <a:r>
              <a:rPr lang="en-US" sz="2199">
                <a:solidFill>
                  <a:srgbClr val="FFFFFF"/>
                </a:solidFill>
                <a:latin typeface="Tomorrow"/>
                <a:ea typeface="Tomorrow"/>
                <a:cs typeface="Tomorrow"/>
                <a:sym typeface="Tomorrow"/>
              </a:rPr>
              <a:t>model. We also fine-tuned on the llama-2 7B model but that took very much time to complete the epoch and sometimes its crash because of a lack of GPU.  </a:t>
            </a:r>
          </a:p>
        </p:txBody>
      </p:sp>
      <p:sp>
        <p:nvSpPr>
          <p:cNvPr name="TextBox 22" id="22"/>
          <p:cNvSpPr txBox="true"/>
          <p:nvPr/>
        </p:nvSpPr>
        <p:spPr>
          <a:xfrm rot="0">
            <a:off x="1028700" y="3134842"/>
            <a:ext cx="7966352" cy="431800"/>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Tomorrow"/>
                <a:ea typeface="Tomorrow"/>
                <a:cs typeface="Tomorrow"/>
                <a:sym typeface="Tomorrow"/>
              </a:rPr>
              <a:t>What was the average time spent on each epoch?</a:t>
            </a:r>
          </a:p>
        </p:txBody>
      </p:sp>
      <p:sp>
        <p:nvSpPr>
          <p:cNvPr name="TextBox 23" id="23"/>
          <p:cNvSpPr txBox="true"/>
          <p:nvPr/>
        </p:nvSpPr>
        <p:spPr>
          <a:xfrm rot="0">
            <a:off x="1783803" y="3740948"/>
            <a:ext cx="5933378" cy="1553845"/>
          </a:xfrm>
          <a:prstGeom prst="rect">
            <a:avLst/>
          </a:prstGeom>
        </p:spPr>
        <p:txBody>
          <a:bodyPr anchor="t" rtlCol="false" tIns="0" lIns="0" bIns="0" rIns="0">
            <a:spAutoFit/>
          </a:bodyPr>
          <a:lstStyle/>
          <a:p>
            <a:pPr algn="l">
              <a:lnSpc>
                <a:spcPts val="3079"/>
              </a:lnSpc>
              <a:spcBef>
                <a:spcPct val="0"/>
              </a:spcBef>
            </a:pPr>
            <a:r>
              <a:rPr lang="en-US" sz="2199">
                <a:solidFill>
                  <a:srgbClr val="FFFFFF"/>
                </a:solidFill>
                <a:latin typeface="Tomorrow"/>
                <a:ea typeface="Tomorrow"/>
                <a:cs typeface="Tomorrow"/>
                <a:sym typeface="Tomorrow"/>
              </a:rPr>
              <a:t>We took 600 epoch which is 45000 steps to finetuned this model. Average per epoch it took 7.65 seconds. In llama-2 it took almost 30 TO 40 minutes to complete per epoch. </a:t>
            </a:r>
          </a:p>
        </p:txBody>
      </p:sp>
      <p:sp>
        <p:nvSpPr>
          <p:cNvPr name="TextBox 24" id="24"/>
          <p:cNvSpPr txBox="true"/>
          <p:nvPr/>
        </p:nvSpPr>
        <p:spPr>
          <a:xfrm rot="0">
            <a:off x="9245982" y="2761703"/>
            <a:ext cx="7657602" cy="431800"/>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Tomorrow"/>
                <a:ea typeface="Tomorrow"/>
                <a:cs typeface="Tomorrow"/>
                <a:sym typeface="Tomorrow"/>
              </a:rPr>
              <a:t>How did you get the resources needed? Paid/free?</a:t>
            </a:r>
          </a:p>
        </p:txBody>
      </p:sp>
      <p:sp>
        <p:nvSpPr>
          <p:cNvPr name="TextBox 25" id="25"/>
          <p:cNvSpPr txBox="true"/>
          <p:nvPr/>
        </p:nvSpPr>
        <p:spPr>
          <a:xfrm rot="0">
            <a:off x="10010335" y="3341217"/>
            <a:ext cx="7448851" cy="2157372"/>
          </a:xfrm>
          <a:prstGeom prst="rect">
            <a:avLst/>
          </a:prstGeom>
        </p:spPr>
        <p:txBody>
          <a:bodyPr anchor="t" rtlCol="false" tIns="0" lIns="0" bIns="0" rIns="0">
            <a:spAutoFit/>
          </a:bodyPr>
          <a:lstStyle/>
          <a:p>
            <a:pPr algn="l">
              <a:lnSpc>
                <a:spcPts val="2889"/>
              </a:lnSpc>
              <a:spcBef>
                <a:spcPct val="0"/>
              </a:spcBef>
            </a:pPr>
            <a:r>
              <a:rPr lang="en-US" sz="2064">
                <a:solidFill>
                  <a:srgbClr val="FFFFFF"/>
                </a:solidFill>
                <a:latin typeface="Tomorrow"/>
                <a:ea typeface="Tomorrow"/>
                <a:cs typeface="Tomorrow"/>
                <a:sym typeface="Tomorrow"/>
              </a:rPr>
              <a:t>We used the model from Hugging Face which is well-known for NLP models, datasets and codes. So we took the DistilBert model from it. As we all know it's trained on the BERT model as a teacher. But it took fewer parameters and less time to train. This model is available on hugging face  (distilbert/distilgpt2). We didn’t pay anything for this project. </a:t>
            </a:r>
          </a:p>
        </p:txBody>
      </p:sp>
      <p:sp>
        <p:nvSpPr>
          <p:cNvPr name="TextBox 26" id="26"/>
          <p:cNvSpPr txBox="true"/>
          <p:nvPr/>
        </p:nvSpPr>
        <p:spPr>
          <a:xfrm rot="0">
            <a:off x="7080699" y="6189973"/>
            <a:ext cx="10785906" cy="332740"/>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Tomorrow"/>
                <a:ea typeface="Tomorrow"/>
                <a:cs typeface="Tomorrow"/>
                <a:sym typeface="Tomorrow"/>
              </a:rPr>
              <a:t>output: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2139251" y="235584"/>
            <a:ext cx="13699307" cy="8863661"/>
            <a:chOff x="0" y="0"/>
            <a:chExt cx="3608048" cy="2334462"/>
          </a:xfrm>
        </p:grpSpPr>
        <p:sp>
          <p:nvSpPr>
            <p:cNvPr name="Freeform 4" id="4"/>
            <p:cNvSpPr/>
            <p:nvPr/>
          </p:nvSpPr>
          <p:spPr>
            <a:xfrm flipH="false" flipV="false" rot="0">
              <a:off x="0" y="0"/>
              <a:ext cx="3608048" cy="2334462"/>
            </a:xfrm>
            <a:custGeom>
              <a:avLst/>
              <a:gdLst/>
              <a:ahLst/>
              <a:cxnLst/>
              <a:rect r="r" b="b" t="t" l="l"/>
              <a:pathLst>
                <a:path h="2334462" w="3608048">
                  <a:moveTo>
                    <a:pt x="0" y="0"/>
                  </a:moveTo>
                  <a:lnTo>
                    <a:pt x="3608048" y="0"/>
                  </a:lnTo>
                  <a:lnTo>
                    <a:pt x="3608048" y="2334462"/>
                  </a:lnTo>
                  <a:lnTo>
                    <a:pt x="0" y="2334462"/>
                  </a:lnTo>
                  <a:close/>
                </a:path>
              </a:pathLst>
            </a:custGeom>
            <a:solidFill>
              <a:srgbClr val="FFFFFF">
                <a:alpha val="10980"/>
              </a:srgbClr>
            </a:solidFill>
          </p:spPr>
        </p:sp>
        <p:sp>
          <p:nvSpPr>
            <p:cNvPr name="TextBox 5" id="5"/>
            <p:cNvSpPr txBox="true"/>
            <p:nvPr/>
          </p:nvSpPr>
          <p:spPr>
            <a:xfrm>
              <a:off x="0" y="-47625"/>
              <a:ext cx="3608048" cy="238208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43205" y="6188908"/>
            <a:ext cx="3313774" cy="3701917"/>
          </a:xfrm>
          <a:custGeom>
            <a:avLst/>
            <a:gdLst/>
            <a:ahLst/>
            <a:cxnLst/>
            <a:rect r="r" b="b" t="t" l="l"/>
            <a:pathLst>
              <a:path h="3701917" w="3313774">
                <a:moveTo>
                  <a:pt x="0" y="0"/>
                </a:moveTo>
                <a:lnTo>
                  <a:pt x="3313774" y="0"/>
                </a:lnTo>
                <a:lnTo>
                  <a:pt x="3313774" y="3701918"/>
                </a:lnTo>
                <a:lnTo>
                  <a:pt x="0" y="37019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5619993" y="2805531"/>
            <a:ext cx="747321" cy="768415"/>
            <a:chOff x="0" y="0"/>
            <a:chExt cx="196825" cy="202381"/>
          </a:xfrm>
        </p:grpSpPr>
        <p:sp>
          <p:nvSpPr>
            <p:cNvPr name="Freeform 8" id="8"/>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9" id="9"/>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6633117" y="3873847"/>
            <a:ext cx="626183" cy="566519"/>
            <a:chOff x="0" y="0"/>
            <a:chExt cx="164921" cy="149207"/>
          </a:xfrm>
        </p:grpSpPr>
        <p:sp>
          <p:nvSpPr>
            <p:cNvPr name="Freeform 11" id="11"/>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2" id="12"/>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5386233" y="4128597"/>
            <a:ext cx="310192" cy="299142"/>
            <a:chOff x="0" y="0"/>
            <a:chExt cx="81697" cy="78786"/>
          </a:xfrm>
        </p:grpSpPr>
        <p:sp>
          <p:nvSpPr>
            <p:cNvPr name="Freeform 14" id="14"/>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5" id="15"/>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689900" y="2264816"/>
            <a:ext cx="310192" cy="299142"/>
            <a:chOff x="0" y="0"/>
            <a:chExt cx="81697" cy="78786"/>
          </a:xfrm>
        </p:grpSpPr>
        <p:sp>
          <p:nvSpPr>
            <p:cNvPr name="Freeform 17" id="17"/>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8" id="18"/>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2139251" y="3040167"/>
            <a:ext cx="310192" cy="299142"/>
            <a:chOff x="0" y="0"/>
            <a:chExt cx="81697" cy="78786"/>
          </a:xfrm>
        </p:grpSpPr>
        <p:sp>
          <p:nvSpPr>
            <p:cNvPr name="Freeform 20" id="20"/>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1" id="21"/>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183796" y="2890596"/>
            <a:ext cx="310192" cy="299142"/>
            <a:chOff x="0" y="0"/>
            <a:chExt cx="81697" cy="78786"/>
          </a:xfrm>
        </p:grpSpPr>
        <p:sp>
          <p:nvSpPr>
            <p:cNvPr name="Freeform 23" id="23"/>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4" id="24"/>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
        <p:nvSpPr>
          <p:cNvPr name="Freeform 25" id="25"/>
          <p:cNvSpPr/>
          <p:nvPr/>
        </p:nvSpPr>
        <p:spPr>
          <a:xfrm flipH="true" flipV="false" rot="0">
            <a:off x="12233981" y="7084097"/>
            <a:ext cx="6304504" cy="3522642"/>
          </a:xfrm>
          <a:custGeom>
            <a:avLst/>
            <a:gdLst/>
            <a:ahLst/>
            <a:cxnLst/>
            <a:rect r="r" b="b" t="t" l="l"/>
            <a:pathLst>
              <a:path h="3522642" w="6304504">
                <a:moveTo>
                  <a:pt x="6304504" y="0"/>
                </a:moveTo>
                <a:lnTo>
                  <a:pt x="0" y="0"/>
                </a:lnTo>
                <a:lnTo>
                  <a:pt x="0" y="3522641"/>
                </a:lnTo>
                <a:lnTo>
                  <a:pt x="6304504" y="3522641"/>
                </a:lnTo>
                <a:lnTo>
                  <a:pt x="6304504" y="0"/>
                </a:lnTo>
                <a:close/>
              </a:path>
            </a:pathLst>
          </a:custGeom>
          <a:blipFill>
            <a:blip r:embed="rId5"/>
            <a:stretch>
              <a:fillRect l="0" t="0" r="0" b="0"/>
            </a:stretch>
          </a:blipFill>
        </p:spPr>
      </p:sp>
      <p:sp>
        <p:nvSpPr>
          <p:cNvPr name="Freeform 26" id="26"/>
          <p:cNvSpPr/>
          <p:nvPr/>
        </p:nvSpPr>
        <p:spPr>
          <a:xfrm flipH="false" flipV="false" rot="0">
            <a:off x="4848116" y="6620048"/>
            <a:ext cx="7468362" cy="2859791"/>
          </a:xfrm>
          <a:custGeom>
            <a:avLst/>
            <a:gdLst/>
            <a:ahLst/>
            <a:cxnLst/>
            <a:rect r="r" b="b" t="t" l="l"/>
            <a:pathLst>
              <a:path h="2859791" w="7468362">
                <a:moveTo>
                  <a:pt x="0" y="0"/>
                </a:moveTo>
                <a:lnTo>
                  <a:pt x="7468362" y="0"/>
                </a:lnTo>
                <a:lnTo>
                  <a:pt x="7468362" y="2859792"/>
                </a:lnTo>
                <a:lnTo>
                  <a:pt x="0" y="2859792"/>
                </a:lnTo>
                <a:lnTo>
                  <a:pt x="0" y="0"/>
                </a:lnTo>
                <a:close/>
              </a:path>
            </a:pathLst>
          </a:custGeom>
          <a:blipFill>
            <a:blip r:embed="rId6"/>
            <a:stretch>
              <a:fillRect l="0" t="0" r="-25745" b="-8004"/>
            </a:stretch>
          </a:blipFill>
        </p:spPr>
      </p:sp>
      <p:sp>
        <p:nvSpPr>
          <p:cNvPr name="TextBox 27" id="27"/>
          <p:cNvSpPr txBox="true"/>
          <p:nvPr/>
        </p:nvSpPr>
        <p:spPr>
          <a:xfrm rot="0">
            <a:off x="4296979" y="933450"/>
            <a:ext cx="9694043" cy="870602"/>
          </a:xfrm>
          <a:prstGeom prst="rect">
            <a:avLst/>
          </a:prstGeom>
        </p:spPr>
        <p:txBody>
          <a:bodyPr anchor="t" rtlCol="false" tIns="0" lIns="0" bIns="0" rIns="0">
            <a:spAutoFit/>
          </a:bodyPr>
          <a:lstStyle/>
          <a:p>
            <a:pPr algn="ctr" marL="0" indent="0" lvl="0">
              <a:lnSpc>
                <a:spcPts val="7139"/>
              </a:lnSpc>
              <a:spcBef>
                <a:spcPct val="0"/>
              </a:spcBef>
            </a:pPr>
            <a:r>
              <a:rPr lang="en-US" sz="5099">
                <a:solidFill>
                  <a:srgbClr val="FFFFFF"/>
                </a:solidFill>
                <a:latin typeface="Architype Van Der Leck"/>
                <a:ea typeface="Architype Van Der Leck"/>
                <a:cs typeface="Architype Van Der Leck"/>
                <a:sym typeface="Architype Van Der Leck"/>
              </a:rPr>
              <a:t>Optimization</a:t>
            </a:r>
          </a:p>
        </p:txBody>
      </p:sp>
      <p:sp>
        <p:nvSpPr>
          <p:cNvPr name="TextBox 28" id="28"/>
          <p:cNvSpPr txBox="true"/>
          <p:nvPr/>
        </p:nvSpPr>
        <p:spPr>
          <a:xfrm rot="0">
            <a:off x="2294347" y="1988953"/>
            <a:ext cx="13402078" cy="2399316"/>
          </a:xfrm>
          <a:prstGeom prst="rect">
            <a:avLst/>
          </a:prstGeom>
        </p:spPr>
        <p:txBody>
          <a:bodyPr anchor="t" rtlCol="false" tIns="0" lIns="0" bIns="0" rIns="0">
            <a:spAutoFit/>
          </a:bodyPr>
          <a:lstStyle/>
          <a:p>
            <a:pPr algn="l" marL="494135" indent="-247068" lvl="1">
              <a:lnSpc>
                <a:spcPts val="3204"/>
              </a:lnSpc>
              <a:buFont typeface="Arial"/>
              <a:buChar char="•"/>
            </a:pPr>
            <a:r>
              <a:rPr lang="en-US" sz="2288">
                <a:solidFill>
                  <a:srgbClr val="FFFFFF"/>
                </a:solidFill>
                <a:latin typeface="Tomorrow"/>
                <a:ea typeface="Tomorrow"/>
                <a:cs typeface="Tomorrow"/>
                <a:sym typeface="Tomorrow"/>
              </a:rPr>
              <a:t>As we already mentioned in the previous slide we used the DistilBert model for this motivational chatbot. We basically fine-tuned this pre-trained model  on a custom dataset which is also available hugging face named  </a:t>
            </a:r>
            <a:r>
              <a:rPr lang="en-US" sz="2288" u="sng">
                <a:solidFill>
                  <a:srgbClr val="FFFFFF"/>
                </a:solidFill>
                <a:latin typeface="Tomorrow"/>
                <a:ea typeface="Tomorrow"/>
                <a:cs typeface="Tomorrow"/>
                <a:sym typeface="Tomorrow"/>
                <a:hlinkClick r:id="rId7" tooltip="https://huggingface.co/datasets/heliosbrahma/mental_health_chatbot_dataset"/>
              </a:rPr>
              <a:t>mental_health_chatbot_dataset</a:t>
            </a:r>
            <a:r>
              <a:rPr lang="en-US" sz="2288">
                <a:solidFill>
                  <a:srgbClr val="FFFFFF"/>
                </a:solidFill>
                <a:latin typeface="Tomorrow"/>
                <a:ea typeface="Tomorrow"/>
                <a:cs typeface="Tomorrow"/>
                <a:sym typeface="Tomorrow"/>
              </a:rPr>
              <a:t>. This dataset consists of human sound prompts and responses for that prompt. </a:t>
            </a:r>
          </a:p>
          <a:p>
            <a:pPr algn="ctr">
              <a:lnSpc>
                <a:spcPts val="3204"/>
              </a:lnSpc>
            </a:pPr>
          </a:p>
          <a:p>
            <a:pPr algn="ctr">
              <a:lnSpc>
                <a:spcPts val="3204"/>
              </a:lnSpc>
              <a:spcBef>
                <a:spcPct val="0"/>
              </a:spcBef>
            </a:pPr>
          </a:p>
        </p:txBody>
      </p:sp>
      <p:sp>
        <p:nvSpPr>
          <p:cNvPr name="TextBox 29" id="29"/>
          <p:cNvSpPr txBox="true"/>
          <p:nvPr/>
        </p:nvSpPr>
        <p:spPr>
          <a:xfrm rot="0">
            <a:off x="2294347" y="4221018"/>
            <a:ext cx="12575901" cy="2399030"/>
          </a:xfrm>
          <a:prstGeom prst="rect">
            <a:avLst/>
          </a:prstGeom>
        </p:spPr>
        <p:txBody>
          <a:bodyPr anchor="t" rtlCol="false" tIns="0" lIns="0" bIns="0" rIns="0">
            <a:spAutoFit/>
          </a:bodyPr>
          <a:lstStyle/>
          <a:p>
            <a:pPr algn="l" marL="496567" indent="-248284" lvl="1">
              <a:lnSpc>
                <a:spcPts val="3219"/>
              </a:lnSpc>
              <a:buFont typeface="Arial"/>
              <a:buChar char="•"/>
            </a:pPr>
            <a:r>
              <a:rPr lang="en-US" sz="2299">
                <a:solidFill>
                  <a:srgbClr val="FFFFFF"/>
                </a:solidFill>
                <a:latin typeface="Tomorrow"/>
                <a:ea typeface="Tomorrow"/>
                <a:cs typeface="Tomorrow"/>
                <a:sym typeface="Tomorrow"/>
              </a:rPr>
              <a:t>We used PEFT(Parameter Efficient Fine Tuning). PEFT adjusts a small number of key parameters while preserving most of the pre-trained model's structure to improve LLM performance. Basically in PEFT configuration, we have used LoRa which is a a technique that accelerates the fine-tuning of large language models while consuming less memory. Lora configuration,  allows us to control how LoRA is applied to the model.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621419" y="834077"/>
            <a:ext cx="15514056" cy="8916967"/>
            <a:chOff x="0" y="0"/>
            <a:chExt cx="4086007" cy="2348502"/>
          </a:xfrm>
        </p:grpSpPr>
        <p:sp>
          <p:nvSpPr>
            <p:cNvPr name="Freeform 4" id="4"/>
            <p:cNvSpPr/>
            <p:nvPr/>
          </p:nvSpPr>
          <p:spPr>
            <a:xfrm flipH="false" flipV="false" rot="0">
              <a:off x="0" y="0"/>
              <a:ext cx="4086007" cy="2348502"/>
            </a:xfrm>
            <a:custGeom>
              <a:avLst/>
              <a:gdLst/>
              <a:ahLst/>
              <a:cxnLst/>
              <a:rect r="r" b="b" t="t" l="l"/>
              <a:pathLst>
                <a:path h="2348502" w="4086007">
                  <a:moveTo>
                    <a:pt x="0" y="0"/>
                  </a:moveTo>
                  <a:lnTo>
                    <a:pt x="4086007" y="0"/>
                  </a:lnTo>
                  <a:lnTo>
                    <a:pt x="4086007" y="2348502"/>
                  </a:lnTo>
                  <a:lnTo>
                    <a:pt x="0" y="2348502"/>
                  </a:lnTo>
                  <a:close/>
                </a:path>
              </a:pathLst>
            </a:custGeom>
            <a:solidFill>
              <a:srgbClr val="FFFFFF">
                <a:alpha val="10980"/>
              </a:srgbClr>
            </a:solidFill>
          </p:spPr>
        </p:sp>
        <p:sp>
          <p:nvSpPr>
            <p:cNvPr name="TextBox 5" id="5"/>
            <p:cNvSpPr txBox="true"/>
            <p:nvPr/>
          </p:nvSpPr>
          <p:spPr>
            <a:xfrm>
              <a:off x="0" y="-47625"/>
              <a:ext cx="4086007" cy="239612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true" flipV="false" rot="-10800000">
            <a:off x="-665027" y="-732621"/>
            <a:ext cx="6304504" cy="3522642"/>
          </a:xfrm>
          <a:custGeom>
            <a:avLst/>
            <a:gdLst/>
            <a:ahLst/>
            <a:cxnLst/>
            <a:rect r="r" b="b" t="t" l="l"/>
            <a:pathLst>
              <a:path h="3522642" w="6304504">
                <a:moveTo>
                  <a:pt x="6304504" y="0"/>
                </a:moveTo>
                <a:lnTo>
                  <a:pt x="0" y="0"/>
                </a:lnTo>
                <a:lnTo>
                  <a:pt x="0" y="3522642"/>
                </a:lnTo>
                <a:lnTo>
                  <a:pt x="6304504" y="3522642"/>
                </a:lnTo>
                <a:lnTo>
                  <a:pt x="6304504" y="0"/>
                </a:lnTo>
                <a:close/>
              </a:path>
            </a:pathLst>
          </a:custGeom>
          <a:blipFill>
            <a:blip r:embed="rId3"/>
            <a:stretch>
              <a:fillRect l="0" t="0" r="0" b="0"/>
            </a:stretch>
          </a:blipFill>
        </p:spPr>
      </p:sp>
      <p:grpSp>
        <p:nvGrpSpPr>
          <p:cNvPr name="Group 7" id="7"/>
          <p:cNvGrpSpPr/>
          <p:nvPr/>
        </p:nvGrpSpPr>
        <p:grpSpPr>
          <a:xfrm rot="-5400000">
            <a:off x="4538375" y="1882565"/>
            <a:ext cx="575234" cy="520425"/>
            <a:chOff x="0" y="0"/>
            <a:chExt cx="164921" cy="149207"/>
          </a:xfrm>
        </p:grpSpPr>
        <p:sp>
          <p:nvSpPr>
            <p:cNvPr name="Freeform 8" id="8"/>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9" id="9"/>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5400000">
            <a:off x="17116823" y="7881739"/>
            <a:ext cx="284953" cy="274803"/>
            <a:chOff x="0" y="0"/>
            <a:chExt cx="81697" cy="78786"/>
          </a:xfrm>
        </p:grpSpPr>
        <p:sp>
          <p:nvSpPr>
            <p:cNvPr name="Freeform 11" id="11"/>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2" id="12"/>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5400000">
            <a:off x="16383171" y="8506938"/>
            <a:ext cx="284953" cy="274803"/>
            <a:chOff x="0" y="0"/>
            <a:chExt cx="81697" cy="78786"/>
          </a:xfrm>
        </p:grpSpPr>
        <p:sp>
          <p:nvSpPr>
            <p:cNvPr name="Freeform 14" id="14"/>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5" id="15"/>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2740499" y="3268710"/>
            <a:ext cx="6637948" cy="3749579"/>
          </a:xfrm>
          <a:custGeom>
            <a:avLst/>
            <a:gdLst/>
            <a:ahLst/>
            <a:cxnLst/>
            <a:rect r="r" b="b" t="t" l="l"/>
            <a:pathLst>
              <a:path h="3749579" w="6637948">
                <a:moveTo>
                  <a:pt x="0" y="0"/>
                </a:moveTo>
                <a:lnTo>
                  <a:pt x="6637948" y="0"/>
                </a:lnTo>
                <a:lnTo>
                  <a:pt x="6637948" y="3749580"/>
                </a:lnTo>
                <a:lnTo>
                  <a:pt x="0" y="3749580"/>
                </a:lnTo>
                <a:lnTo>
                  <a:pt x="0" y="0"/>
                </a:lnTo>
                <a:close/>
              </a:path>
            </a:pathLst>
          </a:custGeom>
          <a:blipFill>
            <a:blip r:embed="rId4"/>
            <a:stretch>
              <a:fillRect l="0" t="0" r="0" b="0"/>
            </a:stretch>
          </a:blipFill>
        </p:spPr>
      </p:sp>
      <p:sp>
        <p:nvSpPr>
          <p:cNvPr name="Freeform 17" id="17"/>
          <p:cNvSpPr/>
          <p:nvPr/>
        </p:nvSpPr>
        <p:spPr>
          <a:xfrm flipH="false" flipV="false" rot="0">
            <a:off x="10690109" y="1028700"/>
            <a:ext cx="6445366" cy="3602545"/>
          </a:xfrm>
          <a:custGeom>
            <a:avLst/>
            <a:gdLst/>
            <a:ahLst/>
            <a:cxnLst/>
            <a:rect r="r" b="b" t="t" l="l"/>
            <a:pathLst>
              <a:path h="3602545" w="6445366">
                <a:moveTo>
                  <a:pt x="0" y="0"/>
                </a:moveTo>
                <a:lnTo>
                  <a:pt x="6445366" y="0"/>
                </a:lnTo>
                <a:lnTo>
                  <a:pt x="6445366" y="3602545"/>
                </a:lnTo>
                <a:lnTo>
                  <a:pt x="0" y="3602545"/>
                </a:lnTo>
                <a:lnTo>
                  <a:pt x="0" y="0"/>
                </a:lnTo>
                <a:close/>
              </a:path>
            </a:pathLst>
          </a:custGeom>
          <a:blipFill>
            <a:blip r:embed="rId5"/>
            <a:stretch>
              <a:fillRect l="0" t="-1619" r="0" b="-1619"/>
            </a:stretch>
          </a:blipFill>
        </p:spPr>
      </p:sp>
      <p:sp>
        <p:nvSpPr>
          <p:cNvPr name="Freeform 18" id="18"/>
          <p:cNvSpPr/>
          <p:nvPr/>
        </p:nvSpPr>
        <p:spPr>
          <a:xfrm flipH="false" flipV="false" rot="0">
            <a:off x="10388751" y="6050562"/>
            <a:ext cx="6274298" cy="3652203"/>
          </a:xfrm>
          <a:custGeom>
            <a:avLst/>
            <a:gdLst/>
            <a:ahLst/>
            <a:cxnLst/>
            <a:rect r="r" b="b" t="t" l="l"/>
            <a:pathLst>
              <a:path h="3652203" w="6274298">
                <a:moveTo>
                  <a:pt x="0" y="0"/>
                </a:moveTo>
                <a:lnTo>
                  <a:pt x="6274298" y="0"/>
                </a:lnTo>
                <a:lnTo>
                  <a:pt x="6274298" y="3652203"/>
                </a:lnTo>
                <a:lnTo>
                  <a:pt x="0" y="3652203"/>
                </a:lnTo>
                <a:lnTo>
                  <a:pt x="0" y="0"/>
                </a:lnTo>
                <a:close/>
              </a:path>
            </a:pathLst>
          </a:custGeom>
          <a:blipFill>
            <a:blip r:embed="rId6"/>
            <a:stretch>
              <a:fillRect l="0" t="0" r="0" b="0"/>
            </a:stretch>
          </a:blipFill>
        </p:spPr>
      </p:sp>
      <p:sp>
        <p:nvSpPr>
          <p:cNvPr name="TextBox 19" id="19"/>
          <p:cNvSpPr txBox="true"/>
          <p:nvPr/>
        </p:nvSpPr>
        <p:spPr>
          <a:xfrm rot="0">
            <a:off x="6683395" y="158098"/>
            <a:ext cx="8013428" cy="870602"/>
          </a:xfrm>
          <a:prstGeom prst="rect">
            <a:avLst/>
          </a:prstGeom>
        </p:spPr>
        <p:txBody>
          <a:bodyPr anchor="t" rtlCol="false" tIns="0" lIns="0" bIns="0" rIns="0">
            <a:spAutoFit/>
          </a:bodyPr>
          <a:lstStyle/>
          <a:p>
            <a:pPr algn="l" marL="0" indent="0" lvl="0">
              <a:lnSpc>
                <a:spcPts val="7139"/>
              </a:lnSpc>
              <a:spcBef>
                <a:spcPct val="0"/>
              </a:spcBef>
            </a:pPr>
            <a:r>
              <a:rPr lang="en-US" sz="5099">
                <a:solidFill>
                  <a:srgbClr val="FFFFFF"/>
                </a:solidFill>
                <a:latin typeface="Architype Van Der Leck"/>
                <a:ea typeface="Architype Van Der Leck"/>
                <a:cs typeface="Architype Van Der Leck"/>
                <a:sym typeface="Architype Van Der Leck"/>
              </a:rPr>
              <a:t>Metrics</a:t>
            </a:r>
          </a:p>
        </p:txBody>
      </p:sp>
      <p:sp>
        <p:nvSpPr>
          <p:cNvPr name="TextBox 20" id="20"/>
          <p:cNvSpPr txBox="true"/>
          <p:nvPr/>
        </p:nvSpPr>
        <p:spPr>
          <a:xfrm rot="0">
            <a:off x="1745244" y="1179520"/>
            <a:ext cx="8328052" cy="1253490"/>
          </a:xfrm>
          <a:prstGeom prst="rect">
            <a:avLst/>
          </a:prstGeom>
        </p:spPr>
        <p:txBody>
          <a:bodyPr anchor="t" rtlCol="false" tIns="0" lIns="0" bIns="0" rIns="0">
            <a:spAutoFit/>
          </a:bodyPr>
          <a:lstStyle/>
          <a:p>
            <a:pPr algn="l" marL="518157" indent="-259078" lvl="1">
              <a:lnSpc>
                <a:spcPts val="3359"/>
              </a:lnSpc>
              <a:buFont typeface="Arial"/>
              <a:buChar char="•"/>
            </a:pPr>
            <a:r>
              <a:rPr lang="en-US" sz="2399">
                <a:solidFill>
                  <a:srgbClr val="FFFFFF"/>
                </a:solidFill>
                <a:latin typeface="Tomorrow"/>
                <a:ea typeface="Tomorrow"/>
                <a:cs typeface="Tomorrow"/>
                <a:sym typeface="Tomorrow"/>
              </a:rPr>
              <a:t>We tried 3 times by different epoch numbers to see, if is it improving or declining. But Increasing epoch number always gave us the better training result. </a:t>
            </a:r>
          </a:p>
        </p:txBody>
      </p:sp>
      <p:sp>
        <p:nvSpPr>
          <p:cNvPr name="TextBox 21" id="21"/>
          <p:cNvSpPr txBox="true"/>
          <p:nvPr/>
        </p:nvSpPr>
        <p:spPr>
          <a:xfrm rot="0">
            <a:off x="1745244" y="2565206"/>
            <a:ext cx="8328052" cy="415290"/>
          </a:xfrm>
          <a:prstGeom prst="rect">
            <a:avLst/>
          </a:prstGeom>
        </p:spPr>
        <p:txBody>
          <a:bodyPr anchor="t" rtlCol="false" tIns="0" lIns="0" bIns="0" rIns="0">
            <a:spAutoFit/>
          </a:bodyPr>
          <a:lstStyle/>
          <a:p>
            <a:pPr algn="l" marL="518157" indent="-259078" lvl="1">
              <a:lnSpc>
                <a:spcPts val="3359"/>
              </a:lnSpc>
              <a:buFont typeface="Arial"/>
              <a:buChar char="•"/>
            </a:pPr>
            <a:r>
              <a:rPr lang="en-US" sz="2399">
                <a:solidFill>
                  <a:srgbClr val="FFFFFF"/>
                </a:solidFill>
                <a:latin typeface="Tomorrow"/>
                <a:ea typeface="Tomorrow"/>
                <a:cs typeface="Tomorrow"/>
                <a:sym typeface="Tomorrow"/>
              </a:rPr>
              <a:t>We use the learning rate as  2e-4. Results are below</a:t>
            </a:r>
          </a:p>
        </p:txBody>
      </p:sp>
      <p:sp>
        <p:nvSpPr>
          <p:cNvPr name="TextBox 22" id="22"/>
          <p:cNvSpPr txBox="true"/>
          <p:nvPr/>
        </p:nvSpPr>
        <p:spPr>
          <a:xfrm rot="0">
            <a:off x="1745244" y="7506297"/>
            <a:ext cx="8328052" cy="834390"/>
          </a:xfrm>
          <a:prstGeom prst="rect">
            <a:avLst/>
          </a:prstGeom>
        </p:spPr>
        <p:txBody>
          <a:bodyPr anchor="t" rtlCol="false" tIns="0" lIns="0" bIns="0" rIns="0">
            <a:spAutoFit/>
          </a:bodyPr>
          <a:lstStyle/>
          <a:p>
            <a:pPr algn="l" marL="518157" indent="-259078" lvl="1">
              <a:lnSpc>
                <a:spcPts val="3359"/>
              </a:lnSpc>
              <a:buFont typeface="Arial"/>
              <a:buChar char="•"/>
            </a:pPr>
            <a:r>
              <a:rPr lang="en-US" sz="2399">
                <a:solidFill>
                  <a:srgbClr val="FFFFFF"/>
                </a:solidFill>
                <a:latin typeface="Tomorrow"/>
                <a:ea typeface="Tomorrow"/>
                <a:cs typeface="Tomorrow"/>
                <a:sym typeface="Tomorrow"/>
              </a:rPr>
              <a:t>The graph of gradient norm per train is also attached in this slide.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242498" y="1122224"/>
            <a:ext cx="13555727" cy="6066727"/>
            <a:chOff x="0" y="0"/>
            <a:chExt cx="3570233" cy="1597821"/>
          </a:xfrm>
        </p:grpSpPr>
        <p:sp>
          <p:nvSpPr>
            <p:cNvPr name="Freeform 4" id="4"/>
            <p:cNvSpPr/>
            <p:nvPr/>
          </p:nvSpPr>
          <p:spPr>
            <a:xfrm flipH="false" flipV="false" rot="0">
              <a:off x="0" y="0"/>
              <a:ext cx="3570233" cy="1597821"/>
            </a:xfrm>
            <a:custGeom>
              <a:avLst/>
              <a:gdLst/>
              <a:ahLst/>
              <a:cxnLst/>
              <a:rect r="r" b="b" t="t" l="l"/>
              <a:pathLst>
                <a:path h="1597821" w="3570233">
                  <a:moveTo>
                    <a:pt x="0" y="0"/>
                  </a:moveTo>
                  <a:lnTo>
                    <a:pt x="3570233" y="0"/>
                  </a:lnTo>
                  <a:lnTo>
                    <a:pt x="3570233" y="1597821"/>
                  </a:lnTo>
                  <a:lnTo>
                    <a:pt x="0" y="1597821"/>
                  </a:lnTo>
                  <a:close/>
                </a:path>
              </a:pathLst>
            </a:custGeom>
            <a:solidFill>
              <a:srgbClr val="FFFFFF">
                <a:alpha val="10980"/>
              </a:srgbClr>
            </a:solidFill>
          </p:spPr>
        </p:sp>
        <p:sp>
          <p:nvSpPr>
            <p:cNvPr name="TextBox 5" id="5"/>
            <p:cNvSpPr txBox="true"/>
            <p:nvPr/>
          </p:nvSpPr>
          <p:spPr>
            <a:xfrm>
              <a:off x="0" y="-47625"/>
              <a:ext cx="3570233" cy="164544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911956" y="1108068"/>
            <a:ext cx="7771398" cy="1775477"/>
          </a:xfrm>
          <a:prstGeom prst="rect">
            <a:avLst/>
          </a:prstGeom>
        </p:spPr>
        <p:txBody>
          <a:bodyPr anchor="t" rtlCol="false" tIns="0" lIns="0" bIns="0" rIns="0">
            <a:spAutoFit/>
          </a:bodyPr>
          <a:lstStyle/>
          <a:p>
            <a:pPr algn="l" marL="0" indent="0" lvl="0">
              <a:lnSpc>
                <a:spcPts val="7139"/>
              </a:lnSpc>
              <a:spcBef>
                <a:spcPct val="0"/>
              </a:spcBef>
            </a:pPr>
            <a:r>
              <a:rPr lang="en-US" sz="5099">
                <a:solidFill>
                  <a:srgbClr val="FFFFFF"/>
                </a:solidFill>
                <a:latin typeface="Architype Van Der Leck"/>
                <a:ea typeface="Architype Van Der Leck"/>
                <a:cs typeface="Architype Van Der Leck"/>
                <a:sym typeface="Architype Van Der Leck"/>
              </a:rPr>
              <a:t>Future work &amp; </a:t>
            </a:r>
            <a:r>
              <a:rPr lang="en-US" sz="5099" strike="noStrike" u="none">
                <a:solidFill>
                  <a:srgbClr val="FFFFFF"/>
                </a:solidFill>
                <a:latin typeface="Architype Van Der Leck"/>
                <a:ea typeface="Architype Van Der Leck"/>
                <a:cs typeface="Architype Van Der Leck"/>
                <a:sym typeface="Architype Van Der Leck"/>
              </a:rPr>
              <a:t>Conclusion</a:t>
            </a:r>
          </a:p>
        </p:txBody>
      </p:sp>
      <p:sp>
        <p:nvSpPr>
          <p:cNvPr name="TextBox 7" id="7"/>
          <p:cNvSpPr txBox="true"/>
          <p:nvPr/>
        </p:nvSpPr>
        <p:spPr>
          <a:xfrm rot="0">
            <a:off x="2068895" y="3034068"/>
            <a:ext cx="11606399" cy="415290"/>
          </a:xfrm>
          <a:prstGeom prst="rect">
            <a:avLst/>
          </a:prstGeom>
        </p:spPr>
        <p:txBody>
          <a:bodyPr anchor="t" rtlCol="false" tIns="0" lIns="0" bIns="0" rIns="0">
            <a:spAutoFit/>
          </a:bodyPr>
          <a:lstStyle/>
          <a:p>
            <a:pPr algn="just">
              <a:lnSpc>
                <a:spcPts val="3359"/>
              </a:lnSpc>
            </a:pPr>
          </a:p>
        </p:txBody>
      </p:sp>
      <p:sp>
        <p:nvSpPr>
          <p:cNvPr name="Freeform 8" id="8"/>
          <p:cNvSpPr/>
          <p:nvPr/>
        </p:nvSpPr>
        <p:spPr>
          <a:xfrm flipH="false" flipV="false" rot="0">
            <a:off x="13675294" y="4613766"/>
            <a:ext cx="4099969" cy="4329612"/>
          </a:xfrm>
          <a:custGeom>
            <a:avLst/>
            <a:gdLst/>
            <a:ahLst/>
            <a:cxnLst/>
            <a:rect r="r" b="b" t="t" l="l"/>
            <a:pathLst>
              <a:path h="4329612" w="4099969">
                <a:moveTo>
                  <a:pt x="0" y="0"/>
                </a:moveTo>
                <a:lnTo>
                  <a:pt x="4099969" y="0"/>
                </a:lnTo>
                <a:lnTo>
                  <a:pt x="4099969" y="4329612"/>
                </a:lnTo>
                <a:lnTo>
                  <a:pt x="0" y="43296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10800000">
            <a:off x="12573026" y="-639096"/>
            <a:ext cx="6304504" cy="3522642"/>
          </a:xfrm>
          <a:custGeom>
            <a:avLst/>
            <a:gdLst/>
            <a:ahLst/>
            <a:cxnLst/>
            <a:rect r="r" b="b" t="t" l="l"/>
            <a:pathLst>
              <a:path h="3522642" w="6304504">
                <a:moveTo>
                  <a:pt x="0" y="0"/>
                </a:moveTo>
                <a:lnTo>
                  <a:pt x="6304504" y="0"/>
                </a:lnTo>
                <a:lnTo>
                  <a:pt x="6304504" y="3522641"/>
                </a:lnTo>
                <a:lnTo>
                  <a:pt x="0" y="3522641"/>
                </a:lnTo>
                <a:lnTo>
                  <a:pt x="0" y="0"/>
                </a:lnTo>
                <a:close/>
              </a:path>
            </a:pathLst>
          </a:custGeom>
          <a:blipFill>
            <a:blip r:embed="rId5"/>
            <a:stretch>
              <a:fillRect l="0" t="0" r="0" b="0"/>
            </a:stretch>
          </a:blipFill>
        </p:spPr>
      </p:sp>
      <p:grpSp>
        <p:nvGrpSpPr>
          <p:cNvPr name="Group 10" id="10"/>
          <p:cNvGrpSpPr/>
          <p:nvPr/>
        </p:nvGrpSpPr>
        <p:grpSpPr>
          <a:xfrm rot="-10800000">
            <a:off x="282438" y="4083269"/>
            <a:ext cx="544528" cy="530497"/>
            <a:chOff x="0" y="0"/>
            <a:chExt cx="156117" cy="152094"/>
          </a:xfrm>
        </p:grpSpPr>
        <p:sp>
          <p:nvSpPr>
            <p:cNvPr name="Freeform 11" id="11"/>
            <p:cNvSpPr/>
            <p:nvPr/>
          </p:nvSpPr>
          <p:spPr>
            <a:xfrm flipH="false" flipV="false" rot="0">
              <a:off x="0" y="0"/>
              <a:ext cx="156117" cy="152094"/>
            </a:xfrm>
            <a:custGeom>
              <a:avLst/>
              <a:gdLst/>
              <a:ahLst/>
              <a:cxnLst/>
              <a:rect r="r" b="b" t="t" l="l"/>
              <a:pathLst>
                <a:path h="152094" w="156117">
                  <a:moveTo>
                    <a:pt x="0" y="0"/>
                  </a:moveTo>
                  <a:lnTo>
                    <a:pt x="156117" y="0"/>
                  </a:lnTo>
                  <a:lnTo>
                    <a:pt x="156117" y="152094"/>
                  </a:lnTo>
                  <a:lnTo>
                    <a:pt x="0" y="152094"/>
                  </a:lnTo>
                  <a:close/>
                </a:path>
              </a:pathLst>
            </a:custGeom>
            <a:solidFill>
              <a:srgbClr val="0054C5"/>
            </a:solidFill>
          </p:spPr>
        </p:sp>
        <p:sp>
          <p:nvSpPr>
            <p:cNvPr name="TextBox 12" id="12"/>
            <p:cNvSpPr txBox="true"/>
            <p:nvPr/>
          </p:nvSpPr>
          <p:spPr>
            <a:xfrm>
              <a:off x="0" y="-47625"/>
              <a:ext cx="156117" cy="199719"/>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10800000">
            <a:off x="1036199" y="3479849"/>
            <a:ext cx="427597" cy="438623"/>
            <a:chOff x="0" y="0"/>
            <a:chExt cx="122593" cy="125754"/>
          </a:xfrm>
        </p:grpSpPr>
        <p:sp>
          <p:nvSpPr>
            <p:cNvPr name="Freeform 14" id="14"/>
            <p:cNvSpPr/>
            <p:nvPr/>
          </p:nvSpPr>
          <p:spPr>
            <a:xfrm flipH="false" flipV="false" rot="0">
              <a:off x="0" y="0"/>
              <a:ext cx="122593" cy="125754"/>
            </a:xfrm>
            <a:custGeom>
              <a:avLst/>
              <a:gdLst/>
              <a:ahLst/>
              <a:cxnLst/>
              <a:rect r="r" b="b" t="t" l="l"/>
              <a:pathLst>
                <a:path h="125754" w="122593">
                  <a:moveTo>
                    <a:pt x="0" y="0"/>
                  </a:moveTo>
                  <a:lnTo>
                    <a:pt x="122593" y="0"/>
                  </a:lnTo>
                  <a:lnTo>
                    <a:pt x="122593" y="125754"/>
                  </a:lnTo>
                  <a:lnTo>
                    <a:pt x="0" y="125754"/>
                  </a:lnTo>
                  <a:close/>
                </a:path>
              </a:pathLst>
            </a:custGeom>
            <a:solidFill>
              <a:srgbClr val="0054C5"/>
            </a:solidFill>
          </p:spPr>
        </p:sp>
        <p:sp>
          <p:nvSpPr>
            <p:cNvPr name="TextBox 15" id="15"/>
            <p:cNvSpPr txBox="true"/>
            <p:nvPr/>
          </p:nvSpPr>
          <p:spPr>
            <a:xfrm>
              <a:off x="0" y="-47625"/>
              <a:ext cx="122593" cy="173379"/>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10800000">
            <a:off x="1463796" y="4613766"/>
            <a:ext cx="311166" cy="308157"/>
            <a:chOff x="0" y="0"/>
            <a:chExt cx="89212" cy="88349"/>
          </a:xfrm>
        </p:grpSpPr>
        <p:sp>
          <p:nvSpPr>
            <p:cNvPr name="Freeform 17" id="17"/>
            <p:cNvSpPr/>
            <p:nvPr/>
          </p:nvSpPr>
          <p:spPr>
            <a:xfrm flipH="false" flipV="false" rot="0">
              <a:off x="0" y="0"/>
              <a:ext cx="89212" cy="88349"/>
            </a:xfrm>
            <a:custGeom>
              <a:avLst/>
              <a:gdLst/>
              <a:ahLst/>
              <a:cxnLst/>
              <a:rect r="r" b="b" t="t" l="l"/>
              <a:pathLst>
                <a:path h="88349" w="89212">
                  <a:moveTo>
                    <a:pt x="0" y="0"/>
                  </a:moveTo>
                  <a:lnTo>
                    <a:pt x="89212" y="0"/>
                  </a:lnTo>
                  <a:lnTo>
                    <a:pt x="89212" y="88349"/>
                  </a:lnTo>
                  <a:lnTo>
                    <a:pt x="0" y="88349"/>
                  </a:lnTo>
                  <a:close/>
                </a:path>
              </a:pathLst>
            </a:custGeom>
            <a:solidFill>
              <a:srgbClr val="0054C5"/>
            </a:solidFill>
          </p:spPr>
        </p:sp>
        <p:sp>
          <p:nvSpPr>
            <p:cNvPr name="TextBox 18" id="18"/>
            <p:cNvSpPr txBox="true"/>
            <p:nvPr/>
          </p:nvSpPr>
          <p:spPr>
            <a:xfrm>
              <a:off x="0" y="-47625"/>
              <a:ext cx="89212" cy="135974"/>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10800000">
            <a:off x="9995875" y="6968307"/>
            <a:ext cx="427597" cy="438623"/>
            <a:chOff x="0" y="0"/>
            <a:chExt cx="122593" cy="125754"/>
          </a:xfrm>
        </p:grpSpPr>
        <p:sp>
          <p:nvSpPr>
            <p:cNvPr name="Freeform 20" id="20"/>
            <p:cNvSpPr/>
            <p:nvPr/>
          </p:nvSpPr>
          <p:spPr>
            <a:xfrm flipH="false" flipV="false" rot="0">
              <a:off x="0" y="0"/>
              <a:ext cx="122593" cy="125754"/>
            </a:xfrm>
            <a:custGeom>
              <a:avLst/>
              <a:gdLst/>
              <a:ahLst/>
              <a:cxnLst/>
              <a:rect r="r" b="b" t="t" l="l"/>
              <a:pathLst>
                <a:path h="125754" w="122593">
                  <a:moveTo>
                    <a:pt x="0" y="0"/>
                  </a:moveTo>
                  <a:lnTo>
                    <a:pt x="122593" y="0"/>
                  </a:lnTo>
                  <a:lnTo>
                    <a:pt x="122593" y="125754"/>
                  </a:lnTo>
                  <a:lnTo>
                    <a:pt x="0" y="125754"/>
                  </a:lnTo>
                  <a:close/>
                </a:path>
              </a:pathLst>
            </a:custGeom>
            <a:solidFill>
              <a:srgbClr val="0054C5"/>
            </a:solidFill>
          </p:spPr>
        </p:sp>
        <p:sp>
          <p:nvSpPr>
            <p:cNvPr name="TextBox 21" id="21"/>
            <p:cNvSpPr txBox="true"/>
            <p:nvPr/>
          </p:nvSpPr>
          <p:spPr>
            <a:xfrm>
              <a:off x="0" y="-47625"/>
              <a:ext cx="122593" cy="173379"/>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10800000">
            <a:off x="10670249" y="7717117"/>
            <a:ext cx="311166" cy="308157"/>
            <a:chOff x="0" y="0"/>
            <a:chExt cx="89212" cy="88349"/>
          </a:xfrm>
        </p:grpSpPr>
        <p:sp>
          <p:nvSpPr>
            <p:cNvPr name="Freeform 23" id="23"/>
            <p:cNvSpPr/>
            <p:nvPr/>
          </p:nvSpPr>
          <p:spPr>
            <a:xfrm flipH="false" flipV="false" rot="0">
              <a:off x="0" y="0"/>
              <a:ext cx="89212" cy="88349"/>
            </a:xfrm>
            <a:custGeom>
              <a:avLst/>
              <a:gdLst/>
              <a:ahLst/>
              <a:cxnLst/>
              <a:rect r="r" b="b" t="t" l="l"/>
              <a:pathLst>
                <a:path h="88349" w="89212">
                  <a:moveTo>
                    <a:pt x="0" y="0"/>
                  </a:moveTo>
                  <a:lnTo>
                    <a:pt x="89212" y="0"/>
                  </a:lnTo>
                  <a:lnTo>
                    <a:pt x="89212" y="88349"/>
                  </a:lnTo>
                  <a:lnTo>
                    <a:pt x="0" y="88349"/>
                  </a:lnTo>
                  <a:close/>
                </a:path>
              </a:pathLst>
            </a:custGeom>
            <a:solidFill>
              <a:srgbClr val="0054C5"/>
            </a:solidFill>
          </p:spPr>
        </p:sp>
        <p:sp>
          <p:nvSpPr>
            <p:cNvPr name="TextBox 24" id="24"/>
            <p:cNvSpPr txBox="true"/>
            <p:nvPr/>
          </p:nvSpPr>
          <p:spPr>
            <a:xfrm>
              <a:off x="0" y="-47625"/>
              <a:ext cx="89212" cy="135974"/>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10800000">
            <a:off x="9527771" y="8248083"/>
            <a:ext cx="311166" cy="308157"/>
            <a:chOff x="0" y="0"/>
            <a:chExt cx="89212" cy="88349"/>
          </a:xfrm>
        </p:grpSpPr>
        <p:sp>
          <p:nvSpPr>
            <p:cNvPr name="Freeform 26" id="26"/>
            <p:cNvSpPr/>
            <p:nvPr/>
          </p:nvSpPr>
          <p:spPr>
            <a:xfrm flipH="false" flipV="false" rot="0">
              <a:off x="0" y="0"/>
              <a:ext cx="89212" cy="88349"/>
            </a:xfrm>
            <a:custGeom>
              <a:avLst/>
              <a:gdLst/>
              <a:ahLst/>
              <a:cxnLst/>
              <a:rect r="r" b="b" t="t" l="l"/>
              <a:pathLst>
                <a:path h="88349" w="89212">
                  <a:moveTo>
                    <a:pt x="0" y="0"/>
                  </a:moveTo>
                  <a:lnTo>
                    <a:pt x="89212" y="0"/>
                  </a:lnTo>
                  <a:lnTo>
                    <a:pt x="89212" y="88349"/>
                  </a:lnTo>
                  <a:lnTo>
                    <a:pt x="0" y="88349"/>
                  </a:lnTo>
                  <a:close/>
                </a:path>
              </a:pathLst>
            </a:custGeom>
            <a:solidFill>
              <a:srgbClr val="0054C5"/>
            </a:solidFill>
          </p:spPr>
        </p:sp>
        <p:sp>
          <p:nvSpPr>
            <p:cNvPr name="TextBox 27" id="27"/>
            <p:cNvSpPr txBox="true"/>
            <p:nvPr/>
          </p:nvSpPr>
          <p:spPr>
            <a:xfrm>
              <a:off x="0" y="-47625"/>
              <a:ext cx="89212" cy="135974"/>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1984512" y="3051810"/>
            <a:ext cx="12813714" cy="2846071"/>
          </a:xfrm>
          <a:prstGeom prst="rect">
            <a:avLst/>
          </a:prstGeom>
        </p:spPr>
        <p:txBody>
          <a:bodyPr anchor="t" rtlCol="false" tIns="0" lIns="0" bIns="0" rIns="0">
            <a:spAutoFit/>
          </a:bodyPr>
          <a:lstStyle/>
          <a:p>
            <a:pPr algn="l">
              <a:lnSpc>
                <a:spcPts val="3779"/>
              </a:lnSpc>
              <a:spcBef>
                <a:spcPct val="0"/>
              </a:spcBef>
            </a:pPr>
            <a:r>
              <a:rPr lang="en-US" sz="2699">
                <a:solidFill>
                  <a:srgbClr val="FFFFFF"/>
                </a:solidFill>
                <a:latin typeface="Tomorrow"/>
                <a:ea typeface="Tomorrow"/>
                <a:cs typeface="Tomorrow"/>
                <a:sym typeface="Tomorrow"/>
              </a:rPr>
              <a:t>While the current chatbot shows promise, a limited dataset and training loss hinder its effectiveness. Future work will focus on expanding the real-life data and optimizing training. Additionally, personalization, emotional intelligence, and multimodality will be explored to create a more impactful and engaging user experience. Clear evaluation metrics will be established to track progress and success.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2322725" y="3036716"/>
            <a:ext cx="4748811" cy="5374819"/>
          </a:xfrm>
          <a:custGeom>
            <a:avLst/>
            <a:gdLst/>
            <a:ahLst/>
            <a:cxnLst/>
            <a:rect r="r" b="b" t="t" l="l"/>
            <a:pathLst>
              <a:path h="5374819" w="4748811">
                <a:moveTo>
                  <a:pt x="0" y="0"/>
                </a:moveTo>
                <a:lnTo>
                  <a:pt x="4748811" y="0"/>
                </a:lnTo>
                <a:lnTo>
                  <a:pt x="4748811" y="5374819"/>
                </a:lnTo>
                <a:lnTo>
                  <a:pt x="0" y="53748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169248" y="2229905"/>
            <a:ext cx="10797448" cy="5827191"/>
            <a:chOff x="0" y="0"/>
            <a:chExt cx="2843772" cy="1534733"/>
          </a:xfrm>
        </p:grpSpPr>
        <p:sp>
          <p:nvSpPr>
            <p:cNvPr name="Freeform 5" id="5"/>
            <p:cNvSpPr/>
            <p:nvPr/>
          </p:nvSpPr>
          <p:spPr>
            <a:xfrm flipH="false" flipV="false" rot="0">
              <a:off x="0" y="0"/>
              <a:ext cx="2843772" cy="1534733"/>
            </a:xfrm>
            <a:custGeom>
              <a:avLst/>
              <a:gdLst/>
              <a:ahLst/>
              <a:cxnLst/>
              <a:rect r="r" b="b" t="t" l="l"/>
              <a:pathLst>
                <a:path h="1534733" w="2843772">
                  <a:moveTo>
                    <a:pt x="0" y="0"/>
                  </a:moveTo>
                  <a:lnTo>
                    <a:pt x="2843772" y="0"/>
                  </a:lnTo>
                  <a:lnTo>
                    <a:pt x="2843772" y="1534733"/>
                  </a:lnTo>
                  <a:lnTo>
                    <a:pt x="0" y="1534733"/>
                  </a:lnTo>
                  <a:close/>
                </a:path>
              </a:pathLst>
            </a:custGeom>
            <a:solidFill>
              <a:srgbClr val="FFFFFF">
                <a:alpha val="10980"/>
              </a:srgbClr>
            </a:solidFill>
          </p:spPr>
        </p:sp>
        <p:sp>
          <p:nvSpPr>
            <p:cNvPr name="TextBox 6" id="6"/>
            <p:cNvSpPr txBox="true"/>
            <p:nvPr/>
          </p:nvSpPr>
          <p:spPr>
            <a:xfrm>
              <a:off x="0" y="-47625"/>
              <a:ext cx="2843772" cy="1582358"/>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429460" y="2553790"/>
            <a:ext cx="9337629" cy="870602"/>
          </a:xfrm>
          <a:prstGeom prst="rect">
            <a:avLst/>
          </a:prstGeom>
        </p:spPr>
        <p:txBody>
          <a:bodyPr anchor="t" rtlCol="false" tIns="0" lIns="0" bIns="0" rIns="0">
            <a:spAutoFit/>
          </a:bodyPr>
          <a:lstStyle/>
          <a:p>
            <a:pPr algn="l" marL="0" indent="0" lvl="0">
              <a:lnSpc>
                <a:spcPts val="7139"/>
              </a:lnSpc>
              <a:spcBef>
                <a:spcPct val="0"/>
              </a:spcBef>
            </a:pPr>
            <a:r>
              <a:rPr lang="en-US" sz="5099">
                <a:solidFill>
                  <a:srgbClr val="FFFFFF"/>
                </a:solidFill>
                <a:latin typeface="Architype Van Der Leck"/>
                <a:ea typeface="Architype Van Der Leck"/>
                <a:cs typeface="Architype Van Der Leck"/>
                <a:sym typeface="Architype Van Der Leck"/>
              </a:rPr>
              <a:t>Publication</a:t>
            </a:r>
          </a:p>
        </p:txBody>
      </p:sp>
      <p:sp>
        <p:nvSpPr>
          <p:cNvPr name="TextBox 8" id="8"/>
          <p:cNvSpPr txBox="true"/>
          <p:nvPr/>
        </p:nvSpPr>
        <p:spPr>
          <a:xfrm rot="0">
            <a:off x="1732145" y="3721077"/>
            <a:ext cx="9388520" cy="3060700"/>
          </a:xfrm>
          <a:prstGeom prst="rect">
            <a:avLst/>
          </a:prstGeom>
        </p:spPr>
        <p:txBody>
          <a:bodyPr anchor="t" rtlCol="false" tIns="0" lIns="0" bIns="0" rIns="0">
            <a:spAutoFit/>
          </a:bodyPr>
          <a:lstStyle/>
          <a:p>
            <a:pPr algn="just" marL="539748" indent="-269874" lvl="1">
              <a:lnSpc>
                <a:spcPts val="3499"/>
              </a:lnSpc>
              <a:buFont typeface="Arial"/>
              <a:buChar char="•"/>
            </a:pPr>
            <a:r>
              <a:rPr lang="en-US" sz="2499">
                <a:solidFill>
                  <a:srgbClr val="FFFFFF"/>
                </a:solidFill>
                <a:latin typeface="Tomorrow"/>
                <a:ea typeface="Tomorrow"/>
                <a:cs typeface="Tomorrow"/>
                <a:sym typeface="Tomorrow"/>
              </a:rPr>
              <a:t>As there is no commendable dataset on motivational conversion or related to this topic, it's not a better idea to go to a publication. </a:t>
            </a:r>
          </a:p>
          <a:p>
            <a:pPr algn="just">
              <a:lnSpc>
                <a:spcPts val="3499"/>
              </a:lnSpc>
            </a:pPr>
          </a:p>
          <a:p>
            <a:pPr algn="just" marL="539748" indent="-269874" lvl="1">
              <a:lnSpc>
                <a:spcPts val="3499"/>
              </a:lnSpc>
              <a:buFont typeface="Arial"/>
              <a:buChar char="•"/>
            </a:pPr>
            <a:r>
              <a:rPr lang="en-US" sz="2499">
                <a:solidFill>
                  <a:srgbClr val="FFFFFF"/>
                </a:solidFill>
                <a:latin typeface="Tomorrow"/>
                <a:ea typeface="Tomorrow"/>
                <a:cs typeface="Tomorrow"/>
                <a:sym typeface="Tomorrow"/>
              </a:rPr>
              <a:t>We also saw that the training loss is not appropriate for good output. The better the dataset is, the better the output will be. </a:t>
            </a:r>
          </a:p>
        </p:txBody>
      </p:sp>
      <p:sp>
        <p:nvSpPr>
          <p:cNvPr name="Freeform 9" id="9"/>
          <p:cNvSpPr/>
          <p:nvPr/>
        </p:nvSpPr>
        <p:spPr>
          <a:xfrm flipH="false" flipV="false" rot="-10800000">
            <a:off x="12322725" y="0"/>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5"/>
            <a:stretch>
              <a:fillRect l="0" t="0" r="0" b="0"/>
            </a:stretch>
          </a:blipFill>
        </p:spPr>
      </p:sp>
      <p:grpSp>
        <p:nvGrpSpPr>
          <p:cNvPr name="Group 10" id="10"/>
          <p:cNvGrpSpPr/>
          <p:nvPr/>
        </p:nvGrpSpPr>
        <p:grpSpPr>
          <a:xfrm rot="-5400000">
            <a:off x="197543" y="7565870"/>
            <a:ext cx="686516" cy="705894"/>
            <a:chOff x="0" y="0"/>
            <a:chExt cx="196825" cy="202381"/>
          </a:xfrm>
        </p:grpSpPr>
        <p:sp>
          <p:nvSpPr>
            <p:cNvPr name="Freeform 11" id="11"/>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12" id="12"/>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5400000">
            <a:off x="1141843" y="6783554"/>
            <a:ext cx="575234" cy="520425"/>
            <a:chOff x="0" y="0"/>
            <a:chExt cx="164921" cy="149207"/>
          </a:xfrm>
        </p:grpSpPr>
        <p:sp>
          <p:nvSpPr>
            <p:cNvPr name="Freeform 14" id="14"/>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5" id="15"/>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5400000">
            <a:off x="1589668" y="8131657"/>
            <a:ext cx="284953" cy="274803"/>
            <a:chOff x="0" y="0"/>
            <a:chExt cx="81697" cy="78786"/>
          </a:xfrm>
        </p:grpSpPr>
        <p:sp>
          <p:nvSpPr>
            <p:cNvPr name="Freeform 17" id="17"/>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8" id="18"/>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5400000">
            <a:off x="11177110" y="5106323"/>
            <a:ext cx="284953" cy="274803"/>
            <a:chOff x="0" y="0"/>
            <a:chExt cx="81697" cy="78786"/>
          </a:xfrm>
        </p:grpSpPr>
        <p:sp>
          <p:nvSpPr>
            <p:cNvPr name="Freeform 20" id="20"/>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1" id="21"/>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5400000">
            <a:off x="11686818" y="5729201"/>
            <a:ext cx="284953" cy="274803"/>
            <a:chOff x="0" y="0"/>
            <a:chExt cx="81697" cy="78786"/>
          </a:xfrm>
        </p:grpSpPr>
        <p:sp>
          <p:nvSpPr>
            <p:cNvPr name="Freeform 23" id="23"/>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4" id="24"/>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DAGH2I4rbFI</dc:identifier>
  <dcterms:modified xsi:type="dcterms:W3CDTF">2011-08-01T06:04:30Z</dcterms:modified>
  <cp:revision>1</cp:revision>
  <dc:title>Motive BOT</dc:title>
</cp:coreProperties>
</file>