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C1452B4-A313-45C3-82C7-00B3FF49B3DA}" type="datetimeFigureOut">
              <a:rPr lang="LID4096" smtClean="0"/>
              <a:t>07/08/2022</a:t>
            </a:fld>
            <a:endParaRPr lang="LID4096"/>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LID4096"/>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43754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354398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5" name="Footer Placeholder 4"/>
          <p:cNvSpPr>
            <a:spLocks noGrp="1"/>
          </p:cNvSpPr>
          <p:nvPr>
            <p:ph type="ftr" sz="quarter" idx="11"/>
          </p:nvPr>
        </p:nvSpPr>
        <p:spPr/>
        <p:txBody>
          <a:bodyPr/>
          <a:lstStyle/>
          <a:p>
            <a:endParaRPr lang="LID4096"/>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242510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5" name="Footer Placeholder 4"/>
          <p:cNvSpPr>
            <a:spLocks noGrp="1"/>
          </p:cNvSpPr>
          <p:nvPr>
            <p:ph type="ftr" sz="quarter" idx="11"/>
          </p:nvPr>
        </p:nvSpPr>
        <p:spPr/>
        <p:txBody>
          <a:bodyPr/>
          <a:lstStyle/>
          <a:p>
            <a:endParaRPr lang="LID4096"/>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27588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166978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4056293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8" name="Footer Placeholder 7"/>
          <p:cNvSpPr>
            <a:spLocks noGrp="1"/>
          </p:cNvSpPr>
          <p:nvPr>
            <p:ph type="ftr" sz="quarter" idx="11"/>
          </p:nvPr>
        </p:nvSpPr>
        <p:spPr>
          <a:xfrm>
            <a:off x="561111" y="6391838"/>
            <a:ext cx="3644282" cy="304801"/>
          </a:xfrm>
        </p:spPr>
        <p:txBody>
          <a:bodyPr/>
          <a:lstStyle/>
          <a:p>
            <a:endParaRPr lang="LID4096"/>
          </a:p>
        </p:txBody>
      </p:sp>
      <p:sp>
        <p:nvSpPr>
          <p:cNvPr id="9" name="Slide Number Placeholder 8"/>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1612548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C1452B4-A313-45C3-82C7-00B3FF49B3DA}" type="datetimeFigureOut">
              <a:rPr lang="LID4096" smtClean="0"/>
              <a:t>07/08/2022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3501889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C1452B4-A313-45C3-82C7-00B3FF49B3DA}" type="datetimeFigureOut">
              <a:rPr lang="LID4096" smtClean="0"/>
              <a:t>07/08/2022</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333694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405299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5" name="Footer Placeholder 4"/>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158862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121846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27395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224127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3" name="Footer Placeholder 2"/>
          <p:cNvSpPr>
            <a:spLocks noGrp="1"/>
          </p:cNvSpPr>
          <p:nvPr>
            <p:ph type="ftr" sz="quarter" idx="11"/>
          </p:nvPr>
        </p:nvSpPr>
        <p:spPr/>
        <p:txBody>
          <a:bodyPr/>
          <a:lstStyle/>
          <a:p>
            <a:endParaRPr lang="LID4096"/>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68872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96911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C1452B4-A313-45C3-82C7-00B3FF49B3DA}" type="datetimeFigureOut">
              <a:rPr lang="LID4096" smtClean="0"/>
              <a:t>07/08/2022</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3A0119-8B73-4D34-80E1-DFCA097BA57B}" type="slidenum">
              <a:rPr lang="LID4096" smtClean="0"/>
              <a:t>‹#›</a:t>
            </a:fld>
            <a:endParaRPr lang="LID4096"/>
          </a:p>
        </p:txBody>
      </p:sp>
    </p:spTree>
    <p:extLst>
      <p:ext uri="{BB962C8B-B14F-4D97-AF65-F5344CB8AC3E}">
        <p14:creationId xmlns:p14="http://schemas.microsoft.com/office/powerpoint/2010/main" val="211355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C1452B4-A313-45C3-82C7-00B3FF49B3DA}" type="datetimeFigureOut">
              <a:rPr lang="LID4096" smtClean="0"/>
              <a:t>07/08/2022</a:t>
            </a:fld>
            <a:endParaRPr lang="LID4096"/>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LID4096"/>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43A0119-8B73-4D34-80E1-DFCA097BA57B}" type="slidenum">
              <a:rPr lang="LID4096" smtClean="0"/>
              <a:t>‹#›</a:t>
            </a:fld>
            <a:endParaRPr lang="LID4096"/>
          </a:p>
        </p:txBody>
      </p:sp>
    </p:spTree>
    <p:extLst>
      <p:ext uri="{BB962C8B-B14F-4D97-AF65-F5344CB8AC3E}">
        <p14:creationId xmlns:p14="http://schemas.microsoft.com/office/powerpoint/2010/main" val="690467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8FE656-A3B9-76F3-CF31-75D0E61BF409}"/>
              </a:ext>
            </a:extLst>
          </p:cNvPr>
          <p:cNvSpPr>
            <a:spLocks noGrp="1"/>
          </p:cNvSpPr>
          <p:nvPr>
            <p:ph type="ctrTitle"/>
          </p:nvPr>
        </p:nvSpPr>
        <p:spPr/>
        <p:txBody>
          <a:bodyPr/>
          <a:lstStyle/>
          <a:p>
            <a:r>
              <a:rPr lang="en-GB" b="1" i="0" dirty="0">
                <a:effectLst/>
                <a:latin typeface="-apple-system"/>
              </a:rPr>
              <a:t>The New Bechdel Friends Test</a:t>
            </a:r>
            <a:br>
              <a:rPr lang="en-GB" b="1" i="0" dirty="0">
                <a:solidFill>
                  <a:srgbClr val="24292F"/>
                </a:solidFill>
                <a:effectLst/>
                <a:latin typeface="-apple-system"/>
              </a:rPr>
            </a:br>
            <a:endParaRPr lang="LID4096" dirty="0"/>
          </a:p>
        </p:txBody>
      </p:sp>
      <p:sp>
        <p:nvSpPr>
          <p:cNvPr id="3" name="כותרת משנה 2">
            <a:extLst>
              <a:ext uri="{FF2B5EF4-FFF2-40B4-BE49-F238E27FC236}">
                <a16:creationId xmlns:a16="http://schemas.microsoft.com/office/drawing/2014/main" id="{F112CA55-E446-5FE0-E01F-008D10249718}"/>
              </a:ext>
            </a:extLst>
          </p:cNvPr>
          <p:cNvSpPr>
            <a:spLocks noGrp="1"/>
          </p:cNvSpPr>
          <p:nvPr>
            <p:ph type="subTitle" idx="1"/>
          </p:nvPr>
        </p:nvSpPr>
        <p:spPr/>
        <p:txBody>
          <a:bodyPr/>
          <a:lstStyle/>
          <a:p>
            <a:r>
              <a:rPr lang="en-US" dirty="0"/>
              <a:t>Neta </a:t>
            </a:r>
            <a:r>
              <a:rPr lang="en-US" dirty="0" err="1"/>
              <a:t>drucker</a:t>
            </a:r>
            <a:r>
              <a:rPr lang="en-US" dirty="0"/>
              <a:t> - 313130049</a:t>
            </a:r>
          </a:p>
          <a:p>
            <a:r>
              <a:rPr lang="en-US" dirty="0" err="1"/>
              <a:t>Rotem</a:t>
            </a:r>
            <a:r>
              <a:rPr lang="en-US" dirty="0"/>
              <a:t> </a:t>
            </a:r>
            <a:r>
              <a:rPr lang="en-US" dirty="0" err="1"/>
              <a:t>tavori</a:t>
            </a:r>
            <a:r>
              <a:rPr lang="en-US" dirty="0"/>
              <a:t> - 206269516</a:t>
            </a:r>
            <a:endParaRPr lang="LID4096" dirty="0"/>
          </a:p>
        </p:txBody>
      </p:sp>
    </p:spTree>
    <p:extLst>
      <p:ext uri="{BB962C8B-B14F-4D97-AF65-F5344CB8AC3E}">
        <p14:creationId xmlns:p14="http://schemas.microsoft.com/office/powerpoint/2010/main" val="111971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Chart, diagram, pie chart&#10;&#10;Description automatically generated">
            <a:extLst>
              <a:ext uri="{FF2B5EF4-FFF2-40B4-BE49-F238E27FC236}">
                <a16:creationId xmlns:a16="http://schemas.microsoft.com/office/drawing/2014/main" id="{7706A9A5-28B0-FF7D-4CE4-D89E14C7E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291" y="2484443"/>
            <a:ext cx="5303036" cy="3535357"/>
          </a:xfrm>
        </p:spPr>
      </p:pic>
      <p:pic>
        <p:nvPicPr>
          <p:cNvPr id="9" name="Picture 8" descr="Chart, pie chart&#10;&#10;Description automatically generated">
            <a:extLst>
              <a:ext uri="{FF2B5EF4-FFF2-40B4-BE49-F238E27FC236}">
                <a16:creationId xmlns:a16="http://schemas.microsoft.com/office/drawing/2014/main" id="{34883214-AEC3-1A06-B7AF-90505665A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164" y="2484443"/>
            <a:ext cx="5303037" cy="3535358"/>
          </a:xfrm>
          <a:prstGeom prst="rect">
            <a:avLst/>
          </a:prstGeom>
        </p:spPr>
      </p:pic>
    </p:spTree>
    <p:extLst>
      <p:ext uri="{BB962C8B-B14F-4D97-AF65-F5344CB8AC3E}">
        <p14:creationId xmlns:p14="http://schemas.microsoft.com/office/powerpoint/2010/main" val="257415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C0A0-0A26-52B9-F738-0A71734BC2BE}"/>
              </a:ext>
            </a:extLst>
          </p:cNvPr>
          <p:cNvSpPr>
            <a:spLocks noGrp="1"/>
          </p:cNvSpPr>
          <p:nvPr>
            <p:ph type="title"/>
          </p:nvPr>
        </p:nvSpPr>
        <p:spPr>
          <a:xfrm>
            <a:off x="1154954" y="973668"/>
            <a:ext cx="8761413" cy="706964"/>
          </a:xfrm>
        </p:spPr>
        <p:txBody>
          <a:bodyPr>
            <a:normAutofit/>
          </a:bodyPr>
          <a:lstStyle/>
          <a:p>
            <a:endParaRPr lang="he-IL">
              <a:solidFill>
                <a:srgbClr val="EBEBEB"/>
              </a:solidFill>
            </a:endParaRPr>
          </a:p>
        </p:txBody>
      </p:sp>
      <p:pic>
        <p:nvPicPr>
          <p:cNvPr id="7" name="Content Placeholder 6" descr="Chart, pie chart&#10;&#10;Description automatically generated">
            <a:extLst>
              <a:ext uri="{FF2B5EF4-FFF2-40B4-BE49-F238E27FC236}">
                <a16:creationId xmlns:a16="http://schemas.microsoft.com/office/drawing/2014/main" id="{2F5E1594-8B43-DED9-D51C-DE162D52B9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536" y="2385298"/>
            <a:ext cx="5186729" cy="3457818"/>
          </a:xfrm>
        </p:spPr>
      </p:pic>
      <p:pic>
        <p:nvPicPr>
          <p:cNvPr id="5" name="Content Placeholder 4" descr="Chart, pie chart&#10;&#10;Description automatically generated">
            <a:extLst>
              <a:ext uri="{FF2B5EF4-FFF2-40B4-BE49-F238E27FC236}">
                <a16:creationId xmlns:a16="http://schemas.microsoft.com/office/drawing/2014/main" id="{9C3FE672-D3EC-6B52-E29A-B16FB846F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109" y="2385297"/>
            <a:ext cx="5180251" cy="3457818"/>
          </a:xfrm>
          <a:prstGeom prst="roundRect">
            <a:avLst>
              <a:gd name="adj" fmla="val 522"/>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7712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4EB7-ACB6-5794-6B06-67CFCB486A90}"/>
              </a:ext>
            </a:extLst>
          </p:cNvPr>
          <p:cNvSpPr>
            <a:spLocks noGrp="1"/>
          </p:cNvSpPr>
          <p:nvPr>
            <p:ph type="title"/>
          </p:nvPr>
        </p:nvSpPr>
        <p:spPr>
          <a:xfrm>
            <a:off x="1154954" y="973668"/>
            <a:ext cx="8761413" cy="706964"/>
          </a:xfrm>
        </p:spPr>
        <p:txBody>
          <a:bodyPr>
            <a:normAutofit/>
          </a:bodyPr>
          <a:lstStyle/>
          <a:p>
            <a:endParaRPr lang="he-IL"/>
          </a:p>
        </p:txBody>
      </p:sp>
      <p:pic>
        <p:nvPicPr>
          <p:cNvPr id="7" name="Picture 6" descr="Chart, pie chart&#10;&#10;Description automatically generated">
            <a:extLst>
              <a:ext uri="{FF2B5EF4-FFF2-40B4-BE49-F238E27FC236}">
                <a16:creationId xmlns:a16="http://schemas.microsoft.com/office/drawing/2014/main" id="{4E45C94F-9EC8-ED60-462F-DB353BFB3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428" y="2429163"/>
            <a:ext cx="5417127" cy="3611418"/>
          </a:xfrm>
          <a:prstGeom prst="rect">
            <a:avLst/>
          </a:prstGeom>
        </p:spPr>
      </p:pic>
      <p:pic>
        <p:nvPicPr>
          <p:cNvPr id="10" name="Picture 9" descr="Chart, pie chart&#10;&#10;Description automatically generated">
            <a:extLst>
              <a:ext uri="{FF2B5EF4-FFF2-40B4-BE49-F238E27FC236}">
                <a16:creationId xmlns:a16="http://schemas.microsoft.com/office/drawing/2014/main" id="{B39ABCCE-B99F-9DEB-CBB0-20F17431C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72" y="2429163"/>
            <a:ext cx="5417128" cy="3611418"/>
          </a:xfrm>
          <a:prstGeom prst="rect">
            <a:avLst/>
          </a:prstGeom>
        </p:spPr>
      </p:pic>
    </p:spTree>
    <p:extLst>
      <p:ext uri="{BB962C8B-B14F-4D97-AF65-F5344CB8AC3E}">
        <p14:creationId xmlns:p14="http://schemas.microsoft.com/office/powerpoint/2010/main" val="9182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64F6-E2DC-1629-8A40-241D404495F7}"/>
              </a:ext>
            </a:extLst>
          </p:cNvPr>
          <p:cNvSpPr>
            <a:spLocks noGrp="1"/>
          </p:cNvSpPr>
          <p:nvPr>
            <p:ph type="title"/>
          </p:nvPr>
        </p:nvSpPr>
        <p:spPr/>
        <p:txBody>
          <a:bodyPr/>
          <a:lstStyle/>
          <a:p>
            <a:endParaRPr lang="he-IL"/>
          </a:p>
        </p:txBody>
      </p:sp>
      <p:pic>
        <p:nvPicPr>
          <p:cNvPr id="5" name="Content Placeholder 4" descr="Chart, pie chart&#10;&#10;Description automatically generated">
            <a:extLst>
              <a:ext uri="{FF2B5EF4-FFF2-40B4-BE49-F238E27FC236}">
                <a16:creationId xmlns:a16="http://schemas.microsoft.com/office/drawing/2014/main" id="{F3BB18BC-70FF-2577-B320-354CA154B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70" y="2452255"/>
            <a:ext cx="5448300" cy="3632200"/>
          </a:xfrm>
        </p:spPr>
      </p:pic>
      <p:pic>
        <p:nvPicPr>
          <p:cNvPr id="7" name="Picture 6" descr="Chart, pie chart&#10;&#10;Description automatically generated">
            <a:extLst>
              <a:ext uri="{FF2B5EF4-FFF2-40B4-BE49-F238E27FC236}">
                <a16:creationId xmlns:a16="http://schemas.microsoft.com/office/drawing/2014/main" id="{AA3E7108-9F17-D6C5-52A1-D01FDE00D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27" y="2452255"/>
            <a:ext cx="5448300" cy="3632200"/>
          </a:xfrm>
          <a:prstGeom prst="rect">
            <a:avLst/>
          </a:prstGeom>
        </p:spPr>
      </p:pic>
    </p:spTree>
    <p:extLst>
      <p:ext uri="{BB962C8B-B14F-4D97-AF65-F5344CB8AC3E}">
        <p14:creationId xmlns:p14="http://schemas.microsoft.com/office/powerpoint/2010/main" val="332221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F01D-2B1D-FA0F-0814-A7B0CA4ED0B1}"/>
              </a:ext>
            </a:extLst>
          </p:cNvPr>
          <p:cNvSpPr>
            <a:spLocks noGrp="1"/>
          </p:cNvSpPr>
          <p:nvPr>
            <p:ph type="title"/>
          </p:nvPr>
        </p:nvSpPr>
        <p:spPr/>
        <p:txBody>
          <a:bodyPr/>
          <a:lstStyle/>
          <a:p>
            <a:endParaRPr lang="he-IL"/>
          </a:p>
        </p:txBody>
      </p:sp>
      <p:pic>
        <p:nvPicPr>
          <p:cNvPr id="5" name="Content Placeholder 4" descr="Chart, pie chart&#10;&#10;Description automatically generated">
            <a:extLst>
              <a:ext uri="{FF2B5EF4-FFF2-40B4-BE49-F238E27FC236}">
                <a16:creationId xmlns:a16="http://schemas.microsoft.com/office/drawing/2014/main" id="{72DC0858-BEAE-9E95-3190-269248480F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9888" y="2401888"/>
            <a:ext cx="5537705" cy="3691803"/>
          </a:xfrm>
        </p:spPr>
      </p:pic>
      <p:pic>
        <p:nvPicPr>
          <p:cNvPr id="7" name="Picture 6" descr="Chart, pie chart&#10;&#10;Description automatically generated">
            <a:extLst>
              <a:ext uri="{FF2B5EF4-FFF2-40B4-BE49-F238E27FC236}">
                <a16:creationId xmlns:a16="http://schemas.microsoft.com/office/drawing/2014/main" id="{31625D8B-AD74-1712-B6DB-38AAAAD98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79" y="2401888"/>
            <a:ext cx="5537704" cy="3691803"/>
          </a:xfrm>
          <a:prstGeom prst="rect">
            <a:avLst/>
          </a:prstGeom>
        </p:spPr>
      </p:pic>
    </p:spTree>
    <p:extLst>
      <p:ext uri="{BB962C8B-B14F-4D97-AF65-F5344CB8AC3E}">
        <p14:creationId xmlns:p14="http://schemas.microsoft.com/office/powerpoint/2010/main" val="368286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92C5-1BEA-FE68-08A4-A7BFA9567E9C}"/>
              </a:ext>
            </a:extLst>
          </p:cNvPr>
          <p:cNvSpPr>
            <a:spLocks noGrp="1"/>
          </p:cNvSpPr>
          <p:nvPr>
            <p:ph type="title"/>
          </p:nvPr>
        </p:nvSpPr>
        <p:spPr/>
        <p:txBody>
          <a:bodyPr/>
          <a:lstStyle/>
          <a:p>
            <a:endParaRPr lang="he-IL"/>
          </a:p>
        </p:txBody>
      </p:sp>
      <p:pic>
        <p:nvPicPr>
          <p:cNvPr id="5" name="Content Placeholder 4" descr="Chart, bar chart&#10;&#10;Description automatically generated">
            <a:extLst>
              <a:ext uri="{FF2B5EF4-FFF2-40B4-BE49-F238E27FC236}">
                <a16:creationId xmlns:a16="http://schemas.microsoft.com/office/drawing/2014/main" id="{366327D0-EA59-6D97-3ED6-0D0F63552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7091" y="2387600"/>
            <a:ext cx="6705600" cy="4470400"/>
          </a:xfrm>
        </p:spPr>
      </p:pic>
    </p:spTree>
    <p:extLst>
      <p:ext uri="{BB962C8B-B14F-4D97-AF65-F5344CB8AC3E}">
        <p14:creationId xmlns:p14="http://schemas.microsoft.com/office/powerpoint/2010/main" val="248708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9994-7A70-653F-4415-97C09638AD86}"/>
              </a:ext>
            </a:extLst>
          </p:cNvPr>
          <p:cNvSpPr>
            <a:spLocks noGrp="1"/>
          </p:cNvSpPr>
          <p:nvPr>
            <p:ph type="title"/>
          </p:nvPr>
        </p:nvSpPr>
        <p:spPr/>
        <p:txBody>
          <a:bodyPr/>
          <a:lstStyle/>
          <a:p>
            <a:pPr algn="ctr" rtl="1"/>
            <a:r>
              <a:rPr lang="he-IL" sz="5400" dirty="0">
                <a:cs typeface="+mn-cs"/>
              </a:rPr>
              <a:t>סיכום</a:t>
            </a:r>
          </a:p>
        </p:txBody>
      </p:sp>
      <p:sp>
        <p:nvSpPr>
          <p:cNvPr id="3" name="Content Placeholder 2">
            <a:extLst>
              <a:ext uri="{FF2B5EF4-FFF2-40B4-BE49-F238E27FC236}">
                <a16:creationId xmlns:a16="http://schemas.microsoft.com/office/drawing/2014/main" id="{A4C2B60B-AE1A-6020-4174-D499FB0F368A}"/>
              </a:ext>
            </a:extLst>
          </p:cNvPr>
          <p:cNvSpPr>
            <a:spLocks noGrp="1"/>
          </p:cNvSpPr>
          <p:nvPr>
            <p:ph idx="1"/>
          </p:nvPr>
        </p:nvSpPr>
        <p:spPr/>
        <p:txBody>
          <a:bodyPr/>
          <a:lstStyle/>
          <a:p>
            <a:pPr marL="0" indent="0" algn="r" rtl="1">
              <a:buNone/>
            </a:pPr>
            <a:r>
              <a:rPr lang="he-IL" dirty="0"/>
              <a:t>כפי שכבר ציינו, בסדרה "חברים" יש 6 דמויות מרכזיות (3 גברים ו-3 נשים), כלומר קיים איזון מגדרי.</a:t>
            </a:r>
          </a:p>
          <a:p>
            <a:pPr marL="0" indent="0" algn="r" rtl="1">
              <a:buNone/>
            </a:pPr>
            <a:r>
              <a:rPr lang="he-IL" dirty="0"/>
              <a:t>לכן בחרנו בסדרה "חברים" על מנת לבדוק את "מבחן בקדל החדש".</a:t>
            </a:r>
          </a:p>
          <a:p>
            <a:pPr marL="0" indent="0" algn="r" rtl="1">
              <a:buNone/>
            </a:pPr>
            <a:r>
              <a:rPr lang="he-IL" dirty="0"/>
              <a:t>התוצאות מראות כי מספר הסצנות שמקיימות את "מבחן בקדל לגברים" הוא כמעט פי 2 ממספר הסצנות שמקיימות את "מבחן בקדל לנשים".</a:t>
            </a:r>
          </a:p>
          <a:p>
            <a:pPr marL="0" indent="0" algn="r" rtl="1">
              <a:buNone/>
            </a:pPr>
            <a:r>
              <a:rPr lang="he-IL" dirty="0"/>
              <a:t>מכאן נובע שגם בימים אלו, בחברה המודרנית יש פער גדול מאוד בהתייחסות לנשים בהשוואה לגברים.</a:t>
            </a:r>
          </a:p>
          <a:p>
            <a:pPr marL="0" indent="0" algn="r" rtl="1">
              <a:buNone/>
            </a:pPr>
            <a:endParaRPr lang="he-IL" dirty="0"/>
          </a:p>
        </p:txBody>
      </p:sp>
    </p:spTree>
    <p:extLst>
      <p:ext uri="{BB962C8B-B14F-4D97-AF65-F5344CB8AC3E}">
        <p14:creationId xmlns:p14="http://schemas.microsoft.com/office/powerpoint/2010/main" val="283528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4948D8-B488-E371-8327-C8ACC334500F}"/>
              </a:ext>
            </a:extLst>
          </p:cNvPr>
          <p:cNvSpPr>
            <a:spLocks noGrp="1"/>
          </p:cNvSpPr>
          <p:nvPr>
            <p:ph type="title"/>
          </p:nvPr>
        </p:nvSpPr>
        <p:spPr/>
        <p:txBody>
          <a:bodyPr/>
          <a:lstStyle/>
          <a:p>
            <a:pPr algn="ctr"/>
            <a:r>
              <a:rPr lang="he-IL" sz="5400" dirty="0">
                <a:cs typeface="+mn-cs"/>
              </a:rPr>
              <a:t>תיאור הפרויקט</a:t>
            </a:r>
            <a:endParaRPr lang="LID4096" sz="5400" dirty="0">
              <a:cs typeface="+mn-cs"/>
            </a:endParaRPr>
          </a:p>
        </p:txBody>
      </p:sp>
      <p:sp>
        <p:nvSpPr>
          <p:cNvPr id="3" name="מציין מיקום תוכן 2">
            <a:extLst>
              <a:ext uri="{FF2B5EF4-FFF2-40B4-BE49-F238E27FC236}">
                <a16:creationId xmlns:a16="http://schemas.microsoft.com/office/drawing/2014/main" id="{E7A97590-EBA7-5B61-8AE0-08B027D8CAEB}"/>
              </a:ext>
            </a:extLst>
          </p:cNvPr>
          <p:cNvSpPr>
            <a:spLocks noGrp="1"/>
          </p:cNvSpPr>
          <p:nvPr>
            <p:ph idx="1"/>
          </p:nvPr>
        </p:nvSpPr>
        <p:spPr/>
        <p:txBody>
          <a:bodyPr>
            <a:normAutofit/>
          </a:bodyPr>
          <a:lstStyle/>
          <a:p>
            <a:pPr marL="0" indent="0" algn="r" rtl="1">
              <a:buNone/>
            </a:pPr>
            <a:r>
              <a:rPr lang="he-IL" sz="2200" b="0" i="0" dirty="0">
                <a:solidFill>
                  <a:srgbClr val="24292F"/>
                </a:solidFill>
                <a:effectLst/>
                <a:latin typeface="-apple-system"/>
              </a:rPr>
              <a:t>הפרויקט שלנו עוסק בסוגייה של מתן ייצוג נשי וגברי באופן מילולי בסדרה "חברים"</a:t>
            </a:r>
            <a:r>
              <a:rPr lang="en-US" sz="2200" b="0" i="0" dirty="0">
                <a:solidFill>
                  <a:srgbClr val="24292F"/>
                </a:solidFill>
                <a:effectLst/>
                <a:latin typeface="-apple-system"/>
              </a:rPr>
              <a:t>, </a:t>
            </a:r>
            <a:r>
              <a:rPr lang="he-IL" sz="2200" b="0" i="0" dirty="0">
                <a:solidFill>
                  <a:srgbClr val="24292F"/>
                </a:solidFill>
                <a:effectLst/>
                <a:latin typeface="-apple-system"/>
              </a:rPr>
              <a:t>כלומר לחקור את כל הסצנות שמתרחשות במהלך הסדרה בעזרת "מבחן </a:t>
            </a:r>
            <a:r>
              <a:rPr lang="he-IL" sz="2200" b="0" i="0" dirty="0" err="1">
                <a:solidFill>
                  <a:srgbClr val="24292F"/>
                </a:solidFill>
                <a:effectLst/>
                <a:latin typeface="-apple-system"/>
              </a:rPr>
              <a:t>בקדל</a:t>
            </a:r>
            <a:r>
              <a:rPr lang="he-IL" sz="2200" b="0" i="0" dirty="0">
                <a:solidFill>
                  <a:srgbClr val="24292F"/>
                </a:solidFill>
                <a:effectLst/>
                <a:latin typeface="-apple-system"/>
              </a:rPr>
              <a:t> החדש" (אשר אנחנו יצרנו, הנמצא בנספח בשקופית מספר 7).</a:t>
            </a:r>
          </a:p>
          <a:p>
            <a:pPr marL="0" indent="0" algn="r" rtl="1">
              <a:buNone/>
            </a:pPr>
            <a:endParaRPr lang="he-IL" sz="2200" dirty="0">
              <a:solidFill>
                <a:srgbClr val="24292F"/>
              </a:solidFill>
              <a:latin typeface="-apple-system"/>
            </a:endParaRPr>
          </a:p>
          <a:p>
            <a:pPr marL="0" indent="0" algn="r" rtl="1">
              <a:buNone/>
            </a:pPr>
            <a:endParaRPr lang="LID4096" sz="2200" dirty="0"/>
          </a:p>
        </p:txBody>
      </p:sp>
    </p:spTree>
    <p:extLst>
      <p:ext uri="{BB962C8B-B14F-4D97-AF65-F5344CB8AC3E}">
        <p14:creationId xmlns:p14="http://schemas.microsoft.com/office/powerpoint/2010/main" val="68188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EF23BD-DA2E-D3B2-6626-581C23C1F30C}"/>
              </a:ext>
            </a:extLst>
          </p:cNvPr>
          <p:cNvSpPr>
            <a:spLocks noGrp="1"/>
          </p:cNvSpPr>
          <p:nvPr>
            <p:ph type="title"/>
          </p:nvPr>
        </p:nvSpPr>
        <p:spPr/>
        <p:txBody>
          <a:bodyPr/>
          <a:lstStyle/>
          <a:p>
            <a:pPr algn="ctr"/>
            <a:r>
              <a:rPr lang="he-IL" sz="5400" dirty="0">
                <a:cs typeface="+mn-cs"/>
              </a:rPr>
              <a:t>מטרת הפרויקט</a:t>
            </a:r>
            <a:endParaRPr lang="LID4096" sz="5400" dirty="0">
              <a:cs typeface="+mn-cs"/>
            </a:endParaRPr>
          </a:p>
        </p:txBody>
      </p:sp>
      <p:sp>
        <p:nvSpPr>
          <p:cNvPr id="3" name="מציין מיקום תוכן 2">
            <a:extLst>
              <a:ext uri="{FF2B5EF4-FFF2-40B4-BE49-F238E27FC236}">
                <a16:creationId xmlns:a16="http://schemas.microsoft.com/office/drawing/2014/main" id="{ABDF6486-B2BE-410C-B90E-57C634E38F2C}"/>
              </a:ext>
            </a:extLst>
          </p:cNvPr>
          <p:cNvSpPr>
            <a:spLocks noGrp="1"/>
          </p:cNvSpPr>
          <p:nvPr>
            <p:ph idx="1"/>
          </p:nvPr>
        </p:nvSpPr>
        <p:spPr/>
        <p:txBody>
          <a:bodyPr>
            <a:normAutofit/>
          </a:bodyPr>
          <a:lstStyle/>
          <a:p>
            <a:pPr marL="0" indent="0" algn="r" rtl="1">
              <a:buNone/>
            </a:pPr>
            <a:r>
              <a:rPr lang="he-IL" sz="2200" b="0" i="0" dirty="0">
                <a:solidFill>
                  <a:srgbClr val="24292F"/>
                </a:solidFill>
                <a:effectLst/>
                <a:latin typeface="-apple-system"/>
              </a:rPr>
              <a:t>מטרת הפרויקט שלנו היא לחקור את הסוגייה הבאה: ייצוג נשי לעומת ייצוג גברי על מסכי הטלוויזיה.</a:t>
            </a:r>
          </a:p>
          <a:p>
            <a:pPr marL="0" indent="0" algn="r" rtl="1">
              <a:buNone/>
            </a:pPr>
            <a:r>
              <a:rPr lang="he-IL" sz="2200" b="0" i="0" dirty="0">
                <a:solidFill>
                  <a:srgbClr val="24292F"/>
                </a:solidFill>
                <a:effectLst/>
                <a:latin typeface="-apple-system"/>
              </a:rPr>
              <a:t>בפרט, אנו רוצים לענות על השאלה:</a:t>
            </a:r>
          </a:p>
          <a:p>
            <a:pPr marL="0" indent="0" algn="r" rtl="1">
              <a:buNone/>
            </a:pPr>
            <a:r>
              <a:rPr lang="he-IL" sz="2200" b="0" i="0" dirty="0">
                <a:solidFill>
                  <a:srgbClr val="24292F"/>
                </a:solidFill>
                <a:effectLst/>
                <a:latin typeface="-apple-system"/>
              </a:rPr>
              <a:t> </a:t>
            </a:r>
            <a:r>
              <a:rPr lang="he-IL" sz="2200" b="1" i="0" dirty="0">
                <a:solidFill>
                  <a:srgbClr val="24292F"/>
                </a:solidFill>
                <a:effectLst/>
                <a:latin typeface="-apple-system"/>
              </a:rPr>
              <a:t>האם ב"חברים", סדרה פופולארית ברחבי העולם, תוצאת "מבחן </a:t>
            </a:r>
            <a:r>
              <a:rPr lang="he-IL" sz="2200" b="1" i="0" dirty="0" err="1">
                <a:solidFill>
                  <a:srgbClr val="24292F"/>
                </a:solidFill>
                <a:effectLst/>
                <a:latin typeface="-apple-system"/>
              </a:rPr>
              <a:t>בקדל</a:t>
            </a:r>
            <a:r>
              <a:rPr lang="he-IL" sz="2200" b="1" i="0" dirty="0">
                <a:solidFill>
                  <a:srgbClr val="24292F"/>
                </a:solidFill>
                <a:effectLst/>
                <a:latin typeface="-apple-system"/>
              </a:rPr>
              <a:t> החדש" מאוזנת?</a:t>
            </a:r>
          </a:p>
          <a:p>
            <a:pPr algn="r" rtl="1"/>
            <a:endParaRPr lang="LID4096" sz="2200" dirty="0"/>
          </a:p>
        </p:txBody>
      </p:sp>
    </p:spTree>
    <p:extLst>
      <p:ext uri="{BB962C8B-B14F-4D97-AF65-F5344CB8AC3E}">
        <p14:creationId xmlns:p14="http://schemas.microsoft.com/office/powerpoint/2010/main" val="371616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6E26B6-97C2-C091-3241-2785217809B7}"/>
              </a:ext>
            </a:extLst>
          </p:cNvPr>
          <p:cNvSpPr>
            <a:spLocks noGrp="1"/>
          </p:cNvSpPr>
          <p:nvPr>
            <p:ph type="title"/>
          </p:nvPr>
        </p:nvSpPr>
        <p:spPr/>
        <p:txBody>
          <a:bodyPr/>
          <a:lstStyle/>
          <a:p>
            <a:pPr algn="ctr"/>
            <a:r>
              <a:rPr lang="he-IL" sz="5400" dirty="0">
                <a:cs typeface="+mn-cs"/>
              </a:rPr>
              <a:t>רקע</a:t>
            </a:r>
            <a:endParaRPr lang="LID4096" sz="5400" dirty="0">
              <a:cs typeface="+mn-cs"/>
            </a:endParaRPr>
          </a:p>
        </p:txBody>
      </p:sp>
      <p:sp>
        <p:nvSpPr>
          <p:cNvPr id="3" name="מציין מיקום תוכן 2">
            <a:extLst>
              <a:ext uri="{FF2B5EF4-FFF2-40B4-BE49-F238E27FC236}">
                <a16:creationId xmlns:a16="http://schemas.microsoft.com/office/drawing/2014/main" id="{1246B43E-1EA9-8741-76FF-5C4C74208530}"/>
              </a:ext>
            </a:extLst>
          </p:cNvPr>
          <p:cNvSpPr>
            <a:spLocks noGrp="1"/>
          </p:cNvSpPr>
          <p:nvPr>
            <p:ph idx="1"/>
          </p:nvPr>
        </p:nvSpPr>
        <p:spPr/>
        <p:txBody>
          <a:bodyPr>
            <a:noAutofit/>
          </a:bodyPr>
          <a:lstStyle/>
          <a:p>
            <a:pPr marL="0" indent="0" algn="r" rtl="1">
              <a:buNone/>
            </a:pPr>
            <a:r>
              <a:rPr lang="he-IL" sz="2200" b="0" i="0" dirty="0">
                <a:solidFill>
                  <a:srgbClr val="24292F"/>
                </a:solidFill>
                <a:effectLst/>
                <a:latin typeface="-apple-system"/>
              </a:rPr>
              <a:t>הסדרה חברים אשר שודרה לראשונה ב1994 ונמשכה עד 2004 נהייתה להצלחה גדולה ברחבי העולם ומשודרת בשידורים חוזרים עד ליום זה. </a:t>
            </a:r>
          </a:p>
          <a:p>
            <a:pPr marL="0" indent="0" algn="r" rtl="1">
              <a:buNone/>
            </a:pPr>
            <a:r>
              <a:rPr lang="he-IL" sz="2200" b="0" i="0" dirty="0">
                <a:solidFill>
                  <a:srgbClr val="24292F"/>
                </a:solidFill>
                <a:effectLst/>
                <a:latin typeface="-apple-system"/>
              </a:rPr>
              <a:t>אנו רוצים לשאול את שאלת הפרויקט "האם ב'חברים', סדרה פופולארית ברחבי העולם, תוצאת 'מבחן </a:t>
            </a:r>
            <a:r>
              <a:rPr lang="he-IL" sz="2200" b="0" i="0" dirty="0" err="1">
                <a:solidFill>
                  <a:srgbClr val="24292F"/>
                </a:solidFill>
                <a:effectLst/>
                <a:latin typeface="-apple-system"/>
              </a:rPr>
              <a:t>בקדל</a:t>
            </a:r>
            <a:r>
              <a:rPr lang="he-IL" sz="2200" b="0" i="0" dirty="0">
                <a:solidFill>
                  <a:srgbClr val="24292F"/>
                </a:solidFill>
                <a:effectLst/>
                <a:latin typeface="-apple-system"/>
              </a:rPr>
              <a:t> החדש' מאוזנת?", ולנסות להבין האם הסדרה כן מקיימת </a:t>
            </a:r>
            <a:r>
              <a:rPr lang="he-IL" sz="2200" b="0" i="0" dirty="0" err="1">
                <a:solidFill>
                  <a:srgbClr val="24292F"/>
                </a:solidFill>
                <a:effectLst/>
                <a:latin typeface="-apple-system"/>
              </a:rPr>
              <a:t>שיוויון</a:t>
            </a:r>
            <a:r>
              <a:rPr lang="he-IL" sz="2200" b="0" i="0" dirty="0">
                <a:solidFill>
                  <a:srgbClr val="24292F"/>
                </a:solidFill>
                <a:effectLst/>
                <a:latin typeface="-apple-system"/>
              </a:rPr>
              <a:t> מגדרי לפי "מבחן </a:t>
            </a:r>
            <a:r>
              <a:rPr lang="he-IL" sz="2200" b="0" i="0" dirty="0" err="1">
                <a:solidFill>
                  <a:srgbClr val="24292F"/>
                </a:solidFill>
                <a:effectLst/>
                <a:latin typeface="-apple-system"/>
              </a:rPr>
              <a:t>בקדל</a:t>
            </a:r>
            <a:r>
              <a:rPr lang="he-IL" sz="2200" b="0" i="0" dirty="0">
                <a:solidFill>
                  <a:srgbClr val="24292F"/>
                </a:solidFill>
                <a:effectLst/>
                <a:latin typeface="-apple-system"/>
              </a:rPr>
              <a:t> החדש".</a:t>
            </a:r>
          </a:p>
          <a:p>
            <a:pPr marL="0" indent="0" algn="r" rtl="1">
              <a:buNone/>
            </a:pPr>
            <a:r>
              <a:rPr lang="he-IL" sz="2200" b="0" i="0" dirty="0">
                <a:solidFill>
                  <a:srgbClr val="24292F"/>
                </a:solidFill>
                <a:effectLst/>
                <a:latin typeface="-apple-system"/>
              </a:rPr>
              <a:t>מדעי הרוח הדיגיטליים הם ממשק בין מחשוב לבין תחומים במדעי הרוח. כפי שניתן לראות, אנו מתעסקים בסוגייה שהיא חלק נכבד מהמאבקים החברתיים של החברה המודרנית. כמו שציינו הפרויקט שלנו מתעסק בנושא של המאבק החברתי-מגדרי ונותן מענה לשאלת הפרויקט על ידי שימוש במחשוב שעל כך נרחיב בשלב "תכנית העבודה".</a:t>
            </a:r>
            <a:endParaRPr lang="LID4096" sz="2200" dirty="0"/>
          </a:p>
        </p:txBody>
      </p:sp>
    </p:spTree>
    <p:extLst>
      <p:ext uri="{BB962C8B-B14F-4D97-AF65-F5344CB8AC3E}">
        <p14:creationId xmlns:p14="http://schemas.microsoft.com/office/powerpoint/2010/main" val="75092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60DC79-D517-7A96-F7C5-3D6ED534D1C4}"/>
              </a:ext>
            </a:extLst>
          </p:cNvPr>
          <p:cNvSpPr>
            <a:spLocks noGrp="1"/>
          </p:cNvSpPr>
          <p:nvPr>
            <p:ph type="title"/>
          </p:nvPr>
        </p:nvSpPr>
        <p:spPr/>
        <p:txBody>
          <a:bodyPr/>
          <a:lstStyle/>
          <a:p>
            <a:pPr algn="ctr"/>
            <a:r>
              <a:rPr lang="he-IL" sz="5400" dirty="0">
                <a:cs typeface="+mn-cs"/>
              </a:rPr>
              <a:t>תוכנית עבודה</a:t>
            </a:r>
            <a:endParaRPr lang="LID4096" sz="5400" dirty="0">
              <a:cs typeface="+mn-cs"/>
            </a:endParaRPr>
          </a:p>
        </p:txBody>
      </p:sp>
      <p:sp>
        <p:nvSpPr>
          <p:cNvPr id="3" name="מציין מיקום תוכן 2">
            <a:extLst>
              <a:ext uri="{FF2B5EF4-FFF2-40B4-BE49-F238E27FC236}">
                <a16:creationId xmlns:a16="http://schemas.microsoft.com/office/drawing/2014/main" id="{16B2C81B-30DF-704A-4219-D8FBCD6CA3BD}"/>
              </a:ext>
            </a:extLst>
          </p:cNvPr>
          <p:cNvSpPr>
            <a:spLocks noGrp="1"/>
          </p:cNvSpPr>
          <p:nvPr>
            <p:ph idx="1"/>
          </p:nvPr>
        </p:nvSpPr>
        <p:spPr/>
        <p:txBody>
          <a:bodyPr>
            <a:noAutofit/>
          </a:bodyPr>
          <a:lstStyle/>
          <a:p>
            <a:pPr algn="r" rtl="1"/>
            <a:r>
              <a:rPr lang="he-IL" sz="2200" b="0" i="0" dirty="0">
                <a:solidFill>
                  <a:srgbClr val="24292F"/>
                </a:solidFill>
                <a:effectLst/>
                <a:latin typeface="-apple-system"/>
              </a:rPr>
              <a:t>מאגר הידע - תסריט של כל הפרקים במהלך 10 העונות ששודרו בסדרה "חברים". צורת התסריט - התסריטים בנויים באופן חצי מובנה (קבצי </a:t>
            </a:r>
            <a:r>
              <a:rPr lang="en-US" sz="2200" b="0" i="0" dirty="0">
                <a:solidFill>
                  <a:srgbClr val="24292F"/>
                </a:solidFill>
                <a:effectLst/>
                <a:latin typeface="-apple-system"/>
              </a:rPr>
              <a:t>CSV</a:t>
            </a:r>
            <a:r>
              <a:rPr lang="he-IL" sz="2200" b="0" i="0" dirty="0">
                <a:solidFill>
                  <a:srgbClr val="24292F"/>
                </a:solidFill>
                <a:effectLst/>
                <a:latin typeface="-apple-system"/>
              </a:rPr>
              <a:t>). </a:t>
            </a:r>
          </a:p>
          <a:p>
            <a:pPr algn="r" rtl="1"/>
            <a:r>
              <a:rPr lang="en-US" sz="2200" b="0" i="0" dirty="0">
                <a:solidFill>
                  <a:srgbClr val="24292F"/>
                </a:solidFill>
                <a:effectLst/>
                <a:latin typeface="-apple-system"/>
              </a:rPr>
              <a:t> </a:t>
            </a:r>
            <a:r>
              <a:rPr lang="he-IL" sz="2200" b="0" i="0" dirty="0">
                <a:solidFill>
                  <a:srgbClr val="24292F"/>
                </a:solidFill>
                <a:effectLst/>
                <a:latin typeface="-apple-system"/>
              </a:rPr>
              <a:t>כלים בהם נשתמש:</a:t>
            </a:r>
          </a:p>
          <a:p>
            <a:pPr algn="r" rtl="1">
              <a:buFont typeface="Arial" panose="020B0604020202020204" pitchFamily="34" charset="0"/>
              <a:buChar char="•"/>
            </a:pPr>
            <a:r>
              <a:rPr lang="he-IL" sz="2200" b="0" i="0" dirty="0">
                <a:solidFill>
                  <a:srgbClr val="24292F"/>
                </a:solidFill>
                <a:effectLst/>
                <a:latin typeface="-apple-system"/>
              </a:rPr>
              <a:t>אנו מתכננים להשתמש ב-</a:t>
            </a:r>
            <a:r>
              <a:rPr lang="en-US" sz="2200" b="0" i="0" dirty="0" err="1">
                <a:solidFill>
                  <a:srgbClr val="24292F"/>
                </a:solidFill>
                <a:effectLst/>
                <a:latin typeface="-apple-system"/>
              </a:rPr>
              <a:t>OpenRefine</a:t>
            </a:r>
            <a:r>
              <a:rPr lang="en-US" sz="2200" b="0" i="0" dirty="0">
                <a:solidFill>
                  <a:srgbClr val="24292F"/>
                </a:solidFill>
                <a:effectLst/>
                <a:latin typeface="-apple-system"/>
              </a:rPr>
              <a:t> </a:t>
            </a:r>
            <a:r>
              <a:rPr lang="he-IL" sz="2200" b="0" i="0" dirty="0">
                <a:solidFill>
                  <a:srgbClr val="24292F"/>
                </a:solidFill>
                <a:effectLst/>
                <a:latin typeface="-apple-system"/>
              </a:rPr>
              <a:t> כך שנטען את הקלט בתסריטים ונקבל כפלט קבצים </a:t>
            </a:r>
            <a:r>
              <a:rPr lang="he-IL" sz="2200" b="0" i="0" dirty="0" err="1">
                <a:solidFill>
                  <a:srgbClr val="24292F"/>
                </a:solidFill>
                <a:effectLst/>
                <a:latin typeface="-apple-system"/>
              </a:rPr>
              <a:t>שממויינים</a:t>
            </a:r>
            <a:r>
              <a:rPr lang="he-IL" sz="2200" b="0" i="0" dirty="0">
                <a:solidFill>
                  <a:srgbClr val="24292F"/>
                </a:solidFill>
                <a:effectLst/>
                <a:latin typeface="-apple-system"/>
              </a:rPr>
              <a:t> ומסודרים לפי צורת עבודה שתעזור לנו לחלץ את המידע הדרוש ולענות על שאלת הפרויקט.</a:t>
            </a:r>
          </a:p>
          <a:p>
            <a:pPr algn="r" rtl="1">
              <a:buFont typeface="Arial" panose="020B0604020202020204" pitchFamily="34" charset="0"/>
              <a:buChar char="•"/>
            </a:pPr>
            <a:r>
              <a:rPr lang="he-IL" sz="2200" b="0" i="0" dirty="0">
                <a:solidFill>
                  <a:srgbClr val="24292F"/>
                </a:solidFill>
                <a:effectLst/>
                <a:latin typeface="-apple-system"/>
              </a:rPr>
              <a:t>את קוד הפרויקט אנו מתכננים לקודד בשפת </a:t>
            </a:r>
            <a:r>
              <a:rPr lang="en-US" sz="2200" b="0" i="0" dirty="0">
                <a:solidFill>
                  <a:srgbClr val="24292F"/>
                </a:solidFill>
                <a:effectLst/>
                <a:latin typeface="-apple-system"/>
              </a:rPr>
              <a:t>Java</a:t>
            </a:r>
            <a:r>
              <a:rPr lang="he-IL" sz="2200" b="0" i="0" dirty="0">
                <a:solidFill>
                  <a:srgbClr val="24292F"/>
                </a:solidFill>
                <a:effectLst/>
                <a:latin typeface="-apple-system"/>
              </a:rPr>
              <a:t> (חישובים, ספירות, עבודה עם מחרוזות ועוד).</a:t>
            </a:r>
          </a:p>
          <a:p>
            <a:pPr algn="r" rtl="1">
              <a:buFont typeface="Arial" panose="020B0604020202020204" pitchFamily="34" charset="0"/>
              <a:buChar char="•"/>
            </a:pPr>
            <a:r>
              <a:rPr lang="he-IL" sz="2200" b="0" i="0" dirty="0">
                <a:solidFill>
                  <a:srgbClr val="24292F"/>
                </a:solidFill>
                <a:effectLst/>
                <a:latin typeface="-apple-system"/>
              </a:rPr>
              <a:t>את הצגת הממצאים אנו מתכננים להנגיש בצורה של גרפים בעזרת האתר </a:t>
            </a:r>
            <a:r>
              <a:rPr lang="en-US" sz="2200" b="0" i="0" dirty="0">
                <a:solidFill>
                  <a:srgbClr val="24292F"/>
                </a:solidFill>
                <a:effectLst/>
                <a:latin typeface="-apple-system"/>
              </a:rPr>
              <a:t>Meta-Chart</a:t>
            </a:r>
            <a:r>
              <a:rPr lang="he-IL" sz="2200" b="0" i="0" dirty="0">
                <a:solidFill>
                  <a:srgbClr val="24292F"/>
                </a:solidFill>
                <a:effectLst/>
                <a:latin typeface="-apple-system"/>
              </a:rPr>
              <a:t>.</a:t>
            </a:r>
            <a:endParaRPr lang="en-US" sz="2200" b="0" i="0" dirty="0">
              <a:solidFill>
                <a:srgbClr val="24292F"/>
              </a:solidFill>
              <a:effectLst/>
              <a:latin typeface="-apple-system"/>
            </a:endParaRPr>
          </a:p>
        </p:txBody>
      </p:sp>
    </p:spTree>
    <p:extLst>
      <p:ext uri="{BB962C8B-B14F-4D97-AF65-F5344CB8AC3E}">
        <p14:creationId xmlns:p14="http://schemas.microsoft.com/office/powerpoint/2010/main" val="54821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BED907-BB98-DB88-005B-E81B82F51E29}"/>
              </a:ext>
            </a:extLst>
          </p:cNvPr>
          <p:cNvSpPr>
            <a:spLocks noGrp="1"/>
          </p:cNvSpPr>
          <p:nvPr>
            <p:ph type="title"/>
          </p:nvPr>
        </p:nvSpPr>
        <p:spPr/>
        <p:txBody>
          <a:bodyPr/>
          <a:lstStyle/>
          <a:p>
            <a:pPr algn="ctr"/>
            <a:r>
              <a:rPr lang="he-IL" sz="5400" dirty="0">
                <a:cs typeface="+mn-cs"/>
              </a:rPr>
              <a:t>יעד</a:t>
            </a:r>
            <a:endParaRPr lang="LID4096" sz="5400" dirty="0">
              <a:cs typeface="+mn-cs"/>
            </a:endParaRPr>
          </a:p>
        </p:txBody>
      </p:sp>
      <p:sp>
        <p:nvSpPr>
          <p:cNvPr id="3" name="מציין מיקום תוכן 2">
            <a:extLst>
              <a:ext uri="{FF2B5EF4-FFF2-40B4-BE49-F238E27FC236}">
                <a16:creationId xmlns:a16="http://schemas.microsoft.com/office/drawing/2014/main" id="{0849385D-2442-7D49-3E97-EA6D8D5A4531}"/>
              </a:ext>
            </a:extLst>
          </p:cNvPr>
          <p:cNvSpPr>
            <a:spLocks noGrp="1"/>
          </p:cNvSpPr>
          <p:nvPr>
            <p:ph idx="1"/>
          </p:nvPr>
        </p:nvSpPr>
        <p:spPr/>
        <p:txBody>
          <a:bodyPr>
            <a:normAutofit/>
          </a:bodyPr>
          <a:lstStyle/>
          <a:p>
            <a:pPr marL="0" indent="0" algn="r" rtl="1">
              <a:buNone/>
            </a:pPr>
            <a:r>
              <a:rPr lang="he-IL" sz="2200" b="0" i="0" dirty="0">
                <a:solidFill>
                  <a:srgbClr val="24292F"/>
                </a:solidFill>
                <a:effectLst/>
                <a:latin typeface="-apple-system"/>
              </a:rPr>
              <a:t>היעדים שלנו מתחלקים לשתי קטגוריות: יעדים אישיים ויעדים מקצועיים.</a:t>
            </a:r>
          </a:p>
          <a:p>
            <a:pPr algn="r" rtl="1"/>
            <a:r>
              <a:rPr lang="he-IL" sz="2200" b="0" i="0" dirty="0">
                <a:solidFill>
                  <a:srgbClr val="24292F"/>
                </a:solidFill>
                <a:effectLst/>
                <a:latin typeface="-apple-system"/>
              </a:rPr>
              <a:t> יעדים אישיים - אנו רוצים </a:t>
            </a:r>
            <a:r>
              <a:rPr lang="he-IL" sz="2200" b="0" i="0" dirty="0" err="1">
                <a:solidFill>
                  <a:srgbClr val="24292F"/>
                </a:solidFill>
                <a:effectLst/>
                <a:latin typeface="-apple-system"/>
              </a:rPr>
              <a:t>להחשף</a:t>
            </a:r>
            <a:r>
              <a:rPr lang="he-IL" sz="2200" b="0" i="0" dirty="0">
                <a:solidFill>
                  <a:srgbClr val="24292F"/>
                </a:solidFill>
                <a:effectLst/>
                <a:latin typeface="-apple-system"/>
              </a:rPr>
              <a:t> וללמוד תחום שכמעט ולא התעסקנו בו: מושגים במדעי הרוח, שיטות </a:t>
            </a:r>
            <a:r>
              <a:rPr lang="he-IL" sz="2200" b="0" i="0" dirty="0" err="1">
                <a:solidFill>
                  <a:srgbClr val="24292F"/>
                </a:solidFill>
                <a:effectLst/>
                <a:latin typeface="-apple-system"/>
              </a:rPr>
              <a:t>דיגיטיזציה</a:t>
            </a:r>
            <a:r>
              <a:rPr lang="he-IL" sz="2200" b="0" i="0" dirty="0">
                <a:solidFill>
                  <a:srgbClr val="24292F"/>
                </a:solidFill>
                <a:effectLst/>
                <a:latin typeface="-apple-system"/>
              </a:rPr>
              <a:t>, תהליכים ממקור ידע למקור דיגיטלי נגיש </a:t>
            </a:r>
            <a:r>
              <a:rPr lang="he-IL" sz="2200" b="0" i="0" dirty="0" err="1">
                <a:solidFill>
                  <a:srgbClr val="24292F"/>
                </a:solidFill>
                <a:effectLst/>
                <a:latin typeface="-apple-system"/>
              </a:rPr>
              <a:t>וכו</a:t>
            </a:r>
            <a:r>
              <a:rPr lang="he-IL" sz="2200" b="0" i="0" dirty="0">
                <a:solidFill>
                  <a:srgbClr val="24292F"/>
                </a:solidFill>
                <a:effectLst/>
                <a:latin typeface="-apple-system"/>
              </a:rPr>
              <a:t>', ולשלב אותו עם היכולות שרכשנו במהלך התואר.</a:t>
            </a:r>
          </a:p>
          <a:p>
            <a:pPr algn="r" rtl="1"/>
            <a:r>
              <a:rPr lang="he-IL" sz="2200" b="0" i="0" dirty="0">
                <a:solidFill>
                  <a:srgbClr val="24292F"/>
                </a:solidFill>
                <a:effectLst/>
                <a:latin typeface="-apple-system"/>
              </a:rPr>
              <a:t> יעדים מקצועיים - אנו מצפים שסדרה מודרנית כמו "חברים" תניב תוצאה מאוזנת ב"מבחן </a:t>
            </a:r>
            <a:r>
              <a:rPr lang="he-IL" sz="2200" b="0" i="0" dirty="0" err="1">
                <a:solidFill>
                  <a:srgbClr val="24292F"/>
                </a:solidFill>
                <a:effectLst/>
                <a:latin typeface="-apple-system"/>
              </a:rPr>
              <a:t>בקדל</a:t>
            </a:r>
            <a:r>
              <a:rPr lang="he-IL" sz="2200" b="0" i="0" dirty="0">
                <a:solidFill>
                  <a:srgbClr val="24292F"/>
                </a:solidFill>
                <a:effectLst/>
                <a:latin typeface="-apple-system"/>
              </a:rPr>
              <a:t> החדש". אנחנו באופן אישי מרגישים כי בשנים האחרונות עלתה המודעות של </a:t>
            </a:r>
            <a:r>
              <a:rPr lang="he-IL" sz="2200" b="0" i="0" dirty="0" err="1">
                <a:solidFill>
                  <a:srgbClr val="24292F"/>
                </a:solidFill>
                <a:effectLst/>
                <a:latin typeface="-apple-system"/>
              </a:rPr>
              <a:t>שיוויון</a:t>
            </a:r>
            <a:r>
              <a:rPr lang="he-IL" sz="2200" b="0" i="0" dirty="0">
                <a:solidFill>
                  <a:srgbClr val="24292F"/>
                </a:solidFill>
                <a:effectLst/>
                <a:latin typeface="-apple-system"/>
              </a:rPr>
              <a:t> מגדרי הן בחברה כולה והן במסכי הטלוויזיה ולכן נצפה לתוצאה הנ"ל.</a:t>
            </a:r>
            <a:endParaRPr lang="LID4096" sz="2200" dirty="0"/>
          </a:p>
        </p:txBody>
      </p:sp>
    </p:spTree>
    <p:extLst>
      <p:ext uri="{BB962C8B-B14F-4D97-AF65-F5344CB8AC3E}">
        <p14:creationId xmlns:p14="http://schemas.microsoft.com/office/powerpoint/2010/main" val="193624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3C0405-9BC2-F2D9-0F4C-AC13179BD965}"/>
              </a:ext>
            </a:extLst>
          </p:cNvPr>
          <p:cNvSpPr>
            <a:spLocks noGrp="1"/>
          </p:cNvSpPr>
          <p:nvPr>
            <p:ph type="title"/>
          </p:nvPr>
        </p:nvSpPr>
        <p:spPr/>
        <p:txBody>
          <a:bodyPr/>
          <a:lstStyle/>
          <a:p>
            <a:pPr algn="ctr"/>
            <a:r>
              <a:rPr lang="he-IL" sz="5400" dirty="0">
                <a:cs typeface="+mn-cs"/>
              </a:rPr>
              <a:t>נספח</a:t>
            </a:r>
            <a:endParaRPr lang="LID4096" sz="5400" dirty="0">
              <a:cs typeface="+mn-cs"/>
            </a:endParaRPr>
          </a:p>
        </p:txBody>
      </p:sp>
      <p:sp>
        <p:nvSpPr>
          <p:cNvPr id="3" name="מציין מיקום תוכן 2">
            <a:extLst>
              <a:ext uri="{FF2B5EF4-FFF2-40B4-BE49-F238E27FC236}">
                <a16:creationId xmlns:a16="http://schemas.microsoft.com/office/drawing/2014/main" id="{235C33C5-0B08-44D8-A0A3-FD4032C22486}"/>
              </a:ext>
            </a:extLst>
          </p:cNvPr>
          <p:cNvSpPr>
            <a:spLocks noGrp="1"/>
          </p:cNvSpPr>
          <p:nvPr>
            <p:ph idx="1"/>
          </p:nvPr>
        </p:nvSpPr>
        <p:spPr/>
        <p:txBody>
          <a:bodyPr>
            <a:normAutofit fontScale="85000" lnSpcReduction="20000"/>
          </a:bodyPr>
          <a:lstStyle/>
          <a:p>
            <a:pPr algn="r" rtl="1"/>
            <a:r>
              <a:rPr lang="he-IL" b="1" i="0" dirty="0">
                <a:solidFill>
                  <a:srgbClr val="24292F"/>
                </a:solidFill>
                <a:effectLst/>
                <a:latin typeface="-apple-system"/>
              </a:rPr>
              <a:t>מבחן </a:t>
            </a:r>
            <a:r>
              <a:rPr lang="he-IL" b="1" i="0" dirty="0" err="1">
                <a:solidFill>
                  <a:srgbClr val="24292F"/>
                </a:solidFill>
                <a:effectLst/>
                <a:latin typeface="-apple-system"/>
              </a:rPr>
              <a:t>בקדל</a:t>
            </a:r>
            <a:r>
              <a:rPr lang="he-IL" b="1" i="0" dirty="0">
                <a:solidFill>
                  <a:srgbClr val="24292F"/>
                </a:solidFill>
                <a:effectLst/>
                <a:latin typeface="-apple-system"/>
              </a:rPr>
              <a:t>:</a:t>
            </a:r>
            <a:r>
              <a:rPr lang="he-IL" b="0" i="0" dirty="0">
                <a:solidFill>
                  <a:srgbClr val="24292F"/>
                </a:solidFill>
                <a:effectLst/>
                <a:latin typeface="-apple-system"/>
              </a:rPr>
              <a:t> מבחן הבודק את רמת הייצוג הנשי ביצירות בכלל, ובסדרות בפרט. על מנת שיצירה תעבור את מבחן </a:t>
            </a:r>
            <a:r>
              <a:rPr lang="he-IL" b="0" i="0" dirty="0" err="1">
                <a:solidFill>
                  <a:srgbClr val="24292F"/>
                </a:solidFill>
                <a:effectLst/>
                <a:latin typeface="-apple-system"/>
              </a:rPr>
              <a:t>בקדל</a:t>
            </a:r>
            <a:r>
              <a:rPr lang="he-IL" b="0" i="0" dirty="0">
                <a:solidFill>
                  <a:srgbClr val="24292F"/>
                </a:solidFill>
                <a:effectLst/>
                <a:latin typeface="-apple-system"/>
              </a:rPr>
              <a:t> עליה לקיים את התנאים הבאים:</a:t>
            </a:r>
          </a:p>
          <a:p>
            <a:pPr algn="r" rtl="1">
              <a:buFont typeface="+mj-lt"/>
              <a:buAutoNum type="arabicPeriod"/>
            </a:pPr>
            <a:r>
              <a:rPr lang="he-IL" b="0" i="0" dirty="0">
                <a:solidFill>
                  <a:srgbClr val="24292F"/>
                </a:solidFill>
                <a:effectLst/>
                <a:latin typeface="-apple-system"/>
              </a:rPr>
              <a:t>יש ביצירה לפחות שתי דמויות של נשים.</a:t>
            </a:r>
          </a:p>
          <a:p>
            <a:pPr algn="r" rtl="1">
              <a:buFont typeface="+mj-lt"/>
              <a:buAutoNum type="arabicPeriod"/>
            </a:pPr>
            <a:r>
              <a:rPr lang="he-IL" b="0" i="0" dirty="0">
                <a:solidFill>
                  <a:srgbClr val="24292F"/>
                </a:solidFill>
                <a:effectLst/>
                <a:latin typeface="-apple-system"/>
              </a:rPr>
              <a:t>הן משוחחות </a:t>
            </a:r>
            <a:r>
              <a:rPr lang="he-IL" b="0" i="0" dirty="0" err="1">
                <a:solidFill>
                  <a:srgbClr val="24292F"/>
                </a:solidFill>
                <a:effectLst/>
                <a:latin typeface="-apple-system"/>
              </a:rPr>
              <a:t>בינהן</a:t>
            </a:r>
            <a:r>
              <a:rPr lang="he-IL" b="0" i="0" dirty="0">
                <a:solidFill>
                  <a:srgbClr val="24292F"/>
                </a:solidFill>
                <a:effectLst/>
                <a:latin typeface="-apple-system"/>
              </a:rPr>
              <a:t>.</a:t>
            </a:r>
          </a:p>
          <a:p>
            <a:pPr algn="r" rtl="1">
              <a:buFont typeface="+mj-lt"/>
              <a:buAutoNum type="arabicPeriod"/>
            </a:pPr>
            <a:r>
              <a:rPr lang="he-IL" b="0" i="0" dirty="0">
                <a:solidFill>
                  <a:srgbClr val="24292F"/>
                </a:solidFill>
                <a:effectLst/>
                <a:latin typeface="-apple-system"/>
              </a:rPr>
              <a:t>נושא השיחה אינו גברים.</a:t>
            </a:r>
          </a:p>
          <a:p>
            <a:pPr algn="r" rtl="1"/>
            <a:r>
              <a:rPr lang="he-IL" b="1" i="0" dirty="0">
                <a:solidFill>
                  <a:srgbClr val="24292F"/>
                </a:solidFill>
                <a:effectLst/>
                <a:latin typeface="-apple-system"/>
              </a:rPr>
              <a:t>מבחן </a:t>
            </a:r>
            <a:r>
              <a:rPr lang="he-IL" b="1" i="0" dirty="0" err="1">
                <a:solidFill>
                  <a:srgbClr val="24292F"/>
                </a:solidFill>
                <a:effectLst/>
                <a:latin typeface="-apple-system"/>
              </a:rPr>
              <a:t>בקדל</a:t>
            </a:r>
            <a:r>
              <a:rPr lang="he-IL" b="1" i="0" dirty="0">
                <a:solidFill>
                  <a:srgbClr val="24292F"/>
                </a:solidFill>
                <a:effectLst/>
                <a:latin typeface="-apple-system"/>
              </a:rPr>
              <a:t> לגברים:</a:t>
            </a:r>
            <a:r>
              <a:rPr lang="he-IL" b="0" i="0" dirty="0">
                <a:solidFill>
                  <a:srgbClr val="24292F"/>
                </a:solidFill>
                <a:effectLst/>
                <a:latin typeface="-apple-system"/>
              </a:rPr>
              <a:t> מבחן הבודק את רמת הייצוג הגברי ביצירות בכלל, ובסדרות בפרט. על מנת שיצירה תעבור את מבחן </a:t>
            </a:r>
            <a:r>
              <a:rPr lang="he-IL" b="0" i="0" dirty="0" err="1">
                <a:solidFill>
                  <a:srgbClr val="24292F"/>
                </a:solidFill>
                <a:effectLst/>
                <a:latin typeface="-apple-system"/>
              </a:rPr>
              <a:t>בקדל</a:t>
            </a:r>
            <a:r>
              <a:rPr lang="he-IL" b="0" i="0" dirty="0">
                <a:solidFill>
                  <a:srgbClr val="24292F"/>
                </a:solidFill>
                <a:effectLst/>
                <a:latin typeface="-apple-system"/>
              </a:rPr>
              <a:t> עליה לקיים את התנאים הבאים:</a:t>
            </a:r>
          </a:p>
          <a:p>
            <a:pPr algn="r" rtl="1">
              <a:buFont typeface="+mj-lt"/>
              <a:buAutoNum type="arabicPeriod"/>
            </a:pPr>
            <a:r>
              <a:rPr lang="he-IL" b="0" i="0" dirty="0">
                <a:solidFill>
                  <a:srgbClr val="24292F"/>
                </a:solidFill>
                <a:effectLst/>
                <a:latin typeface="-apple-system"/>
              </a:rPr>
              <a:t>יש ביצירה לפחות שתי דמויות של גברים.</a:t>
            </a:r>
          </a:p>
          <a:p>
            <a:pPr algn="r" rtl="1">
              <a:buFont typeface="+mj-lt"/>
              <a:buAutoNum type="arabicPeriod"/>
            </a:pPr>
            <a:r>
              <a:rPr lang="he-IL" b="0" i="0" dirty="0">
                <a:solidFill>
                  <a:srgbClr val="24292F"/>
                </a:solidFill>
                <a:effectLst/>
                <a:latin typeface="-apple-system"/>
              </a:rPr>
              <a:t>הם משוחחים </a:t>
            </a:r>
            <a:r>
              <a:rPr lang="he-IL" b="0" i="0" dirty="0" err="1">
                <a:solidFill>
                  <a:srgbClr val="24292F"/>
                </a:solidFill>
                <a:effectLst/>
                <a:latin typeface="-apple-system"/>
              </a:rPr>
              <a:t>בינהם</a:t>
            </a:r>
            <a:r>
              <a:rPr lang="he-IL" b="0" i="0" dirty="0">
                <a:solidFill>
                  <a:srgbClr val="24292F"/>
                </a:solidFill>
                <a:effectLst/>
                <a:latin typeface="-apple-system"/>
              </a:rPr>
              <a:t>.</a:t>
            </a:r>
          </a:p>
          <a:p>
            <a:pPr algn="r" rtl="1">
              <a:buFont typeface="+mj-lt"/>
              <a:buAutoNum type="arabicPeriod"/>
            </a:pPr>
            <a:r>
              <a:rPr lang="he-IL" b="0" i="0" dirty="0">
                <a:solidFill>
                  <a:srgbClr val="24292F"/>
                </a:solidFill>
                <a:effectLst/>
                <a:latin typeface="-apple-system"/>
              </a:rPr>
              <a:t>נושא השיחה אינו נשים.</a:t>
            </a:r>
          </a:p>
          <a:p>
            <a:pPr algn="r" rtl="1"/>
            <a:r>
              <a:rPr lang="he-IL" b="1" i="0" dirty="0">
                <a:solidFill>
                  <a:srgbClr val="24292F"/>
                </a:solidFill>
                <a:effectLst/>
                <a:latin typeface="-apple-system"/>
              </a:rPr>
              <a:t>מבחן </a:t>
            </a:r>
            <a:r>
              <a:rPr lang="he-IL" b="1" i="0" dirty="0" err="1">
                <a:solidFill>
                  <a:srgbClr val="24292F"/>
                </a:solidFill>
                <a:effectLst/>
                <a:latin typeface="-apple-system"/>
              </a:rPr>
              <a:t>בקדל</a:t>
            </a:r>
            <a:r>
              <a:rPr lang="he-IL" b="1" i="0" dirty="0">
                <a:solidFill>
                  <a:srgbClr val="24292F"/>
                </a:solidFill>
                <a:effectLst/>
                <a:latin typeface="-apple-system"/>
              </a:rPr>
              <a:t> החדש:</a:t>
            </a:r>
            <a:r>
              <a:rPr lang="he-IL" b="0" i="0" dirty="0">
                <a:solidFill>
                  <a:srgbClr val="24292F"/>
                </a:solidFill>
                <a:effectLst/>
                <a:latin typeface="-apple-system"/>
              </a:rPr>
              <a:t> מבחן הסופר את מספר הסצנות אשר מקיימות את "מבחן </a:t>
            </a:r>
            <a:r>
              <a:rPr lang="he-IL" b="0" i="0" dirty="0" err="1">
                <a:solidFill>
                  <a:srgbClr val="24292F"/>
                </a:solidFill>
                <a:effectLst/>
                <a:latin typeface="-apple-system"/>
              </a:rPr>
              <a:t>בקדל</a:t>
            </a:r>
            <a:r>
              <a:rPr lang="he-IL" b="0" i="0" dirty="0">
                <a:solidFill>
                  <a:srgbClr val="24292F"/>
                </a:solidFill>
                <a:effectLst/>
                <a:latin typeface="-apple-system"/>
              </a:rPr>
              <a:t>" עבור נשים וסופר את "מבחן </a:t>
            </a:r>
            <a:r>
              <a:rPr lang="he-IL" b="0" i="0" dirty="0" err="1">
                <a:solidFill>
                  <a:srgbClr val="24292F"/>
                </a:solidFill>
                <a:effectLst/>
                <a:latin typeface="-apple-system"/>
              </a:rPr>
              <a:t>בקדל</a:t>
            </a:r>
            <a:r>
              <a:rPr lang="he-IL" b="0" i="0" dirty="0">
                <a:solidFill>
                  <a:srgbClr val="24292F"/>
                </a:solidFill>
                <a:effectLst/>
                <a:latin typeface="-apple-system"/>
              </a:rPr>
              <a:t> לגברים", לאורך כל היצירה.</a:t>
            </a:r>
          </a:p>
          <a:p>
            <a:pPr algn="r" rtl="1"/>
            <a:endParaRPr lang="LID4096" dirty="0"/>
          </a:p>
        </p:txBody>
      </p:sp>
    </p:spTree>
    <p:extLst>
      <p:ext uri="{BB962C8B-B14F-4D97-AF65-F5344CB8AC3E}">
        <p14:creationId xmlns:p14="http://schemas.microsoft.com/office/powerpoint/2010/main" val="204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C8C7-906F-48A2-CF0F-E0AB892818F4}"/>
              </a:ext>
            </a:extLst>
          </p:cNvPr>
          <p:cNvSpPr>
            <a:spLocks noGrp="1"/>
          </p:cNvSpPr>
          <p:nvPr>
            <p:ph type="ctrTitle"/>
          </p:nvPr>
        </p:nvSpPr>
        <p:spPr>
          <a:xfrm>
            <a:off x="1683171" y="1078801"/>
            <a:ext cx="8825658" cy="2677648"/>
          </a:xfrm>
        </p:spPr>
        <p:txBody>
          <a:bodyPr/>
          <a:lstStyle/>
          <a:p>
            <a:pPr algn="ctr"/>
            <a:r>
              <a:rPr lang="he-IL" dirty="0">
                <a:cs typeface="+mn-cs"/>
              </a:rPr>
              <a:t>החלק המעשי</a:t>
            </a:r>
          </a:p>
        </p:txBody>
      </p:sp>
    </p:spTree>
    <p:extLst>
      <p:ext uri="{BB962C8B-B14F-4D97-AF65-F5344CB8AC3E}">
        <p14:creationId xmlns:p14="http://schemas.microsoft.com/office/powerpoint/2010/main" val="267893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D4FB-03D1-63B2-00C4-3BC7B1756899}"/>
              </a:ext>
            </a:extLst>
          </p:cNvPr>
          <p:cNvSpPr>
            <a:spLocks noGrp="1"/>
          </p:cNvSpPr>
          <p:nvPr>
            <p:ph type="title"/>
          </p:nvPr>
        </p:nvSpPr>
        <p:spPr/>
        <p:txBody>
          <a:bodyPr/>
          <a:lstStyle/>
          <a:p>
            <a:pPr algn="ctr"/>
            <a:r>
              <a:rPr lang="he-IL" sz="5400" dirty="0">
                <a:cs typeface="+mn-cs"/>
              </a:rPr>
              <a:t>תיאור העבודה</a:t>
            </a:r>
          </a:p>
        </p:txBody>
      </p:sp>
      <p:sp>
        <p:nvSpPr>
          <p:cNvPr id="3" name="Content Placeholder 2">
            <a:extLst>
              <a:ext uri="{FF2B5EF4-FFF2-40B4-BE49-F238E27FC236}">
                <a16:creationId xmlns:a16="http://schemas.microsoft.com/office/drawing/2014/main" id="{C7AB67FD-0244-9A7C-E3E0-86937D130E88}"/>
              </a:ext>
            </a:extLst>
          </p:cNvPr>
          <p:cNvSpPr>
            <a:spLocks noGrp="1"/>
          </p:cNvSpPr>
          <p:nvPr>
            <p:ph idx="1"/>
          </p:nvPr>
        </p:nvSpPr>
        <p:spPr/>
        <p:txBody>
          <a:bodyPr>
            <a:normAutofit fontScale="85000" lnSpcReduction="10000"/>
          </a:bodyPr>
          <a:lstStyle/>
          <a:p>
            <a:pPr algn="r" rtl="1"/>
            <a:r>
              <a:rPr lang="he-IL" dirty="0"/>
              <a:t>מציאת התסריטים של 10 העונות של הסדרה "חברים".</a:t>
            </a:r>
          </a:p>
          <a:p>
            <a:pPr algn="r" rtl="1"/>
            <a:r>
              <a:rPr lang="he-IL" dirty="0"/>
              <a:t>הגדרת שאלת היעד: "האם הסדרה חברים שומרת על איזון בין 'מבחן בקדל לנשים' ביחס ל'במחן בקדל לגברים'?"</a:t>
            </a:r>
          </a:p>
          <a:p>
            <a:pPr algn="r" rtl="1"/>
            <a:r>
              <a:rPr lang="he-IL" dirty="0"/>
              <a:t>שימוש בתוכנה </a:t>
            </a:r>
            <a:r>
              <a:rPr lang="en-US" dirty="0"/>
              <a:t>Open Refine</a:t>
            </a:r>
            <a:r>
              <a:rPr lang="he-IL" dirty="0"/>
              <a:t>: הכנסה ככקלט תסריט כלשהו של עונה וקבלה כפלט מערך של קבצי </a:t>
            </a:r>
            <a:r>
              <a:rPr lang="en-US" dirty="0" err="1"/>
              <a:t>json</a:t>
            </a:r>
            <a:r>
              <a:rPr lang="he-IL" dirty="0"/>
              <a:t> שמייצגים סצנה שכל אחת כזאת מכילה שדה של שם הסצנה ושדה של תוכן הסצנה.</a:t>
            </a:r>
          </a:p>
          <a:p>
            <a:pPr algn="r" rtl="1"/>
            <a:r>
              <a:rPr lang="he-IL" dirty="0"/>
              <a:t>טעינת 10 הפלטים של </a:t>
            </a:r>
            <a:r>
              <a:rPr lang="en-US" dirty="0"/>
              <a:t>Open Refine</a:t>
            </a:r>
            <a:r>
              <a:rPr lang="he-IL" dirty="0"/>
              <a:t> בקוד העבודה שמקודד ב</a:t>
            </a:r>
            <a:r>
              <a:rPr lang="en-US" dirty="0"/>
              <a:t>Java</a:t>
            </a:r>
            <a:r>
              <a:rPr lang="he-IL" dirty="0"/>
              <a:t> ריצה על כל מערך הסצנות של עונה כלשהי ובניית מחרוזת בעבור כל סצנה.</a:t>
            </a:r>
          </a:p>
          <a:p>
            <a:pPr algn="r" rtl="1"/>
            <a:r>
              <a:rPr lang="he-IL" dirty="0"/>
              <a:t>ביצוע האלגוריתם למציאת התשובה האם הסצנה עומדת ב"מבחן בקדל לנשים", "מבחן בקדל לגברים" או שהיא סצנה מעורבת.</a:t>
            </a:r>
          </a:p>
          <a:p>
            <a:pPr algn="r" rtl="1"/>
            <a:r>
              <a:rPr lang="he-IL" dirty="0"/>
              <a:t>חישוב שמסכם את תוצאות המבחן.</a:t>
            </a:r>
          </a:p>
          <a:p>
            <a:pPr algn="r" rtl="1"/>
            <a:r>
              <a:rPr lang="he-IL" dirty="0"/>
              <a:t>הצגת הממצאים על ידי המחשה גרפית.</a:t>
            </a:r>
          </a:p>
          <a:p>
            <a:pPr algn="r" rtl="1"/>
            <a:r>
              <a:rPr lang="he-IL" dirty="0"/>
              <a:t>סיכום מילולי.</a:t>
            </a:r>
          </a:p>
        </p:txBody>
      </p:sp>
    </p:spTree>
    <p:extLst>
      <p:ext uri="{BB962C8B-B14F-4D97-AF65-F5344CB8AC3E}">
        <p14:creationId xmlns:p14="http://schemas.microsoft.com/office/powerpoint/2010/main" val="1929318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1712</TotalTime>
  <Words>729</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Century Gothic</vt:lpstr>
      <vt:lpstr>Wingdings 3</vt:lpstr>
      <vt:lpstr>יונים - חדר ישיבות</vt:lpstr>
      <vt:lpstr>The New Bechdel Friends Test </vt:lpstr>
      <vt:lpstr>תיאור הפרויקט</vt:lpstr>
      <vt:lpstr>מטרת הפרויקט</vt:lpstr>
      <vt:lpstr>רקע</vt:lpstr>
      <vt:lpstr>תוכנית עבודה</vt:lpstr>
      <vt:lpstr>יעד</vt:lpstr>
      <vt:lpstr>נספח</vt:lpstr>
      <vt:lpstr>החלק המעשי</vt:lpstr>
      <vt:lpstr>תיאור העבודה</vt:lpstr>
      <vt:lpstr>PowerPoint Presentation</vt:lpstr>
      <vt:lpstr>PowerPoint Presentation</vt:lpstr>
      <vt:lpstr>PowerPoint Presentation</vt:lpstr>
      <vt:lpstr>PowerPoint Presentation</vt:lpstr>
      <vt:lpstr>PowerPoint Presentation</vt:lpstr>
      <vt:lpstr>PowerPoint Presentation</vt:lpstr>
      <vt:lpstr>סיכום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Bechdel Friends Test</dc:title>
  <dc:creator>רותם תבורי</dc:creator>
  <cp:lastModifiedBy>neta drucker</cp:lastModifiedBy>
  <cp:revision>2</cp:revision>
  <dcterms:created xsi:type="dcterms:W3CDTF">2022-05-28T15:34:08Z</dcterms:created>
  <dcterms:modified xsi:type="dcterms:W3CDTF">2022-07-09T14:07:07Z</dcterms:modified>
</cp:coreProperties>
</file>