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57C3-7E4A-154D-EAED-CD7E7C51C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D069E-5BAE-19A0-1039-29A21E2A5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8A647-5DD9-DBFA-A877-AFCB4923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351C-6292-415E-B118-A91F9DC9E9BC}" type="datetimeFigureOut">
              <a:rPr lang="he-IL" smtClean="0"/>
              <a:t>כ"ז/ניסן/תשפ"ג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C7DD3-EF3B-34C9-7F12-76759C6D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A5AC5-741F-8083-9B31-C2F26406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B3BA4-3072-46DC-81EB-DA5EDD8C81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738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86691-02B8-BE3B-195A-2B56976A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ED749-2D73-DB46-5B8D-ACE379CF1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F3877-AB20-0847-03DC-1FE127C1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351C-6292-415E-B118-A91F9DC9E9BC}" type="datetimeFigureOut">
              <a:rPr lang="he-IL" smtClean="0"/>
              <a:t>כ"ז/ניסן/תשפ"ג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885B5-AD0C-8765-0F54-AE861005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666AD-4B71-E49A-5884-B99E8243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B3BA4-3072-46DC-81EB-DA5EDD8C81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46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25114B-3765-948F-2C0F-2809272B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D59F6-652A-A89E-3771-487E17288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E407B-D67C-C6AC-497D-040BB63E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351C-6292-415E-B118-A91F9DC9E9BC}" type="datetimeFigureOut">
              <a:rPr lang="he-IL" smtClean="0"/>
              <a:t>כ"ז/ניסן/תשפ"ג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021EE-BABD-6EAD-18F0-61479458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91E49-4773-8F4C-DE9F-10125615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B3BA4-3072-46DC-81EB-DA5EDD8C81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231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8921-F588-6669-B5D5-6F4C485EC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21E76-8195-982E-C003-C2340F081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7971B-3216-8B9A-6BE6-2BB7AC7D9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351C-6292-415E-B118-A91F9DC9E9BC}" type="datetimeFigureOut">
              <a:rPr lang="he-IL" smtClean="0"/>
              <a:t>כ"ז/ניסן/תשפ"ג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07761-5F0A-449E-D974-136B61B0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B8F2B-4783-BA66-735A-90383019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B3BA4-3072-46DC-81EB-DA5EDD8C81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646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5FFB-2E45-0402-2CF4-F5DA97C0D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0CA26-AF18-7BE2-5523-159070950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82195-F317-C596-A6B9-20473EFE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351C-6292-415E-B118-A91F9DC9E9BC}" type="datetimeFigureOut">
              <a:rPr lang="he-IL" smtClean="0"/>
              <a:t>כ"ז/ניסן/תשפ"ג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3B073-7436-97FE-F925-3F99425D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302DE-39D6-1A34-0CB5-67C8BFE90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B3BA4-3072-46DC-81EB-DA5EDD8C81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26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DAC0-EF46-B988-939D-76A9CEFF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A455E-C864-2479-565F-AEE7F68D3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C33D3-AFC1-AF3C-7541-DDF24BC49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D7C73-BFAD-DFDD-2755-EBD0A2C3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351C-6292-415E-B118-A91F9DC9E9BC}" type="datetimeFigureOut">
              <a:rPr lang="he-IL" smtClean="0"/>
              <a:t>כ"ז/ניסן/תשפ"ג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767CA-A51F-1C24-B3CD-DE73527D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D7AD-F0B8-75BF-C804-6F7FD5F8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B3BA4-3072-46DC-81EB-DA5EDD8C81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669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5D60-CC00-B6C9-E377-373F1301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40D5A-6251-0809-A288-B65984BC5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1F866-0191-489A-6FF7-71253274C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A38AA-AB28-CAF3-8488-F2DB49095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B96FF-A45D-BD37-6626-8879FE04E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02428-63B3-2AF2-AD04-0535379C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351C-6292-415E-B118-A91F9DC9E9BC}" type="datetimeFigureOut">
              <a:rPr lang="he-IL" smtClean="0"/>
              <a:t>כ"ז/ניסן/תשפ"ג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684411-56A4-490D-C8EB-85C3B707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0B3375-3164-D783-D7BB-4ED016D3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B3BA4-3072-46DC-81EB-DA5EDD8C81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071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A7C9-1AEC-3F68-C2EF-717425D4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B4BFD-644D-EC14-D564-CE368693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351C-6292-415E-B118-A91F9DC9E9BC}" type="datetimeFigureOut">
              <a:rPr lang="he-IL" smtClean="0"/>
              <a:t>כ"ז/ניסן/תשפ"ג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D55A7-55F5-74E0-183E-6881E77F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934FC-F1F9-48F4-5FC3-3EA74442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B3BA4-3072-46DC-81EB-DA5EDD8C81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141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9CAD7-E923-F1F5-FBB3-62A6CCD51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351C-6292-415E-B118-A91F9DC9E9BC}" type="datetimeFigureOut">
              <a:rPr lang="he-IL" smtClean="0"/>
              <a:t>כ"ז/ניסן/תשפ"ג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7513F-ECBC-9F0E-A06E-BD504797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02F1B-6043-EA54-6E29-5EE32994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B3BA4-3072-46DC-81EB-DA5EDD8C81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291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9C80-45BF-243A-3513-8DE66C1E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823E0-224F-6D0D-1407-88295208E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4A32F-22C0-8BD9-464B-273C9616A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116F6-C026-73F4-6C0F-2C7565F7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351C-6292-415E-B118-A91F9DC9E9BC}" type="datetimeFigureOut">
              <a:rPr lang="he-IL" smtClean="0"/>
              <a:t>כ"ז/ניסן/תשפ"ג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4DEB8-4360-2260-D37A-DCA29281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7AB55-34BE-DAE5-F271-EED36945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B3BA4-3072-46DC-81EB-DA5EDD8C81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587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500E-4A2A-4D65-A3BD-20D6F6C3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CC22A-9150-0E46-F603-80A7A386D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25951-C9FC-AEB9-A01C-19240579C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965DB-CC98-1593-414A-5F8319C09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351C-6292-415E-B118-A91F9DC9E9BC}" type="datetimeFigureOut">
              <a:rPr lang="he-IL" smtClean="0"/>
              <a:t>כ"ז/ניסן/תשפ"ג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AC8E6-701E-4F87-D972-05A32CD6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C1006-ADEF-18E2-E9B4-9DF463FF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B3BA4-3072-46DC-81EB-DA5EDD8C81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237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EDD567-8633-DD2A-A714-1D71D932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A5FEC-1E4A-6697-0616-6AF572D1A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23611-CA7A-D7A8-03D1-0AAC01EE1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51C-6292-415E-B118-A91F9DC9E9BC}" type="datetimeFigureOut">
              <a:rPr lang="he-IL" smtClean="0"/>
              <a:t>כ"ז/ניסן/תשפ"ג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879DC-D526-5635-27C9-8039F0171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D2F41-3C3B-252E-2A02-AADBEF95E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B3BA4-3072-46DC-81EB-DA5EDD8C81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502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877CE23-691E-E838-3D85-7609DCF8180A}"/>
              </a:ext>
            </a:extLst>
          </p:cNvPr>
          <p:cNvSpPr txBox="1"/>
          <p:nvPr/>
        </p:nvSpPr>
        <p:spPr>
          <a:xfrm>
            <a:off x="2040622" y="914401"/>
            <a:ext cx="7531216" cy="4094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  <a:spcAft>
                <a:spcPts val="800"/>
              </a:spcAft>
            </a:pPr>
            <a:r>
              <a:rPr lang="he-IL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תרגול 4 – לוגיקה עמומה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 rtl="1">
              <a:lnSpc>
                <a:spcPct val="150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לוגיקה עמומה היא צורה של לוגיקה מתמטית העוסקת בהיגיון המבוסס על דרגות של חברות לאלמנטים שלא מוגדרים במלואם ולא על הגדרות מוחלטות של אמת/שקר. זה מאפשר גמישות מסוימת, במיוחד בסיטואציות בהן קשה לערוך ניסויים ולהגיע לסטטיסטיקה מדויקת. חלק מהיתרונות של לוגיקה עמומה כוללים את יכולתה להתמודד עם אי-ודאות, עמימות וחוסר דיוק בנתונים.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 rtl="1">
              <a:lnSpc>
                <a:spcPct val="150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דוגמאות: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 rtl="1">
              <a:lnSpc>
                <a:spcPct val="150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מילים כמו "צעיר", "גבוה" , "טוב" ו-"חם" הן עמומות, מכיוון שאין מספר מדויק המגדיר אותן באופן מוחלט.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794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780F15-B2CD-190C-C75E-3011A69F3DD4}"/>
                  </a:ext>
                </a:extLst>
              </p:cNvPr>
              <p:cNvSpPr txBox="1"/>
              <p:nvPr/>
            </p:nvSpPr>
            <p:spPr>
              <a:xfrm>
                <a:off x="3185911" y="502368"/>
                <a:ext cx="8377027" cy="1709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 rtl="1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2. </a:t>
                </a:r>
                <a:r>
                  <a:rPr lang="he-IL" sz="1800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הסקה :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אנו נדרשים להטיל </a:t>
                </a:r>
                <a:r>
                  <a:rPr lang="he-IL" sz="1800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בצורה מסוימת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את התנאי של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על גבי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. פעולה זו מתבצעת על ידי הטלה של קו אופקי החותך את ציר השייכות (ציר ה-</a:t>
                </a:r>
                <a:r>
                  <a:rPr lang="en-US" sz="1600" i="1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y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) של הקבוצה העמומה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בדיוק בערך מידת החברות שהתקבלה לאחר האופרציות על התנאים. במקרה שלנו, קיים </a:t>
                </a:r>
                <a:r>
                  <a:rPr lang="he-IL" sz="1800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תנאי יחיד 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ולכן הערך המתקבל הינו פשוט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he-IL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 הקו המוטל </a:t>
                </a:r>
                <a:r>
                  <a:rPr lang="he-IL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נסמנו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ב-</a:t>
                </a:r>
                <a:r>
                  <a:rPr lang="he-IL" sz="1800" u="sng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u="sng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𝜶</m:t>
                    </m:r>
                  </m:oMath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780F15-B2CD-190C-C75E-3011A69F3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911" y="502368"/>
                <a:ext cx="8377027" cy="1709571"/>
              </a:xfrm>
              <a:prstGeom prst="rect">
                <a:avLst/>
              </a:prstGeom>
              <a:blipFill>
                <a:blip r:embed="rId2"/>
                <a:stretch>
                  <a:fillRect l="-2183" r="-655" b="-427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תמונה 8">
            <a:extLst>
              <a:ext uri="{FF2B5EF4-FFF2-40B4-BE49-F238E27FC236}">
                <a16:creationId xmlns:a16="http://schemas.microsoft.com/office/drawing/2014/main" id="{B47A355F-CAD0-3F8C-1F10-58EB2C2AB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492" y="2429476"/>
            <a:ext cx="7973981" cy="418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36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7418F1-E538-B468-FEEC-48363F0F4355}"/>
                  </a:ext>
                </a:extLst>
              </p:cNvPr>
              <p:cNvSpPr txBox="1"/>
              <p:nvPr/>
            </p:nvSpPr>
            <p:spPr>
              <a:xfrm>
                <a:off x="2401347" y="1149293"/>
                <a:ext cx="8227503" cy="2596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algn="just" rtl="1">
                  <a:lnSpc>
                    <a:spcPct val="150000"/>
                  </a:lnSpc>
                  <a:buFont typeface="Symbol" panose="05050102010706020507" pitchFamily="18" charset="2"/>
                  <a:buChar char=""/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אם יש יותר מ</a:t>
                </a:r>
                <a:r>
                  <a:rPr lang="he-IL" sz="1800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חוק 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אחד הרי שנקבל מספר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he-IL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ויש לקבוע מבניהן את הערך היחיד שישפיע. זה מתבצע באמצעות פעולה הנקראת צבירה (</a:t>
                </a:r>
                <a:r>
                  <a:rPr lang="en-US" sz="1600" i="1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aggregation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) הממומשת על ידי: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 rtl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𝛽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| ∀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𝑘</m:t>
                      </m:r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 rtl="1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בסה"כ, הקו האופקי שיוטל על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he-IL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יהיה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r>
                  <a:rPr lang="he-IL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 ולבסוף מידת הוודאות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תקבע על פי </a:t>
                </a:r>
                <a:r>
                  <a:rPr lang="he-IL" sz="1800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השטח הכלוא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he-IL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מתחת ל-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. ככל שהשטח גדול יותר, כך רמת הוודאות גדולה יותר. 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7418F1-E538-B468-FEEC-48363F0F4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347" y="1149293"/>
                <a:ext cx="8227503" cy="2596993"/>
              </a:xfrm>
              <a:prstGeom prst="rect">
                <a:avLst/>
              </a:prstGeom>
              <a:blipFill>
                <a:blip r:embed="rId2"/>
                <a:stretch>
                  <a:fillRect l="-1407" r="-667" b="-258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200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8EA5D8-FEF0-29D4-10C3-F28B023B2BD7}"/>
              </a:ext>
            </a:extLst>
          </p:cNvPr>
          <p:cNvSpPr txBox="1"/>
          <p:nvPr/>
        </p:nvSpPr>
        <p:spPr>
          <a:xfrm>
            <a:off x="4911197" y="552141"/>
            <a:ext cx="6094602" cy="1396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1">
              <a:lnSpc>
                <a:spcPct val="150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</a:t>
            </a:r>
            <a:r>
              <a:rPr lang="he-IL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ביטול </a:t>
            </a:r>
            <a:r>
              <a:rPr lang="he-IL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עימום</a:t>
            </a:r>
            <a:r>
              <a:rPr lang="he-IL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de-Fuzzification</a:t>
            </a:r>
            <a:r>
              <a:rPr lang="he-IL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</a:t>
            </a:r>
            <a:r>
              <a:rPr lang="he-IL" sz="16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מיפוי ערך עמום למספר חד.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algn="just" rtl="1">
              <a:lnSpc>
                <a:spcPct val="150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למשל בשיטת ה-</a:t>
            </a:r>
            <a:r>
              <a:rPr lang="en-US" sz="16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centroid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נחשב את מרכז השטח הכלוא, נוריד אנך לציר ה-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על מנת לקבל את הערך החד של הפלט.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8">
            <a:extLst>
              <a:ext uri="{FF2B5EF4-FFF2-40B4-BE49-F238E27FC236}">
                <a16:creationId xmlns:a16="http://schemas.microsoft.com/office/drawing/2014/main" id="{BF747F62-C2E0-16E9-A354-255E406AA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83" y="2111935"/>
            <a:ext cx="8751982" cy="429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04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0A8382-505E-196D-C8A0-6BC247667189}"/>
                  </a:ext>
                </a:extLst>
              </p:cNvPr>
              <p:cNvSpPr txBox="1"/>
              <p:nvPr/>
            </p:nvSpPr>
            <p:spPr>
              <a:xfrm>
                <a:off x="4869189" y="484119"/>
                <a:ext cx="6097554" cy="9402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algn="just" rtl="1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דוגמה למערכת הסקה של </a:t>
                </a:r>
                <a:r>
                  <a:rPr lang="he-IL" sz="1800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חוק אחד בעל שני תנאים: 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ctr" rtl="1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"if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600" u="sn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AND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"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0A8382-505E-196D-C8A0-6BC247667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189" y="484119"/>
                <a:ext cx="6097554" cy="940257"/>
              </a:xfrm>
              <a:prstGeom prst="rect">
                <a:avLst/>
              </a:prstGeom>
              <a:blipFill>
                <a:blip r:embed="rId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תמונה 9">
            <a:extLst>
              <a:ext uri="{FF2B5EF4-FFF2-40B4-BE49-F238E27FC236}">
                <a16:creationId xmlns:a16="http://schemas.microsoft.com/office/drawing/2014/main" id="{88B79755-521F-72EE-539E-6207AD5C1E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56" y="1492899"/>
            <a:ext cx="9570487" cy="503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05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688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508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F9D6D3-ED25-A8DF-4D09-FF39338D2AA4}"/>
                  </a:ext>
                </a:extLst>
              </p:cNvPr>
              <p:cNvSpPr txBox="1"/>
              <p:nvPr/>
            </p:nvSpPr>
            <p:spPr>
              <a:xfrm>
                <a:off x="2938244" y="1014792"/>
                <a:ext cx="6094602" cy="2534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rtl="1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he-IL" sz="1800" b="1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קבוצה עמומה – </a:t>
                </a:r>
                <a:r>
                  <a:rPr lang="en-US" sz="1600" b="1" u="sng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Fuzzy sets</a:t>
                </a:r>
                <a:r>
                  <a:rPr lang="he-IL" sz="1800" b="1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: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 rtl="1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קבוצה עמומה היא קבוצה שבה לכל אלמנט המשתייך אליה מצומד ערך מספרי המבטא את מידת שייכותו לקבוצה.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 rtl="1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ניתן לייצג קבוצה עמומה כך: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 rtl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𝑨</m:t>
                      </m:r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d>
                            <m:dPr>
                              <m:endChr m:val="|"/>
                              <m:ctrlPr>
                                <a:rPr lang="en-US" sz="16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sz="16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16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𝑨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16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𝝐</m:t>
                          </m:r>
                          <m:r>
                            <a:rPr lang="en-US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𝑿</m:t>
                          </m:r>
                        </m:e>
                      </m:d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,  </m:t>
                      </m:r>
                      <m:sSub>
                        <m:sSubPr>
                          <m:ctrlPr>
                            <a:rPr lang="en-US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𝝁</m:t>
                          </m:r>
                        </m:e>
                        <m:sub>
                          <m:r>
                            <a:rPr lang="en-US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𝑨</m:t>
                          </m:r>
                        </m:sub>
                      </m:sSub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:</m:t>
                      </m:r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𝑿</m:t>
                      </m:r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→[</m:t>
                      </m:r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] </m:t>
                      </m:r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F9D6D3-ED25-A8DF-4D09-FF39338D2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244" y="1014792"/>
                <a:ext cx="6094602" cy="2534027"/>
              </a:xfrm>
              <a:prstGeom prst="rect">
                <a:avLst/>
              </a:prstGeom>
              <a:blipFill>
                <a:blip r:embed="rId2"/>
                <a:stretch>
                  <a:fillRect l="-1900" r="-8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C5D152-5B70-FBB9-66D6-E48B8EFDDBE6}"/>
                  </a:ext>
                </a:extLst>
              </p:cNvPr>
              <p:cNvSpPr txBox="1"/>
              <p:nvPr/>
            </p:nvSpPr>
            <p:spPr>
              <a:xfrm>
                <a:off x="2938244" y="3660713"/>
                <a:ext cx="6094602" cy="1914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rtl="1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he-IL" sz="1800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כאשר: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 rtl="1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he-IL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𝑿</m:t>
                    </m:r>
                  </m:oMath>
                </a14:m>
                <a:r>
                  <a:rPr lang="en-US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he-IL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– </a:t>
                </a:r>
                <a:r>
                  <a:rPr lang="he-IL" sz="1800" u="sng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מרחב הפתרונות</a:t>
                </a:r>
                <a:r>
                  <a:rPr lang="he-IL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. 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 rtl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𝝁</m:t>
                        </m:r>
                      </m:e>
                      <m:sub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he-IL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– </a:t>
                </a:r>
                <a:r>
                  <a:rPr lang="he-IL" sz="1800" u="sng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פונקציית החברות</a:t>
                </a:r>
                <a:r>
                  <a:rPr lang="he-IL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אשר מתאימה לכל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ב-</a:t>
                </a:r>
                <a:r>
                  <a:rPr lang="he-IL" sz="16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את מידת 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הודאות/אמון לשייכותו לקבוצה. 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C5D152-5B70-FBB9-66D6-E48B8EFDD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244" y="3660713"/>
                <a:ext cx="6094602" cy="1914755"/>
              </a:xfrm>
              <a:prstGeom prst="rect">
                <a:avLst/>
              </a:prstGeom>
              <a:blipFill>
                <a:blip r:embed="rId3"/>
                <a:stretch>
                  <a:fillRect l="-1900" r="-800" b="-382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74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DE7A93-6F87-73DF-0B75-1E29901ED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82" y="802434"/>
            <a:ext cx="7801035" cy="415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7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3553F3-3B4C-9280-F7E5-36FDB4B51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606" y="1073020"/>
            <a:ext cx="8706815" cy="397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9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9FFE30-8907-C2C0-95A7-5076B31A6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209" y="970384"/>
            <a:ext cx="8578187" cy="412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5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DF5AC7-EE29-F894-BF22-6629229781DD}"/>
                  </a:ext>
                </a:extLst>
              </p:cNvPr>
              <p:cNvSpPr txBox="1"/>
              <p:nvPr/>
            </p:nvSpPr>
            <p:spPr>
              <a:xfrm>
                <a:off x="2963412" y="780176"/>
                <a:ext cx="6985932" cy="47050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rtl="1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he-IL" sz="1800" b="1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אופרטורים: </a:t>
                </a:r>
              </a:p>
              <a:p>
                <a:pPr algn="just" rtl="1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he-IL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בהינתן מערכת הלוקחת בחשבון מספר קבוצות עמומות נוכל למצוא קשרים ביניהן באמצעות אופרטורים לוגים שהפלט שלהם גם הוא עמום.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 rtl="1">
                  <a:lnSpc>
                    <a:spcPct val="150000"/>
                  </a:lnSpc>
                  <a:spcAft>
                    <a:spcPts val="800"/>
                  </a:spcAft>
                </a:pP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 rtl="1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he-IL" sz="1800" b="1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איחוד ~ </a:t>
                </a:r>
                <a:r>
                  <a:rPr lang="en-US" sz="1600" b="1" u="sng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OR</a:t>
                </a:r>
                <a:r>
                  <a:rPr lang="he-IL" sz="1800" b="1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: </a:t>
                </a:r>
                <a:r>
                  <a:rPr lang="he-IL" sz="1800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מידת האמון שהאלמנט שייך או ל-</a:t>
                </a:r>
                <a:r>
                  <a:rPr lang="en-US" sz="1600" u="sng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</a:t>
                </a:r>
                <a:r>
                  <a:rPr lang="he-IL" sz="1800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או ל-</a:t>
                </a:r>
                <a:r>
                  <a:rPr lang="en-US" sz="1600" u="sng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: B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ctr" rtl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∪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n-US" sz="1600" i="1" u="sng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→</m:t>
                      </m:r>
                      <m:sSub>
                        <m:sSubPr>
                          <m:ctrlPr>
                            <a:rPr lang="en-US" sz="1600" i="1" u="sng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 u="sng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∪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1600" i="1" u="sng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i="1" u="sng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1600" i="1" u="sng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600" i="1" u="sng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𝑚𝑎𝑥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i="1" u="sng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 u="sng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 u="sng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i="1" u="sng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 u="sng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 u="sng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i="1" u="sng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 u="sng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 u="sng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i="1" u="sng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 u="sng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 u="sng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ctr" rtl="1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" If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𝜖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600" b="1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OR</a:t>
                </a:r>
                <a:r>
                  <a:rPr lang="en-US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𝜖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n-US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"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 rtl="1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he-IL" sz="1800" b="1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חיתוך ~ </a:t>
                </a:r>
                <a:r>
                  <a:rPr lang="en-US" sz="1600" b="1" u="sng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AND</a:t>
                </a:r>
                <a:r>
                  <a:rPr lang="he-IL" sz="1800" b="1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: </a:t>
                </a:r>
                <a:r>
                  <a:rPr lang="he-IL" sz="1800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מידת האמון שהאלמנט שייך גם ל-</a:t>
                </a:r>
                <a:r>
                  <a:rPr lang="en-US" sz="1600" u="sng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800" u="sng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he-IL" sz="1800" u="sng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וגם ל-</a:t>
                </a:r>
                <a:r>
                  <a:rPr lang="en-US" sz="1600" u="sng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</a:t>
                </a:r>
                <a:r>
                  <a:rPr lang="he-IL" sz="1800" b="1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: 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 rtl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∩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n-US" sz="1600" i="1" u="sng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→</m:t>
                      </m:r>
                      <m:sSub>
                        <m:sSubPr>
                          <m:ctrlPr>
                            <a:rPr lang="en-US" sz="1600" i="1" u="sng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 u="sng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∩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1600" i="1" u="sng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i="1" u="sng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1600" i="1" u="sng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600" i="1" u="sng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i="1" u="sng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 u="sng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 u="sng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i="1" u="sng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 u="sng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 u="sng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i="1" u="sng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 u="sng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 u="sng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i="1" u="sng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 u="sng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 u="sng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ctr" rtl="1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" If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𝜖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600" b="1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AND</a:t>
                </a:r>
                <a:r>
                  <a:rPr lang="en-US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𝜖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n-US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"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DF5AC7-EE29-F894-BF22-662922978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412" y="780176"/>
                <a:ext cx="6985932" cy="4705071"/>
              </a:xfrm>
              <a:prstGeom prst="rect">
                <a:avLst/>
              </a:prstGeom>
              <a:blipFill>
                <a:blip r:embed="rId2"/>
                <a:stretch>
                  <a:fillRect l="-1309" r="-785" b="-6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09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7">
            <a:extLst>
              <a:ext uri="{FF2B5EF4-FFF2-40B4-BE49-F238E27FC236}">
                <a16:creationId xmlns:a16="http://schemas.microsoft.com/office/drawing/2014/main" id="{6462399E-0F55-8DE4-CBF0-75BDA04E1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8174"/>
            <a:ext cx="11938462" cy="54855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D391FE-67CD-28A2-CE4F-2F35A2FCA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192" y="5290427"/>
            <a:ext cx="1540028" cy="3383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8E157B-B4E3-9605-EB86-775C5ABD1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3995" y="1700530"/>
            <a:ext cx="1366678" cy="33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4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68AC14C-F76F-CA74-F677-77D8A12A6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468" y="3210205"/>
            <a:ext cx="2133898" cy="8764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0538760-9222-B202-0CD3-0A679BF49737}"/>
              </a:ext>
            </a:extLst>
          </p:cNvPr>
          <p:cNvSpPr txBox="1"/>
          <p:nvPr/>
        </p:nvSpPr>
        <p:spPr>
          <a:xfrm>
            <a:off x="2986481" y="856619"/>
            <a:ext cx="7331829" cy="1914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  <a:spcAft>
                <a:spcPts val="800"/>
              </a:spcAft>
            </a:pPr>
            <a:r>
              <a:rPr lang="he-IL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מערכת הסקה עמומה – </a:t>
            </a:r>
            <a:r>
              <a:rPr lang="en-US" sz="16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Fuzzy inference</a:t>
            </a:r>
            <a:r>
              <a:rPr lang="he-IL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 rtl="1">
              <a:lnSpc>
                <a:spcPct val="150000"/>
              </a:lnSpc>
              <a:spcAft>
                <a:spcPts val="800"/>
              </a:spcAft>
            </a:pPr>
            <a:r>
              <a:rPr lang="he-IL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חוקים: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 rtl="1">
              <a:lnSpc>
                <a:spcPct val="150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על סמך ההתניות, אותן אנו יודעים כבר לממש באמצעות האופרטורים העמומים, אנו יכולים לבנות מערכת של חוקים – </a:t>
            </a:r>
            <a: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אם 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(תנאי/ם </a:t>
            </a:r>
            <a:r>
              <a:rPr lang="he-I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מסויימ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/ים) </a:t>
            </a:r>
            <a: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אז 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(מסקנה/</a:t>
            </a:r>
            <a:r>
              <a:rPr lang="he-I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ות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תמונה 8">
            <a:extLst>
              <a:ext uri="{FF2B5EF4-FFF2-40B4-BE49-F238E27FC236}">
                <a16:creationId xmlns:a16="http://schemas.microsoft.com/office/drawing/2014/main" id="{06C50A7A-380B-CE4F-79D1-2C8B6296E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139" y="2901820"/>
            <a:ext cx="6832110" cy="358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8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367717-EF04-1E8D-0542-F07520DCFF83}"/>
                  </a:ext>
                </a:extLst>
              </p:cNvPr>
              <p:cNvSpPr txBox="1"/>
              <p:nvPr/>
            </p:nvSpPr>
            <p:spPr>
              <a:xfrm>
                <a:off x="4617519" y="440474"/>
                <a:ext cx="6097554" cy="1396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rtl="1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he-IL" sz="1800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שלבי ההסקה העמומה: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 rtl="1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he-IL" sz="1800" u="sng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עימום</a:t>
                </a:r>
                <a:r>
                  <a:rPr lang="he-IL" sz="1800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– </a:t>
                </a:r>
                <a:r>
                  <a:rPr lang="en-US" sz="1600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Fuzzification</a:t>
                </a:r>
                <a:r>
                  <a:rPr lang="he-IL" sz="1800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: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הפיכת מספר חד (נקרא גם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crisp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)</a:t>
                </a:r>
                <a:r>
                  <a:rPr lang="he-IL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he-IL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לערך עמום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367717-EF04-1E8D-0542-F07520DCF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519" y="440474"/>
                <a:ext cx="6097554" cy="1396664"/>
              </a:xfrm>
              <a:prstGeom prst="rect">
                <a:avLst/>
              </a:prstGeom>
              <a:blipFill>
                <a:blip r:embed="rId2"/>
                <a:stretch>
                  <a:fillRect l="-1499" r="-899" b="-567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תמונה 8">
            <a:extLst>
              <a:ext uri="{FF2B5EF4-FFF2-40B4-BE49-F238E27FC236}">
                <a16:creationId xmlns:a16="http://schemas.microsoft.com/office/drawing/2014/main" id="{26412E90-B67B-2D28-53B2-9D186E1E0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492" y="2077275"/>
            <a:ext cx="8733292" cy="458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88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510</Words>
  <Application>Microsoft Office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Nimrod Curtis</dc:creator>
  <cp:lastModifiedBy>Nimrod Curtis</cp:lastModifiedBy>
  <cp:revision>1</cp:revision>
  <dcterms:created xsi:type="dcterms:W3CDTF">2023-04-18T09:27:53Z</dcterms:created>
  <dcterms:modified xsi:type="dcterms:W3CDTF">2023-04-18T10:35:32Z</dcterms:modified>
</cp:coreProperties>
</file>