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7" r:id="rId2"/>
    <p:sldId id="296" r:id="rId3"/>
    <p:sldId id="297" r:id="rId4"/>
    <p:sldId id="259" r:id="rId5"/>
    <p:sldId id="271" r:id="rId6"/>
    <p:sldId id="274" r:id="rId7"/>
    <p:sldId id="273" r:id="rId8"/>
    <p:sldId id="260" r:id="rId9"/>
    <p:sldId id="261" r:id="rId10"/>
    <p:sldId id="275" r:id="rId11"/>
    <p:sldId id="276" r:id="rId12"/>
    <p:sldId id="277" r:id="rId13"/>
    <p:sldId id="270" r:id="rId14"/>
    <p:sldId id="262" r:id="rId15"/>
    <p:sldId id="287" r:id="rId16"/>
    <p:sldId id="293" r:id="rId17"/>
    <p:sldId id="294" r:id="rId18"/>
    <p:sldId id="295" r:id="rId19"/>
    <p:sldId id="278" r:id="rId20"/>
    <p:sldId id="266" r:id="rId21"/>
    <p:sldId id="279" r:id="rId22"/>
    <p:sldId id="281" r:id="rId23"/>
    <p:sldId id="282" r:id="rId24"/>
    <p:sldId id="283" r:id="rId25"/>
    <p:sldId id="286" r:id="rId26"/>
    <p:sldId id="285" r:id="rId27"/>
    <p:sldId id="288" r:id="rId28"/>
    <p:sldId id="289" r:id="rId29"/>
    <p:sldId id="290" r:id="rId30"/>
    <p:sldId id="291" r:id="rId31"/>
    <p:sldId id="292" r:id="rId32"/>
    <p:sldId id="298" r:id="rId33"/>
    <p:sldId id="300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25" autoAdjust="0"/>
    <p:restoredTop sz="96433" autoAdjust="0"/>
  </p:normalViewPr>
  <p:slideViewPr>
    <p:cSldViewPr>
      <p:cViewPr varScale="1">
        <p:scale>
          <a:sx n="131" d="100"/>
          <a:sy n="131" d="100"/>
        </p:scale>
        <p:origin x="640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notesMaster" Target="notesMasters/notesMaster1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1BDC94-5FF5-4AFC-B3C5-11FFF1D7B584}" type="datetimeFigureOut">
              <a:rPr lang="en-US" smtClean="0"/>
              <a:pPr/>
              <a:t>7/18/17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AA41A5-B638-43F9-9543-337A49B0B0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1333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AA41A5-B638-43F9-9543-337A49B0B0C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8715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AA41A5-B638-43F9-9543-337A49B0B0C7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6346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AA41A5-B638-43F9-9543-337A49B0B0C7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7858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AA41A5-B638-43F9-9543-337A49B0B0C7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9636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AA41A5-B638-43F9-9543-337A49B0B0C7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2538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AA41A5-B638-43F9-9543-337A49B0B0C7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564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AA41A5-B638-43F9-9543-337A49B0B0C7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7400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AA41A5-B638-43F9-9543-337A49B0B0C7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9788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AA41A5-B638-43F9-9543-337A49B0B0C7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299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AA41A5-B638-43F9-9543-337A49B0B0C7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2856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AA41A5-B638-43F9-9543-337A49B0B0C7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9727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AA41A5-B638-43F9-9543-337A49B0B0C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19332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AA41A5-B638-43F9-9543-337A49B0B0C7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306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AA41A5-B638-43F9-9543-337A49B0B0C7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85697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AA41A5-B638-43F9-9543-337A49B0B0C7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55850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AA41A5-B638-43F9-9543-337A49B0B0C7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06970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AA41A5-B638-43F9-9543-337A49B0B0C7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61149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AA41A5-B638-43F9-9543-337A49B0B0C7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93681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AA41A5-B638-43F9-9543-337A49B0B0C7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20355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AA41A5-B638-43F9-9543-337A49B0B0C7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75413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AA41A5-B638-43F9-9543-337A49B0B0C7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31683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AA41A5-B638-43F9-9543-337A49B0B0C7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983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AA41A5-B638-43F9-9543-337A49B0B0C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13329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AA41A5-B638-43F9-9543-337A49B0B0C7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99585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AA41A5-B638-43F9-9543-337A49B0B0C7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4144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AA41A5-B638-43F9-9543-337A49B0B0C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4327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AA41A5-B638-43F9-9543-337A49B0B0C7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0605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AA41A5-B638-43F9-9543-337A49B0B0C7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604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AA41A5-B638-43F9-9543-337A49B0B0C7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2554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AA41A5-B638-43F9-9543-337A49B0B0C7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4823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AA41A5-B638-43F9-9543-337A49B0B0C7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0441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09A44-0444-4000-988E-DFF20BB268BA}" type="datetimeFigureOut">
              <a:rPr lang="en-US" smtClean="0"/>
              <a:pPr/>
              <a:t>7/18/17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3F7C9-CDCA-4C68-9460-B1937E068B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422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09A44-0444-4000-988E-DFF20BB268BA}" type="datetimeFigureOut">
              <a:rPr lang="en-US" smtClean="0"/>
              <a:pPr/>
              <a:t>7/18/17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3F7C9-CDCA-4C68-9460-B1937E068B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961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09A44-0444-4000-988E-DFF20BB268BA}" type="datetimeFigureOut">
              <a:rPr lang="en-US" smtClean="0"/>
              <a:pPr/>
              <a:t>7/18/17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3F7C9-CDCA-4C68-9460-B1937E068B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749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09A44-0444-4000-988E-DFF20BB268BA}" type="datetimeFigureOut">
              <a:rPr lang="en-US" smtClean="0"/>
              <a:pPr/>
              <a:t>7/18/17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3F7C9-CDCA-4C68-9460-B1937E068B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419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09A44-0444-4000-988E-DFF20BB268BA}" type="datetimeFigureOut">
              <a:rPr lang="en-US" smtClean="0"/>
              <a:pPr/>
              <a:t>7/18/17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3F7C9-CDCA-4C68-9460-B1937E068B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021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09A44-0444-4000-988E-DFF20BB268BA}" type="datetimeFigureOut">
              <a:rPr lang="en-US" smtClean="0"/>
              <a:pPr/>
              <a:t>7/18/17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3F7C9-CDCA-4C68-9460-B1937E068B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760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09A44-0444-4000-988E-DFF20BB268BA}" type="datetimeFigureOut">
              <a:rPr lang="en-US" smtClean="0"/>
              <a:pPr/>
              <a:t>7/18/17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3F7C9-CDCA-4C68-9460-B1937E068B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920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09A44-0444-4000-988E-DFF20BB268BA}" type="datetimeFigureOut">
              <a:rPr lang="en-US" smtClean="0"/>
              <a:pPr/>
              <a:t>7/18/17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3F7C9-CDCA-4C68-9460-B1937E068B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382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09A44-0444-4000-988E-DFF20BB268BA}" type="datetimeFigureOut">
              <a:rPr lang="en-US" smtClean="0"/>
              <a:pPr/>
              <a:t>7/18/17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3F7C9-CDCA-4C68-9460-B1937E068B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926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09A44-0444-4000-988E-DFF20BB268BA}" type="datetimeFigureOut">
              <a:rPr lang="en-US" smtClean="0"/>
              <a:pPr/>
              <a:t>7/18/17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3F7C9-CDCA-4C68-9460-B1937E068B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983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09A44-0444-4000-988E-DFF20BB268BA}" type="datetimeFigureOut">
              <a:rPr lang="en-US" smtClean="0"/>
              <a:pPr/>
              <a:t>7/18/17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3F7C9-CDCA-4C68-9460-B1937E068B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405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409A44-0444-4000-988E-DFF20BB268BA}" type="datetimeFigureOut">
              <a:rPr lang="en-US" smtClean="0"/>
              <a:pPr/>
              <a:t>7/18/17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73F7C9-CDCA-4C68-9460-B1937E068B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637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he-IL" sz="4000" b="1" u="sng" dirty="0" smtClean="0">
                <a:solidFill>
                  <a:schemeClr val="bg1"/>
                </a:solidFill>
                <a:cs typeface="+mn-cs"/>
              </a:rPr>
              <a:t>הוראות המחקר</a:t>
            </a:r>
            <a:endParaRPr lang="en-US" sz="4000" dirty="0">
              <a:solidFill>
                <a:schemeClr val="bg1"/>
              </a:solidFill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66800"/>
            <a:ext cx="9144000" cy="5461000"/>
          </a:xfrm>
        </p:spPr>
        <p:txBody>
          <a:bodyPr>
            <a:noAutofit/>
          </a:bodyPr>
          <a:lstStyle/>
          <a:p>
            <a:pPr marL="0" indent="0" algn="ctr" rtl="1">
              <a:buNone/>
            </a:pPr>
            <a:r>
              <a:rPr lang="he-IL" sz="2800" dirty="0">
                <a:solidFill>
                  <a:schemeClr val="bg1"/>
                </a:solidFill>
              </a:rPr>
              <a:t>מטרת הניסוי היא </a:t>
            </a:r>
            <a:r>
              <a:rPr lang="he-IL" sz="2800" dirty="0" smtClean="0">
                <a:solidFill>
                  <a:schemeClr val="bg1"/>
                </a:solidFill>
              </a:rPr>
              <a:t>ללמוד את העדפות המזון שלך. </a:t>
            </a:r>
            <a:r>
              <a:rPr lang="en-US" sz="2800" dirty="0">
                <a:solidFill>
                  <a:schemeClr val="bg1"/>
                </a:solidFill>
              </a:rPr>
              <a:t> </a:t>
            </a:r>
            <a:endParaRPr lang="he-IL" sz="2800" dirty="0" smtClean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endParaRPr lang="en-US" sz="1000" dirty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r>
              <a:rPr lang="he-IL" sz="2800" dirty="0">
                <a:solidFill>
                  <a:schemeClr val="bg1"/>
                </a:solidFill>
              </a:rPr>
              <a:t>הניסוי מחולק למספר חלקים. </a:t>
            </a:r>
            <a:r>
              <a:rPr lang="en-US" sz="2800" dirty="0" smtClean="0">
                <a:solidFill>
                  <a:schemeClr val="bg1"/>
                </a:solidFill>
              </a:rPr>
              <a:t/>
            </a:r>
            <a:br>
              <a:rPr lang="en-US" sz="2800" dirty="0" smtClean="0">
                <a:solidFill>
                  <a:schemeClr val="bg1"/>
                </a:solidFill>
              </a:rPr>
            </a:br>
            <a:r>
              <a:rPr lang="he-IL" sz="2800" dirty="0" smtClean="0">
                <a:solidFill>
                  <a:schemeClr val="bg1"/>
                </a:solidFill>
              </a:rPr>
              <a:t>הנחיות </a:t>
            </a:r>
            <a:r>
              <a:rPr lang="he-IL" sz="2800" dirty="0">
                <a:solidFill>
                  <a:schemeClr val="bg1"/>
                </a:solidFill>
              </a:rPr>
              <a:t>מפורטות יינתנו לך לפני תחילת כל חלק. </a:t>
            </a:r>
            <a:r>
              <a:rPr lang="en-US" sz="2800" dirty="0" smtClean="0">
                <a:solidFill>
                  <a:schemeClr val="bg1"/>
                </a:solidFill>
              </a:rPr>
              <a:t/>
            </a:r>
            <a:br>
              <a:rPr lang="en-US" sz="2800" dirty="0" smtClean="0">
                <a:solidFill>
                  <a:schemeClr val="bg1"/>
                </a:solidFill>
              </a:rPr>
            </a:br>
            <a:r>
              <a:rPr lang="he-IL" sz="2800" dirty="0" smtClean="0">
                <a:solidFill>
                  <a:schemeClr val="bg1"/>
                </a:solidFill>
              </a:rPr>
              <a:t>בנוסף</a:t>
            </a:r>
            <a:r>
              <a:rPr lang="he-IL" sz="2800" dirty="0">
                <a:solidFill>
                  <a:schemeClr val="bg1"/>
                </a:solidFill>
              </a:rPr>
              <a:t>, </a:t>
            </a:r>
            <a:r>
              <a:rPr lang="he-IL" sz="2800" dirty="0" smtClean="0">
                <a:solidFill>
                  <a:schemeClr val="bg1"/>
                </a:solidFill>
              </a:rPr>
              <a:t>כדי לעזור בהבנת ההנחיות </a:t>
            </a:r>
            <a:r>
              <a:rPr lang="he-IL" sz="2800" dirty="0">
                <a:solidFill>
                  <a:schemeClr val="bg1"/>
                </a:solidFill>
              </a:rPr>
              <a:t>– לפני כל חלק יהיה </a:t>
            </a:r>
            <a:r>
              <a:rPr lang="en-US" sz="2800" dirty="0" smtClean="0">
                <a:solidFill>
                  <a:schemeClr val="bg1"/>
                </a:solidFill>
              </a:rPr>
              <a:t/>
            </a:r>
            <a:br>
              <a:rPr lang="en-US" sz="2800" dirty="0" smtClean="0">
                <a:solidFill>
                  <a:schemeClr val="bg1"/>
                </a:solidFill>
              </a:rPr>
            </a:br>
            <a:r>
              <a:rPr lang="he-IL" sz="2800" dirty="0" smtClean="0">
                <a:solidFill>
                  <a:schemeClr val="bg1"/>
                </a:solidFill>
              </a:rPr>
              <a:t>שלב הדגמה קצר</a:t>
            </a:r>
            <a:r>
              <a:rPr lang="he-IL" sz="2800" dirty="0">
                <a:solidFill>
                  <a:schemeClr val="bg1"/>
                </a:solidFill>
              </a:rPr>
              <a:t> </a:t>
            </a:r>
            <a:r>
              <a:rPr lang="he-IL" sz="2800" dirty="0" smtClean="0">
                <a:solidFill>
                  <a:schemeClr val="bg1"/>
                </a:solidFill>
              </a:rPr>
              <a:t>(דמו). </a:t>
            </a:r>
          </a:p>
          <a:p>
            <a:pPr marL="0" indent="0" algn="ctr" rtl="1">
              <a:buNone/>
            </a:pPr>
            <a:endParaRPr lang="he-IL" sz="1000" dirty="0" smtClean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r>
              <a:rPr lang="he-IL" sz="2800" dirty="0" smtClean="0">
                <a:solidFill>
                  <a:schemeClr val="bg1"/>
                </a:solidFill>
              </a:rPr>
              <a:t>אם </a:t>
            </a:r>
            <a:r>
              <a:rPr lang="he-IL" sz="2800" dirty="0">
                <a:solidFill>
                  <a:schemeClr val="bg1"/>
                </a:solidFill>
              </a:rPr>
              <a:t>אינך מבין/ה את ההנחיות לפני חלק כלשהו בניסוי, </a:t>
            </a:r>
            <a:r>
              <a:rPr lang="en-US" sz="2800" dirty="0" smtClean="0">
                <a:solidFill>
                  <a:schemeClr val="bg1"/>
                </a:solidFill>
              </a:rPr>
              <a:t/>
            </a:r>
            <a:br>
              <a:rPr lang="en-US" sz="2800" dirty="0" smtClean="0">
                <a:solidFill>
                  <a:schemeClr val="bg1"/>
                </a:solidFill>
              </a:rPr>
            </a:br>
            <a:r>
              <a:rPr lang="he-IL" sz="2800" dirty="0" smtClean="0">
                <a:solidFill>
                  <a:schemeClr val="bg1"/>
                </a:solidFill>
              </a:rPr>
              <a:t>אל </a:t>
            </a:r>
            <a:r>
              <a:rPr lang="he-IL" sz="2800" dirty="0">
                <a:solidFill>
                  <a:schemeClr val="bg1"/>
                </a:solidFill>
              </a:rPr>
              <a:t>תהסס/י לפנות אל הנסיין/</a:t>
            </a:r>
            <a:r>
              <a:rPr lang="he-IL" sz="2800" dirty="0" err="1">
                <a:solidFill>
                  <a:schemeClr val="bg1"/>
                </a:solidFill>
              </a:rPr>
              <a:t>ית</a:t>
            </a:r>
            <a:r>
              <a:rPr lang="he-IL" sz="2800" dirty="0">
                <a:solidFill>
                  <a:schemeClr val="bg1"/>
                </a:solidFill>
              </a:rPr>
              <a:t> ולשאול אותו/ה </a:t>
            </a:r>
            <a:r>
              <a:rPr lang="en-US" sz="2800" dirty="0" smtClean="0">
                <a:solidFill>
                  <a:schemeClr val="bg1"/>
                </a:solidFill>
              </a:rPr>
              <a:t/>
            </a:r>
            <a:br>
              <a:rPr lang="en-US" sz="2800" dirty="0" smtClean="0">
                <a:solidFill>
                  <a:schemeClr val="bg1"/>
                </a:solidFill>
              </a:rPr>
            </a:br>
            <a:r>
              <a:rPr lang="he-IL" sz="2800" dirty="0" smtClean="0">
                <a:solidFill>
                  <a:schemeClr val="bg1"/>
                </a:solidFill>
              </a:rPr>
              <a:t>כל </a:t>
            </a:r>
            <a:r>
              <a:rPr lang="he-IL" sz="2800" dirty="0">
                <a:solidFill>
                  <a:schemeClr val="bg1"/>
                </a:solidFill>
              </a:rPr>
              <a:t>שאלה שתרצה/י</a:t>
            </a:r>
            <a:r>
              <a:rPr lang="he-IL" sz="2800" dirty="0" smtClean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45499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Autofit/>
          </a:bodyPr>
          <a:lstStyle/>
          <a:p>
            <a:r>
              <a:rPr lang="he-IL" sz="4000" b="1" dirty="0" smtClean="0">
                <a:solidFill>
                  <a:schemeClr val="bg1"/>
                </a:solidFill>
                <a:cs typeface="+mn-cs"/>
              </a:rPr>
              <a:t>בחירה </a:t>
            </a:r>
            <a:r>
              <a:rPr lang="he-IL" sz="4000" b="1" dirty="0">
                <a:solidFill>
                  <a:schemeClr val="bg1"/>
                </a:solidFill>
                <a:cs typeface="+mn-cs"/>
              </a:rPr>
              <a:t>בין שתי </a:t>
            </a:r>
            <a:r>
              <a:rPr lang="he-IL" sz="4000" b="1" dirty="0" smtClean="0">
                <a:solidFill>
                  <a:schemeClr val="bg1"/>
                </a:solidFill>
                <a:cs typeface="+mn-cs"/>
              </a:rPr>
              <a:t>תמונות - הדגמה</a:t>
            </a:r>
            <a:endParaRPr lang="en-US" sz="4000" dirty="0">
              <a:solidFill>
                <a:schemeClr val="bg1"/>
              </a:solidFill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76200" y="1066800"/>
            <a:ext cx="9220200" cy="5791200"/>
          </a:xfrm>
        </p:spPr>
        <p:txBody>
          <a:bodyPr>
            <a:normAutofit fontScale="85000" lnSpcReduction="20000"/>
          </a:bodyPr>
          <a:lstStyle/>
          <a:p>
            <a:pPr marL="0" indent="0" algn="ctr" rtl="1">
              <a:buNone/>
            </a:pPr>
            <a:r>
              <a:rPr lang="he-IL" sz="3100" dirty="0" smtClean="0">
                <a:solidFill>
                  <a:schemeClr val="bg1"/>
                </a:solidFill>
              </a:rPr>
              <a:t>שתי תמונות יופיעו על המסך בכל פעם. בכל צעד תתבקש/י לבחור את הפריט שאת</a:t>
            </a:r>
            <a:r>
              <a:rPr lang="en-US" sz="3100" dirty="0" smtClean="0">
                <a:solidFill>
                  <a:schemeClr val="bg1"/>
                </a:solidFill>
              </a:rPr>
              <a:t>/</a:t>
            </a:r>
            <a:r>
              <a:rPr lang="he-IL" sz="3100" dirty="0" smtClean="0">
                <a:solidFill>
                  <a:schemeClr val="bg1"/>
                </a:solidFill>
              </a:rPr>
              <a:t>ה מעדיף</a:t>
            </a:r>
            <a:r>
              <a:rPr lang="en-US" sz="3100" dirty="0" smtClean="0">
                <a:solidFill>
                  <a:schemeClr val="bg1"/>
                </a:solidFill>
              </a:rPr>
              <a:t>/</a:t>
            </a:r>
            <a:r>
              <a:rPr lang="he-IL" sz="3100" dirty="0" smtClean="0">
                <a:solidFill>
                  <a:schemeClr val="bg1"/>
                </a:solidFill>
              </a:rPr>
              <a:t>ה, באמצעות לחיצה על המקשים "</a:t>
            </a:r>
            <a:r>
              <a:rPr lang="en-US" sz="3100" dirty="0" err="1" smtClean="0">
                <a:solidFill>
                  <a:schemeClr val="bg1"/>
                </a:solidFill>
              </a:rPr>
              <a:t>i</a:t>
            </a:r>
            <a:r>
              <a:rPr lang="he-IL" sz="3100" dirty="0" smtClean="0">
                <a:solidFill>
                  <a:schemeClr val="bg1"/>
                </a:solidFill>
              </a:rPr>
              <a:t>" או </a:t>
            </a:r>
            <a:r>
              <a:rPr lang="en-US" sz="3100" dirty="0" smtClean="0">
                <a:solidFill>
                  <a:schemeClr val="bg1"/>
                </a:solidFill>
              </a:rPr>
              <a:t>“u”</a:t>
            </a:r>
            <a:br>
              <a:rPr lang="en-US" sz="3100" dirty="0" smtClean="0">
                <a:solidFill>
                  <a:schemeClr val="bg1"/>
                </a:solidFill>
              </a:rPr>
            </a:br>
            <a:r>
              <a:rPr lang="he-IL" sz="3100" dirty="0" smtClean="0">
                <a:solidFill>
                  <a:schemeClr val="bg1"/>
                </a:solidFill>
              </a:rPr>
              <a:t>לבחירה בפריט הימני או השמאלי, בהתאמה. נבקש ממך ללחוץ על המקשים באמצעות</a:t>
            </a:r>
            <a:r>
              <a:rPr lang="en-US" sz="3100" dirty="0" smtClean="0">
                <a:solidFill>
                  <a:schemeClr val="bg1"/>
                </a:solidFill>
              </a:rPr>
              <a:t> </a:t>
            </a:r>
            <a:r>
              <a:rPr lang="he-IL" sz="3100" dirty="0" smtClean="0">
                <a:solidFill>
                  <a:schemeClr val="bg1"/>
                </a:solidFill>
              </a:rPr>
              <a:t>האצבע המורה והאצבע הימנית של יד ימין.</a:t>
            </a:r>
          </a:p>
          <a:p>
            <a:pPr marL="0" indent="0" algn="ctr" rtl="1">
              <a:buNone/>
            </a:pP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he-IL" dirty="0" smtClean="0">
                <a:solidFill>
                  <a:schemeClr val="bg1"/>
                </a:solidFill>
              </a:rPr>
              <a:t>לרשותך </a:t>
            </a:r>
            <a:r>
              <a:rPr lang="he-IL" b="1" dirty="0" smtClean="0">
                <a:solidFill>
                  <a:schemeClr val="bg1"/>
                </a:solidFill>
              </a:rPr>
              <a:t>1.5</a:t>
            </a:r>
            <a:r>
              <a:rPr lang="he-IL" dirty="0" smtClean="0">
                <a:solidFill>
                  <a:schemeClr val="bg1"/>
                </a:solidFill>
              </a:rPr>
              <a:t> שניות בלבד לבצע את הבחירה בכל פעם;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he-IL" sz="3100" dirty="0" smtClean="0">
                <a:solidFill>
                  <a:schemeClr val="bg1"/>
                </a:solidFill>
              </a:rPr>
              <a:t>אנא בחר/י במהירות.</a:t>
            </a:r>
          </a:p>
          <a:p>
            <a:pPr marL="0" indent="0" algn="ctr" rtl="1">
              <a:buNone/>
            </a:pPr>
            <a:r>
              <a:rPr lang="he-IL" dirty="0" smtClean="0">
                <a:solidFill>
                  <a:schemeClr val="bg1"/>
                </a:solidFill>
              </a:rPr>
              <a:t>בסוף הניסוי נבחר צעד אחד באופן אקראי וניתן לך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he-IL" dirty="0" smtClean="0">
                <a:solidFill>
                  <a:schemeClr val="bg1"/>
                </a:solidFill>
              </a:rPr>
              <a:t>את הפריט שבחרת מבין השניים שהוצגו בצעד זה.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r>
              <a:rPr lang="he-IL" dirty="0">
                <a:solidFill>
                  <a:schemeClr val="bg1"/>
                </a:solidFill>
              </a:rPr>
              <a:t> </a:t>
            </a:r>
            <a:endParaRPr lang="en-US" dirty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r>
              <a:rPr lang="he-IL" b="1" dirty="0">
                <a:solidFill>
                  <a:schemeClr val="bg1"/>
                </a:solidFill>
              </a:rPr>
              <a:t>הגב/י באמצעות לחיצה על </a:t>
            </a:r>
            <a:r>
              <a:rPr lang="he-IL" b="1" dirty="0" smtClean="0">
                <a:solidFill>
                  <a:schemeClr val="bg1"/>
                </a:solidFill>
              </a:rPr>
              <a:t>המקש </a:t>
            </a:r>
            <a:r>
              <a:rPr lang="en-US" b="1" dirty="0" smtClean="0">
                <a:solidFill>
                  <a:schemeClr val="bg1"/>
                </a:solidFill>
              </a:rPr>
              <a:t>‘</a:t>
            </a:r>
            <a:r>
              <a:rPr lang="en-US" b="1" dirty="0" err="1" smtClean="0">
                <a:solidFill>
                  <a:schemeClr val="bg1"/>
                </a:solidFill>
              </a:rPr>
              <a:t>i</a:t>
            </a:r>
            <a:r>
              <a:rPr lang="en-US" b="1" dirty="0" smtClean="0">
                <a:solidFill>
                  <a:schemeClr val="bg1"/>
                </a:solidFill>
              </a:rPr>
              <a:t>’</a:t>
            </a:r>
            <a:r>
              <a:rPr lang="he-IL" b="1" dirty="0" smtClean="0">
                <a:solidFill>
                  <a:schemeClr val="bg1"/>
                </a:solidFill>
              </a:rPr>
              <a:t> או </a:t>
            </a:r>
            <a:r>
              <a:rPr lang="en-US" b="1" dirty="0" smtClean="0">
                <a:solidFill>
                  <a:schemeClr val="bg1"/>
                </a:solidFill>
              </a:rPr>
              <a:t>‘u’</a:t>
            </a:r>
            <a:r>
              <a:rPr lang="he-IL" b="1" dirty="0" smtClean="0">
                <a:solidFill>
                  <a:schemeClr val="bg1"/>
                </a:solidFill>
              </a:rPr>
              <a:t> במקלדת</a:t>
            </a:r>
            <a:r>
              <a:rPr lang="en-US" b="1" dirty="0" smtClean="0">
                <a:solidFill>
                  <a:schemeClr val="bg1"/>
                </a:solidFill>
              </a:rPr>
              <a:t/>
            </a:r>
            <a:br>
              <a:rPr lang="en-US" b="1" dirty="0" smtClean="0">
                <a:solidFill>
                  <a:schemeClr val="bg1"/>
                </a:solidFill>
              </a:rPr>
            </a:br>
            <a:r>
              <a:rPr lang="he-IL" b="1" dirty="0" smtClean="0">
                <a:solidFill>
                  <a:schemeClr val="bg1"/>
                </a:solidFill>
              </a:rPr>
              <a:t>בכדי </a:t>
            </a:r>
            <a:r>
              <a:rPr lang="he-IL" b="1" dirty="0">
                <a:solidFill>
                  <a:schemeClr val="bg1"/>
                </a:solidFill>
              </a:rPr>
              <a:t>לבחור בתמונה הימנית או השמאלית, בהתאמה.</a:t>
            </a:r>
            <a:endParaRPr lang="en-US" dirty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r>
              <a:rPr lang="he-IL" dirty="0">
                <a:solidFill>
                  <a:schemeClr val="bg1"/>
                </a:solidFill>
              </a:rPr>
              <a:t> </a:t>
            </a:r>
            <a:endParaRPr lang="en-US" dirty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r>
              <a:rPr lang="he-IL" dirty="0" smtClean="0">
                <a:solidFill>
                  <a:srgbClr val="92D050"/>
                </a:solidFill>
              </a:rPr>
              <a:t>זהו שלב הדגמה ולאחריו יחל החלק </a:t>
            </a:r>
            <a:r>
              <a:rPr lang="he-IL" dirty="0">
                <a:solidFill>
                  <a:srgbClr val="92D050"/>
                </a:solidFill>
              </a:rPr>
              <a:t>המלא</a:t>
            </a:r>
            <a:r>
              <a:rPr lang="he-IL" dirty="0" smtClean="0">
                <a:solidFill>
                  <a:srgbClr val="92D050"/>
                </a:solidFill>
              </a:rPr>
              <a:t>.</a:t>
            </a:r>
          </a:p>
          <a:p>
            <a:pPr marL="0" indent="0" algn="ctr" rtl="1">
              <a:buNone/>
            </a:pPr>
            <a:r>
              <a:rPr lang="he-IL" dirty="0" smtClean="0">
                <a:solidFill>
                  <a:schemeClr val="bg1"/>
                </a:solidFill>
              </a:rPr>
              <a:t>לחץ</a:t>
            </a:r>
            <a:r>
              <a:rPr lang="en-US" dirty="0" smtClean="0">
                <a:solidFill>
                  <a:schemeClr val="bg1"/>
                </a:solidFill>
              </a:rPr>
              <a:t>/</a:t>
            </a:r>
            <a:r>
              <a:rPr lang="he-IL" dirty="0" smtClean="0">
                <a:solidFill>
                  <a:schemeClr val="bg1"/>
                </a:solidFill>
              </a:rPr>
              <a:t>י </a:t>
            </a:r>
            <a:r>
              <a:rPr lang="he-IL" dirty="0">
                <a:solidFill>
                  <a:schemeClr val="bg1"/>
                </a:solidFill>
              </a:rPr>
              <a:t>על מקש הרווח כדי </a:t>
            </a:r>
            <a:r>
              <a:rPr lang="he-IL" dirty="0" smtClean="0">
                <a:solidFill>
                  <a:schemeClr val="bg1"/>
                </a:solidFill>
              </a:rPr>
              <a:t>להתחיל</a:t>
            </a:r>
            <a:endParaRPr lang="he-IL" dirty="0" smtClean="0">
              <a:solidFill>
                <a:srgbClr val="92D050"/>
              </a:solidFill>
            </a:endParaRPr>
          </a:p>
          <a:p>
            <a:pPr marL="0" indent="0" algn="ctr" rtl="1">
              <a:buNone/>
            </a:pPr>
            <a:endParaRPr lang="he-IL" dirty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1265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Autofit/>
          </a:bodyPr>
          <a:lstStyle/>
          <a:p>
            <a:r>
              <a:rPr lang="he-IL" sz="4000" b="1" dirty="0" smtClean="0">
                <a:solidFill>
                  <a:schemeClr val="bg1"/>
                </a:solidFill>
                <a:cs typeface="+mn-cs"/>
              </a:rPr>
              <a:t>בחירה </a:t>
            </a:r>
            <a:r>
              <a:rPr lang="he-IL" sz="4000" b="1" dirty="0">
                <a:solidFill>
                  <a:schemeClr val="bg1"/>
                </a:solidFill>
                <a:cs typeface="+mn-cs"/>
              </a:rPr>
              <a:t>בין שתי </a:t>
            </a:r>
            <a:r>
              <a:rPr lang="he-IL" sz="4000" b="1" dirty="0" smtClean="0">
                <a:solidFill>
                  <a:schemeClr val="bg1"/>
                </a:solidFill>
                <a:cs typeface="+mn-cs"/>
              </a:rPr>
              <a:t>תמונות</a:t>
            </a:r>
            <a:endParaRPr lang="en-US" sz="4000" dirty="0">
              <a:solidFill>
                <a:schemeClr val="bg1"/>
              </a:solidFill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76200" y="1066800"/>
            <a:ext cx="9220200" cy="5791200"/>
          </a:xfrm>
        </p:spPr>
        <p:txBody>
          <a:bodyPr>
            <a:normAutofit fontScale="77500" lnSpcReduction="20000"/>
          </a:bodyPr>
          <a:lstStyle/>
          <a:p>
            <a:pPr marL="0" indent="0" algn="ctr" rtl="1">
              <a:buNone/>
            </a:pPr>
            <a:r>
              <a:rPr lang="he-IL" sz="3500" dirty="0" smtClean="0">
                <a:solidFill>
                  <a:schemeClr val="bg1"/>
                </a:solidFill>
              </a:rPr>
              <a:t>שתי תמונות יופיעו על המסך בכל פעם. בכל צעד תתבקש/י</a:t>
            </a:r>
            <a:r>
              <a:rPr lang="en-US" sz="3500" dirty="0" smtClean="0">
                <a:solidFill>
                  <a:schemeClr val="bg1"/>
                </a:solidFill>
              </a:rPr>
              <a:t/>
            </a:r>
            <a:br>
              <a:rPr lang="en-US" sz="3500" dirty="0" smtClean="0">
                <a:solidFill>
                  <a:schemeClr val="bg1"/>
                </a:solidFill>
              </a:rPr>
            </a:br>
            <a:r>
              <a:rPr lang="he-IL" sz="3500" dirty="0" smtClean="0">
                <a:solidFill>
                  <a:schemeClr val="bg1"/>
                </a:solidFill>
              </a:rPr>
              <a:t>לבחור את הפריט שאת</a:t>
            </a:r>
            <a:r>
              <a:rPr lang="en-US" sz="3500" dirty="0" smtClean="0">
                <a:solidFill>
                  <a:schemeClr val="bg1"/>
                </a:solidFill>
              </a:rPr>
              <a:t>/</a:t>
            </a:r>
            <a:r>
              <a:rPr lang="he-IL" sz="3500" dirty="0" smtClean="0">
                <a:solidFill>
                  <a:schemeClr val="bg1"/>
                </a:solidFill>
              </a:rPr>
              <a:t>ה מעדיף</a:t>
            </a:r>
            <a:r>
              <a:rPr lang="en-US" sz="3500" dirty="0" smtClean="0">
                <a:solidFill>
                  <a:schemeClr val="bg1"/>
                </a:solidFill>
              </a:rPr>
              <a:t>/</a:t>
            </a:r>
            <a:r>
              <a:rPr lang="he-IL" sz="3500" dirty="0" smtClean="0">
                <a:solidFill>
                  <a:schemeClr val="bg1"/>
                </a:solidFill>
              </a:rPr>
              <a:t>ה, באמצעות לחיצה על המקש הימני או השמאלי</a:t>
            </a:r>
            <a:r>
              <a:rPr lang="en-US" sz="3500" dirty="0" smtClean="0">
                <a:solidFill>
                  <a:schemeClr val="bg1"/>
                </a:solidFill>
              </a:rPr>
              <a:t> </a:t>
            </a:r>
            <a:r>
              <a:rPr lang="he-IL" sz="3500" dirty="0" smtClean="0">
                <a:solidFill>
                  <a:schemeClr val="bg1"/>
                </a:solidFill>
              </a:rPr>
              <a:t>לבחירה בפריט הימני או השמאלי, בהתאמה.</a:t>
            </a:r>
            <a:r>
              <a:rPr lang="en-US" sz="3500" dirty="0" smtClean="0">
                <a:solidFill>
                  <a:schemeClr val="bg1"/>
                </a:solidFill>
              </a:rPr>
              <a:t/>
            </a:r>
            <a:br>
              <a:rPr lang="en-US" sz="3500" dirty="0" smtClean="0">
                <a:solidFill>
                  <a:schemeClr val="bg1"/>
                </a:solidFill>
              </a:rPr>
            </a:br>
            <a:r>
              <a:rPr lang="he-IL" sz="3500" dirty="0" smtClean="0">
                <a:solidFill>
                  <a:schemeClr val="bg1"/>
                </a:solidFill>
              </a:rPr>
              <a:t>נבקש ממך ללחוץ על </a:t>
            </a:r>
            <a:r>
              <a:rPr lang="he-IL" sz="3500" smtClean="0">
                <a:solidFill>
                  <a:schemeClr val="bg1"/>
                </a:solidFill>
              </a:rPr>
              <a:t>המקשים באמצעות</a:t>
            </a:r>
            <a:r>
              <a:rPr lang="en-US" sz="3500" dirty="0" smtClean="0">
                <a:solidFill>
                  <a:schemeClr val="bg1"/>
                </a:solidFill>
              </a:rPr>
              <a:t/>
            </a:r>
            <a:br>
              <a:rPr lang="en-US" sz="3500" dirty="0" smtClean="0">
                <a:solidFill>
                  <a:schemeClr val="bg1"/>
                </a:solidFill>
              </a:rPr>
            </a:br>
            <a:r>
              <a:rPr lang="en-US" sz="3500" dirty="0" smtClean="0">
                <a:solidFill>
                  <a:schemeClr val="bg1"/>
                </a:solidFill>
              </a:rPr>
              <a:t> </a:t>
            </a:r>
            <a:r>
              <a:rPr lang="he-IL" sz="3500" dirty="0" smtClean="0">
                <a:solidFill>
                  <a:schemeClr val="bg1"/>
                </a:solidFill>
              </a:rPr>
              <a:t>האצבע המורה והאצבע הימנית של יד ימין.</a:t>
            </a:r>
          </a:p>
          <a:p>
            <a:pPr marL="0" indent="0" algn="ctr" rtl="1">
              <a:buNone/>
            </a:pPr>
            <a:r>
              <a:rPr lang="en-US" sz="3500" dirty="0" smtClean="0">
                <a:solidFill>
                  <a:schemeClr val="bg1"/>
                </a:solidFill>
              </a:rPr>
              <a:t/>
            </a:r>
            <a:br>
              <a:rPr lang="en-US" sz="3500" dirty="0" smtClean="0">
                <a:solidFill>
                  <a:schemeClr val="bg1"/>
                </a:solidFill>
              </a:rPr>
            </a:br>
            <a:r>
              <a:rPr lang="he-IL" sz="3500" dirty="0" smtClean="0">
                <a:solidFill>
                  <a:schemeClr val="bg1"/>
                </a:solidFill>
              </a:rPr>
              <a:t>לרשותך </a:t>
            </a:r>
            <a:r>
              <a:rPr lang="he-IL" sz="3500" b="1" dirty="0" smtClean="0">
                <a:solidFill>
                  <a:schemeClr val="bg1"/>
                </a:solidFill>
              </a:rPr>
              <a:t>1.5</a:t>
            </a:r>
            <a:r>
              <a:rPr lang="he-IL" sz="3500" dirty="0" smtClean="0">
                <a:solidFill>
                  <a:schemeClr val="bg1"/>
                </a:solidFill>
              </a:rPr>
              <a:t> שניות בלבד לבצע את הבחירה בכל פעם;</a:t>
            </a:r>
            <a:r>
              <a:rPr lang="en-US" sz="3500" dirty="0" smtClean="0">
                <a:solidFill>
                  <a:schemeClr val="bg1"/>
                </a:solidFill>
              </a:rPr>
              <a:t/>
            </a:r>
            <a:br>
              <a:rPr lang="en-US" sz="3500" dirty="0" smtClean="0">
                <a:solidFill>
                  <a:schemeClr val="bg1"/>
                </a:solidFill>
              </a:rPr>
            </a:br>
            <a:r>
              <a:rPr lang="he-IL" sz="3500" dirty="0" smtClean="0">
                <a:solidFill>
                  <a:schemeClr val="bg1"/>
                </a:solidFill>
              </a:rPr>
              <a:t>אנא בחר/י במהירות.</a:t>
            </a:r>
          </a:p>
          <a:p>
            <a:pPr marL="0" indent="0" algn="ctr" rtl="1">
              <a:buNone/>
            </a:pPr>
            <a:r>
              <a:rPr lang="he-IL" sz="3500" dirty="0" smtClean="0">
                <a:solidFill>
                  <a:schemeClr val="bg1"/>
                </a:solidFill>
              </a:rPr>
              <a:t>בסוף הניסוי נבחר צעד אחד באופן אקראי וניתן לך</a:t>
            </a:r>
            <a:r>
              <a:rPr lang="en-US" sz="3500" dirty="0" smtClean="0">
                <a:solidFill>
                  <a:schemeClr val="bg1"/>
                </a:solidFill>
              </a:rPr>
              <a:t/>
            </a:r>
            <a:br>
              <a:rPr lang="en-US" sz="3500" dirty="0" smtClean="0">
                <a:solidFill>
                  <a:schemeClr val="bg1"/>
                </a:solidFill>
              </a:rPr>
            </a:br>
            <a:r>
              <a:rPr lang="he-IL" sz="3500" dirty="0" smtClean="0">
                <a:solidFill>
                  <a:schemeClr val="bg1"/>
                </a:solidFill>
              </a:rPr>
              <a:t>את הפריט שבחרת מבין השניים שהוצגו בצעד זה.</a:t>
            </a:r>
            <a:endParaRPr lang="en-US" sz="3500" dirty="0" smtClean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r>
              <a:rPr lang="he-IL" sz="3100" dirty="0" smtClean="0">
                <a:solidFill>
                  <a:schemeClr val="bg1"/>
                </a:solidFill>
              </a:rPr>
              <a:t> </a:t>
            </a:r>
            <a:endParaRPr lang="en-US" sz="3100" dirty="0" smtClean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r>
              <a:rPr lang="he-IL" b="1" dirty="0" smtClean="0">
                <a:solidFill>
                  <a:schemeClr val="bg1"/>
                </a:solidFill>
              </a:rPr>
              <a:t>הגב/י באמצעות לחיצה על המקשים</a:t>
            </a:r>
            <a:r>
              <a:rPr lang="en-US" b="1" dirty="0" smtClean="0">
                <a:solidFill>
                  <a:schemeClr val="bg1"/>
                </a:solidFill>
              </a:rPr>
              <a:t/>
            </a:r>
            <a:br>
              <a:rPr lang="en-US" b="1" dirty="0" smtClean="0">
                <a:solidFill>
                  <a:schemeClr val="bg1"/>
                </a:solidFill>
              </a:rPr>
            </a:br>
            <a:r>
              <a:rPr lang="he-IL" b="1" dirty="0" smtClean="0">
                <a:solidFill>
                  <a:schemeClr val="bg1"/>
                </a:solidFill>
              </a:rPr>
              <a:t>בכדי לבחור בתמונה הימנית או השמאלית, בהתאמה.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r>
              <a:rPr lang="he-IL" dirty="0">
                <a:solidFill>
                  <a:schemeClr val="bg1"/>
                </a:solidFill>
              </a:rPr>
              <a:t> </a:t>
            </a:r>
            <a:endParaRPr lang="en-US" dirty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r>
              <a:rPr lang="he-IL" dirty="0" smtClean="0">
                <a:solidFill>
                  <a:srgbClr val="92D050"/>
                </a:solidFill>
              </a:rPr>
              <a:t>זהו החלק </a:t>
            </a:r>
            <a:r>
              <a:rPr lang="he-IL" dirty="0">
                <a:solidFill>
                  <a:srgbClr val="92D050"/>
                </a:solidFill>
              </a:rPr>
              <a:t>המלא</a:t>
            </a:r>
            <a:r>
              <a:rPr lang="he-IL" dirty="0" smtClean="0">
                <a:solidFill>
                  <a:srgbClr val="92D050"/>
                </a:solidFill>
              </a:rPr>
              <a:t>.</a:t>
            </a:r>
          </a:p>
          <a:p>
            <a:pPr marL="0" indent="0" algn="ctr" rtl="1">
              <a:buNone/>
            </a:pPr>
            <a:r>
              <a:rPr lang="he-IL" dirty="0" smtClean="0">
                <a:solidFill>
                  <a:schemeClr val="bg1"/>
                </a:solidFill>
              </a:rPr>
              <a:t>לחץ</a:t>
            </a:r>
            <a:r>
              <a:rPr lang="en-US" dirty="0" smtClean="0">
                <a:solidFill>
                  <a:schemeClr val="bg1"/>
                </a:solidFill>
              </a:rPr>
              <a:t>/</a:t>
            </a:r>
            <a:r>
              <a:rPr lang="he-IL" dirty="0" smtClean="0">
                <a:solidFill>
                  <a:schemeClr val="bg1"/>
                </a:solidFill>
              </a:rPr>
              <a:t>י </a:t>
            </a:r>
            <a:r>
              <a:rPr lang="he-IL" dirty="0">
                <a:solidFill>
                  <a:schemeClr val="bg1"/>
                </a:solidFill>
              </a:rPr>
              <a:t>על אחד הכפתורים כשאת</a:t>
            </a:r>
            <a:r>
              <a:rPr lang="en-US" dirty="0">
                <a:solidFill>
                  <a:schemeClr val="bg1"/>
                </a:solidFill>
              </a:rPr>
              <a:t>/</a:t>
            </a:r>
            <a:r>
              <a:rPr lang="he-IL" dirty="0">
                <a:solidFill>
                  <a:schemeClr val="bg1"/>
                </a:solidFill>
              </a:rPr>
              <a:t>ה מוכן</a:t>
            </a:r>
            <a:r>
              <a:rPr lang="en-US" dirty="0">
                <a:solidFill>
                  <a:schemeClr val="bg1"/>
                </a:solidFill>
              </a:rPr>
              <a:t>/</a:t>
            </a:r>
            <a:r>
              <a:rPr lang="he-IL" dirty="0">
                <a:solidFill>
                  <a:schemeClr val="bg1"/>
                </a:solidFill>
              </a:rPr>
              <a:t>ה להתחיל</a:t>
            </a:r>
            <a:endParaRPr lang="he-IL" dirty="0">
              <a:solidFill>
                <a:srgbClr val="92D050"/>
              </a:solidFill>
            </a:endParaRPr>
          </a:p>
          <a:p>
            <a:pPr marL="0" indent="0" algn="ctr" rtl="1">
              <a:buNone/>
            </a:pPr>
            <a:endParaRPr lang="he-IL" dirty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51184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Autofit/>
          </a:bodyPr>
          <a:lstStyle/>
          <a:p>
            <a:r>
              <a:rPr lang="he-IL" sz="4000" b="1" dirty="0" smtClean="0">
                <a:solidFill>
                  <a:schemeClr val="bg1"/>
                </a:solidFill>
                <a:cs typeface="+mn-cs"/>
              </a:rPr>
              <a:t>בחירה </a:t>
            </a:r>
            <a:r>
              <a:rPr lang="he-IL" sz="4000" b="1" dirty="0">
                <a:solidFill>
                  <a:schemeClr val="bg1"/>
                </a:solidFill>
                <a:cs typeface="+mn-cs"/>
              </a:rPr>
              <a:t>בין שתי </a:t>
            </a:r>
            <a:r>
              <a:rPr lang="he-IL" sz="4000" b="1" dirty="0" smtClean="0">
                <a:solidFill>
                  <a:schemeClr val="bg1"/>
                </a:solidFill>
                <a:cs typeface="+mn-cs"/>
              </a:rPr>
              <a:t>תמונות</a:t>
            </a:r>
            <a:endParaRPr lang="en-US" sz="4000" dirty="0">
              <a:solidFill>
                <a:schemeClr val="bg1"/>
              </a:solidFill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76200" y="1066800"/>
            <a:ext cx="9220200" cy="5791200"/>
          </a:xfrm>
        </p:spPr>
        <p:txBody>
          <a:bodyPr>
            <a:normAutofit fontScale="85000" lnSpcReduction="20000"/>
          </a:bodyPr>
          <a:lstStyle/>
          <a:p>
            <a:pPr marL="0" indent="0" algn="ctr" rtl="1">
              <a:buNone/>
            </a:pPr>
            <a:r>
              <a:rPr lang="he-IL" dirty="0" smtClean="0">
                <a:solidFill>
                  <a:schemeClr val="bg1"/>
                </a:solidFill>
              </a:rPr>
              <a:t>שתי תמונות יופיעו על המסך בכל פעם. בכל צעד תתבקש/י לבחור את הפריט שאת</a:t>
            </a:r>
            <a:r>
              <a:rPr lang="en-US" dirty="0" smtClean="0">
                <a:solidFill>
                  <a:schemeClr val="bg1"/>
                </a:solidFill>
              </a:rPr>
              <a:t>/</a:t>
            </a:r>
            <a:r>
              <a:rPr lang="he-IL" dirty="0" smtClean="0">
                <a:solidFill>
                  <a:schemeClr val="bg1"/>
                </a:solidFill>
              </a:rPr>
              <a:t>ה מעדיף</a:t>
            </a:r>
            <a:r>
              <a:rPr lang="en-US" dirty="0" smtClean="0">
                <a:solidFill>
                  <a:schemeClr val="bg1"/>
                </a:solidFill>
              </a:rPr>
              <a:t>/</a:t>
            </a:r>
            <a:r>
              <a:rPr lang="he-IL" dirty="0" smtClean="0">
                <a:solidFill>
                  <a:schemeClr val="bg1"/>
                </a:solidFill>
              </a:rPr>
              <a:t>ה, באמצעות לחיצה על המקשים "</a:t>
            </a:r>
            <a:r>
              <a:rPr lang="en-US" dirty="0" err="1" smtClean="0">
                <a:solidFill>
                  <a:schemeClr val="bg1"/>
                </a:solidFill>
              </a:rPr>
              <a:t>i</a:t>
            </a:r>
            <a:r>
              <a:rPr lang="he-IL" dirty="0" smtClean="0">
                <a:solidFill>
                  <a:schemeClr val="bg1"/>
                </a:solidFill>
              </a:rPr>
              <a:t>" או </a:t>
            </a:r>
            <a:r>
              <a:rPr lang="en-US" dirty="0" smtClean="0">
                <a:solidFill>
                  <a:schemeClr val="bg1"/>
                </a:solidFill>
              </a:rPr>
              <a:t>“u”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he-IL" dirty="0" smtClean="0">
                <a:solidFill>
                  <a:schemeClr val="bg1"/>
                </a:solidFill>
              </a:rPr>
              <a:t>לבחירה בפריט הימני או השמאלי, בהתאמה. נבקש ממך ללחוץ על המקשים באמצעות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he-IL" dirty="0" smtClean="0">
                <a:solidFill>
                  <a:schemeClr val="bg1"/>
                </a:solidFill>
              </a:rPr>
              <a:t>האצבע המורה והאצבע הימנית של יד ימין.</a:t>
            </a:r>
          </a:p>
          <a:p>
            <a:pPr marL="0" indent="0" algn="ctr" rtl="1">
              <a:buNone/>
            </a:pP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he-IL" dirty="0" smtClean="0">
                <a:solidFill>
                  <a:schemeClr val="bg1"/>
                </a:solidFill>
              </a:rPr>
              <a:t>לרשותך </a:t>
            </a:r>
            <a:r>
              <a:rPr lang="he-IL" b="1" dirty="0" smtClean="0">
                <a:solidFill>
                  <a:schemeClr val="bg1"/>
                </a:solidFill>
              </a:rPr>
              <a:t>1.5</a:t>
            </a:r>
            <a:r>
              <a:rPr lang="he-IL" dirty="0" smtClean="0">
                <a:solidFill>
                  <a:schemeClr val="bg1"/>
                </a:solidFill>
              </a:rPr>
              <a:t> שניות בלבד לבצע את הבחירה בכל פעם;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he-IL" dirty="0" smtClean="0">
                <a:solidFill>
                  <a:schemeClr val="bg1"/>
                </a:solidFill>
              </a:rPr>
              <a:t>אנא בחר/י במהירות.</a:t>
            </a:r>
          </a:p>
          <a:p>
            <a:pPr marL="0" indent="0" algn="ctr" rtl="1">
              <a:buNone/>
            </a:pPr>
            <a:r>
              <a:rPr lang="he-IL" dirty="0" smtClean="0">
                <a:solidFill>
                  <a:schemeClr val="bg1"/>
                </a:solidFill>
              </a:rPr>
              <a:t>בסוף הניסוי נבחר צעד אחד באופן אקראי וניתן לך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he-IL" dirty="0" smtClean="0">
                <a:solidFill>
                  <a:schemeClr val="bg1"/>
                </a:solidFill>
              </a:rPr>
              <a:t>את הפריט שבחרת מבין השניים שהוצגו בצעד זה.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r>
              <a:rPr lang="he-IL" dirty="0" smtClean="0">
                <a:solidFill>
                  <a:schemeClr val="bg1"/>
                </a:solidFill>
              </a:rPr>
              <a:t> 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r>
              <a:rPr lang="he-IL" b="1" dirty="0" smtClean="0">
                <a:solidFill>
                  <a:schemeClr val="bg1"/>
                </a:solidFill>
              </a:rPr>
              <a:t>הגב/י באמצעות לחיצה על המקש </a:t>
            </a:r>
            <a:r>
              <a:rPr lang="en-US" b="1" dirty="0" smtClean="0">
                <a:solidFill>
                  <a:schemeClr val="bg1"/>
                </a:solidFill>
              </a:rPr>
              <a:t>‘</a:t>
            </a:r>
            <a:r>
              <a:rPr lang="en-US" b="1" dirty="0" err="1" smtClean="0">
                <a:solidFill>
                  <a:schemeClr val="bg1"/>
                </a:solidFill>
              </a:rPr>
              <a:t>i</a:t>
            </a:r>
            <a:r>
              <a:rPr lang="en-US" b="1" dirty="0" smtClean="0">
                <a:solidFill>
                  <a:schemeClr val="bg1"/>
                </a:solidFill>
              </a:rPr>
              <a:t>’</a:t>
            </a:r>
            <a:r>
              <a:rPr lang="he-IL" b="1" dirty="0" smtClean="0">
                <a:solidFill>
                  <a:schemeClr val="bg1"/>
                </a:solidFill>
              </a:rPr>
              <a:t> או </a:t>
            </a:r>
            <a:r>
              <a:rPr lang="en-US" b="1" dirty="0" smtClean="0">
                <a:solidFill>
                  <a:schemeClr val="bg1"/>
                </a:solidFill>
              </a:rPr>
              <a:t>‘u’</a:t>
            </a:r>
            <a:r>
              <a:rPr lang="he-IL" b="1" dirty="0" smtClean="0">
                <a:solidFill>
                  <a:schemeClr val="bg1"/>
                </a:solidFill>
              </a:rPr>
              <a:t> במקלדת</a:t>
            </a:r>
            <a:r>
              <a:rPr lang="en-US" b="1" dirty="0" smtClean="0">
                <a:solidFill>
                  <a:schemeClr val="bg1"/>
                </a:solidFill>
              </a:rPr>
              <a:t/>
            </a:r>
            <a:br>
              <a:rPr lang="en-US" b="1" dirty="0" smtClean="0">
                <a:solidFill>
                  <a:schemeClr val="bg1"/>
                </a:solidFill>
              </a:rPr>
            </a:br>
            <a:r>
              <a:rPr lang="he-IL" b="1" dirty="0" smtClean="0">
                <a:solidFill>
                  <a:schemeClr val="bg1"/>
                </a:solidFill>
              </a:rPr>
              <a:t>בכדי לבחור בתמונה הימנית או השמאלית, בהתאמה.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r>
              <a:rPr lang="he-IL" dirty="0">
                <a:solidFill>
                  <a:schemeClr val="bg1"/>
                </a:solidFill>
              </a:rPr>
              <a:t> </a:t>
            </a:r>
            <a:endParaRPr lang="en-US" dirty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r>
              <a:rPr lang="he-IL" dirty="0" smtClean="0">
                <a:solidFill>
                  <a:srgbClr val="92D050"/>
                </a:solidFill>
              </a:rPr>
              <a:t>זהו החלק </a:t>
            </a:r>
            <a:r>
              <a:rPr lang="he-IL" dirty="0">
                <a:solidFill>
                  <a:srgbClr val="92D050"/>
                </a:solidFill>
              </a:rPr>
              <a:t>המלא</a:t>
            </a:r>
            <a:r>
              <a:rPr lang="he-IL" dirty="0" smtClean="0">
                <a:solidFill>
                  <a:srgbClr val="92D050"/>
                </a:solidFill>
              </a:rPr>
              <a:t>.</a:t>
            </a:r>
          </a:p>
          <a:p>
            <a:pPr marL="0" indent="0" algn="ctr" rtl="1">
              <a:buNone/>
            </a:pPr>
            <a:r>
              <a:rPr lang="he-IL" dirty="0" smtClean="0">
                <a:solidFill>
                  <a:schemeClr val="bg1"/>
                </a:solidFill>
              </a:rPr>
              <a:t>לחץ</a:t>
            </a:r>
            <a:r>
              <a:rPr lang="en-US" dirty="0" smtClean="0">
                <a:solidFill>
                  <a:schemeClr val="bg1"/>
                </a:solidFill>
              </a:rPr>
              <a:t>/</a:t>
            </a:r>
            <a:r>
              <a:rPr lang="he-IL" dirty="0" smtClean="0">
                <a:solidFill>
                  <a:schemeClr val="bg1"/>
                </a:solidFill>
              </a:rPr>
              <a:t>י </a:t>
            </a:r>
            <a:r>
              <a:rPr lang="he-IL" dirty="0">
                <a:solidFill>
                  <a:schemeClr val="bg1"/>
                </a:solidFill>
              </a:rPr>
              <a:t>על מקש הרווח כדי </a:t>
            </a:r>
            <a:r>
              <a:rPr lang="he-IL" dirty="0" smtClean="0">
                <a:solidFill>
                  <a:schemeClr val="bg1"/>
                </a:solidFill>
              </a:rPr>
              <a:t>להתחיל</a:t>
            </a:r>
            <a:endParaRPr lang="he-IL" dirty="0" smtClean="0">
              <a:solidFill>
                <a:srgbClr val="92D050"/>
              </a:solidFill>
            </a:endParaRPr>
          </a:p>
          <a:p>
            <a:pPr marL="0" indent="0" algn="ctr" rtl="1">
              <a:buNone/>
            </a:pPr>
            <a:endParaRPr lang="he-IL" dirty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5560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he-IL" sz="4000" b="1" dirty="0">
                <a:solidFill>
                  <a:schemeClr val="bg1"/>
                </a:solidFill>
                <a:cs typeface="+mn-cs"/>
              </a:rPr>
              <a:t>חלק </a:t>
            </a:r>
            <a:r>
              <a:rPr lang="he-IL" sz="4000" b="1" dirty="0" smtClean="0">
                <a:solidFill>
                  <a:schemeClr val="bg1"/>
                </a:solidFill>
                <a:cs typeface="+mn-cs"/>
              </a:rPr>
              <a:t>3: </a:t>
            </a:r>
            <a:r>
              <a:rPr lang="he-IL" sz="4000" b="1" dirty="0">
                <a:solidFill>
                  <a:schemeClr val="bg1"/>
                </a:solidFill>
                <a:cs typeface="+mn-cs"/>
              </a:rPr>
              <a:t>בחירה בין שתי </a:t>
            </a:r>
            <a:r>
              <a:rPr lang="he-IL" sz="4000" b="1" dirty="0" smtClean="0">
                <a:solidFill>
                  <a:schemeClr val="bg1"/>
                </a:solidFill>
                <a:cs typeface="+mn-cs"/>
              </a:rPr>
              <a:t>תמונות</a:t>
            </a:r>
            <a:endParaRPr lang="en-US" sz="4000" dirty="0">
              <a:solidFill>
                <a:schemeClr val="bg1"/>
              </a:solidFill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66800"/>
            <a:ext cx="9144000" cy="5791200"/>
          </a:xfrm>
        </p:spPr>
        <p:txBody>
          <a:bodyPr>
            <a:normAutofit fontScale="85000" lnSpcReduction="20000"/>
          </a:bodyPr>
          <a:lstStyle/>
          <a:p>
            <a:pPr marL="0" indent="0" algn="ctr" rtl="1">
              <a:buNone/>
            </a:pPr>
            <a:r>
              <a:rPr lang="he-IL" dirty="0">
                <a:solidFill>
                  <a:schemeClr val="bg1"/>
                </a:solidFill>
              </a:rPr>
              <a:t>חלק זה דומה לחלק הראשון של הניסוי. </a:t>
            </a:r>
            <a:endParaRPr lang="en-US" dirty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r>
              <a:rPr lang="he-IL" dirty="0" smtClean="0">
                <a:solidFill>
                  <a:schemeClr val="bg1"/>
                </a:solidFill>
              </a:rPr>
              <a:t>שתי </a:t>
            </a:r>
            <a:r>
              <a:rPr lang="he-IL" dirty="0">
                <a:solidFill>
                  <a:schemeClr val="bg1"/>
                </a:solidFill>
              </a:rPr>
              <a:t>תמונות יופיעו על המסך בכל פעם. </a:t>
            </a:r>
            <a:r>
              <a:rPr lang="he-IL" dirty="0" smtClean="0">
                <a:solidFill>
                  <a:schemeClr val="bg1"/>
                </a:solidFill>
              </a:rPr>
              <a:t>בכל </a:t>
            </a:r>
            <a:r>
              <a:rPr lang="he-IL" dirty="0">
                <a:solidFill>
                  <a:schemeClr val="bg1"/>
                </a:solidFill>
              </a:rPr>
              <a:t>צעד תתבקש/י </a:t>
            </a:r>
            <a:r>
              <a:rPr lang="he-IL" dirty="0" smtClean="0">
                <a:solidFill>
                  <a:schemeClr val="bg1"/>
                </a:solidFill>
              </a:rPr>
              <a:t>לבחור, באמצעות </a:t>
            </a:r>
            <a:r>
              <a:rPr lang="he-IL" dirty="0">
                <a:solidFill>
                  <a:schemeClr val="bg1"/>
                </a:solidFill>
              </a:rPr>
              <a:t>לחיצה על </a:t>
            </a:r>
            <a:r>
              <a:rPr lang="he-IL" dirty="0" smtClean="0">
                <a:solidFill>
                  <a:schemeClr val="bg1"/>
                </a:solidFill>
              </a:rPr>
              <a:t>המקלדת, בתמונה שמוצאת </a:t>
            </a:r>
            <a:r>
              <a:rPr lang="he-IL" dirty="0">
                <a:solidFill>
                  <a:schemeClr val="bg1"/>
                </a:solidFill>
              </a:rPr>
              <a:t>חן בעיניך </a:t>
            </a:r>
            <a:r>
              <a:rPr lang="he-IL" dirty="0" smtClean="0">
                <a:solidFill>
                  <a:schemeClr val="bg1"/>
                </a:solidFill>
              </a:rPr>
              <a:t>יותר.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he-IL" dirty="0" smtClean="0">
                <a:solidFill>
                  <a:schemeClr val="bg1"/>
                </a:solidFill>
              </a:rPr>
              <a:t>הפעם, לרשותך </a:t>
            </a:r>
            <a:r>
              <a:rPr lang="he-IL" dirty="0">
                <a:solidFill>
                  <a:schemeClr val="bg1"/>
                </a:solidFill>
              </a:rPr>
              <a:t>1.5 </a:t>
            </a:r>
            <a:r>
              <a:rPr lang="he-IL" dirty="0" smtClean="0">
                <a:solidFill>
                  <a:schemeClr val="bg1"/>
                </a:solidFill>
              </a:rPr>
              <a:t>שניות בלבד </a:t>
            </a:r>
            <a:r>
              <a:rPr lang="he-IL" dirty="0">
                <a:solidFill>
                  <a:schemeClr val="bg1"/>
                </a:solidFill>
              </a:rPr>
              <a:t>לבצע את הבחירה בכל </a:t>
            </a:r>
            <a:r>
              <a:rPr lang="he-IL" dirty="0" smtClean="0">
                <a:solidFill>
                  <a:schemeClr val="bg1"/>
                </a:solidFill>
              </a:rPr>
              <a:t>פעם, אנא </a:t>
            </a:r>
            <a:r>
              <a:rPr lang="he-IL" dirty="0">
                <a:solidFill>
                  <a:schemeClr val="bg1"/>
                </a:solidFill>
              </a:rPr>
              <a:t>בחר/י במהירות.</a:t>
            </a:r>
            <a:endParaRPr lang="en-US" dirty="0">
              <a:solidFill>
                <a:schemeClr val="bg1"/>
              </a:solidFill>
            </a:endParaRPr>
          </a:p>
          <a:p>
            <a:pPr marL="0" indent="0" algn="ctr" rtl="1">
              <a:lnSpc>
                <a:spcPct val="120000"/>
              </a:lnSpc>
              <a:buNone/>
            </a:pPr>
            <a:r>
              <a:rPr lang="he-IL" dirty="0">
                <a:solidFill>
                  <a:schemeClr val="bg1"/>
                </a:solidFill>
              </a:rPr>
              <a:t> </a:t>
            </a:r>
            <a:endParaRPr lang="en-US" dirty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r>
              <a:rPr lang="he-IL" b="1" dirty="0">
                <a:solidFill>
                  <a:schemeClr val="bg1"/>
                </a:solidFill>
              </a:rPr>
              <a:t>הגב/י באמצעות לחיצה על המקשים </a:t>
            </a:r>
            <a:r>
              <a:rPr lang="en-US" b="1" dirty="0" smtClean="0">
                <a:solidFill>
                  <a:schemeClr val="bg1"/>
                </a:solidFill>
              </a:rPr>
              <a:t>‘I'</a:t>
            </a:r>
            <a:r>
              <a:rPr lang="he-IL" b="1" dirty="0" smtClean="0">
                <a:solidFill>
                  <a:schemeClr val="bg1"/>
                </a:solidFill>
              </a:rPr>
              <a:t> </a:t>
            </a:r>
            <a:r>
              <a:rPr lang="he-IL" b="1" dirty="0">
                <a:solidFill>
                  <a:schemeClr val="bg1"/>
                </a:solidFill>
              </a:rPr>
              <a:t>או </a:t>
            </a:r>
            <a:r>
              <a:rPr lang="en-US" b="1" dirty="0" smtClean="0">
                <a:solidFill>
                  <a:schemeClr val="bg1"/>
                </a:solidFill>
              </a:rPr>
              <a:t>‘U'</a:t>
            </a:r>
            <a:r>
              <a:rPr lang="he-IL" b="1" dirty="0" smtClean="0">
                <a:solidFill>
                  <a:schemeClr val="bg1"/>
                </a:solidFill>
              </a:rPr>
              <a:t> </a:t>
            </a:r>
            <a:r>
              <a:rPr lang="he-IL" b="1" dirty="0">
                <a:solidFill>
                  <a:schemeClr val="bg1"/>
                </a:solidFill>
              </a:rPr>
              <a:t>במקלדת בכדי לבחור בתמונה הימנית או השמאלית, בהתאמה.</a:t>
            </a:r>
            <a:endParaRPr lang="en-US" dirty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r>
              <a:rPr lang="he-IL" dirty="0">
                <a:solidFill>
                  <a:schemeClr val="bg1"/>
                </a:solidFill>
              </a:rPr>
              <a:t> </a:t>
            </a:r>
            <a:endParaRPr lang="en-US" dirty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r>
              <a:rPr lang="he-IL" dirty="0" smtClean="0">
                <a:solidFill>
                  <a:srgbClr val="92D050"/>
                </a:solidFill>
              </a:rPr>
              <a:t>זהו החלק המלא.</a:t>
            </a:r>
          </a:p>
          <a:p>
            <a:pPr marL="0" indent="0" algn="ctr" rtl="1">
              <a:buNone/>
            </a:pPr>
            <a:endParaRPr lang="he-IL" dirty="0" smtClean="0">
              <a:solidFill>
                <a:srgbClr val="92D050"/>
              </a:solidFill>
            </a:endParaRPr>
          </a:p>
          <a:p>
            <a:pPr marL="0" indent="0" algn="ctr" rtl="1">
              <a:buNone/>
            </a:pPr>
            <a:r>
              <a:rPr lang="he-IL" u="sng" dirty="0" smtClean="0">
                <a:solidFill>
                  <a:schemeClr val="bg1"/>
                </a:solidFill>
              </a:rPr>
              <a:t>שים/י </a:t>
            </a:r>
            <a:r>
              <a:rPr lang="he-IL" u="sng" dirty="0">
                <a:solidFill>
                  <a:schemeClr val="bg1"/>
                </a:solidFill>
              </a:rPr>
              <a:t>לב שמידי פעם התוכנה נעצרת ומאתחלת את עצמה. </a:t>
            </a:r>
            <a:r>
              <a:rPr lang="en-US" u="sng" dirty="0">
                <a:solidFill>
                  <a:schemeClr val="bg1"/>
                </a:solidFill>
              </a:rPr>
              <a:t/>
            </a:r>
            <a:br>
              <a:rPr lang="en-US" u="sng" dirty="0">
                <a:solidFill>
                  <a:schemeClr val="bg1"/>
                </a:solidFill>
              </a:rPr>
            </a:br>
            <a:r>
              <a:rPr lang="he-IL" u="sng" dirty="0">
                <a:solidFill>
                  <a:schemeClr val="bg1"/>
                </a:solidFill>
              </a:rPr>
              <a:t>בזמן זה, אנא המתן/י בסבלנות להמשך הניסוי</a:t>
            </a:r>
            <a:r>
              <a:rPr lang="he-IL" u="sng" dirty="0" smtClean="0">
                <a:solidFill>
                  <a:schemeClr val="bg1"/>
                </a:solidFill>
              </a:rPr>
              <a:t>.</a:t>
            </a:r>
          </a:p>
          <a:p>
            <a:pPr marL="0" indent="0" algn="ctr" rtl="1">
              <a:buNone/>
            </a:pPr>
            <a:r>
              <a:rPr lang="he-IL" dirty="0" smtClean="0">
                <a:solidFill>
                  <a:schemeClr val="bg1"/>
                </a:solidFill>
              </a:rPr>
              <a:t>לחץ</a:t>
            </a:r>
            <a:r>
              <a:rPr lang="en-US" dirty="0" smtClean="0">
                <a:solidFill>
                  <a:schemeClr val="bg1"/>
                </a:solidFill>
              </a:rPr>
              <a:t>/</a:t>
            </a:r>
            <a:r>
              <a:rPr lang="he-IL" dirty="0" smtClean="0">
                <a:solidFill>
                  <a:schemeClr val="bg1"/>
                </a:solidFill>
              </a:rPr>
              <a:t>י </a:t>
            </a:r>
            <a:r>
              <a:rPr lang="he-IL" dirty="0">
                <a:solidFill>
                  <a:schemeClr val="bg1"/>
                </a:solidFill>
              </a:rPr>
              <a:t>על מקש הרווח כדי </a:t>
            </a:r>
            <a:r>
              <a:rPr lang="he-IL" dirty="0" smtClean="0">
                <a:solidFill>
                  <a:schemeClr val="bg1"/>
                </a:solidFill>
              </a:rPr>
              <a:t>להתחיל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80599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he-IL" sz="4000" b="1" dirty="0" smtClean="0">
                <a:solidFill>
                  <a:schemeClr val="bg1"/>
                </a:solidFill>
                <a:cs typeface="+mn-cs"/>
              </a:rPr>
              <a:t>זיכרון, </a:t>
            </a:r>
            <a:r>
              <a:rPr lang="he-IL" sz="4000" b="1" dirty="0">
                <a:solidFill>
                  <a:schemeClr val="bg1"/>
                </a:solidFill>
                <a:cs typeface="+mn-cs"/>
              </a:rPr>
              <a:t>היה/לא </a:t>
            </a:r>
            <a:r>
              <a:rPr lang="he-IL" sz="4000" b="1" dirty="0" smtClean="0">
                <a:solidFill>
                  <a:schemeClr val="bg1"/>
                </a:solidFill>
                <a:cs typeface="+mn-cs"/>
              </a:rPr>
              <a:t>היה</a:t>
            </a:r>
            <a:endParaRPr lang="en-US" sz="4000" dirty="0">
              <a:solidFill>
                <a:schemeClr val="bg1"/>
              </a:solidFill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95400"/>
            <a:ext cx="9144000" cy="5562600"/>
          </a:xfrm>
        </p:spPr>
        <p:txBody>
          <a:bodyPr>
            <a:normAutofit fontScale="92500" lnSpcReduction="20000"/>
          </a:bodyPr>
          <a:lstStyle/>
          <a:p>
            <a:pPr marL="0" indent="0" algn="ctr" rtl="1">
              <a:buNone/>
            </a:pPr>
            <a:r>
              <a:rPr lang="he-IL" dirty="0" smtClean="0">
                <a:solidFill>
                  <a:schemeClr val="bg1"/>
                </a:solidFill>
              </a:rPr>
              <a:t>בחלק זה, בכל פעם תופיע לפניך תמונה בודדת. 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he-IL" dirty="0" smtClean="0">
                <a:solidFill>
                  <a:schemeClr val="bg1"/>
                </a:solidFill>
              </a:rPr>
              <a:t>חלק מהתמונות יהיו תמונות מוכרות שהופיעו בחלקים הקודמים של הניסוי, וחלקן תמונות חדשות שלא הופיעו בחלקים הקודמים של הניסוי.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r>
              <a:rPr lang="he-IL" dirty="0" smtClean="0">
                <a:solidFill>
                  <a:schemeClr val="bg1"/>
                </a:solidFill>
              </a:rPr>
              <a:t>נבקש ממך להיזכר האם התמונה הופיעה (</a:t>
            </a:r>
            <a:r>
              <a:rPr lang="en-US" dirty="0" smtClean="0">
                <a:solidFill>
                  <a:schemeClr val="bg1"/>
                </a:solidFill>
              </a:rPr>
              <a:t>Yes</a:t>
            </a:r>
            <a:r>
              <a:rPr lang="he-IL" dirty="0" smtClean="0">
                <a:solidFill>
                  <a:schemeClr val="bg1"/>
                </a:solidFill>
              </a:rPr>
              <a:t>) במטלה 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he-IL" dirty="0" smtClean="0">
                <a:solidFill>
                  <a:schemeClr val="bg1"/>
                </a:solidFill>
              </a:rPr>
              <a:t>או לא (</a:t>
            </a:r>
            <a:r>
              <a:rPr lang="en-US" dirty="0" smtClean="0">
                <a:solidFill>
                  <a:schemeClr val="bg1"/>
                </a:solidFill>
              </a:rPr>
              <a:t>No</a:t>
            </a:r>
            <a:r>
              <a:rPr lang="he-IL" dirty="0" smtClean="0">
                <a:solidFill>
                  <a:schemeClr val="bg1"/>
                </a:solidFill>
              </a:rPr>
              <a:t>).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r>
              <a:rPr lang="he-IL" dirty="0" smtClean="0">
                <a:solidFill>
                  <a:schemeClr val="bg1"/>
                </a:solidFill>
              </a:rPr>
              <a:t> 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r>
              <a:rPr lang="he-IL" b="1" dirty="0" smtClean="0">
                <a:solidFill>
                  <a:schemeClr val="bg1"/>
                </a:solidFill>
              </a:rPr>
              <a:t>הגב/י באמצעות לחיצה על המקש הימני והשמאלי</a:t>
            </a:r>
            <a:r>
              <a:rPr lang="en-US" b="1" dirty="0" smtClean="0">
                <a:solidFill>
                  <a:schemeClr val="bg1"/>
                </a:solidFill>
              </a:rPr>
              <a:t/>
            </a:r>
            <a:br>
              <a:rPr lang="en-US" b="1" dirty="0" smtClean="0">
                <a:solidFill>
                  <a:schemeClr val="bg1"/>
                </a:solidFill>
              </a:rPr>
            </a:br>
            <a:r>
              <a:rPr lang="he-IL" b="1" dirty="0" smtClean="0">
                <a:solidFill>
                  <a:schemeClr val="bg1"/>
                </a:solidFill>
              </a:rPr>
              <a:t>בכדי לציין האם התמונה הוצגה (</a:t>
            </a:r>
            <a:r>
              <a:rPr lang="en-US" b="1" dirty="0" smtClean="0">
                <a:solidFill>
                  <a:schemeClr val="bg1"/>
                </a:solidFill>
              </a:rPr>
              <a:t>Yes</a:t>
            </a:r>
            <a:r>
              <a:rPr lang="he-IL" b="1" dirty="0" smtClean="0">
                <a:solidFill>
                  <a:schemeClr val="bg1"/>
                </a:solidFill>
              </a:rPr>
              <a:t>) או לא הוצגה (</a:t>
            </a:r>
            <a:r>
              <a:rPr lang="en-US" b="1" dirty="0" smtClean="0">
                <a:solidFill>
                  <a:schemeClr val="bg1"/>
                </a:solidFill>
              </a:rPr>
              <a:t>No</a:t>
            </a:r>
            <a:r>
              <a:rPr lang="he-IL" b="1" dirty="0" smtClean="0">
                <a:solidFill>
                  <a:schemeClr val="bg1"/>
                </a:solidFill>
              </a:rPr>
              <a:t>) קודם לכן, בהתאם לכתוב מטה.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r>
              <a:rPr lang="he-IL" dirty="0" smtClean="0">
                <a:solidFill>
                  <a:schemeClr val="bg1"/>
                </a:solidFill>
              </a:rPr>
              <a:t> 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r>
              <a:rPr lang="he-IL" dirty="0" smtClean="0">
                <a:solidFill>
                  <a:srgbClr val="92D050"/>
                </a:solidFill>
              </a:rPr>
              <a:t>שים/י לב כי בחלק זה </a:t>
            </a:r>
            <a:r>
              <a:rPr lang="he-IL" u="sng" dirty="0" smtClean="0">
                <a:solidFill>
                  <a:srgbClr val="92D050"/>
                </a:solidFill>
              </a:rPr>
              <a:t>אין הדגמה</a:t>
            </a:r>
            <a:r>
              <a:rPr lang="he-IL" dirty="0" smtClean="0">
                <a:solidFill>
                  <a:srgbClr val="92D050"/>
                </a:solidFill>
              </a:rPr>
              <a:t>. זהו החלק המלא</a:t>
            </a:r>
          </a:p>
          <a:p>
            <a:pPr marL="0" indent="0" algn="ctr" rtl="1">
              <a:buNone/>
            </a:pPr>
            <a:r>
              <a:rPr lang="he-IL" dirty="0" smtClean="0">
                <a:solidFill>
                  <a:schemeClr val="bg1"/>
                </a:solidFill>
              </a:rPr>
              <a:t>לחץ</a:t>
            </a:r>
            <a:r>
              <a:rPr lang="en-US" dirty="0" smtClean="0">
                <a:solidFill>
                  <a:schemeClr val="bg1"/>
                </a:solidFill>
              </a:rPr>
              <a:t>/</a:t>
            </a:r>
            <a:r>
              <a:rPr lang="he-IL" dirty="0" smtClean="0">
                <a:solidFill>
                  <a:schemeClr val="bg1"/>
                </a:solidFill>
              </a:rPr>
              <a:t>י </a:t>
            </a:r>
            <a:r>
              <a:rPr lang="he-IL" dirty="0">
                <a:solidFill>
                  <a:schemeClr val="bg1"/>
                </a:solidFill>
              </a:rPr>
              <a:t>על אחד הכפתורים כשאת</a:t>
            </a:r>
            <a:r>
              <a:rPr lang="en-US" dirty="0">
                <a:solidFill>
                  <a:schemeClr val="bg1"/>
                </a:solidFill>
              </a:rPr>
              <a:t>/</a:t>
            </a:r>
            <a:r>
              <a:rPr lang="he-IL" dirty="0">
                <a:solidFill>
                  <a:schemeClr val="bg1"/>
                </a:solidFill>
              </a:rPr>
              <a:t>ה מוכן</a:t>
            </a:r>
            <a:r>
              <a:rPr lang="en-US" dirty="0">
                <a:solidFill>
                  <a:schemeClr val="bg1"/>
                </a:solidFill>
              </a:rPr>
              <a:t>/</a:t>
            </a:r>
            <a:r>
              <a:rPr lang="he-IL" dirty="0">
                <a:solidFill>
                  <a:schemeClr val="bg1"/>
                </a:solidFill>
              </a:rPr>
              <a:t>ה </a:t>
            </a:r>
            <a:r>
              <a:rPr lang="he-IL" dirty="0" smtClean="0">
                <a:solidFill>
                  <a:schemeClr val="bg1"/>
                </a:solidFill>
              </a:rPr>
              <a:t>להתחיל</a:t>
            </a:r>
            <a:endParaRPr lang="he-IL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81898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he-IL" sz="4000" b="1" dirty="0" smtClean="0">
                <a:solidFill>
                  <a:schemeClr val="bg1"/>
                </a:solidFill>
                <a:cs typeface="+mn-cs"/>
              </a:rPr>
              <a:t>זיכרון</a:t>
            </a:r>
            <a:endParaRPr lang="en-US" sz="4000" dirty="0">
              <a:solidFill>
                <a:schemeClr val="bg1"/>
              </a:solidFill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95400"/>
            <a:ext cx="9144000" cy="5562600"/>
          </a:xfrm>
        </p:spPr>
        <p:txBody>
          <a:bodyPr>
            <a:normAutofit fontScale="85000" lnSpcReduction="20000"/>
          </a:bodyPr>
          <a:lstStyle/>
          <a:p>
            <a:pPr marL="0" indent="0" algn="ctr" rtl="1">
              <a:buNone/>
            </a:pPr>
            <a:r>
              <a:rPr lang="he-IL" dirty="0" smtClean="0">
                <a:solidFill>
                  <a:schemeClr val="bg1"/>
                </a:solidFill>
              </a:rPr>
              <a:t>בחלק זה, בכל פעם תופיע לפניך תמונה בודדת. 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he-IL" dirty="0" smtClean="0">
                <a:solidFill>
                  <a:schemeClr val="bg1"/>
                </a:solidFill>
              </a:rPr>
              <a:t>חלק מהתמונות יהיו תמונות מוכרות שהופיעו בחלקים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he-IL" dirty="0" smtClean="0">
                <a:solidFill>
                  <a:schemeClr val="bg1"/>
                </a:solidFill>
              </a:rPr>
              <a:t>הקודמים של הניסוי, וחלקן תמונות חדשות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he-IL" dirty="0" smtClean="0">
                <a:solidFill>
                  <a:schemeClr val="bg1"/>
                </a:solidFill>
              </a:rPr>
              <a:t>שלא הופיעו בחלקים הקודמים של הניסוי.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 algn="ctr" rtl="1">
              <a:lnSpc>
                <a:spcPct val="120000"/>
              </a:lnSpc>
              <a:buNone/>
            </a:pPr>
            <a:r>
              <a:rPr lang="he-IL" dirty="0" smtClean="0">
                <a:solidFill>
                  <a:schemeClr val="bg1"/>
                </a:solidFill>
              </a:rPr>
              <a:t>נבקש ממך להיזכר האם התמונה הופיעה במטלה,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he-IL" dirty="0" smtClean="0">
                <a:solidFill>
                  <a:schemeClr val="bg1"/>
                </a:solidFill>
              </a:rPr>
              <a:t>והאם היא </a:t>
            </a:r>
            <a:r>
              <a:rPr lang="he-IL" dirty="0" err="1" smtClean="0">
                <a:solidFill>
                  <a:schemeClr val="bg1"/>
                </a:solidFill>
              </a:rPr>
              <a:t>צומדה</a:t>
            </a:r>
            <a:r>
              <a:rPr lang="he-IL" dirty="0" smtClean="0">
                <a:solidFill>
                  <a:schemeClr val="bg1"/>
                </a:solidFill>
              </a:rPr>
              <a:t> לצליל במהלך האימון.</a:t>
            </a:r>
          </a:p>
          <a:p>
            <a:pPr marL="0" indent="0" algn="ctr" rtl="1">
              <a:lnSpc>
                <a:spcPct val="120000"/>
              </a:lnSpc>
              <a:buNone/>
            </a:pPr>
            <a:r>
              <a:rPr lang="he-IL" sz="2800" dirty="0">
                <a:solidFill>
                  <a:schemeClr val="bg1"/>
                </a:solidFill>
              </a:rPr>
              <a:t>(בטוח</a:t>
            </a:r>
            <a:r>
              <a:rPr lang="en-US" sz="2800" dirty="0">
                <a:solidFill>
                  <a:schemeClr val="bg1"/>
                </a:solidFill>
              </a:rPr>
              <a:t>/</a:t>
            </a:r>
            <a:r>
              <a:rPr lang="he-IL" sz="2800" dirty="0">
                <a:solidFill>
                  <a:schemeClr val="bg1"/>
                </a:solidFill>
              </a:rPr>
              <a:t>ה שכן, חושב</a:t>
            </a:r>
            <a:r>
              <a:rPr lang="en-US" sz="2800" dirty="0">
                <a:solidFill>
                  <a:schemeClr val="bg1"/>
                </a:solidFill>
              </a:rPr>
              <a:t>/</a:t>
            </a:r>
            <a:r>
              <a:rPr lang="he-IL" sz="2800" dirty="0">
                <a:solidFill>
                  <a:schemeClr val="bg1"/>
                </a:solidFill>
              </a:rPr>
              <a:t>ת שכן, אינני יודע</a:t>
            </a:r>
            <a:r>
              <a:rPr lang="en-US" sz="2800" dirty="0">
                <a:solidFill>
                  <a:schemeClr val="bg1"/>
                </a:solidFill>
              </a:rPr>
              <a:t>/</a:t>
            </a:r>
            <a:r>
              <a:rPr lang="he-IL" sz="2800" dirty="0">
                <a:solidFill>
                  <a:schemeClr val="bg1"/>
                </a:solidFill>
              </a:rPr>
              <a:t>ת, חושב</a:t>
            </a:r>
            <a:r>
              <a:rPr lang="en-US" sz="2800" dirty="0">
                <a:solidFill>
                  <a:schemeClr val="bg1"/>
                </a:solidFill>
              </a:rPr>
              <a:t>/</a:t>
            </a:r>
            <a:r>
              <a:rPr lang="he-IL" sz="2800" dirty="0">
                <a:solidFill>
                  <a:schemeClr val="bg1"/>
                </a:solidFill>
              </a:rPr>
              <a:t>ת שלא, בטוח</a:t>
            </a:r>
            <a:r>
              <a:rPr lang="en-US" sz="2800" dirty="0">
                <a:solidFill>
                  <a:schemeClr val="bg1"/>
                </a:solidFill>
              </a:rPr>
              <a:t>/</a:t>
            </a:r>
            <a:r>
              <a:rPr lang="he-IL" sz="2800" dirty="0">
                <a:solidFill>
                  <a:schemeClr val="bg1"/>
                </a:solidFill>
              </a:rPr>
              <a:t>ה שלא)</a:t>
            </a:r>
            <a:endParaRPr lang="en-US" sz="2800" dirty="0" smtClean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r>
              <a:rPr lang="he-IL" dirty="0" smtClean="0">
                <a:solidFill>
                  <a:schemeClr val="bg1"/>
                </a:solidFill>
              </a:rPr>
              <a:t> 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r>
              <a:rPr lang="he-IL" b="1" dirty="0" smtClean="0">
                <a:solidFill>
                  <a:schemeClr val="bg1"/>
                </a:solidFill>
              </a:rPr>
              <a:t>הגב/י באמצעות לחיצה על המקשים 1 עד 5</a:t>
            </a:r>
            <a:r>
              <a:rPr lang="en-US" b="1" dirty="0" smtClean="0">
                <a:solidFill>
                  <a:schemeClr val="bg1"/>
                </a:solidFill>
              </a:rPr>
              <a:t/>
            </a:r>
            <a:br>
              <a:rPr lang="en-US" b="1" dirty="0" smtClean="0">
                <a:solidFill>
                  <a:schemeClr val="bg1"/>
                </a:solidFill>
              </a:rPr>
            </a:br>
            <a:r>
              <a:rPr lang="he-IL" b="1" dirty="0" smtClean="0">
                <a:solidFill>
                  <a:schemeClr val="bg1"/>
                </a:solidFill>
              </a:rPr>
              <a:t>בכדי לציין את תשובתך, בהתאם לכתוב מטה.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r>
              <a:rPr lang="he-IL" dirty="0" smtClean="0">
                <a:solidFill>
                  <a:schemeClr val="bg1"/>
                </a:solidFill>
              </a:rPr>
              <a:t> 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r>
              <a:rPr lang="he-IL" dirty="0" smtClean="0">
                <a:solidFill>
                  <a:srgbClr val="92D050"/>
                </a:solidFill>
              </a:rPr>
              <a:t>זהו החלק המלא.</a:t>
            </a:r>
          </a:p>
          <a:p>
            <a:pPr marL="0" indent="0" algn="ctr" rtl="1">
              <a:buNone/>
            </a:pPr>
            <a:r>
              <a:rPr lang="he-IL" dirty="0" smtClean="0">
                <a:solidFill>
                  <a:schemeClr val="bg1"/>
                </a:solidFill>
              </a:rPr>
              <a:t>לחץ</a:t>
            </a:r>
            <a:r>
              <a:rPr lang="en-US" dirty="0" smtClean="0">
                <a:solidFill>
                  <a:schemeClr val="bg1"/>
                </a:solidFill>
              </a:rPr>
              <a:t>/</a:t>
            </a:r>
            <a:r>
              <a:rPr lang="he-IL" dirty="0" smtClean="0">
                <a:solidFill>
                  <a:schemeClr val="bg1"/>
                </a:solidFill>
              </a:rPr>
              <a:t>י </a:t>
            </a:r>
            <a:r>
              <a:rPr lang="he-IL" dirty="0">
                <a:solidFill>
                  <a:schemeClr val="bg1"/>
                </a:solidFill>
              </a:rPr>
              <a:t>על אחד הכפתורים כשאת</a:t>
            </a:r>
            <a:r>
              <a:rPr lang="en-US" dirty="0">
                <a:solidFill>
                  <a:schemeClr val="bg1"/>
                </a:solidFill>
              </a:rPr>
              <a:t>/</a:t>
            </a:r>
            <a:r>
              <a:rPr lang="he-IL" dirty="0">
                <a:solidFill>
                  <a:schemeClr val="bg1"/>
                </a:solidFill>
              </a:rPr>
              <a:t>ה מוכן</a:t>
            </a:r>
            <a:r>
              <a:rPr lang="en-US" dirty="0">
                <a:solidFill>
                  <a:schemeClr val="bg1"/>
                </a:solidFill>
              </a:rPr>
              <a:t>/</a:t>
            </a:r>
            <a:r>
              <a:rPr lang="he-IL" dirty="0">
                <a:solidFill>
                  <a:schemeClr val="bg1"/>
                </a:solidFill>
              </a:rPr>
              <a:t>ה </a:t>
            </a:r>
            <a:r>
              <a:rPr lang="he-IL" dirty="0" smtClean="0">
                <a:solidFill>
                  <a:schemeClr val="bg1"/>
                </a:solidFill>
              </a:rPr>
              <a:t>להתחיל</a:t>
            </a:r>
            <a:endParaRPr lang="he-IL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5568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he-IL" sz="4000" b="1" dirty="0" smtClean="0">
                <a:solidFill>
                  <a:schemeClr val="bg1"/>
                </a:solidFill>
                <a:cs typeface="+mn-cs"/>
              </a:rPr>
              <a:t>זיכרון - הדגמה</a:t>
            </a:r>
            <a:endParaRPr lang="en-US" sz="4000" dirty="0">
              <a:solidFill>
                <a:schemeClr val="bg1"/>
              </a:solidFill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95400"/>
            <a:ext cx="9144000" cy="5562600"/>
          </a:xfrm>
        </p:spPr>
        <p:txBody>
          <a:bodyPr>
            <a:normAutofit fontScale="85000" lnSpcReduction="20000"/>
          </a:bodyPr>
          <a:lstStyle/>
          <a:p>
            <a:pPr marL="0" indent="0" algn="ctr" rtl="1">
              <a:buNone/>
            </a:pPr>
            <a:r>
              <a:rPr lang="he-IL" dirty="0" smtClean="0">
                <a:solidFill>
                  <a:schemeClr val="bg1"/>
                </a:solidFill>
              </a:rPr>
              <a:t>בחלק זה, בכל פעם תופיע לפניך תמונה בודדת. 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he-IL" dirty="0" smtClean="0">
                <a:solidFill>
                  <a:schemeClr val="bg1"/>
                </a:solidFill>
              </a:rPr>
              <a:t>חלק מהתמונות יהיו תמונות מוכרות שהופיעו בחלקים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he-IL" dirty="0" smtClean="0">
                <a:solidFill>
                  <a:schemeClr val="bg1"/>
                </a:solidFill>
              </a:rPr>
              <a:t>הקודמים של הניסוי, וחלקן תמונות חדשות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he-IL" dirty="0" smtClean="0">
                <a:solidFill>
                  <a:schemeClr val="bg1"/>
                </a:solidFill>
              </a:rPr>
              <a:t>שלא הופיעו בחלקים הקודמים של הניסוי.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 algn="ctr" rtl="1">
              <a:lnSpc>
                <a:spcPct val="120000"/>
              </a:lnSpc>
              <a:buNone/>
            </a:pPr>
            <a:r>
              <a:rPr lang="he-IL" dirty="0" smtClean="0">
                <a:solidFill>
                  <a:schemeClr val="bg1"/>
                </a:solidFill>
              </a:rPr>
              <a:t>נבקש ממך להיזכר האם התמונה הופיעה במטלה,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he-IL" dirty="0" smtClean="0">
                <a:solidFill>
                  <a:schemeClr val="bg1"/>
                </a:solidFill>
              </a:rPr>
              <a:t>והאם היא </a:t>
            </a:r>
            <a:r>
              <a:rPr lang="he-IL" dirty="0" err="1" smtClean="0">
                <a:solidFill>
                  <a:schemeClr val="bg1"/>
                </a:solidFill>
              </a:rPr>
              <a:t>צומדה</a:t>
            </a:r>
            <a:r>
              <a:rPr lang="he-IL" dirty="0" smtClean="0">
                <a:solidFill>
                  <a:schemeClr val="bg1"/>
                </a:solidFill>
              </a:rPr>
              <a:t> לצליל במהלך האימון.</a:t>
            </a:r>
          </a:p>
          <a:p>
            <a:pPr marL="0" indent="0" algn="ctr" rtl="1">
              <a:lnSpc>
                <a:spcPct val="120000"/>
              </a:lnSpc>
              <a:buNone/>
            </a:pPr>
            <a:r>
              <a:rPr lang="he-IL" sz="2800" dirty="0">
                <a:solidFill>
                  <a:schemeClr val="bg1"/>
                </a:solidFill>
              </a:rPr>
              <a:t>(בטוח</a:t>
            </a:r>
            <a:r>
              <a:rPr lang="en-US" sz="2800" dirty="0">
                <a:solidFill>
                  <a:schemeClr val="bg1"/>
                </a:solidFill>
              </a:rPr>
              <a:t>/</a:t>
            </a:r>
            <a:r>
              <a:rPr lang="he-IL" sz="2800" dirty="0">
                <a:solidFill>
                  <a:schemeClr val="bg1"/>
                </a:solidFill>
              </a:rPr>
              <a:t>ה שכן, חושב</a:t>
            </a:r>
            <a:r>
              <a:rPr lang="en-US" sz="2800" dirty="0">
                <a:solidFill>
                  <a:schemeClr val="bg1"/>
                </a:solidFill>
              </a:rPr>
              <a:t>/</a:t>
            </a:r>
            <a:r>
              <a:rPr lang="he-IL" sz="2800" dirty="0">
                <a:solidFill>
                  <a:schemeClr val="bg1"/>
                </a:solidFill>
              </a:rPr>
              <a:t>ת שכן, אינני יודע</a:t>
            </a:r>
            <a:r>
              <a:rPr lang="en-US" sz="2800" dirty="0">
                <a:solidFill>
                  <a:schemeClr val="bg1"/>
                </a:solidFill>
              </a:rPr>
              <a:t>/</a:t>
            </a:r>
            <a:r>
              <a:rPr lang="he-IL" sz="2800" dirty="0">
                <a:solidFill>
                  <a:schemeClr val="bg1"/>
                </a:solidFill>
              </a:rPr>
              <a:t>ת, חושב</a:t>
            </a:r>
            <a:r>
              <a:rPr lang="en-US" sz="2800" dirty="0">
                <a:solidFill>
                  <a:schemeClr val="bg1"/>
                </a:solidFill>
              </a:rPr>
              <a:t>/</a:t>
            </a:r>
            <a:r>
              <a:rPr lang="he-IL" sz="2800" dirty="0">
                <a:solidFill>
                  <a:schemeClr val="bg1"/>
                </a:solidFill>
              </a:rPr>
              <a:t>ת שלא, בטוח</a:t>
            </a:r>
            <a:r>
              <a:rPr lang="en-US" sz="2800" dirty="0">
                <a:solidFill>
                  <a:schemeClr val="bg1"/>
                </a:solidFill>
              </a:rPr>
              <a:t>/</a:t>
            </a:r>
            <a:r>
              <a:rPr lang="he-IL" sz="2800" dirty="0">
                <a:solidFill>
                  <a:schemeClr val="bg1"/>
                </a:solidFill>
              </a:rPr>
              <a:t>ה שלא)</a:t>
            </a:r>
            <a:endParaRPr lang="en-US" sz="2800" dirty="0" smtClean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r>
              <a:rPr lang="he-IL" dirty="0" smtClean="0">
                <a:solidFill>
                  <a:schemeClr val="bg1"/>
                </a:solidFill>
              </a:rPr>
              <a:t> 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r>
              <a:rPr lang="he-IL" b="1" dirty="0" smtClean="0">
                <a:solidFill>
                  <a:schemeClr val="bg1"/>
                </a:solidFill>
              </a:rPr>
              <a:t>הגב/י באמצעות לחיצה על המקשים 1 עד 5</a:t>
            </a:r>
            <a:r>
              <a:rPr lang="en-US" b="1" dirty="0" smtClean="0">
                <a:solidFill>
                  <a:schemeClr val="bg1"/>
                </a:solidFill>
              </a:rPr>
              <a:t/>
            </a:r>
            <a:br>
              <a:rPr lang="en-US" b="1" dirty="0" smtClean="0">
                <a:solidFill>
                  <a:schemeClr val="bg1"/>
                </a:solidFill>
              </a:rPr>
            </a:br>
            <a:r>
              <a:rPr lang="he-IL" b="1" dirty="0" smtClean="0">
                <a:solidFill>
                  <a:schemeClr val="bg1"/>
                </a:solidFill>
              </a:rPr>
              <a:t>בכדי לציין את תשובתך, בהתאם לכתוב מטה.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r>
              <a:rPr lang="he-IL" dirty="0" smtClean="0">
                <a:solidFill>
                  <a:schemeClr val="bg1"/>
                </a:solidFill>
              </a:rPr>
              <a:t> 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r>
              <a:rPr lang="he-IL" dirty="0">
                <a:solidFill>
                  <a:srgbClr val="92D050"/>
                </a:solidFill>
              </a:rPr>
              <a:t>זהו שלב הדגמה ולאחריו יחל החלק המלא.</a:t>
            </a:r>
          </a:p>
          <a:p>
            <a:pPr marL="0" indent="0" algn="ctr" rtl="1">
              <a:buNone/>
            </a:pPr>
            <a:r>
              <a:rPr lang="he-IL" dirty="0" smtClean="0">
                <a:solidFill>
                  <a:schemeClr val="bg1"/>
                </a:solidFill>
              </a:rPr>
              <a:t>לחץ</a:t>
            </a:r>
            <a:r>
              <a:rPr lang="en-US" dirty="0" smtClean="0">
                <a:solidFill>
                  <a:schemeClr val="bg1"/>
                </a:solidFill>
              </a:rPr>
              <a:t>/</a:t>
            </a:r>
            <a:r>
              <a:rPr lang="he-IL" dirty="0" smtClean="0">
                <a:solidFill>
                  <a:schemeClr val="bg1"/>
                </a:solidFill>
              </a:rPr>
              <a:t>י </a:t>
            </a:r>
            <a:r>
              <a:rPr lang="he-IL" dirty="0">
                <a:solidFill>
                  <a:schemeClr val="bg1"/>
                </a:solidFill>
              </a:rPr>
              <a:t>על אחד הכפתורים כשאת</a:t>
            </a:r>
            <a:r>
              <a:rPr lang="en-US" dirty="0">
                <a:solidFill>
                  <a:schemeClr val="bg1"/>
                </a:solidFill>
              </a:rPr>
              <a:t>/</a:t>
            </a:r>
            <a:r>
              <a:rPr lang="he-IL" dirty="0">
                <a:solidFill>
                  <a:schemeClr val="bg1"/>
                </a:solidFill>
              </a:rPr>
              <a:t>ה מוכן</a:t>
            </a:r>
            <a:r>
              <a:rPr lang="en-US" dirty="0">
                <a:solidFill>
                  <a:schemeClr val="bg1"/>
                </a:solidFill>
              </a:rPr>
              <a:t>/</a:t>
            </a:r>
            <a:r>
              <a:rPr lang="he-IL" dirty="0">
                <a:solidFill>
                  <a:schemeClr val="bg1"/>
                </a:solidFill>
              </a:rPr>
              <a:t>ה </a:t>
            </a:r>
            <a:r>
              <a:rPr lang="he-IL" dirty="0" smtClean="0">
                <a:solidFill>
                  <a:schemeClr val="bg1"/>
                </a:solidFill>
              </a:rPr>
              <a:t>להתחיל</a:t>
            </a:r>
            <a:endParaRPr lang="he-IL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4356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he-IL" sz="4000" b="1" dirty="0" smtClean="0">
                <a:solidFill>
                  <a:schemeClr val="bg1"/>
                </a:solidFill>
                <a:cs typeface="+mn-cs"/>
              </a:rPr>
              <a:t>זיכרון</a:t>
            </a:r>
            <a:endParaRPr lang="en-US" sz="4000" dirty="0">
              <a:solidFill>
                <a:schemeClr val="bg1"/>
              </a:solidFill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90600"/>
            <a:ext cx="9144000" cy="5867400"/>
          </a:xfrm>
        </p:spPr>
        <p:txBody>
          <a:bodyPr>
            <a:normAutofit fontScale="77500" lnSpcReduction="20000"/>
          </a:bodyPr>
          <a:lstStyle/>
          <a:p>
            <a:pPr marL="0" indent="0" algn="ctr" rtl="1">
              <a:buNone/>
            </a:pPr>
            <a:r>
              <a:rPr lang="he-IL" dirty="0" smtClean="0">
                <a:solidFill>
                  <a:schemeClr val="bg1"/>
                </a:solidFill>
              </a:rPr>
              <a:t>בחלק זה, בכל פעם תופיע לפניך תמונה בודדת. 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he-IL" dirty="0" smtClean="0">
                <a:solidFill>
                  <a:schemeClr val="bg1"/>
                </a:solidFill>
              </a:rPr>
              <a:t>חלק מהתמונות יהיו תמונות מוכרות שהופיעו בחלקים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he-IL" dirty="0" smtClean="0">
                <a:solidFill>
                  <a:schemeClr val="bg1"/>
                </a:solidFill>
              </a:rPr>
              <a:t>הקודמים של הניסוי, וחלקן תמונות חדשות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he-IL" dirty="0" smtClean="0">
                <a:solidFill>
                  <a:schemeClr val="bg1"/>
                </a:solidFill>
              </a:rPr>
              <a:t>שלא הופיעו בחלקים הקודמים של הניסוי.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 algn="ctr" rtl="1">
              <a:lnSpc>
                <a:spcPct val="120000"/>
              </a:lnSpc>
              <a:buNone/>
            </a:pPr>
            <a:r>
              <a:rPr lang="he-IL" dirty="0" smtClean="0">
                <a:solidFill>
                  <a:schemeClr val="bg1"/>
                </a:solidFill>
              </a:rPr>
              <a:t>נבקש ממך להיזכר האם התמונה הופיעה במטלה,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he-IL" dirty="0" smtClean="0">
                <a:solidFill>
                  <a:schemeClr val="bg1"/>
                </a:solidFill>
              </a:rPr>
              <a:t>והאם היא </a:t>
            </a:r>
            <a:r>
              <a:rPr lang="he-IL" dirty="0" err="1" smtClean="0">
                <a:solidFill>
                  <a:schemeClr val="bg1"/>
                </a:solidFill>
              </a:rPr>
              <a:t>צומדה</a:t>
            </a:r>
            <a:r>
              <a:rPr lang="he-IL" dirty="0" smtClean="0">
                <a:solidFill>
                  <a:schemeClr val="bg1"/>
                </a:solidFill>
              </a:rPr>
              <a:t> לצליל במהלך האימון.</a:t>
            </a:r>
          </a:p>
          <a:p>
            <a:pPr marL="0" indent="0" algn="ctr" rtl="1">
              <a:lnSpc>
                <a:spcPct val="120000"/>
              </a:lnSpc>
              <a:buNone/>
            </a:pPr>
            <a:r>
              <a:rPr lang="he-IL" sz="2800" dirty="0">
                <a:solidFill>
                  <a:schemeClr val="bg1"/>
                </a:solidFill>
              </a:rPr>
              <a:t>(בטוח</a:t>
            </a:r>
            <a:r>
              <a:rPr lang="en-US" sz="2800" dirty="0">
                <a:solidFill>
                  <a:schemeClr val="bg1"/>
                </a:solidFill>
              </a:rPr>
              <a:t>/</a:t>
            </a:r>
            <a:r>
              <a:rPr lang="he-IL" sz="2800" dirty="0">
                <a:solidFill>
                  <a:schemeClr val="bg1"/>
                </a:solidFill>
              </a:rPr>
              <a:t>ה שכן, חושב</a:t>
            </a:r>
            <a:r>
              <a:rPr lang="en-US" sz="2800" dirty="0">
                <a:solidFill>
                  <a:schemeClr val="bg1"/>
                </a:solidFill>
              </a:rPr>
              <a:t>/</a:t>
            </a:r>
            <a:r>
              <a:rPr lang="he-IL" sz="2800" dirty="0">
                <a:solidFill>
                  <a:schemeClr val="bg1"/>
                </a:solidFill>
              </a:rPr>
              <a:t>ת שכן, אינני יודע</a:t>
            </a:r>
            <a:r>
              <a:rPr lang="en-US" sz="2800" dirty="0">
                <a:solidFill>
                  <a:schemeClr val="bg1"/>
                </a:solidFill>
              </a:rPr>
              <a:t>/</a:t>
            </a:r>
            <a:r>
              <a:rPr lang="he-IL" sz="2800" dirty="0">
                <a:solidFill>
                  <a:schemeClr val="bg1"/>
                </a:solidFill>
              </a:rPr>
              <a:t>ת, חושב</a:t>
            </a:r>
            <a:r>
              <a:rPr lang="en-US" sz="2800" dirty="0">
                <a:solidFill>
                  <a:schemeClr val="bg1"/>
                </a:solidFill>
              </a:rPr>
              <a:t>/</a:t>
            </a:r>
            <a:r>
              <a:rPr lang="he-IL" sz="2800" dirty="0">
                <a:solidFill>
                  <a:schemeClr val="bg1"/>
                </a:solidFill>
              </a:rPr>
              <a:t>ת שלא, בטוח</a:t>
            </a:r>
            <a:r>
              <a:rPr lang="en-US" sz="2800" dirty="0">
                <a:solidFill>
                  <a:schemeClr val="bg1"/>
                </a:solidFill>
              </a:rPr>
              <a:t>/</a:t>
            </a:r>
            <a:r>
              <a:rPr lang="he-IL" sz="2800" dirty="0">
                <a:solidFill>
                  <a:schemeClr val="bg1"/>
                </a:solidFill>
              </a:rPr>
              <a:t>ה שלא)</a:t>
            </a:r>
            <a:endParaRPr lang="en-US" sz="2800" dirty="0" smtClean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r>
              <a:rPr lang="he-IL" dirty="0" smtClean="0">
                <a:solidFill>
                  <a:schemeClr val="bg1"/>
                </a:solidFill>
              </a:rPr>
              <a:t> 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r>
              <a:rPr lang="he-IL" b="1" dirty="0" smtClean="0">
                <a:solidFill>
                  <a:schemeClr val="bg1"/>
                </a:solidFill>
              </a:rPr>
              <a:t>הגב/י באמצעות לחיצה על המקשים 1 עד 5</a:t>
            </a:r>
            <a:r>
              <a:rPr lang="en-US" b="1" dirty="0" smtClean="0">
                <a:solidFill>
                  <a:schemeClr val="bg1"/>
                </a:solidFill>
              </a:rPr>
              <a:t/>
            </a:r>
            <a:br>
              <a:rPr lang="en-US" b="1" dirty="0" smtClean="0">
                <a:solidFill>
                  <a:schemeClr val="bg1"/>
                </a:solidFill>
              </a:rPr>
            </a:br>
            <a:r>
              <a:rPr lang="he-IL" b="1" dirty="0" smtClean="0">
                <a:solidFill>
                  <a:schemeClr val="bg1"/>
                </a:solidFill>
              </a:rPr>
              <a:t>בכדי לציין את תשובתך, בהתאם לכתוב מטה.</a:t>
            </a:r>
          </a:p>
          <a:p>
            <a:pPr marL="0" indent="0" algn="ctr" rtl="1">
              <a:buNone/>
            </a:pPr>
            <a:endParaRPr lang="he-IL" b="1" dirty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r>
              <a:rPr lang="he-IL" b="1" dirty="0">
                <a:solidFill>
                  <a:schemeClr val="bg1"/>
                </a:solidFill>
              </a:rPr>
              <a:t>שים</a:t>
            </a:r>
            <a:r>
              <a:rPr lang="en-US" b="1" dirty="0">
                <a:solidFill>
                  <a:schemeClr val="bg1"/>
                </a:solidFill>
              </a:rPr>
              <a:t>/</a:t>
            </a:r>
            <a:r>
              <a:rPr lang="he-IL" b="1" dirty="0">
                <a:solidFill>
                  <a:schemeClr val="bg1"/>
                </a:solidFill>
              </a:rPr>
              <a:t>י לב – לרשותך 3 שניות למענה בכל </a:t>
            </a:r>
            <a:r>
              <a:rPr lang="he-IL" b="1" dirty="0" smtClean="0">
                <a:solidFill>
                  <a:schemeClr val="bg1"/>
                </a:solidFill>
              </a:rPr>
              <a:t>פעם.</a:t>
            </a:r>
            <a:endParaRPr lang="en-US" dirty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r>
              <a:rPr lang="he-IL" dirty="0" smtClean="0">
                <a:solidFill>
                  <a:schemeClr val="bg1"/>
                </a:solidFill>
              </a:rPr>
              <a:t> 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r>
              <a:rPr lang="he-IL" dirty="0" smtClean="0">
                <a:solidFill>
                  <a:srgbClr val="92D050"/>
                </a:solidFill>
              </a:rPr>
              <a:t>זהו החלק המלא.</a:t>
            </a:r>
          </a:p>
          <a:p>
            <a:pPr marL="0" indent="0" algn="ctr" rtl="1">
              <a:buNone/>
            </a:pPr>
            <a:r>
              <a:rPr lang="he-IL" dirty="0" smtClean="0">
                <a:solidFill>
                  <a:schemeClr val="bg1"/>
                </a:solidFill>
              </a:rPr>
              <a:t>לחץ</a:t>
            </a:r>
            <a:r>
              <a:rPr lang="en-US" dirty="0" smtClean="0">
                <a:solidFill>
                  <a:schemeClr val="bg1"/>
                </a:solidFill>
              </a:rPr>
              <a:t>/</a:t>
            </a:r>
            <a:r>
              <a:rPr lang="he-IL" dirty="0" smtClean="0">
                <a:solidFill>
                  <a:schemeClr val="bg1"/>
                </a:solidFill>
              </a:rPr>
              <a:t>י </a:t>
            </a:r>
            <a:r>
              <a:rPr lang="he-IL" dirty="0">
                <a:solidFill>
                  <a:schemeClr val="bg1"/>
                </a:solidFill>
              </a:rPr>
              <a:t>על אחד הכפתורים כשאת</a:t>
            </a:r>
            <a:r>
              <a:rPr lang="en-US" dirty="0">
                <a:solidFill>
                  <a:schemeClr val="bg1"/>
                </a:solidFill>
              </a:rPr>
              <a:t>/</a:t>
            </a:r>
            <a:r>
              <a:rPr lang="he-IL" dirty="0">
                <a:solidFill>
                  <a:schemeClr val="bg1"/>
                </a:solidFill>
              </a:rPr>
              <a:t>ה מוכן</a:t>
            </a:r>
            <a:r>
              <a:rPr lang="en-US" dirty="0">
                <a:solidFill>
                  <a:schemeClr val="bg1"/>
                </a:solidFill>
              </a:rPr>
              <a:t>/</a:t>
            </a:r>
            <a:r>
              <a:rPr lang="he-IL" dirty="0">
                <a:solidFill>
                  <a:schemeClr val="bg1"/>
                </a:solidFill>
              </a:rPr>
              <a:t>ה </a:t>
            </a:r>
            <a:r>
              <a:rPr lang="he-IL" dirty="0" smtClean="0">
                <a:solidFill>
                  <a:schemeClr val="bg1"/>
                </a:solidFill>
              </a:rPr>
              <a:t>להתחיל</a:t>
            </a:r>
            <a:endParaRPr lang="he-IL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1309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he-IL" sz="4000" b="1" dirty="0" smtClean="0">
                <a:solidFill>
                  <a:schemeClr val="bg1"/>
                </a:solidFill>
                <a:cs typeface="+mn-cs"/>
              </a:rPr>
              <a:t>זיכרון - הדגמה</a:t>
            </a:r>
            <a:endParaRPr lang="en-US" sz="4000" dirty="0">
              <a:solidFill>
                <a:schemeClr val="bg1"/>
              </a:solidFill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90600"/>
            <a:ext cx="9144000" cy="5562600"/>
          </a:xfrm>
        </p:spPr>
        <p:txBody>
          <a:bodyPr>
            <a:normAutofit fontScale="77500" lnSpcReduction="20000"/>
          </a:bodyPr>
          <a:lstStyle/>
          <a:p>
            <a:pPr marL="0" indent="0" algn="ctr" rtl="1">
              <a:buNone/>
            </a:pPr>
            <a:r>
              <a:rPr lang="he-IL" dirty="0" smtClean="0">
                <a:solidFill>
                  <a:schemeClr val="bg1"/>
                </a:solidFill>
              </a:rPr>
              <a:t>בחלק זה, בכל פעם תופיע לפניך תמונה בודדת. 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he-IL" dirty="0" smtClean="0">
                <a:solidFill>
                  <a:schemeClr val="bg1"/>
                </a:solidFill>
              </a:rPr>
              <a:t>חלק מהתמונות יהיו תמונות מוכרות שהופיעו בחלקים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he-IL" dirty="0" smtClean="0">
                <a:solidFill>
                  <a:schemeClr val="bg1"/>
                </a:solidFill>
              </a:rPr>
              <a:t>הקודמים של הניסוי, וחלקן תמונות חדשות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he-IL" dirty="0" smtClean="0">
                <a:solidFill>
                  <a:schemeClr val="bg1"/>
                </a:solidFill>
              </a:rPr>
              <a:t>שלא הופיעו בחלקים הקודמים של הניסוי.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 algn="ctr" rtl="1">
              <a:lnSpc>
                <a:spcPct val="120000"/>
              </a:lnSpc>
              <a:buNone/>
            </a:pPr>
            <a:r>
              <a:rPr lang="he-IL" dirty="0" smtClean="0">
                <a:solidFill>
                  <a:schemeClr val="bg1"/>
                </a:solidFill>
              </a:rPr>
              <a:t>נבקש ממך להיזכר האם התמונה הופיעה במטלה,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he-IL" dirty="0" smtClean="0">
                <a:solidFill>
                  <a:schemeClr val="bg1"/>
                </a:solidFill>
              </a:rPr>
              <a:t>והאם היא </a:t>
            </a:r>
            <a:r>
              <a:rPr lang="he-IL" dirty="0" err="1" smtClean="0">
                <a:solidFill>
                  <a:schemeClr val="bg1"/>
                </a:solidFill>
              </a:rPr>
              <a:t>צומדה</a:t>
            </a:r>
            <a:r>
              <a:rPr lang="he-IL" dirty="0" smtClean="0">
                <a:solidFill>
                  <a:schemeClr val="bg1"/>
                </a:solidFill>
              </a:rPr>
              <a:t> לצליל במהלך האימון.</a:t>
            </a:r>
          </a:p>
          <a:p>
            <a:pPr marL="0" indent="0" algn="ctr" rtl="1">
              <a:lnSpc>
                <a:spcPct val="120000"/>
              </a:lnSpc>
              <a:buNone/>
            </a:pPr>
            <a:r>
              <a:rPr lang="he-IL" sz="2800" dirty="0">
                <a:solidFill>
                  <a:schemeClr val="bg1"/>
                </a:solidFill>
              </a:rPr>
              <a:t>(בטוח</a:t>
            </a:r>
            <a:r>
              <a:rPr lang="en-US" sz="2800" dirty="0">
                <a:solidFill>
                  <a:schemeClr val="bg1"/>
                </a:solidFill>
              </a:rPr>
              <a:t>/</a:t>
            </a:r>
            <a:r>
              <a:rPr lang="he-IL" sz="2800" dirty="0">
                <a:solidFill>
                  <a:schemeClr val="bg1"/>
                </a:solidFill>
              </a:rPr>
              <a:t>ה שכן, חושב</a:t>
            </a:r>
            <a:r>
              <a:rPr lang="en-US" sz="2800" dirty="0">
                <a:solidFill>
                  <a:schemeClr val="bg1"/>
                </a:solidFill>
              </a:rPr>
              <a:t>/</a:t>
            </a:r>
            <a:r>
              <a:rPr lang="he-IL" sz="2800" dirty="0">
                <a:solidFill>
                  <a:schemeClr val="bg1"/>
                </a:solidFill>
              </a:rPr>
              <a:t>ת שכן, אינני יודע</a:t>
            </a:r>
            <a:r>
              <a:rPr lang="en-US" sz="2800" dirty="0">
                <a:solidFill>
                  <a:schemeClr val="bg1"/>
                </a:solidFill>
              </a:rPr>
              <a:t>/</a:t>
            </a:r>
            <a:r>
              <a:rPr lang="he-IL" sz="2800" dirty="0">
                <a:solidFill>
                  <a:schemeClr val="bg1"/>
                </a:solidFill>
              </a:rPr>
              <a:t>ת, חושב</a:t>
            </a:r>
            <a:r>
              <a:rPr lang="en-US" sz="2800" dirty="0">
                <a:solidFill>
                  <a:schemeClr val="bg1"/>
                </a:solidFill>
              </a:rPr>
              <a:t>/</a:t>
            </a:r>
            <a:r>
              <a:rPr lang="he-IL" sz="2800" dirty="0">
                <a:solidFill>
                  <a:schemeClr val="bg1"/>
                </a:solidFill>
              </a:rPr>
              <a:t>ת שלא, בטוח</a:t>
            </a:r>
            <a:r>
              <a:rPr lang="en-US" sz="2800" dirty="0">
                <a:solidFill>
                  <a:schemeClr val="bg1"/>
                </a:solidFill>
              </a:rPr>
              <a:t>/</a:t>
            </a:r>
            <a:r>
              <a:rPr lang="he-IL" sz="2800" dirty="0">
                <a:solidFill>
                  <a:schemeClr val="bg1"/>
                </a:solidFill>
              </a:rPr>
              <a:t>ה שלא)</a:t>
            </a:r>
            <a:endParaRPr lang="en-US" sz="2800" dirty="0" smtClean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r>
              <a:rPr lang="he-IL" dirty="0" smtClean="0">
                <a:solidFill>
                  <a:schemeClr val="bg1"/>
                </a:solidFill>
              </a:rPr>
              <a:t> 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r>
              <a:rPr lang="he-IL" b="1" dirty="0" smtClean="0">
                <a:solidFill>
                  <a:schemeClr val="bg1"/>
                </a:solidFill>
              </a:rPr>
              <a:t>הגב/י באמצעות לחיצה על המקשים 1 עד 5</a:t>
            </a:r>
            <a:r>
              <a:rPr lang="en-US" b="1" dirty="0" smtClean="0">
                <a:solidFill>
                  <a:schemeClr val="bg1"/>
                </a:solidFill>
              </a:rPr>
              <a:t/>
            </a:r>
            <a:br>
              <a:rPr lang="en-US" b="1" dirty="0" smtClean="0">
                <a:solidFill>
                  <a:schemeClr val="bg1"/>
                </a:solidFill>
              </a:rPr>
            </a:br>
            <a:r>
              <a:rPr lang="he-IL" b="1" dirty="0" smtClean="0">
                <a:solidFill>
                  <a:schemeClr val="bg1"/>
                </a:solidFill>
              </a:rPr>
              <a:t>בכדי לציין את תשובתך, בהתאם לכתוב מטה.</a:t>
            </a:r>
          </a:p>
          <a:p>
            <a:pPr marL="0" indent="0" algn="ctr" rtl="1">
              <a:buNone/>
            </a:pPr>
            <a:endParaRPr lang="en-US" b="1" dirty="0" smtClean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r>
              <a:rPr lang="he-IL" b="1" dirty="0" smtClean="0">
                <a:solidFill>
                  <a:schemeClr val="bg1"/>
                </a:solidFill>
              </a:rPr>
              <a:t>שים</a:t>
            </a:r>
            <a:r>
              <a:rPr lang="en-US" b="1" dirty="0" smtClean="0">
                <a:solidFill>
                  <a:schemeClr val="bg1"/>
                </a:solidFill>
              </a:rPr>
              <a:t>/</a:t>
            </a:r>
            <a:r>
              <a:rPr lang="he-IL" b="1" dirty="0" smtClean="0">
                <a:solidFill>
                  <a:schemeClr val="bg1"/>
                </a:solidFill>
              </a:rPr>
              <a:t>י לב – לרשותך 3 שניות למענה </a:t>
            </a:r>
            <a:r>
              <a:rPr lang="he-IL" b="1" smtClean="0">
                <a:solidFill>
                  <a:schemeClr val="bg1"/>
                </a:solidFill>
              </a:rPr>
              <a:t>בכל פעם.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r>
              <a:rPr lang="he-IL" dirty="0" smtClean="0">
                <a:solidFill>
                  <a:schemeClr val="bg1"/>
                </a:solidFill>
              </a:rPr>
              <a:t> 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r>
              <a:rPr lang="he-IL" dirty="0">
                <a:solidFill>
                  <a:srgbClr val="92D050"/>
                </a:solidFill>
              </a:rPr>
              <a:t>זהו שלב הדגמה ולאחריו יחל החלק המלא.</a:t>
            </a:r>
          </a:p>
          <a:p>
            <a:pPr marL="0" indent="0" algn="ctr" rtl="1">
              <a:buNone/>
            </a:pPr>
            <a:r>
              <a:rPr lang="he-IL" dirty="0" smtClean="0">
                <a:solidFill>
                  <a:schemeClr val="bg1"/>
                </a:solidFill>
              </a:rPr>
              <a:t>לחץ</a:t>
            </a:r>
            <a:r>
              <a:rPr lang="en-US" dirty="0" smtClean="0">
                <a:solidFill>
                  <a:schemeClr val="bg1"/>
                </a:solidFill>
              </a:rPr>
              <a:t>/</a:t>
            </a:r>
            <a:r>
              <a:rPr lang="he-IL" dirty="0" smtClean="0">
                <a:solidFill>
                  <a:schemeClr val="bg1"/>
                </a:solidFill>
              </a:rPr>
              <a:t>י </a:t>
            </a:r>
            <a:r>
              <a:rPr lang="he-IL" dirty="0">
                <a:solidFill>
                  <a:schemeClr val="bg1"/>
                </a:solidFill>
              </a:rPr>
              <a:t>על אחד הכפתורים כשאת</a:t>
            </a:r>
            <a:r>
              <a:rPr lang="en-US" dirty="0">
                <a:solidFill>
                  <a:schemeClr val="bg1"/>
                </a:solidFill>
              </a:rPr>
              <a:t>/</a:t>
            </a:r>
            <a:r>
              <a:rPr lang="he-IL" dirty="0">
                <a:solidFill>
                  <a:schemeClr val="bg1"/>
                </a:solidFill>
              </a:rPr>
              <a:t>ה מוכן</a:t>
            </a:r>
            <a:r>
              <a:rPr lang="en-US" dirty="0">
                <a:solidFill>
                  <a:schemeClr val="bg1"/>
                </a:solidFill>
              </a:rPr>
              <a:t>/</a:t>
            </a:r>
            <a:r>
              <a:rPr lang="he-IL" dirty="0">
                <a:solidFill>
                  <a:schemeClr val="bg1"/>
                </a:solidFill>
              </a:rPr>
              <a:t>ה </a:t>
            </a:r>
            <a:r>
              <a:rPr lang="he-IL" dirty="0" smtClean="0">
                <a:solidFill>
                  <a:schemeClr val="bg1"/>
                </a:solidFill>
              </a:rPr>
              <a:t>להתחיל</a:t>
            </a:r>
            <a:endParaRPr lang="he-IL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2705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he-IL" sz="4000" b="1" dirty="0" smtClean="0">
                <a:solidFill>
                  <a:schemeClr val="bg1"/>
                </a:solidFill>
                <a:cs typeface="+mn-cs"/>
              </a:rPr>
              <a:t>זיכרון, </a:t>
            </a:r>
            <a:r>
              <a:rPr lang="he-IL" sz="4000" b="1" dirty="0">
                <a:solidFill>
                  <a:schemeClr val="bg1"/>
                </a:solidFill>
                <a:cs typeface="+mn-cs"/>
              </a:rPr>
              <a:t>היה/לא </a:t>
            </a:r>
            <a:r>
              <a:rPr lang="he-IL" sz="4000" b="1" dirty="0" smtClean="0">
                <a:solidFill>
                  <a:schemeClr val="bg1"/>
                </a:solidFill>
                <a:cs typeface="+mn-cs"/>
              </a:rPr>
              <a:t>היה</a:t>
            </a:r>
            <a:endParaRPr lang="en-US" sz="4000" dirty="0">
              <a:solidFill>
                <a:schemeClr val="bg1"/>
              </a:solidFill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95400"/>
            <a:ext cx="9144000" cy="5562600"/>
          </a:xfrm>
        </p:spPr>
        <p:txBody>
          <a:bodyPr>
            <a:normAutofit fontScale="92500" lnSpcReduction="20000"/>
          </a:bodyPr>
          <a:lstStyle/>
          <a:p>
            <a:pPr marL="0" indent="0" algn="ctr" rtl="1">
              <a:buNone/>
            </a:pPr>
            <a:r>
              <a:rPr lang="he-IL" dirty="0" smtClean="0">
                <a:solidFill>
                  <a:schemeClr val="bg1"/>
                </a:solidFill>
              </a:rPr>
              <a:t>בחלק זה, בכל פעם תופיע לפניך תמונה בודדת. 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he-IL" dirty="0" smtClean="0">
                <a:solidFill>
                  <a:schemeClr val="bg1"/>
                </a:solidFill>
              </a:rPr>
              <a:t>חלק מהתמונות יהיו תמונות מוכרות שהופיעו בחלקים הקודמים של הניסוי, וחלקן תמונות חדשות שלא הופיעו בחלקים הקודמים של הניסוי.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r>
              <a:rPr lang="he-IL" dirty="0" smtClean="0">
                <a:solidFill>
                  <a:schemeClr val="bg1"/>
                </a:solidFill>
              </a:rPr>
              <a:t>נבקש ממך להיזכר האם התמונה הופיעה (</a:t>
            </a:r>
            <a:r>
              <a:rPr lang="en-US" dirty="0" smtClean="0">
                <a:solidFill>
                  <a:schemeClr val="bg1"/>
                </a:solidFill>
              </a:rPr>
              <a:t>Yes</a:t>
            </a:r>
            <a:r>
              <a:rPr lang="he-IL" dirty="0" smtClean="0">
                <a:solidFill>
                  <a:schemeClr val="bg1"/>
                </a:solidFill>
              </a:rPr>
              <a:t>) במטלה 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he-IL" dirty="0" smtClean="0">
                <a:solidFill>
                  <a:schemeClr val="bg1"/>
                </a:solidFill>
              </a:rPr>
              <a:t>או לא (</a:t>
            </a:r>
            <a:r>
              <a:rPr lang="en-US" dirty="0" smtClean="0">
                <a:solidFill>
                  <a:schemeClr val="bg1"/>
                </a:solidFill>
              </a:rPr>
              <a:t>No</a:t>
            </a:r>
            <a:r>
              <a:rPr lang="he-IL" dirty="0" smtClean="0">
                <a:solidFill>
                  <a:schemeClr val="bg1"/>
                </a:solidFill>
              </a:rPr>
              <a:t>).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r>
              <a:rPr lang="he-IL" dirty="0" smtClean="0">
                <a:solidFill>
                  <a:schemeClr val="bg1"/>
                </a:solidFill>
              </a:rPr>
              <a:t> 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r>
              <a:rPr lang="he-IL" b="1" dirty="0" smtClean="0">
                <a:solidFill>
                  <a:schemeClr val="bg1"/>
                </a:solidFill>
              </a:rPr>
              <a:t>הגב/י באמצעות לחיצה על המקשים </a:t>
            </a:r>
            <a:r>
              <a:rPr lang="en-US" b="1" dirty="0" smtClean="0">
                <a:solidFill>
                  <a:schemeClr val="bg1"/>
                </a:solidFill>
              </a:rPr>
              <a:t>‘I'</a:t>
            </a:r>
            <a:r>
              <a:rPr lang="he-IL" b="1" dirty="0" smtClean="0">
                <a:solidFill>
                  <a:schemeClr val="bg1"/>
                </a:solidFill>
              </a:rPr>
              <a:t> או </a:t>
            </a:r>
            <a:r>
              <a:rPr lang="en-US" b="1" dirty="0" smtClean="0">
                <a:solidFill>
                  <a:schemeClr val="bg1"/>
                </a:solidFill>
              </a:rPr>
              <a:t>‘U' </a:t>
            </a:r>
            <a:r>
              <a:rPr lang="he-IL" b="1" dirty="0" smtClean="0">
                <a:solidFill>
                  <a:schemeClr val="bg1"/>
                </a:solidFill>
              </a:rPr>
              <a:t> במקלדת בכדי לציין האם התמונה הוצגה (</a:t>
            </a:r>
            <a:r>
              <a:rPr lang="en-US" b="1" dirty="0" smtClean="0">
                <a:solidFill>
                  <a:schemeClr val="bg1"/>
                </a:solidFill>
              </a:rPr>
              <a:t>Yes</a:t>
            </a:r>
            <a:r>
              <a:rPr lang="he-IL" b="1" dirty="0" smtClean="0">
                <a:solidFill>
                  <a:schemeClr val="bg1"/>
                </a:solidFill>
              </a:rPr>
              <a:t>) או לא הוצגה (</a:t>
            </a:r>
            <a:r>
              <a:rPr lang="en-US" b="1" dirty="0" smtClean="0">
                <a:solidFill>
                  <a:schemeClr val="bg1"/>
                </a:solidFill>
              </a:rPr>
              <a:t>No</a:t>
            </a:r>
            <a:r>
              <a:rPr lang="he-IL" b="1" dirty="0" smtClean="0">
                <a:solidFill>
                  <a:schemeClr val="bg1"/>
                </a:solidFill>
              </a:rPr>
              <a:t>) קודם לכן, בהתאם לכתוב מטה.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r>
              <a:rPr lang="he-IL" dirty="0" smtClean="0">
                <a:solidFill>
                  <a:schemeClr val="bg1"/>
                </a:solidFill>
              </a:rPr>
              <a:t> 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r>
              <a:rPr lang="he-IL" dirty="0" smtClean="0">
                <a:solidFill>
                  <a:srgbClr val="92D050"/>
                </a:solidFill>
              </a:rPr>
              <a:t>שים/י לב כי בחלק זה </a:t>
            </a:r>
            <a:r>
              <a:rPr lang="he-IL" u="sng" dirty="0" smtClean="0">
                <a:solidFill>
                  <a:srgbClr val="92D050"/>
                </a:solidFill>
              </a:rPr>
              <a:t>אין הדגמה</a:t>
            </a:r>
            <a:r>
              <a:rPr lang="he-IL" dirty="0" smtClean="0">
                <a:solidFill>
                  <a:srgbClr val="92D050"/>
                </a:solidFill>
              </a:rPr>
              <a:t>. זהו החלק המלא</a:t>
            </a:r>
          </a:p>
          <a:p>
            <a:pPr marL="0" indent="0" algn="ctr" rtl="1">
              <a:buNone/>
            </a:pPr>
            <a:r>
              <a:rPr lang="he-IL" dirty="0" smtClean="0">
                <a:solidFill>
                  <a:schemeClr val="bg1"/>
                </a:solidFill>
              </a:rPr>
              <a:t>לחץ</a:t>
            </a:r>
            <a:r>
              <a:rPr lang="en-US" dirty="0" smtClean="0">
                <a:solidFill>
                  <a:schemeClr val="bg1"/>
                </a:solidFill>
              </a:rPr>
              <a:t>/</a:t>
            </a:r>
            <a:r>
              <a:rPr lang="he-IL" dirty="0" smtClean="0">
                <a:solidFill>
                  <a:schemeClr val="bg1"/>
                </a:solidFill>
              </a:rPr>
              <a:t>י </a:t>
            </a:r>
            <a:r>
              <a:rPr lang="he-IL" dirty="0">
                <a:solidFill>
                  <a:schemeClr val="bg1"/>
                </a:solidFill>
              </a:rPr>
              <a:t>על מקש הרווח כדי </a:t>
            </a:r>
            <a:r>
              <a:rPr lang="he-IL" dirty="0" smtClean="0">
                <a:solidFill>
                  <a:schemeClr val="bg1"/>
                </a:solidFill>
              </a:rPr>
              <a:t>להתחיל</a:t>
            </a:r>
            <a:endParaRPr lang="en-US" dirty="0" smtClean="0">
              <a:solidFill>
                <a:srgbClr val="92D050"/>
              </a:solidFill>
            </a:endParaRPr>
          </a:p>
          <a:p>
            <a:pPr marL="0" indent="0" algn="ctr" rtl="1">
              <a:buNone/>
            </a:pP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54937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Autofit/>
          </a:bodyPr>
          <a:lstStyle/>
          <a:p>
            <a:r>
              <a:rPr lang="he-IL" sz="4000" b="1" dirty="0" smtClean="0">
                <a:solidFill>
                  <a:schemeClr val="bg1"/>
                </a:solidFill>
                <a:cs typeface="+mn-cs"/>
              </a:rPr>
              <a:t>דירוג פריטים - הדגמה</a:t>
            </a:r>
            <a:endParaRPr lang="en-US" sz="4000" dirty="0">
              <a:solidFill>
                <a:schemeClr val="bg1"/>
              </a:solidFill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 lnSpcReduction="10000"/>
          </a:bodyPr>
          <a:lstStyle/>
          <a:p>
            <a:pPr marL="0" indent="0" algn="ctr" rtl="1">
              <a:buNone/>
            </a:pPr>
            <a:r>
              <a:rPr lang="he-IL" dirty="0">
                <a:solidFill>
                  <a:schemeClr val="bg1"/>
                </a:solidFill>
              </a:rPr>
              <a:t>בחלק זה, </a:t>
            </a:r>
            <a:r>
              <a:rPr lang="he-IL" dirty="0" smtClean="0">
                <a:solidFill>
                  <a:schemeClr val="bg1"/>
                </a:solidFill>
              </a:rPr>
              <a:t>תופיע על המסך בכל פעם תמונה.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he-IL" dirty="0" smtClean="0">
                <a:solidFill>
                  <a:schemeClr val="bg1"/>
                </a:solidFill>
              </a:rPr>
              <a:t>בכל </a:t>
            </a:r>
            <a:r>
              <a:rPr lang="he-IL" dirty="0">
                <a:solidFill>
                  <a:schemeClr val="bg1"/>
                </a:solidFill>
              </a:rPr>
              <a:t>צעד תתבקש/י </a:t>
            </a:r>
            <a:r>
              <a:rPr lang="he-IL" dirty="0" smtClean="0">
                <a:solidFill>
                  <a:schemeClr val="bg1"/>
                </a:solidFill>
              </a:rPr>
              <a:t>לדרג את הפריט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he-IL" dirty="0" smtClean="0">
                <a:solidFill>
                  <a:schemeClr val="bg1"/>
                </a:solidFill>
              </a:rPr>
              <a:t>באמצעות העכבר, בהתאם להוראות שקראת.</a:t>
            </a:r>
            <a:endParaRPr lang="en-US" sz="1400" dirty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r>
              <a:rPr lang="he-IL" dirty="0" smtClean="0">
                <a:solidFill>
                  <a:schemeClr val="bg1"/>
                </a:solidFill>
              </a:rPr>
              <a:t>ניתן לבחור מספרים בין 0 ל-10.</a:t>
            </a:r>
          </a:p>
          <a:p>
            <a:pPr marL="0" indent="0" algn="ctr" rtl="1">
              <a:buNone/>
            </a:pPr>
            <a:r>
              <a:rPr lang="he-IL" sz="3300" b="1" dirty="0">
                <a:solidFill>
                  <a:schemeClr val="bg1"/>
                </a:solidFill>
                <a:latin typeface="Arial Hebrew" charset="-79"/>
                <a:ea typeface="Arial Hebrew" charset="-79"/>
                <a:cs typeface="Arial Hebrew" charset="-79"/>
              </a:rPr>
              <a:t> </a:t>
            </a:r>
            <a:endParaRPr lang="en-US" sz="3300" dirty="0">
              <a:solidFill>
                <a:schemeClr val="bg1"/>
              </a:solidFill>
              <a:latin typeface="Arial Hebrew" charset="-79"/>
              <a:ea typeface="Arial Hebrew" charset="-79"/>
              <a:cs typeface="Arial Hebrew" charset="-79"/>
            </a:endParaRPr>
          </a:p>
          <a:p>
            <a:pPr marL="0" indent="0" algn="ctr" rtl="1">
              <a:buNone/>
            </a:pPr>
            <a:r>
              <a:rPr lang="he-IL" sz="3500" b="1" dirty="0" smtClean="0">
                <a:solidFill>
                  <a:schemeClr val="bg1"/>
                </a:solidFill>
                <a:latin typeface="Arial Hebrew" charset="-79"/>
                <a:ea typeface="Arial Hebrew" charset="-79"/>
                <a:cs typeface="Arial Hebrew" charset="-79"/>
              </a:rPr>
              <a:t>יש להגיב באמצעות </a:t>
            </a:r>
            <a:r>
              <a:rPr lang="he-IL" sz="3500" b="1" dirty="0">
                <a:solidFill>
                  <a:schemeClr val="bg1"/>
                </a:solidFill>
                <a:latin typeface="Arial Hebrew" charset="-79"/>
                <a:ea typeface="Arial Hebrew" charset="-79"/>
                <a:cs typeface="Arial Hebrew" charset="-79"/>
              </a:rPr>
              <a:t>לחיצה על </a:t>
            </a:r>
            <a:r>
              <a:rPr lang="he-IL" sz="3500" b="1" dirty="0" smtClean="0">
                <a:solidFill>
                  <a:schemeClr val="bg1"/>
                </a:solidFill>
                <a:latin typeface="Arial Hebrew" charset="-79"/>
                <a:ea typeface="Arial Hebrew" charset="-79"/>
                <a:cs typeface="Arial Hebrew" charset="-79"/>
              </a:rPr>
              <a:t>המיקום של</a:t>
            </a:r>
            <a:r>
              <a:rPr lang="en-US" sz="3500" b="1" dirty="0" smtClean="0">
                <a:solidFill>
                  <a:schemeClr val="bg1"/>
                </a:solidFill>
                <a:latin typeface="Arial Hebrew" charset="-79"/>
                <a:ea typeface="Arial Hebrew" charset="-79"/>
                <a:cs typeface="Arial Hebrew" charset="-79"/>
              </a:rPr>
              <a:t/>
            </a:r>
            <a:br>
              <a:rPr lang="en-US" sz="3500" b="1" dirty="0" smtClean="0">
                <a:solidFill>
                  <a:schemeClr val="bg1"/>
                </a:solidFill>
                <a:latin typeface="Arial Hebrew" charset="-79"/>
                <a:ea typeface="Arial Hebrew" charset="-79"/>
                <a:cs typeface="Arial Hebrew" charset="-79"/>
              </a:rPr>
            </a:br>
            <a:r>
              <a:rPr lang="he-IL" sz="3500" b="1" dirty="0" smtClean="0">
                <a:solidFill>
                  <a:schemeClr val="bg1"/>
                </a:solidFill>
                <a:latin typeface="Arial Hebrew" charset="-79"/>
                <a:ea typeface="Arial Hebrew" charset="-79"/>
                <a:cs typeface="Arial Hebrew" charset="-79"/>
              </a:rPr>
              <a:t>המספר שברצונך לבחור על הסקאלה.</a:t>
            </a:r>
            <a:endParaRPr lang="en-US" sz="3500" b="1" dirty="0">
              <a:solidFill>
                <a:schemeClr val="bg1"/>
              </a:solidFill>
              <a:latin typeface="Arial Hebrew" charset="-79"/>
              <a:ea typeface="Arial Hebrew" charset="-79"/>
              <a:cs typeface="Arial Hebrew" charset="-79"/>
            </a:endParaRPr>
          </a:p>
          <a:p>
            <a:pPr marL="0" indent="0" algn="ctr" rtl="1">
              <a:buNone/>
            </a:pPr>
            <a:r>
              <a:rPr lang="he-IL" dirty="0">
                <a:solidFill>
                  <a:schemeClr val="bg1"/>
                </a:solidFill>
              </a:rPr>
              <a:t> 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r>
              <a:rPr lang="he-IL" dirty="0" smtClean="0">
                <a:solidFill>
                  <a:srgbClr val="92D050"/>
                </a:solidFill>
              </a:rPr>
              <a:t>זהו שלב הדגמה, לאחר מכן יחל החלק המלא</a:t>
            </a:r>
          </a:p>
          <a:p>
            <a:pPr marL="0" indent="0" algn="ctr" rtl="1">
              <a:buNone/>
            </a:pPr>
            <a:r>
              <a:rPr lang="he-IL" dirty="0" smtClean="0">
                <a:solidFill>
                  <a:schemeClr val="bg1"/>
                </a:solidFill>
              </a:rPr>
              <a:t>לחץ/י על מקש הרווח כדי להתחיל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9205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Autofit/>
          </a:bodyPr>
          <a:lstStyle/>
          <a:p>
            <a:r>
              <a:rPr lang="he-IL" sz="4000" b="1" dirty="0" smtClean="0">
                <a:solidFill>
                  <a:schemeClr val="bg1"/>
                </a:solidFill>
                <a:cs typeface="+mn-cs"/>
              </a:rPr>
              <a:t>זיכרון</a:t>
            </a:r>
            <a:r>
              <a:rPr lang="he-IL" sz="4000" b="1" dirty="0">
                <a:solidFill>
                  <a:schemeClr val="bg1"/>
                </a:solidFill>
                <a:cs typeface="+mn-cs"/>
              </a:rPr>
              <a:t>: </a:t>
            </a:r>
            <a:r>
              <a:rPr lang="he-IL" sz="4000" b="1" dirty="0" smtClean="0">
                <a:solidFill>
                  <a:schemeClr val="bg1"/>
                </a:solidFill>
                <a:cs typeface="+mn-cs"/>
              </a:rPr>
              <a:t>היה צליל/לא היה צליל</a:t>
            </a:r>
            <a:endParaRPr lang="en-US" sz="4000" dirty="0">
              <a:solidFill>
                <a:schemeClr val="bg1"/>
              </a:solidFill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 fontScale="92500" lnSpcReduction="20000"/>
          </a:bodyPr>
          <a:lstStyle/>
          <a:p>
            <a:pPr marL="0" indent="0" algn="ctr" rtl="1">
              <a:buNone/>
            </a:pPr>
            <a:r>
              <a:rPr lang="he-IL" dirty="0">
                <a:solidFill>
                  <a:schemeClr val="bg1"/>
                </a:solidFill>
              </a:rPr>
              <a:t>בחלק זה, אנו מבקשים ממך להיזכר במטלה שביצעת קודם עם הצלילים.</a:t>
            </a:r>
            <a:endParaRPr lang="en-US" dirty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r>
              <a:rPr lang="he-IL" dirty="0" smtClean="0">
                <a:solidFill>
                  <a:schemeClr val="bg1"/>
                </a:solidFill>
              </a:rPr>
              <a:t>כעת נציג </a:t>
            </a:r>
            <a:r>
              <a:rPr lang="he-IL" dirty="0">
                <a:solidFill>
                  <a:schemeClr val="bg1"/>
                </a:solidFill>
              </a:rPr>
              <a:t>לך את </a:t>
            </a:r>
            <a:r>
              <a:rPr lang="he-IL" dirty="0" smtClean="0">
                <a:solidFill>
                  <a:schemeClr val="bg1"/>
                </a:solidFill>
              </a:rPr>
              <a:t>אותן </a:t>
            </a:r>
            <a:r>
              <a:rPr lang="he-IL" dirty="0">
                <a:solidFill>
                  <a:schemeClr val="bg1"/>
                </a:solidFill>
              </a:rPr>
              <a:t>התמונות, אחת אחרי השנייה, 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he-IL" dirty="0" smtClean="0">
                <a:solidFill>
                  <a:schemeClr val="bg1"/>
                </a:solidFill>
              </a:rPr>
              <a:t>ונבקש </a:t>
            </a:r>
            <a:r>
              <a:rPr lang="he-IL" dirty="0">
                <a:solidFill>
                  <a:schemeClr val="bg1"/>
                </a:solidFill>
              </a:rPr>
              <a:t>ממך </a:t>
            </a:r>
            <a:r>
              <a:rPr lang="he-IL" dirty="0" smtClean="0">
                <a:solidFill>
                  <a:schemeClr val="bg1"/>
                </a:solidFill>
              </a:rPr>
              <a:t>להיזכר האם </a:t>
            </a:r>
            <a:r>
              <a:rPr lang="he-IL" dirty="0">
                <a:solidFill>
                  <a:schemeClr val="bg1"/>
                </a:solidFill>
              </a:rPr>
              <a:t>שמעת צליל </a:t>
            </a:r>
            <a:r>
              <a:rPr lang="he-IL" dirty="0" smtClean="0">
                <a:solidFill>
                  <a:schemeClr val="bg1"/>
                </a:solidFill>
              </a:rPr>
              <a:t>בצמוד להצגת התמונה </a:t>
            </a:r>
            <a:r>
              <a:rPr lang="he-IL" dirty="0">
                <a:solidFill>
                  <a:schemeClr val="bg1"/>
                </a:solidFill>
              </a:rPr>
              <a:t>במטלת </a:t>
            </a:r>
            <a:r>
              <a:rPr lang="he-IL" dirty="0" smtClean="0">
                <a:solidFill>
                  <a:schemeClr val="bg1"/>
                </a:solidFill>
              </a:rPr>
              <a:t>הצלילים (</a:t>
            </a:r>
            <a:r>
              <a:rPr lang="en-US" dirty="0" smtClean="0">
                <a:solidFill>
                  <a:schemeClr val="bg1"/>
                </a:solidFill>
              </a:rPr>
              <a:t>Beep</a:t>
            </a:r>
            <a:r>
              <a:rPr lang="he-IL" dirty="0" smtClean="0">
                <a:solidFill>
                  <a:schemeClr val="bg1"/>
                </a:solidFill>
              </a:rPr>
              <a:t>) או לא (</a:t>
            </a:r>
            <a:r>
              <a:rPr lang="en-US" dirty="0" smtClean="0">
                <a:solidFill>
                  <a:schemeClr val="bg1"/>
                </a:solidFill>
              </a:rPr>
              <a:t>No Beep</a:t>
            </a:r>
            <a:r>
              <a:rPr lang="he-IL" dirty="0" smtClean="0">
                <a:solidFill>
                  <a:schemeClr val="bg1"/>
                </a:solidFill>
              </a:rPr>
              <a:t>).</a:t>
            </a:r>
            <a:endParaRPr lang="en-US" dirty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r>
              <a:rPr lang="he-IL" dirty="0">
                <a:solidFill>
                  <a:schemeClr val="bg1"/>
                </a:solidFill>
              </a:rPr>
              <a:t> </a:t>
            </a:r>
            <a:endParaRPr lang="en-US" dirty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r>
              <a:rPr lang="he-IL" b="1" dirty="0">
                <a:solidFill>
                  <a:schemeClr val="bg1"/>
                </a:solidFill>
              </a:rPr>
              <a:t>הגב/י באמצעות לחיצה על </a:t>
            </a:r>
            <a:r>
              <a:rPr lang="he-IL" b="1" dirty="0" smtClean="0">
                <a:solidFill>
                  <a:schemeClr val="bg1"/>
                </a:solidFill>
              </a:rPr>
              <a:t>המקש הימני והשמאלי בכדי </a:t>
            </a:r>
            <a:r>
              <a:rPr lang="he-IL" b="1" dirty="0">
                <a:solidFill>
                  <a:schemeClr val="bg1"/>
                </a:solidFill>
              </a:rPr>
              <a:t>לציין האם הפריט המוצג </a:t>
            </a:r>
            <a:r>
              <a:rPr lang="he-IL" b="1" dirty="0" smtClean="0">
                <a:solidFill>
                  <a:schemeClr val="bg1"/>
                </a:solidFill>
              </a:rPr>
              <a:t>היה </a:t>
            </a:r>
            <a:r>
              <a:rPr lang="he-IL" b="1" dirty="0">
                <a:solidFill>
                  <a:schemeClr val="bg1"/>
                </a:solidFill>
              </a:rPr>
              <a:t>קודם לכן </a:t>
            </a:r>
            <a:r>
              <a:rPr lang="he-IL" b="1" dirty="0" smtClean="0">
                <a:solidFill>
                  <a:schemeClr val="bg1"/>
                </a:solidFill>
              </a:rPr>
              <a:t>בצמוד לצליל (</a:t>
            </a:r>
            <a:r>
              <a:rPr lang="en-US" b="1" dirty="0" smtClean="0">
                <a:solidFill>
                  <a:schemeClr val="bg1"/>
                </a:solidFill>
              </a:rPr>
              <a:t>Beep</a:t>
            </a:r>
            <a:r>
              <a:rPr lang="he-IL" b="1" dirty="0" smtClean="0">
                <a:solidFill>
                  <a:schemeClr val="bg1"/>
                </a:solidFill>
              </a:rPr>
              <a:t>) או לא (</a:t>
            </a:r>
            <a:r>
              <a:rPr lang="en-US" b="1" dirty="0" smtClean="0">
                <a:solidFill>
                  <a:schemeClr val="bg1"/>
                </a:solidFill>
              </a:rPr>
              <a:t>No Beep</a:t>
            </a:r>
            <a:r>
              <a:rPr lang="he-IL" b="1" dirty="0" smtClean="0">
                <a:solidFill>
                  <a:schemeClr val="bg1"/>
                </a:solidFill>
              </a:rPr>
              <a:t>), בהתאם לכתוב מטה.</a:t>
            </a:r>
          </a:p>
          <a:p>
            <a:pPr marL="0" indent="0" algn="ctr" rtl="1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r>
              <a:rPr lang="he-IL" dirty="0">
                <a:solidFill>
                  <a:srgbClr val="92D050"/>
                </a:solidFill>
              </a:rPr>
              <a:t>שים/י לב כי בחלק זה </a:t>
            </a:r>
            <a:r>
              <a:rPr lang="he-IL" u="sng" dirty="0">
                <a:solidFill>
                  <a:srgbClr val="92D050"/>
                </a:solidFill>
              </a:rPr>
              <a:t>אין הדגמה</a:t>
            </a:r>
            <a:r>
              <a:rPr lang="he-IL" dirty="0">
                <a:solidFill>
                  <a:srgbClr val="92D050"/>
                </a:solidFill>
              </a:rPr>
              <a:t>. זהו החלק </a:t>
            </a:r>
            <a:r>
              <a:rPr lang="he-IL" dirty="0" smtClean="0">
                <a:solidFill>
                  <a:srgbClr val="92D050"/>
                </a:solidFill>
              </a:rPr>
              <a:t>המלא</a:t>
            </a:r>
          </a:p>
          <a:p>
            <a:pPr marL="0" indent="0" algn="ctr" rtl="1">
              <a:buNone/>
            </a:pPr>
            <a:r>
              <a:rPr lang="he-IL" dirty="0" smtClean="0">
                <a:solidFill>
                  <a:schemeClr val="bg1"/>
                </a:solidFill>
              </a:rPr>
              <a:t>לחץ</a:t>
            </a:r>
            <a:r>
              <a:rPr lang="en-US" dirty="0" smtClean="0">
                <a:solidFill>
                  <a:schemeClr val="bg1"/>
                </a:solidFill>
              </a:rPr>
              <a:t>/</a:t>
            </a:r>
            <a:r>
              <a:rPr lang="he-IL" dirty="0" smtClean="0">
                <a:solidFill>
                  <a:schemeClr val="bg1"/>
                </a:solidFill>
              </a:rPr>
              <a:t>י </a:t>
            </a:r>
            <a:r>
              <a:rPr lang="he-IL" dirty="0">
                <a:solidFill>
                  <a:schemeClr val="bg1"/>
                </a:solidFill>
              </a:rPr>
              <a:t>על אחד הכפתורים כשאת</a:t>
            </a:r>
            <a:r>
              <a:rPr lang="en-US" dirty="0">
                <a:solidFill>
                  <a:schemeClr val="bg1"/>
                </a:solidFill>
              </a:rPr>
              <a:t>/</a:t>
            </a:r>
            <a:r>
              <a:rPr lang="he-IL" dirty="0">
                <a:solidFill>
                  <a:schemeClr val="bg1"/>
                </a:solidFill>
              </a:rPr>
              <a:t>ה מוכן</a:t>
            </a:r>
            <a:r>
              <a:rPr lang="en-US" dirty="0">
                <a:solidFill>
                  <a:schemeClr val="bg1"/>
                </a:solidFill>
              </a:rPr>
              <a:t>/</a:t>
            </a:r>
            <a:r>
              <a:rPr lang="he-IL" dirty="0">
                <a:solidFill>
                  <a:schemeClr val="bg1"/>
                </a:solidFill>
              </a:rPr>
              <a:t>ה להתחיל</a:t>
            </a:r>
            <a:endParaRPr lang="he-IL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92980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Autofit/>
          </a:bodyPr>
          <a:lstStyle/>
          <a:p>
            <a:r>
              <a:rPr lang="he-IL" sz="4000" b="1" dirty="0" smtClean="0">
                <a:solidFill>
                  <a:schemeClr val="bg1"/>
                </a:solidFill>
                <a:cs typeface="+mn-cs"/>
              </a:rPr>
              <a:t>זיכרון</a:t>
            </a:r>
            <a:r>
              <a:rPr lang="he-IL" sz="4000" b="1" dirty="0">
                <a:solidFill>
                  <a:schemeClr val="bg1"/>
                </a:solidFill>
                <a:cs typeface="+mn-cs"/>
              </a:rPr>
              <a:t>: </a:t>
            </a:r>
            <a:r>
              <a:rPr lang="he-IL" sz="4000" b="1" dirty="0" smtClean="0">
                <a:solidFill>
                  <a:schemeClr val="bg1"/>
                </a:solidFill>
                <a:cs typeface="+mn-cs"/>
              </a:rPr>
              <a:t>היה צליל/לא היה צליל</a:t>
            </a:r>
            <a:endParaRPr lang="en-US" sz="4000" dirty="0">
              <a:solidFill>
                <a:schemeClr val="bg1"/>
              </a:solidFill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 fontScale="92500" lnSpcReduction="20000"/>
          </a:bodyPr>
          <a:lstStyle/>
          <a:p>
            <a:pPr marL="0" indent="0" algn="ctr" rtl="1">
              <a:buNone/>
            </a:pPr>
            <a:r>
              <a:rPr lang="he-IL" dirty="0">
                <a:solidFill>
                  <a:schemeClr val="bg1"/>
                </a:solidFill>
              </a:rPr>
              <a:t>בחלק זה, אנו מבקשים ממך להיזכר במטלה שביצעת קודם עם הצלילים.</a:t>
            </a:r>
            <a:endParaRPr lang="en-US" dirty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r>
              <a:rPr lang="he-IL" dirty="0" smtClean="0">
                <a:solidFill>
                  <a:schemeClr val="bg1"/>
                </a:solidFill>
              </a:rPr>
              <a:t>כעת נציג </a:t>
            </a:r>
            <a:r>
              <a:rPr lang="he-IL" dirty="0">
                <a:solidFill>
                  <a:schemeClr val="bg1"/>
                </a:solidFill>
              </a:rPr>
              <a:t>לך את </a:t>
            </a:r>
            <a:r>
              <a:rPr lang="he-IL" dirty="0" smtClean="0">
                <a:solidFill>
                  <a:schemeClr val="bg1"/>
                </a:solidFill>
              </a:rPr>
              <a:t>אותן </a:t>
            </a:r>
            <a:r>
              <a:rPr lang="he-IL" dirty="0">
                <a:solidFill>
                  <a:schemeClr val="bg1"/>
                </a:solidFill>
              </a:rPr>
              <a:t>התמונות, אחת אחרי השנייה, 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he-IL" dirty="0" smtClean="0">
                <a:solidFill>
                  <a:schemeClr val="bg1"/>
                </a:solidFill>
              </a:rPr>
              <a:t>ונבקש </a:t>
            </a:r>
            <a:r>
              <a:rPr lang="he-IL" dirty="0">
                <a:solidFill>
                  <a:schemeClr val="bg1"/>
                </a:solidFill>
              </a:rPr>
              <a:t>ממך </a:t>
            </a:r>
            <a:r>
              <a:rPr lang="he-IL" dirty="0" smtClean="0">
                <a:solidFill>
                  <a:schemeClr val="bg1"/>
                </a:solidFill>
              </a:rPr>
              <a:t>להיזכר האם </a:t>
            </a:r>
            <a:r>
              <a:rPr lang="he-IL" dirty="0">
                <a:solidFill>
                  <a:schemeClr val="bg1"/>
                </a:solidFill>
              </a:rPr>
              <a:t>שמעת צליל </a:t>
            </a:r>
            <a:r>
              <a:rPr lang="he-IL" dirty="0" smtClean="0">
                <a:solidFill>
                  <a:schemeClr val="bg1"/>
                </a:solidFill>
              </a:rPr>
              <a:t>בצמוד להצגת התמונה </a:t>
            </a:r>
            <a:r>
              <a:rPr lang="he-IL" dirty="0">
                <a:solidFill>
                  <a:schemeClr val="bg1"/>
                </a:solidFill>
              </a:rPr>
              <a:t>במטלת </a:t>
            </a:r>
            <a:r>
              <a:rPr lang="he-IL" dirty="0" smtClean="0">
                <a:solidFill>
                  <a:schemeClr val="bg1"/>
                </a:solidFill>
              </a:rPr>
              <a:t>הצלילים (</a:t>
            </a:r>
            <a:r>
              <a:rPr lang="en-US" dirty="0" smtClean="0">
                <a:solidFill>
                  <a:schemeClr val="bg1"/>
                </a:solidFill>
              </a:rPr>
              <a:t>Beep</a:t>
            </a:r>
            <a:r>
              <a:rPr lang="he-IL" dirty="0" smtClean="0">
                <a:solidFill>
                  <a:schemeClr val="bg1"/>
                </a:solidFill>
              </a:rPr>
              <a:t>) או לא (</a:t>
            </a:r>
            <a:r>
              <a:rPr lang="en-US" dirty="0" smtClean="0">
                <a:solidFill>
                  <a:schemeClr val="bg1"/>
                </a:solidFill>
              </a:rPr>
              <a:t>No Beep</a:t>
            </a:r>
            <a:r>
              <a:rPr lang="he-IL" dirty="0" smtClean="0">
                <a:solidFill>
                  <a:schemeClr val="bg1"/>
                </a:solidFill>
              </a:rPr>
              <a:t>).</a:t>
            </a:r>
            <a:endParaRPr lang="en-US" dirty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r>
              <a:rPr lang="he-IL" dirty="0">
                <a:solidFill>
                  <a:schemeClr val="bg1"/>
                </a:solidFill>
              </a:rPr>
              <a:t> </a:t>
            </a:r>
            <a:endParaRPr lang="en-US" dirty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r>
              <a:rPr lang="he-IL" b="1" dirty="0">
                <a:solidFill>
                  <a:schemeClr val="bg1"/>
                </a:solidFill>
              </a:rPr>
              <a:t>הגב/י באמצעות לחיצה על המקשים </a:t>
            </a:r>
            <a:r>
              <a:rPr lang="en-US" b="1" dirty="0" smtClean="0">
                <a:solidFill>
                  <a:schemeClr val="bg1"/>
                </a:solidFill>
              </a:rPr>
              <a:t>‘I’</a:t>
            </a:r>
            <a:r>
              <a:rPr lang="he-IL" b="1" dirty="0" smtClean="0">
                <a:solidFill>
                  <a:schemeClr val="bg1"/>
                </a:solidFill>
              </a:rPr>
              <a:t> </a:t>
            </a:r>
            <a:r>
              <a:rPr lang="he-IL" b="1" dirty="0">
                <a:solidFill>
                  <a:schemeClr val="bg1"/>
                </a:solidFill>
              </a:rPr>
              <a:t>או </a:t>
            </a:r>
            <a:r>
              <a:rPr lang="en-US" b="1" dirty="0" smtClean="0">
                <a:solidFill>
                  <a:schemeClr val="bg1"/>
                </a:solidFill>
              </a:rPr>
              <a:t>‘U’</a:t>
            </a:r>
            <a:r>
              <a:rPr lang="he-IL" b="1" dirty="0" smtClean="0">
                <a:solidFill>
                  <a:schemeClr val="bg1"/>
                </a:solidFill>
              </a:rPr>
              <a:t> במקלדת </a:t>
            </a:r>
            <a:r>
              <a:rPr lang="he-IL" b="1" dirty="0">
                <a:solidFill>
                  <a:schemeClr val="bg1"/>
                </a:solidFill>
              </a:rPr>
              <a:t>בכדי לציין האם הפריט המוצג </a:t>
            </a:r>
            <a:r>
              <a:rPr lang="he-IL" b="1" dirty="0" smtClean="0">
                <a:solidFill>
                  <a:schemeClr val="bg1"/>
                </a:solidFill>
              </a:rPr>
              <a:t>היה </a:t>
            </a:r>
            <a:r>
              <a:rPr lang="he-IL" b="1" dirty="0">
                <a:solidFill>
                  <a:schemeClr val="bg1"/>
                </a:solidFill>
              </a:rPr>
              <a:t>קודם לכן </a:t>
            </a:r>
            <a:r>
              <a:rPr lang="he-IL" b="1" dirty="0" smtClean="0">
                <a:solidFill>
                  <a:schemeClr val="bg1"/>
                </a:solidFill>
              </a:rPr>
              <a:t>בצמוד לצליל (</a:t>
            </a:r>
            <a:r>
              <a:rPr lang="en-US" b="1" dirty="0" smtClean="0">
                <a:solidFill>
                  <a:schemeClr val="bg1"/>
                </a:solidFill>
              </a:rPr>
              <a:t>Beep</a:t>
            </a:r>
            <a:r>
              <a:rPr lang="he-IL" b="1" dirty="0" smtClean="0">
                <a:solidFill>
                  <a:schemeClr val="bg1"/>
                </a:solidFill>
              </a:rPr>
              <a:t>) או לא (</a:t>
            </a:r>
            <a:r>
              <a:rPr lang="en-US" b="1" dirty="0" smtClean="0">
                <a:solidFill>
                  <a:schemeClr val="bg1"/>
                </a:solidFill>
              </a:rPr>
              <a:t>No Beep</a:t>
            </a:r>
            <a:r>
              <a:rPr lang="he-IL" b="1" dirty="0" smtClean="0">
                <a:solidFill>
                  <a:schemeClr val="bg1"/>
                </a:solidFill>
              </a:rPr>
              <a:t>), בהתאם לכתוב מטה.</a:t>
            </a:r>
          </a:p>
          <a:p>
            <a:pPr marL="0" indent="0" algn="ctr" rtl="1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r>
              <a:rPr lang="he-IL" dirty="0">
                <a:solidFill>
                  <a:srgbClr val="92D050"/>
                </a:solidFill>
              </a:rPr>
              <a:t>שים/י לב כי בחלק זה </a:t>
            </a:r>
            <a:r>
              <a:rPr lang="he-IL" u="sng" dirty="0">
                <a:solidFill>
                  <a:srgbClr val="92D050"/>
                </a:solidFill>
              </a:rPr>
              <a:t>אין הדגמה</a:t>
            </a:r>
            <a:r>
              <a:rPr lang="he-IL" dirty="0">
                <a:solidFill>
                  <a:srgbClr val="92D050"/>
                </a:solidFill>
              </a:rPr>
              <a:t>. זהו החלק </a:t>
            </a:r>
            <a:r>
              <a:rPr lang="he-IL" dirty="0" smtClean="0">
                <a:solidFill>
                  <a:srgbClr val="92D050"/>
                </a:solidFill>
              </a:rPr>
              <a:t>המלא</a:t>
            </a:r>
          </a:p>
          <a:p>
            <a:pPr marL="0" indent="0" algn="ctr" rtl="1">
              <a:buNone/>
            </a:pPr>
            <a:r>
              <a:rPr lang="he-IL" dirty="0" smtClean="0">
                <a:solidFill>
                  <a:schemeClr val="bg1"/>
                </a:solidFill>
              </a:rPr>
              <a:t>לחץ</a:t>
            </a:r>
            <a:r>
              <a:rPr lang="en-US" dirty="0" smtClean="0">
                <a:solidFill>
                  <a:schemeClr val="bg1"/>
                </a:solidFill>
              </a:rPr>
              <a:t>/</a:t>
            </a:r>
            <a:r>
              <a:rPr lang="he-IL" dirty="0" smtClean="0">
                <a:solidFill>
                  <a:schemeClr val="bg1"/>
                </a:solidFill>
              </a:rPr>
              <a:t>י </a:t>
            </a:r>
            <a:r>
              <a:rPr lang="he-IL" dirty="0">
                <a:solidFill>
                  <a:schemeClr val="bg1"/>
                </a:solidFill>
              </a:rPr>
              <a:t>על מקש הרווח כדי </a:t>
            </a:r>
            <a:r>
              <a:rPr lang="he-IL" dirty="0" smtClean="0">
                <a:solidFill>
                  <a:schemeClr val="bg1"/>
                </a:solidFill>
              </a:rPr>
              <a:t>להתחיל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78552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Autofit/>
          </a:bodyPr>
          <a:lstStyle/>
          <a:p>
            <a:pPr rtl="1"/>
            <a:r>
              <a:rPr lang="he-IL" sz="4000" b="1" dirty="0" smtClean="0">
                <a:solidFill>
                  <a:schemeClr val="bg1"/>
                </a:solidFill>
                <a:cs typeface="+mn-cs"/>
              </a:rPr>
              <a:t>שוקולד </a:t>
            </a:r>
            <a:r>
              <a:rPr lang="en-US" sz="4000" b="1" dirty="0" smtClean="0">
                <a:solidFill>
                  <a:schemeClr val="bg1"/>
                </a:solidFill>
                <a:cs typeface="+mn-cs"/>
              </a:rPr>
              <a:t>/</a:t>
            </a:r>
            <a:r>
              <a:rPr lang="he-IL" sz="4000" b="1" dirty="0" smtClean="0">
                <a:solidFill>
                  <a:schemeClr val="bg1"/>
                </a:solidFill>
                <a:cs typeface="+mn-cs"/>
              </a:rPr>
              <a:t> לא שוקולד</a:t>
            </a:r>
            <a:endParaRPr lang="en-US" sz="4000" dirty="0">
              <a:solidFill>
                <a:schemeClr val="bg1"/>
              </a:solidFill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 lnSpcReduction="10000"/>
          </a:bodyPr>
          <a:lstStyle/>
          <a:p>
            <a:pPr marL="0" indent="0" algn="ctr" rtl="1">
              <a:buNone/>
            </a:pPr>
            <a:r>
              <a:rPr lang="he-IL" dirty="0">
                <a:solidFill>
                  <a:schemeClr val="bg1"/>
                </a:solidFill>
              </a:rPr>
              <a:t>בחלק זה, אנו מבקשים ממך </a:t>
            </a:r>
            <a:r>
              <a:rPr lang="he-IL" dirty="0" smtClean="0">
                <a:solidFill>
                  <a:schemeClr val="bg1"/>
                </a:solidFill>
              </a:rPr>
              <a:t>להסתכל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he-IL" dirty="0" smtClean="0">
                <a:solidFill>
                  <a:schemeClr val="bg1"/>
                </a:solidFill>
              </a:rPr>
              <a:t>על התמונות שעל המסך,</a:t>
            </a:r>
            <a:r>
              <a:rPr lang="he-IL" dirty="0">
                <a:solidFill>
                  <a:schemeClr val="bg1"/>
                </a:solidFill>
              </a:rPr>
              <a:t> </a:t>
            </a:r>
            <a:r>
              <a:rPr lang="he-IL" dirty="0" smtClean="0">
                <a:solidFill>
                  <a:schemeClr val="bg1"/>
                </a:solidFill>
              </a:rPr>
              <a:t>ולספור כמה מהתמונות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he-IL" dirty="0" smtClean="0">
                <a:solidFill>
                  <a:schemeClr val="bg1"/>
                </a:solidFill>
              </a:rPr>
              <a:t>הן של </a:t>
            </a:r>
            <a:r>
              <a:rPr lang="he-IL" b="1" dirty="0" smtClean="0">
                <a:solidFill>
                  <a:schemeClr val="bg1"/>
                </a:solidFill>
              </a:rPr>
              <a:t>פריטים שמכילים שוקולד.</a:t>
            </a:r>
            <a:endParaRPr lang="en-US" b="1" dirty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r>
              <a:rPr lang="he-IL" dirty="0" smtClean="0">
                <a:solidFill>
                  <a:schemeClr val="bg1"/>
                </a:solidFill>
              </a:rPr>
              <a:t>בסוף </a:t>
            </a:r>
            <a:r>
              <a:rPr lang="he-IL" dirty="0">
                <a:solidFill>
                  <a:schemeClr val="bg1"/>
                </a:solidFill>
              </a:rPr>
              <a:t>ה</a:t>
            </a:r>
            <a:r>
              <a:rPr lang="he-IL" dirty="0" smtClean="0">
                <a:solidFill>
                  <a:schemeClr val="bg1"/>
                </a:solidFill>
              </a:rPr>
              <a:t>ריצה נבקש ממך לומר לנו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he-IL" dirty="0" smtClean="0">
                <a:solidFill>
                  <a:schemeClr val="bg1"/>
                </a:solidFill>
              </a:rPr>
              <a:t>כמה פריטים כאלו הופיעו בריצה זו.</a:t>
            </a:r>
            <a:endParaRPr lang="en-US" dirty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r>
              <a:rPr lang="he-IL" dirty="0">
                <a:solidFill>
                  <a:schemeClr val="bg1"/>
                </a:solidFill>
              </a:rPr>
              <a:t> </a:t>
            </a:r>
            <a:endParaRPr lang="en-US" dirty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r>
              <a:rPr lang="he-IL" b="1" dirty="0" smtClean="0">
                <a:solidFill>
                  <a:schemeClr val="bg1"/>
                </a:solidFill>
              </a:rPr>
              <a:t>אין צורך ללחוץ על אף כפתור במהלך חלק זה.</a:t>
            </a:r>
          </a:p>
          <a:p>
            <a:pPr marL="0" indent="0" algn="ctr" rtl="1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r>
              <a:rPr lang="he-IL" dirty="0">
                <a:solidFill>
                  <a:srgbClr val="92D050"/>
                </a:solidFill>
              </a:rPr>
              <a:t>שים/י לב כי בחלק זה </a:t>
            </a:r>
            <a:r>
              <a:rPr lang="he-IL" u="sng" dirty="0">
                <a:solidFill>
                  <a:srgbClr val="92D050"/>
                </a:solidFill>
              </a:rPr>
              <a:t>אין </a:t>
            </a:r>
            <a:r>
              <a:rPr lang="he-IL" u="sng" dirty="0" smtClean="0">
                <a:solidFill>
                  <a:srgbClr val="92D050"/>
                </a:solidFill>
              </a:rPr>
              <a:t>הדגמה</a:t>
            </a:r>
            <a:r>
              <a:rPr lang="he-IL" dirty="0">
                <a:solidFill>
                  <a:srgbClr val="92D050"/>
                </a:solidFill>
              </a:rPr>
              <a:t>. זהו החלק </a:t>
            </a:r>
            <a:r>
              <a:rPr lang="he-IL" dirty="0" smtClean="0">
                <a:solidFill>
                  <a:srgbClr val="92D050"/>
                </a:solidFill>
              </a:rPr>
              <a:t>המלא</a:t>
            </a:r>
          </a:p>
          <a:p>
            <a:pPr marL="0" indent="0" algn="ctr" rtl="1">
              <a:buNone/>
            </a:pPr>
            <a:r>
              <a:rPr lang="he-IL" dirty="0" smtClean="0">
                <a:solidFill>
                  <a:schemeClr val="bg1"/>
                </a:solidFill>
              </a:rPr>
              <a:t>לחץ</a:t>
            </a:r>
            <a:r>
              <a:rPr lang="en-US" dirty="0" smtClean="0">
                <a:solidFill>
                  <a:schemeClr val="bg1"/>
                </a:solidFill>
              </a:rPr>
              <a:t>/</a:t>
            </a:r>
            <a:r>
              <a:rPr lang="he-IL" dirty="0" smtClean="0">
                <a:solidFill>
                  <a:schemeClr val="bg1"/>
                </a:solidFill>
              </a:rPr>
              <a:t>י על אחד הכפתורים כשאת</a:t>
            </a:r>
            <a:r>
              <a:rPr lang="en-US" dirty="0" smtClean="0">
                <a:solidFill>
                  <a:schemeClr val="bg1"/>
                </a:solidFill>
              </a:rPr>
              <a:t>/</a:t>
            </a:r>
            <a:r>
              <a:rPr lang="he-IL" dirty="0" smtClean="0">
                <a:solidFill>
                  <a:schemeClr val="bg1"/>
                </a:solidFill>
              </a:rPr>
              <a:t>ה מוכן</a:t>
            </a:r>
            <a:r>
              <a:rPr lang="en-US" dirty="0" smtClean="0">
                <a:solidFill>
                  <a:schemeClr val="bg1"/>
                </a:solidFill>
              </a:rPr>
              <a:t>/</a:t>
            </a:r>
            <a:r>
              <a:rPr lang="he-IL" dirty="0" smtClean="0">
                <a:solidFill>
                  <a:schemeClr val="bg1"/>
                </a:solidFill>
              </a:rPr>
              <a:t>ה להתחיל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29097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Autofit/>
          </a:bodyPr>
          <a:lstStyle/>
          <a:p>
            <a:pPr rtl="1"/>
            <a:r>
              <a:rPr lang="he-IL" sz="4000" b="1" dirty="0" smtClean="0">
                <a:solidFill>
                  <a:schemeClr val="bg1"/>
                </a:solidFill>
                <a:cs typeface="+mn-cs"/>
              </a:rPr>
              <a:t>שוקולד </a:t>
            </a:r>
            <a:r>
              <a:rPr lang="en-US" sz="4000" b="1" dirty="0" smtClean="0">
                <a:solidFill>
                  <a:schemeClr val="bg1"/>
                </a:solidFill>
                <a:cs typeface="+mn-cs"/>
              </a:rPr>
              <a:t>/</a:t>
            </a:r>
            <a:r>
              <a:rPr lang="he-IL" sz="4000" b="1" dirty="0" smtClean="0">
                <a:solidFill>
                  <a:schemeClr val="bg1"/>
                </a:solidFill>
                <a:cs typeface="+mn-cs"/>
              </a:rPr>
              <a:t> לא שוקולד</a:t>
            </a:r>
            <a:endParaRPr lang="en-US" sz="4000" dirty="0">
              <a:solidFill>
                <a:schemeClr val="bg1"/>
              </a:solidFill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 lnSpcReduction="10000"/>
          </a:bodyPr>
          <a:lstStyle/>
          <a:p>
            <a:pPr marL="0" indent="0" algn="ctr" rtl="1">
              <a:buNone/>
            </a:pPr>
            <a:r>
              <a:rPr lang="he-IL" dirty="0">
                <a:solidFill>
                  <a:schemeClr val="bg1"/>
                </a:solidFill>
              </a:rPr>
              <a:t>בחלק זה, אנו מבקשים ממך </a:t>
            </a:r>
            <a:r>
              <a:rPr lang="he-IL" dirty="0" smtClean="0">
                <a:solidFill>
                  <a:schemeClr val="bg1"/>
                </a:solidFill>
              </a:rPr>
              <a:t>להסתכל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he-IL" dirty="0" smtClean="0">
                <a:solidFill>
                  <a:schemeClr val="bg1"/>
                </a:solidFill>
              </a:rPr>
              <a:t>על התמונות שעל המסך,</a:t>
            </a:r>
            <a:r>
              <a:rPr lang="he-IL" dirty="0">
                <a:solidFill>
                  <a:schemeClr val="bg1"/>
                </a:solidFill>
              </a:rPr>
              <a:t> </a:t>
            </a:r>
            <a:r>
              <a:rPr lang="he-IL" dirty="0" smtClean="0">
                <a:solidFill>
                  <a:schemeClr val="bg1"/>
                </a:solidFill>
              </a:rPr>
              <a:t>ולספור כמה מהתמונות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he-IL" dirty="0" smtClean="0">
                <a:solidFill>
                  <a:schemeClr val="bg1"/>
                </a:solidFill>
              </a:rPr>
              <a:t>הן של </a:t>
            </a:r>
            <a:r>
              <a:rPr lang="he-IL" b="1" dirty="0" smtClean="0">
                <a:solidFill>
                  <a:schemeClr val="bg1"/>
                </a:solidFill>
              </a:rPr>
              <a:t>פריטים </a:t>
            </a:r>
            <a:r>
              <a:rPr lang="he-IL" b="1" u="sng" dirty="0" smtClean="0">
                <a:solidFill>
                  <a:schemeClr val="bg1"/>
                </a:solidFill>
              </a:rPr>
              <a:t>שאינם</a:t>
            </a:r>
            <a:r>
              <a:rPr lang="he-IL" b="1" dirty="0" smtClean="0">
                <a:solidFill>
                  <a:schemeClr val="bg1"/>
                </a:solidFill>
              </a:rPr>
              <a:t> מכילים שוקולד.</a:t>
            </a:r>
            <a:endParaRPr lang="en-US" b="1" dirty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r>
              <a:rPr lang="he-IL" dirty="0" smtClean="0">
                <a:solidFill>
                  <a:schemeClr val="bg1"/>
                </a:solidFill>
              </a:rPr>
              <a:t>בסוף </a:t>
            </a:r>
            <a:r>
              <a:rPr lang="he-IL" dirty="0">
                <a:solidFill>
                  <a:schemeClr val="bg1"/>
                </a:solidFill>
              </a:rPr>
              <a:t>ה</a:t>
            </a:r>
            <a:r>
              <a:rPr lang="he-IL" dirty="0" smtClean="0">
                <a:solidFill>
                  <a:schemeClr val="bg1"/>
                </a:solidFill>
              </a:rPr>
              <a:t>ריצה נבקש ממך לומר לנו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he-IL" dirty="0" smtClean="0">
                <a:solidFill>
                  <a:schemeClr val="bg1"/>
                </a:solidFill>
              </a:rPr>
              <a:t>כמה פריטים כאלו הופיעו בריצה זו.</a:t>
            </a:r>
            <a:endParaRPr lang="en-US" dirty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r>
              <a:rPr lang="he-IL" dirty="0">
                <a:solidFill>
                  <a:schemeClr val="bg1"/>
                </a:solidFill>
              </a:rPr>
              <a:t> </a:t>
            </a:r>
            <a:endParaRPr lang="en-US" dirty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r>
              <a:rPr lang="he-IL" b="1" dirty="0" smtClean="0">
                <a:solidFill>
                  <a:schemeClr val="bg1"/>
                </a:solidFill>
              </a:rPr>
              <a:t>אין צורך ללחוץ על אף כפתור במהלך חלק זה.</a:t>
            </a:r>
          </a:p>
          <a:p>
            <a:pPr marL="0" indent="0" algn="ctr" rtl="1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r>
              <a:rPr lang="he-IL" dirty="0">
                <a:solidFill>
                  <a:srgbClr val="92D050"/>
                </a:solidFill>
              </a:rPr>
              <a:t>שים/י לב כי בחלק זה </a:t>
            </a:r>
            <a:r>
              <a:rPr lang="he-IL" u="sng" dirty="0">
                <a:solidFill>
                  <a:srgbClr val="92D050"/>
                </a:solidFill>
              </a:rPr>
              <a:t>אין </a:t>
            </a:r>
            <a:r>
              <a:rPr lang="he-IL" u="sng" dirty="0" smtClean="0">
                <a:solidFill>
                  <a:srgbClr val="92D050"/>
                </a:solidFill>
              </a:rPr>
              <a:t>הדגמה</a:t>
            </a:r>
            <a:r>
              <a:rPr lang="he-IL" dirty="0">
                <a:solidFill>
                  <a:srgbClr val="92D050"/>
                </a:solidFill>
              </a:rPr>
              <a:t>. זהו החלק </a:t>
            </a:r>
            <a:r>
              <a:rPr lang="he-IL" dirty="0" smtClean="0">
                <a:solidFill>
                  <a:srgbClr val="92D050"/>
                </a:solidFill>
              </a:rPr>
              <a:t>המלא</a:t>
            </a:r>
          </a:p>
          <a:p>
            <a:pPr marL="0" indent="0" algn="ctr" rtl="1">
              <a:buNone/>
            </a:pPr>
            <a:r>
              <a:rPr lang="he-IL" dirty="0" smtClean="0">
                <a:solidFill>
                  <a:schemeClr val="bg1"/>
                </a:solidFill>
              </a:rPr>
              <a:t>לחץ</a:t>
            </a:r>
            <a:r>
              <a:rPr lang="en-US" dirty="0" smtClean="0">
                <a:solidFill>
                  <a:schemeClr val="bg1"/>
                </a:solidFill>
              </a:rPr>
              <a:t>/</a:t>
            </a:r>
            <a:r>
              <a:rPr lang="he-IL" dirty="0" smtClean="0">
                <a:solidFill>
                  <a:schemeClr val="bg1"/>
                </a:solidFill>
              </a:rPr>
              <a:t>י על אחד הכפתורים כשאת</a:t>
            </a:r>
            <a:r>
              <a:rPr lang="en-US" dirty="0" smtClean="0">
                <a:solidFill>
                  <a:schemeClr val="bg1"/>
                </a:solidFill>
              </a:rPr>
              <a:t>/</a:t>
            </a:r>
            <a:r>
              <a:rPr lang="he-IL" dirty="0" smtClean="0">
                <a:solidFill>
                  <a:schemeClr val="bg1"/>
                </a:solidFill>
              </a:rPr>
              <a:t>ה מוכן</a:t>
            </a:r>
            <a:r>
              <a:rPr lang="en-US" dirty="0" smtClean="0">
                <a:solidFill>
                  <a:schemeClr val="bg1"/>
                </a:solidFill>
              </a:rPr>
              <a:t>/</a:t>
            </a:r>
            <a:r>
              <a:rPr lang="he-IL" dirty="0" smtClean="0">
                <a:solidFill>
                  <a:schemeClr val="bg1"/>
                </a:solidFill>
              </a:rPr>
              <a:t>ה להתחיל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13959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Autofit/>
          </a:bodyPr>
          <a:lstStyle/>
          <a:p>
            <a:pPr rtl="1"/>
            <a:r>
              <a:rPr lang="he-IL" sz="3600" b="1" dirty="0" smtClean="0">
                <a:solidFill>
                  <a:schemeClr val="bg1"/>
                </a:solidFill>
                <a:cs typeface="+mn-cs"/>
              </a:rPr>
              <a:t>פריט בודד (</a:t>
            </a:r>
            <a:r>
              <a:rPr lang="en-US" sz="3600" b="1" dirty="0" smtClean="0">
                <a:solidFill>
                  <a:schemeClr val="bg1"/>
                </a:solidFill>
                <a:cs typeface="+mn-cs"/>
              </a:rPr>
              <a:t>one</a:t>
            </a:r>
            <a:r>
              <a:rPr lang="he-IL" sz="3600" b="1" dirty="0" smtClean="0">
                <a:solidFill>
                  <a:schemeClr val="bg1"/>
                </a:solidFill>
                <a:cs typeface="+mn-cs"/>
              </a:rPr>
              <a:t>) </a:t>
            </a:r>
            <a:r>
              <a:rPr lang="en-US" sz="3600" b="1" dirty="0" smtClean="0">
                <a:solidFill>
                  <a:schemeClr val="bg1"/>
                </a:solidFill>
                <a:cs typeface="+mn-cs"/>
              </a:rPr>
              <a:t>/</a:t>
            </a:r>
            <a:r>
              <a:rPr lang="he-IL" sz="3600" b="1" dirty="0" smtClean="0">
                <a:solidFill>
                  <a:schemeClr val="bg1"/>
                </a:solidFill>
                <a:cs typeface="+mn-cs"/>
              </a:rPr>
              <a:t> מספר פריטים (</a:t>
            </a:r>
            <a:r>
              <a:rPr lang="en-US" sz="3600" b="1" dirty="0" smtClean="0">
                <a:solidFill>
                  <a:schemeClr val="bg1"/>
                </a:solidFill>
                <a:cs typeface="+mn-cs"/>
              </a:rPr>
              <a:t>several</a:t>
            </a:r>
            <a:r>
              <a:rPr lang="he-IL" sz="3600" b="1" dirty="0" smtClean="0">
                <a:solidFill>
                  <a:schemeClr val="bg1"/>
                </a:solidFill>
                <a:cs typeface="+mn-cs"/>
              </a:rPr>
              <a:t>)</a:t>
            </a:r>
            <a:endParaRPr lang="en-US" sz="3600" dirty="0">
              <a:solidFill>
                <a:schemeClr val="bg1"/>
              </a:solidFill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43000"/>
            <a:ext cx="9144000" cy="5715000"/>
          </a:xfrm>
        </p:spPr>
        <p:txBody>
          <a:bodyPr>
            <a:normAutofit fontScale="70000" lnSpcReduction="20000"/>
          </a:bodyPr>
          <a:lstStyle/>
          <a:p>
            <a:pPr marL="0" indent="0" algn="ctr" rtl="1">
              <a:buNone/>
            </a:pPr>
            <a:r>
              <a:rPr lang="he-IL" dirty="0">
                <a:solidFill>
                  <a:schemeClr val="bg1"/>
                </a:solidFill>
              </a:rPr>
              <a:t>בחלק זה, אנו מבקשים ממך </a:t>
            </a:r>
            <a:r>
              <a:rPr lang="he-IL" dirty="0" smtClean="0">
                <a:solidFill>
                  <a:schemeClr val="bg1"/>
                </a:solidFill>
              </a:rPr>
              <a:t>להסתכל על התמונות שעל המסך,</a:t>
            </a:r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r>
              <a:rPr lang="he-IL" dirty="0" smtClean="0">
                <a:solidFill>
                  <a:schemeClr val="bg1"/>
                </a:solidFill>
              </a:rPr>
              <a:t>ולספור כמה מהתמונות הן של חטיפים שמכילים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he-IL" dirty="0" smtClean="0">
                <a:solidFill>
                  <a:schemeClr val="bg1"/>
                </a:solidFill>
              </a:rPr>
              <a:t>בתוך אריזה חדשה וסגורה פריט בודד (</a:t>
            </a:r>
            <a:r>
              <a:rPr lang="en-US" dirty="0" smtClean="0">
                <a:solidFill>
                  <a:schemeClr val="bg1"/>
                </a:solidFill>
              </a:rPr>
              <a:t>one</a:t>
            </a:r>
            <a:r>
              <a:rPr lang="he-IL" dirty="0" smtClean="0">
                <a:solidFill>
                  <a:schemeClr val="bg1"/>
                </a:solidFill>
              </a:rPr>
              <a:t>)</a:t>
            </a:r>
          </a:p>
          <a:p>
            <a:pPr marL="0" indent="0" algn="ctr" rtl="1">
              <a:buNone/>
            </a:pPr>
            <a:r>
              <a:rPr lang="he-IL" b="1" u="sng" dirty="0" smtClean="0">
                <a:solidFill>
                  <a:schemeClr val="bg1"/>
                </a:solidFill>
              </a:rPr>
              <a:t>או</a:t>
            </a:r>
            <a:endParaRPr lang="he-IL" dirty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r>
              <a:rPr lang="he-IL" dirty="0" smtClean="0">
                <a:solidFill>
                  <a:schemeClr val="bg1"/>
                </a:solidFill>
              </a:rPr>
              <a:t>כמה מהתמונות הן של </a:t>
            </a:r>
            <a:r>
              <a:rPr lang="he-IL" dirty="0">
                <a:solidFill>
                  <a:schemeClr val="bg1"/>
                </a:solidFill>
              </a:rPr>
              <a:t>חטיפים </a:t>
            </a:r>
            <a:r>
              <a:rPr lang="he-IL" dirty="0" smtClean="0">
                <a:solidFill>
                  <a:schemeClr val="bg1"/>
                </a:solidFill>
              </a:rPr>
              <a:t>שמכילים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he-IL" dirty="0" smtClean="0">
                <a:solidFill>
                  <a:schemeClr val="bg1"/>
                </a:solidFill>
              </a:rPr>
              <a:t>בתוך </a:t>
            </a:r>
            <a:r>
              <a:rPr lang="he-IL" dirty="0">
                <a:solidFill>
                  <a:schemeClr val="bg1"/>
                </a:solidFill>
              </a:rPr>
              <a:t>אריזה חדשה וסגורה </a:t>
            </a:r>
            <a:r>
              <a:rPr lang="he-IL" dirty="0" smtClean="0">
                <a:solidFill>
                  <a:schemeClr val="bg1"/>
                </a:solidFill>
              </a:rPr>
              <a:t>מספר פריטים (</a:t>
            </a:r>
            <a:r>
              <a:rPr lang="en-US" dirty="0" smtClean="0">
                <a:solidFill>
                  <a:schemeClr val="bg1"/>
                </a:solidFill>
              </a:rPr>
              <a:t>several</a:t>
            </a:r>
            <a:r>
              <a:rPr lang="he-IL" dirty="0" smtClean="0">
                <a:solidFill>
                  <a:schemeClr val="bg1"/>
                </a:solidFill>
              </a:rPr>
              <a:t>).</a:t>
            </a:r>
          </a:p>
          <a:p>
            <a:pPr marL="0" indent="0" algn="ctr" rtl="1">
              <a:buNone/>
            </a:pPr>
            <a:endParaRPr lang="he-IL" dirty="0" smtClean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r>
              <a:rPr lang="he-IL" dirty="0" smtClean="0">
                <a:solidFill>
                  <a:schemeClr val="bg1"/>
                </a:solidFill>
              </a:rPr>
              <a:t>לפני כל ריצה נאמר לך מה עליך לספור.</a:t>
            </a:r>
          </a:p>
          <a:p>
            <a:pPr marL="0" indent="0" algn="ctr" rtl="1">
              <a:buNone/>
            </a:pPr>
            <a:r>
              <a:rPr lang="he-IL" dirty="0" smtClean="0">
                <a:solidFill>
                  <a:schemeClr val="bg1"/>
                </a:solidFill>
              </a:rPr>
              <a:t>בסוף כל ריצה נבקש ממך לומר לנו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he-IL" dirty="0" smtClean="0">
                <a:solidFill>
                  <a:schemeClr val="bg1"/>
                </a:solidFill>
              </a:rPr>
              <a:t>כמה פריטים ספרת בריצה זו.</a:t>
            </a:r>
            <a:endParaRPr lang="en-US" dirty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r>
              <a:rPr lang="he-IL" dirty="0">
                <a:solidFill>
                  <a:schemeClr val="bg1"/>
                </a:solidFill>
              </a:rPr>
              <a:t> </a:t>
            </a:r>
            <a:r>
              <a:rPr lang="he-IL" b="1" dirty="0" smtClean="0">
                <a:solidFill>
                  <a:schemeClr val="bg1"/>
                </a:solidFill>
              </a:rPr>
              <a:t>אין צורך ללחוץ על אף כפתור במהלך חלק זה.</a:t>
            </a:r>
          </a:p>
          <a:p>
            <a:pPr marL="0" indent="0" algn="ctr" rtl="1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r>
              <a:rPr lang="he-IL" b="1" u="sng" dirty="0" smtClean="0">
                <a:solidFill>
                  <a:srgbClr val="92D050"/>
                </a:solidFill>
              </a:rPr>
              <a:t>זוהי הדגמה</a:t>
            </a:r>
            <a:r>
              <a:rPr lang="he-IL" b="1" dirty="0" smtClean="0">
                <a:solidFill>
                  <a:srgbClr val="92D050"/>
                </a:solidFill>
              </a:rPr>
              <a:t> </a:t>
            </a:r>
            <a:r>
              <a:rPr lang="he-IL" dirty="0" smtClean="0">
                <a:solidFill>
                  <a:srgbClr val="92D050"/>
                </a:solidFill>
              </a:rPr>
              <a:t>שבמהלכה יופיעו תמונות ונכתוב לך האם מדובר בחטיף</a:t>
            </a:r>
            <a:r>
              <a:rPr lang="en-US" dirty="0" smtClean="0">
                <a:solidFill>
                  <a:srgbClr val="92D050"/>
                </a:solidFill>
              </a:rPr>
              <a:t/>
            </a:r>
            <a:br>
              <a:rPr lang="en-US" dirty="0" smtClean="0">
                <a:solidFill>
                  <a:srgbClr val="92D050"/>
                </a:solidFill>
              </a:rPr>
            </a:br>
            <a:r>
              <a:rPr lang="he-IL" dirty="0" smtClean="0">
                <a:solidFill>
                  <a:srgbClr val="92D050"/>
                </a:solidFill>
              </a:rPr>
              <a:t>שמכיל פריט בודד (</a:t>
            </a:r>
            <a:r>
              <a:rPr lang="en-US" dirty="0" smtClean="0">
                <a:solidFill>
                  <a:srgbClr val="92D050"/>
                </a:solidFill>
              </a:rPr>
              <a:t>one</a:t>
            </a:r>
            <a:r>
              <a:rPr lang="he-IL" dirty="0" smtClean="0">
                <a:solidFill>
                  <a:srgbClr val="92D050"/>
                </a:solidFill>
              </a:rPr>
              <a:t>) או מספר פריטים (</a:t>
            </a:r>
            <a:r>
              <a:rPr lang="en-US" dirty="0" smtClean="0">
                <a:solidFill>
                  <a:srgbClr val="92D050"/>
                </a:solidFill>
              </a:rPr>
              <a:t>several</a:t>
            </a:r>
            <a:r>
              <a:rPr lang="he-IL" dirty="0" smtClean="0">
                <a:solidFill>
                  <a:srgbClr val="92D050"/>
                </a:solidFill>
              </a:rPr>
              <a:t>).</a:t>
            </a:r>
            <a:endParaRPr lang="en-US" dirty="0" smtClean="0">
              <a:solidFill>
                <a:srgbClr val="92D050"/>
              </a:solidFill>
            </a:endParaRPr>
          </a:p>
          <a:p>
            <a:pPr marL="0" indent="0" algn="ctr" rtl="1">
              <a:buNone/>
            </a:pPr>
            <a:r>
              <a:rPr lang="he-IL" dirty="0" smtClean="0">
                <a:solidFill>
                  <a:srgbClr val="92D050"/>
                </a:solidFill>
              </a:rPr>
              <a:t>במהלך ההדגמה, את</a:t>
            </a:r>
            <a:r>
              <a:rPr lang="en-US" dirty="0" smtClean="0">
                <a:solidFill>
                  <a:srgbClr val="92D050"/>
                </a:solidFill>
              </a:rPr>
              <a:t>/</a:t>
            </a:r>
            <a:r>
              <a:rPr lang="he-IL" dirty="0" smtClean="0">
                <a:solidFill>
                  <a:srgbClr val="92D050"/>
                </a:solidFill>
              </a:rPr>
              <a:t>ה מתבקש</a:t>
            </a:r>
            <a:r>
              <a:rPr lang="en-US" dirty="0" smtClean="0">
                <a:solidFill>
                  <a:srgbClr val="92D050"/>
                </a:solidFill>
              </a:rPr>
              <a:t>/</a:t>
            </a:r>
            <a:r>
              <a:rPr lang="he-IL" dirty="0" smtClean="0">
                <a:solidFill>
                  <a:srgbClr val="92D050"/>
                </a:solidFill>
              </a:rPr>
              <a:t>ת לספור כמה חטיפים מכילים פריט בודד</a:t>
            </a:r>
          </a:p>
          <a:p>
            <a:pPr marL="0" indent="0" algn="ctr" rtl="1">
              <a:buNone/>
            </a:pPr>
            <a:r>
              <a:rPr lang="he-IL" dirty="0" smtClean="0">
                <a:solidFill>
                  <a:schemeClr val="bg1"/>
                </a:solidFill>
              </a:rPr>
              <a:t>אם משהו לא ברור, אנא שאל</a:t>
            </a:r>
            <a:r>
              <a:rPr lang="en-US" dirty="0" smtClean="0">
                <a:solidFill>
                  <a:schemeClr val="bg1"/>
                </a:solidFill>
              </a:rPr>
              <a:t>/</a:t>
            </a:r>
            <a:r>
              <a:rPr lang="he-IL" dirty="0" smtClean="0">
                <a:solidFill>
                  <a:schemeClr val="bg1"/>
                </a:solidFill>
              </a:rPr>
              <a:t>י כעת</a:t>
            </a:r>
          </a:p>
          <a:p>
            <a:pPr marL="0" indent="0" algn="ctr" rtl="1">
              <a:buNone/>
            </a:pPr>
            <a:r>
              <a:rPr lang="he-IL" dirty="0" smtClean="0">
                <a:solidFill>
                  <a:schemeClr val="bg1"/>
                </a:solidFill>
              </a:rPr>
              <a:t>לחץ</a:t>
            </a:r>
            <a:r>
              <a:rPr lang="en-US" dirty="0" smtClean="0">
                <a:solidFill>
                  <a:schemeClr val="bg1"/>
                </a:solidFill>
              </a:rPr>
              <a:t>/</a:t>
            </a:r>
            <a:r>
              <a:rPr lang="he-IL" dirty="0" smtClean="0">
                <a:solidFill>
                  <a:schemeClr val="bg1"/>
                </a:solidFill>
              </a:rPr>
              <a:t>י על אחד הכפתורים כשאת</a:t>
            </a:r>
            <a:r>
              <a:rPr lang="en-US" dirty="0" smtClean="0">
                <a:solidFill>
                  <a:schemeClr val="bg1"/>
                </a:solidFill>
              </a:rPr>
              <a:t>/</a:t>
            </a:r>
            <a:r>
              <a:rPr lang="he-IL" dirty="0" smtClean="0">
                <a:solidFill>
                  <a:schemeClr val="bg1"/>
                </a:solidFill>
              </a:rPr>
              <a:t>ה מוכן</a:t>
            </a:r>
            <a:r>
              <a:rPr lang="en-US" dirty="0" smtClean="0">
                <a:solidFill>
                  <a:schemeClr val="bg1"/>
                </a:solidFill>
              </a:rPr>
              <a:t>/</a:t>
            </a:r>
            <a:r>
              <a:rPr lang="he-IL" dirty="0" smtClean="0">
                <a:solidFill>
                  <a:schemeClr val="bg1"/>
                </a:solidFill>
              </a:rPr>
              <a:t>ה להתחיל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27612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Autofit/>
          </a:bodyPr>
          <a:lstStyle/>
          <a:p>
            <a:pPr rtl="1"/>
            <a:r>
              <a:rPr lang="he-IL" sz="3600" b="1" dirty="0" smtClean="0">
                <a:solidFill>
                  <a:schemeClr val="bg1"/>
                </a:solidFill>
                <a:cs typeface="+mn-cs"/>
              </a:rPr>
              <a:t>פריט בודד (</a:t>
            </a:r>
            <a:r>
              <a:rPr lang="en-US" sz="3600" b="1" dirty="0" smtClean="0">
                <a:solidFill>
                  <a:schemeClr val="bg1"/>
                </a:solidFill>
                <a:cs typeface="+mn-cs"/>
              </a:rPr>
              <a:t>one</a:t>
            </a:r>
            <a:r>
              <a:rPr lang="he-IL" sz="3600" b="1" dirty="0" smtClean="0">
                <a:solidFill>
                  <a:schemeClr val="bg1"/>
                </a:solidFill>
                <a:cs typeface="+mn-cs"/>
              </a:rPr>
              <a:t>)</a:t>
            </a:r>
            <a:endParaRPr lang="en-US" sz="3600" dirty="0">
              <a:solidFill>
                <a:schemeClr val="bg1"/>
              </a:solidFill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47800"/>
            <a:ext cx="9144000" cy="5410200"/>
          </a:xfrm>
        </p:spPr>
        <p:txBody>
          <a:bodyPr>
            <a:normAutofit/>
          </a:bodyPr>
          <a:lstStyle/>
          <a:p>
            <a:pPr marL="0" indent="0" algn="ctr" rtl="1">
              <a:buNone/>
            </a:pPr>
            <a:r>
              <a:rPr lang="he-IL" sz="3000" dirty="0" smtClean="0">
                <a:solidFill>
                  <a:schemeClr val="bg1"/>
                </a:solidFill>
              </a:rPr>
              <a:t>בריצה זו, </a:t>
            </a:r>
            <a:r>
              <a:rPr lang="he-IL" sz="3000" dirty="0">
                <a:solidFill>
                  <a:schemeClr val="bg1"/>
                </a:solidFill>
              </a:rPr>
              <a:t>אנו מבקשים ממך </a:t>
            </a:r>
            <a:r>
              <a:rPr lang="he-IL" sz="3000" dirty="0" smtClean="0">
                <a:solidFill>
                  <a:schemeClr val="bg1"/>
                </a:solidFill>
              </a:rPr>
              <a:t>להסתכל על התמונות שעל המסך, </a:t>
            </a:r>
            <a:r>
              <a:rPr lang="he-IL" sz="3000" b="1" u="sng" dirty="0" smtClean="0">
                <a:solidFill>
                  <a:schemeClr val="bg1"/>
                </a:solidFill>
              </a:rPr>
              <a:t>ולספור כמה מהתמונות</a:t>
            </a:r>
            <a:r>
              <a:rPr lang="he-IL" sz="3000" b="1" dirty="0" smtClean="0">
                <a:solidFill>
                  <a:schemeClr val="bg1"/>
                </a:solidFill>
              </a:rPr>
              <a:t> </a:t>
            </a:r>
            <a:r>
              <a:rPr lang="he-IL" sz="3000" dirty="0" smtClean="0">
                <a:solidFill>
                  <a:schemeClr val="bg1"/>
                </a:solidFill>
              </a:rPr>
              <a:t>הן של חטיפים שמכילים</a:t>
            </a:r>
            <a:r>
              <a:rPr lang="en-US" sz="3000" dirty="0" smtClean="0">
                <a:solidFill>
                  <a:schemeClr val="bg1"/>
                </a:solidFill>
              </a:rPr>
              <a:t/>
            </a:r>
            <a:br>
              <a:rPr lang="en-US" sz="3000" dirty="0" smtClean="0">
                <a:solidFill>
                  <a:schemeClr val="bg1"/>
                </a:solidFill>
              </a:rPr>
            </a:br>
            <a:r>
              <a:rPr lang="he-IL" sz="3000" dirty="0" smtClean="0">
                <a:solidFill>
                  <a:schemeClr val="bg1"/>
                </a:solidFill>
              </a:rPr>
              <a:t>בתוך אריזה חדשה </a:t>
            </a:r>
            <a:r>
              <a:rPr lang="he-IL" sz="3000" dirty="0">
                <a:solidFill>
                  <a:schemeClr val="bg1"/>
                </a:solidFill>
              </a:rPr>
              <a:t>וסגורה </a:t>
            </a:r>
            <a:r>
              <a:rPr lang="he-IL" sz="3000" b="1" u="sng" dirty="0" smtClean="0">
                <a:solidFill>
                  <a:schemeClr val="bg1"/>
                </a:solidFill>
              </a:rPr>
              <a:t>פריט בודד</a:t>
            </a:r>
            <a:r>
              <a:rPr lang="he-IL" sz="3000" b="1" dirty="0" smtClean="0">
                <a:solidFill>
                  <a:schemeClr val="bg1"/>
                </a:solidFill>
              </a:rPr>
              <a:t> (</a:t>
            </a:r>
            <a:r>
              <a:rPr lang="en-US" sz="3000" b="1" dirty="0" smtClean="0">
                <a:solidFill>
                  <a:schemeClr val="bg1"/>
                </a:solidFill>
              </a:rPr>
              <a:t>one</a:t>
            </a:r>
            <a:r>
              <a:rPr lang="he-IL" sz="3000" b="1" dirty="0" smtClean="0">
                <a:solidFill>
                  <a:schemeClr val="bg1"/>
                </a:solidFill>
              </a:rPr>
              <a:t>).</a:t>
            </a:r>
            <a:endParaRPr lang="he-IL" sz="3000" b="1" dirty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endParaRPr lang="he-IL" sz="3000" dirty="0" smtClean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r>
              <a:rPr lang="he-IL" sz="3000" dirty="0" smtClean="0">
                <a:solidFill>
                  <a:schemeClr val="bg1"/>
                </a:solidFill>
              </a:rPr>
              <a:t>בסוף ריצה זו נבקש ממך לומר לנו כמה פריטים ספרת.</a:t>
            </a:r>
            <a:endParaRPr lang="en-US" sz="3000" dirty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r>
              <a:rPr lang="he-IL" dirty="0">
                <a:solidFill>
                  <a:schemeClr val="bg1"/>
                </a:solidFill>
              </a:rPr>
              <a:t> </a:t>
            </a:r>
            <a:endParaRPr lang="en-US" dirty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r>
              <a:rPr lang="he-IL" sz="2800" b="1" dirty="0" smtClean="0">
                <a:solidFill>
                  <a:schemeClr val="bg1"/>
                </a:solidFill>
              </a:rPr>
              <a:t>אין צורך ללחוץ על אף כפתור במהלך חלק זה.</a:t>
            </a:r>
          </a:p>
          <a:p>
            <a:pPr marL="0" indent="0" algn="ctr" rtl="1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r>
              <a:rPr lang="he-IL" sz="3000" b="1" dirty="0" smtClean="0">
                <a:solidFill>
                  <a:srgbClr val="92D050"/>
                </a:solidFill>
              </a:rPr>
              <a:t>זהו החלק המלא</a:t>
            </a:r>
          </a:p>
          <a:p>
            <a:pPr marL="0" indent="0" algn="ctr" rtl="1">
              <a:buNone/>
            </a:pPr>
            <a:r>
              <a:rPr lang="he-IL" sz="3000" dirty="0" smtClean="0">
                <a:solidFill>
                  <a:schemeClr val="bg1"/>
                </a:solidFill>
              </a:rPr>
              <a:t>לחץ</a:t>
            </a:r>
            <a:r>
              <a:rPr lang="en-US" sz="3000" dirty="0" smtClean="0">
                <a:solidFill>
                  <a:schemeClr val="bg1"/>
                </a:solidFill>
              </a:rPr>
              <a:t>/</a:t>
            </a:r>
            <a:r>
              <a:rPr lang="he-IL" sz="3000" dirty="0" smtClean="0">
                <a:solidFill>
                  <a:schemeClr val="bg1"/>
                </a:solidFill>
              </a:rPr>
              <a:t>י על אחד הכפתורים כשאת</a:t>
            </a:r>
            <a:r>
              <a:rPr lang="en-US" sz="3000" dirty="0" smtClean="0">
                <a:solidFill>
                  <a:schemeClr val="bg1"/>
                </a:solidFill>
              </a:rPr>
              <a:t>/</a:t>
            </a:r>
            <a:r>
              <a:rPr lang="he-IL" sz="3000" dirty="0" smtClean="0">
                <a:solidFill>
                  <a:schemeClr val="bg1"/>
                </a:solidFill>
              </a:rPr>
              <a:t>ה מוכן</a:t>
            </a:r>
            <a:r>
              <a:rPr lang="en-US" sz="3000" dirty="0" smtClean="0">
                <a:solidFill>
                  <a:schemeClr val="bg1"/>
                </a:solidFill>
              </a:rPr>
              <a:t>/</a:t>
            </a:r>
            <a:r>
              <a:rPr lang="he-IL" sz="3000" dirty="0" smtClean="0">
                <a:solidFill>
                  <a:schemeClr val="bg1"/>
                </a:solidFill>
              </a:rPr>
              <a:t>ה להתחיל</a:t>
            </a:r>
            <a:endParaRPr lang="en-US" sz="3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92617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Autofit/>
          </a:bodyPr>
          <a:lstStyle/>
          <a:p>
            <a:pPr rtl="1"/>
            <a:r>
              <a:rPr lang="he-IL" sz="3600" b="1" dirty="0" smtClean="0">
                <a:solidFill>
                  <a:schemeClr val="bg1"/>
                </a:solidFill>
                <a:cs typeface="+mn-cs"/>
              </a:rPr>
              <a:t>מספר פריטים (</a:t>
            </a:r>
            <a:r>
              <a:rPr lang="en-US" sz="3600" b="1" dirty="0" smtClean="0">
                <a:solidFill>
                  <a:schemeClr val="bg1"/>
                </a:solidFill>
                <a:cs typeface="+mn-cs"/>
              </a:rPr>
              <a:t>several</a:t>
            </a:r>
            <a:r>
              <a:rPr lang="he-IL" sz="3600" b="1" dirty="0" smtClean="0">
                <a:solidFill>
                  <a:schemeClr val="bg1"/>
                </a:solidFill>
                <a:cs typeface="+mn-cs"/>
              </a:rPr>
              <a:t>)</a:t>
            </a:r>
            <a:endParaRPr lang="en-US" sz="3600" dirty="0">
              <a:solidFill>
                <a:schemeClr val="bg1"/>
              </a:solidFill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47800"/>
            <a:ext cx="9144000" cy="5410200"/>
          </a:xfrm>
        </p:spPr>
        <p:txBody>
          <a:bodyPr>
            <a:normAutofit/>
          </a:bodyPr>
          <a:lstStyle/>
          <a:p>
            <a:pPr marL="0" indent="0" algn="ctr" rtl="1">
              <a:buNone/>
            </a:pPr>
            <a:r>
              <a:rPr lang="he-IL" sz="3000" dirty="0" smtClean="0">
                <a:solidFill>
                  <a:schemeClr val="bg1"/>
                </a:solidFill>
              </a:rPr>
              <a:t>בריצה זו, </a:t>
            </a:r>
            <a:r>
              <a:rPr lang="he-IL" sz="3000" dirty="0">
                <a:solidFill>
                  <a:schemeClr val="bg1"/>
                </a:solidFill>
              </a:rPr>
              <a:t>אנו מבקשים ממך </a:t>
            </a:r>
            <a:r>
              <a:rPr lang="he-IL" sz="3000" dirty="0" smtClean="0">
                <a:solidFill>
                  <a:schemeClr val="bg1"/>
                </a:solidFill>
              </a:rPr>
              <a:t>להסתכל על התמונות שעל המסך</a:t>
            </a:r>
            <a:r>
              <a:rPr lang="he-IL" sz="3000" b="1" dirty="0" smtClean="0">
                <a:solidFill>
                  <a:schemeClr val="bg1"/>
                </a:solidFill>
              </a:rPr>
              <a:t>, </a:t>
            </a:r>
            <a:r>
              <a:rPr lang="he-IL" sz="3000" b="1" u="sng" dirty="0" smtClean="0">
                <a:solidFill>
                  <a:schemeClr val="bg1"/>
                </a:solidFill>
              </a:rPr>
              <a:t>ולספור כמה מהתמונות</a:t>
            </a:r>
            <a:r>
              <a:rPr lang="he-IL" sz="3000" b="1" dirty="0" smtClean="0">
                <a:solidFill>
                  <a:schemeClr val="bg1"/>
                </a:solidFill>
              </a:rPr>
              <a:t> </a:t>
            </a:r>
            <a:r>
              <a:rPr lang="he-IL" sz="3000" dirty="0" smtClean="0">
                <a:solidFill>
                  <a:schemeClr val="bg1"/>
                </a:solidFill>
              </a:rPr>
              <a:t>הן של חטיפים שמכילים</a:t>
            </a:r>
            <a:r>
              <a:rPr lang="en-US" sz="3000" dirty="0" smtClean="0">
                <a:solidFill>
                  <a:schemeClr val="bg1"/>
                </a:solidFill>
              </a:rPr>
              <a:t/>
            </a:r>
            <a:br>
              <a:rPr lang="en-US" sz="3000" dirty="0" smtClean="0">
                <a:solidFill>
                  <a:schemeClr val="bg1"/>
                </a:solidFill>
              </a:rPr>
            </a:br>
            <a:r>
              <a:rPr lang="he-IL" sz="3000" dirty="0" smtClean="0">
                <a:solidFill>
                  <a:schemeClr val="bg1"/>
                </a:solidFill>
              </a:rPr>
              <a:t>בתוך אריזה חדשה </a:t>
            </a:r>
            <a:r>
              <a:rPr lang="he-IL" sz="3000" dirty="0">
                <a:solidFill>
                  <a:schemeClr val="bg1"/>
                </a:solidFill>
              </a:rPr>
              <a:t>וסגורה </a:t>
            </a:r>
            <a:r>
              <a:rPr lang="he-IL" sz="3000" b="1" u="sng" dirty="0">
                <a:solidFill>
                  <a:schemeClr val="bg1"/>
                </a:solidFill>
              </a:rPr>
              <a:t>מספר פריטים</a:t>
            </a:r>
            <a:r>
              <a:rPr lang="he-IL" sz="3000" b="1" dirty="0">
                <a:solidFill>
                  <a:schemeClr val="bg1"/>
                </a:solidFill>
              </a:rPr>
              <a:t> (</a:t>
            </a:r>
            <a:r>
              <a:rPr lang="en-US" sz="3000" b="1" dirty="0">
                <a:solidFill>
                  <a:schemeClr val="bg1"/>
                </a:solidFill>
              </a:rPr>
              <a:t>several</a:t>
            </a:r>
            <a:r>
              <a:rPr lang="he-IL" sz="3000" b="1" dirty="0">
                <a:solidFill>
                  <a:schemeClr val="bg1"/>
                </a:solidFill>
              </a:rPr>
              <a:t>).</a:t>
            </a:r>
          </a:p>
          <a:p>
            <a:pPr marL="0" indent="0" algn="ctr" rtl="1">
              <a:buNone/>
            </a:pPr>
            <a:endParaRPr lang="he-IL" sz="3000" dirty="0" smtClean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r>
              <a:rPr lang="he-IL" sz="3000" dirty="0" smtClean="0">
                <a:solidFill>
                  <a:schemeClr val="bg1"/>
                </a:solidFill>
              </a:rPr>
              <a:t>בסוף ריצה זו נבקש ממך לומר לנו כמה פריטים ספרת.</a:t>
            </a:r>
            <a:endParaRPr lang="en-US" sz="3000" dirty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r>
              <a:rPr lang="he-IL" dirty="0">
                <a:solidFill>
                  <a:schemeClr val="bg1"/>
                </a:solidFill>
              </a:rPr>
              <a:t> </a:t>
            </a:r>
            <a:endParaRPr lang="en-US" dirty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r>
              <a:rPr lang="he-IL" sz="2800" b="1" dirty="0" smtClean="0">
                <a:solidFill>
                  <a:schemeClr val="bg1"/>
                </a:solidFill>
              </a:rPr>
              <a:t>אין צורך ללחוץ על אף כפתור במהלך חלק זה.</a:t>
            </a:r>
          </a:p>
          <a:p>
            <a:pPr marL="0" indent="0" algn="ctr" rtl="1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r>
              <a:rPr lang="he-IL" sz="3000" b="1" dirty="0" smtClean="0">
                <a:solidFill>
                  <a:srgbClr val="92D050"/>
                </a:solidFill>
              </a:rPr>
              <a:t>זהו החלק המלא</a:t>
            </a:r>
          </a:p>
          <a:p>
            <a:pPr marL="0" indent="0" algn="ctr" rtl="1">
              <a:buNone/>
            </a:pPr>
            <a:r>
              <a:rPr lang="he-IL" sz="3000" dirty="0" smtClean="0">
                <a:solidFill>
                  <a:schemeClr val="bg1"/>
                </a:solidFill>
              </a:rPr>
              <a:t>לחץ</a:t>
            </a:r>
            <a:r>
              <a:rPr lang="en-US" sz="3000" dirty="0" smtClean="0">
                <a:solidFill>
                  <a:schemeClr val="bg1"/>
                </a:solidFill>
              </a:rPr>
              <a:t>/</a:t>
            </a:r>
            <a:r>
              <a:rPr lang="he-IL" sz="3000" dirty="0" smtClean="0">
                <a:solidFill>
                  <a:schemeClr val="bg1"/>
                </a:solidFill>
              </a:rPr>
              <a:t>י על אחד הכפתורים כשאת</a:t>
            </a:r>
            <a:r>
              <a:rPr lang="en-US" sz="3000" dirty="0" smtClean="0">
                <a:solidFill>
                  <a:schemeClr val="bg1"/>
                </a:solidFill>
              </a:rPr>
              <a:t>/</a:t>
            </a:r>
            <a:r>
              <a:rPr lang="he-IL" sz="3000" dirty="0" smtClean="0">
                <a:solidFill>
                  <a:schemeClr val="bg1"/>
                </a:solidFill>
              </a:rPr>
              <a:t>ה מוכן</a:t>
            </a:r>
            <a:r>
              <a:rPr lang="en-US" sz="3000" dirty="0" smtClean="0">
                <a:solidFill>
                  <a:schemeClr val="bg1"/>
                </a:solidFill>
              </a:rPr>
              <a:t>/</a:t>
            </a:r>
            <a:r>
              <a:rPr lang="he-IL" sz="3000" dirty="0" smtClean="0">
                <a:solidFill>
                  <a:schemeClr val="bg1"/>
                </a:solidFill>
              </a:rPr>
              <a:t>ה להתחיל</a:t>
            </a:r>
            <a:endParaRPr lang="en-US" sz="3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28599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2400" y="1219200"/>
            <a:ext cx="7848600" cy="762000"/>
          </a:xfrm>
          <a:prstGeom prst="rect">
            <a:avLst/>
          </a:prstGeom>
          <a:gradFill flip="none" rotWithShape="1">
            <a:gsLst>
              <a:gs pos="48000">
                <a:srgbClr val="FFFF00"/>
              </a:gs>
              <a:gs pos="0">
                <a:srgbClr val="00B050"/>
              </a:gs>
              <a:gs pos="100000">
                <a:srgbClr val="FF000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613015"/>
              </p:ext>
            </p:extLst>
          </p:nvPr>
        </p:nvGraphicFramePr>
        <p:xfrm>
          <a:off x="152400" y="1219199"/>
          <a:ext cx="7848600" cy="76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69720"/>
                <a:gridCol w="1569720"/>
                <a:gridCol w="1569720"/>
                <a:gridCol w="1569720"/>
                <a:gridCol w="1569720"/>
              </a:tblGrid>
              <a:tr h="381000">
                <a:tc>
                  <a:txBody>
                    <a:bodyPr/>
                    <a:lstStyle/>
                    <a:p>
                      <a:pPr algn="ctr" rtl="1"/>
                      <a:r>
                        <a:rPr lang="he-IL" b="1" dirty="0" smtClean="0"/>
                        <a:t>5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b="1" dirty="0" smtClean="0"/>
                        <a:t>4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b="1" dirty="0" smtClean="0"/>
                        <a:t>3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b="1" dirty="0" smtClean="0"/>
                        <a:t>2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b="1" dirty="0" smtClean="0"/>
                        <a:t>1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rtl="1"/>
                      <a:r>
                        <a:rPr lang="he-IL" b="1" dirty="0" smtClean="0"/>
                        <a:t>בטוח</a:t>
                      </a:r>
                      <a:r>
                        <a:rPr lang="en-US" b="1" dirty="0" smtClean="0"/>
                        <a:t>/</a:t>
                      </a:r>
                      <a:r>
                        <a:rPr lang="he-IL" b="1" dirty="0" smtClean="0"/>
                        <a:t>ה</a:t>
                      </a:r>
                      <a:r>
                        <a:rPr lang="he-IL" b="1" baseline="0" dirty="0" smtClean="0"/>
                        <a:t> שלא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b="1" dirty="0" smtClean="0"/>
                        <a:t>חושב</a:t>
                      </a:r>
                      <a:r>
                        <a:rPr lang="en-US" b="1" dirty="0" smtClean="0"/>
                        <a:t>/</a:t>
                      </a:r>
                      <a:r>
                        <a:rPr lang="he-IL" b="1" dirty="0" smtClean="0"/>
                        <a:t>ת שלא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b="1" dirty="0" smtClean="0"/>
                        <a:t>אינני בטוח</a:t>
                      </a:r>
                      <a:r>
                        <a:rPr lang="en-US" b="1" dirty="0" smtClean="0"/>
                        <a:t>/</a:t>
                      </a:r>
                      <a:r>
                        <a:rPr lang="he-IL" b="1" dirty="0" smtClean="0"/>
                        <a:t>ה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b="1" dirty="0" smtClean="0"/>
                        <a:t>חושב</a:t>
                      </a:r>
                      <a:r>
                        <a:rPr lang="en-US" b="1" dirty="0" smtClean="0"/>
                        <a:t>/</a:t>
                      </a:r>
                      <a:r>
                        <a:rPr lang="he-IL" b="1" dirty="0" smtClean="0"/>
                        <a:t>ת</a:t>
                      </a:r>
                      <a:r>
                        <a:rPr lang="he-IL" b="1" baseline="0" dirty="0" smtClean="0"/>
                        <a:t> ש</a:t>
                      </a:r>
                      <a:r>
                        <a:rPr lang="he-IL" b="1" dirty="0" smtClean="0"/>
                        <a:t>כן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b="1" dirty="0" smtClean="0"/>
                        <a:t>בטוח</a:t>
                      </a:r>
                      <a:r>
                        <a:rPr lang="en-US" b="1" dirty="0" smtClean="0"/>
                        <a:t>/</a:t>
                      </a:r>
                      <a:r>
                        <a:rPr lang="he-IL" b="1" dirty="0" smtClean="0"/>
                        <a:t>ה שכן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152400" y="2590800"/>
            <a:ext cx="7848600" cy="762000"/>
          </a:xfrm>
          <a:prstGeom prst="rect">
            <a:avLst/>
          </a:prstGeom>
          <a:gradFill flip="none" rotWithShape="1">
            <a:gsLst>
              <a:gs pos="48000">
                <a:srgbClr val="FFFF00"/>
              </a:gs>
              <a:gs pos="0">
                <a:srgbClr val="00B050"/>
              </a:gs>
              <a:gs pos="100000">
                <a:srgbClr val="FF000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9067409"/>
              </p:ext>
            </p:extLst>
          </p:nvPr>
        </p:nvGraphicFramePr>
        <p:xfrm>
          <a:off x="152400" y="2590799"/>
          <a:ext cx="7848600" cy="1021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69720"/>
                <a:gridCol w="1569720"/>
                <a:gridCol w="1569720"/>
                <a:gridCol w="1569720"/>
                <a:gridCol w="1569720"/>
              </a:tblGrid>
              <a:tr h="381000">
                <a:tc>
                  <a:txBody>
                    <a:bodyPr/>
                    <a:lstStyle/>
                    <a:p>
                      <a:pPr algn="ctr" rtl="1"/>
                      <a:r>
                        <a:rPr lang="he-IL" b="1" dirty="0" smtClean="0"/>
                        <a:t>5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b="1" dirty="0" smtClean="0"/>
                        <a:t>4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b="1" dirty="0" smtClean="0"/>
                        <a:t>3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b="1" dirty="0" smtClean="0"/>
                        <a:t>2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b="1" dirty="0" smtClean="0"/>
                        <a:t>1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rtl="1"/>
                      <a:r>
                        <a:rPr lang="he-IL" b="1" dirty="0" smtClean="0"/>
                        <a:t>בטוח</a:t>
                      </a:r>
                      <a:r>
                        <a:rPr lang="en-US" b="1" dirty="0" smtClean="0"/>
                        <a:t>/</a:t>
                      </a:r>
                      <a:r>
                        <a:rPr lang="he-IL" b="1" dirty="0" smtClean="0"/>
                        <a:t>ה</a:t>
                      </a:r>
                      <a:r>
                        <a:rPr lang="he-IL" b="1" baseline="0" dirty="0" smtClean="0"/>
                        <a:t> שלא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b="1" dirty="0" smtClean="0"/>
                        <a:t>חושב</a:t>
                      </a:r>
                      <a:r>
                        <a:rPr lang="en-US" b="1" dirty="0" smtClean="0"/>
                        <a:t>/</a:t>
                      </a:r>
                      <a:r>
                        <a:rPr lang="he-IL" b="1" dirty="0" smtClean="0"/>
                        <a:t>ת שלא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b="1" dirty="0" smtClean="0"/>
                        <a:t>אינני בטוח</a:t>
                      </a:r>
                      <a:r>
                        <a:rPr lang="en-US" b="1" dirty="0" smtClean="0"/>
                        <a:t>/</a:t>
                      </a:r>
                      <a:r>
                        <a:rPr lang="he-IL" b="1" dirty="0" smtClean="0"/>
                        <a:t>ה</a:t>
                      </a:r>
                      <a:endParaRPr lang="en-US" b="1" dirty="0" smtClean="0"/>
                    </a:p>
                    <a:p>
                      <a:pPr algn="ctr" rtl="1"/>
                      <a:endParaRPr lang="en-US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b="1" dirty="0" smtClean="0"/>
                        <a:t>חושב</a:t>
                      </a:r>
                      <a:r>
                        <a:rPr lang="en-US" b="1" dirty="0" smtClean="0"/>
                        <a:t>/</a:t>
                      </a:r>
                      <a:r>
                        <a:rPr lang="he-IL" b="1" dirty="0" smtClean="0"/>
                        <a:t>ת</a:t>
                      </a:r>
                      <a:r>
                        <a:rPr lang="he-IL" b="1" baseline="0" dirty="0" smtClean="0"/>
                        <a:t> ש</a:t>
                      </a:r>
                      <a:r>
                        <a:rPr lang="he-IL" b="1" dirty="0" smtClean="0"/>
                        <a:t>כן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b="1" dirty="0" smtClean="0"/>
                        <a:t>בטוח</a:t>
                      </a:r>
                      <a:r>
                        <a:rPr lang="en-US" b="1" dirty="0" smtClean="0"/>
                        <a:t>/</a:t>
                      </a:r>
                      <a:r>
                        <a:rPr lang="he-IL" b="1" dirty="0" smtClean="0"/>
                        <a:t>ה שכן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3" name="Rectangle 12"/>
          <p:cNvSpPr/>
          <p:nvPr/>
        </p:nvSpPr>
        <p:spPr>
          <a:xfrm>
            <a:off x="6553200" y="2590800"/>
            <a:ext cx="1371600" cy="762000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52400" y="4038600"/>
            <a:ext cx="7848600" cy="762000"/>
          </a:xfrm>
          <a:prstGeom prst="rect">
            <a:avLst/>
          </a:prstGeom>
          <a:gradFill flip="none" rotWithShape="1">
            <a:gsLst>
              <a:gs pos="48000">
                <a:srgbClr val="FFFF00"/>
              </a:gs>
              <a:gs pos="0">
                <a:srgbClr val="00B050"/>
              </a:gs>
              <a:gs pos="100000">
                <a:srgbClr val="FF000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7823013"/>
              </p:ext>
            </p:extLst>
          </p:nvPr>
        </p:nvGraphicFramePr>
        <p:xfrm>
          <a:off x="152400" y="4038599"/>
          <a:ext cx="7848600" cy="1021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69720"/>
                <a:gridCol w="1569720"/>
                <a:gridCol w="1569720"/>
                <a:gridCol w="1569720"/>
                <a:gridCol w="1569720"/>
              </a:tblGrid>
              <a:tr h="381000">
                <a:tc>
                  <a:txBody>
                    <a:bodyPr/>
                    <a:lstStyle/>
                    <a:p>
                      <a:pPr algn="ctr" rtl="1"/>
                      <a:r>
                        <a:rPr lang="he-IL" b="1" dirty="0" smtClean="0"/>
                        <a:t>5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b="1" dirty="0" smtClean="0"/>
                        <a:t>4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b="1" dirty="0" smtClean="0"/>
                        <a:t>3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b="1" dirty="0" smtClean="0"/>
                        <a:t>2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b="1" dirty="0" smtClean="0"/>
                        <a:t>1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rtl="1"/>
                      <a:r>
                        <a:rPr lang="he-IL" b="1" dirty="0" smtClean="0"/>
                        <a:t>בטוח</a:t>
                      </a:r>
                      <a:r>
                        <a:rPr lang="en-US" b="1" dirty="0" smtClean="0"/>
                        <a:t>/</a:t>
                      </a:r>
                      <a:r>
                        <a:rPr lang="he-IL" b="1" dirty="0" smtClean="0"/>
                        <a:t>ה</a:t>
                      </a:r>
                      <a:r>
                        <a:rPr lang="he-IL" b="1" baseline="0" dirty="0" smtClean="0"/>
                        <a:t> שלא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b="1" dirty="0" smtClean="0"/>
                        <a:t>חושב</a:t>
                      </a:r>
                      <a:r>
                        <a:rPr lang="en-US" b="1" dirty="0" smtClean="0"/>
                        <a:t>/</a:t>
                      </a:r>
                      <a:r>
                        <a:rPr lang="he-IL" b="1" dirty="0" smtClean="0"/>
                        <a:t>ת שלא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b="1" dirty="0" smtClean="0"/>
                        <a:t>אינני בטוח</a:t>
                      </a:r>
                      <a:r>
                        <a:rPr lang="en-US" b="1" dirty="0" smtClean="0"/>
                        <a:t>/</a:t>
                      </a:r>
                      <a:r>
                        <a:rPr lang="he-IL" b="1" dirty="0" smtClean="0"/>
                        <a:t>ה</a:t>
                      </a:r>
                      <a:endParaRPr lang="en-US" b="1" dirty="0" smtClean="0"/>
                    </a:p>
                    <a:p>
                      <a:pPr algn="ctr" rtl="1"/>
                      <a:endParaRPr lang="en-US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b="1" dirty="0" smtClean="0"/>
                        <a:t>חושב</a:t>
                      </a:r>
                      <a:r>
                        <a:rPr lang="en-US" b="1" dirty="0" smtClean="0"/>
                        <a:t>/</a:t>
                      </a:r>
                      <a:r>
                        <a:rPr lang="he-IL" b="1" dirty="0" smtClean="0"/>
                        <a:t>ת</a:t>
                      </a:r>
                      <a:r>
                        <a:rPr lang="he-IL" b="1" baseline="0" dirty="0" smtClean="0"/>
                        <a:t> ש</a:t>
                      </a:r>
                      <a:r>
                        <a:rPr lang="he-IL" b="1" dirty="0" smtClean="0"/>
                        <a:t>כן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b="1" dirty="0" smtClean="0"/>
                        <a:t>בטוח</a:t>
                      </a:r>
                      <a:r>
                        <a:rPr lang="en-US" b="1" dirty="0" smtClean="0"/>
                        <a:t>/</a:t>
                      </a:r>
                      <a:r>
                        <a:rPr lang="he-IL" b="1" dirty="0" smtClean="0"/>
                        <a:t>ה שכן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6" name="Rectangle 15"/>
          <p:cNvSpPr/>
          <p:nvPr/>
        </p:nvSpPr>
        <p:spPr>
          <a:xfrm>
            <a:off x="4953000" y="4038600"/>
            <a:ext cx="1371600" cy="762000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9107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2400" y="1219200"/>
            <a:ext cx="7848600" cy="762000"/>
          </a:xfrm>
          <a:prstGeom prst="rect">
            <a:avLst/>
          </a:prstGeom>
          <a:gradFill flip="none" rotWithShape="1">
            <a:gsLst>
              <a:gs pos="48000">
                <a:srgbClr val="FFFF00"/>
              </a:gs>
              <a:gs pos="0">
                <a:srgbClr val="00B050"/>
              </a:gs>
              <a:gs pos="100000">
                <a:srgbClr val="FF000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7722800"/>
              </p:ext>
            </p:extLst>
          </p:nvPr>
        </p:nvGraphicFramePr>
        <p:xfrm>
          <a:off x="152400" y="1219199"/>
          <a:ext cx="7848600" cy="1021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69720"/>
                <a:gridCol w="1569720"/>
                <a:gridCol w="1569720"/>
                <a:gridCol w="1569720"/>
                <a:gridCol w="1569720"/>
              </a:tblGrid>
              <a:tr h="381000">
                <a:tc>
                  <a:txBody>
                    <a:bodyPr/>
                    <a:lstStyle/>
                    <a:p>
                      <a:pPr algn="ctr" rtl="1"/>
                      <a:r>
                        <a:rPr lang="he-IL" b="1" dirty="0" smtClean="0"/>
                        <a:t>5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b="1" dirty="0" smtClean="0"/>
                        <a:t>4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b="1" dirty="0" smtClean="0"/>
                        <a:t>3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b="1" dirty="0" smtClean="0"/>
                        <a:t>2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b="1" dirty="0" smtClean="0"/>
                        <a:t>1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rtl="1"/>
                      <a:r>
                        <a:rPr lang="he-IL" b="1" dirty="0" smtClean="0"/>
                        <a:t>בטוח</a:t>
                      </a:r>
                      <a:r>
                        <a:rPr lang="en-US" b="1" dirty="0" smtClean="0"/>
                        <a:t>/</a:t>
                      </a:r>
                      <a:r>
                        <a:rPr lang="he-IL" b="1" dirty="0" smtClean="0"/>
                        <a:t>ה</a:t>
                      </a:r>
                      <a:r>
                        <a:rPr lang="he-IL" b="1" baseline="0" dirty="0" smtClean="0"/>
                        <a:t> שלא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b="1" dirty="0" smtClean="0"/>
                        <a:t>חושב</a:t>
                      </a:r>
                      <a:r>
                        <a:rPr lang="en-US" b="1" dirty="0" smtClean="0"/>
                        <a:t>/</a:t>
                      </a:r>
                      <a:r>
                        <a:rPr lang="he-IL" b="1" dirty="0" smtClean="0"/>
                        <a:t>ת שלא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b="1" dirty="0" smtClean="0"/>
                        <a:t>אינני בטוח</a:t>
                      </a:r>
                      <a:r>
                        <a:rPr lang="en-US" b="1" dirty="0" smtClean="0"/>
                        <a:t>/</a:t>
                      </a:r>
                      <a:r>
                        <a:rPr lang="he-IL" b="1" dirty="0" smtClean="0"/>
                        <a:t>ה</a:t>
                      </a:r>
                      <a:endParaRPr lang="en-US" b="1" dirty="0" smtClean="0"/>
                    </a:p>
                    <a:p>
                      <a:pPr algn="ctr" rtl="1"/>
                      <a:endParaRPr lang="en-US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b="1" dirty="0" smtClean="0"/>
                        <a:t>חושב</a:t>
                      </a:r>
                      <a:r>
                        <a:rPr lang="en-US" b="1" dirty="0" smtClean="0"/>
                        <a:t>/</a:t>
                      </a:r>
                      <a:r>
                        <a:rPr lang="he-IL" b="1" dirty="0" smtClean="0"/>
                        <a:t>ת</a:t>
                      </a:r>
                      <a:r>
                        <a:rPr lang="he-IL" b="1" baseline="0" dirty="0" smtClean="0"/>
                        <a:t> ש</a:t>
                      </a:r>
                      <a:r>
                        <a:rPr lang="he-IL" b="1" dirty="0" smtClean="0"/>
                        <a:t>כן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b="1" dirty="0" smtClean="0"/>
                        <a:t>בטוח</a:t>
                      </a:r>
                      <a:r>
                        <a:rPr lang="en-US" b="1" dirty="0" smtClean="0"/>
                        <a:t>/</a:t>
                      </a:r>
                      <a:r>
                        <a:rPr lang="he-IL" b="1" dirty="0" smtClean="0"/>
                        <a:t>ה שכן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152400" y="2590800"/>
            <a:ext cx="7848600" cy="762000"/>
          </a:xfrm>
          <a:prstGeom prst="rect">
            <a:avLst/>
          </a:prstGeom>
          <a:gradFill flip="none" rotWithShape="1">
            <a:gsLst>
              <a:gs pos="48000">
                <a:srgbClr val="FFFF00"/>
              </a:gs>
              <a:gs pos="0">
                <a:srgbClr val="00B050"/>
              </a:gs>
              <a:gs pos="100000">
                <a:srgbClr val="FF000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9067409"/>
              </p:ext>
            </p:extLst>
          </p:nvPr>
        </p:nvGraphicFramePr>
        <p:xfrm>
          <a:off x="152400" y="2590799"/>
          <a:ext cx="7848600" cy="1021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69720"/>
                <a:gridCol w="1569720"/>
                <a:gridCol w="1569720"/>
                <a:gridCol w="1569720"/>
                <a:gridCol w="1569720"/>
              </a:tblGrid>
              <a:tr h="381000">
                <a:tc>
                  <a:txBody>
                    <a:bodyPr/>
                    <a:lstStyle/>
                    <a:p>
                      <a:pPr algn="ctr" rtl="1"/>
                      <a:r>
                        <a:rPr lang="he-IL" b="1" dirty="0" smtClean="0"/>
                        <a:t>5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b="1" dirty="0" smtClean="0"/>
                        <a:t>4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b="1" dirty="0" smtClean="0"/>
                        <a:t>3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b="1" dirty="0" smtClean="0"/>
                        <a:t>2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b="1" dirty="0" smtClean="0"/>
                        <a:t>1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rtl="1"/>
                      <a:r>
                        <a:rPr lang="he-IL" b="1" dirty="0" smtClean="0"/>
                        <a:t>בטוח</a:t>
                      </a:r>
                      <a:r>
                        <a:rPr lang="en-US" b="1" dirty="0" smtClean="0"/>
                        <a:t>/</a:t>
                      </a:r>
                      <a:r>
                        <a:rPr lang="he-IL" b="1" dirty="0" smtClean="0"/>
                        <a:t>ה</a:t>
                      </a:r>
                      <a:r>
                        <a:rPr lang="he-IL" b="1" baseline="0" dirty="0" smtClean="0"/>
                        <a:t> שלא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b="1" dirty="0" smtClean="0"/>
                        <a:t>חושב</a:t>
                      </a:r>
                      <a:r>
                        <a:rPr lang="en-US" b="1" dirty="0" smtClean="0"/>
                        <a:t>/</a:t>
                      </a:r>
                      <a:r>
                        <a:rPr lang="he-IL" b="1" dirty="0" smtClean="0"/>
                        <a:t>ת שלא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b="1" dirty="0" smtClean="0"/>
                        <a:t>אינני בטוח</a:t>
                      </a:r>
                      <a:r>
                        <a:rPr lang="en-US" b="1" dirty="0" smtClean="0"/>
                        <a:t>/</a:t>
                      </a:r>
                      <a:r>
                        <a:rPr lang="he-IL" b="1" dirty="0" smtClean="0"/>
                        <a:t>ה</a:t>
                      </a:r>
                      <a:endParaRPr lang="en-US" b="1" dirty="0" smtClean="0"/>
                    </a:p>
                    <a:p>
                      <a:pPr algn="ctr" rtl="1"/>
                      <a:endParaRPr lang="en-US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b="1" dirty="0" smtClean="0"/>
                        <a:t>חושב</a:t>
                      </a:r>
                      <a:r>
                        <a:rPr lang="en-US" b="1" dirty="0" smtClean="0"/>
                        <a:t>/</a:t>
                      </a:r>
                      <a:r>
                        <a:rPr lang="he-IL" b="1" dirty="0" smtClean="0"/>
                        <a:t>ת</a:t>
                      </a:r>
                      <a:r>
                        <a:rPr lang="he-IL" b="1" baseline="0" dirty="0" smtClean="0"/>
                        <a:t> ש</a:t>
                      </a:r>
                      <a:r>
                        <a:rPr lang="he-IL" b="1" dirty="0" smtClean="0"/>
                        <a:t>כן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b="1" dirty="0" smtClean="0"/>
                        <a:t>בטוח</a:t>
                      </a:r>
                      <a:r>
                        <a:rPr lang="en-US" b="1" dirty="0" smtClean="0"/>
                        <a:t>/</a:t>
                      </a:r>
                      <a:r>
                        <a:rPr lang="he-IL" b="1" dirty="0" smtClean="0"/>
                        <a:t>ה שכן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3" name="Rectangle 12"/>
          <p:cNvSpPr/>
          <p:nvPr/>
        </p:nvSpPr>
        <p:spPr>
          <a:xfrm>
            <a:off x="1828800" y="2590800"/>
            <a:ext cx="1371600" cy="762000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52400" y="4038600"/>
            <a:ext cx="7848600" cy="762000"/>
          </a:xfrm>
          <a:prstGeom prst="rect">
            <a:avLst/>
          </a:prstGeom>
          <a:gradFill flip="none" rotWithShape="1">
            <a:gsLst>
              <a:gs pos="48000">
                <a:srgbClr val="FFFF00"/>
              </a:gs>
              <a:gs pos="0">
                <a:srgbClr val="00B050"/>
              </a:gs>
              <a:gs pos="100000">
                <a:srgbClr val="FF000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7823013"/>
              </p:ext>
            </p:extLst>
          </p:nvPr>
        </p:nvGraphicFramePr>
        <p:xfrm>
          <a:off x="152400" y="4038599"/>
          <a:ext cx="7848600" cy="1021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69720"/>
                <a:gridCol w="1569720"/>
                <a:gridCol w="1569720"/>
                <a:gridCol w="1569720"/>
                <a:gridCol w="1569720"/>
              </a:tblGrid>
              <a:tr h="381000">
                <a:tc>
                  <a:txBody>
                    <a:bodyPr/>
                    <a:lstStyle/>
                    <a:p>
                      <a:pPr algn="ctr" rtl="1"/>
                      <a:r>
                        <a:rPr lang="he-IL" b="1" dirty="0" smtClean="0"/>
                        <a:t>5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b="1" dirty="0" smtClean="0"/>
                        <a:t>4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b="1" dirty="0" smtClean="0"/>
                        <a:t>3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b="1" dirty="0" smtClean="0"/>
                        <a:t>2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b="1" dirty="0" smtClean="0"/>
                        <a:t>1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rtl="1"/>
                      <a:r>
                        <a:rPr lang="he-IL" b="1" dirty="0" smtClean="0"/>
                        <a:t>בטוח</a:t>
                      </a:r>
                      <a:r>
                        <a:rPr lang="en-US" b="1" dirty="0" smtClean="0"/>
                        <a:t>/</a:t>
                      </a:r>
                      <a:r>
                        <a:rPr lang="he-IL" b="1" dirty="0" smtClean="0"/>
                        <a:t>ה</a:t>
                      </a:r>
                      <a:r>
                        <a:rPr lang="he-IL" b="1" baseline="0" dirty="0" smtClean="0"/>
                        <a:t> שלא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b="1" dirty="0" smtClean="0"/>
                        <a:t>חושב</a:t>
                      </a:r>
                      <a:r>
                        <a:rPr lang="en-US" b="1" dirty="0" smtClean="0"/>
                        <a:t>/</a:t>
                      </a:r>
                      <a:r>
                        <a:rPr lang="he-IL" b="1" dirty="0" smtClean="0"/>
                        <a:t>ת שלא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b="1" dirty="0" smtClean="0"/>
                        <a:t>אינני בטוח</a:t>
                      </a:r>
                      <a:r>
                        <a:rPr lang="en-US" b="1" dirty="0" smtClean="0"/>
                        <a:t>/</a:t>
                      </a:r>
                      <a:r>
                        <a:rPr lang="he-IL" b="1" dirty="0" smtClean="0"/>
                        <a:t>ה</a:t>
                      </a:r>
                      <a:endParaRPr lang="en-US" b="1" dirty="0" smtClean="0"/>
                    </a:p>
                    <a:p>
                      <a:pPr algn="ctr" rtl="1"/>
                      <a:endParaRPr lang="en-US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b="1" dirty="0" smtClean="0"/>
                        <a:t>חושב</a:t>
                      </a:r>
                      <a:r>
                        <a:rPr lang="en-US" b="1" dirty="0" smtClean="0"/>
                        <a:t>/</a:t>
                      </a:r>
                      <a:r>
                        <a:rPr lang="he-IL" b="1" dirty="0" smtClean="0"/>
                        <a:t>ת</a:t>
                      </a:r>
                      <a:r>
                        <a:rPr lang="he-IL" b="1" baseline="0" dirty="0" smtClean="0"/>
                        <a:t> ש</a:t>
                      </a:r>
                      <a:r>
                        <a:rPr lang="he-IL" b="1" dirty="0" smtClean="0"/>
                        <a:t>כן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b="1" dirty="0" smtClean="0"/>
                        <a:t>בטוח</a:t>
                      </a:r>
                      <a:r>
                        <a:rPr lang="en-US" b="1" dirty="0" smtClean="0"/>
                        <a:t>/</a:t>
                      </a:r>
                      <a:r>
                        <a:rPr lang="he-IL" b="1" dirty="0" smtClean="0"/>
                        <a:t>ה שכן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6" name="Rectangle 15"/>
          <p:cNvSpPr/>
          <p:nvPr/>
        </p:nvSpPr>
        <p:spPr>
          <a:xfrm>
            <a:off x="228600" y="4038600"/>
            <a:ext cx="1371600" cy="762000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429000" y="1207247"/>
            <a:ext cx="1371600" cy="762000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864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600" y="1219200"/>
            <a:ext cx="8153400" cy="9144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525872"/>
              </p:ext>
            </p:extLst>
          </p:nvPr>
        </p:nvGraphicFramePr>
        <p:xfrm>
          <a:off x="800100" y="1295400"/>
          <a:ext cx="7848600" cy="746760"/>
        </p:xfrm>
        <a:graphic>
          <a:graphicData uri="http://schemas.openxmlformats.org/drawingml/2006/table">
            <a:tbl>
              <a:tblPr firstRow="1" bandRow="1">
                <a:effectLst/>
                <a:tableStyleId>{2D5ABB26-0587-4C30-8999-92F81FD0307C}</a:tableStyleId>
              </a:tblPr>
              <a:tblGrid>
                <a:gridCol w="1569720"/>
                <a:gridCol w="1569720"/>
                <a:gridCol w="1569720"/>
                <a:gridCol w="1569720"/>
                <a:gridCol w="1569720"/>
              </a:tblGrid>
              <a:tr h="304800">
                <a:tc>
                  <a:txBody>
                    <a:bodyPr/>
                    <a:lstStyle/>
                    <a:p>
                      <a:pPr algn="ctr" rtl="1"/>
                      <a:r>
                        <a:rPr lang="he-IL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b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b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b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b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rtl="1"/>
                      <a:r>
                        <a:rPr lang="he-IL" b="1" dirty="0" smtClean="0">
                          <a:solidFill>
                            <a:schemeClr val="bg1"/>
                          </a:solidFill>
                        </a:rPr>
                        <a:t>בטוח</a:t>
                      </a:r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/</a:t>
                      </a:r>
                      <a:r>
                        <a:rPr lang="he-IL" b="1" dirty="0" smtClean="0">
                          <a:solidFill>
                            <a:schemeClr val="bg1"/>
                          </a:solidFill>
                        </a:rPr>
                        <a:t>ה</a:t>
                      </a:r>
                      <a:r>
                        <a:rPr lang="he-IL" b="1" baseline="0" dirty="0" smtClean="0">
                          <a:solidFill>
                            <a:schemeClr val="bg1"/>
                          </a:solidFill>
                        </a:rPr>
                        <a:t> שכן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b="1" dirty="0" smtClean="0">
                          <a:solidFill>
                            <a:schemeClr val="bg1"/>
                          </a:solidFill>
                        </a:rPr>
                        <a:t>חושב</a:t>
                      </a:r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/</a:t>
                      </a:r>
                      <a:r>
                        <a:rPr lang="he-IL" b="1" dirty="0" smtClean="0">
                          <a:solidFill>
                            <a:schemeClr val="bg1"/>
                          </a:solidFill>
                        </a:rPr>
                        <a:t>ת שכן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b="1" dirty="0" smtClean="0">
                          <a:solidFill>
                            <a:schemeClr val="bg1"/>
                          </a:solidFill>
                        </a:rPr>
                        <a:t>אינני בטוח</a:t>
                      </a:r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/</a:t>
                      </a:r>
                      <a:r>
                        <a:rPr lang="he-IL" b="1" dirty="0" smtClean="0">
                          <a:solidFill>
                            <a:schemeClr val="bg1"/>
                          </a:solidFill>
                        </a:rPr>
                        <a:t>ה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b="1" dirty="0" smtClean="0">
                          <a:solidFill>
                            <a:schemeClr val="bg1"/>
                          </a:solidFill>
                        </a:rPr>
                        <a:t>חושב</a:t>
                      </a:r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/</a:t>
                      </a:r>
                      <a:r>
                        <a:rPr lang="he-IL" b="1" dirty="0" smtClean="0">
                          <a:solidFill>
                            <a:schemeClr val="bg1"/>
                          </a:solidFill>
                        </a:rPr>
                        <a:t>ת</a:t>
                      </a:r>
                      <a:r>
                        <a:rPr lang="he-IL" b="1" baseline="0" dirty="0" smtClean="0">
                          <a:solidFill>
                            <a:schemeClr val="bg1"/>
                          </a:solidFill>
                        </a:rPr>
                        <a:t> שלא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b="1" dirty="0" smtClean="0">
                          <a:solidFill>
                            <a:schemeClr val="bg1"/>
                          </a:solidFill>
                        </a:rPr>
                        <a:t>בטוח</a:t>
                      </a:r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/</a:t>
                      </a:r>
                      <a:r>
                        <a:rPr lang="he-IL" b="1" dirty="0" smtClean="0">
                          <a:solidFill>
                            <a:schemeClr val="bg1"/>
                          </a:solidFill>
                        </a:rPr>
                        <a:t>ה שלא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sp>
        <p:nvSpPr>
          <p:cNvPr id="20" name="Rectangle 19"/>
          <p:cNvSpPr/>
          <p:nvPr/>
        </p:nvSpPr>
        <p:spPr>
          <a:xfrm>
            <a:off x="647700" y="2667000"/>
            <a:ext cx="8153400" cy="9144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7961761"/>
              </p:ext>
            </p:extLst>
          </p:nvPr>
        </p:nvGraphicFramePr>
        <p:xfrm>
          <a:off x="838200" y="2743200"/>
          <a:ext cx="7848600" cy="746760"/>
        </p:xfrm>
        <a:graphic>
          <a:graphicData uri="http://schemas.openxmlformats.org/drawingml/2006/table">
            <a:tbl>
              <a:tblPr firstRow="1" bandRow="1">
                <a:effectLst/>
                <a:tableStyleId>{2D5ABB26-0587-4C30-8999-92F81FD0307C}</a:tableStyleId>
              </a:tblPr>
              <a:tblGrid>
                <a:gridCol w="1569720"/>
                <a:gridCol w="1569720"/>
                <a:gridCol w="1569720"/>
                <a:gridCol w="1569720"/>
                <a:gridCol w="1569720"/>
              </a:tblGrid>
              <a:tr h="304800">
                <a:tc>
                  <a:txBody>
                    <a:bodyPr/>
                    <a:lstStyle/>
                    <a:p>
                      <a:pPr algn="ctr" rtl="1"/>
                      <a:r>
                        <a:rPr lang="he-IL" b="1" dirty="0" smtClean="0">
                          <a:solidFill>
                            <a:srgbClr val="00CC00"/>
                          </a:solidFill>
                        </a:rPr>
                        <a:t>1</a:t>
                      </a:r>
                      <a:endParaRPr lang="en-US" b="1" dirty="0">
                        <a:solidFill>
                          <a:srgbClr val="00CC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b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b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b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b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rtl="1"/>
                      <a:r>
                        <a:rPr lang="he-IL" b="1" dirty="0" smtClean="0">
                          <a:solidFill>
                            <a:srgbClr val="00CC00"/>
                          </a:solidFill>
                        </a:rPr>
                        <a:t>בטוח</a:t>
                      </a:r>
                      <a:r>
                        <a:rPr lang="en-US" b="1" dirty="0" smtClean="0">
                          <a:solidFill>
                            <a:srgbClr val="00CC00"/>
                          </a:solidFill>
                        </a:rPr>
                        <a:t>/</a:t>
                      </a:r>
                      <a:r>
                        <a:rPr lang="he-IL" b="1" dirty="0" smtClean="0">
                          <a:solidFill>
                            <a:srgbClr val="00CC00"/>
                          </a:solidFill>
                        </a:rPr>
                        <a:t>ה</a:t>
                      </a:r>
                      <a:r>
                        <a:rPr lang="he-IL" b="1" baseline="0" dirty="0" smtClean="0">
                          <a:solidFill>
                            <a:srgbClr val="00CC00"/>
                          </a:solidFill>
                        </a:rPr>
                        <a:t> שכן</a:t>
                      </a:r>
                      <a:endParaRPr lang="en-US" b="1" dirty="0">
                        <a:solidFill>
                          <a:srgbClr val="00CC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b="1" dirty="0" smtClean="0">
                          <a:solidFill>
                            <a:schemeClr val="bg1"/>
                          </a:solidFill>
                        </a:rPr>
                        <a:t>חושב</a:t>
                      </a:r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/</a:t>
                      </a:r>
                      <a:r>
                        <a:rPr lang="he-IL" b="1" dirty="0" smtClean="0">
                          <a:solidFill>
                            <a:schemeClr val="bg1"/>
                          </a:solidFill>
                        </a:rPr>
                        <a:t>ת שכן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b="1" dirty="0" smtClean="0">
                          <a:solidFill>
                            <a:schemeClr val="bg1"/>
                          </a:solidFill>
                        </a:rPr>
                        <a:t>אינני בטוח</a:t>
                      </a:r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/</a:t>
                      </a:r>
                      <a:r>
                        <a:rPr lang="he-IL" b="1" dirty="0" smtClean="0">
                          <a:solidFill>
                            <a:schemeClr val="bg1"/>
                          </a:solidFill>
                        </a:rPr>
                        <a:t>ה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b="1" dirty="0" smtClean="0">
                          <a:solidFill>
                            <a:schemeClr val="bg1"/>
                          </a:solidFill>
                        </a:rPr>
                        <a:t>חושב</a:t>
                      </a:r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/</a:t>
                      </a:r>
                      <a:r>
                        <a:rPr lang="he-IL" b="1" dirty="0" smtClean="0">
                          <a:solidFill>
                            <a:schemeClr val="bg1"/>
                          </a:solidFill>
                        </a:rPr>
                        <a:t>ת</a:t>
                      </a:r>
                      <a:r>
                        <a:rPr lang="he-IL" b="1" baseline="0" dirty="0" smtClean="0">
                          <a:solidFill>
                            <a:schemeClr val="bg1"/>
                          </a:solidFill>
                        </a:rPr>
                        <a:t> שלא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b="1" dirty="0" smtClean="0">
                          <a:solidFill>
                            <a:schemeClr val="bg1"/>
                          </a:solidFill>
                        </a:rPr>
                        <a:t>בטוח</a:t>
                      </a:r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/</a:t>
                      </a:r>
                      <a:r>
                        <a:rPr lang="he-IL" b="1" dirty="0" smtClean="0">
                          <a:solidFill>
                            <a:schemeClr val="bg1"/>
                          </a:solidFill>
                        </a:rPr>
                        <a:t>ה שלא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sp>
        <p:nvSpPr>
          <p:cNvPr id="22" name="Rectangle 21"/>
          <p:cNvSpPr/>
          <p:nvPr/>
        </p:nvSpPr>
        <p:spPr>
          <a:xfrm>
            <a:off x="685800" y="4114800"/>
            <a:ext cx="8153400" cy="9144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3076551"/>
              </p:ext>
            </p:extLst>
          </p:nvPr>
        </p:nvGraphicFramePr>
        <p:xfrm>
          <a:off x="876300" y="4191000"/>
          <a:ext cx="7848600" cy="746760"/>
        </p:xfrm>
        <a:graphic>
          <a:graphicData uri="http://schemas.openxmlformats.org/drawingml/2006/table">
            <a:tbl>
              <a:tblPr firstRow="1" bandRow="1">
                <a:effectLst/>
                <a:tableStyleId>{2D5ABB26-0587-4C30-8999-92F81FD0307C}</a:tableStyleId>
              </a:tblPr>
              <a:tblGrid>
                <a:gridCol w="1569720"/>
                <a:gridCol w="1569720"/>
                <a:gridCol w="1569720"/>
                <a:gridCol w="1569720"/>
                <a:gridCol w="1569720"/>
              </a:tblGrid>
              <a:tr h="304800">
                <a:tc>
                  <a:txBody>
                    <a:bodyPr/>
                    <a:lstStyle/>
                    <a:p>
                      <a:pPr algn="ctr" rtl="1"/>
                      <a:r>
                        <a:rPr lang="he-IL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b="1" dirty="0" smtClean="0">
                          <a:solidFill>
                            <a:srgbClr val="00CC00"/>
                          </a:solidFill>
                        </a:rPr>
                        <a:t>2</a:t>
                      </a:r>
                      <a:endParaRPr lang="en-US" b="1" dirty="0">
                        <a:solidFill>
                          <a:srgbClr val="00CC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b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b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b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rtl="1"/>
                      <a:r>
                        <a:rPr lang="he-IL" b="1" dirty="0" smtClean="0">
                          <a:solidFill>
                            <a:schemeClr val="bg1"/>
                          </a:solidFill>
                        </a:rPr>
                        <a:t>בטוח</a:t>
                      </a:r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/</a:t>
                      </a:r>
                      <a:r>
                        <a:rPr lang="he-IL" b="1" dirty="0" smtClean="0">
                          <a:solidFill>
                            <a:schemeClr val="bg1"/>
                          </a:solidFill>
                        </a:rPr>
                        <a:t>ה</a:t>
                      </a:r>
                      <a:r>
                        <a:rPr lang="he-IL" b="1" baseline="0" dirty="0" smtClean="0">
                          <a:solidFill>
                            <a:schemeClr val="bg1"/>
                          </a:solidFill>
                        </a:rPr>
                        <a:t> שכן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b="1" dirty="0" smtClean="0">
                          <a:solidFill>
                            <a:srgbClr val="00CC00"/>
                          </a:solidFill>
                        </a:rPr>
                        <a:t>חושב</a:t>
                      </a:r>
                      <a:r>
                        <a:rPr lang="en-US" b="1" dirty="0" smtClean="0">
                          <a:solidFill>
                            <a:srgbClr val="00CC00"/>
                          </a:solidFill>
                        </a:rPr>
                        <a:t>/</a:t>
                      </a:r>
                      <a:r>
                        <a:rPr lang="he-IL" b="1" dirty="0" smtClean="0">
                          <a:solidFill>
                            <a:srgbClr val="00CC00"/>
                          </a:solidFill>
                        </a:rPr>
                        <a:t>ת שכן</a:t>
                      </a:r>
                      <a:endParaRPr lang="en-US" b="1" dirty="0">
                        <a:solidFill>
                          <a:srgbClr val="00CC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b="1" dirty="0" smtClean="0">
                          <a:solidFill>
                            <a:schemeClr val="bg1"/>
                          </a:solidFill>
                        </a:rPr>
                        <a:t>אינני בטוח</a:t>
                      </a:r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/</a:t>
                      </a:r>
                      <a:r>
                        <a:rPr lang="he-IL" b="1" dirty="0" smtClean="0">
                          <a:solidFill>
                            <a:schemeClr val="bg1"/>
                          </a:solidFill>
                        </a:rPr>
                        <a:t>ה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b="1" dirty="0" smtClean="0">
                          <a:solidFill>
                            <a:schemeClr val="bg1"/>
                          </a:solidFill>
                        </a:rPr>
                        <a:t>חושב</a:t>
                      </a:r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/</a:t>
                      </a:r>
                      <a:r>
                        <a:rPr lang="he-IL" b="1" dirty="0" smtClean="0">
                          <a:solidFill>
                            <a:schemeClr val="bg1"/>
                          </a:solidFill>
                        </a:rPr>
                        <a:t>ת</a:t>
                      </a:r>
                      <a:r>
                        <a:rPr lang="he-IL" b="1" baseline="0" dirty="0" smtClean="0">
                          <a:solidFill>
                            <a:schemeClr val="bg1"/>
                          </a:solidFill>
                        </a:rPr>
                        <a:t> שלא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b="1" dirty="0" smtClean="0">
                          <a:solidFill>
                            <a:schemeClr val="bg1"/>
                          </a:solidFill>
                        </a:rPr>
                        <a:t>בטוח</a:t>
                      </a:r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/</a:t>
                      </a:r>
                      <a:r>
                        <a:rPr lang="he-IL" b="1" dirty="0" smtClean="0">
                          <a:solidFill>
                            <a:schemeClr val="bg1"/>
                          </a:solidFill>
                        </a:rPr>
                        <a:t>ה שלא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6349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Autofit/>
          </a:bodyPr>
          <a:lstStyle/>
          <a:p>
            <a:r>
              <a:rPr lang="he-IL" sz="4000" b="1" dirty="0" smtClean="0">
                <a:solidFill>
                  <a:schemeClr val="bg1"/>
                </a:solidFill>
                <a:cs typeface="+mn-cs"/>
              </a:rPr>
              <a:t>דירוג פריטים</a:t>
            </a:r>
            <a:endParaRPr lang="en-US" sz="4000" dirty="0">
              <a:solidFill>
                <a:schemeClr val="bg1"/>
              </a:solidFill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 lnSpcReduction="10000"/>
          </a:bodyPr>
          <a:lstStyle/>
          <a:p>
            <a:pPr marL="0" indent="0" algn="ctr" rtl="1">
              <a:buNone/>
            </a:pPr>
            <a:r>
              <a:rPr lang="he-IL" dirty="0">
                <a:solidFill>
                  <a:schemeClr val="bg1"/>
                </a:solidFill>
              </a:rPr>
              <a:t>בחלק זה, </a:t>
            </a:r>
            <a:r>
              <a:rPr lang="he-IL" dirty="0" smtClean="0">
                <a:solidFill>
                  <a:schemeClr val="bg1"/>
                </a:solidFill>
              </a:rPr>
              <a:t>תופיע על המסך בכל פעם תמונה.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he-IL" dirty="0" smtClean="0">
                <a:solidFill>
                  <a:schemeClr val="bg1"/>
                </a:solidFill>
              </a:rPr>
              <a:t>בכל </a:t>
            </a:r>
            <a:r>
              <a:rPr lang="he-IL" dirty="0">
                <a:solidFill>
                  <a:schemeClr val="bg1"/>
                </a:solidFill>
              </a:rPr>
              <a:t>צעד תתבקש/י </a:t>
            </a:r>
            <a:r>
              <a:rPr lang="he-IL" dirty="0" smtClean="0">
                <a:solidFill>
                  <a:schemeClr val="bg1"/>
                </a:solidFill>
              </a:rPr>
              <a:t>לדרג את הפריט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he-IL" dirty="0" smtClean="0">
                <a:solidFill>
                  <a:schemeClr val="bg1"/>
                </a:solidFill>
              </a:rPr>
              <a:t>באמצעות העכבר, בהתאם להוראות שקראת.</a:t>
            </a:r>
            <a:endParaRPr lang="en-US" sz="1400" dirty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r>
              <a:rPr lang="he-IL" dirty="0" smtClean="0">
                <a:solidFill>
                  <a:schemeClr val="bg1"/>
                </a:solidFill>
              </a:rPr>
              <a:t>ניתן לבחור מספרים בין 0 ל-10.</a:t>
            </a:r>
          </a:p>
          <a:p>
            <a:pPr marL="0" indent="0" algn="ctr" rtl="1">
              <a:buNone/>
            </a:pPr>
            <a:r>
              <a:rPr lang="he-IL" sz="3300" b="1" dirty="0">
                <a:solidFill>
                  <a:schemeClr val="bg1"/>
                </a:solidFill>
                <a:latin typeface="Arial Hebrew" charset="-79"/>
                <a:ea typeface="Arial Hebrew" charset="-79"/>
                <a:cs typeface="Arial Hebrew" charset="-79"/>
              </a:rPr>
              <a:t> </a:t>
            </a:r>
            <a:endParaRPr lang="en-US" sz="3300" dirty="0">
              <a:solidFill>
                <a:schemeClr val="bg1"/>
              </a:solidFill>
              <a:latin typeface="Arial Hebrew" charset="-79"/>
              <a:ea typeface="Arial Hebrew" charset="-79"/>
              <a:cs typeface="Arial Hebrew" charset="-79"/>
            </a:endParaRPr>
          </a:p>
          <a:p>
            <a:pPr marL="0" indent="0" algn="ctr" rtl="1">
              <a:buNone/>
            </a:pPr>
            <a:r>
              <a:rPr lang="he-IL" sz="3500" b="1" dirty="0" smtClean="0">
                <a:solidFill>
                  <a:schemeClr val="bg1"/>
                </a:solidFill>
                <a:latin typeface="Arial Hebrew" charset="-79"/>
                <a:ea typeface="Arial Hebrew" charset="-79"/>
                <a:cs typeface="Arial Hebrew" charset="-79"/>
              </a:rPr>
              <a:t>יש להגיב באמצעות </a:t>
            </a:r>
            <a:r>
              <a:rPr lang="he-IL" sz="3500" b="1" dirty="0">
                <a:solidFill>
                  <a:schemeClr val="bg1"/>
                </a:solidFill>
                <a:latin typeface="Arial Hebrew" charset="-79"/>
                <a:ea typeface="Arial Hebrew" charset="-79"/>
                <a:cs typeface="Arial Hebrew" charset="-79"/>
              </a:rPr>
              <a:t>לחיצה על </a:t>
            </a:r>
            <a:r>
              <a:rPr lang="he-IL" sz="3500" b="1" dirty="0" smtClean="0">
                <a:solidFill>
                  <a:schemeClr val="bg1"/>
                </a:solidFill>
                <a:latin typeface="Arial Hebrew" charset="-79"/>
                <a:ea typeface="Arial Hebrew" charset="-79"/>
                <a:cs typeface="Arial Hebrew" charset="-79"/>
              </a:rPr>
              <a:t>המיקום של</a:t>
            </a:r>
            <a:r>
              <a:rPr lang="en-US" sz="3500" b="1" dirty="0" smtClean="0">
                <a:solidFill>
                  <a:schemeClr val="bg1"/>
                </a:solidFill>
                <a:latin typeface="Arial Hebrew" charset="-79"/>
                <a:ea typeface="Arial Hebrew" charset="-79"/>
                <a:cs typeface="Arial Hebrew" charset="-79"/>
              </a:rPr>
              <a:t/>
            </a:r>
            <a:br>
              <a:rPr lang="en-US" sz="3500" b="1" dirty="0" smtClean="0">
                <a:solidFill>
                  <a:schemeClr val="bg1"/>
                </a:solidFill>
                <a:latin typeface="Arial Hebrew" charset="-79"/>
                <a:ea typeface="Arial Hebrew" charset="-79"/>
                <a:cs typeface="Arial Hebrew" charset="-79"/>
              </a:rPr>
            </a:br>
            <a:r>
              <a:rPr lang="he-IL" sz="3500" b="1" dirty="0" smtClean="0">
                <a:solidFill>
                  <a:schemeClr val="bg1"/>
                </a:solidFill>
                <a:latin typeface="Arial Hebrew" charset="-79"/>
                <a:ea typeface="Arial Hebrew" charset="-79"/>
                <a:cs typeface="Arial Hebrew" charset="-79"/>
              </a:rPr>
              <a:t>המספר שברצונך לבחור על הסקאלה.</a:t>
            </a:r>
            <a:endParaRPr lang="en-US" sz="3500" b="1" dirty="0">
              <a:solidFill>
                <a:schemeClr val="bg1"/>
              </a:solidFill>
              <a:latin typeface="Arial Hebrew" charset="-79"/>
              <a:ea typeface="Arial Hebrew" charset="-79"/>
              <a:cs typeface="Arial Hebrew" charset="-79"/>
            </a:endParaRPr>
          </a:p>
          <a:p>
            <a:pPr marL="0" indent="0" algn="ctr" rtl="1">
              <a:buNone/>
            </a:pPr>
            <a:r>
              <a:rPr lang="he-IL" dirty="0">
                <a:solidFill>
                  <a:schemeClr val="bg1"/>
                </a:solidFill>
              </a:rPr>
              <a:t> 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r>
              <a:rPr lang="he-IL" dirty="0" smtClean="0">
                <a:solidFill>
                  <a:srgbClr val="92D050"/>
                </a:solidFill>
              </a:rPr>
              <a:t>זהו החלק המלא</a:t>
            </a:r>
          </a:p>
          <a:p>
            <a:pPr marL="0" indent="0" algn="ctr" rtl="1">
              <a:buNone/>
            </a:pPr>
            <a:r>
              <a:rPr lang="he-IL" dirty="0" smtClean="0">
                <a:solidFill>
                  <a:schemeClr val="bg1"/>
                </a:solidFill>
              </a:rPr>
              <a:t>לחץ/י על מקש הרווח כדי להתחיל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412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600" y="1219200"/>
            <a:ext cx="8153400" cy="9144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6769649"/>
              </p:ext>
            </p:extLst>
          </p:nvPr>
        </p:nvGraphicFramePr>
        <p:xfrm>
          <a:off x="800100" y="1295400"/>
          <a:ext cx="7848600" cy="746760"/>
        </p:xfrm>
        <a:graphic>
          <a:graphicData uri="http://schemas.openxmlformats.org/drawingml/2006/table">
            <a:tbl>
              <a:tblPr firstRow="1" bandRow="1">
                <a:effectLst/>
                <a:tableStyleId>{2D5ABB26-0587-4C30-8999-92F81FD0307C}</a:tableStyleId>
              </a:tblPr>
              <a:tblGrid>
                <a:gridCol w="1569720"/>
                <a:gridCol w="1569720"/>
                <a:gridCol w="1569720"/>
                <a:gridCol w="1569720"/>
                <a:gridCol w="1569720"/>
              </a:tblGrid>
              <a:tr h="304800">
                <a:tc>
                  <a:txBody>
                    <a:bodyPr/>
                    <a:lstStyle/>
                    <a:p>
                      <a:pPr algn="ctr" rtl="1"/>
                      <a:r>
                        <a:rPr lang="he-IL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b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b="1" dirty="0" smtClean="0">
                          <a:solidFill>
                            <a:srgbClr val="00CC00"/>
                          </a:solidFill>
                        </a:rPr>
                        <a:t>3</a:t>
                      </a:r>
                      <a:endParaRPr lang="en-US" b="1" dirty="0">
                        <a:solidFill>
                          <a:srgbClr val="00CC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b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b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rtl="1"/>
                      <a:r>
                        <a:rPr lang="he-IL" b="1" dirty="0" smtClean="0">
                          <a:solidFill>
                            <a:schemeClr val="bg1"/>
                          </a:solidFill>
                        </a:rPr>
                        <a:t>בטוח</a:t>
                      </a:r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/</a:t>
                      </a:r>
                      <a:r>
                        <a:rPr lang="he-IL" b="1" dirty="0" smtClean="0">
                          <a:solidFill>
                            <a:schemeClr val="bg1"/>
                          </a:solidFill>
                        </a:rPr>
                        <a:t>ה</a:t>
                      </a:r>
                      <a:r>
                        <a:rPr lang="he-IL" b="1" baseline="0" dirty="0" smtClean="0">
                          <a:solidFill>
                            <a:schemeClr val="bg1"/>
                          </a:solidFill>
                        </a:rPr>
                        <a:t> שכן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b="1" dirty="0" smtClean="0">
                          <a:solidFill>
                            <a:schemeClr val="bg1"/>
                          </a:solidFill>
                        </a:rPr>
                        <a:t>חושב</a:t>
                      </a:r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/</a:t>
                      </a:r>
                      <a:r>
                        <a:rPr lang="he-IL" b="1" dirty="0" smtClean="0">
                          <a:solidFill>
                            <a:schemeClr val="bg1"/>
                          </a:solidFill>
                        </a:rPr>
                        <a:t>ת שכן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b="1" dirty="0" smtClean="0">
                          <a:solidFill>
                            <a:srgbClr val="00CC00"/>
                          </a:solidFill>
                        </a:rPr>
                        <a:t>אינני בטוח</a:t>
                      </a:r>
                      <a:r>
                        <a:rPr lang="en-US" b="1" dirty="0" smtClean="0">
                          <a:solidFill>
                            <a:srgbClr val="00CC00"/>
                          </a:solidFill>
                        </a:rPr>
                        <a:t>/</a:t>
                      </a:r>
                      <a:r>
                        <a:rPr lang="he-IL" b="1" dirty="0" smtClean="0">
                          <a:solidFill>
                            <a:srgbClr val="00CC00"/>
                          </a:solidFill>
                        </a:rPr>
                        <a:t>ה</a:t>
                      </a:r>
                      <a:endParaRPr lang="en-US" b="1" dirty="0">
                        <a:solidFill>
                          <a:srgbClr val="00CC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b="1" dirty="0" smtClean="0">
                          <a:solidFill>
                            <a:schemeClr val="bg1"/>
                          </a:solidFill>
                        </a:rPr>
                        <a:t>חושב</a:t>
                      </a:r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/</a:t>
                      </a:r>
                      <a:r>
                        <a:rPr lang="he-IL" b="1" dirty="0" smtClean="0">
                          <a:solidFill>
                            <a:schemeClr val="bg1"/>
                          </a:solidFill>
                        </a:rPr>
                        <a:t>ת</a:t>
                      </a:r>
                      <a:r>
                        <a:rPr lang="he-IL" b="1" baseline="0" dirty="0" smtClean="0">
                          <a:solidFill>
                            <a:schemeClr val="bg1"/>
                          </a:solidFill>
                        </a:rPr>
                        <a:t> שלא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b="1" dirty="0" smtClean="0">
                          <a:solidFill>
                            <a:schemeClr val="bg1"/>
                          </a:solidFill>
                        </a:rPr>
                        <a:t>בטוח</a:t>
                      </a:r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/</a:t>
                      </a:r>
                      <a:r>
                        <a:rPr lang="he-IL" b="1" dirty="0" smtClean="0">
                          <a:solidFill>
                            <a:schemeClr val="bg1"/>
                          </a:solidFill>
                        </a:rPr>
                        <a:t>ה שלא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sp>
        <p:nvSpPr>
          <p:cNvPr id="20" name="Rectangle 19"/>
          <p:cNvSpPr/>
          <p:nvPr/>
        </p:nvSpPr>
        <p:spPr>
          <a:xfrm>
            <a:off x="647700" y="2667000"/>
            <a:ext cx="8153400" cy="9144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8387465"/>
              </p:ext>
            </p:extLst>
          </p:nvPr>
        </p:nvGraphicFramePr>
        <p:xfrm>
          <a:off x="838200" y="2743200"/>
          <a:ext cx="7848600" cy="746760"/>
        </p:xfrm>
        <a:graphic>
          <a:graphicData uri="http://schemas.openxmlformats.org/drawingml/2006/table">
            <a:tbl>
              <a:tblPr firstRow="1" bandRow="1">
                <a:effectLst/>
                <a:tableStyleId>{2D5ABB26-0587-4C30-8999-92F81FD0307C}</a:tableStyleId>
              </a:tblPr>
              <a:tblGrid>
                <a:gridCol w="1569720"/>
                <a:gridCol w="1569720"/>
                <a:gridCol w="1569720"/>
                <a:gridCol w="1569720"/>
                <a:gridCol w="1569720"/>
              </a:tblGrid>
              <a:tr h="304800">
                <a:tc>
                  <a:txBody>
                    <a:bodyPr/>
                    <a:lstStyle/>
                    <a:p>
                      <a:pPr algn="ctr" rtl="1"/>
                      <a:r>
                        <a:rPr lang="he-IL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b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b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b="1" dirty="0" smtClean="0">
                          <a:solidFill>
                            <a:srgbClr val="00CC00"/>
                          </a:solidFill>
                        </a:rPr>
                        <a:t>4</a:t>
                      </a:r>
                      <a:endParaRPr lang="en-US" b="1" dirty="0">
                        <a:solidFill>
                          <a:srgbClr val="00CC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b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rtl="1"/>
                      <a:r>
                        <a:rPr lang="he-IL" b="1" dirty="0" smtClean="0">
                          <a:solidFill>
                            <a:schemeClr val="bg1"/>
                          </a:solidFill>
                        </a:rPr>
                        <a:t>בטוח</a:t>
                      </a:r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/</a:t>
                      </a:r>
                      <a:r>
                        <a:rPr lang="he-IL" b="1" dirty="0" smtClean="0">
                          <a:solidFill>
                            <a:schemeClr val="bg1"/>
                          </a:solidFill>
                        </a:rPr>
                        <a:t>ה</a:t>
                      </a:r>
                      <a:r>
                        <a:rPr lang="he-IL" b="1" baseline="0" dirty="0" smtClean="0">
                          <a:solidFill>
                            <a:schemeClr val="bg1"/>
                          </a:solidFill>
                        </a:rPr>
                        <a:t> שכן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b="1" dirty="0" smtClean="0">
                          <a:solidFill>
                            <a:schemeClr val="bg1"/>
                          </a:solidFill>
                        </a:rPr>
                        <a:t>חושב</a:t>
                      </a:r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/</a:t>
                      </a:r>
                      <a:r>
                        <a:rPr lang="he-IL" b="1" dirty="0" smtClean="0">
                          <a:solidFill>
                            <a:schemeClr val="bg1"/>
                          </a:solidFill>
                        </a:rPr>
                        <a:t>ת שכן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b="1" dirty="0" smtClean="0">
                          <a:solidFill>
                            <a:schemeClr val="bg1"/>
                          </a:solidFill>
                        </a:rPr>
                        <a:t>אינני בטוח</a:t>
                      </a:r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/</a:t>
                      </a:r>
                      <a:r>
                        <a:rPr lang="he-IL" b="1" dirty="0" smtClean="0">
                          <a:solidFill>
                            <a:schemeClr val="bg1"/>
                          </a:solidFill>
                        </a:rPr>
                        <a:t>ה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b="1" dirty="0" smtClean="0">
                          <a:solidFill>
                            <a:srgbClr val="00CC00"/>
                          </a:solidFill>
                        </a:rPr>
                        <a:t>חושב</a:t>
                      </a:r>
                      <a:r>
                        <a:rPr lang="en-US" b="1" dirty="0" smtClean="0">
                          <a:solidFill>
                            <a:srgbClr val="00CC00"/>
                          </a:solidFill>
                        </a:rPr>
                        <a:t>/</a:t>
                      </a:r>
                      <a:r>
                        <a:rPr lang="he-IL" b="1" dirty="0" smtClean="0">
                          <a:solidFill>
                            <a:srgbClr val="00CC00"/>
                          </a:solidFill>
                        </a:rPr>
                        <a:t>ת</a:t>
                      </a:r>
                      <a:r>
                        <a:rPr lang="he-IL" b="1" baseline="0" dirty="0" smtClean="0">
                          <a:solidFill>
                            <a:srgbClr val="00CC00"/>
                          </a:solidFill>
                        </a:rPr>
                        <a:t> שלא</a:t>
                      </a:r>
                      <a:endParaRPr lang="en-US" b="1" dirty="0">
                        <a:solidFill>
                          <a:srgbClr val="00CC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b="1" dirty="0" smtClean="0">
                          <a:solidFill>
                            <a:schemeClr val="bg1"/>
                          </a:solidFill>
                        </a:rPr>
                        <a:t>בטוח</a:t>
                      </a:r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/</a:t>
                      </a:r>
                      <a:r>
                        <a:rPr lang="he-IL" b="1" dirty="0" smtClean="0">
                          <a:solidFill>
                            <a:schemeClr val="bg1"/>
                          </a:solidFill>
                        </a:rPr>
                        <a:t>ה שלא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sp>
        <p:nvSpPr>
          <p:cNvPr id="22" name="Rectangle 21"/>
          <p:cNvSpPr/>
          <p:nvPr/>
        </p:nvSpPr>
        <p:spPr>
          <a:xfrm>
            <a:off x="685800" y="4114800"/>
            <a:ext cx="8153400" cy="9144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6117479"/>
              </p:ext>
            </p:extLst>
          </p:nvPr>
        </p:nvGraphicFramePr>
        <p:xfrm>
          <a:off x="876300" y="4191000"/>
          <a:ext cx="7848600" cy="746760"/>
        </p:xfrm>
        <a:graphic>
          <a:graphicData uri="http://schemas.openxmlformats.org/drawingml/2006/table">
            <a:tbl>
              <a:tblPr firstRow="1" bandRow="1">
                <a:effectLst/>
                <a:tableStyleId>{2D5ABB26-0587-4C30-8999-92F81FD0307C}</a:tableStyleId>
              </a:tblPr>
              <a:tblGrid>
                <a:gridCol w="1569720"/>
                <a:gridCol w="1569720"/>
                <a:gridCol w="1569720"/>
                <a:gridCol w="1569720"/>
                <a:gridCol w="1569720"/>
              </a:tblGrid>
              <a:tr h="304800">
                <a:tc>
                  <a:txBody>
                    <a:bodyPr/>
                    <a:lstStyle/>
                    <a:p>
                      <a:pPr algn="ctr" rtl="1"/>
                      <a:r>
                        <a:rPr lang="he-IL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b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b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b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b="1" dirty="0" smtClean="0">
                          <a:solidFill>
                            <a:srgbClr val="00CC00"/>
                          </a:solidFill>
                        </a:rPr>
                        <a:t>5</a:t>
                      </a:r>
                      <a:endParaRPr lang="en-US" b="1" dirty="0">
                        <a:solidFill>
                          <a:srgbClr val="00CC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rtl="1"/>
                      <a:r>
                        <a:rPr lang="he-IL" b="1" dirty="0" smtClean="0">
                          <a:solidFill>
                            <a:schemeClr val="bg1"/>
                          </a:solidFill>
                        </a:rPr>
                        <a:t>בטוח</a:t>
                      </a:r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/</a:t>
                      </a:r>
                      <a:r>
                        <a:rPr lang="he-IL" b="1" dirty="0" smtClean="0">
                          <a:solidFill>
                            <a:schemeClr val="bg1"/>
                          </a:solidFill>
                        </a:rPr>
                        <a:t>ה</a:t>
                      </a:r>
                      <a:r>
                        <a:rPr lang="he-IL" b="1" baseline="0" dirty="0" smtClean="0">
                          <a:solidFill>
                            <a:schemeClr val="bg1"/>
                          </a:solidFill>
                        </a:rPr>
                        <a:t> שכן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b="1" dirty="0" smtClean="0">
                          <a:solidFill>
                            <a:schemeClr val="bg1"/>
                          </a:solidFill>
                        </a:rPr>
                        <a:t>חושב</a:t>
                      </a:r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/</a:t>
                      </a:r>
                      <a:r>
                        <a:rPr lang="he-IL" b="1" dirty="0" smtClean="0">
                          <a:solidFill>
                            <a:schemeClr val="bg1"/>
                          </a:solidFill>
                        </a:rPr>
                        <a:t>ת שכן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b="1" dirty="0" smtClean="0">
                          <a:solidFill>
                            <a:schemeClr val="bg1"/>
                          </a:solidFill>
                        </a:rPr>
                        <a:t>אינני בטוח</a:t>
                      </a:r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/</a:t>
                      </a:r>
                      <a:r>
                        <a:rPr lang="he-IL" b="1" dirty="0" smtClean="0">
                          <a:solidFill>
                            <a:schemeClr val="bg1"/>
                          </a:solidFill>
                        </a:rPr>
                        <a:t>ה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b="1" dirty="0" smtClean="0">
                          <a:solidFill>
                            <a:schemeClr val="bg1"/>
                          </a:solidFill>
                        </a:rPr>
                        <a:t>חושב</a:t>
                      </a:r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/</a:t>
                      </a:r>
                      <a:r>
                        <a:rPr lang="he-IL" b="1" dirty="0" smtClean="0">
                          <a:solidFill>
                            <a:schemeClr val="bg1"/>
                          </a:solidFill>
                        </a:rPr>
                        <a:t>ת</a:t>
                      </a:r>
                      <a:r>
                        <a:rPr lang="he-IL" b="1" baseline="0" dirty="0" smtClean="0">
                          <a:solidFill>
                            <a:schemeClr val="bg1"/>
                          </a:solidFill>
                        </a:rPr>
                        <a:t> שלא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b="1" dirty="0" smtClean="0">
                          <a:solidFill>
                            <a:srgbClr val="00CC00"/>
                          </a:solidFill>
                        </a:rPr>
                        <a:t>בטוח</a:t>
                      </a:r>
                      <a:r>
                        <a:rPr lang="en-US" b="1" dirty="0" smtClean="0">
                          <a:solidFill>
                            <a:srgbClr val="00CC00"/>
                          </a:solidFill>
                        </a:rPr>
                        <a:t>/</a:t>
                      </a:r>
                      <a:r>
                        <a:rPr lang="he-IL" b="1" dirty="0" smtClean="0">
                          <a:solidFill>
                            <a:srgbClr val="00CC00"/>
                          </a:solidFill>
                        </a:rPr>
                        <a:t>ה שלא</a:t>
                      </a:r>
                      <a:endParaRPr lang="en-US" b="1" dirty="0">
                        <a:solidFill>
                          <a:srgbClr val="00CC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5500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762001" y="1905000"/>
            <a:ext cx="6934200" cy="1219200"/>
            <a:chOff x="632687" y="4267200"/>
            <a:chExt cx="6815318" cy="1219200"/>
          </a:xfrm>
        </p:grpSpPr>
        <p:sp>
          <p:nvSpPr>
            <p:cNvPr id="16" name="Rectangle 15"/>
            <p:cNvSpPr/>
            <p:nvPr/>
          </p:nvSpPr>
          <p:spPr>
            <a:xfrm>
              <a:off x="632687" y="4267200"/>
              <a:ext cx="6815318" cy="12192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07580" y="4605635"/>
              <a:ext cx="6740424" cy="64633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 rtl="1"/>
              <a:r>
                <a:rPr lang="he-IL" sz="3600" b="1" dirty="0">
                  <a:solidFill>
                    <a:schemeClr val="bg1"/>
                  </a:solidFill>
                </a:rPr>
                <a:t>האם התמונה </a:t>
              </a:r>
              <a:r>
                <a:rPr lang="he-IL" sz="3600" b="1" u="sng" dirty="0">
                  <a:solidFill>
                    <a:schemeClr val="bg1"/>
                  </a:solidFill>
                </a:rPr>
                <a:t>הופיעה במטלה</a:t>
              </a:r>
              <a:r>
                <a:rPr lang="he-IL" sz="3600" b="1" dirty="0" smtClean="0">
                  <a:solidFill>
                    <a:schemeClr val="bg1"/>
                  </a:solidFill>
                </a:rPr>
                <a:t>?</a:t>
              </a:r>
              <a:endParaRPr lang="en-US" sz="3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914401" y="4038600"/>
            <a:ext cx="6934200" cy="1219200"/>
            <a:chOff x="632687" y="4267200"/>
            <a:chExt cx="6815318" cy="1219200"/>
          </a:xfrm>
        </p:grpSpPr>
        <p:sp>
          <p:nvSpPr>
            <p:cNvPr id="29" name="Rectangle 28"/>
            <p:cNvSpPr/>
            <p:nvPr/>
          </p:nvSpPr>
          <p:spPr>
            <a:xfrm>
              <a:off x="632687" y="4267200"/>
              <a:ext cx="6815318" cy="12192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707580" y="4605635"/>
              <a:ext cx="6740424" cy="64633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 rtl="1"/>
              <a:r>
                <a:rPr lang="he-IL" sz="3600" b="1" dirty="0">
                  <a:solidFill>
                    <a:schemeClr val="bg1"/>
                  </a:solidFill>
                </a:rPr>
                <a:t>האם התמונה </a:t>
              </a:r>
              <a:r>
                <a:rPr lang="he-IL" sz="3600" b="1" u="sng" dirty="0" err="1" smtClean="0">
                  <a:solidFill>
                    <a:schemeClr val="bg1"/>
                  </a:solidFill>
                </a:rPr>
                <a:t>צומדה</a:t>
              </a:r>
              <a:r>
                <a:rPr lang="he-IL" sz="3600" b="1" u="sng" dirty="0" smtClean="0">
                  <a:solidFill>
                    <a:schemeClr val="bg1"/>
                  </a:solidFill>
                </a:rPr>
                <a:t> לצליל</a:t>
              </a:r>
              <a:r>
                <a:rPr lang="he-IL" sz="3600" b="1" dirty="0" smtClean="0">
                  <a:solidFill>
                    <a:schemeClr val="bg1"/>
                  </a:solidFill>
                </a:rPr>
                <a:t>?</a:t>
              </a:r>
              <a:endParaRPr lang="en-US" sz="36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93533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Autofit/>
          </a:bodyPr>
          <a:lstStyle/>
          <a:p>
            <a:r>
              <a:rPr lang="he-IL" sz="4000" b="1" dirty="0" smtClean="0">
                <a:solidFill>
                  <a:schemeClr val="bg1"/>
                </a:solidFill>
                <a:cs typeface="+mn-cs"/>
              </a:rPr>
              <a:t>דירוג </a:t>
            </a:r>
            <a:r>
              <a:rPr lang="he-IL" sz="4000" b="1" dirty="0">
                <a:solidFill>
                  <a:schemeClr val="bg1"/>
                </a:solidFill>
                <a:cs typeface="+mn-cs"/>
              </a:rPr>
              <a:t> </a:t>
            </a:r>
            <a:r>
              <a:rPr lang="he-IL" sz="4000" b="1" dirty="0" smtClean="0">
                <a:solidFill>
                  <a:schemeClr val="bg1"/>
                </a:solidFill>
                <a:cs typeface="+mn-cs"/>
              </a:rPr>
              <a:t>מוכרות </a:t>
            </a:r>
            <a:r>
              <a:rPr lang="he-IL" sz="4000" b="1" dirty="0" smtClean="0">
                <a:solidFill>
                  <a:schemeClr val="bg1"/>
                </a:solidFill>
                <a:cs typeface="+mn-cs"/>
              </a:rPr>
              <a:t>- </a:t>
            </a:r>
            <a:r>
              <a:rPr lang="he-IL" sz="4000" b="1" dirty="0" smtClean="0">
                <a:solidFill>
                  <a:schemeClr val="bg1"/>
                </a:solidFill>
                <a:cs typeface="+mn-cs"/>
              </a:rPr>
              <a:t>הדגמה</a:t>
            </a:r>
            <a:endParaRPr lang="en-US" sz="4000" dirty="0">
              <a:solidFill>
                <a:schemeClr val="bg1"/>
              </a:solidFill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pPr marL="0" indent="0" algn="ctr" rtl="1">
              <a:buNone/>
            </a:pPr>
            <a:r>
              <a:rPr lang="he-IL" dirty="0">
                <a:solidFill>
                  <a:schemeClr val="bg1"/>
                </a:solidFill>
              </a:rPr>
              <a:t>בחלק זה, </a:t>
            </a:r>
            <a:r>
              <a:rPr lang="he-IL" dirty="0" smtClean="0">
                <a:solidFill>
                  <a:schemeClr val="bg1"/>
                </a:solidFill>
              </a:rPr>
              <a:t>תופיע על המסך בכל פעם תמונה.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he-IL" dirty="0" smtClean="0">
                <a:solidFill>
                  <a:schemeClr val="bg1"/>
                </a:solidFill>
              </a:rPr>
              <a:t>בכל </a:t>
            </a:r>
            <a:r>
              <a:rPr lang="he-IL" dirty="0">
                <a:solidFill>
                  <a:schemeClr val="bg1"/>
                </a:solidFill>
              </a:rPr>
              <a:t>צעד תתבקש/י </a:t>
            </a:r>
            <a:r>
              <a:rPr lang="he-IL" dirty="0" smtClean="0">
                <a:solidFill>
                  <a:schemeClr val="bg1"/>
                </a:solidFill>
              </a:rPr>
              <a:t>לדרג את </a:t>
            </a:r>
            <a:r>
              <a:rPr lang="he-IL" dirty="0" smtClean="0">
                <a:solidFill>
                  <a:schemeClr val="bg1"/>
                </a:solidFill>
              </a:rPr>
              <a:t>מידת ההיכרות שלך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he-IL" dirty="0" smtClean="0">
                <a:solidFill>
                  <a:schemeClr val="bg1"/>
                </a:solidFill>
              </a:rPr>
              <a:t>עם הפריט באמצעות העכבר.</a:t>
            </a:r>
            <a:endParaRPr lang="en-US" sz="1400" dirty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r>
              <a:rPr lang="he-IL" sz="3300" b="1" dirty="0">
                <a:solidFill>
                  <a:schemeClr val="bg1"/>
                </a:solidFill>
                <a:latin typeface="Arial Hebrew" charset="-79"/>
                <a:ea typeface="Arial Hebrew" charset="-79"/>
                <a:cs typeface="Arial Hebrew" charset="-79"/>
              </a:rPr>
              <a:t> </a:t>
            </a:r>
            <a:endParaRPr lang="en-US" sz="3300" dirty="0">
              <a:solidFill>
                <a:schemeClr val="bg1"/>
              </a:solidFill>
              <a:latin typeface="Arial Hebrew" charset="-79"/>
              <a:ea typeface="Arial Hebrew" charset="-79"/>
              <a:cs typeface="Arial Hebrew" charset="-79"/>
            </a:endParaRPr>
          </a:p>
          <a:p>
            <a:pPr marL="0" indent="0" algn="ctr" rtl="1">
              <a:buNone/>
            </a:pPr>
            <a:r>
              <a:rPr lang="he-IL" sz="3500" b="1" dirty="0" smtClean="0">
                <a:solidFill>
                  <a:schemeClr val="bg1"/>
                </a:solidFill>
                <a:latin typeface="Arial Hebrew" charset="-79"/>
                <a:ea typeface="Arial Hebrew" charset="-79"/>
                <a:cs typeface="Arial Hebrew" charset="-79"/>
              </a:rPr>
              <a:t>יש להגיב באמצעות </a:t>
            </a:r>
            <a:r>
              <a:rPr lang="he-IL" sz="3500" b="1" dirty="0" smtClean="0">
                <a:solidFill>
                  <a:schemeClr val="bg1"/>
                </a:solidFill>
                <a:latin typeface="Arial Hebrew" charset="-79"/>
                <a:ea typeface="Arial Hebrew" charset="-79"/>
                <a:cs typeface="Arial Hebrew" charset="-79"/>
              </a:rPr>
              <a:t>לחיצה</a:t>
            </a:r>
            <a:r>
              <a:rPr lang="en-US" sz="3500" b="1" dirty="0" smtClean="0">
                <a:solidFill>
                  <a:schemeClr val="bg1"/>
                </a:solidFill>
                <a:latin typeface="Arial Hebrew" charset="-79"/>
                <a:ea typeface="Arial Hebrew" charset="-79"/>
                <a:cs typeface="Arial Hebrew" charset="-79"/>
              </a:rPr>
              <a:t/>
            </a:r>
            <a:br>
              <a:rPr lang="en-US" sz="3500" b="1" dirty="0" smtClean="0">
                <a:solidFill>
                  <a:schemeClr val="bg1"/>
                </a:solidFill>
                <a:latin typeface="Arial Hebrew" charset="-79"/>
                <a:ea typeface="Arial Hebrew" charset="-79"/>
                <a:cs typeface="Arial Hebrew" charset="-79"/>
              </a:rPr>
            </a:br>
            <a:r>
              <a:rPr lang="he-IL" sz="3500" b="1" dirty="0" smtClean="0">
                <a:solidFill>
                  <a:schemeClr val="bg1"/>
                </a:solidFill>
                <a:latin typeface="Arial Hebrew" charset="-79"/>
                <a:ea typeface="Arial Hebrew" charset="-79"/>
                <a:cs typeface="Arial Hebrew" charset="-79"/>
              </a:rPr>
              <a:t>על </a:t>
            </a:r>
            <a:r>
              <a:rPr lang="he-IL" sz="3500" b="1" dirty="0" smtClean="0">
                <a:solidFill>
                  <a:schemeClr val="bg1"/>
                </a:solidFill>
                <a:latin typeface="Arial Hebrew" charset="-79"/>
                <a:ea typeface="Arial Hebrew" charset="-79"/>
                <a:cs typeface="Arial Hebrew" charset="-79"/>
              </a:rPr>
              <a:t>המיקום </a:t>
            </a:r>
            <a:r>
              <a:rPr lang="he-IL" sz="3500" b="1" dirty="0" smtClean="0">
                <a:solidFill>
                  <a:schemeClr val="bg1"/>
                </a:solidFill>
                <a:latin typeface="Arial Hebrew" charset="-79"/>
                <a:ea typeface="Arial Hebrew" charset="-79"/>
                <a:cs typeface="Arial Hebrew" charset="-79"/>
              </a:rPr>
              <a:t>המתאים</a:t>
            </a:r>
            <a:r>
              <a:rPr lang="he-IL" sz="3500" b="1" dirty="0" smtClean="0">
                <a:solidFill>
                  <a:schemeClr val="bg1"/>
                </a:solidFill>
                <a:latin typeface="Arial Hebrew" charset="-79"/>
                <a:ea typeface="Arial Hebrew" charset="-79"/>
                <a:cs typeface="Arial Hebrew" charset="-79"/>
              </a:rPr>
              <a:t> </a:t>
            </a:r>
            <a:r>
              <a:rPr lang="he-IL" sz="3500" b="1" dirty="0" smtClean="0">
                <a:solidFill>
                  <a:schemeClr val="bg1"/>
                </a:solidFill>
                <a:latin typeface="Arial Hebrew" charset="-79"/>
                <a:ea typeface="Arial Hebrew" charset="-79"/>
                <a:cs typeface="Arial Hebrew" charset="-79"/>
              </a:rPr>
              <a:t>על </a:t>
            </a:r>
            <a:r>
              <a:rPr lang="he-IL" sz="3500" b="1" dirty="0" smtClean="0">
                <a:solidFill>
                  <a:schemeClr val="bg1"/>
                </a:solidFill>
                <a:latin typeface="Arial Hebrew" charset="-79"/>
                <a:ea typeface="Arial Hebrew" charset="-79"/>
                <a:cs typeface="Arial Hebrew" charset="-79"/>
              </a:rPr>
              <a:t>גבי הסקאלה</a:t>
            </a:r>
            <a:r>
              <a:rPr lang="he-IL" sz="3500" b="1" dirty="0" smtClean="0">
                <a:solidFill>
                  <a:schemeClr val="bg1"/>
                </a:solidFill>
                <a:latin typeface="Arial Hebrew" charset="-79"/>
                <a:ea typeface="Arial Hebrew" charset="-79"/>
                <a:cs typeface="Arial Hebrew" charset="-79"/>
              </a:rPr>
              <a:t>.</a:t>
            </a:r>
            <a:endParaRPr lang="en-US" sz="3500" b="1" dirty="0">
              <a:solidFill>
                <a:schemeClr val="bg1"/>
              </a:solidFill>
              <a:latin typeface="Arial Hebrew" charset="-79"/>
              <a:ea typeface="Arial Hebrew" charset="-79"/>
              <a:cs typeface="Arial Hebrew" charset="-79"/>
            </a:endParaRPr>
          </a:p>
          <a:p>
            <a:pPr marL="0" indent="0" algn="ctr" rtl="1">
              <a:buNone/>
            </a:pPr>
            <a:r>
              <a:rPr lang="he-IL" dirty="0">
                <a:solidFill>
                  <a:schemeClr val="bg1"/>
                </a:solidFill>
              </a:rPr>
              <a:t> 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r>
              <a:rPr lang="he-IL" dirty="0" smtClean="0">
                <a:solidFill>
                  <a:srgbClr val="92D050"/>
                </a:solidFill>
              </a:rPr>
              <a:t>זהו שלב הדגמה, לאחר מכן יחל החלק המלא</a:t>
            </a:r>
          </a:p>
          <a:p>
            <a:pPr marL="0" indent="0" algn="ctr" rtl="1">
              <a:buNone/>
            </a:pPr>
            <a:r>
              <a:rPr lang="he-IL" dirty="0" smtClean="0">
                <a:solidFill>
                  <a:schemeClr val="bg1"/>
                </a:solidFill>
              </a:rPr>
              <a:t>לחץ/י על מקש הרווח כדי להתחיל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2487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Autofit/>
          </a:bodyPr>
          <a:lstStyle/>
          <a:p>
            <a:r>
              <a:rPr lang="he-IL" sz="4000" b="1" smtClean="0">
                <a:solidFill>
                  <a:schemeClr val="bg1"/>
                </a:solidFill>
                <a:cs typeface="+mn-cs"/>
              </a:rPr>
              <a:t>דירוג </a:t>
            </a:r>
            <a:r>
              <a:rPr lang="he-IL" sz="4000" b="1">
                <a:solidFill>
                  <a:schemeClr val="bg1"/>
                </a:solidFill>
                <a:cs typeface="+mn-cs"/>
              </a:rPr>
              <a:t> </a:t>
            </a:r>
            <a:r>
              <a:rPr lang="he-IL" sz="4000" b="1" smtClean="0">
                <a:solidFill>
                  <a:schemeClr val="bg1"/>
                </a:solidFill>
                <a:cs typeface="+mn-cs"/>
              </a:rPr>
              <a:t>מוכרות</a:t>
            </a:r>
            <a:endParaRPr lang="en-US" sz="4000" dirty="0">
              <a:solidFill>
                <a:schemeClr val="bg1"/>
              </a:solidFill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pPr marL="0" indent="0" algn="ctr" rtl="1">
              <a:buNone/>
            </a:pPr>
            <a:r>
              <a:rPr lang="he-IL" dirty="0">
                <a:solidFill>
                  <a:schemeClr val="bg1"/>
                </a:solidFill>
              </a:rPr>
              <a:t>בחלק זה, </a:t>
            </a:r>
            <a:r>
              <a:rPr lang="he-IL" dirty="0" smtClean="0">
                <a:solidFill>
                  <a:schemeClr val="bg1"/>
                </a:solidFill>
              </a:rPr>
              <a:t>תופיע על המסך בכל פעם תמונה.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he-IL" dirty="0" smtClean="0">
                <a:solidFill>
                  <a:schemeClr val="bg1"/>
                </a:solidFill>
              </a:rPr>
              <a:t>בכל </a:t>
            </a:r>
            <a:r>
              <a:rPr lang="he-IL" dirty="0">
                <a:solidFill>
                  <a:schemeClr val="bg1"/>
                </a:solidFill>
              </a:rPr>
              <a:t>צעד תתבקש/י </a:t>
            </a:r>
            <a:r>
              <a:rPr lang="he-IL" dirty="0" smtClean="0">
                <a:solidFill>
                  <a:schemeClr val="bg1"/>
                </a:solidFill>
              </a:rPr>
              <a:t>לדרג את </a:t>
            </a:r>
            <a:r>
              <a:rPr lang="he-IL" dirty="0" smtClean="0">
                <a:solidFill>
                  <a:schemeClr val="bg1"/>
                </a:solidFill>
              </a:rPr>
              <a:t>מידת ההיכרות שלך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he-IL" dirty="0" smtClean="0">
                <a:solidFill>
                  <a:schemeClr val="bg1"/>
                </a:solidFill>
              </a:rPr>
              <a:t>עם הפריט באמצעות העכבר.</a:t>
            </a:r>
            <a:endParaRPr lang="en-US" sz="1400" dirty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r>
              <a:rPr lang="he-IL" sz="3300" b="1" dirty="0">
                <a:solidFill>
                  <a:schemeClr val="bg1"/>
                </a:solidFill>
                <a:latin typeface="Arial Hebrew" charset="-79"/>
                <a:ea typeface="Arial Hebrew" charset="-79"/>
                <a:cs typeface="Arial Hebrew" charset="-79"/>
              </a:rPr>
              <a:t> </a:t>
            </a:r>
            <a:endParaRPr lang="en-US" sz="3300" dirty="0">
              <a:solidFill>
                <a:schemeClr val="bg1"/>
              </a:solidFill>
              <a:latin typeface="Arial Hebrew" charset="-79"/>
              <a:ea typeface="Arial Hebrew" charset="-79"/>
              <a:cs typeface="Arial Hebrew" charset="-79"/>
            </a:endParaRPr>
          </a:p>
          <a:p>
            <a:pPr marL="0" indent="0" algn="ctr" rtl="1">
              <a:buNone/>
            </a:pPr>
            <a:r>
              <a:rPr lang="he-IL" sz="3500" b="1" dirty="0" smtClean="0">
                <a:solidFill>
                  <a:schemeClr val="bg1"/>
                </a:solidFill>
                <a:latin typeface="Arial Hebrew" charset="-79"/>
                <a:ea typeface="Arial Hebrew" charset="-79"/>
                <a:cs typeface="Arial Hebrew" charset="-79"/>
              </a:rPr>
              <a:t>יש להגיב באמצעות </a:t>
            </a:r>
            <a:r>
              <a:rPr lang="he-IL" sz="3500" b="1" dirty="0" smtClean="0">
                <a:solidFill>
                  <a:schemeClr val="bg1"/>
                </a:solidFill>
                <a:latin typeface="Arial Hebrew" charset="-79"/>
                <a:ea typeface="Arial Hebrew" charset="-79"/>
                <a:cs typeface="Arial Hebrew" charset="-79"/>
              </a:rPr>
              <a:t>לחיצה</a:t>
            </a:r>
            <a:r>
              <a:rPr lang="en-US" sz="3500" b="1" dirty="0" smtClean="0">
                <a:solidFill>
                  <a:schemeClr val="bg1"/>
                </a:solidFill>
                <a:latin typeface="Arial Hebrew" charset="-79"/>
                <a:ea typeface="Arial Hebrew" charset="-79"/>
                <a:cs typeface="Arial Hebrew" charset="-79"/>
              </a:rPr>
              <a:t/>
            </a:r>
            <a:br>
              <a:rPr lang="en-US" sz="3500" b="1" dirty="0" smtClean="0">
                <a:solidFill>
                  <a:schemeClr val="bg1"/>
                </a:solidFill>
                <a:latin typeface="Arial Hebrew" charset="-79"/>
                <a:ea typeface="Arial Hebrew" charset="-79"/>
                <a:cs typeface="Arial Hebrew" charset="-79"/>
              </a:rPr>
            </a:br>
            <a:r>
              <a:rPr lang="he-IL" sz="3500" b="1" dirty="0" smtClean="0">
                <a:solidFill>
                  <a:schemeClr val="bg1"/>
                </a:solidFill>
                <a:latin typeface="Arial Hebrew" charset="-79"/>
                <a:ea typeface="Arial Hebrew" charset="-79"/>
                <a:cs typeface="Arial Hebrew" charset="-79"/>
              </a:rPr>
              <a:t>על </a:t>
            </a:r>
            <a:r>
              <a:rPr lang="he-IL" sz="3500" b="1" dirty="0" smtClean="0">
                <a:solidFill>
                  <a:schemeClr val="bg1"/>
                </a:solidFill>
                <a:latin typeface="Arial Hebrew" charset="-79"/>
                <a:ea typeface="Arial Hebrew" charset="-79"/>
                <a:cs typeface="Arial Hebrew" charset="-79"/>
              </a:rPr>
              <a:t>המיקום </a:t>
            </a:r>
            <a:r>
              <a:rPr lang="he-IL" sz="3500" b="1" dirty="0" smtClean="0">
                <a:solidFill>
                  <a:schemeClr val="bg1"/>
                </a:solidFill>
                <a:latin typeface="Arial Hebrew" charset="-79"/>
                <a:ea typeface="Arial Hebrew" charset="-79"/>
                <a:cs typeface="Arial Hebrew" charset="-79"/>
              </a:rPr>
              <a:t>המתאים</a:t>
            </a:r>
            <a:r>
              <a:rPr lang="he-IL" sz="3500" b="1" dirty="0" smtClean="0">
                <a:solidFill>
                  <a:schemeClr val="bg1"/>
                </a:solidFill>
                <a:latin typeface="Arial Hebrew" charset="-79"/>
                <a:ea typeface="Arial Hebrew" charset="-79"/>
                <a:cs typeface="Arial Hebrew" charset="-79"/>
              </a:rPr>
              <a:t> </a:t>
            </a:r>
            <a:r>
              <a:rPr lang="he-IL" sz="3500" b="1" dirty="0" smtClean="0">
                <a:solidFill>
                  <a:schemeClr val="bg1"/>
                </a:solidFill>
                <a:latin typeface="Arial Hebrew" charset="-79"/>
                <a:ea typeface="Arial Hebrew" charset="-79"/>
                <a:cs typeface="Arial Hebrew" charset="-79"/>
              </a:rPr>
              <a:t>על </a:t>
            </a:r>
            <a:r>
              <a:rPr lang="he-IL" sz="3500" b="1" dirty="0" smtClean="0">
                <a:solidFill>
                  <a:schemeClr val="bg1"/>
                </a:solidFill>
                <a:latin typeface="Arial Hebrew" charset="-79"/>
                <a:ea typeface="Arial Hebrew" charset="-79"/>
                <a:cs typeface="Arial Hebrew" charset="-79"/>
              </a:rPr>
              <a:t>גבי הסקאלה</a:t>
            </a:r>
            <a:r>
              <a:rPr lang="he-IL" sz="3500" b="1" dirty="0" smtClean="0">
                <a:solidFill>
                  <a:schemeClr val="bg1"/>
                </a:solidFill>
                <a:latin typeface="Arial Hebrew" charset="-79"/>
                <a:ea typeface="Arial Hebrew" charset="-79"/>
                <a:cs typeface="Arial Hebrew" charset="-79"/>
              </a:rPr>
              <a:t>.</a:t>
            </a:r>
            <a:endParaRPr lang="en-US" sz="3500" b="1" dirty="0">
              <a:solidFill>
                <a:schemeClr val="bg1"/>
              </a:solidFill>
              <a:latin typeface="Arial Hebrew" charset="-79"/>
              <a:ea typeface="Arial Hebrew" charset="-79"/>
              <a:cs typeface="Arial Hebrew" charset="-79"/>
            </a:endParaRPr>
          </a:p>
          <a:p>
            <a:pPr marL="0" indent="0" algn="ctr" rtl="1">
              <a:buNone/>
            </a:pPr>
            <a:r>
              <a:rPr lang="he-IL" dirty="0">
                <a:solidFill>
                  <a:schemeClr val="bg1"/>
                </a:solidFill>
              </a:rPr>
              <a:t> 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r>
              <a:rPr lang="he-IL" dirty="0">
                <a:solidFill>
                  <a:srgbClr val="92D050"/>
                </a:solidFill>
              </a:rPr>
              <a:t>זהו החלק המלא</a:t>
            </a:r>
          </a:p>
          <a:p>
            <a:pPr marL="0" indent="0" algn="ctr" rtl="1">
              <a:buNone/>
            </a:pPr>
            <a:r>
              <a:rPr lang="he-IL" dirty="0">
                <a:solidFill>
                  <a:schemeClr val="bg1"/>
                </a:solidFill>
              </a:rPr>
              <a:t>לחץ/י על מקש הרווח כדי להתחיל</a:t>
            </a:r>
            <a:endParaRPr lang="en-US" dirty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1385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Autofit/>
          </a:bodyPr>
          <a:lstStyle/>
          <a:p>
            <a:pPr rtl="1"/>
            <a:r>
              <a:rPr lang="he-IL" sz="3600" b="1" dirty="0">
                <a:solidFill>
                  <a:schemeClr val="bg1"/>
                </a:solidFill>
                <a:cs typeface="+mn-cs"/>
              </a:rPr>
              <a:t>חלק 2: לחיצה על כפתור בהישמע </a:t>
            </a:r>
            <a:r>
              <a:rPr lang="he-IL" sz="3600" b="1" dirty="0" smtClean="0">
                <a:solidFill>
                  <a:schemeClr val="bg1"/>
                </a:solidFill>
                <a:cs typeface="+mn-cs"/>
              </a:rPr>
              <a:t>צליל - הדגמה </a:t>
            </a:r>
            <a:endParaRPr lang="en-US" sz="2800" dirty="0">
              <a:solidFill>
                <a:schemeClr val="bg1"/>
              </a:solidFill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19200"/>
            <a:ext cx="9144000" cy="5638800"/>
          </a:xfrm>
        </p:spPr>
        <p:txBody>
          <a:bodyPr>
            <a:noAutofit/>
          </a:bodyPr>
          <a:lstStyle/>
          <a:p>
            <a:pPr marL="0" indent="0" algn="ctr" rtl="1">
              <a:buNone/>
            </a:pPr>
            <a:r>
              <a:rPr lang="he-IL" sz="2800" dirty="0" smtClean="0">
                <a:solidFill>
                  <a:schemeClr val="bg1"/>
                </a:solidFill>
              </a:rPr>
              <a:t>בחלק זה תוצג תמונה אחת </a:t>
            </a:r>
            <a:r>
              <a:rPr lang="he-IL" sz="2800" dirty="0">
                <a:solidFill>
                  <a:schemeClr val="bg1"/>
                </a:solidFill>
              </a:rPr>
              <a:t>בכל צעד. בחלק מהצעדים יישמע צליל. </a:t>
            </a:r>
            <a:r>
              <a:rPr lang="en-US" sz="2800" dirty="0" smtClean="0">
                <a:solidFill>
                  <a:schemeClr val="bg1"/>
                </a:solidFill>
              </a:rPr>
              <a:t/>
            </a:r>
            <a:br>
              <a:rPr lang="en-US" sz="2800" dirty="0" smtClean="0">
                <a:solidFill>
                  <a:schemeClr val="bg1"/>
                </a:solidFill>
              </a:rPr>
            </a:br>
            <a:r>
              <a:rPr lang="he-IL" sz="2800" dirty="0" smtClean="0">
                <a:solidFill>
                  <a:schemeClr val="bg1"/>
                </a:solidFill>
              </a:rPr>
              <a:t>משימתך </a:t>
            </a:r>
            <a:r>
              <a:rPr lang="he-IL" sz="2800" dirty="0">
                <a:solidFill>
                  <a:schemeClr val="bg1"/>
                </a:solidFill>
              </a:rPr>
              <a:t>היא ללחוץ </a:t>
            </a:r>
            <a:r>
              <a:rPr lang="he-IL" sz="2800" dirty="0" smtClean="0">
                <a:solidFill>
                  <a:schemeClr val="bg1"/>
                </a:solidFill>
              </a:rPr>
              <a:t>על הכפתור הכחול בהישמע הצליל, במהירות האפשרית, </a:t>
            </a:r>
            <a:r>
              <a:rPr lang="he-IL" sz="2800" b="1" u="sng" dirty="0">
                <a:solidFill>
                  <a:schemeClr val="bg1"/>
                </a:solidFill>
              </a:rPr>
              <a:t>לפני</a:t>
            </a:r>
            <a:r>
              <a:rPr lang="he-IL" sz="2800" u="sng" dirty="0">
                <a:solidFill>
                  <a:schemeClr val="bg1"/>
                </a:solidFill>
              </a:rPr>
              <a:t> </a:t>
            </a:r>
            <a:r>
              <a:rPr lang="he-IL" sz="2800" u="sng" dirty="0" smtClean="0">
                <a:solidFill>
                  <a:schemeClr val="bg1"/>
                </a:solidFill>
              </a:rPr>
              <a:t>שהתמונה נעלמת </a:t>
            </a:r>
            <a:r>
              <a:rPr lang="he-IL" sz="2800" u="sng" dirty="0">
                <a:solidFill>
                  <a:schemeClr val="bg1"/>
                </a:solidFill>
              </a:rPr>
              <a:t>מהמסך</a:t>
            </a:r>
            <a:r>
              <a:rPr lang="he-IL" sz="2800" dirty="0" smtClean="0">
                <a:solidFill>
                  <a:schemeClr val="bg1"/>
                </a:solidFill>
              </a:rPr>
              <a:t>.</a:t>
            </a:r>
            <a:endParaRPr lang="en-US" sz="400" dirty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r>
              <a:rPr lang="he-IL" sz="2800" dirty="0" smtClean="0">
                <a:solidFill>
                  <a:schemeClr val="bg1"/>
                </a:solidFill>
              </a:rPr>
              <a:t>מטלה זו </a:t>
            </a:r>
            <a:r>
              <a:rPr lang="he-IL" sz="2800" dirty="0">
                <a:solidFill>
                  <a:schemeClr val="bg1"/>
                </a:solidFill>
              </a:rPr>
              <a:t>נבנתה כך שתהיה </a:t>
            </a:r>
            <a:r>
              <a:rPr lang="he-IL" sz="2800" dirty="0" smtClean="0">
                <a:solidFill>
                  <a:schemeClr val="bg1"/>
                </a:solidFill>
              </a:rPr>
              <a:t>קשה, לכן, </a:t>
            </a:r>
            <a:r>
              <a:rPr lang="he-IL" sz="2800" dirty="0">
                <a:solidFill>
                  <a:schemeClr val="bg1"/>
                </a:solidFill>
              </a:rPr>
              <a:t>אל תהיה/י מתוסכל/ת אם קשה </a:t>
            </a:r>
            <a:r>
              <a:rPr lang="he-IL" sz="2800" dirty="0" smtClean="0">
                <a:solidFill>
                  <a:schemeClr val="bg1"/>
                </a:solidFill>
              </a:rPr>
              <a:t>לך – פשוט עשה/י ככל יכולתך. </a:t>
            </a:r>
            <a:r>
              <a:rPr lang="en-US" sz="2800" dirty="0">
                <a:solidFill>
                  <a:schemeClr val="bg1"/>
                </a:solidFill>
              </a:rPr>
              <a:t/>
            </a:r>
            <a:br>
              <a:rPr lang="en-US" sz="2800" dirty="0">
                <a:solidFill>
                  <a:schemeClr val="bg1"/>
                </a:solidFill>
              </a:rPr>
            </a:br>
            <a:r>
              <a:rPr lang="he-IL" sz="2800" dirty="0" smtClean="0">
                <a:solidFill>
                  <a:schemeClr val="bg1"/>
                </a:solidFill>
              </a:rPr>
              <a:t>כדי למקסם את ההצלחה במשימה, </a:t>
            </a:r>
            <a:r>
              <a:rPr lang="he-IL" sz="2800" u="sng" dirty="0" smtClean="0">
                <a:solidFill>
                  <a:schemeClr val="bg1"/>
                </a:solidFill>
              </a:rPr>
              <a:t>יש להתרכז בתמונות</a:t>
            </a:r>
            <a:r>
              <a:rPr lang="he-IL" sz="2800" dirty="0" smtClean="0">
                <a:solidFill>
                  <a:schemeClr val="bg1"/>
                </a:solidFill>
              </a:rPr>
              <a:t> תוך הקשבה והמתנה לצליל.</a:t>
            </a:r>
            <a:endParaRPr lang="en-US" sz="2800" dirty="0" smtClean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endParaRPr lang="en-US" sz="1000" dirty="0" smtClean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endParaRPr lang="en-US" sz="1000" dirty="0" smtClean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r>
              <a:rPr lang="he-IL" sz="2800" b="1" u="sng" dirty="0" smtClean="0">
                <a:solidFill>
                  <a:schemeClr val="bg1"/>
                </a:solidFill>
              </a:rPr>
              <a:t>רק</a:t>
            </a:r>
            <a:r>
              <a:rPr lang="he-IL" sz="2800" b="1" dirty="0" smtClean="0">
                <a:solidFill>
                  <a:schemeClr val="bg1"/>
                </a:solidFill>
              </a:rPr>
              <a:t> </a:t>
            </a:r>
            <a:r>
              <a:rPr lang="he-IL" sz="2800" b="1" dirty="0">
                <a:solidFill>
                  <a:schemeClr val="bg1"/>
                </a:solidFill>
              </a:rPr>
              <a:t>כשאת/ה שומע/ת את </a:t>
            </a:r>
            <a:r>
              <a:rPr lang="he-IL" sz="2800" b="1" dirty="0" smtClean="0">
                <a:solidFill>
                  <a:schemeClr val="bg1"/>
                </a:solidFill>
              </a:rPr>
              <a:t>הצליל, לחץ/י </a:t>
            </a:r>
            <a:r>
              <a:rPr lang="he-IL" sz="2800" b="1" dirty="0">
                <a:solidFill>
                  <a:schemeClr val="bg1"/>
                </a:solidFill>
              </a:rPr>
              <a:t>על </a:t>
            </a:r>
            <a:r>
              <a:rPr lang="he-IL" sz="2800" b="1" dirty="0" smtClean="0">
                <a:solidFill>
                  <a:schemeClr val="bg1"/>
                </a:solidFill>
              </a:rPr>
              <a:t>הכפתור הכחול</a:t>
            </a:r>
            <a:r>
              <a:rPr lang="en-US" sz="2800" b="1" dirty="0" smtClean="0">
                <a:solidFill>
                  <a:schemeClr val="bg1"/>
                </a:solidFill>
              </a:rPr>
              <a:t/>
            </a:r>
            <a:br>
              <a:rPr lang="en-US" sz="2800" b="1" dirty="0" smtClean="0">
                <a:solidFill>
                  <a:schemeClr val="bg1"/>
                </a:solidFill>
              </a:rPr>
            </a:br>
            <a:r>
              <a:rPr lang="he-IL" sz="2800" b="1" dirty="0" smtClean="0">
                <a:solidFill>
                  <a:schemeClr val="bg1"/>
                </a:solidFill>
              </a:rPr>
              <a:t>עם האצבע המורה של יד ימין </a:t>
            </a:r>
            <a:r>
              <a:rPr lang="he-IL" sz="2800" b="1" dirty="0">
                <a:solidFill>
                  <a:schemeClr val="bg1"/>
                </a:solidFill>
              </a:rPr>
              <a:t>מהר ככל </a:t>
            </a:r>
            <a:r>
              <a:rPr lang="he-IL" sz="2800" b="1" dirty="0" smtClean="0">
                <a:solidFill>
                  <a:schemeClr val="bg1"/>
                </a:solidFill>
              </a:rPr>
              <a:t>הניתן.</a:t>
            </a:r>
            <a:endParaRPr lang="en-US" sz="2800" b="1" dirty="0" smtClean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endParaRPr lang="en-US" sz="300" b="1" dirty="0" smtClean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endParaRPr lang="en-US" sz="300" b="1" dirty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endParaRPr lang="he-IL" sz="300" b="1" dirty="0" smtClean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r>
              <a:rPr lang="he-IL" sz="2800" dirty="0" smtClean="0">
                <a:solidFill>
                  <a:srgbClr val="92D050"/>
                </a:solidFill>
              </a:rPr>
              <a:t>זהו שלב הדגמה ולאחריו יחל החלק </a:t>
            </a:r>
            <a:r>
              <a:rPr lang="he-IL" sz="2800" dirty="0">
                <a:solidFill>
                  <a:srgbClr val="92D050"/>
                </a:solidFill>
              </a:rPr>
              <a:t>המלא</a:t>
            </a:r>
            <a:r>
              <a:rPr lang="he-IL" sz="2800" dirty="0" smtClean="0">
                <a:solidFill>
                  <a:srgbClr val="92D050"/>
                </a:solidFill>
              </a:rPr>
              <a:t>.</a:t>
            </a:r>
          </a:p>
          <a:p>
            <a:pPr marL="0" indent="0" algn="ctr" rtl="1">
              <a:buNone/>
            </a:pPr>
            <a:r>
              <a:rPr lang="he-IL" sz="2800" dirty="0" smtClean="0">
                <a:solidFill>
                  <a:schemeClr val="bg1"/>
                </a:solidFill>
              </a:rPr>
              <a:t>לחץ</a:t>
            </a:r>
            <a:r>
              <a:rPr lang="en-US" sz="2800" dirty="0" smtClean="0">
                <a:solidFill>
                  <a:schemeClr val="bg1"/>
                </a:solidFill>
              </a:rPr>
              <a:t>/</a:t>
            </a:r>
            <a:r>
              <a:rPr lang="he-IL" sz="2800" dirty="0" smtClean="0">
                <a:solidFill>
                  <a:schemeClr val="bg1"/>
                </a:solidFill>
              </a:rPr>
              <a:t>י על מקש הרווח כדי להתחיל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31622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Autofit/>
          </a:bodyPr>
          <a:lstStyle/>
          <a:p>
            <a:pPr rtl="1"/>
            <a:r>
              <a:rPr lang="he-IL" sz="3600" b="1" dirty="0" smtClean="0">
                <a:solidFill>
                  <a:schemeClr val="bg1"/>
                </a:solidFill>
                <a:cs typeface="+mn-cs"/>
              </a:rPr>
              <a:t>לחיצה </a:t>
            </a:r>
            <a:r>
              <a:rPr lang="he-IL" sz="3600" b="1" dirty="0">
                <a:solidFill>
                  <a:schemeClr val="bg1"/>
                </a:solidFill>
                <a:cs typeface="+mn-cs"/>
              </a:rPr>
              <a:t>על כפתור בהישמע </a:t>
            </a:r>
            <a:r>
              <a:rPr lang="he-IL" sz="3600" b="1" dirty="0" smtClean="0">
                <a:solidFill>
                  <a:schemeClr val="bg1"/>
                </a:solidFill>
                <a:cs typeface="+mn-cs"/>
              </a:rPr>
              <a:t>צליל - הדגמה </a:t>
            </a:r>
            <a:endParaRPr lang="en-US" sz="2800" dirty="0">
              <a:solidFill>
                <a:schemeClr val="bg1"/>
              </a:solidFill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19200"/>
            <a:ext cx="9144000" cy="5638800"/>
          </a:xfrm>
        </p:spPr>
        <p:txBody>
          <a:bodyPr>
            <a:noAutofit/>
          </a:bodyPr>
          <a:lstStyle/>
          <a:p>
            <a:pPr marL="0" indent="0" algn="ctr" rtl="1">
              <a:buNone/>
            </a:pPr>
            <a:r>
              <a:rPr lang="he-IL" sz="2800" dirty="0" smtClean="0">
                <a:solidFill>
                  <a:schemeClr val="bg1"/>
                </a:solidFill>
              </a:rPr>
              <a:t>בחלק זה תוצג תמונה אחת </a:t>
            </a:r>
            <a:r>
              <a:rPr lang="he-IL" sz="2800" dirty="0">
                <a:solidFill>
                  <a:schemeClr val="bg1"/>
                </a:solidFill>
              </a:rPr>
              <a:t>בכל צעד. בחלק מהצעדים יישמע צליל. </a:t>
            </a:r>
            <a:r>
              <a:rPr lang="en-US" sz="2800" dirty="0" smtClean="0">
                <a:solidFill>
                  <a:schemeClr val="bg1"/>
                </a:solidFill>
              </a:rPr>
              <a:t/>
            </a:r>
            <a:br>
              <a:rPr lang="en-US" sz="2800" dirty="0" smtClean="0">
                <a:solidFill>
                  <a:schemeClr val="bg1"/>
                </a:solidFill>
              </a:rPr>
            </a:br>
            <a:r>
              <a:rPr lang="he-IL" sz="2800" dirty="0" smtClean="0">
                <a:solidFill>
                  <a:schemeClr val="bg1"/>
                </a:solidFill>
              </a:rPr>
              <a:t>משימתך </a:t>
            </a:r>
            <a:r>
              <a:rPr lang="he-IL" sz="2800" dirty="0">
                <a:solidFill>
                  <a:schemeClr val="bg1"/>
                </a:solidFill>
              </a:rPr>
              <a:t>היא ללחוץ </a:t>
            </a:r>
            <a:r>
              <a:rPr lang="he-IL" sz="2800" dirty="0" smtClean="0">
                <a:solidFill>
                  <a:schemeClr val="bg1"/>
                </a:solidFill>
              </a:rPr>
              <a:t>על המקש '</a:t>
            </a:r>
            <a:r>
              <a:rPr lang="en-US" sz="2800" b="1" dirty="0" smtClean="0">
                <a:solidFill>
                  <a:schemeClr val="bg1"/>
                </a:solidFill>
              </a:rPr>
              <a:t>B</a:t>
            </a:r>
            <a:r>
              <a:rPr lang="he-IL" sz="2800" dirty="0" smtClean="0">
                <a:solidFill>
                  <a:schemeClr val="bg1"/>
                </a:solidFill>
              </a:rPr>
              <a:t>' בהישמע הצליל, במהירות האפשרית, </a:t>
            </a:r>
            <a:r>
              <a:rPr lang="he-IL" sz="2800" b="1" u="sng" dirty="0">
                <a:solidFill>
                  <a:schemeClr val="bg1"/>
                </a:solidFill>
              </a:rPr>
              <a:t>לפני</a:t>
            </a:r>
            <a:r>
              <a:rPr lang="he-IL" sz="2800" u="sng" dirty="0">
                <a:solidFill>
                  <a:schemeClr val="bg1"/>
                </a:solidFill>
              </a:rPr>
              <a:t> </a:t>
            </a:r>
            <a:r>
              <a:rPr lang="he-IL" sz="2800" u="sng" dirty="0" smtClean="0">
                <a:solidFill>
                  <a:schemeClr val="bg1"/>
                </a:solidFill>
              </a:rPr>
              <a:t>שהתמונה נעלמת </a:t>
            </a:r>
            <a:r>
              <a:rPr lang="he-IL" sz="2800" u="sng" dirty="0">
                <a:solidFill>
                  <a:schemeClr val="bg1"/>
                </a:solidFill>
              </a:rPr>
              <a:t>מהמסך</a:t>
            </a:r>
            <a:r>
              <a:rPr lang="he-IL" sz="2800" dirty="0" smtClean="0">
                <a:solidFill>
                  <a:schemeClr val="bg1"/>
                </a:solidFill>
              </a:rPr>
              <a:t>.</a:t>
            </a:r>
            <a:endParaRPr lang="en-US" sz="400" dirty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r>
              <a:rPr lang="he-IL" sz="2800" dirty="0" smtClean="0">
                <a:solidFill>
                  <a:schemeClr val="bg1"/>
                </a:solidFill>
              </a:rPr>
              <a:t>מטלה זו </a:t>
            </a:r>
            <a:r>
              <a:rPr lang="he-IL" sz="2800" dirty="0">
                <a:solidFill>
                  <a:schemeClr val="bg1"/>
                </a:solidFill>
              </a:rPr>
              <a:t>נבנתה כך שתהיה </a:t>
            </a:r>
            <a:r>
              <a:rPr lang="he-IL" sz="2800" dirty="0" smtClean="0">
                <a:solidFill>
                  <a:schemeClr val="bg1"/>
                </a:solidFill>
              </a:rPr>
              <a:t>קשה, לכן, </a:t>
            </a:r>
            <a:r>
              <a:rPr lang="he-IL" sz="2800" dirty="0">
                <a:solidFill>
                  <a:schemeClr val="bg1"/>
                </a:solidFill>
              </a:rPr>
              <a:t>אל תהיה/י מתוסכל/ת אם קשה </a:t>
            </a:r>
            <a:r>
              <a:rPr lang="he-IL" sz="2800" dirty="0" smtClean="0">
                <a:solidFill>
                  <a:schemeClr val="bg1"/>
                </a:solidFill>
              </a:rPr>
              <a:t>לך – פשוט עשה/י ככל יכולתך. </a:t>
            </a:r>
            <a:r>
              <a:rPr lang="en-US" sz="2800" dirty="0">
                <a:solidFill>
                  <a:schemeClr val="bg1"/>
                </a:solidFill>
              </a:rPr>
              <a:t/>
            </a:r>
            <a:br>
              <a:rPr lang="en-US" sz="2800" dirty="0">
                <a:solidFill>
                  <a:schemeClr val="bg1"/>
                </a:solidFill>
              </a:rPr>
            </a:br>
            <a:r>
              <a:rPr lang="he-IL" sz="2800" dirty="0" smtClean="0">
                <a:solidFill>
                  <a:schemeClr val="bg1"/>
                </a:solidFill>
              </a:rPr>
              <a:t>כדי למקסם את ההצלחה במשימה, </a:t>
            </a:r>
            <a:r>
              <a:rPr lang="he-IL" sz="2800" u="sng" dirty="0" smtClean="0">
                <a:solidFill>
                  <a:schemeClr val="bg1"/>
                </a:solidFill>
              </a:rPr>
              <a:t>יש להתרכז בתמונות</a:t>
            </a:r>
            <a:r>
              <a:rPr lang="he-IL" sz="2800" dirty="0" smtClean="0">
                <a:solidFill>
                  <a:schemeClr val="bg1"/>
                </a:solidFill>
              </a:rPr>
              <a:t> תוך הקשבה והמתנה לצליל.</a:t>
            </a:r>
            <a:endParaRPr lang="en-US" sz="2800" dirty="0" smtClean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endParaRPr lang="en-US" sz="1000" dirty="0" smtClean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endParaRPr lang="en-US" sz="1000" dirty="0" smtClean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r>
              <a:rPr lang="he-IL" sz="2800" b="1" u="sng" dirty="0" smtClean="0">
                <a:solidFill>
                  <a:schemeClr val="bg1"/>
                </a:solidFill>
              </a:rPr>
              <a:t>רק</a:t>
            </a:r>
            <a:r>
              <a:rPr lang="he-IL" sz="2800" b="1" dirty="0" smtClean="0">
                <a:solidFill>
                  <a:schemeClr val="bg1"/>
                </a:solidFill>
              </a:rPr>
              <a:t> </a:t>
            </a:r>
            <a:r>
              <a:rPr lang="he-IL" sz="2800" b="1" dirty="0">
                <a:solidFill>
                  <a:schemeClr val="bg1"/>
                </a:solidFill>
              </a:rPr>
              <a:t>כשאת/ה שומע/ת את </a:t>
            </a:r>
            <a:r>
              <a:rPr lang="he-IL" sz="2800" b="1" dirty="0" smtClean="0">
                <a:solidFill>
                  <a:schemeClr val="bg1"/>
                </a:solidFill>
              </a:rPr>
              <a:t>הצליל, לחץ/י </a:t>
            </a:r>
            <a:r>
              <a:rPr lang="he-IL" sz="2800" b="1" dirty="0">
                <a:solidFill>
                  <a:schemeClr val="bg1"/>
                </a:solidFill>
              </a:rPr>
              <a:t>על </a:t>
            </a:r>
            <a:r>
              <a:rPr lang="he-IL" sz="2800" b="1" dirty="0" smtClean="0">
                <a:solidFill>
                  <a:schemeClr val="bg1"/>
                </a:solidFill>
              </a:rPr>
              <a:t>המקש </a:t>
            </a:r>
            <a:r>
              <a:rPr lang="en-US" sz="2800" b="1" dirty="0" smtClean="0">
                <a:solidFill>
                  <a:schemeClr val="bg1"/>
                </a:solidFill>
              </a:rPr>
              <a:t>‘B’</a:t>
            </a:r>
            <a:r>
              <a:rPr lang="en-US" sz="2800" b="1" dirty="0">
                <a:solidFill>
                  <a:schemeClr val="bg1"/>
                </a:solidFill>
              </a:rPr>
              <a:t/>
            </a:r>
            <a:br>
              <a:rPr lang="en-US" sz="2800" b="1" dirty="0">
                <a:solidFill>
                  <a:schemeClr val="bg1"/>
                </a:solidFill>
              </a:rPr>
            </a:br>
            <a:r>
              <a:rPr lang="he-IL" sz="2800" b="1" dirty="0" smtClean="0">
                <a:solidFill>
                  <a:schemeClr val="bg1"/>
                </a:solidFill>
              </a:rPr>
              <a:t>עם האצבע המורה של יד ימין מהר </a:t>
            </a:r>
            <a:r>
              <a:rPr lang="he-IL" sz="2800" b="1" dirty="0">
                <a:solidFill>
                  <a:schemeClr val="bg1"/>
                </a:solidFill>
              </a:rPr>
              <a:t>ככל </a:t>
            </a:r>
            <a:r>
              <a:rPr lang="he-IL" sz="2800" b="1" dirty="0" smtClean="0">
                <a:solidFill>
                  <a:schemeClr val="bg1"/>
                </a:solidFill>
              </a:rPr>
              <a:t>הניתן.</a:t>
            </a:r>
            <a:endParaRPr lang="en-US" sz="2800" b="1" dirty="0" smtClean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endParaRPr lang="en-US" sz="300" b="1" dirty="0" smtClean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endParaRPr lang="en-US" sz="300" b="1" dirty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endParaRPr lang="he-IL" sz="300" b="1" dirty="0" smtClean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r>
              <a:rPr lang="he-IL" sz="2800" dirty="0" smtClean="0">
                <a:solidFill>
                  <a:srgbClr val="92D050"/>
                </a:solidFill>
              </a:rPr>
              <a:t>זהו שלב הדגמה ולאחריו יחל החלק </a:t>
            </a:r>
            <a:r>
              <a:rPr lang="he-IL" sz="2800" dirty="0">
                <a:solidFill>
                  <a:srgbClr val="92D050"/>
                </a:solidFill>
              </a:rPr>
              <a:t>המלא</a:t>
            </a:r>
            <a:r>
              <a:rPr lang="he-IL" sz="2800" dirty="0" smtClean="0">
                <a:solidFill>
                  <a:srgbClr val="92D050"/>
                </a:solidFill>
              </a:rPr>
              <a:t>.</a:t>
            </a:r>
          </a:p>
          <a:p>
            <a:pPr marL="0" indent="0" algn="ctr" rtl="1">
              <a:buNone/>
            </a:pPr>
            <a:r>
              <a:rPr lang="he-IL" sz="2800" dirty="0" smtClean="0">
                <a:solidFill>
                  <a:schemeClr val="bg1"/>
                </a:solidFill>
              </a:rPr>
              <a:t>לחץ</a:t>
            </a:r>
            <a:r>
              <a:rPr lang="en-US" sz="2800" dirty="0" smtClean="0">
                <a:solidFill>
                  <a:schemeClr val="bg1"/>
                </a:solidFill>
              </a:rPr>
              <a:t>/</a:t>
            </a:r>
            <a:r>
              <a:rPr lang="he-IL" sz="2800" dirty="0" smtClean="0">
                <a:solidFill>
                  <a:schemeClr val="bg1"/>
                </a:solidFill>
              </a:rPr>
              <a:t>י על מקש הרווח כדי להתחיל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6513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Autofit/>
          </a:bodyPr>
          <a:lstStyle/>
          <a:p>
            <a:pPr rtl="1"/>
            <a:r>
              <a:rPr lang="he-IL" sz="4000" b="1" dirty="0" smtClean="0">
                <a:solidFill>
                  <a:schemeClr val="bg1"/>
                </a:solidFill>
                <a:cs typeface="+mn-cs"/>
              </a:rPr>
              <a:t>חלק 2: לחיצה </a:t>
            </a:r>
            <a:r>
              <a:rPr lang="he-IL" sz="4000" b="1" dirty="0">
                <a:solidFill>
                  <a:schemeClr val="bg1"/>
                </a:solidFill>
                <a:cs typeface="+mn-cs"/>
              </a:rPr>
              <a:t>על כפתור בהישמע </a:t>
            </a:r>
            <a:r>
              <a:rPr lang="he-IL" sz="4000" b="1" dirty="0" smtClean="0">
                <a:solidFill>
                  <a:schemeClr val="bg1"/>
                </a:solidFill>
                <a:cs typeface="+mn-cs"/>
              </a:rPr>
              <a:t>צליל</a:t>
            </a:r>
            <a:endParaRPr lang="en-US" sz="3200" dirty="0">
              <a:solidFill>
                <a:schemeClr val="bg1"/>
              </a:solidFill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19200"/>
            <a:ext cx="9144000" cy="5638800"/>
          </a:xfrm>
        </p:spPr>
        <p:txBody>
          <a:bodyPr>
            <a:noAutofit/>
          </a:bodyPr>
          <a:lstStyle/>
          <a:p>
            <a:pPr marL="0" indent="0" algn="ctr" rtl="1">
              <a:buNone/>
            </a:pPr>
            <a:r>
              <a:rPr lang="he-IL" sz="2800" dirty="0" smtClean="0">
                <a:solidFill>
                  <a:schemeClr val="bg1"/>
                </a:solidFill>
              </a:rPr>
              <a:t>בחלק זה תוצג תמונה אחת </a:t>
            </a:r>
            <a:r>
              <a:rPr lang="he-IL" sz="2800" dirty="0">
                <a:solidFill>
                  <a:schemeClr val="bg1"/>
                </a:solidFill>
              </a:rPr>
              <a:t>בכל צעד. בחלק מהצעדים יישמע צליל. </a:t>
            </a:r>
            <a:r>
              <a:rPr lang="en-US" sz="2800" dirty="0" smtClean="0">
                <a:solidFill>
                  <a:schemeClr val="bg1"/>
                </a:solidFill>
              </a:rPr>
              <a:t/>
            </a:r>
            <a:br>
              <a:rPr lang="en-US" sz="2800" dirty="0" smtClean="0">
                <a:solidFill>
                  <a:schemeClr val="bg1"/>
                </a:solidFill>
              </a:rPr>
            </a:br>
            <a:r>
              <a:rPr lang="he-IL" sz="2800" dirty="0" smtClean="0">
                <a:solidFill>
                  <a:schemeClr val="bg1"/>
                </a:solidFill>
              </a:rPr>
              <a:t>משימתך </a:t>
            </a:r>
            <a:r>
              <a:rPr lang="he-IL" sz="2800" dirty="0">
                <a:solidFill>
                  <a:schemeClr val="bg1"/>
                </a:solidFill>
              </a:rPr>
              <a:t>היא ללחוץ </a:t>
            </a:r>
            <a:r>
              <a:rPr lang="he-IL" sz="2800" dirty="0" smtClean="0">
                <a:solidFill>
                  <a:schemeClr val="bg1"/>
                </a:solidFill>
              </a:rPr>
              <a:t>על הכפתור הכחול בהישמע הצליל, במהירות האפשרית, </a:t>
            </a:r>
            <a:r>
              <a:rPr lang="he-IL" sz="2800" b="1" u="sng" dirty="0">
                <a:solidFill>
                  <a:schemeClr val="bg1"/>
                </a:solidFill>
              </a:rPr>
              <a:t>לפני</a:t>
            </a:r>
            <a:r>
              <a:rPr lang="he-IL" sz="2800" u="sng" dirty="0">
                <a:solidFill>
                  <a:schemeClr val="bg1"/>
                </a:solidFill>
              </a:rPr>
              <a:t> </a:t>
            </a:r>
            <a:r>
              <a:rPr lang="he-IL" sz="2800" u="sng" dirty="0" smtClean="0">
                <a:solidFill>
                  <a:schemeClr val="bg1"/>
                </a:solidFill>
              </a:rPr>
              <a:t>שהתמונה נעלמת </a:t>
            </a:r>
            <a:r>
              <a:rPr lang="he-IL" sz="2800" u="sng" dirty="0">
                <a:solidFill>
                  <a:schemeClr val="bg1"/>
                </a:solidFill>
              </a:rPr>
              <a:t>מהמסך</a:t>
            </a:r>
            <a:r>
              <a:rPr lang="he-IL" sz="2800" dirty="0" smtClean="0">
                <a:solidFill>
                  <a:schemeClr val="bg1"/>
                </a:solidFill>
              </a:rPr>
              <a:t>.</a:t>
            </a:r>
            <a:endParaRPr lang="en-US" sz="400" dirty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r>
              <a:rPr lang="he-IL" sz="2800" dirty="0" smtClean="0">
                <a:solidFill>
                  <a:schemeClr val="bg1"/>
                </a:solidFill>
              </a:rPr>
              <a:t>מטלה זו </a:t>
            </a:r>
            <a:r>
              <a:rPr lang="he-IL" sz="2800" dirty="0">
                <a:solidFill>
                  <a:schemeClr val="bg1"/>
                </a:solidFill>
              </a:rPr>
              <a:t>נבנתה כך שתהיה </a:t>
            </a:r>
            <a:r>
              <a:rPr lang="he-IL" sz="2800" dirty="0" smtClean="0">
                <a:solidFill>
                  <a:schemeClr val="bg1"/>
                </a:solidFill>
              </a:rPr>
              <a:t>קשה, לכן, </a:t>
            </a:r>
            <a:r>
              <a:rPr lang="he-IL" sz="2800" dirty="0">
                <a:solidFill>
                  <a:schemeClr val="bg1"/>
                </a:solidFill>
              </a:rPr>
              <a:t>אל תהיה/י מתוסכל/ת אם קשה </a:t>
            </a:r>
            <a:r>
              <a:rPr lang="he-IL" sz="2800" dirty="0" smtClean="0">
                <a:solidFill>
                  <a:schemeClr val="bg1"/>
                </a:solidFill>
              </a:rPr>
              <a:t>לך – פשוט עשה/י ככל יכולתך. </a:t>
            </a:r>
            <a:r>
              <a:rPr lang="en-US" sz="2800" dirty="0">
                <a:solidFill>
                  <a:schemeClr val="bg1"/>
                </a:solidFill>
              </a:rPr>
              <a:t/>
            </a:r>
            <a:br>
              <a:rPr lang="en-US" sz="2800" dirty="0">
                <a:solidFill>
                  <a:schemeClr val="bg1"/>
                </a:solidFill>
              </a:rPr>
            </a:br>
            <a:r>
              <a:rPr lang="he-IL" sz="2800" dirty="0" smtClean="0">
                <a:solidFill>
                  <a:schemeClr val="bg1"/>
                </a:solidFill>
              </a:rPr>
              <a:t>כדי למקסם את ההצלחה במשימה, </a:t>
            </a:r>
            <a:r>
              <a:rPr lang="he-IL" sz="2800" u="sng" dirty="0" smtClean="0">
                <a:solidFill>
                  <a:schemeClr val="bg1"/>
                </a:solidFill>
              </a:rPr>
              <a:t>יש להתרכז בתמונות</a:t>
            </a:r>
            <a:r>
              <a:rPr lang="he-IL" sz="2800" dirty="0" smtClean="0">
                <a:solidFill>
                  <a:schemeClr val="bg1"/>
                </a:solidFill>
              </a:rPr>
              <a:t> תוך הקשבה והמתנה לצליל.</a:t>
            </a:r>
            <a:endParaRPr lang="en-US" sz="2800" dirty="0" smtClean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endParaRPr lang="en-US" sz="1000" dirty="0" smtClean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endParaRPr lang="en-US" sz="1000" dirty="0" smtClean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r>
              <a:rPr lang="he-IL" sz="2800" b="1" u="sng" dirty="0" smtClean="0">
                <a:solidFill>
                  <a:schemeClr val="bg1"/>
                </a:solidFill>
              </a:rPr>
              <a:t>רק</a:t>
            </a:r>
            <a:r>
              <a:rPr lang="he-IL" sz="2800" b="1" dirty="0" smtClean="0">
                <a:solidFill>
                  <a:schemeClr val="bg1"/>
                </a:solidFill>
              </a:rPr>
              <a:t> </a:t>
            </a:r>
            <a:r>
              <a:rPr lang="he-IL" sz="2800" b="1" dirty="0">
                <a:solidFill>
                  <a:schemeClr val="bg1"/>
                </a:solidFill>
              </a:rPr>
              <a:t>כשאת/ה שומע/ת את </a:t>
            </a:r>
            <a:r>
              <a:rPr lang="he-IL" sz="2800" b="1" dirty="0" smtClean="0">
                <a:solidFill>
                  <a:schemeClr val="bg1"/>
                </a:solidFill>
              </a:rPr>
              <a:t>הצליל, לחץ/י </a:t>
            </a:r>
            <a:r>
              <a:rPr lang="he-IL" sz="2800" b="1" dirty="0">
                <a:solidFill>
                  <a:schemeClr val="bg1"/>
                </a:solidFill>
              </a:rPr>
              <a:t>על </a:t>
            </a:r>
            <a:r>
              <a:rPr lang="he-IL" sz="2800" b="1" dirty="0" smtClean="0">
                <a:solidFill>
                  <a:schemeClr val="bg1"/>
                </a:solidFill>
              </a:rPr>
              <a:t>הכפתור הכחול</a:t>
            </a:r>
            <a:r>
              <a:rPr lang="en-US" sz="2800" b="1" dirty="0" smtClean="0">
                <a:solidFill>
                  <a:schemeClr val="bg1"/>
                </a:solidFill>
              </a:rPr>
              <a:t/>
            </a:r>
            <a:br>
              <a:rPr lang="en-US" sz="2800" b="1" dirty="0" smtClean="0">
                <a:solidFill>
                  <a:schemeClr val="bg1"/>
                </a:solidFill>
              </a:rPr>
            </a:br>
            <a:r>
              <a:rPr lang="he-IL" sz="2800" b="1" dirty="0" smtClean="0">
                <a:solidFill>
                  <a:schemeClr val="bg1"/>
                </a:solidFill>
              </a:rPr>
              <a:t>עם האצבע המורה של יד ימין </a:t>
            </a:r>
            <a:r>
              <a:rPr lang="he-IL" sz="2800" b="1" dirty="0">
                <a:solidFill>
                  <a:schemeClr val="bg1"/>
                </a:solidFill>
              </a:rPr>
              <a:t>מהר ככל </a:t>
            </a:r>
            <a:r>
              <a:rPr lang="he-IL" sz="2800" b="1" dirty="0" smtClean="0">
                <a:solidFill>
                  <a:schemeClr val="bg1"/>
                </a:solidFill>
              </a:rPr>
              <a:t>הניתן.</a:t>
            </a:r>
            <a:endParaRPr lang="en-US" sz="2800" b="1" dirty="0" smtClean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endParaRPr lang="en-US" sz="300" b="1" dirty="0" smtClean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endParaRPr lang="en-US" sz="300" b="1" dirty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endParaRPr lang="he-IL" sz="300" b="1" dirty="0" smtClean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r>
              <a:rPr lang="he-IL" sz="2800" dirty="0" smtClean="0">
                <a:solidFill>
                  <a:srgbClr val="92D050"/>
                </a:solidFill>
              </a:rPr>
              <a:t>זהו החלק </a:t>
            </a:r>
            <a:r>
              <a:rPr lang="he-IL" sz="2800" dirty="0">
                <a:solidFill>
                  <a:srgbClr val="92D050"/>
                </a:solidFill>
              </a:rPr>
              <a:t>המלא</a:t>
            </a:r>
            <a:r>
              <a:rPr lang="he-IL" sz="2800" dirty="0" smtClean="0">
                <a:solidFill>
                  <a:srgbClr val="92D050"/>
                </a:solidFill>
              </a:rPr>
              <a:t>.</a:t>
            </a:r>
          </a:p>
          <a:p>
            <a:pPr marL="0" indent="0" algn="ctr" rtl="1">
              <a:buNone/>
            </a:pPr>
            <a:r>
              <a:rPr lang="he-IL" sz="2800" dirty="0" smtClean="0">
                <a:solidFill>
                  <a:schemeClr val="bg1"/>
                </a:solidFill>
              </a:rPr>
              <a:t>לחץ</a:t>
            </a:r>
            <a:r>
              <a:rPr lang="en-US" sz="2800" dirty="0" smtClean="0">
                <a:solidFill>
                  <a:schemeClr val="bg1"/>
                </a:solidFill>
              </a:rPr>
              <a:t>/</a:t>
            </a:r>
            <a:r>
              <a:rPr lang="he-IL" sz="2800" dirty="0" smtClean="0">
                <a:solidFill>
                  <a:schemeClr val="bg1"/>
                </a:solidFill>
              </a:rPr>
              <a:t>י על מקש הרווח כדי להתחיל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55314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Autofit/>
          </a:bodyPr>
          <a:lstStyle/>
          <a:p>
            <a:pPr rtl="1"/>
            <a:r>
              <a:rPr lang="he-IL" sz="4000" b="1" dirty="0" smtClean="0">
                <a:solidFill>
                  <a:schemeClr val="bg1"/>
                </a:solidFill>
                <a:cs typeface="+mn-cs"/>
              </a:rPr>
              <a:t>לחיצה </a:t>
            </a:r>
            <a:r>
              <a:rPr lang="he-IL" sz="4000" b="1" dirty="0">
                <a:solidFill>
                  <a:schemeClr val="bg1"/>
                </a:solidFill>
                <a:cs typeface="+mn-cs"/>
              </a:rPr>
              <a:t>על כפתור בהישמע </a:t>
            </a:r>
            <a:r>
              <a:rPr lang="he-IL" sz="4000" b="1" dirty="0" smtClean="0">
                <a:solidFill>
                  <a:schemeClr val="bg1"/>
                </a:solidFill>
                <a:cs typeface="+mn-cs"/>
              </a:rPr>
              <a:t>צליל</a:t>
            </a:r>
            <a:endParaRPr lang="en-US" sz="3200" dirty="0">
              <a:solidFill>
                <a:schemeClr val="bg1"/>
              </a:solidFill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19200"/>
            <a:ext cx="9144000" cy="5638800"/>
          </a:xfrm>
        </p:spPr>
        <p:txBody>
          <a:bodyPr>
            <a:noAutofit/>
          </a:bodyPr>
          <a:lstStyle/>
          <a:p>
            <a:pPr marL="0" indent="0" algn="ctr" rtl="1">
              <a:buNone/>
            </a:pPr>
            <a:r>
              <a:rPr lang="he-IL" sz="2800" dirty="0" smtClean="0">
                <a:solidFill>
                  <a:schemeClr val="bg1"/>
                </a:solidFill>
              </a:rPr>
              <a:t>בחלק זה תוצג תמונה אחת </a:t>
            </a:r>
            <a:r>
              <a:rPr lang="he-IL" sz="2800" dirty="0">
                <a:solidFill>
                  <a:schemeClr val="bg1"/>
                </a:solidFill>
              </a:rPr>
              <a:t>בכל צעד. בחלק מהצעדים יישמע צליל. </a:t>
            </a:r>
            <a:r>
              <a:rPr lang="en-US" sz="2800" dirty="0" smtClean="0">
                <a:solidFill>
                  <a:schemeClr val="bg1"/>
                </a:solidFill>
              </a:rPr>
              <a:t/>
            </a:r>
            <a:br>
              <a:rPr lang="en-US" sz="2800" dirty="0" smtClean="0">
                <a:solidFill>
                  <a:schemeClr val="bg1"/>
                </a:solidFill>
              </a:rPr>
            </a:br>
            <a:r>
              <a:rPr lang="he-IL" sz="2800" dirty="0" smtClean="0">
                <a:solidFill>
                  <a:schemeClr val="bg1"/>
                </a:solidFill>
              </a:rPr>
              <a:t>משימתך </a:t>
            </a:r>
            <a:r>
              <a:rPr lang="he-IL" sz="2800" dirty="0">
                <a:solidFill>
                  <a:schemeClr val="bg1"/>
                </a:solidFill>
              </a:rPr>
              <a:t>היא ללחוץ </a:t>
            </a:r>
            <a:r>
              <a:rPr lang="he-IL" sz="2800" dirty="0" smtClean="0">
                <a:solidFill>
                  <a:schemeClr val="bg1"/>
                </a:solidFill>
              </a:rPr>
              <a:t>על המקש '</a:t>
            </a:r>
            <a:r>
              <a:rPr lang="en-US" sz="2800" b="1" dirty="0" smtClean="0">
                <a:solidFill>
                  <a:schemeClr val="bg1"/>
                </a:solidFill>
              </a:rPr>
              <a:t>B</a:t>
            </a:r>
            <a:r>
              <a:rPr lang="he-IL" sz="2800" dirty="0" smtClean="0">
                <a:solidFill>
                  <a:schemeClr val="bg1"/>
                </a:solidFill>
              </a:rPr>
              <a:t>' בהישמע הצליל, במהירות האפשרית, </a:t>
            </a:r>
            <a:r>
              <a:rPr lang="he-IL" sz="2800" b="1" u="sng" dirty="0">
                <a:solidFill>
                  <a:schemeClr val="bg1"/>
                </a:solidFill>
              </a:rPr>
              <a:t>לפני</a:t>
            </a:r>
            <a:r>
              <a:rPr lang="he-IL" sz="2800" u="sng" dirty="0">
                <a:solidFill>
                  <a:schemeClr val="bg1"/>
                </a:solidFill>
              </a:rPr>
              <a:t> </a:t>
            </a:r>
            <a:r>
              <a:rPr lang="he-IL" sz="2800" u="sng" dirty="0" smtClean="0">
                <a:solidFill>
                  <a:schemeClr val="bg1"/>
                </a:solidFill>
              </a:rPr>
              <a:t>שהתמונה נעלמת </a:t>
            </a:r>
            <a:r>
              <a:rPr lang="he-IL" sz="2800" u="sng" dirty="0">
                <a:solidFill>
                  <a:schemeClr val="bg1"/>
                </a:solidFill>
              </a:rPr>
              <a:t>מהמסך</a:t>
            </a:r>
            <a:r>
              <a:rPr lang="he-IL" sz="2800" dirty="0" smtClean="0">
                <a:solidFill>
                  <a:schemeClr val="bg1"/>
                </a:solidFill>
              </a:rPr>
              <a:t>.</a:t>
            </a:r>
            <a:endParaRPr lang="en-US" sz="400" dirty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r>
              <a:rPr lang="he-IL" sz="2800" dirty="0" smtClean="0">
                <a:solidFill>
                  <a:schemeClr val="bg1"/>
                </a:solidFill>
              </a:rPr>
              <a:t>מטלה זו </a:t>
            </a:r>
            <a:r>
              <a:rPr lang="he-IL" sz="2800" dirty="0">
                <a:solidFill>
                  <a:schemeClr val="bg1"/>
                </a:solidFill>
              </a:rPr>
              <a:t>נבנתה כך שתהיה </a:t>
            </a:r>
            <a:r>
              <a:rPr lang="he-IL" sz="2800" dirty="0" smtClean="0">
                <a:solidFill>
                  <a:schemeClr val="bg1"/>
                </a:solidFill>
              </a:rPr>
              <a:t>קשה, לכן, </a:t>
            </a:r>
            <a:r>
              <a:rPr lang="he-IL" sz="2800" dirty="0">
                <a:solidFill>
                  <a:schemeClr val="bg1"/>
                </a:solidFill>
              </a:rPr>
              <a:t>אל תהיה/י מתוסכל/ת אם קשה </a:t>
            </a:r>
            <a:r>
              <a:rPr lang="he-IL" sz="2800" dirty="0" smtClean="0">
                <a:solidFill>
                  <a:schemeClr val="bg1"/>
                </a:solidFill>
              </a:rPr>
              <a:t>לך – פשוט עשה/י ככל יכולתך. </a:t>
            </a:r>
            <a:r>
              <a:rPr lang="en-US" sz="2800" dirty="0">
                <a:solidFill>
                  <a:schemeClr val="bg1"/>
                </a:solidFill>
              </a:rPr>
              <a:t/>
            </a:r>
            <a:br>
              <a:rPr lang="en-US" sz="2800" dirty="0">
                <a:solidFill>
                  <a:schemeClr val="bg1"/>
                </a:solidFill>
              </a:rPr>
            </a:br>
            <a:r>
              <a:rPr lang="he-IL" sz="2800" dirty="0" smtClean="0">
                <a:solidFill>
                  <a:schemeClr val="bg1"/>
                </a:solidFill>
              </a:rPr>
              <a:t>כדי למקסם את ההצלחה במשימה, </a:t>
            </a:r>
            <a:r>
              <a:rPr lang="he-IL" sz="2800" u="sng" dirty="0" smtClean="0">
                <a:solidFill>
                  <a:schemeClr val="bg1"/>
                </a:solidFill>
              </a:rPr>
              <a:t>יש להתרכז בתמונות</a:t>
            </a:r>
            <a:r>
              <a:rPr lang="he-IL" sz="2800" dirty="0" smtClean="0">
                <a:solidFill>
                  <a:schemeClr val="bg1"/>
                </a:solidFill>
              </a:rPr>
              <a:t> תוך הקשבה והמתנה לצליל.</a:t>
            </a:r>
            <a:endParaRPr lang="en-US" sz="2800" dirty="0" smtClean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endParaRPr lang="en-US" sz="1000" dirty="0" smtClean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endParaRPr lang="en-US" sz="1000" dirty="0" smtClean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r>
              <a:rPr lang="he-IL" sz="2800" b="1" u="sng" dirty="0" smtClean="0">
                <a:solidFill>
                  <a:schemeClr val="bg1"/>
                </a:solidFill>
              </a:rPr>
              <a:t>רק</a:t>
            </a:r>
            <a:r>
              <a:rPr lang="he-IL" sz="2800" b="1" dirty="0" smtClean="0">
                <a:solidFill>
                  <a:schemeClr val="bg1"/>
                </a:solidFill>
              </a:rPr>
              <a:t> </a:t>
            </a:r>
            <a:r>
              <a:rPr lang="he-IL" sz="2800" b="1" dirty="0">
                <a:solidFill>
                  <a:schemeClr val="bg1"/>
                </a:solidFill>
              </a:rPr>
              <a:t>כשאת/ה שומע/ת את </a:t>
            </a:r>
            <a:r>
              <a:rPr lang="he-IL" sz="2800" b="1" dirty="0" smtClean="0">
                <a:solidFill>
                  <a:schemeClr val="bg1"/>
                </a:solidFill>
              </a:rPr>
              <a:t>הצליל, לחץ/י </a:t>
            </a:r>
            <a:r>
              <a:rPr lang="he-IL" sz="2800" b="1" dirty="0">
                <a:solidFill>
                  <a:schemeClr val="bg1"/>
                </a:solidFill>
              </a:rPr>
              <a:t>על </a:t>
            </a:r>
            <a:r>
              <a:rPr lang="he-IL" sz="2800" b="1" dirty="0" smtClean="0">
                <a:solidFill>
                  <a:schemeClr val="bg1"/>
                </a:solidFill>
              </a:rPr>
              <a:t>המקש </a:t>
            </a:r>
            <a:r>
              <a:rPr lang="en-US" sz="2800" b="1" dirty="0" smtClean="0">
                <a:solidFill>
                  <a:schemeClr val="bg1"/>
                </a:solidFill>
              </a:rPr>
              <a:t>‘B’</a:t>
            </a:r>
            <a:r>
              <a:rPr lang="en-US" sz="2800" b="1" dirty="0">
                <a:solidFill>
                  <a:schemeClr val="bg1"/>
                </a:solidFill>
              </a:rPr>
              <a:t/>
            </a:r>
            <a:br>
              <a:rPr lang="en-US" sz="2800" b="1" dirty="0">
                <a:solidFill>
                  <a:schemeClr val="bg1"/>
                </a:solidFill>
              </a:rPr>
            </a:br>
            <a:r>
              <a:rPr lang="he-IL" sz="2800" b="1" dirty="0" smtClean="0">
                <a:solidFill>
                  <a:schemeClr val="bg1"/>
                </a:solidFill>
              </a:rPr>
              <a:t>עם האצבע המורה של יד ימין מהר </a:t>
            </a:r>
            <a:r>
              <a:rPr lang="he-IL" sz="2800" b="1" dirty="0">
                <a:solidFill>
                  <a:schemeClr val="bg1"/>
                </a:solidFill>
              </a:rPr>
              <a:t>ככל </a:t>
            </a:r>
            <a:r>
              <a:rPr lang="he-IL" sz="2800" b="1" dirty="0" smtClean="0">
                <a:solidFill>
                  <a:schemeClr val="bg1"/>
                </a:solidFill>
              </a:rPr>
              <a:t>הניתן.</a:t>
            </a:r>
            <a:endParaRPr lang="en-US" sz="2800" b="1" dirty="0" smtClean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endParaRPr lang="en-US" sz="300" b="1" dirty="0" smtClean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endParaRPr lang="en-US" sz="300" b="1" dirty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endParaRPr lang="he-IL" sz="300" b="1" dirty="0" smtClean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r>
              <a:rPr lang="he-IL" sz="2800" dirty="0" smtClean="0">
                <a:solidFill>
                  <a:srgbClr val="92D050"/>
                </a:solidFill>
              </a:rPr>
              <a:t>זהו החלק </a:t>
            </a:r>
            <a:r>
              <a:rPr lang="he-IL" sz="2800" dirty="0">
                <a:solidFill>
                  <a:srgbClr val="92D050"/>
                </a:solidFill>
              </a:rPr>
              <a:t>המלא</a:t>
            </a:r>
            <a:r>
              <a:rPr lang="he-IL" sz="2800" dirty="0" smtClean="0">
                <a:solidFill>
                  <a:srgbClr val="92D050"/>
                </a:solidFill>
              </a:rPr>
              <a:t>.</a:t>
            </a:r>
          </a:p>
          <a:p>
            <a:pPr marL="0" indent="0" algn="ctr" rtl="1">
              <a:buNone/>
            </a:pPr>
            <a:r>
              <a:rPr lang="he-IL" sz="2800" dirty="0" smtClean="0">
                <a:solidFill>
                  <a:schemeClr val="bg1"/>
                </a:solidFill>
              </a:rPr>
              <a:t>לחץ</a:t>
            </a:r>
            <a:r>
              <a:rPr lang="en-US" sz="2800" dirty="0" smtClean="0">
                <a:solidFill>
                  <a:schemeClr val="bg1"/>
                </a:solidFill>
              </a:rPr>
              <a:t>/</a:t>
            </a:r>
            <a:r>
              <a:rPr lang="he-IL" sz="2800" dirty="0" smtClean="0">
                <a:solidFill>
                  <a:schemeClr val="bg1"/>
                </a:solidFill>
              </a:rPr>
              <a:t>י על מקש הרווח כדי להתחיל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9990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610600" cy="1143000"/>
          </a:xfrm>
        </p:spPr>
        <p:txBody>
          <a:bodyPr>
            <a:noAutofit/>
          </a:bodyPr>
          <a:lstStyle/>
          <a:p>
            <a:r>
              <a:rPr lang="he-IL" sz="4000" b="1" dirty="0">
                <a:solidFill>
                  <a:schemeClr val="bg1"/>
                </a:solidFill>
                <a:cs typeface="+mn-cs"/>
              </a:rPr>
              <a:t>חלק 3: הפסקה ומילוי שאלון </a:t>
            </a:r>
            <a:r>
              <a:rPr lang="he-IL" sz="4000" b="1" dirty="0" smtClean="0">
                <a:solidFill>
                  <a:schemeClr val="bg1"/>
                </a:solidFill>
                <a:cs typeface="+mn-cs"/>
              </a:rPr>
              <a:t>קצר</a:t>
            </a:r>
            <a:endParaRPr lang="en-US" sz="4000" dirty="0">
              <a:solidFill>
                <a:schemeClr val="bg1"/>
              </a:solidFill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 rtl="1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r>
              <a:rPr lang="he-IL" dirty="0" smtClean="0">
                <a:solidFill>
                  <a:schemeClr val="bg1"/>
                </a:solidFill>
              </a:rPr>
              <a:t>כעת</a:t>
            </a:r>
            <a:r>
              <a:rPr lang="he-IL" dirty="0">
                <a:solidFill>
                  <a:schemeClr val="bg1"/>
                </a:solidFill>
              </a:rPr>
              <a:t>, ניתן לך הפסקה קצרה לנוח. 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he-IL" dirty="0" smtClean="0">
                <a:solidFill>
                  <a:schemeClr val="bg1"/>
                </a:solidFill>
              </a:rPr>
              <a:t>בזמן </a:t>
            </a:r>
            <a:r>
              <a:rPr lang="he-IL" dirty="0">
                <a:solidFill>
                  <a:schemeClr val="bg1"/>
                </a:solidFill>
              </a:rPr>
              <a:t>זה נבקש ממך למלא שאלון קצר.</a:t>
            </a:r>
            <a:endParaRPr lang="en-US" dirty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293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Autofit/>
          </a:bodyPr>
          <a:lstStyle/>
          <a:p>
            <a:r>
              <a:rPr lang="he-IL" sz="4000" b="1" dirty="0" smtClean="0">
                <a:solidFill>
                  <a:schemeClr val="bg1"/>
                </a:solidFill>
                <a:cs typeface="+mn-cs"/>
              </a:rPr>
              <a:t>בחירה </a:t>
            </a:r>
            <a:r>
              <a:rPr lang="he-IL" sz="4000" b="1" dirty="0">
                <a:solidFill>
                  <a:schemeClr val="bg1"/>
                </a:solidFill>
                <a:cs typeface="+mn-cs"/>
              </a:rPr>
              <a:t>בין שתי </a:t>
            </a:r>
            <a:r>
              <a:rPr lang="he-IL" sz="4000" b="1" dirty="0" smtClean="0">
                <a:solidFill>
                  <a:schemeClr val="bg1"/>
                </a:solidFill>
                <a:cs typeface="+mn-cs"/>
              </a:rPr>
              <a:t>תמונות - הדגמה</a:t>
            </a:r>
            <a:endParaRPr lang="en-US" sz="4000" dirty="0">
              <a:solidFill>
                <a:schemeClr val="bg1"/>
              </a:solidFill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76200" y="1066800"/>
            <a:ext cx="9220200" cy="5791200"/>
          </a:xfrm>
        </p:spPr>
        <p:txBody>
          <a:bodyPr>
            <a:normAutofit fontScale="77500" lnSpcReduction="20000"/>
          </a:bodyPr>
          <a:lstStyle/>
          <a:p>
            <a:pPr marL="0" indent="0" algn="ctr" rtl="1">
              <a:buNone/>
            </a:pPr>
            <a:r>
              <a:rPr lang="he-IL" dirty="0" smtClean="0">
                <a:solidFill>
                  <a:schemeClr val="bg1"/>
                </a:solidFill>
              </a:rPr>
              <a:t>שתי </a:t>
            </a:r>
            <a:r>
              <a:rPr lang="he-IL" dirty="0">
                <a:solidFill>
                  <a:schemeClr val="bg1"/>
                </a:solidFill>
              </a:rPr>
              <a:t>תמונות יופיעו על המסך בכל פעם. </a:t>
            </a:r>
            <a:r>
              <a:rPr lang="he-IL" dirty="0" smtClean="0">
                <a:solidFill>
                  <a:schemeClr val="bg1"/>
                </a:solidFill>
              </a:rPr>
              <a:t>בכל </a:t>
            </a:r>
            <a:r>
              <a:rPr lang="he-IL" dirty="0">
                <a:solidFill>
                  <a:schemeClr val="bg1"/>
                </a:solidFill>
              </a:rPr>
              <a:t>צעד תתבקש/י </a:t>
            </a:r>
            <a:r>
              <a:rPr lang="he-IL" dirty="0" smtClean="0">
                <a:solidFill>
                  <a:schemeClr val="bg1"/>
                </a:solidFill>
              </a:rPr>
              <a:t>לבחור את הפריט שאת</a:t>
            </a:r>
            <a:r>
              <a:rPr lang="en-US" dirty="0" smtClean="0">
                <a:solidFill>
                  <a:schemeClr val="bg1"/>
                </a:solidFill>
              </a:rPr>
              <a:t>/</a:t>
            </a:r>
            <a:r>
              <a:rPr lang="he-IL" dirty="0" smtClean="0">
                <a:solidFill>
                  <a:schemeClr val="bg1"/>
                </a:solidFill>
              </a:rPr>
              <a:t>ה מעדיף</a:t>
            </a:r>
            <a:r>
              <a:rPr lang="en-US" dirty="0" smtClean="0">
                <a:solidFill>
                  <a:schemeClr val="bg1"/>
                </a:solidFill>
              </a:rPr>
              <a:t>/</a:t>
            </a:r>
            <a:r>
              <a:rPr lang="he-IL" dirty="0" smtClean="0">
                <a:solidFill>
                  <a:schemeClr val="bg1"/>
                </a:solidFill>
              </a:rPr>
              <a:t>ה, באמצעות </a:t>
            </a:r>
            <a:r>
              <a:rPr lang="he-IL" dirty="0">
                <a:solidFill>
                  <a:schemeClr val="bg1"/>
                </a:solidFill>
              </a:rPr>
              <a:t>לחיצה על </a:t>
            </a:r>
            <a:r>
              <a:rPr lang="he-IL" dirty="0" smtClean="0">
                <a:solidFill>
                  <a:schemeClr val="bg1"/>
                </a:solidFill>
              </a:rPr>
              <a:t>המקש הימני או השמאלי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he-IL" dirty="0" smtClean="0">
                <a:solidFill>
                  <a:schemeClr val="bg1"/>
                </a:solidFill>
              </a:rPr>
              <a:t>לבחירה בפריט הימני או השמאלי, בהתאמה. נבקש ממך ללחוץ על המקשים באמצעות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he-IL" dirty="0" smtClean="0">
                <a:solidFill>
                  <a:schemeClr val="bg1"/>
                </a:solidFill>
              </a:rPr>
              <a:t>האצבע המורה והאצבע הימנית של יד ימין.</a:t>
            </a:r>
          </a:p>
          <a:p>
            <a:pPr marL="0" indent="0" algn="ctr" rtl="1">
              <a:buNone/>
            </a:pP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he-IL" dirty="0" smtClean="0">
                <a:solidFill>
                  <a:schemeClr val="bg1"/>
                </a:solidFill>
              </a:rPr>
              <a:t>לרשותך </a:t>
            </a:r>
            <a:r>
              <a:rPr lang="he-IL" b="1" dirty="0">
                <a:solidFill>
                  <a:schemeClr val="bg1"/>
                </a:solidFill>
              </a:rPr>
              <a:t>1.5</a:t>
            </a:r>
            <a:r>
              <a:rPr lang="he-IL" dirty="0">
                <a:solidFill>
                  <a:schemeClr val="bg1"/>
                </a:solidFill>
              </a:rPr>
              <a:t> </a:t>
            </a:r>
            <a:r>
              <a:rPr lang="he-IL" dirty="0" smtClean="0">
                <a:solidFill>
                  <a:schemeClr val="bg1"/>
                </a:solidFill>
              </a:rPr>
              <a:t>שניות בלבד </a:t>
            </a:r>
            <a:r>
              <a:rPr lang="he-IL" dirty="0">
                <a:solidFill>
                  <a:schemeClr val="bg1"/>
                </a:solidFill>
              </a:rPr>
              <a:t>לבצע את הבחירה בכל </a:t>
            </a:r>
            <a:r>
              <a:rPr lang="he-IL" dirty="0" smtClean="0">
                <a:solidFill>
                  <a:schemeClr val="bg1"/>
                </a:solidFill>
              </a:rPr>
              <a:t>פעם;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he-IL" sz="3100" dirty="0" smtClean="0">
                <a:solidFill>
                  <a:schemeClr val="bg1"/>
                </a:solidFill>
              </a:rPr>
              <a:t>אנא </a:t>
            </a:r>
            <a:r>
              <a:rPr lang="he-IL" sz="3100" dirty="0">
                <a:solidFill>
                  <a:schemeClr val="bg1"/>
                </a:solidFill>
              </a:rPr>
              <a:t>בחר/י במהירות</a:t>
            </a:r>
            <a:r>
              <a:rPr lang="he-IL" sz="3100" dirty="0" smtClean="0">
                <a:solidFill>
                  <a:schemeClr val="bg1"/>
                </a:solidFill>
              </a:rPr>
              <a:t>.</a:t>
            </a:r>
          </a:p>
          <a:p>
            <a:pPr marL="0" indent="0" algn="ctr" rtl="1">
              <a:buNone/>
            </a:pPr>
            <a:r>
              <a:rPr lang="he-IL" dirty="0" smtClean="0">
                <a:solidFill>
                  <a:schemeClr val="bg1"/>
                </a:solidFill>
              </a:rPr>
              <a:t>בסוף הניסוי נבחר צעד אחד באופן אקראי וניתן לך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he-IL" dirty="0" smtClean="0">
                <a:solidFill>
                  <a:schemeClr val="bg1"/>
                </a:solidFill>
              </a:rPr>
              <a:t>את הפריט שבחרת מבין השניים שהוצגו בצעד זה.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r>
              <a:rPr lang="he-IL" sz="3100" dirty="0">
                <a:solidFill>
                  <a:schemeClr val="bg1"/>
                </a:solidFill>
              </a:rPr>
              <a:t> </a:t>
            </a:r>
            <a:endParaRPr lang="en-US" sz="3100" dirty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r>
              <a:rPr lang="he-IL" b="1" dirty="0">
                <a:solidFill>
                  <a:schemeClr val="bg1"/>
                </a:solidFill>
              </a:rPr>
              <a:t>הגב/י באמצעות לחיצה על </a:t>
            </a:r>
            <a:r>
              <a:rPr lang="he-IL" b="1" dirty="0" smtClean="0">
                <a:solidFill>
                  <a:schemeClr val="bg1"/>
                </a:solidFill>
              </a:rPr>
              <a:t>המקשים</a:t>
            </a:r>
            <a:r>
              <a:rPr lang="en-US" b="1" dirty="0" smtClean="0">
                <a:solidFill>
                  <a:schemeClr val="bg1"/>
                </a:solidFill>
              </a:rPr>
              <a:t/>
            </a:r>
            <a:br>
              <a:rPr lang="en-US" b="1" dirty="0" smtClean="0">
                <a:solidFill>
                  <a:schemeClr val="bg1"/>
                </a:solidFill>
              </a:rPr>
            </a:br>
            <a:r>
              <a:rPr lang="he-IL" b="1" dirty="0" smtClean="0">
                <a:solidFill>
                  <a:schemeClr val="bg1"/>
                </a:solidFill>
              </a:rPr>
              <a:t>בכדי </a:t>
            </a:r>
            <a:r>
              <a:rPr lang="he-IL" b="1" dirty="0">
                <a:solidFill>
                  <a:schemeClr val="bg1"/>
                </a:solidFill>
              </a:rPr>
              <a:t>לבחור בתמונה הימנית או השמאלית, בהתאמה.</a:t>
            </a:r>
            <a:endParaRPr lang="en-US" dirty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r>
              <a:rPr lang="he-IL" dirty="0">
                <a:solidFill>
                  <a:schemeClr val="bg1"/>
                </a:solidFill>
              </a:rPr>
              <a:t> </a:t>
            </a:r>
            <a:endParaRPr lang="en-US" dirty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r>
              <a:rPr lang="he-IL" dirty="0" smtClean="0">
                <a:solidFill>
                  <a:srgbClr val="92D050"/>
                </a:solidFill>
              </a:rPr>
              <a:t>זהו שלב הדגמה ולאחריו יחל החלק </a:t>
            </a:r>
            <a:r>
              <a:rPr lang="he-IL" dirty="0">
                <a:solidFill>
                  <a:srgbClr val="92D050"/>
                </a:solidFill>
              </a:rPr>
              <a:t>המלא</a:t>
            </a:r>
            <a:r>
              <a:rPr lang="he-IL" dirty="0" smtClean="0">
                <a:solidFill>
                  <a:srgbClr val="92D050"/>
                </a:solidFill>
              </a:rPr>
              <a:t>.</a:t>
            </a:r>
          </a:p>
          <a:p>
            <a:pPr marL="0" indent="0" algn="ctr" rtl="1">
              <a:buNone/>
            </a:pPr>
            <a:r>
              <a:rPr lang="he-IL" dirty="0" smtClean="0">
                <a:solidFill>
                  <a:schemeClr val="bg1"/>
                </a:solidFill>
              </a:rPr>
              <a:t>לחץ</a:t>
            </a:r>
            <a:r>
              <a:rPr lang="en-US" dirty="0" smtClean="0">
                <a:solidFill>
                  <a:schemeClr val="bg1"/>
                </a:solidFill>
              </a:rPr>
              <a:t>/</a:t>
            </a:r>
            <a:r>
              <a:rPr lang="he-IL" dirty="0" smtClean="0">
                <a:solidFill>
                  <a:schemeClr val="bg1"/>
                </a:solidFill>
              </a:rPr>
              <a:t>י </a:t>
            </a:r>
            <a:r>
              <a:rPr lang="he-IL" dirty="0">
                <a:solidFill>
                  <a:schemeClr val="bg1"/>
                </a:solidFill>
              </a:rPr>
              <a:t>על </a:t>
            </a:r>
            <a:r>
              <a:rPr lang="he-IL" dirty="0" smtClean="0">
                <a:solidFill>
                  <a:schemeClr val="bg1"/>
                </a:solidFill>
              </a:rPr>
              <a:t>אחד הכפתורים כשאת</a:t>
            </a:r>
            <a:r>
              <a:rPr lang="en-US" dirty="0" smtClean="0">
                <a:solidFill>
                  <a:schemeClr val="bg1"/>
                </a:solidFill>
              </a:rPr>
              <a:t>/</a:t>
            </a:r>
            <a:r>
              <a:rPr lang="he-IL" dirty="0" smtClean="0">
                <a:solidFill>
                  <a:schemeClr val="bg1"/>
                </a:solidFill>
              </a:rPr>
              <a:t>ה מוכן</a:t>
            </a:r>
            <a:r>
              <a:rPr lang="en-US" dirty="0" smtClean="0">
                <a:solidFill>
                  <a:schemeClr val="bg1"/>
                </a:solidFill>
              </a:rPr>
              <a:t>/</a:t>
            </a:r>
            <a:r>
              <a:rPr lang="he-IL" dirty="0" smtClean="0">
                <a:solidFill>
                  <a:schemeClr val="bg1"/>
                </a:solidFill>
              </a:rPr>
              <a:t>ה להתחיל</a:t>
            </a:r>
            <a:endParaRPr lang="he-IL" dirty="0" smtClean="0">
              <a:solidFill>
                <a:srgbClr val="92D050"/>
              </a:solidFill>
            </a:endParaRPr>
          </a:p>
          <a:p>
            <a:pPr marL="0" indent="0" algn="ctr" rtl="1">
              <a:buNone/>
            </a:pPr>
            <a:endParaRPr lang="he-IL" dirty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67974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15555</TotalTime>
  <Words>908</Words>
  <Application>Microsoft Macintosh PowerPoint</Application>
  <PresentationFormat>On-screen Show (4:3)</PresentationFormat>
  <Paragraphs>402</Paragraphs>
  <Slides>33</Slides>
  <Notes>31</Notes>
  <HiddenSlides>17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Arial Hebrew</vt:lpstr>
      <vt:lpstr>Calibri</vt:lpstr>
      <vt:lpstr>Arial</vt:lpstr>
      <vt:lpstr>Office Theme</vt:lpstr>
      <vt:lpstr>הוראות המחקר</vt:lpstr>
      <vt:lpstr>דירוג פריטים - הדגמה</vt:lpstr>
      <vt:lpstr>דירוג פריטים</vt:lpstr>
      <vt:lpstr>חלק 2: לחיצה על כפתור בהישמע צליל - הדגמה </vt:lpstr>
      <vt:lpstr>לחיצה על כפתור בהישמע צליל - הדגמה </vt:lpstr>
      <vt:lpstr>חלק 2: לחיצה על כפתור בהישמע צליל</vt:lpstr>
      <vt:lpstr>לחיצה על כפתור בהישמע צליל</vt:lpstr>
      <vt:lpstr>חלק 3: הפסקה ומילוי שאלון קצר</vt:lpstr>
      <vt:lpstr>בחירה בין שתי תמונות - הדגמה</vt:lpstr>
      <vt:lpstr>בחירה בין שתי תמונות - הדגמה</vt:lpstr>
      <vt:lpstr>בחירה בין שתי תמונות</vt:lpstr>
      <vt:lpstr>בחירה בין שתי תמונות</vt:lpstr>
      <vt:lpstr>חלק 3: בחירה בין שתי תמונות</vt:lpstr>
      <vt:lpstr>זיכרון, היה/לא היה</vt:lpstr>
      <vt:lpstr>זיכרון</vt:lpstr>
      <vt:lpstr>זיכרון - הדגמה</vt:lpstr>
      <vt:lpstr>זיכרון</vt:lpstr>
      <vt:lpstr>זיכרון - הדגמה</vt:lpstr>
      <vt:lpstr>זיכרון, היה/לא היה</vt:lpstr>
      <vt:lpstr>זיכרון: היה צליל/לא היה צליל</vt:lpstr>
      <vt:lpstr>זיכרון: היה צליל/לא היה צליל</vt:lpstr>
      <vt:lpstr>שוקולד / לא שוקולד</vt:lpstr>
      <vt:lpstr>שוקולד / לא שוקולד</vt:lpstr>
      <vt:lpstr>פריט בודד (one) / מספר פריטים (several)</vt:lpstr>
      <vt:lpstr>פריט בודד (one)</vt:lpstr>
      <vt:lpstr>מספר פריטים (several)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דירוג  מוכרות - הדגמה</vt:lpstr>
      <vt:lpstr>דירוג  מוכרות</vt:lpstr>
    </vt:vector>
  </TitlesOfParts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Tony Gutentag</dc:creator>
  <cp:lastModifiedBy>Microsoft Office User</cp:lastModifiedBy>
  <cp:revision>147</cp:revision>
  <dcterms:created xsi:type="dcterms:W3CDTF">2015-04-14T07:47:41Z</dcterms:created>
  <dcterms:modified xsi:type="dcterms:W3CDTF">2017-07-18T13:28:29Z</dcterms:modified>
</cp:coreProperties>
</file>