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4"/>
  </p:sldMasterIdLst>
  <p:notesMasterIdLst>
    <p:notesMasterId r:id="rId15"/>
  </p:notesMasterIdLst>
  <p:sldIdLst>
    <p:sldId id="256" r:id="rId5"/>
    <p:sldId id="257" r:id="rId6"/>
    <p:sldId id="303" r:id="rId7"/>
    <p:sldId id="305" r:id="rId8"/>
    <p:sldId id="295" r:id="rId9"/>
    <p:sldId id="299" r:id="rId10"/>
    <p:sldId id="300" r:id="rId11"/>
    <p:sldId id="302" r:id="rId12"/>
    <p:sldId id="304" r:id="rId13"/>
    <p:sldId id="30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3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81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8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51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2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1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26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254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7170094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Product Recommendation</a:t>
            </a:r>
            <a:br>
              <a:rPr lang="en-US" sz="4800" dirty="0"/>
            </a:br>
            <a:r>
              <a:rPr lang="en" sz="4800" dirty="0"/>
              <a:t>System</a:t>
            </a:r>
            <a:endParaRPr sz="48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1;p14">
            <a:extLst>
              <a:ext uri="{FF2B5EF4-FFF2-40B4-BE49-F238E27FC236}">
                <a16:creationId xmlns:a16="http://schemas.microsoft.com/office/drawing/2014/main" id="{35CE8131-204E-782B-5A29-3182CD7E9DBF}"/>
              </a:ext>
            </a:extLst>
          </p:cNvPr>
          <p:cNvSpPr txBox="1">
            <a:spLocks/>
          </p:cNvSpPr>
          <p:nvPr/>
        </p:nvSpPr>
        <p:spPr>
          <a:xfrm>
            <a:off x="1741678" y="4031981"/>
            <a:ext cx="3339378" cy="7674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Rotem Bar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0</a:t>
            </a:r>
            <a:r>
              <a:rPr lang="he-IL" sz="1600" dirty="0"/>
              <a:t>8</a:t>
            </a:r>
            <a:r>
              <a:rPr lang="en-US" sz="1600" dirty="0"/>
              <a:t>/</a:t>
            </a:r>
            <a:r>
              <a:rPr lang="he-IL" sz="1600" dirty="0"/>
              <a:t>02</a:t>
            </a:r>
            <a:r>
              <a:rPr lang="en-US" sz="1600" dirty="0"/>
              <a:t>/2022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46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Table of Contents</a:t>
            </a:r>
            <a:endParaRPr sz="2400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65907" y="1426438"/>
            <a:ext cx="764608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Introduction - Recommendation Systems 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Methodology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Related Work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Background- word2vec Embedding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A Code - Walkthrough	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/>
              <a:t>Discussion and Conclusions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92015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- Recommendation Systems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A056FD-FB29-19E5-7AC7-0BF6F351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09" y="1751390"/>
            <a:ext cx="5680997" cy="25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F3E8721-D7A7-04E7-510E-60AEAD67A421}"/>
              </a:ext>
            </a:extLst>
          </p:cNvPr>
          <p:cNvSpPr>
            <a:spLocks/>
          </p:cNvSpPr>
          <p:nvPr/>
        </p:nvSpPr>
        <p:spPr>
          <a:xfrm>
            <a:off x="2343624" y="3920058"/>
            <a:ext cx="819264" cy="2305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204A0-1B4E-5A56-DC62-76ACADFABB96}"/>
              </a:ext>
            </a:extLst>
          </p:cNvPr>
          <p:cNvSpPr/>
          <p:nvPr/>
        </p:nvSpPr>
        <p:spPr>
          <a:xfrm>
            <a:off x="3352799" y="2859314"/>
            <a:ext cx="2481945" cy="449943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92015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- Recommendation Systems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69FE8-2FDD-032D-D113-5E9B29ECCFC0}"/>
              </a:ext>
            </a:extLst>
          </p:cNvPr>
          <p:cNvSpPr/>
          <p:nvPr/>
        </p:nvSpPr>
        <p:spPr>
          <a:xfrm>
            <a:off x="3672115" y="1990341"/>
            <a:ext cx="1703009" cy="4499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4889BD6A-B529-101A-CC86-359F2CD6DFB7}"/>
              </a:ext>
            </a:extLst>
          </p:cNvPr>
          <p:cNvSpPr txBox="1">
            <a:spLocks/>
          </p:cNvSpPr>
          <p:nvPr/>
        </p:nvSpPr>
        <p:spPr>
          <a:xfrm>
            <a:off x="2736146" y="2028476"/>
            <a:ext cx="1134135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Input: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EA2BF324-E7E7-BCAA-A2A6-C8EC34E08D4D}"/>
              </a:ext>
            </a:extLst>
          </p:cNvPr>
          <p:cNvSpPr txBox="1">
            <a:spLocks/>
          </p:cNvSpPr>
          <p:nvPr/>
        </p:nvSpPr>
        <p:spPr>
          <a:xfrm>
            <a:off x="4065983" y="2028476"/>
            <a:ext cx="1480533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chemeClr val="bg1"/>
                </a:solidFill>
              </a:rPr>
              <a:t>Item_x</a:t>
            </a:r>
            <a:r>
              <a:rPr lang="en-US" sz="1600" dirty="0">
                <a:solidFill>
                  <a:schemeClr val="bg1"/>
                </a:solidFill>
              </a:rPr>
              <a:t> (1+)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6F7787-3A1A-C95E-C981-B1E1E6D6344F}"/>
              </a:ext>
            </a:extLst>
          </p:cNvPr>
          <p:cNvCxnSpPr>
            <a:cxnSpLocks/>
          </p:cNvCxnSpPr>
          <p:nvPr/>
        </p:nvCxnSpPr>
        <p:spPr>
          <a:xfrm>
            <a:off x="4607893" y="2590834"/>
            <a:ext cx="0" cy="253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42;p17">
            <a:extLst>
              <a:ext uri="{FF2B5EF4-FFF2-40B4-BE49-F238E27FC236}">
                <a16:creationId xmlns:a16="http://schemas.microsoft.com/office/drawing/2014/main" id="{A150B128-620E-C289-379C-A14097EE94B2}"/>
              </a:ext>
            </a:extLst>
          </p:cNvPr>
          <p:cNvSpPr txBox="1">
            <a:spLocks/>
          </p:cNvSpPr>
          <p:nvPr/>
        </p:nvSpPr>
        <p:spPr>
          <a:xfrm>
            <a:off x="3426563" y="2859314"/>
            <a:ext cx="2286038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Recommendation System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E70548-97C5-C32D-5C1C-C2C0463AA950}"/>
              </a:ext>
            </a:extLst>
          </p:cNvPr>
          <p:cNvCxnSpPr>
            <a:cxnSpLocks/>
          </p:cNvCxnSpPr>
          <p:nvPr/>
        </p:nvCxnSpPr>
        <p:spPr>
          <a:xfrm flipH="1">
            <a:off x="3135086" y="3385941"/>
            <a:ext cx="421639" cy="359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5C2198-34CC-0B3B-8C43-AF1A8B907ED8}"/>
              </a:ext>
            </a:extLst>
          </p:cNvPr>
          <p:cNvCxnSpPr>
            <a:cxnSpLocks/>
          </p:cNvCxnSpPr>
          <p:nvPr/>
        </p:nvCxnSpPr>
        <p:spPr>
          <a:xfrm flipH="1">
            <a:off x="3765999" y="3415256"/>
            <a:ext cx="252196" cy="38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C32BA0-530D-9362-7F3C-03F9CFEFBA43}"/>
              </a:ext>
            </a:extLst>
          </p:cNvPr>
          <p:cNvCxnSpPr>
            <a:cxnSpLocks/>
          </p:cNvCxnSpPr>
          <p:nvPr/>
        </p:nvCxnSpPr>
        <p:spPr>
          <a:xfrm>
            <a:off x="4521699" y="3400557"/>
            <a:ext cx="0" cy="471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CE303F-3D3C-B0BA-0C8D-58FFE6038FE4}"/>
              </a:ext>
            </a:extLst>
          </p:cNvPr>
          <p:cNvCxnSpPr>
            <a:cxnSpLocks/>
          </p:cNvCxnSpPr>
          <p:nvPr/>
        </p:nvCxnSpPr>
        <p:spPr>
          <a:xfrm>
            <a:off x="4983170" y="3415256"/>
            <a:ext cx="218107" cy="438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96D28-6744-B033-103D-E82B631BE9B1}"/>
              </a:ext>
            </a:extLst>
          </p:cNvPr>
          <p:cNvCxnSpPr>
            <a:cxnSpLocks/>
          </p:cNvCxnSpPr>
          <p:nvPr/>
        </p:nvCxnSpPr>
        <p:spPr>
          <a:xfrm>
            <a:off x="5466574" y="3385941"/>
            <a:ext cx="492054" cy="359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DBFE4-B439-80E9-71FC-E3812623FA52}"/>
              </a:ext>
            </a:extLst>
          </p:cNvPr>
          <p:cNvSpPr>
            <a:spLocks/>
          </p:cNvSpPr>
          <p:nvPr/>
        </p:nvSpPr>
        <p:spPr>
          <a:xfrm>
            <a:off x="3262483" y="3933232"/>
            <a:ext cx="819264" cy="2305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461DCE-5921-BF66-BFC5-3B96694B1DB4}"/>
              </a:ext>
            </a:extLst>
          </p:cNvPr>
          <p:cNvSpPr>
            <a:spLocks/>
          </p:cNvSpPr>
          <p:nvPr/>
        </p:nvSpPr>
        <p:spPr>
          <a:xfrm>
            <a:off x="5987273" y="3933232"/>
            <a:ext cx="819264" cy="2305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13C28B-5258-4AD2-7A9F-E9845EEB4F40}"/>
              </a:ext>
            </a:extLst>
          </p:cNvPr>
          <p:cNvSpPr>
            <a:spLocks/>
          </p:cNvSpPr>
          <p:nvPr/>
        </p:nvSpPr>
        <p:spPr>
          <a:xfrm>
            <a:off x="4181342" y="3933232"/>
            <a:ext cx="819264" cy="2305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B8FC93-2F94-568E-72E4-8463B6F64837}"/>
              </a:ext>
            </a:extLst>
          </p:cNvPr>
          <p:cNvSpPr>
            <a:spLocks/>
          </p:cNvSpPr>
          <p:nvPr/>
        </p:nvSpPr>
        <p:spPr>
          <a:xfrm>
            <a:off x="5075528" y="3924622"/>
            <a:ext cx="819264" cy="2305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Google Shape;242;p17">
            <a:extLst>
              <a:ext uri="{FF2B5EF4-FFF2-40B4-BE49-F238E27FC236}">
                <a16:creationId xmlns:a16="http://schemas.microsoft.com/office/drawing/2014/main" id="{CF83D3E2-F29E-62A9-C063-D809FD2CF069}"/>
              </a:ext>
            </a:extLst>
          </p:cNvPr>
          <p:cNvSpPr txBox="1"/>
          <p:nvPr/>
        </p:nvSpPr>
        <p:spPr>
          <a:xfrm>
            <a:off x="2407496" y="3853307"/>
            <a:ext cx="949541" cy="2705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Item_1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8" name="Google Shape;242;p17">
            <a:extLst>
              <a:ext uri="{FF2B5EF4-FFF2-40B4-BE49-F238E27FC236}">
                <a16:creationId xmlns:a16="http://schemas.microsoft.com/office/drawing/2014/main" id="{FB2C6366-892B-F2B6-D3D1-D146C6024025}"/>
              </a:ext>
            </a:extLst>
          </p:cNvPr>
          <p:cNvSpPr txBox="1"/>
          <p:nvPr/>
        </p:nvSpPr>
        <p:spPr>
          <a:xfrm>
            <a:off x="3328124" y="3856536"/>
            <a:ext cx="949541" cy="2705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Item_2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9" name="Google Shape;242;p17">
            <a:extLst>
              <a:ext uri="{FF2B5EF4-FFF2-40B4-BE49-F238E27FC236}">
                <a16:creationId xmlns:a16="http://schemas.microsoft.com/office/drawing/2014/main" id="{CD2100CE-E809-9F35-FFAA-1C0B3B05F653}"/>
              </a:ext>
            </a:extLst>
          </p:cNvPr>
          <p:cNvSpPr txBox="1"/>
          <p:nvPr/>
        </p:nvSpPr>
        <p:spPr>
          <a:xfrm>
            <a:off x="4246983" y="3860410"/>
            <a:ext cx="949541" cy="2705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Item_3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0" name="Google Shape;242;p17">
            <a:extLst>
              <a:ext uri="{FF2B5EF4-FFF2-40B4-BE49-F238E27FC236}">
                <a16:creationId xmlns:a16="http://schemas.microsoft.com/office/drawing/2014/main" id="{8ACE2530-462E-CEE1-B1EC-7784133BE5B9}"/>
              </a:ext>
            </a:extLst>
          </p:cNvPr>
          <p:cNvSpPr txBox="1"/>
          <p:nvPr/>
        </p:nvSpPr>
        <p:spPr>
          <a:xfrm>
            <a:off x="5075528" y="3853306"/>
            <a:ext cx="949541" cy="2705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Item_4 ?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1" name="Google Shape;242;p17">
            <a:extLst>
              <a:ext uri="{FF2B5EF4-FFF2-40B4-BE49-F238E27FC236}">
                <a16:creationId xmlns:a16="http://schemas.microsoft.com/office/drawing/2014/main" id="{ABCACF89-3908-63B0-492E-2CA5112B7657}"/>
              </a:ext>
            </a:extLst>
          </p:cNvPr>
          <p:cNvSpPr txBox="1"/>
          <p:nvPr/>
        </p:nvSpPr>
        <p:spPr>
          <a:xfrm>
            <a:off x="5987249" y="3864776"/>
            <a:ext cx="949541" cy="2705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Item_5 ?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76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0A10D9C6-BA0F-9A9B-D85B-0CA09934B5C3}"/>
              </a:ext>
            </a:extLst>
          </p:cNvPr>
          <p:cNvSpPr/>
          <p:nvPr/>
        </p:nvSpPr>
        <p:spPr>
          <a:xfrm rot="16200000">
            <a:off x="2898057" y="1334154"/>
            <a:ext cx="830751" cy="168186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70D95D6-A7FB-EB6D-DA4E-089DA35A644A}"/>
              </a:ext>
            </a:extLst>
          </p:cNvPr>
          <p:cNvSpPr/>
          <p:nvPr/>
        </p:nvSpPr>
        <p:spPr>
          <a:xfrm rot="16200000">
            <a:off x="2898057" y="2359432"/>
            <a:ext cx="830753" cy="168186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FE1A43-ECEB-DAFE-1F62-070D18380A48}"/>
              </a:ext>
            </a:extLst>
          </p:cNvPr>
          <p:cNvSpPr/>
          <p:nvPr/>
        </p:nvSpPr>
        <p:spPr>
          <a:xfrm>
            <a:off x="1122148" y="1905735"/>
            <a:ext cx="814809" cy="175850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74334" y="855450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71F2A8D2-E136-7594-866E-5986ED4BD672}"/>
              </a:ext>
            </a:extLst>
          </p:cNvPr>
          <p:cNvSpPr txBox="1">
            <a:spLocks/>
          </p:cNvSpPr>
          <p:nvPr/>
        </p:nvSpPr>
        <p:spPr>
          <a:xfrm>
            <a:off x="1174334" y="1317274"/>
            <a:ext cx="638534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Input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EDD5032F-BDF6-EB39-0ADE-8A331AF3D25A}"/>
              </a:ext>
            </a:extLst>
          </p:cNvPr>
          <p:cNvSpPr txBox="1">
            <a:spLocks/>
          </p:cNvSpPr>
          <p:nvPr/>
        </p:nvSpPr>
        <p:spPr>
          <a:xfrm>
            <a:off x="1111135" y="1905735"/>
            <a:ext cx="2473196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Item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Date 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Channel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Daypart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B2729E-E606-3FE8-D589-A21E686D8E7E}"/>
              </a:ext>
            </a:extLst>
          </p:cNvPr>
          <p:cNvCxnSpPr>
            <a:cxnSpLocks/>
          </p:cNvCxnSpPr>
          <p:nvPr/>
        </p:nvCxnSpPr>
        <p:spPr>
          <a:xfrm>
            <a:off x="1963357" y="2125543"/>
            <a:ext cx="4369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42;p17">
            <a:extLst>
              <a:ext uri="{FF2B5EF4-FFF2-40B4-BE49-F238E27FC236}">
                <a16:creationId xmlns:a16="http://schemas.microsoft.com/office/drawing/2014/main" id="{7DD521B6-6FB1-D231-52DD-8092D475C7B1}"/>
              </a:ext>
            </a:extLst>
          </p:cNvPr>
          <p:cNvSpPr txBox="1">
            <a:spLocks/>
          </p:cNvSpPr>
          <p:nvPr/>
        </p:nvSpPr>
        <p:spPr>
          <a:xfrm>
            <a:off x="2526465" y="1979364"/>
            <a:ext cx="1645253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word2vec (avg)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60B8E2-000B-5671-E715-AFBFFE96A88E}"/>
              </a:ext>
            </a:extLst>
          </p:cNvPr>
          <p:cNvCxnSpPr>
            <a:cxnSpLocks/>
          </p:cNvCxnSpPr>
          <p:nvPr/>
        </p:nvCxnSpPr>
        <p:spPr>
          <a:xfrm>
            <a:off x="1947971" y="2742100"/>
            <a:ext cx="455095" cy="186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C2C887-7050-F02B-E0B8-477B85A8A724}"/>
              </a:ext>
            </a:extLst>
          </p:cNvPr>
          <p:cNvCxnSpPr>
            <a:cxnSpLocks/>
          </p:cNvCxnSpPr>
          <p:nvPr/>
        </p:nvCxnSpPr>
        <p:spPr>
          <a:xfrm>
            <a:off x="1963357" y="3046417"/>
            <a:ext cx="4243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048EC-BA5E-DD13-9D59-D3B869C2B5BA}"/>
              </a:ext>
            </a:extLst>
          </p:cNvPr>
          <p:cNvCxnSpPr>
            <a:cxnSpLocks/>
          </p:cNvCxnSpPr>
          <p:nvPr/>
        </p:nvCxnSpPr>
        <p:spPr>
          <a:xfrm flipV="1">
            <a:off x="1947971" y="3213531"/>
            <a:ext cx="455095" cy="162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42;p17">
            <a:extLst>
              <a:ext uri="{FF2B5EF4-FFF2-40B4-BE49-F238E27FC236}">
                <a16:creationId xmlns:a16="http://schemas.microsoft.com/office/drawing/2014/main" id="{6877BE2B-CC9B-5E02-2C06-F913D966551A}"/>
              </a:ext>
            </a:extLst>
          </p:cNvPr>
          <p:cNvSpPr txBox="1">
            <a:spLocks/>
          </p:cNvSpPr>
          <p:nvPr/>
        </p:nvSpPr>
        <p:spPr>
          <a:xfrm>
            <a:off x="2472499" y="2911411"/>
            <a:ext cx="1645253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 err="1"/>
              <a:t>OneHotEncoding</a:t>
            </a:r>
            <a:endParaRPr lang="en-US" sz="1600" dirty="0"/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948D97-9816-FD40-B1DA-F57891F0C1B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54367" y="2175087"/>
            <a:ext cx="364879" cy="462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0B01A2-B420-BA26-B471-D41FE1240D6E}"/>
              </a:ext>
            </a:extLst>
          </p:cNvPr>
          <p:cNvCxnSpPr>
            <a:cxnSpLocks/>
          </p:cNvCxnSpPr>
          <p:nvPr/>
        </p:nvCxnSpPr>
        <p:spPr>
          <a:xfrm flipV="1">
            <a:off x="4202572" y="2864638"/>
            <a:ext cx="316674" cy="348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Or 39">
            <a:extLst>
              <a:ext uri="{FF2B5EF4-FFF2-40B4-BE49-F238E27FC236}">
                <a16:creationId xmlns:a16="http://schemas.microsoft.com/office/drawing/2014/main" id="{F16EDC05-30C6-A132-1003-C118155AB5E5}"/>
              </a:ext>
            </a:extLst>
          </p:cNvPr>
          <p:cNvSpPr/>
          <p:nvPr/>
        </p:nvSpPr>
        <p:spPr>
          <a:xfrm>
            <a:off x="4519246" y="2656666"/>
            <a:ext cx="196864" cy="186836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E0EA0E-18C2-80C4-4B2E-B0EB0D43CE72}"/>
              </a:ext>
            </a:extLst>
          </p:cNvPr>
          <p:cNvCxnSpPr>
            <a:cxnSpLocks/>
          </p:cNvCxnSpPr>
          <p:nvPr/>
        </p:nvCxnSpPr>
        <p:spPr>
          <a:xfrm>
            <a:off x="4804529" y="2742100"/>
            <a:ext cx="4243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42;p17">
            <a:extLst>
              <a:ext uri="{FF2B5EF4-FFF2-40B4-BE49-F238E27FC236}">
                <a16:creationId xmlns:a16="http://schemas.microsoft.com/office/drawing/2014/main" id="{870D9EB6-1253-3F0D-1019-9E9DB96F6480}"/>
              </a:ext>
            </a:extLst>
          </p:cNvPr>
          <p:cNvSpPr txBox="1">
            <a:spLocks/>
          </p:cNvSpPr>
          <p:nvPr/>
        </p:nvSpPr>
        <p:spPr>
          <a:xfrm>
            <a:off x="2746364" y="1312411"/>
            <a:ext cx="1134135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Encoders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5EB134-D03A-89A6-1F3D-B73D123BDDCC}"/>
              </a:ext>
            </a:extLst>
          </p:cNvPr>
          <p:cNvSpPr/>
          <p:nvPr/>
        </p:nvSpPr>
        <p:spPr>
          <a:xfrm>
            <a:off x="5324521" y="2480386"/>
            <a:ext cx="1114508" cy="54413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Google Shape;242;p17">
            <a:extLst>
              <a:ext uri="{FF2B5EF4-FFF2-40B4-BE49-F238E27FC236}">
                <a16:creationId xmlns:a16="http://schemas.microsoft.com/office/drawing/2014/main" id="{1DED1251-BAAC-F8B1-2BF5-643DE9D11DF6}"/>
              </a:ext>
            </a:extLst>
          </p:cNvPr>
          <p:cNvSpPr txBox="1">
            <a:spLocks/>
          </p:cNvSpPr>
          <p:nvPr/>
        </p:nvSpPr>
        <p:spPr>
          <a:xfrm>
            <a:off x="5363681" y="2426608"/>
            <a:ext cx="1645253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Logistic Regression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D4B271-E5F2-4CE3-9154-13B22228C663}"/>
              </a:ext>
            </a:extLst>
          </p:cNvPr>
          <p:cNvCxnSpPr>
            <a:cxnSpLocks/>
          </p:cNvCxnSpPr>
          <p:nvPr/>
        </p:nvCxnSpPr>
        <p:spPr>
          <a:xfrm>
            <a:off x="6525379" y="2742100"/>
            <a:ext cx="357114" cy="7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70962AF-D5F4-1224-8E9D-470620F77503}"/>
              </a:ext>
            </a:extLst>
          </p:cNvPr>
          <p:cNvSpPr/>
          <p:nvPr/>
        </p:nvSpPr>
        <p:spPr>
          <a:xfrm>
            <a:off x="7086600" y="2511879"/>
            <a:ext cx="634093" cy="54413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Google Shape;242;p17">
            <a:extLst>
              <a:ext uri="{FF2B5EF4-FFF2-40B4-BE49-F238E27FC236}">
                <a16:creationId xmlns:a16="http://schemas.microsoft.com/office/drawing/2014/main" id="{76375EE2-5695-3B64-9173-842EB5F41913}"/>
              </a:ext>
            </a:extLst>
          </p:cNvPr>
          <p:cNvSpPr txBox="1">
            <a:spLocks/>
          </p:cNvSpPr>
          <p:nvPr/>
        </p:nvSpPr>
        <p:spPr>
          <a:xfrm>
            <a:off x="7241454" y="2554455"/>
            <a:ext cx="357114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800" b="1" dirty="0"/>
              <a:t>P</a:t>
            </a:r>
            <a:endParaRPr lang="en-US" sz="1600" b="1" dirty="0"/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774BFC-AB83-DDBC-1716-1F507C698E75}"/>
              </a:ext>
            </a:extLst>
          </p:cNvPr>
          <p:cNvCxnSpPr>
            <a:cxnSpLocks/>
          </p:cNvCxnSpPr>
          <p:nvPr/>
        </p:nvCxnSpPr>
        <p:spPr>
          <a:xfrm>
            <a:off x="7399474" y="3118419"/>
            <a:ext cx="4172" cy="429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1DCD186-1793-0BB2-F4A5-27953A72341F}"/>
              </a:ext>
            </a:extLst>
          </p:cNvPr>
          <p:cNvSpPr/>
          <p:nvPr/>
        </p:nvSpPr>
        <p:spPr>
          <a:xfrm>
            <a:off x="5143500" y="3811657"/>
            <a:ext cx="3089857" cy="31126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Google Shape;242;p17">
            <a:extLst>
              <a:ext uri="{FF2B5EF4-FFF2-40B4-BE49-F238E27FC236}">
                <a16:creationId xmlns:a16="http://schemas.microsoft.com/office/drawing/2014/main" id="{8B9E8285-D681-62F3-4D42-D80FB5930AB6}"/>
              </a:ext>
            </a:extLst>
          </p:cNvPr>
          <p:cNvSpPr txBox="1">
            <a:spLocks/>
          </p:cNvSpPr>
          <p:nvPr/>
        </p:nvSpPr>
        <p:spPr>
          <a:xfrm>
            <a:off x="5571812" y="3771662"/>
            <a:ext cx="2661545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Item_1, Item_2, Item_3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65" name="Google Shape;242;p17">
            <a:extLst>
              <a:ext uri="{FF2B5EF4-FFF2-40B4-BE49-F238E27FC236}">
                <a16:creationId xmlns:a16="http://schemas.microsoft.com/office/drawing/2014/main" id="{C9B52319-AE92-8729-BF29-BC5F6648B7B9}"/>
              </a:ext>
            </a:extLst>
          </p:cNvPr>
          <p:cNvSpPr txBox="1">
            <a:spLocks/>
          </p:cNvSpPr>
          <p:nvPr/>
        </p:nvSpPr>
        <p:spPr>
          <a:xfrm>
            <a:off x="5304894" y="1309426"/>
            <a:ext cx="1134135" cy="3736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Classifier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72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74334" y="855450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Overview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DF571EC-53B6-423E-6BA8-5D1B1B6FC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4464"/>
              </p:ext>
            </p:extLst>
          </p:nvPr>
        </p:nvGraphicFramePr>
        <p:xfrm>
          <a:off x="1524000" y="1619080"/>
          <a:ext cx="6096000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6974">
                  <a:extLst>
                    <a:ext uri="{9D8B030D-6E8A-4147-A177-3AD203B41FA5}">
                      <a16:colId xmlns:a16="http://schemas.microsoft.com/office/drawing/2014/main" val="3997420906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723432196"/>
                    </a:ext>
                  </a:extLst>
                </a:gridCol>
                <a:gridCol w="3803654">
                  <a:extLst>
                    <a:ext uri="{9D8B030D-6E8A-4147-A177-3AD203B41FA5}">
                      <a16:colId xmlns:a16="http://schemas.microsoft.com/office/drawing/2014/main" val="24956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Author</a:t>
                      </a:r>
                      <a:endParaRPr lang="en-IL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338" marR="40338" marT="0" marB="0"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L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338" marR="40338" marT="0" marB="0"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Paper name</a:t>
                      </a:r>
                      <a:endParaRPr lang="en-IL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338" marR="40338" marT="0" marB="0"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Caselles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-Dupré et al.</a:t>
                      </a:r>
                      <a:endParaRPr lang="en-IL" sz="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338" marR="40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IL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338" marR="4033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Word2vec</a:t>
                      </a:r>
                      <a:r>
                        <a:rPr lang="en-US" sz="800" dirty="0"/>
                        <a:t> applied to recommendation: Hyperparameters matter</a:t>
                      </a:r>
                      <a:endParaRPr lang="en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 </a:t>
                      </a:r>
                      <a:r>
                        <a:rPr lang="en-US" sz="800" dirty="0" err="1"/>
                        <a:t>Esmeli</a:t>
                      </a:r>
                      <a:r>
                        <a:rPr lang="en-US" sz="800" dirty="0"/>
                        <a:t> et al.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800" dirty="0"/>
                        <a:t>2020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Using </a:t>
                      </a:r>
                      <a:r>
                        <a:rPr lang="en-US" sz="800" b="1" dirty="0"/>
                        <a:t>Word2Vec</a:t>
                      </a:r>
                      <a:r>
                        <a:rPr lang="en-US" sz="800" dirty="0"/>
                        <a:t> recommendation for improved purchase prediction</a:t>
                      </a:r>
                      <a:endParaRPr lang="en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JW </a:t>
                      </a:r>
                      <a:r>
                        <a:rPr lang="en-US" sz="800" dirty="0" err="1"/>
                        <a:t>Baek</a:t>
                      </a:r>
                      <a:r>
                        <a:rPr lang="en-US" sz="800" dirty="0"/>
                        <a:t> and KY Chung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2021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Multimedia recommendation using </a:t>
                      </a:r>
                      <a:r>
                        <a:rPr lang="en-US" sz="800" b="1" dirty="0"/>
                        <a:t>Word2Vec-based</a:t>
                      </a:r>
                      <a:r>
                        <a:rPr lang="en-US" sz="800" dirty="0"/>
                        <a:t> social relationship mining</a:t>
                      </a:r>
                      <a:endParaRPr lang="en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4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BP Chamberlain et al.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2020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Tuning </a:t>
                      </a:r>
                      <a:r>
                        <a:rPr lang="en-US" sz="800" b="1" dirty="0"/>
                        <a:t>word2vec</a:t>
                      </a:r>
                      <a:r>
                        <a:rPr lang="en-US" sz="800" dirty="0"/>
                        <a:t> for large scale recommendation systems</a:t>
                      </a:r>
                      <a:endParaRPr lang="en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 Oh and SY Lee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2020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 Movie Recommendation System based on Fuzzy-AHP and </a:t>
                      </a:r>
                      <a:r>
                        <a:rPr lang="en-US" sz="800" b="1" dirty="0"/>
                        <a:t>Word2Vec</a:t>
                      </a:r>
                      <a:endParaRPr lang="en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 Gu et al.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2021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Research on application of article recommendation algorithm based on </a:t>
                      </a:r>
                      <a:r>
                        <a:rPr lang="en-US" sz="800" b="1" dirty="0"/>
                        <a:t>Word2Vec</a:t>
                      </a:r>
                      <a:r>
                        <a:rPr lang="en-US" sz="800" dirty="0"/>
                        <a:t> and </a:t>
                      </a:r>
                      <a:r>
                        <a:rPr lang="en-US" sz="800" dirty="0" err="1"/>
                        <a:t>Tfidf</a:t>
                      </a:r>
                      <a:endParaRPr lang="en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2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 Pan et al.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  <a:endParaRPr lang="en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matters at fanatics recommending sequentially ordered products by LSTM embedded with </a:t>
                      </a:r>
                      <a:r>
                        <a:rPr lang="en-US" sz="800" b="1" dirty="0"/>
                        <a:t>Word2Vec</a:t>
                      </a:r>
                      <a:endParaRPr lang="en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2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74334" y="855450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Embedding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BE1247AB-B41E-6136-CF89-65EAC0B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59" y="1673371"/>
            <a:ext cx="4247999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91F2A-3A85-E4E1-971D-5D32A49FD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3" y="1673371"/>
            <a:ext cx="2913192" cy="10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74334" y="855450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5E55E-C7EF-AD17-B93B-E147CCE4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74" y="1928439"/>
            <a:ext cx="5298052" cy="3132731"/>
          </a:xfrm>
          <a:prstGeom prst="rect">
            <a:avLst/>
          </a:prstGeom>
        </p:spPr>
      </p:pic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12722424-D9EB-8525-0FCE-21DE297FE178}"/>
              </a:ext>
            </a:extLst>
          </p:cNvPr>
          <p:cNvSpPr txBox="1">
            <a:spLocks/>
          </p:cNvSpPr>
          <p:nvPr/>
        </p:nvSpPr>
        <p:spPr>
          <a:xfrm>
            <a:off x="1713566" y="1371966"/>
            <a:ext cx="5546131" cy="3912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Item_1</a:t>
            </a:r>
            <a:r>
              <a:rPr lang="he-IL" sz="1600" dirty="0"/>
              <a:t> </a:t>
            </a:r>
            <a:r>
              <a:rPr lang="en-US" sz="1600" dirty="0"/>
              <a:t>   Item_2   </a:t>
            </a:r>
            <a:r>
              <a:rPr lang="he-IL" sz="1600" dirty="0"/>
              <a:t> </a:t>
            </a:r>
            <a:r>
              <a:rPr lang="en-US" sz="1600" dirty="0"/>
              <a:t> Item_3     Item_4    Item_5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A6B0-F23A-9633-F020-40C89B5473B7}"/>
              </a:ext>
            </a:extLst>
          </p:cNvPr>
          <p:cNvSpPr/>
          <p:nvPr/>
        </p:nvSpPr>
        <p:spPr>
          <a:xfrm>
            <a:off x="1765468" y="1371967"/>
            <a:ext cx="2400135" cy="391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79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 and Conclusions</a:t>
            </a: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529381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Hit-rate results: 66.3%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600" dirty="0"/>
              <a:t>Hit-rate per item: 49.1%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600" dirty="0"/>
              <a:t>Word2vec learns the semantic relationship between the items.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 lang="en-US" sz="1600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u="sng" dirty="0"/>
              <a:t>Future work: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Testing different methodologies, for example, reinforcement learning, unsupervised(Matrix Factorization), and Cosine similarity.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600" dirty="0"/>
              <a:t>Model optimization: embedding vector size, regularization (L1/L2), classifier (SVM).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600" dirty="0"/>
              <a:t>Top 4&amp;5 threshold tuning with a validation set.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078513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urney · SlidesCarnival" id="{47F8E29B-ECE3-43DF-B849-B4288161C73C}" vid="{0DD1FC42-3ECA-4023-8FBA-6BD3E0FEEED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0B6CFA20F24D1D4A92C12DFB0867A4FA" ma:contentTypeVersion="10" ma:contentTypeDescription="צור מסמך חדש." ma:contentTypeScope="" ma:versionID="d0352feffd6d0359e1edf03b5f50d386">
  <xsd:schema xmlns:xsd="http://www.w3.org/2001/XMLSchema" xmlns:xs="http://www.w3.org/2001/XMLSchema" xmlns:p="http://schemas.microsoft.com/office/2006/metadata/properties" xmlns:ns3="6acd33fc-bf49-44db-a1e1-35833b5c1d69" xmlns:ns4="97b7c782-1b5f-4b5a-8a32-d6b9eb1967c8" targetNamespace="http://schemas.microsoft.com/office/2006/metadata/properties" ma:root="true" ma:fieldsID="e8976b2bbc297e3bc4d38293465974da" ns3:_="" ns4:_="">
    <xsd:import namespace="6acd33fc-bf49-44db-a1e1-35833b5c1d69"/>
    <xsd:import namespace="97b7c782-1b5f-4b5a-8a32-d6b9eb1967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d33fc-bf49-44db-a1e1-35833b5c1d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7c782-1b5f-4b5a-8a32-d6b9eb196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של רמז לשיתוף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92ECF-8255-4BC1-AB20-53217A23987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acd33fc-bf49-44db-a1e1-35833b5c1d69"/>
    <ds:schemaRef ds:uri="97b7c782-1b5f-4b5a-8a32-d6b9eb1967c8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830F5A-A66E-4082-9DBC-1CBBB7F938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1EE1E-57E4-489F-9004-E870AECA7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cd33fc-bf49-44db-a1e1-35833b5c1d69"/>
    <ds:schemaRef ds:uri="97b7c782-1b5f-4b5a-8a32-d6b9eb196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Gurney · SlidesCarnival</Template>
  <TotalTime>3934</TotalTime>
  <Words>306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Inria Sans</vt:lpstr>
      <vt:lpstr>Saira Semi Condensed</vt:lpstr>
      <vt:lpstr>Times New Roman</vt:lpstr>
      <vt:lpstr>Titillium Web</vt:lpstr>
      <vt:lpstr>Gurney template</vt:lpstr>
      <vt:lpstr>Product Recommendation System</vt:lpstr>
      <vt:lpstr>Table of Contents</vt:lpstr>
      <vt:lpstr>Introduction - Recommendation Systems </vt:lpstr>
      <vt:lpstr>Introduction - Recommendation Systems </vt:lpstr>
      <vt:lpstr>Methodology</vt:lpstr>
      <vt:lpstr>Literature Overview</vt:lpstr>
      <vt:lpstr>Word Embedding</vt:lpstr>
      <vt:lpstr>word2vec</vt:lpstr>
      <vt:lpstr>Discussion and 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</dc:title>
  <dc:creator>Rotem Bar</dc:creator>
  <cp:lastModifiedBy>Rotem Bar</cp:lastModifiedBy>
  <cp:revision>10</cp:revision>
  <dcterms:created xsi:type="dcterms:W3CDTF">2022-07-25T16:13:33Z</dcterms:created>
  <dcterms:modified xsi:type="dcterms:W3CDTF">2022-08-03T09:24:30Z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0x0101000B6CFA20F24D1D4A92C12DFB0867A4FA</vt:lpwstr>
  </property>
</Properties>
</file>