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65" r:id="rId3"/>
    <p:sldId id="264" r:id="rId4"/>
    <p:sldId id="268" r:id="rId5"/>
    <p:sldId id="272" r:id="rId6"/>
    <p:sldId id="267" r:id="rId7"/>
    <p:sldId id="269" r:id="rId8"/>
    <p:sldId id="266" r:id="rId9"/>
    <p:sldId id="270" r:id="rId10"/>
    <p:sldId id="260" r:id="rId11"/>
    <p:sldId id="271" r:id="rId12"/>
    <p:sldId id="261" r:id="rId13"/>
    <p:sldId id="263" r:id="rId14"/>
    <p:sldId id="274" r:id="rId15"/>
    <p:sldId id="277" r:id="rId16"/>
    <p:sldId id="273" r:id="rId17"/>
    <p:sldId id="275" r:id="rId18"/>
    <p:sldId id="276" r:id="rId1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8" d="100"/>
          <a:sy n="68" d="100"/>
        </p:scale>
        <p:origin x="7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1D2FC7-0DF9-41F3-89F4-B493A25F1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291C4F8-5FA8-45B4-8466-1519F84A6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3BA80D9-59F4-430A-A6D7-2A7F8CED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E0B2-A4D1-46CA-8E6F-DE7AD633F2F0}" type="datetimeFigureOut">
              <a:rPr lang="he-IL" smtClean="0"/>
              <a:t>י"ח/אב/תשע"ח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805DE41-85C1-4088-95DD-83EB1473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AB7FB84-2D27-4425-9837-A6899B5F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65AD-C29F-4C75-959E-CB507568A0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348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9860B4-3EEE-4127-9E9F-2500E2E7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8D806AF-C328-49DC-9F8F-56E5FE50E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0215ACF-5066-4698-8AE5-A0593566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E0B2-A4D1-46CA-8E6F-DE7AD633F2F0}" type="datetimeFigureOut">
              <a:rPr lang="he-IL" smtClean="0"/>
              <a:t>י"ח/אב/תשע"ח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8D14C5F-9DFD-44B9-8C9E-71C3F6C4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804468D-716D-464A-BF2A-9BC6C666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65AD-C29F-4C75-959E-CB507568A0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410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7C9A1A08-CF94-467C-96D0-AEDE1D9D5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7B8F13A-79AD-4D8A-BF1A-642F0DDA9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0347363-CD26-4955-9272-A12E79CB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E0B2-A4D1-46CA-8E6F-DE7AD633F2F0}" type="datetimeFigureOut">
              <a:rPr lang="he-IL" smtClean="0"/>
              <a:t>י"ח/אב/תשע"ח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1B87856-648A-43E1-BC1C-7CAE4076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C99FCA1-FBED-4E25-AC03-F6A1F01D8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65AD-C29F-4C75-959E-CB507568A0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467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0694D9-36A1-4816-A0E9-60613DBC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ED3FC61-19B0-4448-807A-E7AF52DDD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B5B3C20-889E-4FFB-84B0-9B07E3A3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E0B2-A4D1-46CA-8E6F-DE7AD633F2F0}" type="datetimeFigureOut">
              <a:rPr lang="he-IL" smtClean="0"/>
              <a:t>י"ח/אב/תשע"ח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C2BFB47-8553-4291-9708-A0C0A28E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68B8435-AC53-4A81-913A-783E72E0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65AD-C29F-4C75-959E-CB507568A0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91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BDBB36-2C66-4D5F-86AD-EA359AC37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8690BB9-5151-4774-A4AD-9ADF8364D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DE8E9E1-F434-425B-94D5-0A171F05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E0B2-A4D1-46CA-8E6F-DE7AD633F2F0}" type="datetimeFigureOut">
              <a:rPr lang="he-IL" smtClean="0"/>
              <a:t>י"ח/אב/תשע"ח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6192C46-F0D9-414A-9DFB-4ADEDAF4E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7ED8F86-F311-4171-A436-048CFCFC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65AD-C29F-4C75-959E-CB507568A0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705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532F8E-D5A1-45F3-85CD-4BAE7DFF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3D738F5-01FF-421F-A205-73B4107AF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950BDFE-D183-435A-BAB6-0B92978FB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DF0C042-3EFF-4BDB-9C9C-EE6B82694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E0B2-A4D1-46CA-8E6F-DE7AD633F2F0}" type="datetimeFigureOut">
              <a:rPr lang="he-IL" smtClean="0"/>
              <a:t>י"ח/אב/תשע"ח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683B794-BBC1-46F9-8C88-7421B9B9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7736DFF-F709-487F-B99B-19055A786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65AD-C29F-4C75-959E-CB507568A0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256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456EEB-6EED-498F-B664-15C58E31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99B432F-0848-444D-A8BB-92258B5B4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D447354-0393-4CDA-B9A5-47DBF8C4E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69C91874-B925-4880-82F5-CC47E79FF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9AAEC2B-ABFE-4D85-A80C-E8BC3E7A0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6D196C91-7A3D-4E20-8F65-DB866C93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E0B2-A4D1-46CA-8E6F-DE7AD633F2F0}" type="datetimeFigureOut">
              <a:rPr lang="he-IL" smtClean="0"/>
              <a:t>י"ח/אב/תשע"ח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A55CCEA-7A02-416E-867E-9335F9E7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084489D0-0F8F-4672-BC06-7BB8900D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65AD-C29F-4C75-959E-CB507568A0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582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B69A10B-C497-4E79-B69F-FE48F86D0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B715C2F-CB5D-41CA-BC58-99CE9854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E0B2-A4D1-46CA-8E6F-DE7AD633F2F0}" type="datetimeFigureOut">
              <a:rPr lang="he-IL" smtClean="0"/>
              <a:t>י"ח/אב/תשע"ח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995A4A9-821B-4253-8D93-C848291B1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1ACB893-87D9-4160-ACA6-0750E99F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65AD-C29F-4C75-959E-CB507568A0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953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562FE58-39A8-4610-83C2-4F8A6064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E0B2-A4D1-46CA-8E6F-DE7AD633F2F0}" type="datetimeFigureOut">
              <a:rPr lang="he-IL" smtClean="0"/>
              <a:t>י"ח/אב/תשע"ח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9CCF9E1-F6A4-43D7-8CF2-B5DDC074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0E2D349-B96E-4B79-8749-74A53F93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65AD-C29F-4C75-959E-CB507568A0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79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ABCAAAA-BB97-42D2-98EB-C20BEC5E6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32E0587-3DC2-474F-A12D-FC19A0617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3574BDB-6196-4F86-85E1-1C88F0837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C84A3DA-5772-4043-B639-0C9C0E3C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E0B2-A4D1-46CA-8E6F-DE7AD633F2F0}" type="datetimeFigureOut">
              <a:rPr lang="he-IL" smtClean="0"/>
              <a:t>י"ח/אב/תשע"ח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E7CA141-3E4A-4B48-B717-D2A89442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4A83F3D-DBA6-43F7-B7B1-B4C16536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65AD-C29F-4C75-959E-CB507568A0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631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E5C8C47-B45A-404E-8E6D-F3E83F4D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295D878-03F2-4CF3-9D09-0E67C90E7A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506AD63-2A52-4DF3-BEB8-A22CA42F6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86EFCBF-A6F7-4964-8CBA-165CE678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E0B2-A4D1-46CA-8E6F-DE7AD633F2F0}" type="datetimeFigureOut">
              <a:rPr lang="he-IL" smtClean="0"/>
              <a:t>י"ח/אב/תשע"ח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A70E4DD-2E50-4357-AFE8-6763A3DB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5A4E456-80E0-4C7E-8BA8-926E67A5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65AD-C29F-4C75-959E-CB507568A0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508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C2AD9D4-AC33-4D15-AA5B-C99143E2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9F79571-BA8D-4414-B511-100CB20F2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47E98BB-1273-4BB6-9E11-2C18000C1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BE0B2-A4D1-46CA-8E6F-DE7AD633F2F0}" type="datetimeFigureOut">
              <a:rPr lang="he-IL" smtClean="0"/>
              <a:t>י"ח/אב/תשע"ח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D22334F-1D1C-4026-9FEF-E95CF023C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176B329-3F12-46D3-BB68-4FDE346C4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065AD-C29F-4C75-959E-CB507568A0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475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276365-D15D-42B4-A49C-E3B91B75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85F33D-25F6-4CAB-860C-F81B02844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63972"/>
            <a:ext cx="10515600" cy="3891573"/>
          </a:xfrm>
        </p:spPr>
        <p:txBody>
          <a:bodyPr/>
          <a:lstStyle/>
          <a:p>
            <a:r>
              <a:rPr lang="he-I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רקע</a:t>
            </a:r>
          </a:p>
          <a:p>
            <a:r>
              <a:rPr lang="he-I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מכניזם קונצנזוס (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Delegated Byzantine Fault</a:t>
            </a:r>
            <a:r>
              <a:rPr lang="he-I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</a:p>
          <a:p>
            <a:r>
              <a:rPr lang="he-I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חוזים חכמים.</a:t>
            </a:r>
          </a:p>
          <a:p>
            <a:r>
              <a:rPr lang="he-I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מימוש מערכת רישום לקורסים.</a:t>
            </a:r>
          </a:p>
          <a:p>
            <a:pPr marL="1371600" lvl="3" indent="0">
              <a:buNone/>
            </a:pPr>
            <a:r>
              <a:rPr lang="he-I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EB8A9C4D-38C3-4EC1-8CED-0A5B65D93F48}"/>
              </a:ext>
            </a:extLst>
          </p:cNvPr>
          <p:cNvSpPr txBox="1">
            <a:spLocks/>
          </p:cNvSpPr>
          <p:nvPr/>
        </p:nvSpPr>
        <p:spPr>
          <a:xfrm>
            <a:off x="2110153" y="502359"/>
            <a:ext cx="7971693" cy="1548361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NEO</a:t>
            </a:r>
            <a:endParaRPr lang="he-IL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AF54C-5F0A-4766-8920-B9C3AC307D25}"/>
              </a:ext>
            </a:extLst>
          </p:cNvPr>
          <p:cNvSpPr txBox="1"/>
          <p:nvPr/>
        </p:nvSpPr>
        <p:spPr>
          <a:xfrm>
            <a:off x="-392724" y="502359"/>
            <a:ext cx="312302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i="1" dirty="0"/>
              <a:t>מיני פרויקט</a:t>
            </a:r>
          </a:p>
          <a:p>
            <a:r>
              <a:rPr lang="he-IL" sz="2400" i="1" dirty="0"/>
              <a:t>רותם בן חמו</a:t>
            </a:r>
          </a:p>
        </p:txBody>
      </p:sp>
    </p:spTree>
    <p:extLst>
      <p:ext uri="{BB962C8B-B14F-4D97-AF65-F5344CB8AC3E}">
        <p14:creationId xmlns:p14="http://schemas.microsoft.com/office/powerpoint/2010/main" val="3735067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2DD93F-7AE6-4535-AFE7-2CC67FCD1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מימוש מערכת רישום לקורסים ע"י חוזה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844A1DD-F92A-4926-A4BA-1105191E0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u="sng" dirty="0"/>
              <a:t>השימוש ב</a:t>
            </a:r>
            <a:r>
              <a:rPr lang="en-US" u="sng" dirty="0"/>
              <a:t>Blockchain</a:t>
            </a:r>
            <a:r>
              <a:rPr lang="he-IL" u="sng" dirty="0"/>
              <a:t>:</a:t>
            </a:r>
          </a:p>
          <a:p>
            <a:pPr>
              <a:buFontTx/>
              <a:buChar char="-"/>
            </a:pPr>
            <a:r>
              <a:rPr lang="he-IL" i="1" dirty="0"/>
              <a:t>כל סטודנט מחזיק ב</a:t>
            </a:r>
            <a:r>
              <a:rPr lang="en-US" i="1" dirty="0"/>
              <a:t>NODE</a:t>
            </a:r>
            <a:r>
              <a:rPr lang="he-IL" i="1" dirty="0"/>
              <a:t> ברשת.</a:t>
            </a:r>
          </a:p>
          <a:p>
            <a:pPr>
              <a:buFontTx/>
              <a:buChar char="-"/>
            </a:pPr>
            <a:r>
              <a:rPr lang="he-IL" i="1" dirty="0"/>
              <a:t>אחסון טבלת הרישום לקורסים </a:t>
            </a:r>
            <a:r>
              <a:rPr lang="he-IL" i="1" dirty="0" err="1"/>
              <a:t>בבלוקצ'יין</a:t>
            </a:r>
            <a:r>
              <a:rPr lang="he-IL" i="1" dirty="0"/>
              <a:t>.</a:t>
            </a:r>
          </a:p>
          <a:p>
            <a:pPr>
              <a:buFontTx/>
              <a:buChar char="-"/>
            </a:pPr>
            <a:r>
              <a:rPr lang="he-IL" i="1" dirty="0"/>
              <a:t>ביצוע שאילתות והפעלת פונקציות שונות על ידי חוזה חכם:</a:t>
            </a:r>
          </a:p>
          <a:p>
            <a:pPr>
              <a:buFontTx/>
              <a:buChar char="-"/>
            </a:pPr>
            <a:r>
              <a:rPr lang="he-IL" i="1" dirty="0"/>
              <a:t>רישום, מחיקה, קבלת סטטוסים שונים, בדיקת מקום פנוי וביצוע עסקת החלפה- קורס תמורת קורס.</a:t>
            </a:r>
          </a:p>
          <a:p>
            <a:pPr>
              <a:buFontTx/>
              <a:buChar char="-"/>
            </a:pPr>
            <a:r>
              <a:rPr lang="he-IL" i="1" dirty="0"/>
              <a:t>הזדהות סטודנט עם סיסמא, הגבלת פעולות על סטודנטים, ספירת </a:t>
            </a:r>
            <a:r>
              <a:rPr lang="he-IL" i="1" dirty="0" err="1"/>
              <a:t>נק"ז</a:t>
            </a:r>
            <a:r>
              <a:rPr lang="he-IL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1659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אליפסה 5">
            <a:extLst>
              <a:ext uri="{FF2B5EF4-FFF2-40B4-BE49-F238E27FC236}">
                <a16:creationId xmlns:a16="http://schemas.microsoft.com/office/drawing/2014/main" id="{E5F84B8C-2DA8-44D4-BC72-85E4E411317C}"/>
              </a:ext>
            </a:extLst>
          </p:cNvPr>
          <p:cNvSpPr/>
          <p:nvPr/>
        </p:nvSpPr>
        <p:spPr>
          <a:xfrm>
            <a:off x="1600364" y="2000486"/>
            <a:ext cx="5941873" cy="4630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C620DA-1E5B-4EE4-BEB6-2287C8ADBDB8}"/>
              </a:ext>
            </a:extLst>
          </p:cNvPr>
          <p:cNvSpPr txBox="1"/>
          <p:nvPr/>
        </p:nvSpPr>
        <p:spPr>
          <a:xfrm>
            <a:off x="2311787" y="2519836"/>
            <a:ext cx="137885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User Interface</a:t>
            </a:r>
            <a:endParaRPr lang="he-IL" dirty="0"/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71C41ADD-10AA-4E00-9274-704055DA2F9D}"/>
              </a:ext>
            </a:extLst>
          </p:cNvPr>
          <p:cNvSpPr/>
          <p:nvPr/>
        </p:nvSpPr>
        <p:spPr>
          <a:xfrm>
            <a:off x="5533738" y="3282770"/>
            <a:ext cx="1444616" cy="244171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C3040D68-3C7E-498D-AE9A-D2EE183EFCFA}"/>
              </a:ext>
            </a:extLst>
          </p:cNvPr>
          <p:cNvCxnSpPr/>
          <p:nvPr/>
        </p:nvCxnSpPr>
        <p:spPr>
          <a:xfrm>
            <a:off x="4067795" y="3929101"/>
            <a:ext cx="1465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DA51DFD-0280-4780-A130-C27A4DE6ECED}"/>
              </a:ext>
            </a:extLst>
          </p:cNvPr>
          <p:cNvSpPr txBox="1"/>
          <p:nvPr/>
        </p:nvSpPr>
        <p:spPr>
          <a:xfrm>
            <a:off x="1600365" y="3166167"/>
            <a:ext cx="1465943" cy="8002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i="1" dirty="0"/>
              <a:t>Post</a:t>
            </a:r>
            <a:r>
              <a:rPr lang="en-US" i="1" dirty="0"/>
              <a:t> </a:t>
            </a:r>
            <a:r>
              <a:rPr lang="en-US" sz="1400" i="1" dirty="0" err="1"/>
              <a:t>Req</a:t>
            </a:r>
            <a:r>
              <a:rPr lang="en-US" sz="1400" i="1" dirty="0"/>
              <a:t>:</a:t>
            </a:r>
          </a:p>
          <a:p>
            <a:r>
              <a:rPr lang="en-US" sz="1400" i="1" dirty="0"/>
              <a:t>Invoke (id, password)</a:t>
            </a:r>
            <a:endParaRPr lang="he-IL" sz="14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BF198F-EAFC-4482-8737-333BAB9FBD1E}"/>
              </a:ext>
            </a:extLst>
          </p:cNvPr>
          <p:cNvSpPr txBox="1"/>
          <p:nvPr/>
        </p:nvSpPr>
        <p:spPr>
          <a:xfrm>
            <a:off x="5403333" y="4060576"/>
            <a:ext cx="142240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Neo Node</a:t>
            </a:r>
          </a:p>
          <a:p>
            <a:r>
              <a:rPr lang="en-US" dirty="0"/>
              <a:t>(RPC)     </a:t>
            </a:r>
            <a:endParaRPr lang="he-IL" dirty="0"/>
          </a:p>
        </p:txBody>
      </p: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7815B831-4512-4E5A-AB7A-1D3876F9F64D}"/>
              </a:ext>
            </a:extLst>
          </p:cNvPr>
          <p:cNvCxnSpPr>
            <a:cxnSpLocks/>
          </p:cNvCxnSpPr>
          <p:nvPr/>
        </p:nvCxnSpPr>
        <p:spPr>
          <a:xfrm>
            <a:off x="6978354" y="3929101"/>
            <a:ext cx="1864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אליפסה 17">
            <a:extLst>
              <a:ext uri="{FF2B5EF4-FFF2-40B4-BE49-F238E27FC236}">
                <a16:creationId xmlns:a16="http://schemas.microsoft.com/office/drawing/2014/main" id="{A0185F79-D3B6-476B-AC78-96064207A723}"/>
              </a:ext>
            </a:extLst>
          </p:cNvPr>
          <p:cNvSpPr/>
          <p:nvPr/>
        </p:nvSpPr>
        <p:spPr>
          <a:xfrm>
            <a:off x="8819322" y="2094411"/>
            <a:ext cx="1988458" cy="458651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3F18EA-4619-4F14-B2A9-AE289988C5A8}"/>
              </a:ext>
            </a:extLst>
          </p:cNvPr>
          <p:cNvSpPr txBox="1"/>
          <p:nvPr/>
        </p:nvSpPr>
        <p:spPr>
          <a:xfrm>
            <a:off x="9060709" y="3282770"/>
            <a:ext cx="155302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Neo (private) Blockchain</a:t>
            </a:r>
            <a:endParaRPr lang="he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2AE5C2-371B-463F-B571-358AAD8F95D9}"/>
              </a:ext>
            </a:extLst>
          </p:cNvPr>
          <p:cNvSpPr txBox="1"/>
          <p:nvPr/>
        </p:nvSpPr>
        <p:spPr>
          <a:xfrm>
            <a:off x="4082089" y="2692176"/>
            <a:ext cx="146594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i="1" dirty="0"/>
              <a:t>Post Request:</a:t>
            </a:r>
          </a:p>
          <a:p>
            <a:r>
              <a:rPr lang="en-US" i="1" dirty="0"/>
              <a:t>Invoke (operation, id, password)</a:t>
            </a:r>
            <a:endParaRPr lang="he-IL" i="1" dirty="0"/>
          </a:p>
        </p:txBody>
      </p:sp>
      <p:cxnSp>
        <p:nvCxnSpPr>
          <p:cNvPr id="22" name="מחבר חץ ישר 21">
            <a:extLst>
              <a:ext uri="{FF2B5EF4-FFF2-40B4-BE49-F238E27FC236}">
                <a16:creationId xmlns:a16="http://schemas.microsoft.com/office/drawing/2014/main" id="{96680EBB-8E3F-4BFD-A608-7AB80DA16790}"/>
              </a:ext>
            </a:extLst>
          </p:cNvPr>
          <p:cNvCxnSpPr>
            <a:cxnSpLocks/>
          </p:cNvCxnSpPr>
          <p:nvPr/>
        </p:nvCxnSpPr>
        <p:spPr>
          <a:xfrm flipH="1">
            <a:off x="6978354" y="4988644"/>
            <a:ext cx="1864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39276707-FDDC-4CF4-83D6-B7CDC3906715}"/>
              </a:ext>
            </a:extLst>
          </p:cNvPr>
          <p:cNvCxnSpPr>
            <a:cxnSpLocks/>
          </p:cNvCxnSpPr>
          <p:nvPr/>
        </p:nvCxnSpPr>
        <p:spPr>
          <a:xfrm flipH="1">
            <a:off x="4067794" y="4988643"/>
            <a:ext cx="1465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E81548-C739-49B0-9704-F89BBE911E06}"/>
              </a:ext>
            </a:extLst>
          </p:cNvPr>
          <p:cNvSpPr txBox="1"/>
          <p:nvPr/>
        </p:nvSpPr>
        <p:spPr>
          <a:xfrm>
            <a:off x="7522194" y="4988643"/>
            <a:ext cx="11684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i="1" dirty="0"/>
              <a:t>Operation result</a:t>
            </a:r>
            <a:endParaRPr lang="he-IL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1DC1A8-8BAA-4326-ABAE-95A1B9C9FA17}"/>
              </a:ext>
            </a:extLst>
          </p:cNvPr>
          <p:cNvSpPr txBox="1"/>
          <p:nvPr/>
        </p:nvSpPr>
        <p:spPr>
          <a:xfrm>
            <a:off x="4365337" y="4988642"/>
            <a:ext cx="11684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i="1" dirty="0"/>
              <a:t>Operation result</a:t>
            </a:r>
            <a:endParaRPr lang="he-IL" i="1" dirty="0"/>
          </a:p>
        </p:txBody>
      </p:sp>
      <p:cxnSp>
        <p:nvCxnSpPr>
          <p:cNvPr id="35" name="מחבר ישר 34">
            <a:extLst>
              <a:ext uri="{FF2B5EF4-FFF2-40B4-BE49-F238E27FC236}">
                <a16:creationId xmlns:a16="http://schemas.microsoft.com/office/drawing/2014/main" id="{9E754CAA-3873-4959-A9B8-FF7BC7398671}"/>
              </a:ext>
            </a:extLst>
          </p:cNvPr>
          <p:cNvCxnSpPr>
            <a:cxnSpLocks/>
          </p:cNvCxnSpPr>
          <p:nvPr/>
        </p:nvCxnSpPr>
        <p:spPr>
          <a:xfrm>
            <a:off x="3030024" y="3237051"/>
            <a:ext cx="19763" cy="2854259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002060">
                    <a:lumMod val="0"/>
                  </a:srgb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1F4FFDF-FE9D-40CC-AD4D-FE9DE16279D1}"/>
              </a:ext>
            </a:extLst>
          </p:cNvPr>
          <p:cNvSpPr txBox="1"/>
          <p:nvPr/>
        </p:nvSpPr>
        <p:spPr>
          <a:xfrm>
            <a:off x="1963225" y="4053250"/>
            <a:ext cx="8495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i="1" dirty="0"/>
              <a:t>client</a:t>
            </a:r>
            <a:endParaRPr lang="he-IL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813ECF-7432-479C-B9BB-5FAC0AE8B769}"/>
              </a:ext>
            </a:extLst>
          </p:cNvPr>
          <p:cNvSpPr txBox="1"/>
          <p:nvPr/>
        </p:nvSpPr>
        <p:spPr>
          <a:xfrm>
            <a:off x="3102153" y="4053250"/>
            <a:ext cx="8495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i="1" dirty="0"/>
              <a:t>server</a:t>
            </a:r>
            <a:endParaRPr lang="he-IL" i="1" dirty="0"/>
          </a:p>
        </p:txBody>
      </p:sp>
      <p:cxnSp>
        <p:nvCxnSpPr>
          <p:cNvPr id="39" name="מחבר חץ ישר 38">
            <a:extLst>
              <a:ext uri="{FF2B5EF4-FFF2-40B4-BE49-F238E27FC236}">
                <a16:creationId xmlns:a16="http://schemas.microsoft.com/office/drawing/2014/main" id="{02D06BD1-FBCF-4AEE-A8DB-2D254B9754C7}"/>
              </a:ext>
            </a:extLst>
          </p:cNvPr>
          <p:cNvCxnSpPr>
            <a:cxnSpLocks/>
          </p:cNvCxnSpPr>
          <p:nvPr/>
        </p:nvCxnSpPr>
        <p:spPr>
          <a:xfrm>
            <a:off x="2209967" y="3929101"/>
            <a:ext cx="791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E82D72D-770A-4151-8142-5CC1AD527500}"/>
              </a:ext>
            </a:extLst>
          </p:cNvPr>
          <p:cNvSpPr txBox="1"/>
          <p:nvPr/>
        </p:nvSpPr>
        <p:spPr>
          <a:xfrm>
            <a:off x="7348024" y="2968677"/>
            <a:ext cx="13208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Invoking Smart Contract</a:t>
            </a:r>
            <a:endParaRPr lang="he-IL" dirty="0"/>
          </a:p>
        </p:txBody>
      </p:sp>
      <p:sp>
        <p:nvSpPr>
          <p:cNvPr id="42" name="מלבן 41">
            <a:extLst>
              <a:ext uri="{FF2B5EF4-FFF2-40B4-BE49-F238E27FC236}">
                <a16:creationId xmlns:a16="http://schemas.microsoft.com/office/drawing/2014/main" id="{8E9A9FE2-0ADA-44AD-80C6-7528485811BB}"/>
              </a:ext>
            </a:extLst>
          </p:cNvPr>
          <p:cNvSpPr/>
          <p:nvPr/>
        </p:nvSpPr>
        <p:spPr>
          <a:xfrm>
            <a:off x="9162308" y="4712872"/>
            <a:ext cx="566059" cy="9221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4" name="מחבר חץ ישר 43">
            <a:extLst>
              <a:ext uri="{FF2B5EF4-FFF2-40B4-BE49-F238E27FC236}">
                <a16:creationId xmlns:a16="http://schemas.microsoft.com/office/drawing/2014/main" id="{9CB220EA-9B23-441F-821F-3E9859410F12}"/>
              </a:ext>
            </a:extLst>
          </p:cNvPr>
          <p:cNvCxnSpPr/>
          <p:nvPr/>
        </p:nvCxnSpPr>
        <p:spPr>
          <a:xfrm>
            <a:off x="9757395" y="4988642"/>
            <a:ext cx="253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מלבן: פינות מעוגלות 44">
            <a:extLst>
              <a:ext uri="{FF2B5EF4-FFF2-40B4-BE49-F238E27FC236}">
                <a16:creationId xmlns:a16="http://schemas.microsoft.com/office/drawing/2014/main" id="{D05572ED-71F9-4754-81F8-EAE36CA187FA}"/>
              </a:ext>
            </a:extLst>
          </p:cNvPr>
          <p:cNvSpPr/>
          <p:nvPr/>
        </p:nvSpPr>
        <p:spPr>
          <a:xfrm>
            <a:off x="10011394" y="4882130"/>
            <a:ext cx="355601" cy="5208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6F6326-0595-4A45-BC9E-DF417258F388}"/>
              </a:ext>
            </a:extLst>
          </p:cNvPr>
          <p:cNvSpPr txBox="1"/>
          <p:nvPr/>
        </p:nvSpPr>
        <p:spPr>
          <a:xfrm>
            <a:off x="8233393" y="4632482"/>
            <a:ext cx="230777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storage</a:t>
            </a:r>
            <a:endParaRPr lang="he-IL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3A78667-3F3E-4762-AB18-4514BDF7821B}"/>
              </a:ext>
            </a:extLst>
          </p:cNvPr>
          <p:cNvSpPr txBox="1"/>
          <p:nvPr/>
        </p:nvSpPr>
        <p:spPr>
          <a:xfrm>
            <a:off x="9096991" y="4700643"/>
            <a:ext cx="696686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Course registration smart contract</a:t>
            </a:r>
            <a:endParaRPr lang="he-IL" sz="1200" dirty="0"/>
          </a:p>
        </p:txBody>
      </p:sp>
      <p:cxnSp>
        <p:nvCxnSpPr>
          <p:cNvPr id="54" name="מחבר חץ ישר 53">
            <a:extLst>
              <a:ext uri="{FF2B5EF4-FFF2-40B4-BE49-F238E27FC236}">
                <a16:creationId xmlns:a16="http://schemas.microsoft.com/office/drawing/2014/main" id="{D3E5BA6C-3884-4AE0-AA2D-BB87FF6FD75A}"/>
              </a:ext>
            </a:extLst>
          </p:cNvPr>
          <p:cNvCxnSpPr/>
          <p:nvPr/>
        </p:nvCxnSpPr>
        <p:spPr>
          <a:xfrm flipH="1">
            <a:off x="9728367" y="5311807"/>
            <a:ext cx="283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חץ ישר 55">
            <a:extLst>
              <a:ext uri="{FF2B5EF4-FFF2-40B4-BE49-F238E27FC236}">
                <a16:creationId xmlns:a16="http://schemas.microsoft.com/office/drawing/2014/main" id="{84262B5A-B80B-409A-B0BB-776522381226}"/>
              </a:ext>
            </a:extLst>
          </p:cNvPr>
          <p:cNvCxnSpPr/>
          <p:nvPr/>
        </p:nvCxnSpPr>
        <p:spPr>
          <a:xfrm>
            <a:off x="9481624" y="3892007"/>
            <a:ext cx="0" cy="740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BC98235-5F3A-4A93-9085-8C32B0E5F51C}"/>
              </a:ext>
            </a:extLst>
          </p:cNvPr>
          <p:cNvSpPr txBox="1"/>
          <p:nvPr/>
        </p:nvSpPr>
        <p:spPr>
          <a:xfrm>
            <a:off x="9244593" y="3846745"/>
            <a:ext cx="96106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Invoking smart contract operation</a:t>
            </a:r>
            <a:endParaRPr lang="he-IL" sz="1200" dirty="0"/>
          </a:p>
        </p:txBody>
      </p:sp>
      <p:sp>
        <p:nvSpPr>
          <p:cNvPr id="59" name="אליפסה 58">
            <a:extLst>
              <a:ext uri="{FF2B5EF4-FFF2-40B4-BE49-F238E27FC236}">
                <a16:creationId xmlns:a16="http://schemas.microsoft.com/office/drawing/2014/main" id="{32A1DC56-D125-476C-99C9-EFEE53E7300A}"/>
              </a:ext>
            </a:extLst>
          </p:cNvPr>
          <p:cNvSpPr/>
          <p:nvPr/>
        </p:nvSpPr>
        <p:spPr>
          <a:xfrm>
            <a:off x="9884394" y="2568848"/>
            <a:ext cx="584422" cy="59731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אליפסה 59">
            <a:extLst>
              <a:ext uri="{FF2B5EF4-FFF2-40B4-BE49-F238E27FC236}">
                <a16:creationId xmlns:a16="http://schemas.microsoft.com/office/drawing/2014/main" id="{44F95CF6-D87A-4D10-B7CD-95AD6D74FF49}"/>
              </a:ext>
            </a:extLst>
          </p:cNvPr>
          <p:cNvSpPr/>
          <p:nvPr/>
        </p:nvSpPr>
        <p:spPr>
          <a:xfrm>
            <a:off x="9389905" y="2234774"/>
            <a:ext cx="523519" cy="5544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אליפסה 60">
            <a:extLst>
              <a:ext uri="{FF2B5EF4-FFF2-40B4-BE49-F238E27FC236}">
                <a16:creationId xmlns:a16="http://schemas.microsoft.com/office/drawing/2014/main" id="{D7FE4FF2-B604-42F4-855D-9BFA91B1CCC0}"/>
              </a:ext>
            </a:extLst>
          </p:cNvPr>
          <p:cNvSpPr/>
          <p:nvPr/>
        </p:nvSpPr>
        <p:spPr>
          <a:xfrm>
            <a:off x="9534820" y="5958137"/>
            <a:ext cx="581804" cy="63271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89B3D1-22F3-4BFA-BAFA-CE5A5C756041}"/>
              </a:ext>
            </a:extLst>
          </p:cNvPr>
          <p:cNvSpPr txBox="1"/>
          <p:nvPr/>
        </p:nvSpPr>
        <p:spPr>
          <a:xfrm>
            <a:off x="442465" y="199087"/>
            <a:ext cx="11749535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i="1" dirty="0"/>
              <a:t>1- סטודנט מקים שרת ו</a:t>
            </a:r>
            <a:r>
              <a:rPr lang="en-US" i="1" dirty="0"/>
              <a:t>RPC node</a:t>
            </a:r>
            <a:r>
              <a:rPr lang="he-IL" i="1" dirty="0"/>
              <a:t>.</a:t>
            </a:r>
          </a:p>
          <a:p>
            <a:r>
              <a:rPr lang="he-IL" i="1" dirty="0"/>
              <a:t>2- סטודנט מעביר דרך הממשק משתמש בקשה לשרת שמתקשר עם ה</a:t>
            </a:r>
            <a:r>
              <a:rPr lang="en-US" i="1" dirty="0"/>
              <a:t>RPC node</a:t>
            </a:r>
            <a:r>
              <a:rPr lang="he-IL" i="1" dirty="0"/>
              <a:t> שעל מחשב הסטודנט.</a:t>
            </a:r>
          </a:p>
          <a:p>
            <a:r>
              <a:rPr lang="he-IL" i="1" dirty="0"/>
              <a:t>3- ה</a:t>
            </a:r>
            <a:r>
              <a:rPr lang="en-US" i="1" dirty="0"/>
              <a:t>NODE</a:t>
            </a:r>
            <a:r>
              <a:rPr lang="he-IL" i="1" dirty="0"/>
              <a:t> שולח בקשת </a:t>
            </a:r>
            <a:r>
              <a:rPr lang="en-US" i="1" dirty="0"/>
              <a:t>INVOKE</a:t>
            </a:r>
            <a:r>
              <a:rPr lang="he-IL" i="1" dirty="0"/>
              <a:t> עם הפרמטרים המתאימים לשרת </a:t>
            </a:r>
            <a:r>
              <a:rPr lang="he-IL" i="1" dirty="0" err="1"/>
              <a:t>הבלוקצ'יין</a:t>
            </a:r>
            <a:r>
              <a:rPr lang="he-IL" i="1" dirty="0"/>
              <a:t> ע"מ להריץ את החוזה. </a:t>
            </a:r>
          </a:p>
          <a:p>
            <a:r>
              <a:rPr lang="he-IL" i="1" dirty="0"/>
              <a:t>4- ה</a:t>
            </a:r>
            <a:r>
              <a:rPr lang="en-US" i="1" dirty="0"/>
              <a:t>NODE</a:t>
            </a:r>
            <a:r>
              <a:rPr lang="he-IL" i="1" dirty="0"/>
              <a:t> מחזיר לסטודנט </a:t>
            </a:r>
            <a:r>
              <a:rPr lang="en-US" i="1" dirty="0"/>
              <a:t>RESPONSE</a:t>
            </a:r>
            <a:r>
              <a:rPr lang="he-IL" i="1" dirty="0"/>
              <a:t>.</a:t>
            </a:r>
          </a:p>
          <a:p>
            <a:r>
              <a:rPr lang="he-IL" i="1" dirty="0"/>
              <a:t>4- במידה ויש צורך בעדכון </a:t>
            </a:r>
            <a:r>
              <a:rPr lang="he-IL" i="1" dirty="0" err="1"/>
              <a:t>הבלוקצ'יין</a:t>
            </a:r>
            <a:r>
              <a:rPr lang="he-IL" i="1" dirty="0"/>
              <a:t>, ה</a:t>
            </a:r>
            <a:r>
              <a:rPr lang="en-US" i="1" dirty="0"/>
              <a:t>NODE</a:t>
            </a:r>
            <a:r>
              <a:rPr lang="he-IL" i="1" dirty="0"/>
              <a:t> שולח </a:t>
            </a:r>
            <a:r>
              <a:rPr lang="en-US" i="1" dirty="0"/>
              <a:t>RAW TRANSACTION</a:t>
            </a:r>
            <a:r>
              <a:rPr lang="he-IL" i="1" dirty="0"/>
              <a:t> עם ה</a:t>
            </a:r>
            <a:r>
              <a:rPr lang="en-US" i="1" dirty="0"/>
              <a:t>TX</a:t>
            </a:r>
            <a:r>
              <a:rPr lang="he-IL" i="1" dirty="0"/>
              <a:t> שהתקבל </a:t>
            </a:r>
            <a:r>
              <a:rPr lang="he-IL" i="1" dirty="0" err="1"/>
              <a:t>והבלוקצ'יין</a:t>
            </a:r>
            <a:r>
              <a:rPr lang="he-IL" i="1" dirty="0"/>
              <a:t> יעודכן כרצוי.</a:t>
            </a:r>
          </a:p>
          <a:p>
            <a:r>
              <a:rPr lang="he-IL" i="1" dirty="0"/>
              <a:t>5- ה</a:t>
            </a:r>
            <a:r>
              <a:rPr lang="en-US" i="1" dirty="0"/>
              <a:t>NODE</a:t>
            </a:r>
            <a:r>
              <a:rPr lang="he-IL" i="1" dirty="0"/>
              <a:t> מעביר את התגובות של </a:t>
            </a:r>
            <a:r>
              <a:rPr lang="he-IL" i="1" dirty="0" err="1"/>
              <a:t>הבלוקצ'יין</a:t>
            </a:r>
            <a:r>
              <a:rPr lang="he-IL" i="1" dirty="0"/>
              <a:t> חזרה לסטודנט.</a:t>
            </a:r>
          </a:p>
        </p:txBody>
      </p:sp>
      <p:sp>
        <p:nvSpPr>
          <p:cNvPr id="26" name="תרשים זרימה: השהיה 25">
            <a:extLst>
              <a:ext uri="{FF2B5EF4-FFF2-40B4-BE49-F238E27FC236}">
                <a16:creationId xmlns:a16="http://schemas.microsoft.com/office/drawing/2014/main" id="{92041942-6CA9-4CEE-8A90-FF173F163DE6}"/>
              </a:ext>
            </a:extLst>
          </p:cNvPr>
          <p:cNvSpPr/>
          <p:nvPr/>
        </p:nvSpPr>
        <p:spPr>
          <a:xfrm flipH="1">
            <a:off x="2087883" y="2405575"/>
            <a:ext cx="1836665" cy="3812345"/>
          </a:xfrm>
          <a:prstGeom prst="flowChartDelay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2FBA2B-86F4-4128-9E84-93B44542BFC5}"/>
              </a:ext>
            </a:extLst>
          </p:cNvPr>
          <p:cNvSpPr txBox="1"/>
          <p:nvPr/>
        </p:nvSpPr>
        <p:spPr>
          <a:xfrm>
            <a:off x="2872723" y="2077927"/>
            <a:ext cx="205422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endParaRPr lang="he-IL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0598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E22DDB-97C3-4DEE-8B8A-141D1EA55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473"/>
            <a:ext cx="10515600" cy="1325563"/>
          </a:xfrm>
        </p:spPr>
        <p:txBody>
          <a:bodyPr>
            <a:normAutofit/>
          </a:bodyPr>
          <a:lstStyle/>
          <a:p>
            <a:r>
              <a:rPr lang="he-IL" sz="4200" b="1" dirty="0"/>
              <a:t>יתרונות השימוש ב</a:t>
            </a:r>
            <a:r>
              <a:rPr lang="en-US" sz="4200" b="1" dirty="0"/>
              <a:t>Blockchain</a:t>
            </a:r>
            <a:r>
              <a:rPr lang="he-IL" sz="4200" b="1" dirty="0"/>
              <a:t> כמערכת הרישום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B6EF206-04E5-40D9-98BA-1BC86FC2F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871"/>
            <a:ext cx="10515600" cy="4351338"/>
          </a:xfrm>
        </p:spPr>
        <p:txBody>
          <a:bodyPr/>
          <a:lstStyle/>
          <a:p>
            <a:r>
              <a:rPr lang="he-IL" sz="2600" dirty="0"/>
              <a:t>אחסון בטוח ומבוזר של טבלת הרישום על רשת ה</a:t>
            </a:r>
            <a:r>
              <a:rPr lang="en-US" sz="2600" dirty="0"/>
              <a:t>Blockchain</a:t>
            </a:r>
            <a:r>
              <a:rPr lang="he-IL" sz="2600" dirty="0"/>
              <a:t>.</a:t>
            </a:r>
          </a:p>
          <a:p>
            <a:r>
              <a:rPr lang="he-IL" sz="2600" dirty="0"/>
              <a:t>הפעלת פונקציות שונות באופן מבוזר ע"י החוזה החכם, ובכך עדכון טבלת הרישום באופן מבוזר גם כן. </a:t>
            </a:r>
          </a:p>
          <a:p>
            <a:r>
              <a:rPr lang="he-IL" sz="2600" dirty="0"/>
              <a:t>אלו ימנעו שינויים ועסקאות לא הוגנות כתוצאה מתקלות ברשת או פעולות זדוניות.</a:t>
            </a:r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71433F9F-F2DF-4A09-AE1E-8CD9CD1343FE}"/>
              </a:ext>
            </a:extLst>
          </p:cNvPr>
          <p:cNvSpPr txBox="1">
            <a:spLocks/>
          </p:cNvSpPr>
          <p:nvPr/>
        </p:nvSpPr>
        <p:spPr>
          <a:xfrm>
            <a:off x="1032803" y="29615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4200" b="1" dirty="0"/>
              <a:t>חסרונות</a:t>
            </a:r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244E9DE5-579D-44B5-B7AA-E9AFA2F0E069}"/>
              </a:ext>
            </a:extLst>
          </p:cNvPr>
          <p:cNvSpPr txBox="1">
            <a:spLocks/>
          </p:cNvSpPr>
          <p:nvPr/>
        </p:nvSpPr>
        <p:spPr>
          <a:xfrm>
            <a:off x="1032803" y="398594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600" b="1" dirty="0"/>
              <a:t>מערכת איטית שלא מגיבה מיד לכל עדכון. בנוסף עדכונים באחסון של החוזה אפשריים פעם אחת בכל בלוק.</a:t>
            </a:r>
          </a:p>
          <a:p>
            <a:r>
              <a:rPr lang="he-IL" sz="2600" dirty="0"/>
              <a:t>המערכת של </a:t>
            </a:r>
            <a:r>
              <a:rPr lang="en-US" sz="2600" dirty="0"/>
              <a:t>Neo</a:t>
            </a:r>
            <a:r>
              <a:rPr lang="he-IL" sz="2600" dirty="0"/>
              <a:t> לא שלמה ועדיין בפיתוח, לכן פיתוח החוזה החכם לא נוח במיוחד ועדיין לא נגיש לשפות תכנות רבות. (כלים מסוימים עובדים רק במערכות הפעלה מסוימות וכו'). </a:t>
            </a:r>
          </a:p>
        </p:txBody>
      </p:sp>
    </p:spTree>
    <p:extLst>
      <p:ext uri="{BB962C8B-B14F-4D97-AF65-F5344CB8AC3E}">
        <p14:creationId xmlns:p14="http://schemas.microsoft.com/office/powerpoint/2010/main" val="622162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2257E8-4A2F-4EB4-B521-C63F420AA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68" y="-70340"/>
            <a:ext cx="10515600" cy="1325563"/>
          </a:xfrm>
        </p:spPr>
        <p:txBody>
          <a:bodyPr/>
          <a:lstStyle/>
          <a:p>
            <a:r>
              <a:rPr lang="he-IL" b="1" dirty="0"/>
              <a:t>נקודות נוספות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BEE9465-79A6-4CFA-BE9A-CD8C8A3D7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68" y="987305"/>
            <a:ext cx="10515600" cy="5984995"/>
          </a:xfrm>
        </p:spPr>
        <p:txBody>
          <a:bodyPr>
            <a:normAutofit/>
          </a:bodyPr>
          <a:lstStyle/>
          <a:p>
            <a:r>
              <a:rPr lang="he-IL" sz="2300" i="1" dirty="0"/>
              <a:t>על מנת שהמערכת תהיה מבוזרת באופן מספק, כל סטודנט מחזיק </a:t>
            </a:r>
            <a:r>
              <a:rPr lang="en-US" sz="2300" i="1" dirty="0"/>
              <a:t>NODE</a:t>
            </a:r>
            <a:r>
              <a:rPr lang="he-IL" sz="2300" i="1" dirty="0"/>
              <a:t> של </a:t>
            </a:r>
            <a:r>
              <a:rPr lang="he-IL" sz="2300" i="1" dirty="0" err="1"/>
              <a:t>הבלוקצ'יין</a:t>
            </a:r>
            <a:r>
              <a:rPr lang="he-IL" sz="2300" i="1" dirty="0"/>
              <a:t>. הקוד של הממשק משתמש כולו נגיש למשתמש. פעולות מסוימות כמו אתחול הטבלה שמורות לשרתי האוניברסיטה ויוכלו להתבצע רק בזמן שקבוע מראש ע"י החוזה.</a:t>
            </a:r>
          </a:p>
          <a:p>
            <a:r>
              <a:rPr lang="he-IL" sz="2400" i="1" dirty="0"/>
              <a:t>ניתן להשתמש ברשת הגלובלית של </a:t>
            </a:r>
            <a:r>
              <a:rPr lang="en-US" sz="2400" i="1" dirty="0"/>
              <a:t>NEO</a:t>
            </a:r>
            <a:r>
              <a:rPr lang="he-IL" sz="2400" i="1" dirty="0"/>
              <a:t> אך נעדיף להקים רשת פרטית. </a:t>
            </a:r>
          </a:p>
          <a:p>
            <a:pPr marL="0" indent="0">
              <a:buNone/>
            </a:pPr>
            <a:endParaRPr lang="he-IL" sz="2400" i="1" dirty="0"/>
          </a:p>
          <a:p>
            <a:r>
              <a:rPr lang="he-IL" b="1" i="1" dirty="0"/>
              <a:t>לסיכום,</a:t>
            </a:r>
            <a:endParaRPr lang="he-IL" i="1" dirty="0"/>
          </a:p>
          <a:p>
            <a:pPr marL="0" indent="0">
              <a:buNone/>
            </a:pPr>
            <a:r>
              <a:rPr lang="he-IL" i="1" dirty="0"/>
              <a:t>לדעתי שימוש בטכנולוגית החוזים החכמים של </a:t>
            </a:r>
            <a:r>
              <a:rPr lang="en-US" i="1" dirty="0"/>
              <a:t>NEO</a:t>
            </a:r>
            <a:r>
              <a:rPr lang="he-IL" i="1" dirty="0"/>
              <a:t> אינה מתאימה למימוש של מערכת רישום לקורסים באוניברסיטה. הסיבה העיקרית היא העדכונים הלא מידיים של המערכת, דבר שמערכת רישום תחרותית דורשת. </a:t>
            </a:r>
          </a:p>
          <a:p>
            <a:pPr marL="0" indent="0">
              <a:buNone/>
            </a:pPr>
            <a:r>
              <a:rPr lang="he-IL" i="1" dirty="0"/>
              <a:t>המימוש של המערכת הוא אמין ולא מטעה סטודנטים: מי שמקבל אינדיקציה לפעולה חיובית- הפעולה אכן התבצעה עבורו.</a:t>
            </a:r>
          </a:p>
          <a:p>
            <a:pPr marL="0" indent="0">
              <a:buNone/>
            </a:pPr>
            <a:r>
              <a:rPr lang="he-IL" i="1" dirty="0"/>
              <a:t>המערכת יכולה להתאים לרישום ארוך טווח שאינו תחרותי ועמוס, הדורש רמת אבטחה גבוהה המסופקת ע"י </a:t>
            </a:r>
            <a:r>
              <a:rPr lang="he-IL" i="1" dirty="0" err="1"/>
              <a:t>הבלוקצ'יין</a:t>
            </a:r>
            <a:r>
              <a:rPr lang="he-IL" i="1" dirty="0"/>
              <a:t>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38436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E0A201-31B1-4242-95DD-5F168731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9174"/>
            <a:ext cx="10515600" cy="1325563"/>
          </a:xfrm>
        </p:spPr>
        <p:txBody>
          <a:bodyPr/>
          <a:lstStyle/>
          <a:p>
            <a:r>
              <a:rPr lang="he-IL" dirty="0"/>
              <a:t>_______________________________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8694D8-D434-442A-BD6B-51D1A330DE7C}"/>
              </a:ext>
            </a:extLst>
          </p:cNvPr>
          <p:cNvSpPr txBox="1"/>
          <p:nvPr/>
        </p:nvSpPr>
        <p:spPr>
          <a:xfrm>
            <a:off x="1125415" y="3347289"/>
            <a:ext cx="26447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http://docs.neo.org/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6314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7EF6A6-E2F8-45F7-855E-F94639A2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64656" y="2433076"/>
            <a:ext cx="10515600" cy="1325563"/>
          </a:xfrm>
        </p:spPr>
        <p:txBody>
          <a:bodyPr/>
          <a:lstStyle/>
          <a:p>
            <a:r>
              <a:rPr lang="he-I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נקודות טכניות</a:t>
            </a:r>
          </a:p>
        </p:txBody>
      </p:sp>
    </p:spTree>
    <p:extLst>
      <p:ext uri="{BB962C8B-B14F-4D97-AF65-F5344CB8AC3E}">
        <p14:creationId xmlns:p14="http://schemas.microsoft.com/office/powerpoint/2010/main" val="3647962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0A49FC5-9175-4BEA-A8C8-7E1BCDB2A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828"/>
            <a:ext cx="10515600" cy="6175717"/>
          </a:xfrm>
        </p:spPr>
        <p:txBody>
          <a:bodyPr>
            <a:normAutofit fontScale="92500" lnSpcReduction="10000"/>
          </a:bodyPr>
          <a:lstStyle/>
          <a:p>
            <a:r>
              <a:rPr lang="he-IL" b="1" dirty="0">
                <a:cs typeface="+mj-cs"/>
              </a:rPr>
              <a:t>פעולת </a:t>
            </a:r>
            <a:r>
              <a:rPr lang="en-US" b="1" dirty="0">
                <a:cs typeface="+mj-cs"/>
              </a:rPr>
              <a:t>invoke</a:t>
            </a:r>
            <a:r>
              <a:rPr lang="he-IL" b="1" dirty="0">
                <a:cs typeface="+mj-cs"/>
              </a:rPr>
              <a:t> מה </a:t>
            </a:r>
            <a:r>
              <a:rPr lang="en-US" b="1" dirty="0" err="1">
                <a:cs typeface="+mj-cs"/>
              </a:rPr>
              <a:t>RPCNode</a:t>
            </a:r>
            <a:r>
              <a:rPr lang="he-IL" b="1" dirty="0">
                <a:cs typeface="+mj-cs"/>
              </a:rPr>
              <a:t> </a:t>
            </a:r>
            <a:r>
              <a:rPr lang="he-IL" b="1" dirty="0" err="1">
                <a:cs typeface="+mj-cs"/>
              </a:rPr>
              <a:t>מסמלצת</a:t>
            </a:r>
            <a:r>
              <a:rPr lang="he-IL" b="1" dirty="0">
                <a:cs typeface="+mj-cs"/>
              </a:rPr>
              <a:t> הרצה של החוזה- מתאימה לשליפת מידע רצוי מאחסון של חוזה. בפועל ניתן להריץ חוזה פעם אחת בכל </a:t>
            </a:r>
            <a:r>
              <a:rPr lang="en-US" b="1" dirty="0">
                <a:cs typeface="+mj-cs"/>
              </a:rPr>
              <a:t>time interval</a:t>
            </a:r>
            <a:r>
              <a:rPr lang="he-IL" b="1" dirty="0">
                <a:cs typeface="+mj-cs"/>
              </a:rPr>
              <a:t>, ולכן בקריאה שלא דורשת שינויי באחסון החוזה אנו מבצעים סימולציה, ובפעולה שכן דורשת שינויים נשתמש ב</a:t>
            </a:r>
            <a:r>
              <a:rPr lang="en-US" b="1" dirty="0">
                <a:cs typeface="+mj-cs"/>
              </a:rPr>
              <a:t>raw transaction </a:t>
            </a:r>
            <a:r>
              <a:rPr lang="he-IL" b="1" dirty="0">
                <a:cs typeface="+mj-cs"/>
              </a:rPr>
              <a:t> המריצה את החוזה בכל ה</a:t>
            </a:r>
            <a:r>
              <a:rPr lang="en-US" b="1" dirty="0">
                <a:cs typeface="+mj-cs"/>
              </a:rPr>
              <a:t>consensus nodes</a:t>
            </a:r>
            <a:r>
              <a:rPr lang="he-IL" b="1" dirty="0">
                <a:cs typeface="+mj-cs"/>
              </a:rPr>
              <a:t>, ומבצעת שינויים כרצוננו.</a:t>
            </a:r>
            <a:r>
              <a:rPr lang="he-IL" dirty="0">
                <a:cs typeface="+mj-cs"/>
              </a:rPr>
              <a:t> </a:t>
            </a:r>
            <a:r>
              <a:rPr lang="he-IL" i="1" dirty="0">
                <a:cs typeface="+mj-cs"/>
              </a:rPr>
              <a:t>במידה והחוזה כבר רץ ב</a:t>
            </a:r>
            <a:r>
              <a:rPr lang="en-US" i="1" dirty="0">
                <a:cs typeface="+mj-cs"/>
              </a:rPr>
              <a:t>time interval </a:t>
            </a:r>
            <a:r>
              <a:rPr lang="he-IL" i="1" dirty="0">
                <a:cs typeface="+mj-cs"/>
              </a:rPr>
              <a:t> הנוכחי, המערכת מיידעת אותנו, ונודיע למשתמש לנסות שוב בעוד מספר שניות.</a:t>
            </a:r>
          </a:p>
          <a:p>
            <a:r>
              <a:rPr lang="he-IL" b="1" dirty="0">
                <a:cs typeface="+mj-cs"/>
              </a:rPr>
              <a:t>סנכרון </a:t>
            </a:r>
            <a:r>
              <a:rPr lang="he-IL" b="1" dirty="0" err="1">
                <a:cs typeface="+mj-cs"/>
              </a:rPr>
              <a:t>הבלוקצ'יין</a:t>
            </a:r>
            <a:r>
              <a:rPr lang="he-IL" b="1" dirty="0">
                <a:cs typeface="+mj-cs"/>
              </a:rPr>
              <a:t>- מתבצע מתוך ה</a:t>
            </a:r>
            <a:r>
              <a:rPr lang="en-US" b="1" dirty="0" err="1">
                <a:cs typeface="+mj-cs"/>
              </a:rPr>
              <a:t>seedlist</a:t>
            </a:r>
            <a:r>
              <a:rPr lang="he-IL" b="1" dirty="0">
                <a:cs typeface="+mj-cs"/>
              </a:rPr>
              <a:t>. אצלנו הסנכרון הוא מתוך הדוקרים וברשת המקורית יש רשימה ארוכה של </a:t>
            </a:r>
            <a:r>
              <a:rPr lang="en-US" b="1" dirty="0" err="1">
                <a:cs typeface="+mj-cs"/>
              </a:rPr>
              <a:t>seedlist</a:t>
            </a:r>
            <a:r>
              <a:rPr lang="he-IL" b="1" dirty="0">
                <a:cs typeface="+mj-cs"/>
              </a:rPr>
              <a:t> שמהם מתבצע הסנכרון של </a:t>
            </a:r>
            <a:r>
              <a:rPr lang="he-IL" b="1" dirty="0" err="1">
                <a:cs typeface="+mj-cs"/>
              </a:rPr>
              <a:t>הבלוקצ'יין</a:t>
            </a:r>
            <a:r>
              <a:rPr lang="he-IL" b="1" dirty="0">
                <a:cs typeface="+mj-cs"/>
              </a:rPr>
              <a:t>. </a:t>
            </a:r>
          </a:p>
          <a:p>
            <a:r>
              <a:rPr lang="he-IL" b="1" dirty="0">
                <a:cs typeface="+mj-cs"/>
              </a:rPr>
              <a:t>כל </a:t>
            </a:r>
            <a:r>
              <a:rPr lang="en-US" b="1" dirty="0">
                <a:cs typeface="+mj-cs"/>
              </a:rPr>
              <a:t>NODE</a:t>
            </a:r>
            <a:r>
              <a:rPr lang="he-IL" b="1" dirty="0">
                <a:cs typeface="+mj-cs"/>
              </a:rPr>
              <a:t> שמגיע לקונצנזוס מפרסם את הבלוק, וכל </a:t>
            </a:r>
            <a:r>
              <a:rPr lang="en-US" b="1" dirty="0">
                <a:cs typeface="+mj-cs"/>
              </a:rPr>
              <a:t>NODE</a:t>
            </a:r>
            <a:r>
              <a:rPr lang="he-IL" b="1" dirty="0">
                <a:cs typeface="+mj-cs"/>
              </a:rPr>
              <a:t> שמקבל את הבלוק שהתקבל כקונצנזוס זונח את תהליך הקונצנזוס הישן ועובר לתהליך הקונצנזוס הבא.</a:t>
            </a:r>
          </a:p>
          <a:p>
            <a:r>
              <a:rPr lang="he-IL" b="1" dirty="0">
                <a:cs typeface="+mj-cs"/>
              </a:rPr>
              <a:t>יש רשימה של </a:t>
            </a:r>
            <a:r>
              <a:rPr lang="en-US" b="1" dirty="0">
                <a:cs typeface="+mj-cs"/>
              </a:rPr>
              <a:t>Bookkeepers</a:t>
            </a:r>
            <a:r>
              <a:rPr lang="he-IL" b="1" dirty="0">
                <a:cs typeface="+mj-cs"/>
              </a:rPr>
              <a:t> בפרוטוקול של ה</a:t>
            </a:r>
            <a:r>
              <a:rPr lang="en-US" b="1" dirty="0">
                <a:cs typeface="+mj-cs"/>
              </a:rPr>
              <a:t>NODE</a:t>
            </a:r>
            <a:r>
              <a:rPr lang="he-IL" b="1" dirty="0">
                <a:cs typeface="+mj-cs"/>
              </a:rPr>
              <a:t>. בנוסף ניתן להוסיף ע"י שימוש בפונקציה </a:t>
            </a:r>
            <a:r>
              <a:rPr lang="en-US" b="1" dirty="0" err="1">
                <a:cs typeface="+mj-cs"/>
              </a:rPr>
              <a:t>Validator.Register</a:t>
            </a:r>
            <a:r>
              <a:rPr lang="he-IL" b="1" dirty="0">
                <a:cs typeface="+mj-cs"/>
              </a:rPr>
              <a:t>. כל אחד יכול להיות </a:t>
            </a:r>
            <a:r>
              <a:rPr lang="en-US" b="1" dirty="0">
                <a:cs typeface="+mj-cs"/>
              </a:rPr>
              <a:t>Bookkeeper</a:t>
            </a:r>
            <a:r>
              <a:rPr lang="he-IL" b="1" dirty="0">
                <a:cs typeface="+mj-cs"/>
              </a:rPr>
              <a:t>, אבל כדי להיבחר הוא צריך לקבל מספר הצבעות עבורו (כל אחד יכול להצביע ל</a:t>
            </a:r>
            <a:r>
              <a:rPr lang="en-US" b="1" dirty="0">
                <a:cs typeface="+mj-cs"/>
              </a:rPr>
              <a:t>bookkeeper</a:t>
            </a:r>
            <a:r>
              <a:rPr lang="he-IL" b="1" dirty="0">
                <a:cs typeface="+mj-cs"/>
              </a:rPr>
              <a:t>). </a:t>
            </a:r>
            <a:r>
              <a:rPr lang="he-IL" i="1" dirty="0">
                <a:cs typeface="+mj-cs"/>
              </a:rPr>
              <a:t>ה</a:t>
            </a:r>
            <a:r>
              <a:rPr lang="en-US" i="1" dirty="0">
                <a:cs typeface="+mj-cs"/>
              </a:rPr>
              <a:t>bookkeepers</a:t>
            </a:r>
            <a:r>
              <a:rPr lang="he-IL" i="1" dirty="0">
                <a:cs typeface="+mj-cs"/>
              </a:rPr>
              <a:t> מתוגמלים על ידי המערכת על השתתפותם בתהליך הקונצנזוס. בנוסף, מצביעיו של ה</a:t>
            </a:r>
            <a:r>
              <a:rPr lang="en-US" i="1" dirty="0">
                <a:cs typeface="+mj-cs"/>
              </a:rPr>
              <a:t>bookkeeper</a:t>
            </a:r>
            <a:r>
              <a:rPr lang="he-IL" i="1" dirty="0">
                <a:cs typeface="+mj-cs"/>
              </a:rPr>
              <a:t> שהשתתף בתהליך קונצנזוס תקין מתוגמלים גם הם.</a:t>
            </a:r>
          </a:p>
        </p:txBody>
      </p:sp>
    </p:spTree>
    <p:extLst>
      <p:ext uri="{BB962C8B-B14F-4D97-AF65-F5344CB8AC3E}">
        <p14:creationId xmlns:p14="http://schemas.microsoft.com/office/powerpoint/2010/main" val="4173792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16698CF-B286-45E4-B319-0D273213F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4714"/>
            <a:ext cx="10515600" cy="6163033"/>
          </a:xfrm>
        </p:spPr>
        <p:txBody>
          <a:bodyPr/>
          <a:lstStyle/>
          <a:p>
            <a:r>
              <a:rPr lang="he-IL" sz="2600" dirty="0">
                <a:cs typeface="+mj-cs"/>
              </a:rPr>
              <a:t>בדיקה האם יש מספיק אישורים לבלוק בקוד: שיטה </a:t>
            </a:r>
            <a:r>
              <a:rPr lang="en-US" sz="2600" dirty="0" err="1">
                <a:cs typeface="+mj-cs"/>
              </a:rPr>
              <a:t>checkSignatures</a:t>
            </a:r>
            <a:r>
              <a:rPr lang="en-US" sz="2600" dirty="0">
                <a:cs typeface="+mj-cs"/>
              </a:rPr>
              <a:t>()</a:t>
            </a:r>
            <a:r>
              <a:rPr lang="he-IL" sz="2600" dirty="0">
                <a:cs typeface="+mj-cs"/>
              </a:rPr>
              <a:t>. המשתנה </a:t>
            </a:r>
            <a:r>
              <a:rPr lang="en-US" sz="2600" dirty="0">
                <a:cs typeface="+mj-cs"/>
              </a:rPr>
              <a:t>M</a:t>
            </a:r>
            <a:r>
              <a:rPr lang="he-IL" sz="2600" dirty="0">
                <a:cs typeface="+mj-cs"/>
              </a:rPr>
              <a:t> הוא בעצם 66% מה</a:t>
            </a:r>
            <a:r>
              <a:rPr lang="en-US" sz="2600" dirty="0">
                <a:cs typeface="+mj-cs"/>
              </a:rPr>
              <a:t>CONSENSUS NODES</a:t>
            </a:r>
            <a:r>
              <a:rPr lang="he-IL" sz="2600" dirty="0">
                <a:cs typeface="+mj-cs"/>
              </a:rPr>
              <a:t>.</a:t>
            </a:r>
            <a:r>
              <a:rPr lang="en-US" sz="2600" dirty="0">
                <a:cs typeface="+mj-cs"/>
              </a:rPr>
              <a:t> </a:t>
            </a:r>
            <a:r>
              <a:rPr lang="he-IL" sz="2600" dirty="0">
                <a:cs typeface="+mj-cs"/>
              </a:rPr>
              <a:t>יוצר בלוק חדש וחותם עליו בשם כל מי שאישר אותו.</a:t>
            </a:r>
            <a:r>
              <a:rPr lang="en-US" sz="2600" dirty="0">
                <a:cs typeface="+mj-cs"/>
              </a:rPr>
              <a:t>  </a:t>
            </a:r>
            <a:r>
              <a:rPr lang="he-IL" sz="2600" dirty="0">
                <a:cs typeface="+mj-cs"/>
              </a:rPr>
              <a:t> בסוף שולח את הבלוק ומסמן את הסטטוס של הבלוק כ</a:t>
            </a:r>
            <a:r>
              <a:rPr lang="en-US" sz="2600" dirty="0" err="1">
                <a:cs typeface="+mj-cs"/>
              </a:rPr>
              <a:t>blockSent</a:t>
            </a:r>
            <a:r>
              <a:rPr lang="he-IL" sz="2600" dirty="0">
                <a:cs typeface="+mj-cs"/>
              </a:rPr>
              <a:t>. קוראים לבדיקה למשל כשמקבלים </a:t>
            </a:r>
            <a:r>
              <a:rPr lang="en-US" sz="2600" dirty="0" err="1">
                <a:cs typeface="+mj-cs"/>
              </a:rPr>
              <a:t>prepareResponse</a:t>
            </a:r>
            <a:r>
              <a:rPr lang="he-IL" sz="2600" dirty="0">
                <a:cs typeface="+mj-cs"/>
              </a:rPr>
              <a:t>.</a:t>
            </a:r>
            <a:endParaRPr lang="en-US" sz="2600" dirty="0">
              <a:cs typeface="+mj-cs"/>
            </a:endParaRPr>
          </a:p>
          <a:p>
            <a:r>
              <a:rPr lang="he-IL" sz="2600" dirty="0">
                <a:cs typeface="+mj-cs"/>
              </a:rPr>
              <a:t>ספירת החתימות בקוד- צריך להוסיף </a:t>
            </a:r>
            <a:r>
              <a:rPr lang="he-IL" sz="2600" dirty="0" err="1">
                <a:cs typeface="+mj-cs"/>
              </a:rPr>
              <a:t>לטרנזקציה</a:t>
            </a:r>
            <a:r>
              <a:rPr lang="he-IL" sz="2600" dirty="0">
                <a:cs typeface="+mj-cs"/>
              </a:rPr>
              <a:t> שרוצים לאשר חתימה. מתבצע ב</a:t>
            </a:r>
            <a:r>
              <a:rPr lang="en-US" sz="2600" dirty="0" err="1">
                <a:cs typeface="+mj-cs"/>
              </a:rPr>
              <a:t>addSignature</a:t>
            </a:r>
            <a:r>
              <a:rPr lang="he-IL" sz="2600" dirty="0">
                <a:cs typeface="+mj-cs"/>
              </a:rPr>
              <a:t> שקורא ל</a:t>
            </a:r>
            <a:r>
              <a:rPr lang="en-US" sz="2600" dirty="0">
                <a:cs typeface="+mj-cs"/>
              </a:rPr>
              <a:t>add</a:t>
            </a:r>
            <a:r>
              <a:rPr lang="he-IL" sz="2600" dirty="0">
                <a:cs typeface="+mj-cs"/>
              </a:rPr>
              <a:t>. מתבצע כאשר מקבלים </a:t>
            </a:r>
            <a:r>
              <a:rPr lang="en-US" sz="2600" dirty="0">
                <a:cs typeface="+mj-cs"/>
              </a:rPr>
              <a:t>prepare request</a:t>
            </a:r>
            <a:r>
              <a:rPr lang="he-IL" sz="2600" dirty="0">
                <a:cs typeface="+mj-cs"/>
              </a:rPr>
              <a:t>, שם צריך לעשות </a:t>
            </a:r>
            <a:r>
              <a:rPr lang="en-US" sz="2600" dirty="0">
                <a:cs typeface="+mj-cs"/>
              </a:rPr>
              <a:t>verify</a:t>
            </a:r>
            <a:r>
              <a:rPr lang="he-IL" sz="2600" dirty="0">
                <a:cs typeface="+mj-cs"/>
              </a:rPr>
              <a:t>. גם כאשר מוסיפים </a:t>
            </a:r>
            <a:r>
              <a:rPr lang="he-IL" sz="2600" dirty="0" err="1">
                <a:cs typeface="+mj-cs"/>
              </a:rPr>
              <a:t>טרנזקציה</a:t>
            </a:r>
            <a:r>
              <a:rPr lang="he-IL" sz="2600" dirty="0">
                <a:cs typeface="+mj-cs"/>
              </a:rPr>
              <a:t> (דרך </a:t>
            </a:r>
            <a:r>
              <a:rPr lang="en-US" sz="2600" dirty="0" err="1">
                <a:cs typeface="+mj-cs"/>
              </a:rPr>
              <a:t>signAndRelay</a:t>
            </a:r>
            <a:r>
              <a:rPr lang="he-IL" sz="2600" dirty="0">
                <a:cs typeface="+mj-cs"/>
              </a:rPr>
              <a:t>).</a:t>
            </a:r>
          </a:p>
          <a:p>
            <a:r>
              <a:rPr lang="he-IL" sz="2600" dirty="0">
                <a:cs typeface="+mj-cs"/>
              </a:rPr>
              <a:t>בקובץ </a:t>
            </a:r>
            <a:r>
              <a:rPr lang="en-US" sz="2600" dirty="0" err="1">
                <a:cs typeface="+mj-cs"/>
              </a:rPr>
              <a:t>RPCserver.cs</a:t>
            </a:r>
            <a:r>
              <a:rPr lang="he-IL" sz="2600" dirty="0">
                <a:cs typeface="+mj-cs"/>
              </a:rPr>
              <a:t> אפשר לראות ש</a:t>
            </a:r>
            <a:r>
              <a:rPr lang="en-US" sz="2600" dirty="0">
                <a:cs typeface="+mj-cs"/>
              </a:rPr>
              <a:t>invoke</a:t>
            </a:r>
            <a:r>
              <a:rPr lang="he-IL" sz="2600" dirty="0">
                <a:cs typeface="+mj-cs"/>
              </a:rPr>
              <a:t> לא מריץ את החוזה אצל כל הרשת, אלא רק ב</a:t>
            </a:r>
            <a:r>
              <a:rPr lang="en-US" sz="2600" dirty="0">
                <a:cs typeface="+mj-cs"/>
              </a:rPr>
              <a:t>VM</a:t>
            </a:r>
            <a:r>
              <a:rPr lang="he-IL" sz="2600" dirty="0">
                <a:cs typeface="+mj-cs"/>
              </a:rPr>
              <a:t> שלנו. קשה להניח שהבלוקים שלנו לא תואמים למציאות כי בכל 15 שניות יש עדכון של בלוק והנכונות של </a:t>
            </a:r>
            <a:r>
              <a:rPr lang="he-IL" sz="2600" dirty="0" err="1">
                <a:cs typeface="+mj-cs"/>
              </a:rPr>
              <a:t>הבלוקצ'יין</a:t>
            </a:r>
            <a:r>
              <a:rPr lang="he-IL" sz="2600" dirty="0">
                <a:cs typeface="+mj-cs"/>
              </a:rPr>
              <a:t> נבדקת, </a:t>
            </a:r>
            <a:r>
              <a:rPr lang="he-IL" sz="2600" dirty="0" err="1">
                <a:cs typeface="+mj-cs"/>
              </a:rPr>
              <a:t>וה</a:t>
            </a:r>
            <a:r>
              <a:rPr lang="en-US" sz="2600" dirty="0">
                <a:cs typeface="+mj-cs"/>
              </a:rPr>
              <a:t>NODE</a:t>
            </a:r>
            <a:r>
              <a:rPr lang="he-IL" sz="2600" dirty="0">
                <a:cs typeface="+mj-cs"/>
              </a:rPr>
              <a:t> לא יוכל </a:t>
            </a:r>
            <a:r>
              <a:rPr lang="he-IL" sz="2600" dirty="0" err="1">
                <a:cs typeface="+mj-cs"/>
              </a:rPr>
              <a:t>להסתנכרן</a:t>
            </a:r>
            <a:r>
              <a:rPr lang="he-IL" sz="2600" dirty="0">
                <a:cs typeface="+mj-cs"/>
              </a:rPr>
              <a:t> יותר, אלא אם הוא תואם את </a:t>
            </a:r>
            <a:r>
              <a:rPr lang="he-IL" sz="2600" dirty="0" err="1">
                <a:cs typeface="+mj-cs"/>
              </a:rPr>
              <a:t>בלוקצ'יין</a:t>
            </a:r>
            <a:r>
              <a:rPr lang="he-IL" sz="2600" dirty="0">
                <a:cs typeface="+mj-cs"/>
              </a:rPr>
              <a:t> התקין. קריאה להרצה </a:t>
            </a:r>
            <a:r>
              <a:rPr lang="he-IL" sz="2600" dirty="0" err="1">
                <a:cs typeface="+mj-cs"/>
              </a:rPr>
              <a:t>אמיתית</a:t>
            </a:r>
            <a:r>
              <a:rPr lang="he-IL" sz="2600" dirty="0">
                <a:cs typeface="+mj-cs"/>
              </a:rPr>
              <a:t> </a:t>
            </a:r>
            <a:r>
              <a:rPr lang="he-IL" sz="2600" dirty="0" err="1">
                <a:cs typeface="+mj-cs"/>
              </a:rPr>
              <a:t>בבלוקצ'יין</a:t>
            </a:r>
            <a:r>
              <a:rPr lang="he-IL" sz="2600" dirty="0">
                <a:cs typeface="+mj-cs"/>
              </a:rPr>
              <a:t> היא ע"י </a:t>
            </a:r>
            <a:r>
              <a:rPr lang="en-US" sz="2600" dirty="0">
                <a:cs typeface="+mj-cs"/>
              </a:rPr>
              <a:t>raw</a:t>
            </a:r>
            <a:r>
              <a:rPr lang="he-IL" sz="2600" dirty="0">
                <a:cs typeface="+mj-cs"/>
              </a:rPr>
              <a:t> ובקוד דרך הפונקציה </a:t>
            </a:r>
            <a:r>
              <a:rPr lang="en-US" sz="2600" dirty="0">
                <a:cs typeface="+mj-cs"/>
              </a:rPr>
              <a:t>relay</a:t>
            </a:r>
            <a:r>
              <a:rPr lang="he-IL" sz="2600" dirty="0">
                <a:cs typeface="+mj-cs"/>
              </a:rPr>
              <a:t>. בכל </a:t>
            </a:r>
            <a:r>
              <a:rPr lang="he-IL" sz="2600" dirty="0" err="1">
                <a:cs typeface="+mj-cs"/>
              </a:rPr>
              <a:t>בלוקצ'יין</a:t>
            </a:r>
            <a:r>
              <a:rPr lang="he-IL" sz="2600" dirty="0">
                <a:cs typeface="+mj-cs"/>
              </a:rPr>
              <a:t> יש מופע של </a:t>
            </a:r>
            <a:r>
              <a:rPr lang="en-US" sz="2600" dirty="0" err="1">
                <a:cs typeface="+mj-cs"/>
              </a:rPr>
              <a:t>localnode</a:t>
            </a:r>
            <a:r>
              <a:rPr lang="he-IL" sz="2600" dirty="0">
                <a:cs typeface="+mj-cs"/>
              </a:rPr>
              <a:t> ולו יש רשימת </a:t>
            </a:r>
            <a:r>
              <a:rPr lang="en-US" sz="2600" dirty="0" err="1">
                <a:cs typeface="+mj-cs"/>
              </a:rPr>
              <a:t>remoteNodes</a:t>
            </a:r>
            <a:r>
              <a:rPr lang="he-IL" sz="2600" dirty="0">
                <a:cs typeface="+mj-cs"/>
              </a:rPr>
              <a:t>, להם ניתן לבצע </a:t>
            </a:r>
            <a:r>
              <a:rPr lang="en-US" sz="2600" dirty="0">
                <a:cs typeface="+mj-cs"/>
              </a:rPr>
              <a:t>relay</a:t>
            </a:r>
            <a:r>
              <a:rPr lang="he-IL" sz="2600" dirty="0">
                <a:cs typeface="+mj-cs"/>
              </a:rPr>
              <a:t> (ניתן לראות בקובץ </a:t>
            </a:r>
            <a:r>
              <a:rPr lang="en-US" sz="2600" dirty="0" err="1">
                <a:cs typeface="+mj-cs"/>
              </a:rPr>
              <a:t>localNode.cs</a:t>
            </a:r>
            <a:r>
              <a:rPr lang="he-IL" sz="2600" dirty="0">
                <a:cs typeface="+mj-cs"/>
              </a:rPr>
              <a:t>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A6336B-B57F-44F6-A2C5-F5F1F8A64751}"/>
              </a:ext>
            </a:extLst>
          </p:cNvPr>
          <p:cNvSpPr txBox="1"/>
          <p:nvPr/>
        </p:nvSpPr>
        <p:spPr>
          <a:xfrm>
            <a:off x="225083" y="5807631"/>
            <a:ext cx="105367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https://github.com/neo-project/neo/tree/b1cf41d60576e13be772e3b180722f50cd6d64bc/neo/Consensus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94368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521792B-38DD-462B-9735-3F6402C1C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335" y="545465"/>
            <a:ext cx="10515600" cy="5897538"/>
          </a:xfrm>
        </p:spPr>
        <p:txBody>
          <a:bodyPr/>
          <a:lstStyle/>
          <a:p>
            <a:r>
              <a:rPr lang="he-IL" dirty="0">
                <a:cs typeface="+mj-cs"/>
              </a:rPr>
              <a:t>ב</a:t>
            </a:r>
            <a:r>
              <a:rPr lang="en-US" dirty="0">
                <a:cs typeface="+mj-cs"/>
              </a:rPr>
              <a:t>storage</a:t>
            </a:r>
            <a:r>
              <a:rPr lang="he-IL" dirty="0">
                <a:cs typeface="+mj-cs"/>
              </a:rPr>
              <a:t> של החוזה יש רשומה לכל סטודנט, רשומה לכל קורס ורשומה לפרטי קורס (כמות, קיבולת, </a:t>
            </a:r>
            <a:r>
              <a:rPr lang="he-IL" dirty="0" err="1">
                <a:cs typeface="+mj-cs"/>
              </a:rPr>
              <a:t>נק"ז</a:t>
            </a:r>
            <a:r>
              <a:rPr lang="he-IL" dirty="0">
                <a:cs typeface="+mj-cs"/>
              </a:rPr>
              <a:t>). </a:t>
            </a:r>
          </a:p>
          <a:p>
            <a:r>
              <a:rPr lang="he-IL" dirty="0">
                <a:cs typeface="+mj-cs"/>
              </a:rPr>
              <a:t>החוזה </a:t>
            </a:r>
            <a:r>
              <a:rPr lang="he-IL">
                <a:cs typeface="+mj-cs"/>
              </a:rPr>
              <a:t>יכול להיות- </a:t>
            </a:r>
            <a:r>
              <a:rPr lang="he-IL" dirty="0">
                <a:cs typeface="+mj-cs"/>
              </a:rPr>
              <a:t>נגיש לכל סטודנט, פרטי הסטודנטים (סיסמאות) לא חשופות לסטודנט- האוניברסיטה היא היחידה שיכולה להפעיל את פונקציית </a:t>
            </a:r>
            <a:r>
              <a:rPr lang="en-US" dirty="0" err="1">
                <a:cs typeface="+mj-cs"/>
              </a:rPr>
              <a:t>addStudent</a:t>
            </a:r>
            <a:r>
              <a:rPr lang="he-IL" dirty="0">
                <a:cs typeface="+mj-cs"/>
              </a:rPr>
              <a:t>.</a:t>
            </a:r>
          </a:p>
          <a:p>
            <a:r>
              <a:rPr lang="he-IL" dirty="0">
                <a:cs typeface="+mj-cs"/>
              </a:rPr>
              <a:t>סוג נוסף של חוזה- </a:t>
            </a:r>
            <a:r>
              <a:rPr lang="en-US" dirty="0">
                <a:cs typeface="+mj-cs"/>
              </a:rPr>
              <a:t>lock contract</a:t>
            </a:r>
            <a:r>
              <a:rPr lang="he-IL" dirty="0">
                <a:cs typeface="+mj-cs"/>
              </a:rPr>
              <a:t>: ניתן להעביר לכתובת של החוזה מטבעות, ובכל פעם שנרצה להעביר כסף מהכתובת של החוזה הקוד ירוץ והעסקה תתבצע רק אם הקוד מחזיר </a:t>
            </a:r>
            <a:r>
              <a:rPr lang="en-US" dirty="0">
                <a:cs typeface="+mj-cs"/>
              </a:rPr>
              <a:t>true</a:t>
            </a:r>
            <a:r>
              <a:rPr lang="he-IL" dirty="0">
                <a:cs typeface="+mj-cs"/>
              </a:rPr>
              <a:t>. ערך ההחזרה של החוזה צריך להיות </a:t>
            </a:r>
            <a:r>
              <a:rPr lang="he-IL" dirty="0" err="1">
                <a:cs typeface="+mj-cs"/>
              </a:rPr>
              <a:t>בונליאני</a:t>
            </a:r>
            <a:r>
              <a:rPr lang="he-IL" dirty="0">
                <a:cs typeface="+mj-cs"/>
              </a:rPr>
              <a:t>.</a:t>
            </a:r>
            <a:endParaRPr lang="en-US" dirty="0">
              <a:cs typeface="+mj-cs"/>
            </a:endParaRP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21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B834D51-B439-4B92-8312-D1DB8457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רקע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8B7EFFE-9E8C-491C-8042-B11B9DA72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77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בשנת 2014 הושקה מערכת בשם </a:t>
            </a:r>
            <a:r>
              <a:rPr lang="en-US" dirty="0" err="1"/>
              <a:t>AntShares</a:t>
            </a:r>
            <a:r>
              <a:rPr lang="he-IL" dirty="0"/>
              <a:t> וביוני 2017 המערכת מותגה מחדש תחת השם </a:t>
            </a:r>
            <a:r>
              <a:rPr lang="en-US" dirty="0"/>
              <a:t>Neo</a:t>
            </a:r>
            <a:r>
              <a:rPr lang="he-IL" dirty="0"/>
              <a:t>. </a:t>
            </a:r>
          </a:p>
          <a:p>
            <a:pPr marL="0" indent="0">
              <a:buNone/>
            </a:pPr>
            <a:r>
              <a:rPr lang="he-IL" dirty="0"/>
              <a:t>מלבד היותה מערכת מבוזרת כשאר מערכות ה</a:t>
            </a:r>
            <a:r>
              <a:rPr lang="en-US" dirty="0"/>
              <a:t>Blockchain</a:t>
            </a:r>
            <a:r>
              <a:rPr lang="he-IL" dirty="0"/>
              <a:t>, המטרות של </a:t>
            </a:r>
            <a:r>
              <a:rPr lang="en-US" dirty="0"/>
              <a:t>Neo</a:t>
            </a:r>
            <a:r>
              <a:rPr lang="he-IL" dirty="0"/>
              <a:t> מאוגדות תחת הכותרת "כלכלה חכמה" (</a:t>
            </a:r>
            <a:r>
              <a:rPr lang="en-US" dirty="0"/>
              <a:t>Smart Economy</a:t>
            </a:r>
            <a:r>
              <a:rPr lang="he-IL" dirty="0"/>
              <a:t>) </a:t>
            </a:r>
            <a:r>
              <a:rPr lang="he-IL" b="1" dirty="0"/>
              <a:t>וכוללות נכסים דיגיטליים, זהויות דיגיטליות וחוזים חכמים. </a:t>
            </a:r>
          </a:p>
          <a:p>
            <a:pPr marL="0" indent="0">
              <a:buNone/>
            </a:pPr>
            <a:r>
              <a:rPr lang="he-IL" dirty="0"/>
              <a:t>שילוב של נכסים וזהויות דיגיטליים מאפשר קישור בין נכסים במציאות לנכסים דיגיטליים (</a:t>
            </a:r>
            <a:r>
              <a:rPr lang="en-US" dirty="0"/>
              <a:t>tokens</a:t>
            </a:r>
            <a:r>
              <a:rPr lang="he-IL" dirty="0"/>
              <a:t>). השימוש בחוזים החכמים מאפשר פעולות על הנכסים הדיגיטליים ושימושים שונים כגון אימות זהות דיגיטלית של מפעיל החוזה, ביצוע </a:t>
            </a:r>
            <a:r>
              <a:rPr lang="he-IL" dirty="0" err="1"/>
              <a:t>טרנזקציות</a:t>
            </a:r>
            <a:r>
              <a:rPr lang="he-IL" dirty="0"/>
              <a:t> של </a:t>
            </a:r>
            <a:r>
              <a:rPr lang="en-US" dirty="0"/>
              <a:t>tokens</a:t>
            </a:r>
            <a:r>
              <a:rPr lang="he-IL" dirty="0"/>
              <a:t>, וכל מה שיבחר המתכנת של החוזה החכם לממש.</a:t>
            </a:r>
          </a:p>
        </p:txBody>
      </p:sp>
    </p:spTree>
    <p:extLst>
      <p:ext uri="{BB962C8B-B14F-4D97-AF65-F5344CB8AC3E}">
        <p14:creationId xmlns:p14="http://schemas.microsoft.com/office/powerpoint/2010/main" val="1132451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189404-0766-4E1F-847A-C307DB07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083"/>
            <a:ext cx="10515600" cy="1325563"/>
          </a:xfrm>
        </p:spPr>
        <p:txBody>
          <a:bodyPr/>
          <a:lstStyle/>
          <a:p>
            <a:r>
              <a:rPr lang="he-IL" b="1" dirty="0"/>
              <a:t>מנגנון קונצנזוס </a:t>
            </a:r>
            <a:r>
              <a:rPr lang="en-US" b="1" dirty="0" err="1"/>
              <a:t>dBFT</a:t>
            </a:r>
            <a:endParaRPr lang="he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9FD84E9-DB5B-4B6F-AFE8-22775308F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66" y="1392702"/>
            <a:ext cx="10903634" cy="47970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e-IL" sz="2300" dirty="0"/>
              <a:t>במערכות </a:t>
            </a:r>
            <a:r>
              <a:rPr lang="en-US" sz="2300" dirty="0"/>
              <a:t>Blockchain</a:t>
            </a:r>
            <a:r>
              <a:rPr lang="he-IL" sz="2300" dirty="0"/>
              <a:t> שונות יש מימושים שונים לצורך הגעה לקונצנזוס, המוכרות ביותר הן </a:t>
            </a:r>
            <a:r>
              <a:rPr lang="en-US" sz="2300" dirty="0"/>
              <a:t>proof of work</a:t>
            </a:r>
            <a:r>
              <a:rPr lang="he-IL" sz="2300" dirty="0"/>
              <a:t> ו </a:t>
            </a:r>
            <a:r>
              <a:rPr lang="en-US" sz="2300" dirty="0"/>
              <a:t>proof of stake</a:t>
            </a:r>
            <a:r>
              <a:rPr lang="he-IL" sz="2300" dirty="0"/>
              <a:t>.</a:t>
            </a:r>
          </a:p>
          <a:p>
            <a:pPr marL="0" indent="0">
              <a:buNone/>
            </a:pPr>
            <a:r>
              <a:rPr lang="en-US" sz="2300" dirty="0"/>
              <a:t>Neo</a:t>
            </a:r>
            <a:r>
              <a:rPr lang="he-IL" sz="2300" dirty="0"/>
              <a:t> משתמשת במנגנון קונצנזוס </a:t>
            </a:r>
            <a:r>
              <a:rPr lang="en-US" sz="2300" dirty="0"/>
              <a:t>Delegated Byzantine Fault Tolerant</a:t>
            </a:r>
            <a:r>
              <a:rPr lang="he-IL" sz="2300" dirty="0"/>
              <a:t>.</a:t>
            </a:r>
          </a:p>
          <a:p>
            <a:pPr marL="0" indent="0">
              <a:buNone/>
            </a:pPr>
            <a:r>
              <a:rPr lang="he-IL" sz="2300" dirty="0"/>
              <a:t>ב</a:t>
            </a:r>
            <a:r>
              <a:rPr lang="en-US" sz="2300" dirty="0" err="1"/>
              <a:t>dBFT</a:t>
            </a:r>
            <a:r>
              <a:rPr lang="he-IL" sz="2300" dirty="0"/>
              <a:t> ישנם נציגים (</a:t>
            </a:r>
            <a:r>
              <a:rPr lang="en-US" sz="2300" dirty="0"/>
              <a:t>delegates</a:t>
            </a:r>
            <a:r>
              <a:rPr lang="he-IL" sz="2300" dirty="0"/>
              <a:t>) מבין המשתמשים (</a:t>
            </a:r>
            <a:r>
              <a:rPr lang="en-US" sz="2300" dirty="0"/>
              <a:t>nodes</a:t>
            </a:r>
            <a:r>
              <a:rPr lang="he-IL" sz="2300" dirty="0"/>
              <a:t>) במערכת. מבין הנציגים נבחר דובר (</a:t>
            </a:r>
            <a:r>
              <a:rPr lang="en-US" sz="2300" dirty="0"/>
              <a:t>speaker</a:t>
            </a:r>
            <a:r>
              <a:rPr lang="he-IL" sz="2300" dirty="0"/>
              <a:t>), והוא אחראי ליצור את הבלוק החדש </a:t>
            </a:r>
            <a:r>
              <a:rPr lang="he-IL" sz="2300" dirty="0" err="1"/>
              <a:t>בבלוקצ'יין</a:t>
            </a:r>
            <a:r>
              <a:rPr lang="he-IL" sz="2300" dirty="0"/>
              <a:t>. ה</a:t>
            </a:r>
            <a:r>
              <a:rPr lang="en-US" sz="2300" dirty="0"/>
              <a:t>speaker</a:t>
            </a:r>
            <a:r>
              <a:rPr lang="he-IL" sz="2300" dirty="0"/>
              <a:t> מפיץ לכל הנציגים את הבלוק החדש והנציגים בודקים את נכונות הבלוק. אם לאחר זמן שידוע מראש לא התקבל רוב של 66% מבין הנציגים לטובת הבלוק החדש, נבחר </a:t>
            </a:r>
            <a:r>
              <a:rPr lang="en-US" sz="2300" dirty="0"/>
              <a:t>speaker</a:t>
            </a:r>
            <a:r>
              <a:rPr lang="he-IL" sz="2300" dirty="0"/>
              <a:t> אחר שיצור את הבלוק החדש בעצמו, והתהליך חוזר על עצמו (הזמן שנמתין הפעם לקבלת רוב גדל </a:t>
            </a:r>
            <a:r>
              <a:rPr lang="he-IL" sz="2300" dirty="0" err="1"/>
              <a:t>אקספוננציאלית</a:t>
            </a:r>
            <a:r>
              <a:rPr lang="he-IL" sz="2300" dirty="0"/>
              <a:t>). </a:t>
            </a:r>
          </a:p>
          <a:p>
            <a:pPr marL="0" indent="0">
              <a:buNone/>
            </a:pPr>
            <a:r>
              <a:rPr lang="he-IL" sz="2200" i="1" dirty="0"/>
              <a:t>בהשוואה ל</a:t>
            </a:r>
            <a:r>
              <a:rPr lang="en-US" sz="2200" i="1" dirty="0"/>
              <a:t>POS</a:t>
            </a:r>
            <a:r>
              <a:rPr lang="he-IL" sz="2200" i="1" dirty="0"/>
              <a:t>, המערכת של </a:t>
            </a:r>
            <a:r>
              <a:rPr lang="en-US" sz="2200" i="1" dirty="0"/>
              <a:t>NEO</a:t>
            </a:r>
            <a:r>
              <a:rPr lang="he-IL" sz="2200" i="1" dirty="0"/>
              <a:t> פחות מבוזרת כיוון שלא כל הרשת לוקחת חלק ישיר בתהליך הקונצנזוס, אך תעבוד מהר יותר כתוצאה מכך. </a:t>
            </a:r>
          </a:p>
          <a:p>
            <a:pPr marL="0" indent="0">
              <a:buNone/>
            </a:pPr>
            <a:r>
              <a:rPr lang="he-IL" sz="2200" i="1" dirty="0"/>
              <a:t>יתרונות ע"פ </a:t>
            </a:r>
            <a:r>
              <a:rPr lang="en-US" sz="2200" i="1" dirty="0"/>
              <a:t>POW</a:t>
            </a:r>
            <a:r>
              <a:rPr lang="he-IL" sz="2200" i="1" dirty="0"/>
              <a:t>: הקונצנזוס מתקבל לפני הוספת הבלוק, ולכן הבלוק הוא סופי מהרגע שבו נוצר (</a:t>
            </a:r>
            <a:r>
              <a:rPr lang="en-US" sz="2200" i="1" dirty="0"/>
              <a:t>One Block Finality</a:t>
            </a:r>
            <a:r>
              <a:rPr lang="he-IL" sz="2200" i="1" dirty="0"/>
              <a:t>) -אין פיצולים. בנוסף, אין צורך בחישובים מסובכים ולכן זמן יצירת בלוק מהיר בהרבה ואין צורך בצריכת אנרגיה חריגה.</a:t>
            </a:r>
          </a:p>
          <a:p>
            <a:pPr marL="0" indent="0">
              <a:buNone/>
            </a:pPr>
            <a:r>
              <a:rPr lang="en-US" sz="2200" i="1" dirty="0"/>
              <a:t> </a:t>
            </a:r>
            <a:endParaRPr lang="he-IL" sz="2200" i="1" dirty="0"/>
          </a:p>
        </p:txBody>
      </p:sp>
      <p:sp>
        <p:nvSpPr>
          <p:cNvPr id="4" name="תרשים זרימה: מחבר 3">
            <a:extLst>
              <a:ext uri="{FF2B5EF4-FFF2-40B4-BE49-F238E27FC236}">
                <a16:creationId xmlns:a16="http://schemas.microsoft.com/office/drawing/2014/main" id="{703AF37E-AB9A-4A3F-B20E-8367ED12E023}"/>
              </a:ext>
            </a:extLst>
          </p:cNvPr>
          <p:cNvSpPr/>
          <p:nvPr/>
        </p:nvSpPr>
        <p:spPr>
          <a:xfrm>
            <a:off x="11521440" y="2588455"/>
            <a:ext cx="407963" cy="39389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44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ocs.neo.org/assets/consensus5.png">
            <a:extLst>
              <a:ext uri="{FF2B5EF4-FFF2-40B4-BE49-F238E27FC236}">
                <a16:creationId xmlns:a16="http://schemas.microsoft.com/office/drawing/2014/main" id="{D598AC4B-B422-447A-BE6D-C5F99F39A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0" y="2349305"/>
            <a:ext cx="5278887" cy="415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A62F3E30-DA23-43CE-BF78-FC6FE4D3A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430" y="20930"/>
            <a:ext cx="10515600" cy="1325563"/>
          </a:xfrm>
        </p:spPr>
        <p:txBody>
          <a:bodyPr>
            <a:normAutofit/>
          </a:bodyPr>
          <a:lstStyle/>
          <a:p>
            <a:r>
              <a:rPr lang="he-IL" sz="4200" b="1" i="1" dirty="0"/>
              <a:t>אלגוריתם הקונצנזוס ב</a:t>
            </a:r>
            <a:r>
              <a:rPr lang="en-US" sz="4200" b="1" i="1" dirty="0"/>
              <a:t>NEO</a:t>
            </a:r>
            <a:r>
              <a:rPr lang="he-IL" sz="4200" b="1" i="1" dirty="0"/>
              <a:t>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30301-90D4-466A-BE29-AECFCB07546F}"/>
              </a:ext>
            </a:extLst>
          </p:cNvPr>
          <p:cNvSpPr txBox="1"/>
          <p:nvPr/>
        </p:nvSpPr>
        <p:spPr>
          <a:xfrm>
            <a:off x="3277773" y="1237318"/>
            <a:ext cx="8574257" cy="560153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AutoNum type="arabicParenR"/>
            </a:pPr>
            <a:r>
              <a:rPr lang="en-US" sz="2100" i="1" dirty="0"/>
              <a:t>Node</a:t>
            </a:r>
            <a:r>
              <a:rPr lang="he-IL" sz="2100" i="1" dirty="0"/>
              <a:t> כלשהו במערכת מפיץ מידע על עסקה שביצע לכל הרשת.</a:t>
            </a:r>
          </a:p>
          <a:p>
            <a:pPr marL="457200" indent="-457200">
              <a:buAutoNum type="arabicParenR"/>
            </a:pPr>
            <a:endParaRPr lang="he-IL" sz="2100" i="1" dirty="0"/>
          </a:p>
          <a:p>
            <a:pPr marL="457200" indent="-457200">
              <a:buAutoNum type="arabicParenR"/>
            </a:pPr>
            <a:r>
              <a:rPr lang="he-IL" sz="2100" i="1" dirty="0"/>
              <a:t>כל ה</a:t>
            </a:r>
            <a:r>
              <a:rPr lang="en-US" sz="2100" i="1" dirty="0"/>
              <a:t>Consensus Nodes</a:t>
            </a:r>
            <a:r>
              <a:rPr lang="he-IL" sz="2100" i="1" dirty="0"/>
              <a:t> מקבלים את המידע שהופץ ברשת ושומרים אותו.</a:t>
            </a:r>
          </a:p>
          <a:p>
            <a:pPr marL="457200" indent="-457200">
              <a:buAutoNum type="arabicParenR"/>
            </a:pPr>
            <a:endParaRPr lang="he-IL" sz="2100" i="1" dirty="0"/>
          </a:p>
          <a:p>
            <a:pPr marL="457200" indent="-457200">
              <a:buAutoNum type="arabicParenR"/>
            </a:pPr>
            <a:r>
              <a:rPr lang="he-IL" sz="2100" i="1" dirty="0"/>
              <a:t>נבחר </a:t>
            </a:r>
            <a:r>
              <a:rPr lang="en-US" sz="2100" i="1" dirty="0"/>
              <a:t>Speaker</a:t>
            </a:r>
            <a:r>
              <a:rPr lang="he-IL" sz="2100" i="1" dirty="0"/>
              <a:t> ע"פ נוסחה ידועה מראש, מבין ה</a:t>
            </a:r>
            <a:r>
              <a:rPr lang="en-US" sz="2100" i="1" dirty="0"/>
              <a:t> . Consensus Nodes</a:t>
            </a:r>
            <a:r>
              <a:rPr lang="he-IL" sz="2100" i="1" dirty="0"/>
              <a:t> </a:t>
            </a:r>
            <a:endParaRPr lang="en-US" sz="2100" i="1" dirty="0"/>
          </a:p>
          <a:p>
            <a:pPr marL="457200" indent="-457200">
              <a:buAutoNum type="arabicParenR"/>
            </a:pPr>
            <a:endParaRPr lang="en-US" sz="2100" i="1" dirty="0"/>
          </a:p>
          <a:p>
            <a:pPr marL="457200" indent="-457200">
              <a:buAutoNum type="arabicParenR"/>
            </a:pPr>
            <a:r>
              <a:rPr lang="he-IL" sz="2100" i="1" dirty="0"/>
              <a:t>לאחר זמן קבוע מראש שמוקצה לכל בלוק, ה</a:t>
            </a:r>
            <a:r>
              <a:rPr lang="en-US" sz="2100" i="1" dirty="0"/>
              <a:t>Speaker</a:t>
            </a:r>
            <a:r>
              <a:rPr lang="he-IL" sz="2100" i="1" dirty="0"/>
              <a:t> מפיץ הצעה- </a:t>
            </a:r>
            <a:r>
              <a:rPr lang="en-US" sz="2100" i="1" dirty="0"/>
              <a:t>Block</a:t>
            </a:r>
            <a:r>
              <a:rPr lang="he-IL" sz="2100" i="1" dirty="0"/>
              <a:t> חדש למערכת.</a:t>
            </a:r>
          </a:p>
          <a:p>
            <a:pPr marL="457200" indent="-457200">
              <a:buAutoNum type="arabicParenR"/>
            </a:pPr>
            <a:endParaRPr lang="he-IL" sz="2100" i="1" dirty="0"/>
          </a:p>
          <a:p>
            <a:pPr marL="457200" indent="-457200">
              <a:buAutoNum type="arabicParenR"/>
            </a:pPr>
            <a:r>
              <a:rPr lang="he-IL" sz="2100" i="1" dirty="0"/>
              <a:t>כל </a:t>
            </a:r>
            <a:r>
              <a:rPr lang="en-US" sz="2100" i="1" dirty="0"/>
              <a:t>Consensus Node</a:t>
            </a:r>
            <a:r>
              <a:rPr lang="he-IL" sz="2100" i="1" dirty="0"/>
              <a:t> מקבל את ההצעה, בודק אותה (</a:t>
            </a:r>
            <a:r>
              <a:rPr lang="en-US" sz="2100" i="1" dirty="0"/>
              <a:t>validate</a:t>
            </a:r>
            <a:r>
              <a:rPr lang="he-IL" sz="2100" i="1" dirty="0"/>
              <a:t>) ומפיץ	 תגובה עם חתימתו. </a:t>
            </a:r>
          </a:p>
          <a:p>
            <a:pPr marL="457200" indent="-457200">
              <a:buAutoNum type="arabicParenR"/>
            </a:pPr>
            <a:endParaRPr lang="he-IL" sz="2100" i="1" dirty="0"/>
          </a:p>
          <a:p>
            <a:r>
              <a:rPr lang="he-IL" sz="2100" i="1" dirty="0"/>
              <a:t>כעת יתקיים אחד מהשניים: </a:t>
            </a:r>
          </a:p>
          <a:p>
            <a:r>
              <a:rPr lang="he-IL" sz="2100" i="1" dirty="0"/>
              <a:t>6.1) כל </a:t>
            </a:r>
            <a:r>
              <a:rPr lang="en-US" sz="2100" i="1" dirty="0"/>
              <a:t>Consensus Node</a:t>
            </a:r>
            <a:r>
              <a:rPr lang="he-IL" sz="2100" i="1" dirty="0"/>
              <a:t> שמקבל לפחות 66% תגובות חיוביות מגיע לקונצנזוס. </a:t>
            </a:r>
          </a:p>
          <a:p>
            <a:r>
              <a:rPr lang="he-IL" sz="2100" i="1" dirty="0"/>
              <a:t>6.2) עבר זמן שקבוע מראש ללא קונצנזוס </a:t>
            </a:r>
            <a:r>
              <a:rPr lang="he-IL" sz="2100" i="1" dirty="0">
                <a:sym typeface="Wingdings" panose="05000000000000000000" pitchFamily="2" charset="2"/>
              </a:rPr>
              <a:t>מתחילים את התהליך מחדש.</a:t>
            </a:r>
            <a:endParaRPr lang="he-IL" sz="2100" i="1" dirty="0"/>
          </a:p>
          <a:p>
            <a:r>
              <a:rPr lang="he-IL" sz="2100" i="1" dirty="0"/>
              <a:t>הזמן הקבוע מראש שממתינים גדל </a:t>
            </a:r>
            <a:r>
              <a:rPr lang="he-IL" sz="2100" i="1" dirty="0" err="1"/>
              <a:t>אקספוננציאלית</a:t>
            </a:r>
            <a:r>
              <a:rPr lang="he-IL" sz="2100" i="1" dirty="0"/>
              <a:t>.</a:t>
            </a:r>
          </a:p>
          <a:p>
            <a:pPr marL="457200" indent="-457200">
              <a:buAutoNum type="arabicParenR"/>
            </a:pPr>
            <a:endParaRPr lang="he-IL" sz="22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257B47-F92F-4F47-BE10-5289DDB9B0D4}"/>
              </a:ext>
            </a:extLst>
          </p:cNvPr>
          <p:cNvSpPr txBox="1"/>
          <p:nvPr/>
        </p:nvSpPr>
        <p:spPr>
          <a:xfrm>
            <a:off x="879230" y="1824217"/>
            <a:ext cx="2855743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Consensus Nodes</a:t>
            </a:r>
            <a:r>
              <a:rPr lang="he-IL" sz="1400" dirty="0"/>
              <a:t>- </a:t>
            </a:r>
            <a:r>
              <a:rPr lang="en-US" sz="1400" dirty="0"/>
              <a:t>Nodes</a:t>
            </a:r>
            <a:r>
              <a:rPr lang="he-IL" sz="1400" dirty="0"/>
              <a:t> המשתתפים בתהליך הקונצנזוס של המערכת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5C164A7-1590-4128-956B-02C801EBF51C}"/>
              </a:ext>
            </a:extLst>
          </p:cNvPr>
          <p:cNvSpPr/>
          <p:nvPr/>
        </p:nvSpPr>
        <p:spPr>
          <a:xfrm>
            <a:off x="0" y="0"/>
            <a:ext cx="383110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validate</a:t>
            </a:r>
            <a:r>
              <a:rPr lang="en-US" sz="1400" dirty="0"/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33333"/>
                </a:solidFill>
                <a:latin typeface="Segoe UI" panose="020B0502040204020203" pitchFamily="34" charset="0"/>
              </a:rPr>
              <a:t>Is the data format consistent with the system rules?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33333"/>
                </a:solidFill>
                <a:latin typeface="Segoe UI" panose="020B0502040204020203" pitchFamily="34" charset="0"/>
              </a:rPr>
              <a:t>Is the transaction already on the blockchain?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33333"/>
                </a:solidFill>
                <a:latin typeface="Segoe UI" panose="020B0502040204020203" pitchFamily="34" charset="0"/>
              </a:rPr>
              <a:t>Are the contract scripts correctly executed?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33333"/>
                </a:solidFill>
                <a:latin typeface="Segoe UI" panose="020B0502040204020203" pitchFamily="34" charset="0"/>
              </a:rPr>
              <a:t>Does the transaction only contain a single spend?(i.e. does the transaction avoid a double spend scenario?)</a:t>
            </a:r>
          </a:p>
          <a:p>
            <a:pPr algn="l"/>
            <a:br>
              <a:rPr lang="en-US" sz="1400" dirty="0"/>
            </a:br>
            <a:endParaRPr lang="he-IL" sz="1400" dirty="0"/>
          </a:p>
        </p:txBody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CACE78C0-B462-411A-BD55-4EB485AD495A}"/>
              </a:ext>
            </a:extLst>
          </p:cNvPr>
          <p:cNvCxnSpPr/>
          <p:nvPr/>
        </p:nvCxnSpPr>
        <p:spPr>
          <a:xfrm flipH="1" flipV="1">
            <a:off x="4192172" y="5219114"/>
            <a:ext cx="2180493" cy="23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3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docs.neo.org/assets/consensus_flowchart.jpg">
            <a:extLst>
              <a:ext uri="{FF2B5EF4-FFF2-40B4-BE49-F238E27FC236}">
                <a16:creationId xmlns:a16="http://schemas.microsoft.com/office/drawing/2014/main" id="{A6203286-BE53-404A-9D64-B80877FC3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40" y="0"/>
            <a:ext cx="6870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A6528556-3DDB-46E0-B40E-8053F9C21A8F}"/>
              </a:ext>
            </a:extLst>
          </p:cNvPr>
          <p:cNvCxnSpPr>
            <a:cxnSpLocks/>
          </p:cNvCxnSpPr>
          <p:nvPr/>
        </p:nvCxnSpPr>
        <p:spPr>
          <a:xfrm flipH="1">
            <a:off x="7962314" y="1111348"/>
            <a:ext cx="872196" cy="1448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FF317D-5E0F-405D-9D39-A2E4D39118B1}"/>
              </a:ext>
            </a:extLst>
          </p:cNvPr>
          <p:cNvSpPr txBox="1"/>
          <p:nvPr/>
        </p:nvSpPr>
        <p:spPr>
          <a:xfrm>
            <a:off x="7484011" y="731520"/>
            <a:ext cx="247591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am the speaker</a:t>
            </a:r>
            <a:endParaRPr lang="he-IL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E931C7-25DC-4C7A-BA3B-903602B884A8}"/>
              </a:ext>
            </a:extLst>
          </p:cNvPr>
          <p:cNvSpPr txBox="1"/>
          <p:nvPr/>
        </p:nvSpPr>
        <p:spPr>
          <a:xfrm>
            <a:off x="50605" y="315630"/>
            <a:ext cx="229303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i="1" u="sng" dirty="0"/>
              <a:t>Flow Chart</a:t>
            </a:r>
            <a:endParaRPr lang="he-IL" sz="2400" b="1" i="1" u="sng" dirty="0"/>
          </a:p>
        </p:txBody>
      </p: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B6B02D1A-53DE-411F-9433-D2A6F28CFFFD}"/>
              </a:ext>
            </a:extLst>
          </p:cNvPr>
          <p:cNvCxnSpPr>
            <a:cxnSpLocks/>
          </p:cNvCxnSpPr>
          <p:nvPr/>
        </p:nvCxnSpPr>
        <p:spPr>
          <a:xfrm flipH="1" flipV="1">
            <a:off x="6907236" y="5486399"/>
            <a:ext cx="2419644" cy="32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BADDBD-1DC5-4C90-A919-82E7CC6362F2}"/>
              </a:ext>
            </a:extLst>
          </p:cNvPr>
          <p:cNvSpPr txBox="1"/>
          <p:nvPr/>
        </p:nvSpPr>
        <p:spPr>
          <a:xfrm>
            <a:off x="8634827" y="5625291"/>
            <a:ext cx="247591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Received enough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prepareResponses</a:t>
            </a:r>
            <a:endParaRPr lang="he-IL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42C995-AA6D-43DA-AC24-A6FBCB28D551}"/>
              </a:ext>
            </a:extLst>
          </p:cNvPr>
          <p:cNvSpPr txBox="1"/>
          <p:nvPr/>
        </p:nvSpPr>
        <p:spPr>
          <a:xfrm>
            <a:off x="50605" y="1128987"/>
            <a:ext cx="2475914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my node index</a:t>
            </a:r>
          </a:p>
          <a:p>
            <a:pPr algn="l"/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v- current view number</a:t>
            </a:r>
          </a:p>
          <a:p>
            <a:pPr algn="l"/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p- speaker index</a:t>
            </a:r>
          </a:p>
          <a:p>
            <a:pPr algn="l"/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t- time interval</a:t>
            </a:r>
          </a:p>
          <a:p>
            <a:pPr algn="l"/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h- block height</a:t>
            </a:r>
          </a:p>
        </p:txBody>
      </p: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CBF61D6D-8AE1-4659-937F-C9214613746D}"/>
              </a:ext>
            </a:extLst>
          </p:cNvPr>
          <p:cNvCxnSpPr>
            <a:cxnSpLocks/>
          </p:cNvCxnSpPr>
          <p:nvPr/>
        </p:nvCxnSpPr>
        <p:spPr>
          <a:xfrm flipV="1">
            <a:off x="3137095" y="5176911"/>
            <a:ext cx="1603717" cy="309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8768D9C-EF8B-40BE-AD8A-82AC6F75A89F}"/>
              </a:ext>
            </a:extLst>
          </p:cNvPr>
          <p:cNvSpPr txBox="1"/>
          <p:nvPr/>
        </p:nvSpPr>
        <p:spPr>
          <a:xfrm>
            <a:off x="970671" y="5331655"/>
            <a:ext cx="216642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 received after 2</a:t>
            </a:r>
            <a:r>
              <a:rPr lang="en-US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v+1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 seconds.</a:t>
            </a:r>
            <a:endParaRPr lang="he-IL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397AA760-F348-41FB-82F6-84199787FF9B}"/>
              </a:ext>
            </a:extLst>
          </p:cNvPr>
          <p:cNvCxnSpPr>
            <a:cxnSpLocks/>
          </p:cNvCxnSpPr>
          <p:nvPr/>
        </p:nvCxnSpPr>
        <p:spPr>
          <a:xfrm flipV="1">
            <a:off x="1610750" y="3137371"/>
            <a:ext cx="1681090" cy="229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720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230A3C-1AC8-4948-A54A-2D874908B18C}"/>
              </a:ext>
            </a:extLst>
          </p:cNvPr>
          <p:cNvSpPr txBox="1"/>
          <p:nvPr/>
        </p:nvSpPr>
        <p:spPr>
          <a:xfrm>
            <a:off x="1463040" y="675249"/>
            <a:ext cx="9917723" cy="38472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i="1" dirty="0"/>
              <a:t>הערות: </a:t>
            </a:r>
          </a:p>
          <a:p>
            <a:endParaRPr lang="he-IL" sz="2400" dirty="0"/>
          </a:p>
          <a:p>
            <a:r>
              <a:rPr lang="he-IL" sz="2400" i="1" dirty="0"/>
              <a:t>- המערכת תמיד שומרת על סנכרון ונציגים שלא מסונכרנים יחשבו כלא אמינים. נציג יכול להיות "לא אמין" גם מסיבות לא זדוניות.</a:t>
            </a:r>
          </a:p>
          <a:p>
            <a:endParaRPr lang="he-IL" sz="2400" i="1" dirty="0"/>
          </a:p>
          <a:p>
            <a:r>
              <a:rPr lang="he-IL" sz="2400" i="1" dirty="0"/>
              <a:t>- כמו שראינו בהרצאה הראשונה אפשר להוכיח שעם רוב של 66%</a:t>
            </a:r>
            <a:r>
              <a:rPr lang="en-US" sz="2400" i="1" dirty="0"/>
              <a:t> </a:t>
            </a:r>
            <a:r>
              <a:rPr lang="he-IL" sz="2400" i="1" dirty="0"/>
              <a:t> ניתן להבטיח שלא נשיג קונצנזוס על מידע שקרי.</a:t>
            </a:r>
          </a:p>
          <a:p>
            <a:r>
              <a:rPr lang="he-IL" sz="2400" i="1" dirty="0"/>
              <a:t>עם מעל 66% נציגים אמינים ניתן להבטיח הגעה לקונצנזוס ונכונות של המידע במערכת. בין 33% ל66% קונצנזוס לא בר השגה, ועם מתחת ל33% נציגים אמינים, הנציגים השקריים יכולים להשיג קונצנזוס ולרמות את המערכת.</a:t>
            </a:r>
          </a:p>
        </p:txBody>
      </p:sp>
    </p:spTree>
    <p:extLst>
      <p:ext uri="{BB962C8B-B14F-4D97-AF65-F5344CB8AC3E}">
        <p14:creationId xmlns:p14="http://schemas.microsoft.com/office/powerpoint/2010/main" val="90025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B83783-7E90-4397-8A50-2C185F766A07}"/>
                  </a:ext>
                </a:extLst>
              </p:cNvPr>
              <p:cNvSpPr txBox="1"/>
              <p:nvPr/>
            </p:nvSpPr>
            <p:spPr>
              <a:xfrm>
                <a:off x="759656" y="633046"/>
                <a:ext cx="11000935" cy="524682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sz="2200" i="1" u="sng" dirty="0"/>
                  <a:t>נראה בקצרה שההנחה שיש פחות מ33% נציגים זדוניים מונעת פיצול במערכת (מ</a:t>
                </a:r>
                <a:r>
                  <a:rPr lang="en-US" sz="2200" i="1" u="sng" dirty="0"/>
                  <a:t>NEO docs</a:t>
                </a:r>
                <a:r>
                  <a:rPr lang="he-IL" sz="2200" i="1" u="sng" dirty="0"/>
                  <a:t>):</a:t>
                </a:r>
              </a:p>
              <a:p>
                <a:endParaRPr lang="he-IL" sz="2200" i="1" u="sng" dirty="0"/>
              </a:p>
              <a:p>
                <a:r>
                  <a:rPr lang="en-US" sz="2200" i="1" dirty="0"/>
                  <a:t>f</a:t>
                </a:r>
                <a:r>
                  <a:rPr lang="he-IL" sz="2200" i="1" dirty="0"/>
                  <a:t> = מספר הנציגים הזדוניים המקסימלי שהמערכת מאפשרת.</a:t>
                </a:r>
              </a:p>
              <a:p>
                <a:r>
                  <a:rPr lang="en-US" sz="2200" i="1" dirty="0"/>
                  <a:t>n</a:t>
                </a:r>
                <a:r>
                  <a:rPr lang="he-IL" sz="2200" i="1" dirty="0"/>
                  <a:t>= מספר הנציגים במערכת.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he-IL" sz="2200" i="1" dirty="0"/>
              </a:p>
              <a:p>
                <a:endParaRPr lang="he-IL" sz="2200" dirty="0"/>
              </a:p>
              <a:p>
                <a:r>
                  <a:rPr lang="he-IL" sz="2200" i="1" dirty="0"/>
                  <a:t>נניח שיש קבוצת נציגים זדונית </a:t>
                </a:r>
                <a:r>
                  <a:rPr lang="en-US" sz="2200" i="1" dirty="0"/>
                  <a:t>F</a:t>
                </a:r>
                <a:r>
                  <a:rPr lang="he-IL" sz="2200" i="1" dirty="0"/>
                  <a:t> שרוצה לכפות על המערכת פיצול, כך שיתקבל קונצנזוס על מידע שקרי שהיא מפיצה. נסמן עוד שתי קבוצות זרות של נציגים אמינים, </a:t>
                </a:r>
                <a:r>
                  <a:rPr lang="en-US" sz="2200" i="1" dirty="0"/>
                  <a:t>A,B</a:t>
                </a:r>
                <a:r>
                  <a:rPr lang="he-IL" sz="2200" i="1" dirty="0"/>
                  <a:t>, שאותם קבוצה </a:t>
                </a:r>
                <a:r>
                  <a:rPr lang="en-US" sz="2200" i="1" dirty="0"/>
                  <a:t>F</a:t>
                </a:r>
                <a:r>
                  <a:rPr lang="he-IL" sz="2200" i="1" dirty="0"/>
                  <a:t> תרצה לפצל.</a:t>
                </a:r>
              </a:p>
              <a:p>
                <a:r>
                  <a:rPr lang="he-IL" sz="2200" i="1" dirty="0"/>
                  <a:t>(</a:t>
                </a:r>
                <a:r>
                  <a:rPr lang="en-US" sz="2200" i="1" dirty="0"/>
                  <a:t>A ꓴ B ꓴ F=ALL CONSENSUS NODES</a:t>
                </a:r>
                <a:r>
                  <a:rPr lang="he-IL" sz="2200" i="1" dirty="0"/>
                  <a:t>). </a:t>
                </a:r>
              </a:p>
              <a:p>
                <a:r>
                  <a:rPr lang="he-IL" sz="2200" i="1" dirty="0"/>
                  <a:t>נניח בשלילה ש</a:t>
                </a:r>
                <a:r>
                  <a:rPr lang="en-US" sz="2200" i="1" dirty="0"/>
                  <a:t>F</a:t>
                </a:r>
                <a:r>
                  <a:rPr lang="he-IL" sz="2200" i="1" dirty="0"/>
                  <a:t> מצליחה לפצל את קבוצה </a:t>
                </a:r>
                <a:r>
                  <a:rPr lang="en-US" sz="2200" i="1" dirty="0"/>
                  <a:t>A</a:t>
                </a:r>
                <a:r>
                  <a:rPr lang="he-IL" sz="2200" i="1" dirty="0"/>
                  <a:t> וקבוצה </a:t>
                </a:r>
                <a:r>
                  <a:rPr lang="en-US" sz="2200" i="1" dirty="0"/>
                  <a:t>B</a:t>
                </a:r>
                <a:r>
                  <a:rPr lang="he-IL" sz="2200" i="1" dirty="0"/>
                  <a:t>. </a:t>
                </a:r>
              </a:p>
              <a:p>
                <a:r>
                  <a:rPr lang="he-IL" sz="2200" i="1" dirty="0"/>
                  <a:t>ע"מ ליצור קונצנזוס עם </a:t>
                </a:r>
                <a:r>
                  <a:rPr lang="en-US" sz="2200" i="1" dirty="0"/>
                  <a:t>A</a:t>
                </a:r>
                <a:r>
                  <a:rPr lang="he-IL" sz="2200" i="1" dirty="0"/>
                  <a:t> נדרש </a:t>
                </a:r>
                <a:r>
                  <a:rPr lang="en-US" sz="2200" i="1" dirty="0"/>
                  <a:t>|A|+|F|</a:t>
                </a:r>
                <a:r>
                  <a:rPr lang="en-US" sz="2200" i="1" u="sng" dirty="0"/>
                  <a:t>&gt;</a:t>
                </a:r>
                <a:r>
                  <a:rPr lang="en-US" sz="2200" i="1" dirty="0"/>
                  <a:t>n-f</a:t>
                </a:r>
                <a:r>
                  <a:rPr lang="he-IL" sz="2200" i="1" dirty="0"/>
                  <a:t>, וע"מ ליצור קונצנזוס עם </a:t>
                </a:r>
                <a:r>
                  <a:rPr lang="en-US" sz="2200" i="1" dirty="0"/>
                  <a:t>B</a:t>
                </a:r>
                <a:r>
                  <a:rPr lang="he-IL" sz="2200" i="1" dirty="0"/>
                  <a:t> נדרש </a:t>
                </a:r>
                <a:r>
                  <a:rPr lang="en-US" sz="2200" i="1" dirty="0"/>
                  <a:t>|B|+|F|</a:t>
                </a:r>
                <a:r>
                  <a:rPr lang="en-US" sz="2200" i="1" u="sng" dirty="0"/>
                  <a:t>&gt;</a:t>
                </a:r>
                <a:r>
                  <a:rPr lang="en-US" sz="2200" i="1" dirty="0"/>
                  <a:t> n-f</a:t>
                </a:r>
                <a:r>
                  <a:rPr lang="he-IL" sz="2200" i="1" dirty="0"/>
                  <a:t>. במקרה הכי גרוע, </a:t>
                </a:r>
                <a:r>
                  <a:rPr lang="en-US" sz="2200" i="1" dirty="0"/>
                  <a:t>|F|= f</a:t>
                </a:r>
                <a:r>
                  <a:rPr lang="he-IL" sz="2200" i="1" dirty="0"/>
                  <a:t>, כלומר הכמות המקסימלית של נציגים זדוניים קיימת במערכת.</a:t>
                </a:r>
              </a:p>
              <a:p>
                <a:r>
                  <a:rPr lang="he-IL" sz="2200" i="1" dirty="0"/>
                  <a:t>מכאן נקבל </a:t>
                </a:r>
                <a:r>
                  <a:rPr lang="en-US" sz="2200" i="1" dirty="0"/>
                  <a:t>|A|+|B|</a:t>
                </a:r>
                <a:r>
                  <a:rPr lang="en-US" sz="2200" i="1" u="sng" dirty="0"/>
                  <a:t>&gt;</a:t>
                </a:r>
                <a:r>
                  <a:rPr lang="en-US" sz="2200" i="1" dirty="0"/>
                  <a:t>2n-4f</a:t>
                </a:r>
                <a:r>
                  <a:rPr lang="he-IL" sz="2200" i="1" dirty="0"/>
                  <a:t>. כיוון ש </a:t>
                </a:r>
                <a:r>
                  <a:rPr lang="en-US" sz="2200" i="1" dirty="0"/>
                  <a:t>|A|+|B|=n-f</a:t>
                </a:r>
                <a:r>
                  <a:rPr lang="he-IL" sz="2200" i="1" dirty="0"/>
                  <a:t> נקבל </a:t>
                </a:r>
                <a:r>
                  <a:rPr lang="en-US" sz="2200" i="1" dirty="0"/>
                  <a:t>n-f</a:t>
                </a:r>
                <a:r>
                  <a:rPr lang="en-US" sz="2200" i="1" u="sng" dirty="0"/>
                  <a:t>&gt;</a:t>
                </a:r>
                <a:r>
                  <a:rPr lang="en-US" sz="2200" i="1" dirty="0"/>
                  <a:t>2n-4f</a:t>
                </a:r>
                <a:r>
                  <a:rPr lang="he-IL" sz="2200" i="1" dirty="0"/>
                  <a:t> </a:t>
                </a:r>
                <a:r>
                  <a:rPr lang="he-IL" sz="2200" i="1" dirty="0">
                    <a:sym typeface="Wingdings" panose="05000000000000000000" pitchFamily="2" charset="2"/>
                  </a:rPr>
                  <a:t> </a:t>
                </a:r>
                <a:r>
                  <a:rPr lang="en-US" sz="2200" i="1" dirty="0">
                    <a:sym typeface="Wingdings" panose="05000000000000000000" pitchFamily="2" charset="2"/>
                  </a:rPr>
                  <a:t>n</a:t>
                </a:r>
                <a:r>
                  <a:rPr lang="en-US" sz="2200" i="1" u="sng" dirty="0">
                    <a:sym typeface="Wingdings" panose="05000000000000000000" pitchFamily="2" charset="2"/>
                  </a:rPr>
                  <a:t>&lt;</a:t>
                </a:r>
                <a:r>
                  <a:rPr lang="en-US" sz="2200" i="1" dirty="0">
                    <a:sym typeface="Wingdings" panose="05000000000000000000" pitchFamily="2" charset="2"/>
                  </a:rPr>
                  <a:t>3f</a:t>
                </a:r>
                <a:r>
                  <a:rPr lang="he-IL" sz="2200" i="1" dirty="0">
                    <a:sym typeface="Wingdings" panose="05000000000000000000" pitchFamily="2" charset="2"/>
                  </a:rPr>
                  <a:t>  </a:t>
                </a:r>
                <a:r>
                  <a:rPr lang="en-US" sz="2200" i="1" dirty="0">
                    <a:sym typeface="Wingdings" panose="05000000000000000000" pitchFamily="2" charset="2"/>
                  </a:rPr>
                  <a:t>n</a:t>
                </a:r>
                <a:r>
                  <a:rPr lang="en-US" sz="2200" i="1" u="sng" dirty="0">
                    <a:sym typeface="Wingdings" panose="05000000000000000000" pitchFamily="2" charset="2"/>
                  </a:rPr>
                  <a:t>&lt;</a:t>
                </a:r>
                <a:r>
                  <a:rPr lang="en-US" sz="2200" i="1" dirty="0">
                    <a:sym typeface="Wingdings" panose="05000000000000000000" pitchFamily="2" charset="2"/>
                  </a:rPr>
                  <a:t>n-1</a:t>
                </a:r>
                <a:r>
                  <a:rPr lang="he-IL" sz="2200" i="1" dirty="0">
                    <a:sym typeface="Wingdings" panose="05000000000000000000" pitchFamily="2" charset="2"/>
                  </a:rPr>
                  <a:t> סתירה. לכן </a:t>
                </a:r>
                <a:r>
                  <a:rPr lang="en-US" sz="2200" i="1" dirty="0">
                    <a:sym typeface="Wingdings" panose="05000000000000000000" pitchFamily="2" charset="2"/>
                  </a:rPr>
                  <a:t>F</a:t>
                </a:r>
                <a:r>
                  <a:rPr lang="he-IL" sz="2200" i="1" dirty="0">
                    <a:sym typeface="Wingdings" panose="05000000000000000000" pitchFamily="2" charset="2"/>
                  </a:rPr>
                  <a:t> לא תוכל להגיע לשני </a:t>
                </a:r>
                <a:r>
                  <a:rPr lang="he-IL" sz="2200" i="1" dirty="0" err="1">
                    <a:sym typeface="Wingdings" panose="05000000000000000000" pitchFamily="2" charset="2"/>
                  </a:rPr>
                  <a:t>קונצנזוסים</a:t>
                </a:r>
                <a:r>
                  <a:rPr lang="he-IL" sz="2200" i="1" dirty="0">
                    <a:sym typeface="Wingdings" panose="05000000000000000000" pitchFamily="2" charset="2"/>
                  </a:rPr>
                  <a:t> שונים עם קבוצה </a:t>
                </a:r>
                <a:r>
                  <a:rPr lang="en-US" sz="2200" i="1" dirty="0">
                    <a:sym typeface="Wingdings" panose="05000000000000000000" pitchFamily="2" charset="2"/>
                  </a:rPr>
                  <a:t>A</a:t>
                </a:r>
                <a:r>
                  <a:rPr lang="he-IL" sz="2200" i="1" dirty="0">
                    <a:sym typeface="Wingdings" panose="05000000000000000000" pitchFamily="2" charset="2"/>
                  </a:rPr>
                  <a:t> ועם קבוצה </a:t>
                </a:r>
                <a:r>
                  <a:rPr lang="en-US" sz="2200" i="1" dirty="0">
                    <a:sym typeface="Wingdings" panose="05000000000000000000" pitchFamily="2" charset="2"/>
                  </a:rPr>
                  <a:t>B</a:t>
                </a:r>
                <a:r>
                  <a:rPr lang="he-IL" sz="2200" i="1" dirty="0">
                    <a:sym typeface="Wingdings" panose="05000000000000000000" pitchFamily="2" charset="2"/>
                  </a:rPr>
                  <a:t>, כשמתקיים </a:t>
                </a:r>
                <a:r>
                  <a:rPr lang="en-US" sz="2200" i="1" dirty="0">
                    <a:sym typeface="Wingdings" panose="05000000000000000000" pitchFamily="2" charset="2"/>
                  </a:rPr>
                  <a:t>|F|</a:t>
                </a:r>
                <a:r>
                  <a:rPr lang="en-US" sz="2200" i="1" u="sng" dirty="0">
                    <a:sym typeface="Wingdings" panose="05000000000000000000" pitchFamily="2" charset="2"/>
                  </a:rPr>
                  <a:t>&lt;</a:t>
                </a:r>
                <a:r>
                  <a:rPr lang="en-US" sz="2200" i="1" dirty="0">
                    <a:sym typeface="Wingdings" panose="05000000000000000000" pitchFamily="2" charset="2"/>
                  </a:rPr>
                  <a:t>f</a:t>
                </a:r>
                <a:r>
                  <a:rPr lang="he-IL" sz="2200" i="1" dirty="0">
                    <a:sym typeface="Wingdings" panose="05000000000000000000" pitchFamily="2" charset="2"/>
                  </a:rPr>
                  <a:t>.</a:t>
                </a:r>
                <a:endParaRPr lang="he-IL" sz="2200" i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B83783-7E90-4397-8A50-2C185F766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56" y="633046"/>
                <a:ext cx="11000935" cy="5246821"/>
              </a:xfrm>
              <a:prstGeom prst="rect">
                <a:avLst/>
              </a:prstGeom>
              <a:blipFill>
                <a:blip r:embed="rId2"/>
                <a:stretch>
                  <a:fillRect l="-665" t="-929" r="-776" b="-139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565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8EF622-43AB-4DE8-9DFE-6E8E4F54BFF3}"/>
              </a:ext>
            </a:extLst>
          </p:cNvPr>
          <p:cNvSpPr txBox="1"/>
          <p:nvPr/>
        </p:nvSpPr>
        <p:spPr>
          <a:xfrm>
            <a:off x="6133514" y="320964"/>
            <a:ext cx="5317590" cy="8925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600" b="1" dirty="0"/>
              <a:t>דוגמא למצב שבו ה</a:t>
            </a:r>
            <a:r>
              <a:rPr lang="en-US" sz="2600" b="1" dirty="0"/>
              <a:t>Speaker</a:t>
            </a:r>
            <a:r>
              <a:rPr lang="he-IL" sz="2600" b="1" dirty="0"/>
              <a:t> שנבחר אינו אמין ומפיץ בלוק עם מידע כוזב</a:t>
            </a:r>
          </a:p>
        </p:txBody>
      </p:sp>
      <p:pic>
        <p:nvPicPr>
          <p:cNvPr id="1026" name="Picture 2" descr="http://docs.neo.org/assets/g4.png">
            <a:extLst>
              <a:ext uri="{FF2B5EF4-FFF2-40B4-BE49-F238E27FC236}">
                <a16:creationId xmlns:a16="http://schemas.microsoft.com/office/drawing/2014/main" id="{37C7558A-98C7-492C-968D-C154883DB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023" y="278761"/>
            <a:ext cx="4205027" cy="302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36F694-D5CD-44E0-9272-2174513DE974}"/>
              </a:ext>
            </a:extLst>
          </p:cNvPr>
          <p:cNvSpPr txBox="1"/>
          <p:nvPr/>
        </p:nvSpPr>
        <p:spPr>
          <a:xfrm>
            <a:off x="6706083" y="1213516"/>
            <a:ext cx="4745021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B</a:t>
            </a:r>
            <a:r>
              <a:rPr lang="he-IL" sz="2000" dirty="0"/>
              <a:t> הוא בלוק עם מידע כוזב ולכן ה</a:t>
            </a:r>
            <a:r>
              <a:rPr lang="en-US" sz="2000" dirty="0"/>
              <a:t>node</a:t>
            </a:r>
            <a:r>
              <a:rPr lang="he-IL" sz="2000" dirty="0"/>
              <a:t> האמצעי והימני לא יאשרו אותו, ויקבעו ברוב של 66% מהנציגים שעל המערכת לבחור נציג חדש. </a:t>
            </a:r>
          </a:p>
          <a:p>
            <a:r>
              <a:rPr lang="he-IL" sz="2000" dirty="0"/>
              <a:t>אם הדובר היה שולח בלוק תקין ל2 מתוך השלושה, היה מתקבל רוב של 66% מבין הנציגים והמערכת הייתה מתקדמת לבלוק הבא.</a:t>
            </a:r>
          </a:p>
        </p:txBody>
      </p:sp>
      <p:pic>
        <p:nvPicPr>
          <p:cNvPr id="7" name="Picture 2" descr="http://docs.neo.org/assets/n4.png">
            <a:extLst>
              <a:ext uri="{FF2B5EF4-FFF2-40B4-BE49-F238E27FC236}">
                <a16:creationId xmlns:a16="http://schemas.microsoft.com/office/drawing/2014/main" id="{69D8E4C8-EB14-47ED-9B25-8DF136FD1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638" y="3545057"/>
            <a:ext cx="4507230" cy="315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8FB9AB-FE30-496A-81D8-C9070B25AF94}"/>
              </a:ext>
            </a:extLst>
          </p:cNvPr>
          <p:cNvSpPr txBox="1"/>
          <p:nvPr/>
        </p:nvSpPr>
        <p:spPr>
          <a:xfrm>
            <a:off x="815924" y="3460285"/>
            <a:ext cx="5317590" cy="8925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600" b="1" dirty="0"/>
              <a:t>דוגמא למצב שבו הבלוק הימני אינו אמין ומפיץ תשובה שקרית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A884F4-FE84-4018-BA76-2BCE89D4DFB7}"/>
              </a:ext>
            </a:extLst>
          </p:cNvPr>
          <p:cNvSpPr txBox="1"/>
          <p:nvPr/>
        </p:nvSpPr>
        <p:spPr>
          <a:xfrm>
            <a:off x="1388493" y="4352837"/>
            <a:ext cx="4745021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כאן יש הסכמה של ה</a:t>
            </a:r>
            <a:r>
              <a:rPr lang="en-US" sz="2000" dirty="0"/>
              <a:t>node</a:t>
            </a:r>
            <a:r>
              <a:rPr lang="he-IL" sz="2000" dirty="0"/>
              <a:t> האמצעי והשמאלי על הבלוק </a:t>
            </a:r>
            <a:r>
              <a:rPr lang="en-US" sz="2000" dirty="0"/>
              <a:t>A</a:t>
            </a:r>
            <a:r>
              <a:rPr lang="he-IL" sz="2000" dirty="0"/>
              <a:t> שהופץ ע"י הדובר, ועל סמך הקונצנזוס בלוק </a:t>
            </a:r>
            <a:r>
              <a:rPr lang="en-US" sz="2000" dirty="0"/>
              <a:t>A</a:t>
            </a:r>
            <a:r>
              <a:rPr lang="he-IL" sz="2000" dirty="0"/>
              <a:t> יתווסף </a:t>
            </a:r>
            <a:r>
              <a:rPr lang="he-IL" sz="2000" dirty="0" err="1"/>
              <a:t>לבלוקצ'יין</a:t>
            </a:r>
            <a:r>
              <a:rPr lang="he-IL" sz="2000" dirty="0"/>
              <a:t>. על סמך ההסכמה נוכל לומר שהדובר או ה</a:t>
            </a:r>
            <a:r>
              <a:rPr lang="en-US" sz="2000" dirty="0"/>
              <a:t>node</a:t>
            </a:r>
            <a:r>
              <a:rPr lang="he-IL" sz="2000" dirty="0"/>
              <a:t> הימני לא אמינים (אין חשיבות למי מהם).</a:t>
            </a:r>
          </a:p>
        </p:txBody>
      </p:sp>
      <p:sp>
        <p:nvSpPr>
          <p:cNvPr id="6" name="חץ: ימינה 5">
            <a:extLst>
              <a:ext uri="{FF2B5EF4-FFF2-40B4-BE49-F238E27FC236}">
                <a16:creationId xmlns:a16="http://schemas.microsoft.com/office/drawing/2014/main" id="{0498BC28-2EE4-4F52-8B94-ADCF1827A957}"/>
              </a:ext>
            </a:extLst>
          </p:cNvPr>
          <p:cNvSpPr/>
          <p:nvPr/>
        </p:nvSpPr>
        <p:spPr>
          <a:xfrm rot="12026976">
            <a:off x="5852816" y="1944094"/>
            <a:ext cx="914400" cy="253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C5666785-7543-4345-BD8F-8EE46D05C8DC}"/>
              </a:ext>
            </a:extLst>
          </p:cNvPr>
          <p:cNvSpPr/>
          <p:nvPr/>
        </p:nvSpPr>
        <p:spPr>
          <a:xfrm rot="1448105">
            <a:off x="6158795" y="4518796"/>
            <a:ext cx="914400" cy="253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3320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79EE08-4F16-4FE4-BFC0-3072DCF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165"/>
            <a:ext cx="10515600" cy="1325563"/>
          </a:xfrm>
        </p:spPr>
        <p:txBody>
          <a:bodyPr/>
          <a:lstStyle/>
          <a:p>
            <a:r>
              <a:rPr lang="he-IL" b="1" dirty="0"/>
              <a:t>חוזים חכמים ב</a:t>
            </a:r>
            <a:r>
              <a:rPr lang="en-US" b="1" dirty="0"/>
              <a:t>NEO</a:t>
            </a:r>
            <a:endParaRPr lang="he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471682C-6BE7-49B6-BA42-93D8482EA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186"/>
            <a:ext cx="10515600" cy="5137883"/>
          </a:xfrm>
        </p:spPr>
        <p:txBody>
          <a:bodyPr>
            <a:normAutofit fontScale="92500" lnSpcReduction="10000"/>
          </a:bodyPr>
          <a:lstStyle/>
          <a:p>
            <a:r>
              <a:rPr lang="he-IL" sz="2300" dirty="0"/>
              <a:t>חוזים חכמים עונים על הצורך לביצוע עסקאות תחת תנאים בין צדדים שונים ללא גורם מתווך יחיד ועם רמת אמינות גבוהה.</a:t>
            </a:r>
          </a:p>
          <a:p>
            <a:r>
              <a:rPr lang="he-IL" sz="2300" dirty="0"/>
              <a:t>שימוש </a:t>
            </a:r>
            <a:r>
              <a:rPr lang="he-IL" sz="2300" dirty="0" err="1"/>
              <a:t>בבלוקצ'יין</a:t>
            </a:r>
            <a:r>
              <a:rPr lang="he-IL" sz="2300" dirty="0"/>
              <a:t> עונה על הצרכים הללו כיוון שהמערכת מבוזרת ומבטיחה את אמינות החוזה. </a:t>
            </a:r>
            <a:r>
              <a:rPr lang="he-IL" sz="2300" b="1" dirty="0"/>
              <a:t>כל </a:t>
            </a:r>
            <a:r>
              <a:rPr lang="en-US" sz="2300" b="1" dirty="0"/>
              <a:t>Node</a:t>
            </a:r>
            <a:r>
              <a:rPr lang="he-IL" sz="2300" b="1" dirty="0"/>
              <a:t> המשתתף בתהליך הקונצנזוס מריץ את החוזה החכם והבלוק החדש יכיל את המידע החדש שהתקבל כתוצאה מהרצת החוזה </a:t>
            </a:r>
            <a:r>
              <a:rPr lang="he-IL" sz="2300" dirty="0"/>
              <a:t>(למשל- ביצוע </a:t>
            </a:r>
            <a:r>
              <a:rPr lang="he-IL" sz="2300" dirty="0" err="1"/>
              <a:t>טרנזקציה</a:t>
            </a:r>
            <a:r>
              <a:rPr lang="he-IL" sz="2300" dirty="0"/>
              <a:t> כתוצאה מהרצת החוזה).</a:t>
            </a:r>
          </a:p>
          <a:p>
            <a:r>
              <a:rPr lang="he-IL" sz="2300" dirty="0"/>
              <a:t>במערכת של </a:t>
            </a:r>
            <a:r>
              <a:rPr lang="en-US" sz="2300" dirty="0"/>
              <a:t>NEO</a:t>
            </a:r>
            <a:r>
              <a:rPr lang="he-IL" sz="2300" dirty="0"/>
              <a:t> כל משתמש מחזיק ב</a:t>
            </a:r>
            <a:r>
              <a:rPr lang="en-US" sz="2300" dirty="0"/>
              <a:t>ACCOUNT</a:t>
            </a:r>
            <a:r>
              <a:rPr lang="he-IL" sz="2300" dirty="0"/>
              <a:t> (ולא רק בכתובת כמו </a:t>
            </a:r>
            <a:r>
              <a:rPr lang="he-IL" sz="2300" dirty="0" err="1"/>
              <a:t>בביטקוין</a:t>
            </a:r>
            <a:r>
              <a:rPr lang="he-IL" sz="2300" dirty="0"/>
              <a:t> למשל). </a:t>
            </a:r>
            <a:r>
              <a:rPr lang="he-IL" sz="2300" b="1" dirty="0"/>
              <a:t>ניתן לאמת את שיוך של חוזה מסוים ל</a:t>
            </a:r>
            <a:r>
              <a:rPr lang="en-US" sz="2300" b="1" dirty="0"/>
              <a:t>ACCOUNT</a:t>
            </a:r>
            <a:r>
              <a:rPr lang="he-IL" sz="2300" b="1" dirty="0"/>
              <a:t> כלשהו ולהבטיח שהחוזה מופעל ממשתמש ספציפי</a:t>
            </a:r>
            <a:r>
              <a:rPr lang="he-IL" sz="2300" dirty="0"/>
              <a:t>, ובנוסף ניתן לשייך נכסים למשתמשים שונים ולבצע העברות ופעולות כרצוננו.</a:t>
            </a:r>
          </a:p>
          <a:p>
            <a:r>
              <a:rPr lang="he-IL" sz="2300" dirty="0"/>
              <a:t>משתמש יכול ליצור </a:t>
            </a:r>
            <a:r>
              <a:rPr lang="he-IL" sz="2300" b="1" dirty="0"/>
              <a:t>נכס גלובלי במערכת</a:t>
            </a:r>
            <a:r>
              <a:rPr lang="he-IL" sz="2300" dirty="0"/>
              <a:t>. נכס גלובלי במערכת הוא מקביל למטבע </a:t>
            </a:r>
            <a:r>
              <a:rPr lang="en-US" sz="2300" dirty="0"/>
              <a:t>NEO</a:t>
            </a:r>
            <a:r>
              <a:rPr lang="he-IL" sz="2300" dirty="0"/>
              <a:t> וניתן לבצע עליו פעולות ללא גישה ישירה לחוזה, אלא ע"י שימוש בארנקים המקוריים של </a:t>
            </a:r>
            <a:r>
              <a:rPr lang="en-US" sz="2300" dirty="0"/>
              <a:t>NEO</a:t>
            </a:r>
            <a:r>
              <a:rPr lang="he-IL" sz="2300" dirty="0"/>
              <a:t>. בנוסף, לכל חוזה במערכת של </a:t>
            </a:r>
            <a:r>
              <a:rPr lang="en-US" sz="2300" dirty="0"/>
              <a:t>NEO</a:t>
            </a:r>
            <a:r>
              <a:rPr lang="he-IL" sz="2300" dirty="0"/>
              <a:t> יש שטח אחסון פרטי משלו, אליו רק הוא יכול לגשת. </a:t>
            </a:r>
          </a:p>
          <a:p>
            <a:r>
              <a:rPr lang="he-IL" sz="2300" b="1" dirty="0"/>
              <a:t>חוזה יכול לרוץ ולבצע שינויים </a:t>
            </a:r>
            <a:r>
              <a:rPr lang="he-IL" sz="2300" b="1" dirty="0" err="1"/>
              <a:t>בבלוקצ'יין</a:t>
            </a:r>
            <a:r>
              <a:rPr lang="he-IL" sz="2300" b="1" dirty="0"/>
              <a:t> פעם אחת בלבד בכל בלוק.</a:t>
            </a:r>
          </a:p>
          <a:p>
            <a:r>
              <a:rPr lang="en-US" sz="2300" dirty="0"/>
              <a:t>NEO</a:t>
            </a:r>
            <a:r>
              <a:rPr lang="he-IL" sz="2300" dirty="0"/>
              <a:t> מאפשרת (תאפשר בעתיד) לפתח את החוזים החכמים שלה במגוון רב של שפות.</a:t>
            </a:r>
          </a:p>
          <a:p>
            <a:r>
              <a:rPr lang="en-US" sz="2300" dirty="0"/>
              <a:t>NEO</a:t>
            </a:r>
            <a:r>
              <a:rPr lang="he-IL" sz="2300" dirty="0"/>
              <a:t> מאפשרת ביצוע העברות של נכסים (</a:t>
            </a:r>
            <a:r>
              <a:rPr lang="en-US" sz="2300" dirty="0"/>
              <a:t>tokens</a:t>
            </a:r>
            <a:r>
              <a:rPr lang="he-IL" sz="2300" dirty="0"/>
              <a:t>) בין מערכות </a:t>
            </a:r>
            <a:r>
              <a:rPr lang="he-IL" sz="2300" dirty="0" err="1"/>
              <a:t>בלוקצ'יין</a:t>
            </a:r>
            <a:r>
              <a:rPr lang="he-IL" sz="2300" dirty="0"/>
              <a:t> שונות, המקיימות מאפיינים מסוימים שקבועים ב</a:t>
            </a:r>
            <a:r>
              <a:rPr lang="en-US" sz="2300" dirty="0"/>
              <a:t>NEO</a:t>
            </a:r>
            <a:r>
              <a:rPr lang="he-IL" sz="2300" dirty="0"/>
              <a:t>.</a:t>
            </a:r>
          </a:p>
        </p:txBody>
      </p:sp>
      <p:sp>
        <p:nvSpPr>
          <p:cNvPr id="4" name="תרשים זרימה: מחבר 3">
            <a:extLst>
              <a:ext uri="{FF2B5EF4-FFF2-40B4-BE49-F238E27FC236}">
                <a16:creationId xmlns:a16="http://schemas.microsoft.com/office/drawing/2014/main" id="{65C5A763-EC24-472C-A152-ED0F12B82DCA}"/>
              </a:ext>
            </a:extLst>
          </p:cNvPr>
          <p:cNvSpPr/>
          <p:nvPr/>
        </p:nvSpPr>
        <p:spPr>
          <a:xfrm>
            <a:off x="11479237" y="1234780"/>
            <a:ext cx="407963" cy="39389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708141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20160</TotalTime>
  <Words>1977</Words>
  <Application>Microsoft Office PowerPoint</Application>
  <PresentationFormat>מסך רחב</PresentationFormat>
  <Paragraphs>140</Paragraphs>
  <Slides>18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Segoe UI</vt:lpstr>
      <vt:lpstr>Times New Roman</vt:lpstr>
      <vt:lpstr>Wingdings</vt:lpstr>
      <vt:lpstr>ערכת נושא Office</vt:lpstr>
      <vt:lpstr> </vt:lpstr>
      <vt:lpstr>רקע</vt:lpstr>
      <vt:lpstr>מנגנון קונצנזוס dBFT</vt:lpstr>
      <vt:lpstr>אלגוריתם הקונצנזוס בNEO: </vt:lpstr>
      <vt:lpstr>מצגת של PowerPoint‏</vt:lpstr>
      <vt:lpstr>מצגת של PowerPoint‏</vt:lpstr>
      <vt:lpstr>מצגת של PowerPoint‏</vt:lpstr>
      <vt:lpstr>מצגת של PowerPoint‏</vt:lpstr>
      <vt:lpstr>חוזים חכמים בNEO</vt:lpstr>
      <vt:lpstr>מימוש מערכת רישום לקורסים ע"י חוזה</vt:lpstr>
      <vt:lpstr>מצגת של PowerPoint‏</vt:lpstr>
      <vt:lpstr>יתרונות השימוש בBlockchain כמערכת הרישום</vt:lpstr>
      <vt:lpstr>נקודות נוספות</vt:lpstr>
      <vt:lpstr>_______________________________</vt:lpstr>
      <vt:lpstr>נקודות טכניות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</dc:title>
  <dc:creator>Rotem Ben Hamou</dc:creator>
  <cp:lastModifiedBy>Rotem Ben Hamou</cp:lastModifiedBy>
  <cp:revision>512</cp:revision>
  <dcterms:created xsi:type="dcterms:W3CDTF">2018-05-02T08:10:51Z</dcterms:created>
  <dcterms:modified xsi:type="dcterms:W3CDTF">2018-07-30T07:45:13Z</dcterms:modified>
</cp:coreProperties>
</file>