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6" r:id="rId5"/>
    <p:sldId id="317" r:id="rId6"/>
    <p:sldId id="318" r:id="rId7"/>
    <p:sldId id="319" r:id="rId8"/>
    <p:sldId id="351" r:id="rId9"/>
    <p:sldId id="355" r:id="rId10"/>
    <p:sldId id="337" r:id="rId11"/>
    <p:sldId id="338" r:id="rId12"/>
    <p:sldId id="339" r:id="rId13"/>
    <p:sldId id="373" r:id="rId14"/>
    <p:sldId id="374" r:id="rId15"/>
    <p:sldId id="380" r:id="rId16"/>
    <p:sldId id="372" r:id="rId17"/>
    <p:sldId id="385" r:id="rId18"/>
    <p:sldId id="386" r:id="rId19"/>
    <p:sldId id="389" r:id="rId20"/>
    <p:sldId id="391" r:id="rId21"/>
    <p:sldId id="383" r:id="rId22"/>
    <p:sldId id="392" r:id="rId23"/>
    <p:sldId id="394" r:id="rId24"/>
    <p:sldId id="396" r:id="rId25"/>
    <p:sldId id="512" r:id="rId26"/>
    <p:sldId id="513" r:id="rId27"/>
    <p:sldId id="514" r:id="rId28"/>
    <p:sldId id="518" r:id="rId29"/>
    <p:sldId id="519" r:id="rId30"/>
    <p:sldId id="530" r:id="rId31"/>
    <p:sldId id="447" r:id="rId32"/>
    <p:sldId id="449" r:id="rId33"/>
    <p:sldId id="459" r:id="rId34"/>
    <p:sldId id="461" r:id="rId35"/>
    <p:sldId id="470" r:id="rId36"/>
    <p:sldId id="471" r:id="rId37"/>
    <p:sldId id="474" r:id="rId38"/>
    <p:sldId id="508" r:id="rId39"/>
    <p:sldId id="509" r:id="rId40"/>
    <p:sldId id="510" r:id="rId41"/>
    <p:sldId id="515" r:id="rId42"/>
    <p:sldId id="539" r:id="rId43"/>
    <p:sldId id="540" r:id="rId44"/>
    <p:sldId id="517" r:id="rId45"/>
    <p:sldId id="541" r:id="rId46"/>
    <p:sldId id="543" r:id="rId47"/>
    <p:sldId id="544" r:id="rId48"/>
    <p:sldId id="545" r:id="rId49"/>
    <p:sldId id="548" r:id="rId50"/>
    <p:sldId id="556" r:id="rId51"/>
    <p:sldId id="549" r:id="rId52"/>
    <p:sldId id="557" r:id="rId53"/>
    <p:sldId id="560" r:id="rId54"/>
    <p:sldId id="561" r:id="rId55"/>
    <p:sldId id="589" r:id="rId56"/>
    <p:sldId id="580" r:id="rId57"/>
    <p:sldId id="594" r:id="rId58"/>
    <p:sldId id="599" r:id="rId59"/>
    <p:sldId id="403" r:id="rId60"/>
    <p:sldId id="407" r:id="rId61"/>
    <p:sldId id="410" r:id="rId62"/>
    <p:sldId id="417" r:id="rId63"/>
    <p:sldId id="595" r:id="rId64"/>
    <p:sldId id="596" r:id="rId65"/>
    <p:sldId id="597" r:id="rId66"/>
    <p:sldId id="598" r:id="rId6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D440-27D6-C4BD-36BC-B389C9780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D0F36-FAAF-5E79-B015-5EDC9143B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E849-CF04-18AE-CC56-FD929AE7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BC93-6799-2DDE-E9B0-8708DA1F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320E-29FA-0249-3AC4-4D632C5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0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D6D-9FE7-B559-F4BE-B54B6EE8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12F6A-940B-159F-C93F-B0496597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15C3-1F33-B695-3F20-13A984B1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0AC82-7E1E-AD25-EDB1-7CA3F506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5CC3-2DD5-EDBD-B36D-25E5DE34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18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7BD16-33E8-A520-1604-EB5155117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E5D0A-201E-DEC3-144F-3B47B5BCF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39AF-C467-D907-35BF-20181E3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C442-C470-410D-8EF1-02771F4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B6A4-CC98-45F3-CC75-E82AED8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14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33" y="1600201"/>
            <a:ext cx="108712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78BEDC6-53E0-DF0D-3E9B-9F378E1A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56AB066-787F-4A0E-88D7-42AD9A6DB0E8}" type="datetime1">
              <a:rPr lang="en-US"/>
              <a:pPr>
                <a:defRPr/>
              </a:pPr>
              <a:t>6/26/2022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73C8032-24FF-D2D7-88E4-241CF5B0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A8DD9F6-0FFE-C26B-579F-11C87FCB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4077D4-1F22-4464-A90F-F099F92E403E}" type="slidenum">
              <a:rPr lang="he-IL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6922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6E63-4C9D-DC26-FB82-E536982C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BFB5-9F3F-DDD3-6DF2-1ECE9382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D44A-D587-AF44-6326-C93744C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D5CE-8FB1-FDDF-8F94-1B02E2D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AD58-5559-CB06-8E5E-FE0D61C4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91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2921-C715-0FE0-17F6-61BB2782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AF8C-5964-5443-3C6A-2C25BB06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734A-7221-FB4E-222C-F111367C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11DD-4BA3-6834-2117-49AC1195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C2F3-91B0-B46C-8842-31ED8942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6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CCE1-64CF-66C3-A0AB-C75E5BE8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1691-11ED-4BAB-5ED6-25F2B5B6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54C8-E80D-E9A6-CD17-1C3C9148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2CB-4E0A-9219-91E5-463BC3FC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0D364-182D-EF4D-65DE-B30250A2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F94B-DADB-F4ED-DCE0-C53E7825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2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9E3A-4997-220F-655B-1F52775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9D2C-4528-C58E-C0B8-7304B074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6410-7500-4BDA-0022-41BE7387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59772-A593-07F1-5896-FC08440A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597C7-5B5C-BD1E-8057-09E2FE0C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3733-AC7A-F0E7-9743-8A2C6FE9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EC622-623B-EC94-7A94-B160667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B6B6B-8F4F-C76C-EAFC-773A60C8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25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C8DC-C2FD-96CA-77FA-FBE6A97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CD8F-15B6-E1C7-923A-2439D157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44715-1FE6-2896-60A5-4FCCA072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8E53E-E3AF-CCE7-D372-3133D24F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4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D8F75-A8A3-1CC9-D74F-651B9B21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9F6E-B198-CE60-0558-9ECB9E5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5B5E-D402-7A41-7BAE-9068C8A8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998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B61-37D4-3DC2-21B2-2163059E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C674-A17C-A990-A593-6B7AAD83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B347-DEC8-A332-0BCC-2A8BBE31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91D89-A443-82A5-500C-9991A3D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DA40-1DB2-59F0-504F-B006CF4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21B7E-F94B-0977-7598-35253E59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6F6E-8D29-F2F6-CCE4-5E1CBE46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B1C9B-15F5-AE50-633A-F79A0B8A4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C0AB1-3F76-0F5A-0B4B-20940225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400F-E1D7-2322-BA26-711F8264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2FF15-587A-BE60-51BF-1539EFDD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08A4-F181-6386-0AAE-B255593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9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85AEA-2090-A54D-1C4D-8B80A647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B830-CB2B-D670-CC3B-0A9A4D2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A63D-1769-3100-F90D-4E75D1215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7FAE-FF9F-442A-884C-42F2B0CFBA89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0F41-ED9E-C45A-1F14-FFC5498C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7850-C892-0864-5C18-E14B6986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3439-6A83-4A85-8DA5-0EEADBE51B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5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92EE-BB89-3031-DB58-C0D2926E0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MARATHON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C1803-A183-81AA-B554-B500D7616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Rotem</a:t>
            </a:r>
            <a:r>
              <a:rPr lang="en-US" dirty="0"/>
              <a:t> Bar </a:t>
            </a:r>
            <a:r>
              <a:rPr lang="en-US" dirty="0" err="1"/>
              <a:t>Maimon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51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2DCC31B-56D6-2AC3-82AE-3D39C9F10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כימוס </a:t>
            </a:r>
            <a:endParaRPr lang="en-US" altLang="he-IL" dirty="0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AF8C8EE3-E739-604B-68C9-0CC178392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690688"/>
            <a:ext cx="8299450" cy="4616450"/>
          </a:xfrm>
        </p:spPr>
        <p:txBody>
          <a:bodyPr/>
          <a:lstStyle/>
          <a:p>
            <a:pPr algn="r" rtl="1" eaLnBrk="1" hangingPunct="1"/>
            <a:r>
              <a:rPr lang="he-IL" altLang="he-IL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כימוס</a:t>
            </a:r>
            <a:r>
              <a:rPr lang="he-IL" altLang="he-IL" sz="2400" dirty="0">
                <a:latin typeface="Times New Roman" panose="02020603050405020304" pitchFamily="18" charset="0"/>
              </a:rPr>
              <a:t> או </a:t>
            </a:r>
            <a:r>
              <a:rPr lang="he-IL" altLang="he-IL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הסתרת מידע</a:t>
            </a:r>
            <a:r>
              <a:rPr lang="he-IL" altLang="he-IL" sz="2400" dirty="0">
                <a:latin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</a:rPr>
              <a:t>encapsulation </a:t>
            </a:r>
            <a:r>
              <a:rPr lang="he-IL" altLang="he-IL" sz="2400" dirty="0">
                <a:latin typeface="Times New Roman" panose="02020603050405020304" pitchFamily="18" charset="0"/>
              </a:rPr>
              <a:t> זה ניסיון </a:t>
            </a:r>
            <a:r>
              <a:rPr lang="he-IL" altLang="he-IL" sz="2400" i="1" u="sng" dirty="0">
                <a:latin typeface="Times New Roman" panose="02020603050405020304" pitchFamily="18" charset="0"/>
              </a:rPr>
              <a:t>למנוע גישה לתוכן האובייקט</a:t>
            </a:r>
            <a:r>
              <a:rPr lang="he-IL" altLang="he-IL" sz="2400" dirty="0">
                <a:latin typeface="Times New Roman" panose="02020603050405020304" pitchFamily="18" charset="0"/>
              </a:rPr>
              <a:t> (שמירה על תכונות כ"קופסה שחורה"), יצירת האובייקט כמודול סגור. </a:t>
            </a:r>
          </a:p>
          <a:p>
            <a:pPr lvl="1" algn="r" rtl="1" eaLnBrk="1" hangingPunct="1"/>
            <a:r>
              <a:rPr lang="he-IL" altLang="he-IL" sz="2000" dirty="0">
                <a:latin typeface="Times New Roman" panose="02020603050405020304" pitchFamily="18" charset="0"/>
              </a:rPr>
              <a:t>במקרה זה לא ניתן לכתוב </a:t>
            </a:r>
            <a:r>
              <a:rPr lang="en-US" altLang="he-IL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p.score</a:t>
            </a:r>
            <a:r>
              <a:rPr lang="en-US" altLang="he-IL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=9</a:t>
            </a:r>
            <a:r>
              <a:rPr lang="en-US" altLang="he-IL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algn="r" rtl="1" eaLnBrk="1" hangingPunct="1"/>
            <a:r>
              <a:rPr lang="he-IL" altLang="he-IL" sz="2400" i="1" u="sng" dirty="0">
                <a:latin typeface="Times New Roman" panose="02020603050405020304" pitchFamily="18" charset="0"/>
              </a:rPr>
              <a:t>מטרה: </a:t>
            </a:r>
          </a:p>
          <a:p>
            <a:pPr lvl="1"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שמירה על </a:t>
            </a:r>
            <a:r>
              <a:rPr lang="he-IL" altLang="he-IL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שלמות</a:t>
            </a:r>
            <a:r>
              <a:rPr lang="he-IL" altLang="he-IL" sz="2400" dirty="0">
                <a:latin typeface="Times New Roman" panose="02020603050405020304" pitchFamily="18" charset="0"/>
              </a:rPr>
              <a:t> העצם</a:t>
            </a:r>
          </a:p>
          <a:p>
            <a:pPr lvl="1" algn="r" rtl="1" eaLnBrk="1" hangingPunct="1"/>
            <a:r>
              <a:rPr lang="he-IL" altLang="he-IL" sz="2400" dirty="0"/>
              <a:t>משתמשים אינם חשופים למה קורה בתוך העצם ולכן </a:t>
            </a:r>
            <a:r>
              <a:rPr lang="he-IL" altLang="he-IL" sz="2400" b="1" i="1" dirty="0">
                <a:solidFill>
                  <a:schemeClr val="tx2"/>
                </a:solidFill>
              </a:rPr>
              <a:t>ניתן לשנות את המימוש</a:t>
            </a:r>
            <a:r>
              <a:rPr lang="he-IL" altLang="he-IL" sz="2400" b="1" dirty="0">
                <a:solidFill>
                  <a:schemeClr val="tx2"/>
                </a:solidFill>
              </a:rPr>
              <a:t> </a:t>
            </a:r>
            <a:r>
              <a:rPr lang="he-IL" altLang="he-IL" sz="2400" b="1" i="1" dirty="0">
                <a:solidFill>
                  <a:schemeClr val="tx2"/>
                </a:solidFill>
              </a:rPr>
              <a:t>הפנימי</a:t>
            </a:r>
            <a:r>
              <a:rPr lang="he-IL" altLang="he-IL" sz="2400" b="1" dirty="0"/>
              <a:t> </a:t>
            </a:r>
            <a:r>
              <a:rPr lang="he-IL" altLang="he-IL" sz="2400" dirty="0"/>
              <a:t>בלי לפגוע באחרים שמשתמשים בו </a:t>
            </a:r>
          </a:p>
          <a:p>
            <a:pPr lvl="1" algn="r" rtl="1" eaLnBrk="1" hangingPunct="1"/>
            <a:endParaRPr lang="he-IL" altLang="he-IL" sz="2400" dirty="0">
              <a:latin typeface="Times New Roman" panose="02020603050405020304" pitchFamily="18" charset="0"/>
            </a:endParaRPr>
          </a:p>
          <a:p>
            <a:pPr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במקרה שמשתמשים בכימוס מקובל להשתמש בהרשאות גישה.</a:t>
            </a:r>
            <a:endParaRPr lang="en-US" altLang="he-IL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94E5885-EC2B-6304-D648-8BF6FBD4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הרשאות גישה</a:t>
            </a:r>
            <a:endParaRPr lang="en-US" altLang="he-IL" dirty="0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D62FC5C-FD34-0C0A-DFCE-7908F41C1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981200"/>
            <a:ext cx="8588375" cy="41148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Times New Roman" panose="02020603050405020304" pitchFamily="18" charset="0"/>
              </a:rPr>
              <a:t>קיימות חמש </a:t>
            </a:r>
            <a:r>
              <a:rPr lang="he-IL" altLang="he-IL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הרשאות גישה</a:t>
            </a:r>
            <a:r>
              <a:rPr lang="he-IL" altLang="he-IL" dirty="0">
                <a:latin typeface="Times New Roman" panose="02020603050405020304" pitchFamily="18" charset="0"/>
              </a:rPr>
              <a:t> </a:t>
            </a:r>
            <a:r>
              <a:rPr lang="en-US" altLang="he-IL" dirty="0">
                <a:latin typeface="Times New Roman" panose="02020603050405020304" pitchFamily="18" charset="0"/>
              </a:rPr>
              <a:t>access modifiers or visibility </a:t>
            </a:r>
            <a:endParaRPr lang="he-IL" altLang="he-IL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he-IL" dirty="0">
                <a:solidFill>
                  <a:schemeClr val="tx2"/>
                </a:solidFill>
                <a:latin typeface="Times New Roman" panose="02020603050405020304" pitchFamily="18" charset="0"/>
              </a:rPr>
              <a:t>Public</a:t>
            </a:r>
          </a:p>
          <a:p>
            <a:pPr lvl="1" eaLnBrk="1" hangingPunct="1"/>
            <a:r>
              <a:rPr lang="en-US" altLang="he-IL" dirty="0">
                <a:solidFill>
                  <a:schemeClr val="tx2"/>
                </a:solidFill>
                <a:latin typeface="Times New Roman" panose="02020603050405020304" pitchFamily="18" charset="0"/>
              </a:rPr>
              <a:t> private</a:t>
            </a:r>
          </a:p>
          <a:p>
            <a:pPr lvl="1" eaLnBrk="1" hangingPunct="1"/>
            <a:r>
              <a:rPr lang="en-US" altLang="he-IL" dirty="0">
                <a:solidFill>
                  <a:schemeClr val="tx2"/>
                </a:solidFill>
                <a:latin typeface="Times New Roman" panose="02020603050405020304" pitchFamily="18" charset="0"/>
              </a:rPr>
              <a:t> protected</a:t>
            </a:r>
          </a:p>
          <a:p>
            <a:pPr lvl="1" eaLnBrk="1" hangingPunct="1"/>
            <a:r>
              <a:rPr lang="en-US" altLang="he-IL" dirty="0">
                <a:solidFill>
                  <a:schemeClr val="tx2"/>
                </a:solidFill>
                <a:latin typeface="Times New Roman" panose="02020603050405020304" pitchFamily="18" charset="0"/>
              </a:rPr>
              <a:t>internal</a:t>
            </a:r>
          </a:p>
          <a:p>
            <a:pPr lvl="1" eaLnBrk="1" hangingPunct="1"/>
            <a:r>
              <a:rPr lang="en-US" altLang="he-IL" dirty="0">
                <a:solidFill>
                  <a:schemeClr val="tx2"/>
                </a:solidFill>
                <a:latin typeface="Times New Roman" panose="02020603050405020304" pitchFamily="18" charset="0"/>
              </a:rPr>
              <a:t>internal protected</a:t>
            </a:r>
            <a:endParaRPr lang="he-IL" altLang="he-IL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lvl="1" indent="0" algn="r" rtl="1" eaLnBrk="1" hangingPunct="1">
              <a:buNone/>
            </a:pPr>
            <a:endParaRPr lang="en-US" altLang="he-IL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lvl="1" indent="0" algn="r" rtl="1" eaLnBrk="1" hangingPunct="1">
              <a:buNone/>
            </a:pPr>
            <a:r>
              <a:rPr lang="he-IL" altLang="he-IL" dirty="0"/>
              <a:t>בהתאמה: ציבורי, פרטי, מוגן, פנימי, פנימי מוגן </a:t>
            </a:r>
            <a:r>
              <a:rPr lang="he-IL" altLang="he-IL" dirty="0">
                <a:latin typeface="Times New Roman" panose="02020603050405020304" pitchFamily="18" charset="0"/>
              </a:rPr>
              <a:t>הורשה.</a:t>
            </a:r>
            <a:endParaRPr lang="en-US" altLang="he-IL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7D59F32-57E1-D68C-B5B8-F6BBDF3E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הרשאות גישה</a:t>
            </a:r>
            <a:endParaRPr lang="en-US" altLang="he-IL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038B18F-CFA3-5FA4-9532-13746ABF0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700213"/>
            <a:ext cx="8515350" cy="4752975"/>
          </a:xfrm>
        </p:spPr>
        <p:txBody>
          <a:bodyPr>
            <a:normAutofit/>
          </a:bodyPr>
          <a:lstStyle/>
          <a:p>
            <a:pPr algn="r" rtl="1" eaLnBrk="1" hangingPunct="1"/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public</a:t>
            </a:r>
            <a:r>
              <a:rPr lang="he-IL" altLang="he-IL" sz="2400" dirty="0">
                <a:latin typeface="Times New Roman" panose="02020603050405020304" pitchFamily="18" charset="0"/>
              </a:rPr>
              <a:t> </a:t>
            </a:r>
          </a:p>
          <a:p>
            <a:pPr lvl="1"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אל שדה/מתודה תהיה גישה מכל מקום בתכנית (מכל מחלקה אחרת)</a:t>
            </a:r>
            <a:endParaRPr lang="en-US" altLang="he-IL" sz="2400" dirty="0">
              <a:latin typeface="Times New Roman" panose="02020603050405020304" pitchFamily="18" charset="0"/>
            </a:endParaRPr>
          </a:p>
          <a:p>
            <a:pPr algn="r" rtl="1" eaLnBrk="1" hangingPunct="1"/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he-IL" sz="2400" dirty="0">
                <a:latin typeface="Times New Roman" panose="02020603050405020304" pitchFamily="18" charset="0"/>
              </a:rPr>
              <a:t> </a:t>
            </a:r>
            <a:endParaRPr lang="he-IL" altLang="he-IL" sz="2400" dirty="0">
              <a:latin typeface="Times New Roman" panose="02020603050405020304" pitchFamily="18" charset="0"/>
            </a:endParaRPr>
          </a:p>
          <a:p>
            <a:pPr lvl="1"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הרשאת ברירת המחדל ב-</a:t>
            </a:r>
            <a:r>
              <a:rPr lang="en-US" altLang="he-IL" sz="2400" dirty="0">
                <a:latin typeface="Times New Roman" panose="02020603050405020304" pitchFamily="18" charset="0"/>
              </a:rPr>
              <a:t>C#</a:t>
            </a:r>
            <a:endParaRPr lang="he-IL" altLang="he-IL" sz="2400" dirty="0">
              <a:latin typeface="Times New Roman" panose="02020603050405020304" pitchFamily="18" charset="0"/>
            </a:endParaRPr>
          </a:p>
          <a:p>
            <a:pPr lvl="1"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 אל שדה/מתודה תהיה גישה אך ורק מתוך המחלקה שבה הוא נוצר</a:t>
            </a:r>
          </a:p>
          <a:p>
            <a:pPr algn="r" rtl="1" eaLnBrk="1" hangingPunct="1"/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protected</a:t>
            </a:r>
            <a:r>
              <a:rPr lang="en-US" altLang="he-IL" sz="2400" dirty="0">
                <a:latin typeface="Times New Roman" panose="02020603050405020304" pitchFamily="18" charset="0"/>
              </a:rPr>
              <a:t> </a:t>
            </a:r>
            <a:endParaRPr lang="he-IL" altLang="he-IL" sz="2400" dirty="0">
              <a:latin typeface="Times New Roman" panose="02020603050405020304" pitchFamily="18" charset="0"/>
            </a:endParaRPr>
          </a:p>
          <a:p>
            <a:pPr lvl="1"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אל שדה/מתודה תהיה גישה אך ורק מתוך המחלקה שבה הוא נוצר וממחלקות אשר יורשות מאותה מחלקה</a:t>
            </a:r>
          </a:p>
          <a:p>
            <a:pPr algn="r" rtl="1" eaLnBrk="1" hangingPunct="1"/>
            <a:r>
              <a:rPr lang="he-IL" altLang="he-IL" sz="2400" dirty="0">
                <a:latin typeface="Times New Roman" panose="02020603050405020304" pitchFamily="18" charset="0"/>
              </a:rPr>
              <a:t>שני מאפייני הגישה שהזכרנו מתאימים גם למשתנים וגם למתודות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כותרת 1">
            <a:extLst>
              <a:ext uri="{FF2B5EF4-FFF2-40B4-BE49-F238E27FC236}">
                <a16:creationId xmlns:a16="http://schemas.microsoft.com/office/drawing/2014/main" id="{A4F21179-8221-7156-C980-B498EDF2C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תכונות</a:t>
            </a:r>
            <a:endParaRPr lang="en-US" altLang="he-IL" dirty="0"/>
          </a:p>
        </p:txBody>
      </p:sp>
      <p:sp>
        <p:nvSpPr>
          <p:cNvPr id="9219" name="מציין מיקום תוכן 2">
            <a:extLst>
              <a:ext uri="{FF2B5EF4-FFF2-40B4-BE49-F238E27FC236}">
                <a16:creationId xmlns:a16="http://schemas.microsoft.com/office/drawing/2014/main" id="{4CFF1457-9566-8E1B-9CA3-C311C0729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981200"/>
            <a:ext cx="8299450" cy="41148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מקובל לתת הרשאת גישה </a:t>
            </a:r>
            <a:r>
              <a:rPr lang="en-US" altLang="he-IL" dirty="0">
                <a:cs typeface="Arial" panose="020B0604020202020204" pitchFamily="34" charset="0"/>
              </a:rPr>
              <a:t>private</a:t>
            </a:r>
            <a:r>
              <a:rPr lang="he-IL" altLang="he-IL" dirty="0"/>
              <a:t> לכל שדות מידע של האובייקט</a:t>
            </a:r>
          </a:p>
          <a:p>
            <a:pPr lvl="1" algn="r" rtl="1" eaLnBrk="1" hangingPunct="1"/>
            <a:r>
              <a:rPr lang="he-IL" altLang="he-IL" sz="2400" dirty="0"/>
              <a:t>מומלץ להגדיר מתודות גישה </a:t>
            </a:r>
            <a:r>
              <a:rPr lang="en-US" altLang="he-IL" sz="2400" dirty="0">
                <a:cs typeface="Arial" panose="020B0604020202020204" pitchFamily="34" charset="0"/>
              </a:rPr>
              <a:t>set</a:t>
            </a:r>
            <a:r>
              <a:rPr lang="he-IL" altLang="he-IL" sz="2400" dirty="0"/>
              <a:t> ו- </a:t>
            </a:r>
            <a:r>
              <a:rPr lang="en-US" altLang="he-IL" sz="2400" dirty="0">
                <a:cs typeface="Arial" panose="020B0604020202020204" pitchFamily="34" charset="0"/>
              </a:rPr>
              <a:t>get</a:t>
            </a:r>
            <a:r>
              <a:rPr lang="he-IL" altLang="he-IL" sz="2400" dirty="0"/>
              <a:t> עבור כל אחת מתכונות המחלקה</a:t>
            </a:r>
          </a:p>
          <a:p>
            <a:pPr algn="r" rtl="1" eaLnBrk="1" hangingPunct="1"/>
            <a:r>
              <a:rPr lang="he-IL" altLang="he-IL" dirty="0"/>
              <a:t>בשפת </a:t>
            </a:r>
            <a:r>
              <a:rPr lang="en-US" altLang="he-IL" dirty="0">
                <a:cs typeface="Arial" panose="020B0604020202020204" pitchFamily="34" charset="0"/>
              </a:rPr>
              <a:t>C</a:t>
            </a:r>
            <a:r>
              <a:rPr lang="he-IL" altLang="he-IL" dirty="0"/>
              <a:t># יש מנגנון הנקרא תכונות </a:t>
            </a:r>
            <a:r>
              <a:rPr lang="en-US" altLang="he-IL" dirty="0">
                <a:cs typeface="Arial" panose="020B0604020202020204" pitchFamily="34" charset="0"/>
              </a:rPr>
              <a:t>properties</a:t>
            </a:r>
            <a:r>
              <a:rPr lang="he-IL" altLang="he-IL" dirty="0"/>
              <a:t> המאפשר לכתוב מתודות אלו כך שהשימוש בהן יראה כעבודה עם תכונות ולא כעבודה עם שיטות/מתודות.</a:t>
            </a:r>
          </a:p>
          <a:p>
            <a:pPr algn="r" rtl="1" eaLnBrk="1" hangingPunct="1"/>
            <a:r>
              <a:rPr lang="he-IL" altLang="he-IL" dirty="0"/>
              <a:t>תכונות הן דרך שימושית לכפות כימוס (</a:t>
            </a:r>
            <a:r>
              <a:rPr lang="en-US" altLang="he-IL" dirty="0"/>
              <a:t>encapsulation</a:t>
            </a:r>
            <a:r>
              <a:rPr lang="he-IL" altLang="he-IL" dirty="0"/>
              <a:t>)</a:t>
            </a:r>
            <a:endParaRPr lang="en-US" alt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כותרת 1">
            <a:extLst>
              <a:ext uri="{FF2B5EF4-FFF2-40B4-BE49-F238E27FC236}">
                <a16:creationId xmlns:a16="http://schemas.microsoft.com/office/drawing/2014/main" id="{9A95072B-2FA0-2CC0-77AB-BA7E47600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הגדרת תכונות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E3F3F4-0974-DAF1-33D6-9E8FB84E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916113"/>
            <a:ext cx="8280400" cy="4114800"/>
          </a:xfrm>
        </p:spPr>
        <p:txBody>
          <a:bodyPr>
            <a:normAutofit fontScale="92500" lnSpcReduction="10000"/>
          </a:bodyPr>
          <a:lstStyle/>
          <a:p>
            <a:pPr algn="r" rtl="1">
              <a:defRPr/>
            </a:pPr>
            <a:r>
              <a:rPr lang="he-IL" dirty="0"/>
              <a:t>מגדירים את השדה מידע כפרטי</a:t>
            </a:r>
            <a:r>
              <a:rPr lang="en-US" dirty="0"/>
              <a:t> </a:t>
            </a:r>
            <a:r>
              <a:rPr lang="he-IL" dirty="0"/>
              <a:t>ואת התכונה</a:t>
            </a:r>
            <a:r>
              <a:rPr lang="en-US" dirty="0"/>
              <a:t> </a:t>
            </a:r>
            <a:r>
              <a:rPr lang="he-IL" dirty="0"/>
              <a:t>כציבורית.</a:t>
            </a:r>
            <a:endParaRPr lang="en-US" dirty="0"/>
          </a:p>
          <a:p>
            <a:pPr algn="r" rtl="1">
              <a:defRPr/>
            </a:pPr>
            <a:r>
              <a:rPr lang="he-IL" dirty="0"/>
              <a:t>שימו לב, קונבנציות הכתיבה עבור האות הראשונה:</a:t>
            </a:r>
          </a:p>
          <a:p>
            <a:pPr lvl="1" algn="r" rtl="1">
              <a:defRPr/>
            </a:pPr>
            <a:r>
              <a:rPr lang="he-IL" sz="2400" dirty="0">
                <a:ea typeface="+mn-ea"/>
              </a:rPr>
              <a:t>שם שדה מידע כותבים באות קטנה ושם התכונה באות גדולה</a:t>
            </a:r>
            <a:endParaRPr lang="he-IL" sz="2400" dirty="0"/>
          </a:p>
          <a:p>
            <a:pPr algn="r" rtl="1">
              <a:defRPr/>
            </a:pPr>
            <a:r>
              <a:rPr lang="he-IL" i="1" u="sng" dirty="0"/>
              <a:t>תחביר (כללי):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type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roperty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    {  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        get  { return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roperty;}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        set  {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roperty= value;  }       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	         }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 eaLnBrk="1" hangingPunct="1">
              <a:defRPr/>
            </a:pPr>
            <a:r>
              <a:rPr lang="he-IL" dirty="0"/>
              <a:t>בהחלט ניתן לכתוב קוד ללא מנגנון זה, אבל מחלקות רבות של השפה משתמשות בו ולכן חשוב להכיר אותו.</a:t>
            </a:r>
            <a:endParaRPr lang="en-US" dirty="0">
              <a:cs typeface="Arial" charset="0"/>
            </a:endParaRPr>
          </a:p>
          <a:p>
            <a:pPr algn="r" rt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כותרת 5">
            <a:extLst>
              <a:ext uri="{FF2B5EF4-FFF2-40B4-BE49-F238E27FC236}">
                <a16:creationId xmlns:a16="http://schemas.microsoft.com/office/drawing/2014/main" id="{37069752-759E-E22B-3111-33B64720C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תכונות לקריאה/כתיבה בלבד</a:t>
            </a:r>
            <a:endParaRPr lang="en-US" alt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F2102E1D-AC9F-CC7C-42C7-00E5A85D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30083"/>
            <a:ext cx="5257800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ניתן להגדיר תכונה </a:t>
            </a:r>
            <a:r>
              <a:rPr lang="he-IL" i="1" u="sng" dirty="0"/>
              <a:t>לכתיבה בלבד </a:t>
            </a:r>
            <a:r>
              <a:rPr lang="en-US" dirty="0"/>
              <a:t>write only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לא ניתן לקרוא/לקבל תוכן שדה מידע דרך התכונה.</a:t>
            </a:r>
          </a:p>
          <a:p>
            <a:pPr algn="r" rtl="1">
              <a:defRPr/>
            </a:pPr>
            <a:r>
              <a:rPr lang="he-IL" dirty="0"/>
              <a:t>מממשים רק </a:t>
            </a:r>
            <a:r>
              <a:rPr lang="en-US" dirty="0"/>
              <a:t>set </a:t>
            </a:r>
            <a:r>
              <a:rPr lang="he-IL" dirty="0"/>
              <a:t> אבל לא מממשים </a:t>
            </a:r>
            <a:r>
              <a:rPr lang="en-US" dirty="0"/>
              <a:t>get</a:t>
            </a:r>
            <a:r>
              <a:rPr lang="he-IL" dirty="0"/>
              <a:t>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Id2 //write only</a:t>
            </a:r>
          </a:p>
          <a:p>
            <a:pPr algn="r"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{  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{  id = value*2;  }     }</a:t>
            </a:r>
          </a:p>
          <a:p>
            <a:pPr algn="r" rtl="1">
              <a:defRPr/>
            </a:pPr>
            <a:endParaRPr lang="he-IL" dirty="0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84C208F0-5AC0-CB1A-7FAE-8A241187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4317" y="1993181"/>
            <a:ext cx="4980317" cy="4151702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ניתן להגדיר תכונה </a:t>
            </a:r>
            <a:r>
              <a:rPr lang="he-IL" i="1" u="sng" dirty="0"/>
              <a:t>לקריאה בלבד</a:t>
            </a:r>
            <a:r>
              <a:rPr lang="he-IL" i="1" dirty="0"/>
              <a:t> </a:t>
            </a:r>
            <a:r>
              <a:rPr lang="en-US" dirty="0"/>
              <a:t>read only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לא ניתן לעדכן תוכן שדה מידע דרך התכונה.</a:t>
            </a:r>
          </a:p>
          <a:p>
            <a:pPr algn="r" rtl="1">
              <a:defRPr/>
            </a:pPr>
            <a:r>
              <a:rPr lang="he-IL" dirty="0"/>
              <a:t>מממשים רק </a:t>
            </a:r>
            <a:r>
              <a:rPr lang="en-US" dirty="0"/>
              <a:t>get </a:t>
            </a:r>
            <a:r>
              <a:rPr lang="he-IL" dirty="0"/>
              <a:t> אבל לא מממשים </a:t>
            </a:r>
            <a:r>
              <a:rPr lang="en-US" dirty="0"/>
              <a:t>set</a:t>
            </a:r>
            <a:endParaRPr lang="he-IL" dirty="0"/>
          </a:p>
          <a:p>
            <a:pPr algn="r" rt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sz="2400" b="1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int Id1 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//read only</a:t>
            </a:r>
          </a:p>
          <a:p>
            <a:pPr algn="r"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{  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{  return id+1; }   }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F8D363FE-6943-EBC7-E79A-C0F7B0CE9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6875" y="228599"/>
            <a:ext cx="8760125" cy="2626743"/>
          </a:xfrm>
        </p:spPr>
        <p:txBody>
          <a:bodyPr/>
          <a:lstStyle/>
          <a:p>
            <a:pPr algn="ctr" eaLnBrk="1" hangingPunct="1"/>
            <a:r>
              <a:rPr lang="he-IL" altLang="he-IL" sz="4000" dirty="0"/>
              <a:t>השוואה בין שימוש </a:t>
            </a:r>
            <a:br>
              <a:rPr lang="en-US" altLang="he-IL" sz="4000" dirty="0"/>
            </a:br>
            <a:r>
              <a:rPr lang="en-US" altLang="he-IL" sz="4000" dirty="0">
                <a:cs typeface="Arial" panose="020B0604020202020204" pitchFamily="34" charset="0"/>
              </a:rPr>
              <a:t>property vs Method</a:t>
            </a:r>
          </a:p>
        </p:txBody>
      </p:sp>
      <p:graphicFrame>
        <p:nvGraphicFramePr>
          <p:cNvPr id="281635" name="Group 35">
            <a:extLst>
              <a:ext uri="{FF2B5EF4-FFF2-40B4-BE49-F238E27FC236}">
                <a16:creationId xmlns:a16="http://schemas.microsoft.com/office/drawing/2014/main" id="{7FB4FEED-1F4C-4C68-F9F5-779D12AAE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44250"/>
              </p:ext>
            </p:extLst>
          </p:nvPr>
        </p:nvGraphicFramePr>
        <p:xfrm>
          <a:off x="1526875" y="3285227"/>
          <a:ext cx="8760124" cy="2238375"/>
        </p:xfrm>
        <a:graphic>
          <a:graphicData uri="http://schemas.openxmlformats.org/drawingml/2006/table">
            <a:tbl>
              <a:tblPr/>
              <a:tblGrid>
                <a:gridCol w="438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93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שימוש ב-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properties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שימוש ב-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 u1 = new User();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u1.Id = 20; //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u1.Id; // read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 u1 = new User();</a:t>
                      </a:r>
                      <a:endParaRPr kumimoji="0" 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u1.setId(20); //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u1.getId(); // read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EBD08B0-B6B6-2F0A-BBCD-075D70E86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מתודות ומשתנים סטאטיים</a:t>
            </a:r>
            <a:endParaRPr lang="en-US" altLang="he-IL" dirty="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86B2631-9327-FD94-9502-775C05C56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Low" rtl="1" eaLnBrk="1" hangingPunct="1">
              <a:buNone/>
              <a:defRPr/>
            </a:pPr>
            <a:r>
              <a:rPr lang="he-IL" altLang="he-IL" dirty="0"/>
              <a:t>כל מחלקה יכולה לכלול</a:t>
            </a:r>
          </a:p>
          <a:p>
            <a:pPr lvl="1" algn="justLow" rtl="1" eaLnBrk="1" hangingPunct="1">
              <a:defRPr/>
            </a:pPr>
            <a:r>
              <a:rPr lang="he-IL" altLang="he-IL" dirty="0"/>
              <a:t>תכונות סטאטיות</a:t>
            </a:r>
          </a:p>
          <a:p>
            <a:pPr lvl="1" algn="justLow" rtl="1" eaLnBrk="1" hangingPunct="1">
              <a:defRPr/>
            </a:pPr>
            <a:r>
              <a:rPr lang="he-IL" altLang="he-IL" dirty="0"/>
              <a:t>מתודות סטאטיות</a:t>
            </a:r>
          </a:p>
          <a:p>
            <a:pPr marL="0" indent="0" algn="justLow" rtl="1" eaLnBrk="1" hangingPunct="1">
              <a:buNone/>
              <a:defRPr/>
            </a:pPr>
            <a:br>
              <a:rPr lang="en-US" altLang="he-IL" dirty="0"/>
            </a:br>
            <a:r>
              <a:rPr lang="he-IL" altLang="he-IL" dirty="0"/>
              <a:t>משתנים ומתודות סטאטיות </a:t>
            </a:r>
            <a:r>
              <a:rPr lang="en-US" altLang="he-IL" dirty="0"/>
              <a:t>static</a:t>
            </a:r>
            <a:r>
              <a:rPr lang="he-IL" altLang="he-IL" dirty="0"/>
              <a:t> שייכים למחלקה עצמה ולא לכל עצם ועצם. (לא משוכפלים בכל יצירת אובייקט)</a:t>
            </a:r>
          </a:p>
          <a:p>
            <a:pPr lvl="1" algn="justLow" rtl="1" eaLnBrk="1" hangingPunct="1">
              <a:defRPr/>
            </a:pPr>
            <a:r>
              <a:rPr lang="he-IL" altLang="he-IL" dirty="0"/>
              <a:t>הם יהיו משותפים לכל האוביקטים/המופעים של המחלקה ומחוצה לה – הסיבה היא שהמשתנה/פונקציה מוגדרים רק פעם אחת במקום אחד!</a:t>
            </a:r>
          </a:p>
          <a:p>
            <a:pPr lvl="1" algn="ctr" rtl="1" eaLnBrk="1" hangingPunct="1">
              <a:buFont typeface="Wingdings" panose="05000000000000000000" pitchFamily="2" charset="2"/>
              <a:buNone/>
              <a:defRPr/>
            </a:pPr>
            <a:endParaRPr lang="en-US" altLang="he-IL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20944BC8-AD5F-F2E6-BA18-8896FC31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משתנה סטאטי</a:t>
            </a:r>
            <a:endParaRPr lang="en-US" altLang="he-IL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CD11E68-65BB-72E6-6235-F674F6571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916113"/>
            <a:ext cx="8061325" cy="4114800"/>
          </a:xfrm>
        </p:spPr>
        <p:txBody>
          <a:bodyPr>
            <a:normAutofit fontScale="92500"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400" b="1" i="1" dirty="0">
                <a:latin typeface="Times New Roman" panose="02020603050405020304" pitchFamily="18" charset="0"/>
              </a:rPr>
              <a:t>תחביר:</a:t>
            </a:r>
            <a:br>
              <a:rPr lang="en-US" altLang="he-IL" sz="2400" b="1" i="1" dirty="0">
                <a:latin typeface="Times New Roman" panose="02020603050405020304" pitchFamily="18" charset="0"/>
              </a:rPr>
            </a:br>
            <a:r>
              <a:rPr lang="en-US" altLang="he-IL" sz="2400" b="1" i="1" dirty="0">
                <a:latin typeface="Times New Roman" panose="02020603050405020304" pitchFamily="18" charset="0"/>
              </a:rPr>
              <a:t>public static int counter;</a:t>
            </a:r>
            <a:endParaRPr lang="he-IL" altLang="he-IL" sz="2400" b="1" i="1" dirty="0">
              <a:latin typeface="Times New Roman" panose="02020603050405020304" pitchFamily="18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משתנה סטאטי קיים אפילו לפני שקיים עצם ראשון ממחלקה זו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היות והוא שייך למחלקה ולא לכל אובייקט ואובייקט.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שם נוסף </a:t>
            </a:r>
            <a:r>
              <a:rPr lang="he-IL" altLang="he-IL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משתנה מחלקתי</a:t>
            </a:r>
            <a:r>
              <a:rPr lang="he-IL" altLang="he-IL" sz="2400" dirty="0">
                <a:latin typeface="Times New Roman" panose="02020603050405020304" pitchFamily="18" charset="0"/>
              </a:rPr>
              <a:t> </a:t>
            </a:r>
            <a:r>
              <a:rPr lang="en-US" altLang="he-IL" sz="2400" i="1" dirty="0">
                <a:latin typeface="Times New Roman" panose="02020603050405020304" pitchFamily="18" charset="0"/>
              </a:rPr>
              <a:t>class variable</a:t>
            </a:r>
            <a:r>
              <a:rPr lang="he-IL" altLang="he-IL" sz="2400" dirty="0">
                <a:latin typeface="Times New Roman" panose="02020603050405020304" pitchFamily="18" charset="0"/>
              </a:rPr>
              <a:t>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משתנה סטאטי מאותחל ב-0 או </a:t>
            </a:r>
            <a:r>
              <a:rPr lang="en-US" altLang="he-IL" sz="2400" dirty="0">
                <a:latin typeface="Times New Roman" panose="02020603050405020304" pitchFamily="18" charset="0"/>
              </a:rPr>
              <a:t>null</a:t>
            </a:r>
            <a:r>
              <a:rPr lang="he-IL" altLang="he-IL" sz="2400" dirty="0">
                <a:latin typeface="Times New Roman" panose="02020603050405020304" pitchFamily="18" charset="0"/>
              </a:rPr>
              <a:t> או ערך ברירת המחדל של הטיפוס.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i="1" u="sng" dirty="0">
                <a:latin typeface="Times New Roman" panose="02020603050405020304" pitchFamily="18" charset="0"/>
              </a:rPr>
              <a:t>שימוש נפוץ:</a:t>
            </a:r>
            <a:r>
              <a:rPr lang="en-US" altLang="he-IL" sz="2400" dirty="0">
                <a:latin typeface="Times New Roman" panose="02020603050405020304" pitchFamily="18" charset="0"/>
              </a:rPr>
              <a:t> </a:t>
            </a:r>
            <a:r>
              <a:rPr lang="he-IL" altLang="he-IL" sz="2400" dirty="0">
                <a:latin typeface="Times New Roman" panose="02020603050405020304" pitchFamily="18" charset="0"/>
              </a:rPr>
              <a:t>מונים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/>
              <a:t>אלמנטים סטטיים נגישים בתוך המחלקה עצמה מכל מתודה, סטטית או מופע.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קריאה למשתנה סטאטי מחוץ למחלקה מתבצעת דרך שם המחלקה</a:t>
            </a:r>
          </a:p>
          <a:p>
            <a:pPr lvl="1" algn="r"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dirty="0" err="1">
                <a:solidFill>
                  <a:schemeClr val="tx2"/>
                </a:solidFill>
              </a:rPr>
              <a:t>ClassName.StaticVariable</a:t>
            </a:r>
            <a:r>
              <a:rPr lang="en-US" altLang="he-IL" sz="2000" dirty="0">
                <a:solidFill>
                  <a:schemeClr val="tx2"/>
                </a:solidFill>
              </a:rPr>
              <a:t>;</a:t>
            </a:r>
            <a:endParaRPr lang="he-IL" altLang="he-IL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AEC6C135-E213-1DC8-76C3-2E643BA48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מתודות סטאטיות</a:t>
            </a:r>
            <a:endParaRPr lang="en-US" altLang="he-IL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58D487E-4E22-6938-C5ED-2A118C223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045" y="1557338"/>
            <a:ext cx="11516264" cy="5040312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  <a:defRPr/>
            </a:pPr>
            <a:r>
              <a:rPr lang="he-IL" sz="2400" b="1" i="1" u="sng" dirty="0">
                <a:latin typeface="Times New Roman" pitchFamily="18" charset="0"/>
              </a:rPr>
              <a:t>תחביר:</a:t>
            </a:r>
          </a:p>
          <a:p>
            <a:pPr algn="r" rt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public type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someMethod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 { //do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smth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algn="r" rtl="1">
              <a:lnSpc>
                <a:spcPct val="80000"/>
              </a:lnSpc>
              <a:defRPr/>
            </a:pPr>
            <a:r>
              <a:rPr lang="he-IL" dirty="0"/>
              <a:t>מתודה סטאטית מגדירה דפוסי פעולה של המחלקה כולה</a:t>
            </a:r>
            <a:r>
              <a:rPr lang="en-US" dirty="0"/>
              <a:t> </a:t>
            </a:r>
          </a:p>
          <a:p>
            <a:pPr lvl="1" algn="r" rtl="1">
              <a:lnSpc>
                <a:spcPct val="80000"/>
              </a:lnSpc>
              <a:defRPr/>
            </a:pPr>
            <a:r>
              <a:rPr lang="he-IL" dirty="0">
                <a:ea typeface="+mn-ea"/>
              </a:rPr>
              <a:t>ניתן להשתמש בה מבלי ליצור עצמים.</a:t>
            </a:r>
          </a:p>
          <a:p>
            <a:pPr algn="r" rtl="1">
              <a:lnSpc>
                <a:spcPct val="80000"/>
              </a:lnSpc>
              <a:defRPr/>
            </a:pPr>
            <a:r>
              <a:rPr lang="he-IL" dirty="0"/>
              <a:t>מתודה סטאטית עובדת רק עם משתנים סטאטיים או מתודות סטאטיות אחרות.</a:t>
            </a:r>
          </a:p>
          <a:p>
            <a:pPr algn="r" rtl="1">
              <a:lnSpc>
                <a:spcPct val="80000"/>
              </a:lnSpc>
              <a:defRPr/>
            </a:pPr>
            <a:r>
              <a:rPr lang="he-IL" dirty="0"/>
              <a:t>הפעלה מתודה סטאטית דרך שם המחלקה.</a:t>
            </a:r>
          </a:p>
          <a:p>
            <a:pPr algn="r" rtl="1">
              <a:lnSpc>
                <a:spcPct val="80000"/>
              </a:lnSpc>
              <a:defRPr/>
            </a:pPr>
            <a:r>
              <a:rPr lang="he-IL" dirty="0"/>
              <a:t>מתודה רגילה יכולה לקרוא למשתנה סטאטי או מתודה סטאטית.</a:t>
            </a:r>
          </a:p>
          <a:p>
            <a:pPr marL="457200" indent="-457200" algn="r" rtl="1" eaLnBrk="1" hangingPunct="1">
              <a:lnSpc>
                <a:spcPct val="80000"/>
              </a:lnSpc>
              <a:defRPr/>
            </a:pPr>
            <a:r>
              <a:rPr lang="he-IL" sz="2400" b="1" i="1" u="sng" dirty="0">
                <a:solidFill>
                  <a:srgbClr val="FF0000"/>
                </a:solidFill>
              </a:rPr>
              <a:t>אזהרה:</a:t>
            </a:r>
          </a:p>
          <a:p>
            <a:pPr marL="857250" lvl="1" indent="-457200" algn="r" rtl="1" eaLnBrk="1" hangingPunct="1">
              <a:lnSpc>
                <a:spcPct val="80000"/>
              </a:lnSpc>
              <a:defRPr/>
            </a:pPr>
            <a:r>
              <a:rPr lang="he-IL" sz="2400" b="1" dirty="0"/>
              <a:t>לא </a:t>
            </a:r>
            <a:r>
              <a:rPr lang="he-IL" sz="2400" dirty="0"/>
              <a:t>ניתן להשתמש </a:t>
            </a:r>
            <a:r>
              <a:rPr lang="he-IL" dirty="0"/>
              <a:t>ב-</a:t>
            </a:r>
            <a:r>
              <a:rPr lang="en-US" dirty="0"/>
              <a:t>  this </a:t>
            </a:r>
            <a:r>
              <a:rPr lang="he-IL" dirty="0"/>
              <a:t>בתוך מתודה סטאטית</a:t>
            </a:r>
          </a:p>
          <a:p>
            <a:pPr marL="857250" lvl="1" indent="-457200" algn="r" rtl="1" eaLnBrk="1" hangingPunct="1">
              <a:lnSpc>
                <a:spcPct val="80000"/>
              </a:lnSpc>
              <a:defRPr/>
            </a:pPr>
            <a:r>
              <a:rPr lang="he-IL" sz="2400" b="1" dirty="0"/>
              <a:t>לא</a:t>
            </a:r>
            <a:r>
              <a:rPr lang="he-IL" sz="2400" dirty="0"/>
              <a:t> ניתן להשתמש במשתנה שאינו סטאטי דרך מתודה סטאטית </a:t>
            </a:r>
          </a:p>
          <a:p>
            <a:pPr marL="1314450" lvl="2" indent="-457200" algn="r" rtl="1" eaLnBrk="1" hangingPunct="1">
              <a:lnSpc>
                <a:spcPct val="80000"/>
              </a:lnSpc>
              <a:defRPr/>
            </a:pPr>
            <a:r>
              <a:rPr lang="he-IL" sz="2000" dirty="0"/>
              <a:t>מפני שהמתודה לא תדע לאיזה משתנה להתייחס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8FE3-A2AB-3919-8EFA-4274BA4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Oriented Programming –</a:t>
            </a:r>
            <a:r>
              <a:rPr lang="he-IL" sz="4000" dirty="0"/>
              <a:t>תכנות מונחה עצמים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3291-A865-7E2F-6BCF-59B25949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he-IL" dirty="0">
                <a:latin typeface="Times New Roman" panose="02020603050405020304" pitchFamily="18" charset="0"/>
              </a:rPr>
              <a:t>הינה גישה תכנותית מתקדמת בה העולם בנוי מעצמים</a:t>
            </a:r>
          </a:p>
          <a:p>
            <a:pPr algn="r" rtl="1"/>
            <a:r>
              <a:rPr lang="he-IL" altLang="he-IL" dirty="0">
                <a:latin typeface="Times New Roman" panose="02020603050405020304" pitchFamily="18" charset="0"/>
              </a:rPr>
              <a:t>מייצג מסגרת מתודולוגית טובה לתכנות ותכנות מערכות</a:t>
            </a:r>
          </a:p>
          <a:p>
            <a:pPr algn="r" rtl="1"/>
            <a:r>
              <a:rPr lang="he-IL" altLang="he-IL" dirty="0">
                <a:latin typeface="Times New Roman" panose="02020603050405020304" pitchFamily="18" charset="0"/>
              </a:rPr>
              <a:t>טכנולוגיה המבוססת על עצמים ומחלקות</a:t>
            </a:r>
          </a:p>
        </p:txBody>
      </p:sp>
    </p:spTree>
    <p:extLst>
      <p:ext uri="{BB962C8B-B14F-4D97-AF65-F5344CB8AC3E}">
        <p14:creationId xmlns:p14="http://schemas.microsoft.com/office/powerpoint/2010/main" val="256409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כותרת 1">
            <a:extLst>
              <a:ext uri="{FF2B5EF4-FFF2-40B4-BE49-F238E27FC236}">
                <a16:creationId xmlns:a16="http://schemas.microsoft.com/office/drawing/2014/main" id="{8F55DB6D-6C1E-387A-C8A9-D6CD21135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מחלקה סטאטית</a:t>
            </a:r>
            <a:endParaRPr lang="en-US" altLang="he-IL" dirty="0"/>
          </a:p>
        </p:txBody>
      </p:sp>
      <p:sp>
        <p:nvSpPr>
          <p:cNvPr id="27651" name="מציין מיקום תוכן 2">
            <a:extLst>
              <a:ext uri="{FF2B5EF4-FFF2-40B4-BE49-F238E27FC236}">
                <a16:creationId xmlns:a16="http://schemas.microsoft.com/office/drawing/2014/main" id="{EDB21C9D-2381-03EF-A00A-D5033D6FC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981200"/>
            <a:ext cx="8299450" cy="4114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altLang="he-IL" dirty="0"/>
              <a:t>ב</a:t>
            </a:r>
            <a:r>
              <a:rPr lang="en-US" altLang="he-IL" dirty="0"/>
              <a:t>C</a:t>
            </a:r>
            <a:r>
              <a:rPr lang="he-IL" altLang="he-IL" dirty="0"/>
              <a:t># קיימת אפשרות לכתוב מחלקה סטאטית.</a:t>
            </a:r>
            <a:endParaRPr lang="en-US" altLang="he-IL" dirty="0"/>
          </a:p>
          <a:p>
            <a:pPr algn="r" rtl="1"/>
            <a:r>
              <a:rPr lang="he-IL" altLang="he-IL" i="1" u="sng" dirty="0"/>
              <a:t>תחביר: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&lt;public&gt; static class </a:t>
            </a:r>
            <a:r>
              <a:rPr lang="en-US" altLang="he-I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he-IL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e-IL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//some code;}</a:t>
            </a:r>
            <a:endParaRPr lang="he-IL" altLang="he-I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he-IL" altLang="he-IL" dirty="0"/>
              <a:t>שימו לב, </a:t>
            </a:r>
          </a:p>
          <a:p>
            <a:pPr lvl="1" algn="r" rtl="1"/>
            <a:r>
              <a:rPr lang="he-IL" altLang="he-IL" sz="2400" dirty="0"/>
              <a:t>מחלקה סטאטית מורכבת רק ממשתנים ומתודות סטאטיות</a:t>
            </a:r>
          </a:p>
          <a:p>
            <a:pPr lvl="1" algn="r" rtl="1"/>
            <a:r>
              <a:rPr lang="he-IL" altLang="he-IL" sz="2400" dirty="0"/>
              <a:t>לא יכולה להיות מאותחלת (אין אוביקטים)</a:t>
            </a:r>
          </a:p>
          <a:p>
            <a:pPr lvl="1" algn="r" rtl="1"/>
            <a:r>
              <a:rPr lang="he-IL" altLang="he-IL" sz="2400" dirty="0"/>
              <a:t>אין בנאים</a:t>
            </a:r>
          </a:p>
          <a:p>
            <a:pPr lvl="1" algn="r" rtl="1"/>
            <a:r>
              <a:rPr lang="en-US" altLang="he-IL" sz="2400" dirty="0"/>
              <a:t>sealed </a:t>
            </a:r>
            <a:r>
              <a:rPr lang="he-IL" altLang="he-IL" sz="2400" dirty="0"/>
              <a:t>. לא ניתן לרשת ממנו</a:t>
            </a:r>
            <a:endParaRPr lang="en-US" altLang="he-IL" sz="2400" dirty="0"/>
          </a:p>
          <a:p>
            <a:pPr algn="r" rtl="1"/>
            <a:r>
              <a:rPr lang="he-IL" altLang="he-IL" dirty="0"/>
              <a:t>פגשנו מחלקות סטאטיות של </a:t>
            </a:r>
            <a:r>
              <a:rPr lang="en-US" altLang="he-IL" dirty="0"/>
              <a:t>C</a:t>
            </a:r>
            <a:r>
              <a:rPr lang="he-IL" altLang="he-IL" dirty="0"/>
              <a:t>#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class Math</a:t>
            </a:r>
          </a:p>
          <a:p>
            <a:pPr algn="r" rtl="1"/>
            <a:endParaRPr lang="he-IL" altLang="he-IL" dirty="0"/>
          </a:p>
          <a:p>
            <a:pPr algn="r" rtl="1"/>
            <a:endParaRPr lang="en-US" altLang="he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כותרת 1">
            <a:extLst>
              <a:ext uri="{FF2B5EF4-FFF2-40B4-BE49-F238E27FC236}">
                <a16:creationId xmlns:a16="http://schemas.microsoft.com/office/drawing/2014/main" id="{C5C92E0F-2868-7AE3-06B6-E71A51387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ENUM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FACE99-25FA-F72A-B6DA-7D9FB5DE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650" y="1844675"/>
            <a:ext cx="8083550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ב </a:t>
            </a:r>
            <a:r>
              <a:rPr lang="en-US" dirty="0"/>
              <a:t>C</a:t>
            </a:r>
            <a:r>
              <a:rPr lang="he-IL" dirty="0"/>
              <a:t># קיימת אפשרות להגדיר קבוצה של קבועים קשורים לוגית שהם ממוספרים</a:t>
            </a:r>
            <a:r>
              <a:rPr lang="en-US" dirty="0"/>
              <a:t> enumeration </a:t>
            </a:r>
            <a:r>
              <a:rPr lang="he-IL" dirty="0"/>
              <a:t>.</a:t>
            </a:r>
          </a:p>
          <a:p>
            <a:pPr algn="just" rtl="1">
              <a:defRPr/>
            </a:pPr>
            <a:r>
              <a:rPr lang="he-IL" dirty="0"/>
              <a:t>ערכי המשתנים בקבוצה יתחילו מ- 0 באופן סדרתי (גדל ביחידה אחת)</a:t>
            </a:r>
          </a:p>
          <a:p>
            <a:pPr lvl="1" algn="just" rtl="1">
              <a:defRPr/>
            </a:pPr>
            <a:r>
              <a:rPr lang="he-IL" dirty="0"/>
              <a:t>ניתן לשנות את הערכים הניתנים כברירת מחדש ע"י השמה =</a:t>
            </a:r>
          </a:p>
          <a:p>
            <a:pPr algn="r" rtl="1">
              <a:defRPr/>
            </a:pPr>
            <a:r>
              <a:rPr lang="he-IL" i="1" u="sng" dirty="0"/>
              <a:t>תחביר: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he-IL" dirty="0"/>
              <a:t> </a:t>
            </a:r>
            <a:r>
              <a:rPr lang="en-US" sz="2000" b="1" kern="12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sz="2000" b="1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kern="1200" dirty="0" err="1">
                <a:latin typeface="Times New Roman" pitchFamily="18" charset="0"/>
                <a:cs typeface="Times New Roman" pitchFamily="18" charset="0"/>
              </a:rPr>
              <a:t>GroupName</a:t>
            </a:r>
            <a:r>
              <a:rPr lang="en-US" sz="2000" b="1" kern="1200" dirty="0">
                <a:latin typeface="Times New Roman" pitchFamily="18" charset="0"/>
                <a:cs typeface="Times New Roman" pitchFamily="18" charset="0"/>
              </a:rPr>
              <a:t> { Item1= </a:t>
            </a:r>
            <a:r>
              <a:rPr lang="he-IL" sz="2000" b="1" kern="12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000" b="1" kern="1200" dirty="0">
                <a:latin typeface="Times New Roman" pitchFamily="18" charset="0"/>
                <a:cs typeface="Times New Roman" pitchFamily="18" charset="0"/>
              </a:rPr>
              <a:t>, Item2, Item3 };</a:t>
            </a:r>
            <a:endParaRPr lang="he-IL" sz="2000" b="1" kern="12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המטרה היא ליצור קוד קריא ובהיר שחוסך שימוש</a:t>
            </a:r>
            <a:r>
              <a:rPr lang="en-US" dirty="0"/>
              <a:t> </a:t>
            </a:r>
            <a:r>
              <a:rPr lang="he-IL" dirty="0"/>
              <a:t>במספרים וקודים אשר מייצגים סיטואציה בעלת משמעות.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6">
            <a:extLst>
              <a:ext uri="{FF2B5EF4-FFF2-40B4-BE49-F238E27FC236}">
                <a16:creationId xmlns:a16="http://schemas.microsoft.com/office/drawing/2014/main" id="{73132E34-6FB4-BA41-C920-9ADE7948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192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he-IL" sz="2400">
                <a:solidFill>
                  <a:schemeClr val="bg1"/>
                </a:solidFill>
                <a:cs typeface="Times New Roman" panose="02020603050405020304" pitchFamily="18" charset="0"/>
              </a:rPr>
              <a:t>© Keren Kalif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0B74B-15BB-3AB5-B771-AF2547FD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566" y="1061621"/>
            <a:ext cx="7993063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class Program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{</a:t>
            </a:r>
            <a:endParaRPr lang="he-IL" sz="2000" b="1" kern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</a:t>
            </a:r>
            <a:r>
              <a:rPr lang="en-US" sz="2000" b="1" kern="0" dirty="0" err="1">
                <a:latin typeface="Times New Roman" pitchFamily="18" charset="0"/>
              </a:rPr>
              <a:t>enum</a:t>
            </a:r>
            <a:r>
              <a:rPr lang="en-US" sz="2000" b="1" kern="0" dirty="0">
                <a:latin typeface="Times New Roman" pitchFamily="18" charset="0"/>
              </a:rPr>
              <a:t> Days { Sunday = 1, Monday, Tuesday, Wednesday, Thursday, Friday, Saturday };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he-IL" sz="2000" b="1" kern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static void Main(string[] </a:t>
            </a:r>
            <a:r>
              <a:rPr lang="en-US" sz="2000" b="1" kern="0" dirty="0" err="1">
                <a:latin typeface="Times New Roman" pitchFamily="18" charset="0"/>
              </a:rPr>
              <a:t>args</a:t>
            </a:r>
            <a:r>
              <a:rPr lang="en-US" sz="2000" b="1" kern="0" dirty="0">
                <a:latin typeface="Times New Roman" pitchFamily="18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he-IL" sz="2000" b="1" kern="0" dirty="0">
                <a:latin typeface="Times New Roman" pitchFamily="18" charset="0"/>
              </a:rPr>
              <a:t>         } 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     </a:t>
            </a:r>
            <a:r>
              <a:rPr lang="en-US" sz="2000" b="1" kern="0" dirty="0" err="1">
                <a:latin typeface="Times New Roman" pitchFamily="18" charset="0"/>
              </a:rPr>
              <a:t>Console.WriteLine</a:t>
            </a:r>
            <a:r>
              <a:rPr lang="en-US" sz="2000" b="1" kern="0" dirty="0">
                <a:latin typeface="Times New Roman" pitchFamily="18" charset="0"/>
              </a:rPr>
              <a:t>("</a:t>
            </a:r>
            <a:r>
              <a:rPr lang="en-US" sz="2000" b="1" kern="0" dirty="0" err="1">
                <a:latin typeface="Times New Roman" pitchFamily="18" charset="0"/>
              </a:rPr>
              <a:t>Days.Monday</a:t>
            </a:r>
            <a:r>
              <a:rPr lang="en-US" sz="2000" b="1" kern="0" dirty="0">
                <a:latin typeface="Times New Roman" pitchFamily="18" charset="0"/>
              </a:rPr>
              <a:t>={0}", </a:t>
            </a:r>
            <a:r>
              <a:rPr lang="en-US" sz="2000" b="1" kern="0" dirty="0" err="1">
                <a:latin typeface="Times New Roman" pitchFamily="18" charset="0"/>
              </a:rPr>
              <a:t>Days.Monday</a:t>
            </a:r>
            <a:r>
              <a:rPr lang="en-US" sz="2000" b="1" kern="0" dirty="0">
                <a:latin typeface="Times New Roman" pitchFamily="18" charset="0"/>
              </a:rPr>
              <a:t>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     </a:t>
            </a:r>
            <a:r>
              <a:rPr lang="en-US" sz="2000" b="1" kern="0" dirty="0" err="1">
                <a:latin typeface="Times New Roman" pitchFamily="18" charset="0"/>
              </a:rPr>
              <a:t>Console.WriteLine</a:t>
            </a:r>
            <a:r>
              <a:rPr lang="en-US" sz="2000" b="1" kern="0" dirty="0">
                <a:latin typeface="Times New Roman" pitchFamily="18" charset="0"/>
              </a:rPr>
              <a:t>("(</a:t>
            </a:r>
            <a:r>
              <a:rPr lang="en-US" sz="2000" b="1" kern="0" dirty="0" err="1">
                <a:latin typeface="Times New Roman" pitchFamily="18" charset="0"/>
              </a:rPr>
              <a:t>int</a:t>
            </a:r>
            <a:r>
              <a:rPr lang="en-US" sz="2000" b="1" kern="0" dirty="0">
                <a:latin typeface="Times New Roman" pitchFamily="18" charset="0"/>
              </a:rPr>
              <a:t>)</a:t>
            </a:r>
            <a:r>
              <a:rPr lang="en-US" sz="2000" b="1" kern="0" dirty="0" err="1">
                <a:latin typeface="Times New Roman" pitchFamily="18" charset="0"/>
              </a:rPr>
              <a:t>Days.Monday</a:t>
            </a:r>
            <a:r>
              <a:rPr lang="en-US" sz="2000" b="1" kern="0" dirty="0">
                <a:latin typeface="Times New Roman" pitchFamily="18" charset="0"/>
              </a:rPr>
              <a:t>={0}", (</a:t>
            </a:r>
            <a:r>
              <a:rPr lang="en-US" sz="2000" b="1" kern="0" dirty="0" err="1">
                <a:latin typeface="Times New Roman" pitchFamily="18" charset="0"/>
              </a:rPr>
              <a:t>int</a:t>
            </a:r>
            <a:r>
              <a:rPr lang="en-US" sz="2000" b="1" kern="0" dirty="0">
                <a:latin typeface="Times New Roman" pitchFamily="18" charset="0"/>
              </a:rPr>
              <a:t>)</a:t>
            </a:r>
            <a:r>
              <a:rPr lang="en-US" sz="2000" b="1" kern="0" dirty="0" err="1">
                <a:latin typeface="Times New Roman" pitchFamily="18" charset="0"/>
              </a:rPr>
              <a:t>Days.Monday</a:t>
            </a:r>
            <a:r>
              <a:rPr lang="en-US" sz="2000" b="1" kern="0" dirty="0">
                <a:latin typeface="Times New Roman" pitchFamily="18" charset="0"/>
              </a:rPr>
              <a:t>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     </a:t>
            </a:r>
            <a:r>
              <a:rPr lang="en-US" sz="2000" b="1" kern="0" dirty="0" err="1">
                <a:latin typeface="Times New Roman" pitchFamily="18" charset="0"/>
              </a:rPr>
              <a:t>Console.WriteLine</a:t>
            </a:r>
            <a:r>
              <a:rPr lang="en-US" sz="2000" b="1" kern="0" dirty="0">
                <a:latin typeface="Times New Roman" pitchFamily="18" charset="0"/>
              </a:rPr>
              <a:t>("(Days)4={0}", (Days)4);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     </a:t>
            </a:r>
            <a:r>
              <a:rPr lang="en-US" sz="2000" b="1" kern="0" dirty="0" err="1">
                <a:latin typeface="Times New Roman" pitchFamily="18" charset="0"/>
              </a:rPr>
              <a:t>Console.WriteLine</a:t>
            </a:r>
            <a:r>
              <a:rPr lang="en-US" sz="2000" b="1" kern="0" dirty="0">
                <a:latin typeface="Times New Roman" pitchFamily="18" charset="0"/>
              </a:rPr>
              <a:t>("(Days)8={0}", (Days)8);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   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latin typeface="Times New Roman" pitchFamily="18" charset="0"/>
              </a:rPr>
              <a:t>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b="1" kern="0" dirty="0">
              <a:latin typeface="Times New Roman" pitchFamily="18" charset="0"/>
            </a:endParaRPr>
          </a:p>
          <a:p>
            <a:pPr eaLnBrk="1" hangingPunct="1">
              <a:defRPr/>
            </a:pPr>
            <a:endParaRPr lang="he-IL" dirty="0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9775D2D-FBD5-50E4-8BAB-877CFE7769F0}"/>
              </a:ext>
            </a:extLst>
          </p:cNvPr>
          <p:cNvSpPr/>
          <p:nvPr/>
        </p:nvSpPr>
        <p:spPr>
          <a:xfrm>
            <a:off x="6096000" y="810399"/>
            <a:ext cx="2978989" cy="644525"/>
          </a:xfrm>
          <a:prstGeom prst="wedgeRectCallout">
            <a:avLst>
              <a:gd name="adj1" fmla="val -100866"/>
              <a:gd name="adj2" fmla="val 103675"/>
            </a:avLst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he-IL" dirty="0">
                <a:solidFill>
                  <a:schemeClr val="bg1"/>
                </a:solidFill>
              </a:rPr>
              <a:t>הערך של האיבר הראשון הוא 1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65A6288-80C4-2C59-DDC1-51419D4C7E54}"/>
              </a:ext>
            </a:extLst>
          </p:cNvPr>
          <p:cNvSpPr/>
          <p:nvPr/>
        </p:nvSpPr>
        <p:spPr>
          <a:xfrm>
            <a:off x="8893968" y="2562529"/>
            <a:ext cx="3090863" cy="719138"/>
          </a:xfrm>
          <a:prstGeom prst="wedgeRectCallout">
            <a:avLst>
              <a:gd name="adj1" fmla="val -80703"/>
              <a:gd name="adj2" fmla="val 131178"/>
            </a:avLst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r>
              <a:rPr lang="en-US" dirty="0" err="1">
                <a:solidFill>
                  <a:schemeClr val="bg1"/>
                </a:solidFill>
              </a:rPr>
              <a:t>castig</a:t>
            </a:r>
            <a:r>
              <a:rPr lang="he-IL" dirty="0">
                <a:solidFill>
                  <a:schemeClr val="bg1"/>
                </a:solidFill>
              </a:rPr>
              <a:t> ל-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5CCC9CF-2D79-B672-F74E-20A358E15E05}"/>
              </a:ext>
            </a:extLst>
          </p:cNvPr>
          <p:cNvSpPr/>
          <p:nvPr/>
        </p:nvSpPr>
        <p:spPr>
          <a:xfrm>
            <a:off x="6857999" y="4848649"/>
            <a:ext cx="3581400" cy="1187450"/>
          </a:xfrm>
          <a:prstGeom prst="wedgeRectCallout">
            <a:avLst>
              <a:gd name="adj1" fmla="val -40980"/>
              <a:gd name="adj2" fmla="val -67456"/>
            </a:avLst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r>
              <a:rPr lang="he-IL" dirty="0">
                <a:solidFill>
                  <a:schemeClr val="bg1"/>
                </a:solidFill>
              </a:rPr>
              <a:t>במידה ולא קיים איבר בעל ערך זה בקבוצה יחזור המספר עצמו.</a:t>
            </a:r>
          </a:p>
        </p:txBody>
      </p:sp>
      <p:pic>
        <p:nvPicPr>
          <p:cNvPr id="30729" name="Picture 11">
            <a:extLst>
              <a:ext uri="{FF2B5EF4-FFF2-40B4-BE49-F238E27FC236}">
                <a16:creationId xmlns:a16="http://schemas.microsoft.com/office/drawing/2014/main" id="{1A45E685-4DD8-69F3-0BFB-20E93BD9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2" y="5547520"/>
            <a:ext cx="468445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99C0C8-9F4F-ECB2-FA18-DBB59249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97" y="193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ENUM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כותרת 1">
            <a:extLst>
              <a:ext uri="{FF2B5EF4-FFF2-40B4-BE49-F238E27FC236}">
                <a16:creationId xmlns:a16="http://schemas.microsoft.com/office/drawing/2014/main" id="{CB258A0A-263E-36C2-5268-54C6F8212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קבועים</a:t>
            </a:r>
            <a:endParaRPr lang="en-US" altLang="he-IL" dirty="0"/>
          </a:p>
        </p:txBody>
      </p:sp>
      <p:sp>
        <p:nvSpPr>
          <p:cNvPr id="24579" name="מציין מיקום תוכן 2">
            <a:extLst>
              <a:ext uri="{FF2B5EF4-FFF2-40B4-BE49-F238E27FC236}">
                <a16:creationId xmlns:a16="http://schemas.microsoft.com/office/drawing/2014/main" id="{17D44300-B2A5-4B9D-1176-B4496AB7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700213"/>
            <a:ext cx="8370887" cy="4395787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b="1" dirty="0"/>
              <a:t>קבועים</a:t>
            </a:r>
            <a:r>
              <a:rPr lang="he-IL" dirty="0"/>
              <a:t> הם תאים בזיכרון אשר מכילים ערך קבוע </a:t>
            </a:r>
          </a:p>
          <a:p>
            <a:pPr lvl="1" algn="r" rtl="1">
              <a:defRPr/>
            </a:pPr>
            <a:r>
              <a:rPr lang="he-IL" sz="2400" dirty="0">
                <a:ea typeface="+mn-ea"/>
              </a:rPr>
              <a:t>כל קבוע ב</a:t>
            </a:r>
            <a:r>
              <a:rPr lang="en-US" sz="2400" dirty="0">
                <a:ea typeface="+mn-ea"/>
              </a:rPr>
              <a:t>C</a:t>
            </a:r>
            <a:r>
              <a:rPr lang="he-IL" sz="2400" dirty="0">
                <a:ea typeface="+mn-ea"/>
              </a:rPr>
              <a:t># אוטומטית מוגדר כסטאטי </a:t>
            </a:r>
            <a:r>
              <a:rPr lang="en-US" sz="2400" dirty="0"/>
              <a:t>static</a:t>
            </a:r>
            <a:r>
              <a:rPr lang="he-IL" sz="2400" dirty="0">
                <a:ea typeface="+mn-ea"/>
              </a:rPr>
              <a:t> </a:t>
            </a:r>
            <a:r>
              <a:rPr lang="en-US" sz="2400" dirty="0">
                <a:ea typeface="+mn-ea"/>
              </a:rPr>
              <a:t>)</a:t>
            </a:r>
            <a:r>
              <a:rPr lang="he-IL" sz="2400" b="1" dirty="0">
                <a:ea typeface="+mn-ea"/>
              </a:rPr>
              <a:t>לא</a:t>
            </a:r>
            <a:r>
              <a:rPr lang="he-IL" sz="2400" dirty="0">
                <a:ea typeface="+mn-ea"/>
              </a:rPr>
              <a:t> צריך לציין זאת במפורש)</a:t>
            </a:r>
            <a:endParaRPr lang="en-US" sz="2400" dirty="0"/>
          </a:p>
          <a:p>
            <a:pPr algn="r" rtl="1">
              <a:defRPr/>
            </a:pPr>
            <a:r>
              <a:rPr lang="he-IL" i="1" u="sng" dirty="0"/>
              <a:t>תחביר: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 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type NAME = value;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דוגמה: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class 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ConstExample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 {    public const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SpeedOfLight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300000; </a:t>
            </a:r>
            <a:r>
              <a:rPr lang="en-US" sz="2400" b="1" kern="1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// km per sec 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he-IL" sz="2400" b="1" kern="1200" dirty="0" err="1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מכוון שקבוע הוא משתנה סטאטי שהגישה אליו היא דרך שם המחלקה ולא דרך אובייקט</a:t>
            </a:r>
          </a:p>
          <a:p>
            <a:pPr lvl="1" rtl="1">
              <a:buFont typeface="Wingdings" panose="05000000000000000000" pitchFamily="2" charset="2"/>
              <a:buNone/>
              <a:defRPr/>
            </a:pP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Console.WriteLine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ConstExample</a:t>
            </a:r>
            <a:r>
              <a:rPr lang="en-US" sz="2400" b="1" kern="1200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r>
              <a:rPr lang="en-US" sz="2400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SpeedOfLight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r" rt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כותרת 1">
            <a:extLst>
              <a:ext uri="{FF2B5EF4-FFF2-40B4-BE49-F238E27FC236}">
                <a16:creationId xmlns:a16="http://schemas.microsoft.com/office/drawing/2014/main" id="{F2709471-621B-5CC1-FB19-6F12F969B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משתנה </a:t>
            </a:r>
            <a:r>
              <a:rPr lang="en-US" altLang="he-IL" dirty="0" err="1"/>
              <a:t>readonly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1F67B5-7025-F935-961A-24C728BD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981200"/>
            <a:ext cx="8299450" cy="4114800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sz="2400" dirty="0"/>
              <a:t>מילה שמורה</a:t>
            </a:r>
            <a:r>
              <a:rPr lang="en-US" sz="2400" i="1" dirty="0" err="1">
                <a:solidFill>
                  <a:srgbClr val="FF0000"/>
                </a:solidFill>
              </a:rPr>
              <a:t>readonly</a:t>
            </a:r>
            <a:r>
              <a:rPr lang="en-US" sz="2400" dirty="0"/>
              <a:t>  </a:t>
            </a:r>
            <a:r>
              <a:rPr lang="he-IL" sz="2400" dirty="0"/>
              <a:t> מציינת שמשתנה הוא לקריאה בלבד.</a:t>
            </a:r>
          </a:p>
          <a:p>
            <a:pPr algn="r" rtl="1">
              <a:defRPr/>
            </a:pPr>
            <a:r>
              <a:rPr lang="he-IL" sz="2400" i="1" u="sng" dirty="0"/>
              <a:t>תחביר: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readonly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 type NAME;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sz="2400" dirty="0"/>
              <a:t>משתנה קריאה בלבד, אשר בניגוד ל- </a:t>
            </a:r>
            <a:r>
              <a:rPr lang="en-US" sz="2400" dirty="0"/>
              <a:t>const </a:t>
            </a:r>
            <a:r>
              <a:rPr lang="he-IL" sz="2400" dirty="0"/>
              <a:t> אינו מוגדר כסטאטי ולכן מוגדר עבור כל אובייקט.</a:t>
            </a:r>
          </a:p>
          <a:p>
            <a:pPr algn="r" rtl="1">
              <a:defRPr/>
            </a:pPr>
            <a:r>
              <a:rPr lang="he-IL" sz="2400" i="1" u="sng" dirty="0"/>
              <a:t>אתחול:</a:t>
            </a:r>
          </a:p>
          <a:p>
            <a:pPr lvl="1" algn="r" rtl="1">
              <a:defRPr/>
            </a:pPr>
            <a:r>
              <a:rPr lang="he-IL" sz="2400" dirty="0">
                <a:ea typeface="+mn-ea"/>
              </a:rPr>
              <a:t>ניתן </a:t>
            </a:r>
            <a:r>
              <a:rPr lang="he-IL" sz="2400" dirty="0"/>
              <a:t>לאתחל אותו </a:t>
            </a:r>
            <a:r>
              <a:rPr lang="he-IL" sz="2400" dirty="0">
                <a:ea typeface="+mn-ea"/>
              </a:rPr>
              <a:t>בשורת ההצהרה עליו (כמו </a:t>
            </a:r>
            <a:r>
              <a:rPr lang="en-US" sz="2400" dirty="0">
                <a:ea typeface="+mn-ea"/>
              </a:rPr>
              <a:t>const</a:t>
            </a:r>
            <a:r>
              <a:rPr lang="he-IL" sz="2400" dirty="0">
                <a:ea typeface="+mn-ea"/>
              </a:rPr>
              <a:t> )</a:t>
            </a:r>
            <a:r>
              <a:rPr lang="en-US" sz="2400" dirty="0">
                <a:ea typeface="+mn-ea"/>
              </a:rPr>
              <a:t> </a:t>
            </a:r>
            <a:endParaRPr lang="he-IL" sz="2400" dirty="0">
              <a:ea typeface="+mn-ea"/>
            </a:endParaRPr>
          </a:p>
          <a:p>
            <a:pPr lvl="1" algn="r" rtl="1">
              <a:defRPr/>
            </a:pPr>
            <a:r>
              <a:rPr lang="he-IL" sz="2400" dirty="0">
                <a:ea typeface="+mn-ea"/>
              </a:rPr>
              <a:t>או בבנאי בלבד. </a:t>
            </a:r>
          </a:p>
          <a:p>
            <a:pPr algn="r" rtl="1">
              <a:defRPr/>
            </a:pPr>
            <a:r>
              <a:rPr lang="he-IL" sz="2400" dirty="0"/>
              <a:t>לאחר האתחול ובניית המופע של המחלקה לא ניתן עוד לשנות את ערכו של משתנה זה.</a:t>
            </a:r>
          </a:p>
          <a:p>
            <a:pPr algn="r" rtl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>
            <a:extLst>
              <a:ext uri="{FF2B5EF4-FFF2-40B4-BE49-F238E27FC236}">
                <a16:creationId xmlns:a16="http://schemas.microsoft.com/office/drawing/2014/main" id="{9E279BA4-966F-109F-6EE7-BFA964A76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8925" y="1773238"/>
            <a:ext cx="9361488" cy="4322762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  <a:defRPr/>
            </a:pPr>
            <a:r>
              <a:rPr lang="he-IL" altLang="he-IL" sz="2400" dirty="0">
                <a:latin typeface="Times New Roman" panose="02020603050405020304" pitchFamily="18" charset="0"/>
              </a:rPr>
              <a:t>נניח הגדרנו מחלקה  עובד </a:t>
            </a:r>
            <a:r>
              <a:rPr lang="en-US" altLang="he-IL" sz="2400" dirty="0">
                <a:latin typeface="Times New Roman" panose="02020603050405020304" pitchFamily="18" charset="0"/>
              </a:rPr>
              <a:t>Employee</a:t>
            </a:r>
            <a:r>
              <a:rPr lang="he-IL" altLang="he-IL" sz="2400" dirty="0">
                <a:latin typeface="Times New Roman" panose="02020603050405020304" pitchFamily="18" charset="0"/>
              </a:rPr>
              <a:t>. לכל עובד ישנם מאפיינים מסוימים: </a:t>
            </a:r>
          </a:p>
          <a:p>
            <a:pPr lvl="1" algn="r" rtl="1" eaLnBrk="1" hangingPunct="1">
              <a:lnSpc>
                <a:spcPct val="80000"/>
              </a:lnSpc>
              <a:defRPr/>
            </a:pPr>
            <a:r>
              <a:rPr lang="he-IL" altLang="he-IL" sz="2000" dirty="0">
                <a:latin typeface="Times New Roman" panose="02020603050405020304" pitchFamily="18" charset="0"/>
              </a:rPr>
              <a:t>תכונות  - מס', שם, גיל, משכורת. </a:t>
            </a:r>
          </a:p>
          <a:p>
            <a:pPr lvl="1" algn="r" rtl="1" eaLnBrk="1" hangingPunct="1">
              <a:lnSpc>
                <a:spcPct val="80000"/>
              </a:lnSpc>
              <a:defRPr/>
            </a:pPr>
            <a:r>
              <a:rPr lang="he-IL" altLang="he-IL" sz="2000" dirty="0">
                <a:latin typeface="Times New Roman" panose="02020603050405020304" pitchFamily="18" charset="0"/>
              </a:rPr>
              <a:t>בנאים מתאימים, מתודות </a:t>
            </a:r>
            <a:r>
              <a:rPr lang="en-US" altLang="he-IL" sz="2000" dirty="0">
                <a:latin typeface="Times New Roman" panose="02020603050405020304" pitchFamily="18" charset="0"/>
              </a:rPr>
              <a:t>set get</a:t>
            </a:r>
            <a:r>
              <a:rPr lang="he-IL" altLang="he-IL" sz="2000" dirty="0">
                <a:latin typeface="Times New Roman" panose="02020603050405020304" pitchFamily="18" charset="0"/>
              </a:rPr>
              <a:t> וכן מתודות נוספות כגון: חשב שכר.</a:t>
            </a: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altLang="he-IL" sz="2400" dirty="0">
                <a:latin typeface="Times New Roman" panose="02020603050405020304" pitchFamily="18" charset="0"/>
              </a:rPr>
              <a:t>נניח שאנחנו מעוניינים להגדיר מחלקה חדשה – מנהל  </a:t>
            </a:r>
            <a:r>
              <a:rPr lang="en-US" altLang="he-IL" sz="2400" dirty="0">
                <a:latin typeface="Times New Roman" panose="02020603050405020304" pitchFamily="18" charset="0"/>
              </a:rPr>
              <a:t>Manager</a:t>
            </a:r>
            <a:r>
              <a:rPr lang="he-IL" altLang="he-IL" sz="2400" dirty="0">
                <a:latin typeface="Times New Roman" panose="02020603050405020304" pitchFamily="18" charset="0"/>
              </a:rPr>
              <a:t>. למנהל יש:</a:t>
            </a:r>
          </a:p>
          <a:p>
            <a:pPr lvl="1" algn="r" rtl="1" eaLnBrk="1" hangingPunct="1">
              <a:lnSpc>
                <a:spcPct val="80000"/>
              </a:lnSpc>
              <a:defRPr/>
            </a:pPr>
            <a:r>
              <a:rPr lang="he-IL" altLang="he-IL" sz="2000" dirty="0">
                <a:latin typeface="Times New Roman" panose="02020603050405020304" pitchFamily="18" charset="0"/>
              </a:rPr>
              <a:t>תכונות - מס', שם, גיל, משכורת, רכב ובונוס. </a:t>
            </a:r>
          </a:p>
          <a:p>
            <a:pPr lvl="1" algn="r" rtl="1" eaLnBrk="1" hangingPunct="1">
              <a:lnSpc>
                <a:spcPct val="80000"/>
              </a:lnSpc>
              <a:defRPr/>
            </a:pPr>
            <a:r>
              <a:rPr lang="he-IL" altLang="he-IL" sz="2000" dirty="0">
                <a:latin typeface="Times New Roman" panose="02020603050405020304" pitchFamily="18" charset="0"/>
              </a:rPr>
              <a:t>בנאים מתאימים, מתודות </a:t>
            </a:r>
            <a:r>
              <a:rPr lang="en-US" altLang="he-IL" sz="2000" dirty="0">
                <a:latin typeface="Times New Roman" panose="02020603050405020304" pitchFamily="18" charset="0"/>
              </a:rPr>
              <a:t>set </a:t>
            </a:r>
            <a:r>
              <a:rPr lang="he-IL" altLang="he-IL" sz="2000" dirty="0">
                <a:latin typeface="Times New Roman" panose="02020603050405020304" pitchFamily="18" charset="0"/>
              </a:rPr>
              <a:t>, </a:t>
            </a:r>
            <a:r>
              <a:rPr lang="en-US" altLang="he-IL" sz="2000" dirty="0">
                <a:latin typeface="Times New Roman" panose="02020603050405020304" pitchFamily="18" charset="0"/>
              </a:rPr>
              <a:t>get</a:t>
            </a:r>
            <a:r>
              <a:rPr lang="he-IL" altLang="he-IL" sz="2000" dirty="0">
                <a:latin typeface="Times New Roman" panose="02020603050405020304" pitchFamily="18" charset="0"/>
              </a:rPr>
              <a:t> וכן מתודות נוספות כגון: חשב שכר, קביעת בונוס, העלאת שכר, שיפור רכב </a:t>
            </a:r>
            <a:r>
              <a:rPr lang="he-IL" altLang="he-IL" sz="2000" dirty="0" err="1">
                <a:latin typeface="Times New Roman" panose="02020603050405020304" pitchFamily="18" charset="0"/>
              </a:rPr>
              <a:t>וכו</a:t>
            </a:r>
            <a:r>
              <a:rPr lang="he-IL" altLang="he-IL" sz="2000" dirty="0">
                <a:latin typeface="Times New Roman" panose="02020603050405020304" pitchFamily="18" charset="0"/>
              </a:rPr>
              <a:t>'.</a:t>
            </a: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altLang="he-IL" sz="2400" dirty="0">
                <a:latin typeface="Times New Roman" panose="02020603050405020304" pitchFamily="18" charset="0"/>
              </a:rPr>
              <a:t>אם מסתכלים על שתי המחלקות מגלים שהרבה תכונות זהות, הרבה מתודות זהות. </a:t>
            </a: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altLang="he-IL" sz="2400" dirty="0">
                <a:latin typeface="Times New Roman" panose="02020603050405020304" pitchFamily="18" charset="0"/>
              </a:rPr>
              <a:t>לכן בכתיבה נקבל כפילויות בקוד.</a:t>
            </a: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altLang="he-IL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כיצד ניתן למנוע זאת? </a:t>
            </a:r>
            <a:r>
              <a:rPr lang="he-IL" altLang="he-IL" sz="2400" b="1" dirty="0">
                <a:latin typeface="Times New Roman" panose="02020603050405020304" pitchFamily="18" charset="0"/>
              </a:rPr>
              <a:t>הורשה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en-US" altLang="he-IL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42D2D-7472-D947-FE10-421EA9C4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הורשה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>
            <a:extLst>
              <a:ext uri="{FF2B5EF4-FFF2-40B4-BE49-F238E27FC236}">
                <a16:creationId xmlns:a16="http://schemas.microsoft.com/office/drawing/2014/main" id="{00139317-5BA1-B8EE-640A-3C9D64CE8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125" y="1981200"/>
            <a:ext cx="10082213" cy="41148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Times New Roman" panose="02020603050405020304" pitchFamily="18" charset="0"/>
              </a:rPr>
              <a:t>למעשה מנהל הוא עובד. </a:t>
            </a:r>
          </a:p>
          <a:p>
            <a:pPr algn="r" rtl="1" eaLnBrk="1" hangingPunct="1"/>
            <a:r>
              <a:rPr lang="he-IL" altLang="he-IL" dirty="0">
                <a:latin typeface="Times New Roman" panose="02020603050405020304" pitchFamily="18" charset="0"/>
              </a:rPr>
              <a:t>מנהל הוא מקרה פרטי של העובד, יש לו את כל התכונות והמתודות של העובד ועוד תוספת (הרחבה). </a:t>
            </a:r>
          </a:p>
          <a:p>
            <a:pPr algn="r" eaLnBrk="1" hangingPunct="1"/>
            <a:endParaRPr lang="he-IL" altLang="he-IL" dirty="0">
              <a:latin typeface="Times New Roman" panose="02020603050405020304" pitchFamily="18" charset="0"/>
            </a:endParaRPr>
          </a:p>
          <a:p>
            <a:pPr algn="r" rtl="1" eaLnBrk="1" hangingPunct="1"/>
            <a:r>
              <a:rPr lang="he-IL" altLang="he-IL" dirty="0">
                <a:latin typeface="Times New Roman" panose="02020603050405020304" pitchFamily="18" charset="0"/>
              </a:rPr>
              <a:t>יש כאן שתי מחלקות שיש ביניהן קשר של ירושה. הקשר שנקרא </a:t>
            </a:r>
            <a:br>
              <a:rPr lang="en-US" altLang="he-IL" dirty="0">
                <a:latin typeface="Times New Roman" panose="02020603050405020304" pitchFamily="18" charset="0"/>
              </a:rPr>
            </a:br>
            <a:r>
              <a:rPr lang="en-US" altLang="he-IL" dirty="0">
                <a:latin typeface="Times New Roman" panose="02020603050405020304" pitchFamily="18" charset="0"/>
              </a:rPr>
              <a:t>is-a </a:t>
            </a:r>
            <a:endParaRPr lang="en-US" altLang="he-IL" b="1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he-IL" dirty="0">
                <a:latin typeface="Times New Roman" panose="02020603050405020304" pitchFamily="18" charset="0"/>
              </a:rPr>
              <a:t>Manager </a:t>
            </a:r>
            <a:r>
              <a:rPr lang="en-US" altLang="he-IL" dirty="0">
                <a:solidFill>
                  <a:srgbClr val="FF0000"/>
                </a:solidFill>
                <a:latin typeface="Times New Roman" panose="02020603050405020304" pitchFamily="18" charset="0"/>
              </a:rPr>
              <a:t>is an</a:t>
            </a:r>
            <a:r>
              <a:rPr lang="en-US" altLang="he-IL" dirty="0">
                <a:latin typeface="Times New Roman" panose="02020603050405020304" pitchFamily="18" charset="0"/>
              </a:rPr>
              <a:t> Employee</a:t>
            </a:r>
            <a:endParaRPr lang="he-IL" altLang="he-IL" dirty="0">
              <a:latin typeface="Times New Roman" panose="02020603050405020304" pitchFamily="18" charset="0"/>
            </a:endParaRPr>
          </a:p>
          <a:p>
            <a:pPr algn="r" rtl="1" eaLnBrk="1" hangingPunct="1"/>
            <a:r>
              <a:rPr lang="he-IL" altLang="he-IL" dirty="0">
                <a:latin typeface="Times New Roman" panose="02020603050405020304" pitchFamily="18" charset="0"/>
              </a:rPr>
              <a:t>מנהל הוא המחלקה הנגזרת ועובד הוא מחלקת בסיס.</a:t>
            </a:r>
            <a:endParaRPr lang="en-US" altLang="he-IL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ED362-7DA8-86C5-9B1E-DE2C276A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הורשה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873FDF8B-6B4E-471F-DF74-8FCD8DC5A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מחלקה נגזרת</a:t>
            </a:r>
            <a:endParaRPr lang="en-US" altLang="he-IL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2F9254D-6127-103D-D29D-E03C4DFE6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1981200"/>
            <a:ext cx="8875712" cy="4114800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>
                <a:latin typeface="Times New Roman" panose="02020603050405020304" pitchFamily="18" charset="0"/>
              </a:rPr>
              <a:t>מחלקה נגזרת מקבלת בהורשה את כל התכונות ומתודות של מחלקת בסיס 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b="1" i="1" u="sng" dirty="0">
                <a:latin typeface="Times New Roman" panose="02020603050405020304" pitchFamily="18" charset="0"/>
              </a:rPr>
              <a:t>תחביר</a:t>
            </a: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DerivedClassName</a:t>
            </a:r>
            <a:r>
              <a:rPr lang="en-US" altLang="he-IL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BasicClassName</a:t>
            </a:r>
            <a:endParaRPr lang="en-US" altLang="he-IL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declarations    </a:t>
            </a: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e-IL" altLang="he-IL" sz="2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i="1" dirty="0">
                <a:latin typeface="Times New Roman" panose="02020603050405020304" pitchFamily="18" charset="0"/>
              </a:rPr>
              <a:t>דוגמה:</a:t>
            </a: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Manager : Employee</a:t>
            </a:r>
          </a:p>
          <a:p>
            <a:pPr rt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he-IL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…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כותרת 1">
            <a:extLst>
              <a:ext uri="{FF2B5EF4-FFF2-40B4-BE49-F238E27FC236}">
                <a16:creationId xmlns:a16="http://schemas.microsoft.com/office/drawing/2014/main" id="{6E52C83A-C811-B8C4-A1B6-EAD73FB29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שימוש בבנאי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00F91A-0BF8-847C-A086-2FC9E633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1700213"/>
            <a:ext cx="9236075" cy="4395787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dirty="0"/>
              <a:t>בנאי של מחלקת בסיס לא מקבלים בירושה.</a:t>
            </a:r>
          </a:p>
          <a:p>
            <a:pPr algn="r" rtl="1">
              <a:defRPr/>
            </a:pPr>
            <a:r>
              <a:rPr lang="he-IL" dirty="0"/>
              <a:t>ניתן לקרוא לו ממחלקה נגזרת </a:t>
            </a:r>
            <a:r>
              <a:rPr lang="en-US" dirty="0">
                <a:solidFill>
                  <a:srgbClr val="FF0000"/>
                </a:solidFill>
              </a:rPr>
              <a:t>base(&lt;some </a:t>
            </a:r>
            <a:r>
              <a:rPr lang="en-US" dirty="0" err="1">
                <a:solidFill>
                  <a:srgbClr val="FF0000"/>
                </a:solidFill>
              </a:rPr>
              <a:t>param</a:t>
            </a:r>
            <a:r>
              <a:rPr lang="en-US" dirty="0">
                <a:solidFill>
                  <a:srgbClr val="FF0000"/>
                </a:solidFill>
              </a:rPr>
              <a:t>&gt;)</a:t>
            </a:r>
            <a:endParaRPr lang="he-IL" dirty="0">
              <a:solidFill>
                <a:srgbClr val="FF0000"/>
              </a:solidFill>
            </a:endParaRPr>
          </a:p>
          <a:p>
            <a:pPr algn="r" rtl="1">
              <a:defRPr/>
            </a:pPr>
            <a:r>
              <a:rPr lang="he-IL" dirty="0"/>
              <a:t>הבנאי של מחלקת הבסיס ייקרא לפני הבנאי של המחלקה הנגזרת.</a:t>
            </a:r>
          </a:p>
          <a:p>
            <a:pPr algn="r" rtl="1">
              <a:defRPr/>
            </a:pPr>
            <a:r>
              <a:rPr lang="he-IL" b="1" i="1" u="sng" dirty="0">
                <a:solidFill>
                  <a:srgbClr val="00B050"/>
                </a:solidFill>
              </a:rPr>
              <a:t>תחביר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class Derived : Base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 public Derived(int x, int y) </a:t>
            </a:r>
            <a:r>
              <a:rPr lang="en-US" sz="20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:base(x) </a:t>
            </a:r>
            <a:r>
              <a:rPr lang="en-US" sz="2000" b="1" kern="1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//call for the base class constructor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 { // do something… }</a:t>
            </a:r>
          </a:p>
          <a:p>
            <a:pPr rtl="1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he-IL" sz="20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0" name="Picture 3">
            <a:extLst>
              <a:ext uri="{FF2B5EF4-FFF2-40B4-BE49-F238E27FC236}">
                <a16:creationId xmlns:a16="http://schemas.microsoft.com/office/drawing/2014/main" id="{CBB0C767-D704-72E6-44A1-2E6CED6E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61" y="6163034"/>
            <a:ext cx="3863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כותרת 1">
            <a:extLst>
              <a:ext uri="{FF2B5EF4-FFF2-40B4-BE49-F238E27FC236}">
                <a16:creationId xmlns:a16="http://schemas.microsoft.com/office/drawing/2014/main" id="{15D593FB-01F5-C492-A733-C25767E3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שימוש בבנאי ברירת מחדל</a:t>
            </a:r>
            <a:endParaRPr lang="en-US" altLang="he-IL" dirty="0"/>
          </a:p>
        </p:txBody>
      </p:sp>
      <p:sp>
        <p:nvSpPr>
          <p:cNvPr id="17411" name="מציין מיקום תוכן 2">
            <a:extLst>
              <a:ext uri="{FF2B5EF4-FFF2-40B4-BE49-F238E27FC236}">
                <a16:creationId xmlns:a16="http://schemas.microsoft.com/office/drawing/2014/main" id="{7181922F-32BA-3B7F-9F3D-A75BF7B5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8" y="1981200"/>
            <a:ext cx="8659812" cy="1808163"/>
          </a:xfrm>
        </p:spPr>
        <p:txBody>
          <a:bodyPr/>
          <a:lstStyle/>
          <a:p>
            <a:r>
              <a:rPr lang="he-IL" altLang="he-IL"/>
              <a:t>אם לא השתמשנו בבנאי של מחלקת בסיס אזי מהדר </a:t>
            </a:r>
            <a:r>
              <a:rPr lang="en-US" altLang="he-IL"/>
              <a:t>compiler</a:t>
            </a:r>
            <a:r>
              <a:rPr lang="he-IL" altLang="he-IL"/>
              <a:t>  קורא לבנאי הריק של מחלקת בסיס (בנאי ברירת מחדל).</a:t>
            </a:r>
            <a:endParaRPr lang="en-US" altLang="he-IL"/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A13DE02B-65FD-A044-17EC-9F9FA75D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997200"/>
            <a:ext cx="38639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CC7B32B-165D-30E2-1911-887AE99DC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860800"/>
            <a:ext cx="3311525" cy="129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public Dog(string breed)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{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r>
              <a:rPr lang="en-US" sz="1800" b="1" dirty="0" err="1">
                <a:solidFill>
                  <a:schemeClr val="folHlink"/>
                </a:solidFill>
                <a:latin typeface="Times New Roman" pitchFamily="18" charset="0"/>
              </a:rPr>
              <a:t>this.breed</a:t>
            </a: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=breed;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}   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8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D536D7-EE47-C268-EB00-81B22F7B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860801"/>
            <a:ext cx="3600450" cy="1216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public Dog(string breed</a:t>
            </a:r>
            <a:r>
              <a:rPr lang="en-US" sz="1800" b="1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itchFamily="18" charset="0"/>
              </a:rPr>
              <a:t>):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base()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{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   </a:t>
            </a:r>
            <a:r>
              <a:rPr lang="en-US" sz="1800" b="1" dirty="0" err="1">
                <a:solidFill>
                  <a:schemeClr val="folHlink"/>
                </a:solidFill>
                <a:latin typeface="Times New Roman" pitchFamily="18" charset="0"/>
              </a:rPr>
              <a:t>this.breed</a:t>
            </a: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=breed;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    }   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8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7417" name="חץ שמאלה-ימינה 8">
            <a:extLst>
              <a:ext uri="{FF2B5EF4-FFF2-40B4-BE49-F238E27FC236}">
                <a16:creationId xmlns:a16="http://schemas.microsoft.com/office/drawing/2014/main" id="{2A6211BA-F82E-3D5E-DC1B-49797EDE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292600"/>
            <a:ext cx="1081087" cy="3603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43111D58-1442-C6EB-D873-5CEA6B61465A}"/>
              </a:ext>
            </a:extLst>
          </p:cNvPr>
          <p:cNvSpPr txBox="1">
            <a:spLocks/>
          </p:cNvSpPr>
          <p:nvPr/>
        </p:nvSpPr>
        <p:spPr bwMode="auto">
          <a:xfrm>
            <a:off x="1524000" y="5229225"/>
            <a:ext cx="899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he-IL" sz="2800" i="1" u="sng" kern="0" dirty="0">
                <a:solidFill>
                  <a:srgbClr val="FF00FF"/>
                </a:solidFill>
                <a:latin typeface="+mn-lt"/>
                <a:cs typeface="+mn-cs"/>
              </a:rPr>
              <a:t>שימו לב,</a:t>
            </a:r>
          </a:p>
          <a:p>
            <a:pPr marL="800100" lvl="1" indent="-342900"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he-IL" kern="0" dirty="0">
                <a:latin typeface="+mn-lt"/>
                <a:cs typeface="+mn-cs"/>
              </a:rPr>
              <a:t>אם אין במחלקת בסיס את הבנאי הריק אז יכולה להיווצר </a:t>
            </a:r>
            <a:r>
              <a:rPr lang="he-IL" i="1" kern="0" dirty="0">
                <a:solidFill>
                  <a:srgbClr val="FF0000"/>
                </a:solidFill>
                <a:latin typeface="+mn-lt"/>
                <a:cs typeface="+mn-cs"/>
              </a:rPr>
              <a:t>שגיאת הידור.</a:t>
            </a:r>
            <a:endParaRPr lang="en-US" i="1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5946-CE97-74F5-774C-32B14F7D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- </a:t>
            </a:r>
            <a:r>
              <a:rPr lang="he-IL" dirty="0"/>
              <a:t>עצם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BA4B-945A-4FBD-2032-4E0AC3BF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eaLnBrk="1" hangingPunct="1">
              <a:buNone/>
            </a:pPr>
            <a:r>
              <a:rPr lang="he-IL" altLang="he-IL" sz="2400" b="1" dirty="0">
                <a:latin typeface="Times New Roman" panose="02020603050405020304" pitchFamily="18" charset="0"/>
              </a:rPr>
              <a:t>המציאות בנויה מעצמים/אובייקטים</a:t>
            </a:r>
          </a:p>
          <a:p>
            <a:pPr marL="457200" lvl="1" indent="0" algn="r" eaLnBrk="1" hangingPunct="1">
              <a:buNone/>
            </a:pPr>
            <a:r>
              <a:rPr lang="he-IL" altLang="he-IL" sz="2400" dirty="0">
                <a:latin typeface="Times New Roman" panose="02020603050405020304" pitchFamily="18" charset="0"/>
              </a:rPr>
              <a:t>- עצמים יכולים להיות במצבים שונים </a:t>
            </a:r>
          </a:p>
          <a:p>
            <a:pPr marL="457200" lvl="1" indent="0" algn="r" eaLnBrk="1" hangingPunct="1">
              <a:buNone/>
            </a:pPr>
            <a:r>
              <a:rPr lang="he-IL" altLang="he-IL" sz="2400" dirty="0">
                <a:latin typeface="Times New Roman" panose="02020603050405020304" pitchFamily="18" charset="0"/>
              </a:rPr>
              <a:t>- עצמים יכולים לבצע פעולות שונות על עצמם ועם עצמים אחרים</a:t>
            </a:r>
          </a:p>
          <a:p>
            <a:pPr marL="457200" lvl="1" indent="0" algn="r" eaLnBrk="1" hangingPunct="1">
              <a:buNone/>
            </a:pPr>
            <a:endParaRPr lang="he-IL" altLang="he-IL" sz="2400" dirty="0">
              <a:latin typeface="Times New Roman" panose="02020603050405020304" pitchFamily="18" charset="0"/>
            </a:endParaRPr>
          </a:p>
          <a:p>
            <a:pPr marL="0" indent="0" algn="r" eaLnBrk="1" hangingPunct="1">
              <a:buNone/>
            </a:pPr>
            <a:r>
              <a:rPr lang="he-IL" altLang="he-IL" sz="2400" b="1" dirty="0">
                <a:latin typeface="Times New Roman" panose="02020603050405020304" pitchFamily="18" charset="0"/>
              </a:rPr>
              <a:t>הגדרה לפי מילון אבן שושן</a:t>
            </a:r>
            <a:r>
              <a:rPr lang="en-US" altLang="he-IL" sz="2400" b="1" dirty="0">
                <a:latin typeface="Times New Roman" panose="02020603050405020304" pitchFamily="18" charset="0"/>
              </a:rPr>
              <a:t> –</a:t>
            </a:r>
            <a:r>
              <a:rPr lang="he-IL" altLang="he-IL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עצם </a:t>
            </a:r>
            <a:r>
              <a:rPr lang="en-US" altLang="he-IL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he-IL" altLang="he-IL" sz="2400" b="1" dirty="0">
              <a:latin typeface="Times New Roman" panose="02020603050405020304" pitchFamily="18" charset="0"/>
            </a:endParaRPr>
          </a:p>
          <a:p>
            <a:pPr marL="457200" lvl="1" indent="0" algn="r" eaLnBrk="1" hangingPunct="1">
              <a:buNone/>
            </a:pPr>
            <a:r>
              <a:rPr lang="he-IL" altLang="he-IL" sz="2400" dirty="0">
                <a:latin typeface="Times New Roman" panose="02020603050405020304" pitchFamily="18" charset="0"/>
              </a:rPr>
              <a:t>		כל דבר הקיים בטבע. אבן, אדמה, אוויר,עץ, ציפור,  כיסא – כל אלה הם עצמים.</a:t>
            </a:r>
          </a:p>
        </p:txBody>
      </p:sp>
    </p:spTree>
    <p:extLst>
      <p:ext uri="{BB962C8B-B14F-4D97-AF65-F5344CB8AC3E}">
        <p14:creationId xmlns:p14="http://schemas.microsoft.com/office/powerpoint/2010/main" val="161884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כותרת 1">
            <a:extLst>
              <a:ext uri="{FF2B5EF4-FFF2-40B4-BE49-F238E27FC236}">
                <a16:creationId xmlns:a16="http://schemas.microsoft.com/office/drawing/2014/main" id="{C03BFFA4-FAE1-212B-3334-D313A2A23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עובדות חשובות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F5AFBF-C72E-C73C-705A-65D46100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981200"/>
            <a:ext cx="9163050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ב</a:t>
            </a:r>
            <a:r>
              <a:rPr lang="en-US" dirty="0"/>
              <a:t>C</a:t>
            </a:r>
            <a:r>
              <a:rPr lang="he-IL" dirty="0"/>
              <a:t># מחלקה יכולה לרשת </a:t>
            </a:r>
            <a:r>
              <a:rPr lang="he-IL" b="1" i="1" dirty="0"/>
              <a:t>רק מחלקה אחת </a:t>
            </a:r>
            <a:r>
              <a:rPr lang="en-US" dirty="0"/>
              <a:t>single inheritance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לא ניתן לרשת ממחלקה חסומה </a:t>
            </a:r>
            <a:r>
              <a:rPr lang="en-US" dirty="0"/>
              <a:t>sealed</a:t>
            </a:r>
            <a:r>
              <a:rPr lang="he-IL" dirty="0"/>
              <a:t>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דוגמא</a:t>
            </a:r>
          </a:p>
          <a:p>
            <a:pPr rt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class A {}</a:t>
            </a:r>
            <a:endParaRPr lang="he-IL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rt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sealed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class B : A {}</a:t>
            </a:r>
            <a:endParaRPr lang="he-IL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לא ניתן ליצור מחלקות חדשות מ </a:t>
            </a:r>
            <a:r>
              <a:rPr lang="en-US" dirty="0"/>
              <a:t>B</a:t>
            </a:r>
            <a:r>
              <a:rPr lang="he-IL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כותרת 1">
            <a:extLst>
              <a:ext uri="{FF2B5EF4-FFF2-40B4-BE49-F238E27FC236}">
                <a16:creationId xmlns:a16="http://schemas.microsoft.com/office/drawing/2014/main" id="{36453542-A680-4FEF-6F52-4F1BF8111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שגיאות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68FB57-A5E4-9F6E-7103-241354FE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981200"/>
            <a:ext cx="11352362" cy="4256088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בכל תוכנית או מערכת נוצרים שגיאות.</a:t>
            </a:r>
          </a:p>
          <a:p>
            <a:pPr algn="r" rtl="1">
              <a:defRPr/>
            </a:pPr>
            <a:r>
              <a:rPr lang="he-IL" dirty="0"/>
              <a:t>ישנן</a:t>
            </a:r>
            <a:r>
              <a:rPr lang="en-US" dirty="0"/>
              <a:t> 3 </a:t>
            </a:r>
            <a:r>
              <a:rPr lang="he-IL" dirty="0"/>
              <a:t>סוגי שגיאות מרכזיים:</a:t>
            </a:r>
          </a:p>
          <a:p>
            <a:pPr marL="971550" lvl="1" indent="-514350" algn="r" rtl="1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 </a:t>
            </a:r>
            <a:r>
              <a:rPr lang="he-IL" sz="2400" dirty="0">
                <a:ea typeface="+mn-ea"/>
              </a:rPr>
              <a:t>שגיאות קומפילציה</a:t>
            </a:r>
            <a:r>
              <a:rPr lang="en-US" sz="2400" dirty="0"/>
              <a:t> –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/>
              <a:t>compilation </a:t>
            </a:r>
            <a:r>
              <a:rPr lang="he-IL" sz="2400" dirty="0">
                <a:ea typeface="+mn-ea"/>
              </a:rPr>
              <a:t>כל מה שהמהדר מצליח למצוא ומדווח על כך למתכנת</a:t>
            </a:r>
            <a:endParaRPr lang="en-US" sz="2400" dirty="0">
              <a:ea typeface="+mn-ea"/>
            </a:endParaRPr>
          </a:p>
          <a:p>
            <a:pPr marL="971550" lvl="1" indent="-514350" algn="r" rtl="1">
              <a:buFont typeface="+mj-lt"/>
              <a:buAutoNum type="arabicPeriod"/>
              <a:defRPr/>
            </a:pPr>
            <a:r>
              <a:rPr lang="he-IL" sz="2400" dirty="0">
                <a:ea typeface="+mn-ea"/>
              </a:rPr>
              <a:t>שגיאת זמן ריצה </a:t>
            </a:r>
            <a:r>
              <a:rPr lang="en-US" sz="2400" dirty="0">
                <a:ea typeface="+mn-ea"/>
              </a:rPr>
              <a:t>run time </a:t>
            </a:r>
            <a:r>
              <a:rPr lang="he-IL" sz="2400" dirty="0">
                <a:ea typeface="+mn-ea"/>
              </a:rPr>
              <a:t> - חריגה</a:t>
            </a:r>
            <a:r>
              <a:rPr lang="en-US" sz="2400" dirty="0">
                <a:ea typeface="+mn-ea"/>
              </a:rPr>
              <a:t>, </a:t>
            </a:r>
            <a:r>
              <a:rPr lang="he-IL" sz="2400" dirty="0">
                <a:ea typeface="+mn-ea"/>
              </a:rPr>
              <a:t>שגיאה שמתרחשת בזמן ההרצה של התוכנית והתוכנית קורסת</a:t>
            </a:r>
            <a:endParaRPr lang="en-US" sz="2400" dirty="0">
              <a:ea typeface="+mn-ea"/>
            </a:endParaRPr>
          </a:p>
          <a:p>
            <a:pPr marL="971550" lvl="1" indent="-514350" algn="r" rtl="1">
              <a:buFont typeface="+mj-lt"/>
              <a:buAutoNum type="arabicPeriod"/>
              <a:defRPr/>
            </a:pPr>
            <a:r>
              <a:rPr lang="he-IL" dirty="0">
                <a:ea typeface="+mn-ea"/>
              </a:rPr>
              <a:t>טעות לוגית/סמנטיות </a:t>
            </a:r>
            <a:r>
              <a:rPr lang="en-US" dirty="0">
                <a:ea typeface="+mn-ea"/>
              </a:rPr>
              <a:t>– </a:t>
            </a:r>
            <a:r>
              <a:rPr lang="he-IL" dirty="0">
                <a:ea typeface="+mn-ea"/>
              </a:rPr>
              <a:t>  שגיאה בהבנה מה רוצים להשיג.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כותרת 1">
            <a:extLst>
              <a:ext uri="{FF2B5EF4-FFF2-40B4-BE49-F238E27FC236}">
                <a16:creationId xmlns:a16="http://schemas.microsoft.com/office/drawing/2014/main" id="{A8312FE5-3688-CE23-B8EA-3914C2538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חריגה</a:t>
            </a:r>
            <a:endParaRPr lang="en-US" altLang="he-IL" dirty="0"/>
          </a:p>
        </p:txBody>
      </p:sp>
      <p:sp>
        <p:nvSpPr>
          <p:cNvPr id="13315" name="מציין מיקום תוכן 2">
            <a:extLst>
              <a:ext uri="{FF2B5EF4-FFF2-40B4-BE49-F238E27FC236}">
                <a16:creationId xmlns:a16="http://schemas.microsoft.com/office/drawing/2014/main" id="{2C742474-C61D-4536-2112-BE67530A6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0800" y="1981200"/>
            <a:ext cx="9042400" cy="4114800"/>
          </a:xfrm>
        </p:spPr>
        <p:txBody>
          <a:bodyPr/>
          <a:lstStyle/>
          <a:p>
            <a:pPr algn="r" rtl="1"/>
            <a:r>
              <a:rPr lang="he-IL" altLang="he-IL" dirty="0"/>
              <a:t>שגיאות מסוג זה נקראות </a:t>
            </a:r>
            <a:r>
              <a:rPr lang="he-IL" altLang="he-IL" b="1" i="1" dirty="0"/>
              <a:t>חריגות </a:t>
            </a:r>
            <a:r>
              <a:rPr lang="en-US" altLang="he-IL" b="1" i="1" dirty="0"/>
              <a:t>exception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dirty="0"/>
              <a:t>אם מתודה רוצה לסמן שמשהו לא עובד כשורה היא זורקת</a:t>
            </a:r>
            <a:r>
              <a:rPr lang="en-US" altLang="he-IL" dirty="0"/>
              <a:t>throws </a:t>
            </a:r>
            <a:r>
              <a:rPr lang="he-IL" altLang="he-IL" dirty="0"/>
              <a:t> חריגה.</a:t>
            </a:r>
            <a:endParaRPr lang="en-US" altLang="he-IL" dirty="0"/>
          </a:p>
          <a:p>
            <a:pPr algn="r" rtl="1"/>
            <a:r>
              <a:rPr lang="he-IL" altLang="he-IL" dirty="0"/>
              <a:t>מתודה אחרת (כגון </a:t>
            </a:r>
            <a:r>
              <a:rPr lang="en-US" altLang="he-IL" dirty="0"/>
              <a:t>Main</a:t>
            </a:r>
            <a:r>
              <a:rPr lang="he-IL" altLang="he-IL" dirty="0"/>
              <a:t>) שקוראת מתודה זו או אירוע חריג תשתמש במנגנון שנקרא </a:t>
            </a:r>
            <a:r>
              <a:rPr lang="en-US" altLang="he-IL" dirty="0"/>
              <a:t>try… catch block</a:t>
            </a:r>
            <a:r>
              <a:rPr lang="he-IL" altLang="he-IL" dirty="0"/>
              <a:t>.</a:t>
            </a:r>
          </a:p>
          <a:p>
            <a:pPr algn="r" rtl="1"/>
            <a:endParaRPr lang="he-IL" altLang="he-I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כותרת 1">
            <a:extLst>
              <a:ext uri="{FF2B5EF4-FFF2-40B4-BE49-F238E27FC236}">
                <a16:creationId xmlns:a16="http://schemas.microsoft.com/office/drawing/2014/main" id="{48F440B6-60AD-579D-9982-4D15A1F87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בלוק </a:t>
            </a:r>
            <a:r>
              <a:rPr lang="en-US" altLang="he-IL" dirty="0"/>
              <a:t>try catch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8C59E-90E5-879B-E075-02A22EEC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088" y="1798638"/>
            <a:ext cx="9164637" cy="4114800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dirty="0"/>
              <a:t>הרעיון הבסיסי של בלוק מסוג </a:t>
            </a:r>
            <a:r>
              <a:rPr lang="en-US" dirty="0"/>
              <a:t>try .. catch </a:t>
            </a:r>
            <a:r>
              <a:rPr lang="he-IL" dirty="0"/>
              <a:t> הינו "לנסות" </a:t>
            </a:r>
            <a:r>
              <a:rPr lang="en-US" dirty="0"/>
              <a:t>try </a:t>
            </a:r>
            <a:r>
              <a:rPr lang="he-IL" dirty="0"/>
              <a:t> לבצע את הקוד הבעייתי ו"לתפוס" </a:t>
            </a:r>
            <a:r>
              <a:rPr lang="en-US" dirty="0"/>
              <a:t>catch</a:t>
            </a:r>
            <a:r>
              <a:rPr lang="he-IL" dirty="0"/>
              <a:t> את החריגות שיש בו.</a:t>
            </a:r>
          </a:p>
          <a:p>
            <a:pPr algn="r" rtl="1">
              <a:defRPr/>
            </a:pPr>
            <a:r>
              <a:rPr lang="he-IL" i="1" u="sng" dirty="0">
                <a:solidFill>
                  <a:srgbClr val="00B050"/>
                </a:solidFill>
              </a:rPr>
              <a:t>תחביר</a:t>
            </a:r>
            <a:endParaRPr lang="he-IL" dirty="0">
              <a:solidFill>
                <a:srgbClr val="00B050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	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//some problematic code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(Exception e)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	//there was an exception – handle it }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the rest of the program…</a:t>
            </a:r>
            <a:endParaRPr lang="en-US" sz="2000" b="1" kern="1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 eaLnBrk="1" hangingPunct="1">
              <a:buFont typeface="Wingdings" panose="05000000000000000000" pitchFamily="2" charset="2"/>
              <a:buNone/>
              <a:defRPr/>
            </a:pPr>
            <a:endParaRPr lang="en-US" sz="20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7BF05D7C-5173-C557-D198-871F5775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47638"/>
            <a:ext cx="1927225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כותרת 1">
            <a:extLst>
              <a:ext uri="{FF2B5EF4-FFF2-40B4-BE49-F238E27FC236}">
                <a16:creationId xmlns:a16="http://schemas.microsoft.com/office/drawing/2014/main" id="{0D39301E-FF8F-78BA-2F68-9317A2E54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הסבר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C1C772-1359-C63B-0970-53E49860F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150" y="1700213"/>
            <a:ext cx="5200650" cy="4897437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אם לא מתרחשת חריגה אז </a:t>
            </a:r>
            <a:r>
              <a:rPr lang="he-IL" b="1" i="1" dirty="0"/>
              <a:t>מדלגים</a:t>
            </a:r>
            <a:r>
              <a:rPr lang="he-IL" dirty="0"/>
              <a:t> על החלק של ה</a:t>
            </a:r>
            <a:r>
              <a:rPr lang="en-US" dirty="0"/>
              <a:t>catch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אם מתרחשת שגיאה אז נוצר אובייקט מסוג חריגה </a:t>
            </a:r>
            <a:r>
              <a:rPr lang="he-IL" b="1" i="1" dirty="0"/>
              <a:t>והתוכנית  קופצת</a:t>
            </a:r>
            <a:r>
              <a:rPr lang="he-IL" dirty="0"/>
              <a:t> משורה זו ב</a:t>
            </a:r>
            <a:r>
              <a:rPr lang="en-US" dirty="0"/>
              <a:t>try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אל בלוק ה </a:t>
            </a:r>
            <a:r>
              <a:rPr lang="en-US" dirty="0"/>
              <a:t>catch</a:t>
            </a:r>
            <a:r>
              <a:rPr lang="he-IL" dirty="0"/>
              <a:t> ומבצעת מה שרשום שם </a:t>
            </a:r>
          </a:p>
          <a:p>
            <a:pPr lvl="1" algn="r" rtl="1">
              <a:defRPr/>
            </a:pPr>
            <a:r>
              <a:rPr lang="he-IL" dirty="0"/>
              <a:t>תוך דילוג על שאר הקוד ב</a:t>
            </a:r>
            <a:r>
              <a:rPr lang="en-US" dirty="0"/>
              <a:t>try</a:t>
            </a:r>
            <a:r>
              <a:rPr lang="he-IL" dirty="0"/>
              <a:t>.</a:t>
            </a:r>
            <a:endParaRPr lang="en-US" dirty="0"/>
          </a:p>
          <a:p>
            <a:pPr algn="r" rtl="1">
              <a:defRPr/>
            </a:pPr>
            <a:r>
              <a:rPr lang="he-IL" i="1" dirty="0"/>
              <a:t>לאחר  תפיסה </a:t>
            </a:r>
            <a:r>
              <a:rPr lang="en-US" i="1" dirty="0"/>
              <a:t>catch </a:t>
            </a:r>
            <a:r>
              <a:rPr lang="he-IL" dirty="0"/>
              <a:t> אחת יכולות לבוא תפיסות נוספות </a:t>
            </a:r>
            <a:endParaRPr lang="en-US" sz="2000" b="1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9420208-FB67-9FAC-CAC1-4AC03B47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5200650" cy="4114800"/>
          </a:xfrm>
        </p:spPr>
        <p:txBody>
          <a:bodyPr/>
          <a:lstStyle/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//some problematic code</a:t>
            </a:r>
            <a:r>
              <a:rPr 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he-IL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(</a:t>
            </a: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SomeException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//handling the specific exception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 (Exception e)</a:t>
            </a: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//handling the exception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 rtl="0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400" b="1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rest of the program...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כותרת 1">
            <a:extLst>
              <a:ext uri="{FF2B5EF4-FFF2-40B4-BE49-F238E27FC236}">
                <a16:creationId xmlns:a16="http://schemas.microsoft.com/office/drawing/2014/main" id="{ED79C72A-3113-7A4D-2790-376EF34AF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זריקת חריגה</a:t>
            </a:r>
            <a:endParaRPr lang="en-US" altLang="he-IL" dirty="0"/>
          </a:p>
        </p:txBody>
      </p:sp>
      <p:sp>
        <p:nvSpPr>
          <p:cNvPr id="7171" name="מציין מיקום תוכן 2">
            <a:extLst>
              <a:ext uri="{FF2B5EF4-FFF2-40B4-BE49-F238E27FC236}">
                <a16:creationId xmlns:a16="http://schemas.microsoft.com/office/drawing/2014/main" id="{2FB4D754-7539-A11E-46B7-5199B3E2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67" y="1981200"/>
            <a:ext cx="9198634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אם מתודה רוצה לסמן שמשהו לא עובד כשורה היא </a:t>
            </a:r>
            <a:r>
              <a:rPr lang="he-IL" i="1" dirty="0"/>
              <a:t>זורקת</a:t>
            </a:r>
            <a:r>
              <a:rPr lang="en-US" i="1" dirty="0"/>
              <a:t>throw </a:t>
            </a:r>
            <a:r>
              <a:rPr lang="he-IL" i="1" dirty="0"/>
              <a:t> חריגה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משתמשים במילה שמורה </a:t>
            </a:r>
            <a:r>
              <a:rPr lang="en-US" b="1" kern="1200" dirty="0">
                <a:latin typeface="Times New Roman" pitchFamily="18" charset="0"/>
                <a:cs typeface="Times New Roman" pitchFamily="18" charset="0"/>
              </a:rPr>
              <a:t>throw</a:t>
            </a:r>
            <a:endParaRPr lang="he-IL" sz="2000" b="1" kern="1200" dirty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זריקת חריגה מורכבת מ</a:t>
            </a:r>
          </a:p>
          <a:p>
            <a:pPr lvl="1" algn="r" rtl="1">
              <a:defRPr/>
            </a:pPr>
            <a:r>
              <a:rPr lang="he-IL" dirty="0"/>
              <a:t>יצירת אובייקט מסוג חריגה שכולל בתוכו מידע על החריגה</a:t>
            </a:r>
          </a:p>
          <a:p>
            <a:pPr lvl="1" algn="r" rtl="1">
              <a:defRPr/>
            </a:pPr>
            <a:r>
              <a:rPr lang="he-IL" dirty="0"/>
              <a:t>שימוש במנגנון הזריקה </a:t>
            </a:r>
            <a:r>
              <a:rPr lang="en-US" dirty="0"/>
              <a:t>throw</a:t>
            </a:r>
            <a:r>
              <a:rPr lang="he-IL" dirty="0"/>
              <a:t> כדי להודיע על חריגה</a:t>
            </a:r>
            <a:endParaRPr lang="en-US" dirty="0"/>
          </a:p>
          <a:p>
            <a:pPr algn="r" rtl="1"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14">
            <a:extLst>
              <a:ext uri="{FF2B5EF4-FFF2-40B4-BE49-F238E27FC236}">
                <a16:creationId xmlns:a16="http://schemas.microsoft.com/office/drawing/2014/main" id="{C8DD0438-3C0F-799E-C75C-D2B0D2C22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293813"/>
            <a:ext cx="9666706" cy="5018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DivNumbers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DivNumbers() { result = 0; }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0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//method that throws an exception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division(int num1, int num2)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(num2 == 0) 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0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new DivideByZeroException("Error in division method");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result = num1 / num2;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he-IL" sz="2000" b="1" noProof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int getResult() {return result;}</a:t>
            </a:r>
          </a:p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2000" b="1" noProof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8F738-2DA3-3D9D-66E8-AB99027C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49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זריקת חריגה - דוגמא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כותרת 1">
            <a:extLst>
              <a:ext uri="{FF2B5EF4-FFF2-40B4-BE49-F238E27FC236}">
                <a16:creationId xmlns:a16="http://schemas.microsoft.com/office/drawing/2014/main" id="{99294182-5148-9D21-3A80-FE4853136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finally</a:t>
            </a:r>
          </a:p>
        </p:txBody>
      </p:sp>
      <p:sp>
        <p:nvSpPr>
          <p:cNvPr id="12291" name="מציין מיקום תוכן 2">
            <a:extLst>
              <a:ext uri="{FF2B5EF4-FFF2-40B4-BE49-F238E27FC236}">
                <a16:creationId xmlns:a16="http://schemas.microsoft.com/office/drawing/2014/main" id="{E6CF8981-145A-630E-8D81-A820857E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8" y="1773238"/>
            <a:ext cx="8516937" cy="48244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r" rtl="1">
              <a:defRPr/>
            </a:pPr>
            <a:r>
              <a:rPr lang="he-IL" dirty="0"/>
              <a:t>מילה שמורה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finally</a:t>
            </a:r>
            <a:r>
              <a:rPr lang="en-US" dirty="0"/>
              <a:t> </a:t>
            </a:r>
            <a:r>
              <a:rPr lang="he-IL" dirty="0"/>
              <a:t>, הבלוק שמסיים את החריגות</a:t>
            </a:r>
          </a:p>
          <a:p>
            <a:pPr algn="r" rtl="1">
              <a:defRPr/>
            </a:pPr>
            <a:r>
              <a:rPr lang="he-IL" i="1" u="sng" dirty="0">
                <a:solidFill>
                  <a:srgbClr val="00B050"/>
                </a:solidFill>
              </a:rPr>
              <a:t>תחביר: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try {   // statements causing exception} 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catch(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ExceptionName</a:t>
            </a:r>
            <a:r>
              <a:rPr 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e1 ) {   // error handling code}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catch(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ExceptionName</a:t>
            </a:r>
            <a:r>
              <a:rPr 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{   // error handling code} 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finally {   // statements to be executed }</a:t>
            </a:r>
          </a:p>
          <a:p>
            <a:pPr algn="r" rtl="1"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/>
              <a:t>הבלוק רשום אחרון ותמיד ("סוף </a:t>
            </a:r>
            <a:r>
              <a:rPr lang="he-IL" dirty="0" err="1"/>
              <a:t>סוף</a:t>
            </a:r>
            <a:r>
              <a:rPr lang="he-IL" dirty="0"/>
              <a:t>") מתבצע</a:t>
            </a:r>
          </a:p>
          <a:p>
            <a:pPr lvl="1" algn="r" rtl="1">
              <a:defRPr/>
            </a:pPr>
            <a:r>
              <a:rPr lang="he-IL" sz="2400" dirty="0"/>
              <a:t>גם אם לא התרחשו חריגות</a:t>
            </a:r>
          </a:p>
          <a:p>
            <a:pPr lvl="1" algn="r" rtl="1">
              <a:defRPr/>
            </a:pPr>
            <a:r>
              <a:rPr lang="he-IL" sz="2400" dirty="0"/>
              <a:t>גם אם אין </a:t>
            </a:r>
            <a:r>
              <a:rPr lang="en-US" sz="2400" dirty="0"/>
              <a:t>catch</a:t>
            </a:r>
            <a:r>
              <a:rPr lang="he-IL" sz="2400" dirty="0"/>
              <a:t> שמתאים לחריגה</a:t>
            </a:r>
          </a:p>
          <a:p>
            <a:pPr lvl="1" algn="r" rtl="1">
              <a:defRPr/>
            </a:pPr>
            <a:r>
              <a:rPr lang="he-IL" sz="2400" dirty="0"/>
              <a:t>כשחריגה נוספת נזרקת בתוך בלוק ה </a:t>
            </a:r>
            <a:r>
              <a:rPr lang="en-US" sz="2400" dirty="0"/>
              <a:t>catch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כותרת 3">
            <a:extLst>
              <a:ext uri="{FF2B5EF4-FFF2-40B4-BE49-F238E27FC236}">
                <a16:creationId xmlns:a16="http://schemas.microsoft.com/office/drawing/2014/main" id="{474C110F-F2C9-79EC-62DD-5E76AB94C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רב צורתיות - </a:t>
            </a:r>
            <a:r>
              <a:rPr lang="en-US" altLang="he-IL" dirty="0" err="1"/>
              <a:t>Polymorphisem</a:t>
            </a:r>
            <a:endParaRPr lang="en-US" alt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471E5AB5-6B62-4C7E-BEC8-D275E558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981200"/>
            <a:ext cx="8515350" cy="4400550"/>
          </a:xfrm>
        </p:spPr>
        <p:txBody>
          <a:bodyPr/>
          <a:lstStyle/>
          <a:p>
            <a:pPr algn="r" rtl="1">
              <a:defRPr/>
            </a:pPr>
            <a:r>
              <a:rPr lang="he-IL" sz="2400" dirty="0"/>
              <a:t>ניתן לממש מתודות בעלות אותו השם במחלקת בסיס </a:t>
            </a:r>
            <a:r>
              <a:rPr lang="en-US" sz="2400" dirty="0"/>
              <a:t> base </a:t>
            </a:r>
            <a:r>
              <a:rPr lang="he-IL" sz="2400" dirty="0"/>
              <a:t>ובמחלקות נגזרות</a:t>
            </a:r>
            <a:r>
              <a:rPr lang="en-US" sz="2400" dirty="0"/>
              <a:t>derived </a:t>
            </a:r>
            <a:r>
              <a:rPr lang="he-IL" sz="2400" dirty="0"/>
              <a:t>, כאשר בזמן ריצה המתודה תעבוד בהתאם לסוג האובייקט ולא לפי סוג ההפניה.</a:t>
            </a:r>
          </a:p>
          <a:p>
            <a:pPr algn="r" rtl="1">
              <a:defRPr/>
            </a:pPr>
            <a:r>
              <a:rPr lang="he-IL" sz="2400" dirty="0"/>
              <a:t>בדרך כלל, הפעלת מתודה נקבעת לפי ההפניה.</a:t>
            </a:r>
            <a:r>
              <a:rPr lang="en-US" sz="2400" dirty="0"/>
              <a:t> </a:t>
            </a:r>
            <a:endParaRPr lang="he-IL" sz="2400" dirty="0"/>
          </a:p>
          <a:p>
            <a:pPr lvl="1" algn="r" rtl="1">
              <a:defRPr/>
            </a:pPr>
            <a:r>
              <a:rPr lang="he-IL" sz="2400" dirty="0"/>
              <a:t>אבל ברב צורתיות  </a:t>
            </a:r>
            <a:r>
              <a:rPr lang="en-US" sz="2400" dirty="0"/>
              <a:t> polymorphism</a:t>
            </a:r>
            <a:r>
              <a:rPr lang="he-IL" sz="2400" dirty="0"/>
              <a:t>מופעלת מתודה של האובייקט "האמיתי", שנוצר בזמן הריצה, במקום דרך ההפניה.</a:t>
            </a:r>
            <a:endParaRPr lang="en-US" sz="2400" dirty="0"/>
          </a:p>
          <a:p>
            <a:pPr algn="r" rtl="1">
              <a:defRPr/>
            </a:pPr>
            <a:r>
              <a:rPr lang="he-IL" sz="2400" i="1" u="sng" dirty="0"/>
              <a:t>דוגמה: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b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1" algn="r" rtl="1">
              <a:defRPr/>
            </a:pPr>
            <a:r>
              <a:rPr lang="he-IL" sz="2400" dirty="0"/>
              <a:t>ההפניה היא למחלקה </a:t>
            </a:r>
            <a:r>
              <a:rPr lang="en-US" sz="2400" dirty="0"/>
              <a:t>Base </a:t>
            </a:r>
            <a:r>
              <a:rPr lang="he-IL" sz="2400" dirty="0"/>
              <a:t> אבל האובייקט שנוצר הוא מסוג מחלקה </a:t>
            </a:r>
            <a:r>
              <a:rPr lang="en-US" sz="2400" dirty="0"/>
              <a:t>Derived</a:t>
            </a:r>
            <a:r>
              <a:rPr lang="he-IL" sz="2400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כותרת 3">
            <a:extLst>
              <a:ext uri="{FF2B5EF4-FFF2-40B4-BE49-F238E27FC236}">
                <a16:creationId xmlns:a16="http://schemas.microsoft.com/office/drawing/2014/main" id="{AE855163-A768-2301-F6DB-3567A279A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מימוש פולימורפיזם</a:t>
            </a:r>
            <a:endParaRPr lang="en-US" alt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CABB2D22-7FC8-4E02-AEFE-EB920956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2122488"/>
            <a:ext cx="8370887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מימוש של פולימורפיזם ב</a:t>
            </a:r>
            <a:r>
              <a:rPr lang="en-US" dirty="0"/>
              <a:t>C</a:t>
            </a:r>
            <a:r>
              <a:rPr lang="he-IL" dirty="0"/>
              <a:t># דרך מתודות מדומות </a:t>
            </a:r>
            <a:r>
              <a:rPr lang="en-US" dirty="0"/>
              <a:t>virtual</a:t>
            </a:r>
            <a:r>
              <a:rPr lang="he-IL" dirty="0"/>
              <a:t>.</a:t>
            </a:r>
            <a:endParaRPr lang="en-US" dirty="0"/>
          </a:p>
          <a:p>
            <a:pPr algn="r" rtl="1">
              <a:defRPr/>
            </a:pPr>
            <a:r>
              <a:rPr lang="he-IL" i="1" u="sng" dirty="0"/>
              <a:t>דוגמה: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Animal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a=new 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a.Show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  //prints dog’s data</a:t>
            </a:r>
          </a:p>
          <a:p>
            <a:pPr algn="r" rtl="1">
              <a:defRPr/>
            </a:pPr>
            <a:r>
              <a:rPr lang="he-IL" altLang="he-IL" dirty="0"/>
              <a:t>מהדר </a:t>
            </a:r>
            <a:r>
              <a:rPr lang="en-US" altLang="he-IL" dirty="0"/>
              <a:t>compiler </a:t>
            </a:r>
            <a:r>
              <a:rPr lang="he-IL" altLang="he-IL" dirty="0"/>
              <a:t> מתייחס למתודות מדומות באופן שונה ממתודות רגילות</a:t>
            </a:r>
          </a:p>
          <a:p>
            <a:pPr lvl="1" algn="r" rtl="1">
              <a:defRPr/>
            </a:pPr>
            <a:r>
              <a:rPr lang="he-IL" altLang="he-IL" sz="2400" dirty="0"/>
              <a:t>ההחלטה איזה קוד (של איזה אובייקט) לבצע מתבצעת בזמן הריצה (</a:t>
            </a:r>
            <a:r>
              <a:rPr lang="he-IL" altLang="he-IL" sz="2400" b="1" i="1" dirty="0"/>
              <a:t>קישור דינאמי</a:t>
            </a:r>
            <a:r>
              <a:rPr lang="he-IL" altLang="he-IL" sz="2400" dirty="0"/>
              <a:t> </a:t>
            </a:r>
            <a:r>
              <a:rPr lang="en-US" altLang="he-IL" sz="2400" dirty="0"/>
              <a:t>dynamic binding</a:t>
            </a:r>
            <a:r>
              <a:rPr lang="he-IL" altLang="he-IL" sz="2400" dirty="0"/>
              <a:t>)</a:t>
            </a:r>
          </a:p>
          <a:p>
            <a:pPr lvl="1" algn="r" rtl="1">
              <a:defRPr/>
            </a:pPr>
            <a:r>
              <a:rPr lang="he-IL" altLang="he-IL" sz="2400" dirty="0"/>
              <a:t>ההחלטה מתבצעת בהתאם לאובייקט המפעיל האמיתי.</a:t>
            </a:r>
          </a:p>
          <a:p>
            <a:pPr algn="r" rtl="1">
              <a:defRPr/>
            </a:pPr>
            <a:endParaRPr lang="en-US" dirty="0"/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D4EEFFAC-D86E-263D-D39C-F959C406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698" y="0"/>
            <a:ext cx="2441796" cy="32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88EE7F96-8670-F32D-56BD-CB9CB3BAD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דוגמאות</a:t>
            </a:r>
            <a:endParaRPr lang="en-US" altLang="he-IL" dirty="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951F1512-EE6D-5FB1-5FAC-822438AA8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rtl="1" eaLnBrk="1" hangingPunct="1">
              <a:buNone/>
            </a:pPr>
            <a:r>
              <a:rPr lang="he-IL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כל מקרה במציאות ניתן לחלק לאובייקטים: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 eaLnBrk="1" hangingPunct="1"/>
            <a:r>
              <a:rPr lang="ru-RU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University, students, instructors, classroom, …</a:t>
            </a:r>
          </a:p>
          <a:p>
            <a:pPr algn="just" rtl="1" eaLnBrk="1" hangingPunct="1"/>
            <a:r>
              <a:rPr lang="ru-RU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Bus, driver, passengers, bus station, tickets, …</a:t>
            </a:r>
          </a:p>
          <a:p>
            <a:pPr algn="just" rtl="1" eaLnBrk="1" hangingPunct="1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players, fans, ...</a:t>
            </a:r>
          </a:p>
          <a:p>
            <a:pPr algn="just" rtl="1" eaLnBrk="1" hangingPunct="1"/>
            <a:r>
              <a:rPr lang="ru-RU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Banks, accounts, clients, ...</a:t>
            </a:r>
            <a:endParaRPr lang="he-IL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כותרת 3">
            <a:extLst>
              <a:ext uri="{FF2B5EF4-FFF2-40B4-BE49-F238E27FC236}">
                <a16:creationId xmlns:a16="http://schemas.microsoft.com/office/drawing/2014/main" id="{0F666FF3-385F-5776-7B32-0EE4FA53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virtual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4AD728C3-D820-41FC-95F0-65A70F82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981200"/>
            <a:ext cx="8370887" cy="4114800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dirty="0"/>
              <a:t>מתודה היא מדומה אם נשתמש במילה שמורה </a:t>
            </a:r>
            <a:r>
              <a:rPr lang="en-US" dirty="0"/>
              <a:t>virtual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i="1" u="sng" dirty="0"/>
              <a:t>תחביר: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virtual 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type method(&lt;variables&gt;)  </a:t>
            </a:r>
            <a:r>
              <a:rPr lang="en-US" sz="2400" b="1" kern="1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//base class</a:t>
            </a:r>
            <a:endParaRPr lang="he-IL" sz="2400" b="1" kern="1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{//some implementation}</a:t>
            </a:r>
          </a:p>
          <a:p>
            <a:pPr algn="r" rtl="1">
              <a:defRPr/>
            </a:pPr>
            <a:r>
              <a:rPr lang="he-IL" dirty="0"/>
              <a:t>מימוש פולימורפיזם מתבצעת דרך מתודה מדומה </a:t>
            </a:r>
            <a:r>
              <a:rPr lang="en-US" dirty="0"/>
              <a:t>virtual</a:t>
            </a:r>
            <a:r>
              <a:rPr lang="he-IL" dirty="0"/>
              <a:t> במחלקת בסיס ומתודה </a:t>
            </a:r>
            <a:r>
              <a:rPr lang="en-US" dirty="0"/>
              <a:t>override</a:t>
            </a:r>
            <a:r>
              <a:rPr lang="he-IL" dirty="0"/>
              <a:t> במחלקה נגזרת.</a:t>
            </a:r>
          </a:p>
          <a:p>
            <a:pPr algn="r" rtl="1">
              <a:defRPr/>
            </a:pPr>
            <a:r>
              <a:rPr lang="he-IL" i="1" u="sng" dirty="0"/>
              <a:t>תחביר: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override 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type method(&lt;variables&gt;)  </a:t>
            </a:r>
            <a:r>
              <a:rPr lang="en-US" sz="2400" b="1" kern="1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//derived class</a:t>
            </a:r>
            <a:endParaRPr lang="he-IL" sz="2400" b="1" kern="1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{//some implementation}</a:t>
            </a:r>
          </a:p>
          <a:p>
            <a:pPr algn="r" rtl="1">
              <a:defRPr/>
            </a:pPr>
            <a:endParaRPr lang="he-IL" i="1" u="sng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כותרת 1">
            <a:extLst>
              <a:ext uri="{FF2B5EF4-FFF2-40B4-BE49-F238E27FC236}">
                <a16:creationId xmlns:a16="http://schemas.microsoft.com/office/drawing/2014/main" id="{87313248-5F92-6EA0-005F-696CF2AD2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עובדות חשובות - </a:t>
            </a:r>
            <a:r>
              <a:rPr lang="en-US" altLang="he-IL" dirty="0"/>
              <a:t>virtual</a:t>
            </a:r>
          </a:p>
        </p:txBody>
      </p:sp>
      <p:sp>
        <p:nvSpPr>
          <p:cNvPr id="14339" name="מציין מיקום תוכן 2">
            <a:extLst>
              <a:ext uri="{FF2B5EF4-FFF2-40B4-BE49-F238E27FC236}">
                <a16:creationId xmlns:a16="http://schemas.microsoft.com/office/drawing/2014/main" id="{61EAF9CD-0261-3F2D-EE1E-6D29F54EB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770" y="1595887"/>
            <a:ext cx="11545019" cy="5460521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he-IL" altLang="he-IL" dirty="0"/>
              <a:t>מתודה יכולה להיות דרוסה</a:t>
            </a:r>
            <a:r>
              <a:rPr lang="en-US" altLang="he-IL" dirty="0"/>
              <a:t> override </a:t>
            </a:r>
            <a:r>
              <a:rPr lang="he-IL" altLang="he-IL" dirty="0"/>
              <a:t>אם"ם היא מוגדרת במחלקת בסיס כמדומה </a:t>
            </a:r>
            <a:r>
              <a:rPr lang="en-US" altLang="he-IL" dirty="0"/>
              <a:t>virtual</a:t>
            </a:r>
            <a:endParaRPr lang="he-IL" altLang="he-IL" dirty="0"/>
          </a:p>
          <a:p>
            <a:pPr lvl="1" algn="r" rtl="1"/>
            <a:r>
              <a:rPr lang="he-IL" altLang="he-IL" dirty="0"/>
              <a:t>אחרת נקבל שגיאת הידור.</a:t>
            </a:r>
            <a:br>
              <a:rPr lang="en-US" altLang="he-IL" dirty="0"/>
            </a:br>
            <a:endParaRPr lang="he-IL" altLang="he-IL" dirty="0"/>
          </a:p>
          <a:p>
            <a:pPr algn="r" rtl="1"/>
            <a:r>
              <a:rPr lang="he-IL" altLang="he-IL" dirty="0"/>
              <a:t>מתודה שמוגדרת כ- </a:t>
            </a:r>
            <a:r>
              <a:rPr lang="en-US" altLang="he-IL" dirty="0"/>
              <a:t>override</a:t>
            </a:r>
            <a:r>
              <a:rPr lang="he-IL" altLang="he-IL" dirty="0"/>
              <a:t> אוטומטית מוגדרת כמדומה </a:t>
            </a:r>
            <a:r>
              <a:rPr lang="en-US" altLang="he-IL" dirty="0"/>
              <a:t>virtual </a:t>
            </a:r>
            <a:r>
              <a:rPr lang="he-IL" altLang="he-IL" dirty="0"/>
              <a:t> לצורך הורשה (עבור המחלקות היורשות ממנה)</a:t>
            </a:r>
            <a:endParaRPr lang="en-US" altLang="he-IL" dirty="0"/>
          </a:p>
          <a:p>
            <a:pPr lvl="1" algn="r" rtl="1"/>
            <a:r>
              <a:rPr lang="he-IL" altLang="he-IL" dirty="0"/>
              <a:t>לא צריך לרשום </a:t>
            </a:r>
            <a:r>
              <a:rPr lang="en-US" altLang="he-IL" dirty="0"/>
              <a:t>virtual</a:t>
            </a:r>
            <a:br>
              <a:rPr lang="en-US" altLang="he-IL" dirty="0"/>
            </a:br>
            <a:endParaRPr lang="he-IL" altLang="he-IL" dirty="0"/>
          </a:p>
          <a:p>
            <a:pPr algn="r" rtl="1"/>
            <a:r>
              <a:rPr lang="he-IL" altLang="he-IL" dirty="0"/>
              <a:t>לא חובה לכתוב</a:t>
            </a:r>
            <a:r>
              <a:rPr lang="en-US" altLang="he-IL" dirty="0"/>
              <a:t> </a:t>
            </a:r>
            <a:r>
              <a:rPr lang="he-IL" altLang="he-IL" dirty="0"/>
              <a:t>מילה </a:t>
            </a:r>
            <a:r>
              <a:rPr lang="en-US" altLang="he-IL" dirty="0"/>
              <a:t> override</a:t>
            </a:r>
            <a:r>
              <a:rPr lang="he-IL" altLang="he-IL" dirty="0"/>
              <a:t> עבור מתודה של מחלקה נגזרת כאשר במחלקת בסיס המתודה מדומה </a:t>
            </a:r>
            <a:r>
              <a:rPr lang="en-US" altLang="he-IL" dirty="0"/>
              <a:t> virtual</a:t>
            </a:r>
          </a:p>
          <a:p>
            <a:pPr lvl="1" algn="r" rtl="1"/>
            <a:r>
              <a:rPr lang="he-IL" altLang="he-IL" dirty="0"/>
              <a:t>אבל מומלץ מנקודת המבט של הנדסת תוכנה.</a:t>
            </a:r>
            <a:br>
              <a:rPr lang="en-US" altLang="he-IL" dirty="0"/>
            </a:br>
            <a:endParaRPr lang="he-IL" altLang="he-IL" dirty="0"/>
          </a:p>
          <a:p>
            <a:pPr algn="r" rtl="1">
              <a:defRPr/>
            </a:pPr>
            <a:r>
              <a:rPr lang="he-IL" dirty="0"/>
              <a:t>לא ניתן להשתמש במילה</a:t>
            </a:r>
            <a:r>
              <a:rPr lang="en-US" dirty="0"/>
              <a:t>virtual </a:t>
            </a:r>
            <a:r>
              <a:rPr lang="he-IL" dirty="0"/>
              <a:t> עם </a:t>
            </a:r>
          </a:p>
          <a:p>
            <a:pPr lvl="1" algn="r" rtl="1">
              <a:defRPr/>
            </a:pPr>
            <a:r>
              <a:rPr lang="en-US" dirty="0"/>
              <a:t>static, abstract, private or override</a:t>
            </a:r>
            <a:br>
              <a:rPr lang="en-US" dirty="0"/>
            </a:br>
            <a:endParaRPr lang="he-IL" dirty="0"/>
          </a:p>
          <a:p>
            <a:pPr algn="r" rtl="1">
              <a:defRPr/>
            </a:pPr>
            <a:r>
              <a:rPr lang="he-IL" dirty="0"/>
              <a:t>אם מתודת הבסיס לא </a:t>
            </a:r>
            <a:r>
              <a:rPr lang="en-US" dirty="0"/>
              <a:t> virtual </a:t>
            </a:r>
            <a:r>
              <a:rPr lang="he-IL" dirty="0"/>
              <a:t>אז המתודה הנגזרת תוגדר בתור </a:t>
            </a:r>
            <a:r>
              <a:rPr lang="en-US" dirty="0"/>
              <a:t> new </a:t>
            </a:r>
            <a:r>
              <a:rPr lang="he-IL" dirty="0"/>
              <a:t>והיא לא תיקרא בהתאם לאובייקט שנוצר. </a:t>
            </a:r>
            <a:br>
              <a:rPr lang="en-US" dirty="0"/>
            </a:br>
            <a:endParaRPr lang="he-IL" dirty="0"/>
          </a:p>
          <a:p>
            <a:pPr algn="r" rtl="1">
              <a:defRPr/>
            </a:pPr>
            <a:r>
              <a:rPr lang="he-IL" dirty="0"/>
              <a:t>המתודה הנגזרת לא יכולה להיות ברמת נגישות נמוכה ממתודת הבסיס. </a:t>
            </a:r>
          </a:p>
          <a:p>
            <a:pPr lvl="1" algn="r" rtl="1">
              <a:defRPr/>
            </a:pPr>
            <a:r>
              <a:rPr lang="he-IL" dirty="0">
                <a:ea typeface="+mn-ea"/>
              </a:rPr>
              <a:t>לדוגמה, היא לא יכולה להיות פרטית </a:t>
            </a:r>
            <a:endParaRPr lang="he-IL" altLang="he-IL" dirty="0"/>
          </a:p>
          <a:p>
            <a:pPr marL="0" indent="0" algn="r" rtl="1">
              <a:buNone/>
            </a:pPr>
            <a:r>
              <a:rPr lang="he-IL" altLang="he-IL" dirty="0"/>
              <a:t> </a:t>
            </a:r>
            <a:endParaRPr lang="en-US" altLang="he-I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>
            <a:extLst>
              <a:ext uri="{FF2B5EF4-FFF2-40B4-BE49-F238E27FC236}">
                <a16:creationId xmlns:a16="http://schemas.microsoft.com/office/drawing/2014/main" id="{BB1C625E-5C6D-6DFC-FA6B-00F68F7C8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מתודות של מחלקת </a:t>
            </a:r>
            <a:r>
              <a:rPr lang="en-US" altLang="he-IL" dirty="0"/>
              <a:t>object</a:t>
            </a:r>
            <a:endParaRPr lang="he-IL" altLang="he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BB963C-9AF9-4906-97B8-748A6888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981200"/>
            <a:ext cx="8228012" cy="4114800"/>
          </a:xfrm>
        </p:spPr>
        <p:txBody>
          <a:bodyPr/>
          <a:lstStyle/>
          <a:p>
            <a:pPr algn="r" rtl="1">
              <a:defRPr/>
            </a:pPr>
            <a:r>
              <a:rPr lang="he-IL" sz="2400" dirty="0"/>
              <a:t>רוב המתודות במחלקת </a:t>
            </a:r>
            <a:r>
              <a:rPr lang="en-US" sz="2400" dirty="0"/>
              <a:t>object</a:t>
            </a:r>
            <a:r>
              <a:rPr lang="he-IL" sz="2400" dirty="0"/>
              <a:t> הם מתודות מדומות לצורך הורשה.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virtual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virtual string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virtual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GetHashCode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Type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GetType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he-IL" sz="2400" dirty="0"/>
          </a:p>
          <a:p>
            <a:pPr algn="r" rtl="1">
              <a:defRPr/>
            </a:pPr>
            <a:r>
              <a:rPr lang="he-IL" sz="2400" dirty="0"/>
              <a:t>במחלקות שלנו, שיורשות ממחלקת</a:t>
            </a:r>
            <a:r>
              <a:rPr lang="en-US" sz="2400" dirty="0"/>
              <a:t> object </a:t>
            </a:r>
            <a:r>
              <a:rPr lang="he-IL" sz="2400" dirty="0"/>
              <a:t>,</a:t>
            </a:r>
            <a:r>
              <a:rPr lang="en-US" sz="2400" dirty="0"/>
              <a:t> </a:t>
            </a:r>
            <a:r>
              <a:rPr lang="he-IL" sz="2400" dirty="0"/>
              <a:t>יש לממש מחדש את המתודות המדומות </a:t>
            </a:r>
            <a:r>
              <a:rPr lang="en-US" sz="2400" dirty="0"/>
              <a:t>virtual</a:t>
            </a:r>
            <a:r>
              <a:rPr lang="he-IL" sz="2400" dirty="0"/>
              <a:t> באמצעות </a:t>
            </a:r>
            <a:r>
              <a:rPr lang="en-US" sz="2400" dirty="0"/>
              <a:t>override</a:t>
            </a:r>
            <a:r>
              <a:rPr lang="he-IL" sz="2400" dirty="0"/>
              <a:t>.</a:t>
            </a:r>
          </a:p>
          <a:p>
            <a:pPr algn="r" rtl="1">
              <a:defRPr/>
            </a:pPr>
            <a:r>
              <a:rPr lang="he-IL" sz="2400" dirty="0"/>
              <a:t>ישנן גם פונקציות סטאטיות: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Equals(object ob1, object ob2);</a:t>
            </a: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ReferenceEquals</a:t>
            </a:r>
            <a:r>
              <a:rPr lang="en-US" sz="18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(object ob1, object ob2);</a:t>
            </a:r>
            <a:endParaRPr lang="he-IL" sz="18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Rectangle 1">
            <a:extLst>
              <a:ext uri="{FF2B5EF4-FFF2-40B4-BE49-F238E27FC236}">
                <a16:creationId xmlns:a16="http://schemas.microsoft.com/office/drawing/2014/main" id="{106420CD-B53D-0EBF-CF58-6DE3D6AD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0113"/>
            <a:ext cx="1841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he-IL" sz="2400">
                <a:cs typeface="Times New Roman" panose="02020603050405020304" pitchFamily="18" charset="0"/>
              </a:rPr>
            </a:br>
            <a:endParaRPr lang="en-US" altLang="he-IL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כותרת 1">
            <a:extLst>
              <a:ext uri="{FF2B5EF4-FFF2-40B4-BE49-F238E27FC236}">
                <a16:creationId xmlns:a16="http://schemas.microsoft.com/office/drawing/2014/main" id="{189BCA11-08C3-24B8-2C7B-CDBFFA16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מחלקה מופשטת</a:t>
            </a:r>
            <a:endParaRPr lang="en-US" altLang="he-IL" dirty="0"/>
          </a:p>
        </p:txBody>
      </p:sp>
      <p:sp>
        <p:nvSpPr>
          <p:cNvPr id="14339" name="מציין מיקום תוכן 2">
            <a:extLst>
              <a:ext uri="{FF2B5EF4-FFF2-40B4-BE49-F238E27FC236}">
                <a16:creationId xmlns:a16="http://schemas.microsoft.com/office/drawing/2014/main" id="{891C15E2-FEAE-4F0E-9EDE-2F8E35A1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9" y="1700213"/>
            <a:ext cx="9854242" cy="4395787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משתמשים במילה שמורה </a:t>
            </a:r>
            <a:r>
              <a:rPr lang="en-US" dirty="0"/>
              <a:t>abstract</a:t>
            </a:r>
            <a:r>
              <a:rPr lang="he-IL" dirty="0"/>
              <a:t>.</a:t>
            </a:r>
            <a:endParaRPr lang="en-US" dirty="0"/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altLang="he-IL" dirty="0"/>
              <a:t>מחלקה נקראת </a:t>
            </a:r>
            <a:r>
              <a:rPr lang="he-IL" altLang="he-IL" b="1" i="1" dirty="0">
                <a:solidFill>
                  <a:srgbClr val="FF0000"/>
                </a:solidFill>
              </a:rPr>
              <a:t>מופשטת</a:t>
            </a:r>
            <a:r>
              <a:rPr lang="he-IL" altLang="he-IL" dirty="0"/>
              <a:t>/אבסטראקטית</a:t>
            </a:r>
            <a:r>
              <a:rPr lang="en-US" altLang="he-IL" dirty="0">
                <a:solidFill>
                  <a:srgbClr val="FF0000"/>
                </a:solidFill>
              </a:rPr>
              <a:t>abstract class</a:t>
            </a:r>
            <a:r>
              <a:rPr lang="en-US" altLang="he-IL" dirty="0"/>
              <a:t> </a:t>
            </a:r>
            <a:r>
              <a:rPr lang="he-IL" altLang="he-IL" dirty="0"/>
              <a:t> אם יש בה אחת או יותר מתודות </a:t>
            </a:r>
            <a:r>
              <a:rPr lang="en-US" altLang="he-IL" dirty="0"/>
              <a:t>abstract</a:t>
            </a:r>
            <a:r>
              <a:rPr lang="he-IL" altLang="he-IL" dirty="0"/>
              <a:t>.</a:t>
            </a:r>
            <a:endParaRPr lang="en-US" altLang="he-IL" dirty="0"/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altLang="he-IL" i="1" u="sng" dirty="0"/>
              <a:t>תחביר: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class Shape 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{//some implementation}</a:t>
            </a:r>
            <a:endParaRPr lang="he-IL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altLang="he-IL" dirty="0"/>
              <a:t>במחלקה זו  משתמשים כבסיס להורשה </a:t>
            </a:r>
            <a:r>
              <a:rPr lang="en-US" altLang="he-IL" dirty="0"/>
              <a:t>inheritance </a:t>
            </a:r>
            <a:r>
              <a:rPr lang="he-IL" altLang="he-IL" dirty="0"/>
              <a:t>בלבד.</a:t>
            </a:r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altLang="he-IL" dirty="0"/>
              <a:t>אין אובייקטים ממחלקה מופשטת</a:t>
            </a:r>
          </a:p>
          <a:p>
            <a:pPr lvl="1" algn="r" rtl="1" eaLnBrk="1" hangingPunct="1">
              <a:lnSpc>
                <a:spcPct val="90000"/>
              </a:lnSpc>
              <a:defRPr/>
            </a:pPr>
            <a:r>
              <a:rPr lang="he-IL" altLang="he-IL" sz="2400" dirty="0"/>
              <a:t> </a:t>
            </a:r>
            <a:r>
              <a:rPr lang="en-US" altLang="he-IL" sz="2400" dirty="0"/>
              <a:t>no instances</a:t>
            </a:r>
            <a:r>
              <a:rPr lang="he-IL" altLang="he-IL" sz="2400" dirty="0"/>
              <a:t> </a:t>
            </a:r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altLang="he-IL" dirty="0"/>
              <a:t>אבל ניתן להגדיר הפניה מסוג מחלקה זו.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כותרת 1">
            <a:extLst>
              <a:ext uri="{FF2B5EF4-FFF2-40B4-BE49-F238E27FC236}">
                <a16:creationId xmlns:a16="http://schemas.microsoft.com/office/drawing/2014/main" id="{43A9F155-8E6A-6145-CF85-45AC82F19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מתודות מופשטות</a:t>
            </a:r>
            <a:endParaRPr lang="en-US" altLang="he-IL" dirty="0"/>
          </a:p>
        </p:txBody>
      </p:sp>
      <p:sp>
        <p:nvSpPr>
          <p:cNvPr id="14339" name="מציין מיקום תוכן 2">
            <a:extLst>
              <a:ext uri="{FF2B5EF4-FFF2-40B4-BE49-F238E27FC236}">
                <a16:creationId xmlns:a16="http://schemas.microsoft.com/office/drawing/2014/main" id="{26FC1D6C-E683-4C95-A9CE-EB298284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defRPr/>
            </a:pPr>
            <a:r>
              <a:rPr lang="he-IL" dirty="0"/>
              <a:t>מילה שמורה </a:t>
            </a:r>
            <a:r>
              <a:rPr lang="en-US" dirty="0"/>
              <a:t>abstract</a:t>
            </a:r>
            <a:r>
              <a:rPr lang="he-IL" dirty="0"/>
              <a:t> יכולה להופיע בשם המחלקה, שם המתודה, תכונות, אינדקסים (בהמשך הקורס) ואירועים.</a:t>
            </a:r>
          </a:p>
          <a:p>
            <a:pPr algn="r" rtl="1">
              <a:defRPr/>
            </a:pPr>
            <a:r>
              <a:rPr lang="he-IL" dirty="0"/>
              <a:t>מתודה או תכונה או אירוע מופשטים </a:t>
            </a:r>
            <a:r>
              <a:rPr lang="en-US" dirty="0"/>
              <a:t>abstract</a:t>
            </a:r>
            <a:r>
              <a:rPr lang="he-IL" dirty="0"/>
              <a:t> יכולים להופיע רק במחלקה מופשטת.</a:t>
            </a:r>
          </a:p>
          <a:p>
            <a:pPr algn="r" rtl="1">
              <a:defRPr/>
            </a:pPr>
            <a:r>
              <a:rPr lang="he-IL" dirty="0"/>
              <a:t>אין להם מימוש (אפילו לא ריק {}) – רק הכרזה.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public </a:t>
            </a: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Area();</a:t>
            </a:r>
            <a:endParaRPr lang="he-IL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>
              <a:defRPr/>
            </a:pPr>
            <a:r>
              <a:rPr lang="he-IL" dirty="0"/>
              <a:t>מתודה מופשטת היא בצורה "מרומזת" </a:t>
            </a:r>
            <a:r>
              <a:rPr lang="en-US" dirty="0"/>
              <a:t>implicit</a:t>
            </a:r>
            <a:r>
              <a:rPr lang="he-IL" dirty="0"/>
              <a:t> למתודה מדומה </a:t>
            </a:r>
            <a:r>
              <a:rPr lang="en-US" dirty="0"/>
              <a:t>virtual</a:t>
            </a:r>
            <a:r>
              <a:rPr lang="he-IL" dirty="0"/>
              <a:t>.</a:t>
            </a:r>
          </a:p>
          <a:p>
            <a:pPr algn="r" rt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כותרת 1">
            <a:extLst>
              <a:ext uri="{FF2B5EF4-FFF2-40B4-BE49-F238E27FC236}">
                <a16:creationId xmlns:a16="http://schemas.microsoft.com/office/drawing/2014/main" id="{A32FF8C2-01BF-F08C-B476-5E6596A88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ממשק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086D33-5351-4DFD-8B77-CBEE9228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981200"/>
            <a:ext cx="10585450" cy="4327525"/>
          </a:xfrm>
        </p:spPr>
        <p:txBody>
          <a:bodyPr>
            <a:normAutofit fontScale="92500" lnSpcReduction="10000"/>
          </a:bodyPr>
          <a:lstStyle/>
          <a:p>
            <a:pPr algn="r" rtl="1">
              <a:defRPr/>
            </a:pPr>
            <a:r>
              <a:rPr lang="he-IL" sz="2400" dirty="0"/>
              <a:t>ממשק </a:t>
            </a:r>
            <a:r>
              <a:rPr lang="en-US" sz="2400" dirty="0"/>
              <a:t>interface</a:t>
            </a:r>
            <a:r>
              <a:rPr lang="he-IL" sz="2400" dirty="0"/>
              <a:t> הוא מבנה תחבירי שמכיל בתוכו הכרזות על מתודות (חתימות), אירועים, תכונות.</a:t>
            </a:r>
            <a:endParaRPr lang="en-US" sz="2400" dirty="0"/>
          </a:p>
          <a:p>
            <a:pPr algn="r" rtl="1">
              <a:defRPr/>
            </a:pPr>
            <a:r>
              <a:rPr lang="he-IL" sz="2400" i="1" u="sng" dirty="0"/>
              <a:t>תחביר:</a:t>
            </a:r>
            <a:endParaRPr lang="en-US" sz="2400" i="1" u="sng" dirty="0"/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ISomeName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// interface members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someMethod</a:t>
            </a: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b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he-IL" sz="24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 eaLnBrk="1" hangingPunct="1">
              <a:defRPr/>
            </a:pPr>
            <a:r>
              <a:rPr lang="he-IL" sz="2400" dirty="0"/>
              <a:t>לא מכיל שדות מידע או מימושים למתודות.</a:t>
            </a:r>
          </a:p>
          <a:p>
            <a:pPr algn="r" rtl="1" eaLnBrk="1" hangingPunct="1">
              <a:defRPr/>
            </a:pPr>
            <a:r>
              <a:rPr lang="he-IL" sz="2400" dirty="0"/>
              <a:t>עוד הגדרה: ממשק הוא </a:t>
            </a:r>
            <a:r>
              <a:rPr lang="he-IL" sz="2400" u="sng" dirty="0"/>
              <a:t>מחלקה אבסטרקטית</a:t>
            </a:r>
            <a:r>
              <a:rPr lang="he-IL" sz="2400" dirty="0"/>
              <a:t> </a:t>
            </a:r>
            <a:r>
              <a:rPr lang="he-IL" sz="2400" u="sng" dirty="0"/>
              <a:t>ללא תכונות</a:t>
            </a:r>
            <a:r>
              <a:rPr lang="he-IL" sz="2400" dirty="0"/>
              <a:t>, וכל </a:t>
            </a:r>
            <a:r>
              <a:rPr lang="he-IL" sz="2400" u="sng" dirty="0"/>
              <a:t>המתודות/שיטות אבסטרקטיות</a:t>
            </a:r>
            <a:r>
              <a:rPr lang="he-IL" sz="2400" dirty="0"/>
              <a:t>, כלומר רק חתימות, ללא מימושים</a:t>
            </a:r>
          </a:p>
          <a:p>
            <a:pPr lvl="1" algn="r" rtl="1" eaLnBrk="1" hangingPunct="1">
              <a:defRPr/>
            </a:pPr>
            <a:r>
              <a:rPr lang="he-IL" sz="2400" dirty="0"/>
              <a:t>כל המתודות/שיטות חייבות להיות וירטואליות</a:t>
            </a:r>
          </a:p>
          <a:p>
            <a:pPr algn="r" rtl="1">
              <a:buFont typeface="Wingdings" panose="05000000000000000000" pitchFamily="2" charset="2"/>
              <a:buNone/>
              <a:defRPr/>
            </a:pPr>
            <a:endParaRPr lang="he-IL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כותרת 1">
            <a:extLst>
              <a:ext uri="{FF2B5EF4-FFF2-40B4-BE49-F238E27FC236}">
                <a16:creationId xmlns:a16="http://schemas.microsoft.com/office/drawing/2014/main" id="{8F6884B8-431E-EE5A-AF7C-BC37A251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מימוש ממשק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D9D952-5E5E-4F79-96D7-326CC3A7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50" y="1981200"/>
            <a:ext cx="8947150" cy="4400550"/>
          </a:xfrm>
        </p:spPr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sz="2400" dirty="0"/>
              <a:t>מכריזים על אוסף של מתודות שרוצים לממש בממשק </a:t>
            </a:r>
            <a:r>
              <a:rPr lang="en-US" sz="2400" dirty="0"/>
              <a:t>interface</a:t>
            </a:r>
            <a:r>
              <a:rPr lang="he-IL" sz="2400" dirty="0"/>
              <a:t> (ללא מימוש).</a:t>
            </a:r>
          </a:p>
          <a:p>
            <a:pPr algn="r" rtl="1">
              <a:defRPr/>
            </a:pPr>
            <a:r>
              <a:rPr lang="he-IL" sz="2400" dirty="0"/>
              <a:t>מחלקה </a:t>
            </a:r>
            <a:r>
              <a:rPr lang="en-US" sz="2400" dirty="0"/>
              <a:t>class</a:t>
            </a:r>
            <a:r>
              <a:rPr lang="he-IL" sz="2400" dirty="0"/>
              <a:t> שמממשת ממשק/ממשקים צריכה לממש את </a:t>
            </a:r>
            <a:r>
              <a:rPr lang="he-IL" sz="2400" i="1" u="sng" dirty="0"/>
              <a:t>כל</a:t>
            </a:r>
            <a:r>
              <a:rPr lang="he-IL" sz="2400" dirty="0"/>
              <a:t> המתודות של הממשק.</a:t>
            </a:r>
            <a:endParaRPr lang="en-US" sz="2400" dirty="0"/>
          </a:p>
          <a:p>
            <a:pPr algn="r" rtl="1">
              <a:defRPr/>
            </a:pPr>
            <a:r>
              <a:rPr lang="he-IL" sz="2400" dirty="0"/>
              <a:t>כאשר יורשים מממשק וממחלקה, הממשק יבוא לאחר המחלקה.</a:t>
            </a:r>
          </a:p>
          <a:p>
            <a:pPr algn="r" rtl="1">
              <a:defRPr/>
            </a:pPr>
            <a:r>
              <a:rPr lang="he-IL" sz="2400" u="sng" dirty="0"/>
              <a:t>תחביר:</a:t>
            </a:r>
          </a:p>
          <a:p>
            <a:pPr algn="l" rtl="0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SomeName</a:t>
            </a:r>
            <a:r>
              <a:rPr lang="en-US" sz="2000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BASE, Interface1,Interface2 </a:t>
            </a:r>
          </a:p>
          <a:p>
            <a:pPr algn="l" rtl="0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{ // implements all interface members</a:t>
            </a:r>
          </a:p>
          <a:p>
            <a:pPr algn="l" rtl="0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  void someMethod1() {//some code} </a:t>
            </a:r>
          </a:p>
          <a:p>
            <a:pPr algn="l" rtl="0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someMethod2() {//some code}</a:t>
            </a:r>
          </a:p>
          <a:p>
            <a:pPr algn="l" rtl="0"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he-IL" sz="20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כותרת 1">
            <a:extLst>
              <a:ext uri="{FF2B5EF4-FFF2-40B4-BE49-F238E27FC236}">
                <a16:creationId xmlns:a16="http://schemas.microsoft.com/office/drawing/2014/main" id="{E5D2C3ED-148E-748B-EDEB-D06864F60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ממשק – עובדות חשובות</a:t>
            </a:r>
            <a:endParaRPr lang="en-US" altLang="he-IL" dirty="0"/>
          </a:p>
        </p:txBody>
      </p:sp>
      <p:sp>
        <p:nvSpPr>
          <p:cNvPr id="24579" name="מציין מיקום תוכן 2">
            <a:extLst>
              <a:ext uri="{FF2B5EF4-FFF2-40B4-BE49-F238E27FC236}">
                <a16:creationId xmlns:a16="http://schemas.microsoft.com/office/drawing/2014/main" id="{ACC40C0B-9752-BB1B-0C19-69A8B87FC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343" y="1981200"/>
            <a:ext cx="10636370" cy="4114800"/>
          </a:xfrm>
        </p:spPr>
        <p:txBody>
          <a:bodyPr/>
          <a:lstStyle/>
          <a:p>
            <a:pPr algn="r" rtl="1"/>
            <a:r>
              <a:rPr lang="he-IL" altLang="he-IL" dirty="0"/>
              <a:t>לא ניתן ליצור עצמים מסוג ממשק</a:t>
            </a:r>
          </a:p>
          <a:p>
            <a:pPr lvl="1" algn="r" rtl="1"/>
            <a:r>
              <a:rPr lang="he-IL" altLang="he-IL" dirty="0"/>
              <a:t>אבל ניתן ליצור הפניה</a:t>
            </a:r>
          </a:p>
          <a:p>
            <a:pPr lvl="1" algn="l"/>
            <a:r>
              <a:rPr lang="en-US" altLang="he-IL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IPrintable</a:t>
            </a:r>
            <a:r>
              <a:rPr lang="en-US" altLang="he-IL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s2 = new Student(4567, "</a:t>
            </a:r>
            <a:r>
              <a:rPr lang="en-US" altLang="he-IL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beni</a:t>
            </a:r>
            <a:r>
              <a:rPr lang="en-US" altLang="he-IL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", 85);</a:t>
            </a:r>
            <a:endParaRPr lang="he-IL" altLang="he-IL" dirty="0"/>
          </a:p>
          <a:p>
            <a:pPr algn="r" rtl="1"/>
            <a:r>
              <a:rPr lang="he-IL" altLang="he-IL" dirty="0"/>
              <a:t>ניתן </a:t>
            </a:r>
            <a:r>
              <a:rPr lang="he-IL" altLang="he-IL" i="1" u="sng" dirty="0"/>
              <a:t>לרשת </a:t>
            </a:r>
            <a:r>
              <a:rPr lang="he-IL" altLang="he-IL" dirty="0"/>
              <a:t>ממחלקה </a:t>
            </a:r>
            <a:r>
              <a:rPr lang="he-IL" altLang="he-IL" i="1" u="sng" dirty="0"/>
              <a:t>אחת</a:t>
            </a:r>
            <a:r>
              <a:rPr lang="he-IL" altLang="he-IL" dirty="0"/>
              <a:t> אבל </a:t>
            </a:r>
            <a:r>
              <a:rPr lang="he-IL" altLang="he-IL" i="1" u="sng" dirty="0"/>
              <a:t>לממש הרבה </a:t>
            </a:r>
            <a:r>
              <a:rPr lang="he-IL" altLang="he-IL" dirty="0"/>
              <a:t>ממשקים.</a:t>
            </a:r>
          </a:p>
          <a:p>
            <a:pPr algn="r" rtl="1" eaLnBrk="1" hangingPunct="1"/>
            <a:r>
              <a:rPr lang="he-IL" altLang="he-IL" dirty="0"/>
              <a:t>ממשק יכול לרשת מממשק אחר, למשל לצורך הרחבה.</a:t>
            </a:r>
          </a:p>
          <a:p>
            <a:pPr algn="r" rtl="1" eaLnBrk="1" hangingPunct="1"/>
            <a:r>
              <a:rPr lang="he-IL" altLang="he-IL" dirty="0"/>
              <a:t>שם ממשק נהוג שיתחיל ב- </a:t>
            </a:r>
            <a:r>
              <a:rPr lang="en-US" altLang="he-IL" dirty="0">
                <a:cs typeface="Arial" panose="020B0604020202020204" pitchFamily="34" charset="0"/>
              </a:rPr>
              <a:t>I</a:t>
            </a:r>
            <a:r>
              <a:rPr lang="he-IL" altLang="he-IL" dirty="0"/>
              <a:t> ויסתיים ב-  </a:t>
            </a:r>
            <a:r>
              <a:rPr lang="en-US" altLang="he-IL" dirty="0">
                <a:cs typeface="Arial" panose="020B0604020202020204" pitchFamily="34" charset="0"/>
              </a:rPr>
              <a:t>able</a:t>
            </a:r>
          </a:p>
          <a:p>
            <a:pPr lvl="1" algn="r" rtl="1" eaLnBrk="1" hangingPunct="1"/>
            <a:r>
              <a:rPr lang="he-IL" altLang="he-IL" dirty="0"/>
              <a:t>למשל:  </a:t>
            </a:r>
            <a:r>
              <a:rPr lang="en-US" altLang="he-IL" dirty="0" err="1">
                <a:cs typeface="Arial" panose="020B0604020202020204" pitchFamily="34" charset="0"/>
              </a:rPr>
              <a:t>IComparable</a:t>
            </a:r>
            <a:r>
              <a:rPr lang="en-US" altLang="he-IL" dirty="0">
                <a:cs typeface="Arial" panose="020B0604020202020204" pitchFamily="34" charset="0"/>
              </a:rPr>
              <a:t>, </a:t>
            </a:r>
            <a:r>
              <a:rPr lang="en-US" altLang="he-IL" dirty="0" err="1">
                <a:cs typeface="Arial" panose="020B0604020202020204" pitchFamily="34" charset="0"/>
              </a:rPr>
              <a:t>IClonable</a:t>
            </a:r>
            <a:endParaRPr lang="en-US" altLang="he-IL" dirty="0"/>
          </a:p>
          <a:p>
            <a:pPr algn="r" rtl="1"/>
            <a:endParaRPr lang="he-IL" altLang="he-IL" dirty="0"/>
          </a:p>
          <a:p>
            <a:pPr algn="r" rtl="1"/>
            <a:endParaRPr lang="en-US" altLang="he-I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כותרת 1">
            <a:extLst>
              <a:ext uri="{FF2B5EF4-FFF2-40B4-BE49-F238E27FC236}">
                <a16:creationId xmlns:a16="http://schemas.microsoft.com/office/drawing/2014/main" id="{31154EE3-D414-FE86-7886-CE2FA134C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ממשקים נפוצים</a:t>
            </a:r>
            <a:endParaRPr lang="en-US" altLang="he-IL" dirty="0"/>
          </a:p>
        </p:txBody>
      </p:sp>
      <p:sp>
        <p:nvSpPr>
          <p:cNvPr id="25603" name="מציין מיקום תוכן 2">
            <a:extLst>
              <a:ext uri="{FF2B5EF4-FFF2-40B4-BE49-F238E27FC236}">
                <a16:creationId xmlns:a16="http://schemas.microsoft.com/office/drawing/2014/main" id="{BAF013D0-5F2A-3424-151A-6F5973F75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981200"/>
            <a:ext cx="8154987" cy="4114800"/>
          </a:xfrm>
        </p:spPr>
        <p:txBody>
          <a:bodyPr/>
          <a:lstStyle/>
          <a:p>
            <a:pPr algn="r" rtl="1" eaLnBrk="1" hangingPunct="1"/>
            <a:r>
              <a:rPr lang="he-IL" altLang="he-IL" dirty="0"/>
              <a:t>קיימים ממשקים שכבר מוגדרים ב</a:t>
            </a:r>
            <a:r>
              <a:rPr lang="en-US" altLang="he-IL" dirty="0"/>
              <a:t>.NET</a:t>
            </a:r>
            <a:endParaRPr lang="he-IL" altLang="he-IL" dirty="0"/>
          </a:p>
          <a:p>
            <a:pPr algn="r" rtl="1" eaLnBrk="1" hangingPunct="1"/>
            <a:r>
              <a:rPr lang="he-IL" altLang="he-IL" dirty="0"/>
              <a:t>דוגמה: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he-IL" b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IComparable</a:t>
            </a:r>
            <a:endParaRPr lang="he-IL" altLang="he-IL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he-IL" b="1" noProof="1">
                <a:solidFill>
                  <a:schemeClr val="folHlink"/>
                </a:solidFill>
                <a:latin typeface="Times New Roman" panose="02020603050405020304" pitchFamily="18" charset="0"/>
              </a:rPr>
              <a:t>ICloneable</a:t>
            </a:r>
          </a:p>
          <a:p>
            <a:pPr algn="r" rtl="1" eaLnBrk="1" hangingPunct="1">
              <a:buFont typeface="Wingdings" panose="05000000000000000000" pitchFamily="2" charset="2"/>
              <a:buNone/>
            </a:pPr>
            <a:endParaRPr lang="he-IL" altLang="he-IL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r" rtl="1" eaLnBrk="1" hangingPunct="1"/>
            <a:endParaRPr lang="en-US" altLang="he-IL" dirty="0"/>
          </a:p>
          <a:p>
            <a:pPr algn="r" rtl="1" eaLnBrk="1" hangingPunct="1"/>
            <a:r>
              <a:rPr lang="he-IL" altLang="he-IL" dirty="0"/>
              <a:t>ישנן מתודות של אוביקטים בשפה שמשתמשות בממשקים (דוגמה </a:t>
            </a:r>
            <a:r>
              <a:rPr lang="en-US" altLang="he-IL" dirty="0"/>
              <a:t>Array</a:t>
            </a:r>
            <a:r>
              <a:rPr lang="he-IL" altLang="he-IL" dirty="0"/>
              <a:t>)</a:t>
            </a:r>
            <a:endParaRPr lang="en-US" altLang="he-I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כותרת 1">
            <a:extLst>
              <a:ext uri="{FF2B5EF4-FFF2-40B4-BE49-F238E27FC236}">
                <a16:creationId xmlns:a16="http://schemas.microsoft.com/office/drawing/2014/main" id="{72C35CBC-3623-4014-2FAA-9C2417B60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אוספים</a:t>
            </a:r>
            <a:endParaRPr lang="en-US" altLang="he-IL" dirty="0"/>
          </a:p>
        </p:txBody>
      </p:sp>
      <p:sp>
        <p:nvSpPr>
          <p:cNvPr id="14339" name="מציין מיקום תוכן 2">
            <a:extLst>
              <a:ext uri="{FF2B5EF4-FFF2-40B4-BE49-F238E27FC236}">
                <a16:creationId xmlns:a16="http://schemas.microsoft.com/office/drawing/2014/main" id="{1B31635C-FD37-C86C-1CED-2B6416797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981200"/>
            <a:ext cx="10390188" cy="41148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כל האוספים מממשים ממשק מתוך </a:t>
            </a:r>
            <a:r>
              <a:rPr lang="en-US" altLang="he-IL" noProof="1"/>
              <a:t>System.Collections</a:t>
            </a:r>
            <a:r>
              <a:rPr lang="he-IL" altLang="he-IL" dirty="0"/>
              <a:t> 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רוב הממשקים נמצאים ב-</a:t>
            </a:r>
            <a:r>
              <a:rPr lang="en-US" altLang="he-IL" noProof="1"/>
              <a:t>System.Collections</a:t>
            </a:r>
            <a:r>
              <a:rPr lang="en-US" altLang="he-IL" dirty="0"/>
              <a:t>.Generic </a:t>
            </a:r>
            <a:r>
              <a:rPr lang="he-IL" altLang="he-IL" dirty="0"/>
              <a:t>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dirty="0"/>
              <a:t>מצורף אוטומטית לפרויקט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/>
              <a:t>ישנם אוספים ידועים שמייצגים מבנה נתונים או רעיון מסוים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dirty="0"/>
              <a:t>Queue</a:t>
            </a:r>
            <a:r>
              <a:rPr lang="he-IL" altLang="he-IL" dirty="0"/>
              <a:t> תור - </a:t>
            </a:r>
            <a:r>
              <a:rPr lang="en-US" altLang="he-IL" dirty="0"/>
              <a:t>FIFO</a:t>
            </a:r>
            <a:r>
              <a:rPr lang="he-IL" altLang="he-IL" dirty="0"/>
              <a:t> ראשון נכנס ראשון יוצא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dirty="0" err="1"/>
              <a:t>ArrayList</a:t>
            </a:r>
            <a:r>
              <a:rPr lang="he-IL" altLang="he-IL" dirty="0"/>
              <a:t> - מייצג אוסף סדור של איברים שניתן לגשת לכל איבר באמצעות אינדקס (מערך דינאמי)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dirty="0"/>
              <a:t>Dictionary</a:t>
            </a:r>
            <a:r>
              <a:rPr lang="he-IL" altLang="he-IL" dirty="0"/>
              <a:t> – מילון שומר מפתח וערך בכל איבר באוסף</a:t>
            </a:r>
          </a:p>
          <a:p>
            <a:pPr lvl="1" algn="r" rtl="1" eaLnBrk="1" hangingPunct="1">
              <a:lnSpc>
                <a:spcPct val="90000"/>
              </a:lnSpc>
            </a:pPr>
            <a:endParaRPr lang="he-IL" alt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41A9-AF22-3EBA-35D0-02F51E2B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אפיון מחלקות - דוגמא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E53A-8F2D-0323-71C9-8BDA7FCA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בואו נאפיין אפליקציית רישום למרתון.</a:t>
            </a:r>
            <a:br>
              <a:rPr lang="en-US" dirty="0"/>
            </a:br>
            <a:r>
              <a:rPr lang="he-IL" dirty="0"/>
              <a:t>התוכנית צריכה לבצע את הפעולות הבאות:</a:t>
            </a: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הקמת שיעור (מרתון) חדש.</a:t>
            </a:r>
            <a:r>
              <a:rPr lang="en-US" sz="2400" dirty="0"/>
              <a:t>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שיוך מורה למרתון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הוספת תלמיד למרתון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667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כותרת 1">
            <a:extLst>
              <a:ext uri="{FF2B5EF4-FFF2-40B4-BE49-F238E27FC236}">
                <a16:creationId xmlns:a16="http://schemas.microsoft.com/office/drawing/2014/main" id="{51E81913-7E37-946B-46DA-B22DE23CA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רשימה חלקית של המתודות</a:t>
            </a:r>
            <a:endParaRPr lang="en-US" altLang="he-IL" dirty="0"/>
          </a:p>
        </p:txBody>
      </p:sp>
      <p:sp>
        <p:nvSpPr>
          <p:cNvPr id="15363" name="מציין מיקום תוכן 2">
            <a:extLst>
              <a:ext uri="{FF2B5EF4-FFF2-40B4-BE49-F238E27FC236}">
                <a16:creationId xmlns:a16="http://schemas.microsoft.com/office/drawing/2014/main" id="{8C7AA252-AA89-91E5-014B-E8B11A404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6050" y="2060575"/>
            <a:ext cx="9936163" cy="41148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500" dirty="0"/>
              <a:t>למרבית האספים ישנן מתודות הבאות: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Add</a:t>
            </a:r>
            <a:r>
              <a:rPr lang="he-IL" altLang="he-IL" sz="2200" dirty="0"/>
              <a:t> – מקבלת אובייקט מטיפוס האוסף ומוסיפה אותו, אין הגבלה של מקום, ולא צריך להצהיר מראש כמה איברים במקסימום יהיו באוסף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Clear</a:t>
            </a:r>
            <a:r>
              <a:rPr lang="he-IL" altLang="he-IL" sz="2200" dirty="0"/>
              <a:t> – מרוקן את האוסף מאיברים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Clone/</a:t>
            </a:r>
            <a:r>
              <a:rPr lang="en-US" altLang="he-IL" sz="2200" b="1" dirty="0" err="1">
                <a:cs typeface="Arial" panose="020B0604020202020204" pitchFamily="34" charset="0"/>
              </a:rPr>
              <a:t>CopyTo</a:t>
            </a:r>
            <a:r>
              <a:rPr lang="he-IL" altLang="he-IL" sz="2200" b="1" dirty="0"/>
              <a:t> </a:t>
            </a:r>
            <a:r>
              <a:rPr lang="he-IL" altLang="he-IL" sz="2200" dirty="0"/>
              <a:t>– יוצר העתק של האוסף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Contains</a:t>
            </a:r>
            <a:r>
              <a:rPr lang="he-IL" altLang="he-IL" sz="2200" b="1" dirty="0"/>
              <a:t> </a:t>
            </a:r>
            <a:r>
              <a:rPr lang="he-IL" altLang="he-IL" sz="2200" dirty="0"/>
              <a:t>– בודק אם איבר קיים באוסף (משתמשת ב- </a:t>
            </a:r>
            <a:r>
              <a:rPr lang="en-US" altLang="he-IL" sz="2200" dirty="0">
                <a:cs typeface="Arial" panose="020B0604020202020204" pitchFamily="34" charset="0"/>
              </a:rPr>
              <a:t>Equals</a:t>
            </a:r>
            <a:r>
              <a:rPr lang="he-IL" altLang="he-IL" sz="2200" dirty="0"/>
              <a:t>, כך שיש לממש אותה אם רוצים שהבדיקה תעשה עפ"י תוכן ולא עפ"י הפניה)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Count</a:t>
            </a:r>
            <a:r>
              <a:rPr lang="he-IL" altLang="he-IL" sz="2200" dirty="0"/>
              <a:t> – כמה איברים יש באוסף (גודל לוגי)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Capacity</a:t>
            </a:r>
            <a:r>
              <a:rPr lang="he-IL" altLang="he-IL" sz="2200" dirty="0"/>
              <a:t> – מה גודל האוסף הפועל (גודל פיזי)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 err="1">
                <a:cs typeface="Arial" panose="020B0604020202020204" pitchFamily="34" charset="0"/>
              </a:rPr>
              <a:t>ToArray</a:t>
            </a:r>
            <a:r>
              <a:rPr lang="he-IL" altLang="he-IL" sz="2200" dirty="0"/>
              <a:t> – מחזירה את איברי האוסף כמערך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en-US" altLang="he-IL" sz="2200" b="1" dirty="0">
                <a:cs typeface="Arial" panose="020B0604020202020204" pitchFamily="34" charset="0"/>
              </a:rPr>
              <a:t>Sort</a:t>
            </a:r>
            <a:r>
              <a:rPr lang="he-IL" altLang="he-IL" sz="2200" dirty="0"/>
              <a:t> – ממיינת את איברי המערך</a:t>
            </a:r>
            <a:endParaRPr lang="en-US" altLang="he-IL" sz="2200" dirty="0">
              <a:cs typeface="Arial" panose="020B0604020202020204" pitchFamily="34" charset="0"/>
            </a:endParaRPr>
          </a:p>
          <a:p>
            <a:pPr algn="r" rtl="1"/>
            <a:endParaRPr lang="en-US" altLang="he-I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כותרת 1">
            <a:extLst>
              <a:ext uri="{FF2B5EF4-FFF2-40B4-BE49-F238E27FC236}">
                <a16:creationId xmlns:a16="http://schemas.microsoft.com/office/drawing/2014/main" id="{AE5BA4FB-952A-3EE7-2AED-44787166C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אוסף תור</a:t>
            </a:r>
            <a:endParaRPr lang="en-US" altLang="he-IL" dirty="0"/>
          </a:p>
        </p:txBody>
      </p:sp>
      <p:sp>
        <p:nvSpPr>
          <p:cNvPr id="16387" name="מציין מיקום תוכן 2">
            <a:extLst>
              <a:ext uri="{FF2B5EF4-FFF2-40B4-BE49-F238E27FC236}">
                <a16:creationId xmlns:a16="http://schemas.microsoft.com/office/drawing/2014/main" id="{558F551F-1272-7A1B-A1CF-868DA06BA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294" y="1803760"/>
            <a:ext cx="10350500" cy="4197350"/>
          </a:xfrm>
        </p:spPr>
        <p:txBody>
          <a:bodyPr/>
          <a:lstStyle/>
          <a:p>
            <a:pPr algn="r" rtl="1"/>
            <a:r>
              <a:rPr lang="he-IL" altLang="he-IL" dirty="0"/>
              <a:t>תור </a:t>
            </a:r>
            <a:r>
              <a:rPr lang="en-US" altLang="he-IL" dirty="0"/>
              <a:t>Queue</a:t>
            </a:r>
            <a:r>
              <a:rPr lang="he-IL" altLang="he-IL" dirty="0"/>
              <a:t> מבנה נתונים מופשט</a:t>
            </a:r>
            <a:r>
              <a:rPr lang="en-GB" altLang="he-IL" dirty="0"/>
              <a:t> </a:t>
            </a:r>
            <a:r>
              <a:rPr lang="en-US" altLang="he-IL" dirty="0"/>
              <a:t> (ADT) 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dirty="0"/>
              <a:t>ניתן לממש במספר אופנים אבל קיים אוסף גנרי ב</a:t>
            </a:r>
            <a:r>
              <a:rPr lang="en-US" altLang="he-IL" dirty="0"/>
              <a:t>C</a:t>
            </a:r>
            <a:r>
              <a:rPr lang="he-IL" altLang="he-IL" dirty="0"/>
              <a:t>#.</a:t>
            </a:r>
          </a:p>
          <a:p>
            <a:pPr algn="r" rtl="1"/>
            <a:r>
              <a:rPr lang="he-IL" altLang="he-IL" dirty="0"/>
              <a:t>איבר חדש נכנס לסוף התור – מתודה </a:t>
            </a:r>
            <a:r>
              <a:rPr lang="en-US" altLang="he-IL" dirty="0"/>
              <a:t>Enqueue</a:t>
            </a:r>
          </a:p>
          <a:p>
            <a:pPr algn="r" rtl="1"/>
            <a:r>
              <a:rPr lang="he-IL" altLang="he-IL" dirty="0"/>
              <a:t>איבר נמחק מתחילת התור </a:t>
            </a:r>
            <a:r>
              <a:rPr lang="en-US" altLang="he-IL" dirty="0"/>
              <a:t>Dequeue</a:t>
            </a:r>
            <a:r>
              <a:rPr lang="he-IL" altLang="he-IL" dirty="0"/>
              <a:t> (מוחזר)</a:t>
            </a:r>
          </a:p>
          <a:p>
            <a:pPr algn="r" rtl="1"/>
            <a:r>
              <a:rPr lang="he-IL" altLang="he-IL" dirty="0"/>
              <a:t>ניתן לדעת כמה איברים יש בתור (תכונה/</a:t>
            </a:r>
            <a:r>
              <a:rPr lang="en-US" altLang="he-IL" dirty="0"/>
              <a:t>property</a:t>
            </a:r>
            <a:r>
              <a:rPr lang="he-IL" altLang="he-IL" dirty="0"/>
              <a:t>)</a:t>
            </a:r>
            <a:r>
              <a:rPr lang="en-US" altLang="he-IL" dirty="0"/>
              <a:t> Count </a:t>
            </a:r>
          </a:p>
          <a:p>
            <a:pPr algn="r" rtl="1"/>
            <a:r>
              <a:rPr lang="he-IL" altLang="he-IL" dirty="0"/>
              <a:t>ניתן לרוקן את התור - מתודה </a:t>
            </a:r>
            <a:r>
              <a:rPr lang="en-US" altLang="he-IL" dirty="0"/>
              <a:t>Clear</a:t>
            </a:r>
          </a:p>
          <a:p>
            <a:pPr algn="r" rtl="1"/>
            <a:r>
              <a:rPr lang="he-IL" altLang="he-IL" dirty="0"/>
              <a:t>ניתן לברר האם איבר מסוים נמצא בתור </a:t>
            </a:r>
            <a:r>
              <a:rPr lang="en-US" altLang="he-IL" dirty="0"/>
              <a:t>Contains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כותרת 1">
            <a:extLst>
              <a:ext uri="{FF2B5EF4-FFF2-40B4-BE49-F238E27FC236}">
                <a16:creationId xmlns:a16="http://schemas.microsoft.com/office/drawing/2014/main" id="{B6FB1329-7CC8-3C01-5E41-D0742075F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אוסף </a:t>
            </a:r>
            <a:r>
              <a:rPr lang="en-US" altLang="he-IL" dirty="0" err="1"/>
              <a:t>ArrayList</a:t>
            </a:r>
            <a:endParaRPr lang="en-US" altLang="he-IL" dirty="0"/>
          </a:p>
        </p:txBody>
      </p:sp>
      <p:sp>
        <p:nvSpPr>
          <p:cNvPr id="10243" name="מציין מיקום תוכן 2">
            <a:extLst>
              <a:ext uri="{FF2B5EF4-FFF2-40B4-BE49-F238E27FC236}">
                <a16:creationId xmlns:a16="http://schemas.microsoft.com/office/drawing/2014/main" id="{F298D225-E6AC-C11E-B033-C0B6931F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defRPr/>
            </a:pPr>
            <a:r>
              <a:rPr lang="en-US" dirty="0" err="1"/>
              <a:t>ArrayList</a:t>
            </a:r>
            <a:r>
              <a:rPr lang="he-IL" dirty="0"/>
              <a:t> היא מחלקה המחזיקה </a:t>
            </a:r>
            <a:r>
              <a:rPr lang="he-IL" i="1" dirty="0"/>
              <a:t>מערך שאיבריו הם מטיפוס </a:t>
            </a:r>
            <a:r>
              <a:rPr lang="en-US" i="1" dirty="0">
                <a:cs typeface="Arial" charset="0"/>
              </a:rPr>
              <a:t>object</a:t>
            </a:r>
            <a:endParaRPr lang="he-IL" i="1" dirty="0">
              <a:cs typeface="Arial" charset="0"/>
            </a:endParaRPr>
          </a:p>
          <a:p>
            <a:pPr lvl="1" algn="r" rtl="1" eaLnBrk="1" hangingPunct="1">
              <a:defRPr/>
            </a:pPr>
            <a:r>
              <a:rPr lang="he-IL" dirty="0"/>
              <a:t>מערך דינאמי, גדל אוטומטית</a:t>
            </a:r>
          </a:p>
          <a:p>
            <a:pPr algn="r" rtl="1" eaLnBrk="1" hangingPunct="1">
              <a:defRPr/>
            </a:pPr>
            <a:r>
              <a:rPr lang="he-IL" dirty="0"/>
              <a:t>כדי להשתמש בו יש להוסיף את</a:t>
            </a:r>
          </a:p>
          <a:p>
            <a:pPr algn="r" rtl="1" eaLnBrk="1" hangingPunct="1">
              <a:buFont typeface="Wingdings" panose="05000000000000000000" pitchFamily="2" charset="2"/>
              <a:buNone/>
              <a:defRPr/>
            </a:pPr>
            <a:r>
              <a:rPr lang="he-IL" dirty="0"/>
              <a:t> </a:t>
            </a:r>
            <a:r>
              <a:rPr lang="en-US" dirty="0">
                <a:cs typeface="Arial" charset="0"/>
              </a:rPr>
              <a:t>using </a:t>
            </a:r>
            <a:r>
              <a:rPr lang="en-US" noProof="1"/>
              <a:t>System.Collections</a:t>
            </a:r>
            <a:endParaRPr lang="he-IL" dirty="0"/>
          </a:p>
          <a:p>
            <a:pPr algn="r" rtl="1">
              <a:defRPr/>
            </a:pPr>
            <a:endParaRPr lang="en-US" dirty="0"/>
          </a:p>
          <a:p>
            <a:pPr algn="r" rtl="1">
              <a:defRPr/>
            </a:pPr>
            <a:r>
              <a:rPr lang="he-IL" dirty="0"/>
              <a:t>ניתן לשים איברים מכל טיפוס לתוך </a:t>
            </a:r>
            <a:r>
              <a:rPr lang="en-US" sz="2400" b="1" kern="1200" noProof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he-IL" dirty="0"/>
              <a:t>.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כותרת 1">
            <a:extLst>
              <a:ext uri="{FF2B5EF4-FFF2-40B4-BE49-F238E27FC236}">
                <a16:creationId xmlns:a16="http://schemas.microsoft.com/office/drawing/2014/main" id="{1B871733-CC24-A145-6CBC-39F757CA6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he-IL" dirty="0"/>
              <a:t>List</a:t>
            </a:r>
            <a:r>
              <a:rPr lang="en-US" altLang="he-IL" dirty="0">
                <a:solidFill>
                  <a:srgbClr val="FF00FF"/>
                </a:solidFill>
              </a:rPr>
              <a:t>&lt;</a:t>
            </a:r>
            <a:r>
              <a:rPr lang="en-US" altLang="he-IL" i="1" dirty="0">
                <a:solidFill>
                  <a:srgbClr val="FF00FF"/>
                </a:solidFill>
              </a:rPr>
              <a:t>Type</a:t>
            </a:r>
            <a:r>
              <a:rPr lang="en-US" altLang="he-IL" dirty="0">
                <a:solidFill>
                  <a:srgbClr val="FF00FF"/>
                </a:solidFill>
              </a:rPr>
              <a:t>&gt;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D348C9-327E-F418-7DF4-515AE48B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981200"/>
            <a:ext cx="10887075" cy="4114800"/>
          </a:xfrm>
        </p:spPr>
        <p:txBody>
          <a:bodyPr/>
          <a:lstStyle/>
          <a:p>
            <a:pPr algn="r" rtl="1" eaLnBrk="1" hangingPunct="1">
              <a:defRPr/>
            </a:pPr>
            <a:r>
              <a:rPr lang="he-IL" dirty="0"/>
              <a:t>אוסף שניתן להגדיר במפורש מה יהיה טיפוס הפניות איבריו</a:t>
            </a:r>
            <a:endParaRPr lang="en-US" dirty="0"/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en-US" sz="2400" b="1" kern="1200" noProof="1">
                <a:latin typeface="Times New Roman" pitchFamily="18" charset="0"/>
                <a:cs typeface="Times New Roman" pitchFamily="18" charset="0"/>
              </a:rPr>
              <a:t>using System.Collections.Generic</a:t>
            </a:r>
            <a:r>
              <a:rPr lang="en-US" dirty="0"/>
              <a:t>;</a:t>
            </a:r>
          </a:p>
          <a:p>
            <a:pPr algn="r" rtl="1" eaLnBrk="1" hangingPunct="1">
              <a:defRPr/>
            </a:pPr>
            <a:r>
              <a:rPr lang="he-IL" dirty="0"/>
              <a:t>היתרון הוא שאם צריך להפעיל שיטה כלשהי על כל איברי המערך, לא צריך לעשות </a:t>
            </a:r>
            <a:r>
              <a:rPr lang="en-US" dirty="0">
                <a:cs typeface="Arial" charset="0"/>
              </a:rPr>
              <a:t>casting</a:t>
            </a:r>
            <a:r>
              <a:rPr lang="he-IL" dirty="0"/>
              <a:t>, כי הקומפיילר כבר ידע בזמן קומפילציה מה טיפוס האיברים</a:t>
            </a:r>
          </a:p>
          <a:p>
            <a:pPr algn="r" rtl="1" eaLnBrk="1" hangingPunct="1">
              <a:defRPr/>
            </a:pPr>
            <a:r>
              <a:rPr lang="en-US" dirty="0">
                <a:cs typeface="Arial" charset="0"/>
              </a:rPr>
              <a:t>List&lt;Type&gt;</a:t>
            </a:r>
            <a:r>
              <a:rPr lang="he-IL" dirty="0"/>
              <a:t> יתנהג בדיוק כמו </a:t>
            </a:r>
            <a:r>
              <a:rPr lang="en-US" dirty="0" err="1">
                <a:cs typeface="Arial" charset="0"/>
              </a:rPr>
              <a:t>ArrayList</a:t>
            </a:r>
            <a:r>
              <a:rPr lang="he-IL" dirty="0"/>
              <a:t> אם בתור </a:t>
            </a:r>
            <a:r>
              <a:rPr lang="en-US" dirty="0">
                <a:cs typeface="Arial" charset="0"/>
              </a:rPr>
              <a:t>Type</a:t>
            </a:r>
            <a:r>
              <a:rPr lang="he-IL" dirty="0"/>
              <a:t> נשים איברים מסוג  </a:t>
            </a:r>
            <a:r>
              <a:rPr lang="en-US" dirty="0">
                <a:cs typeface="Arial" charset="0"/>
              </a:rPr>
              <a:t>object</a:t>
            </a:r>
            <a:endParaRPr lang="he-IL" dirty="0"/>
          </a:p>
          <a:p>
            <a:pPr algn="r" rtl="1">
              <a:defRPr/>
            </a:pPr>
            <a:r>
              <a:rPr lang="he-IL" b="1" i="1" dirty="0"/>
              <a:t>דוגמה</a:t>
            </a:r>
          </a:p>
          <a:p>
            <a:pPr algn="l">
              <a:buFont typeface="Wingdings" panose="05000000000000000000" pitchFamily="2" charset="2"/>
              <a:buNone/>
              <a:defRPr/>
            </a:pPr>
            <a:r>
              <a:rPr lang="en-US" sz="2400" b="1" kern="1200" noProof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400" b="1" kern="1200" noProof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&lt;Person&gt; </a:t>
            </a:r>
            <a:r>
              <a:rPr lang="en-US" sz="2400" b="1" kern="1200" noProof="1">
                <a:latin typeface="Times New Roman" pitchFamily="18" charset="0"/>
                <a:cs typeface="Times New Roman" pitchFamily="18" charset="0"/>
              </a:rPr>
              <a:t>pl= new List</a:t>
            </a:r>
            <a:r>
              <a:rPr lang="en-US" sz="2400" b="1" kern="1200" noProof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&lt;Person&gt;</a:t>
            </a:r>
            <a:r>
              <a:rPr lang="en-US" sz="2400" b="1" kern="1200" noProof="1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400" b="1" kern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כותרת 1">
            <a:extLst>
              <a:ext uri="{FF2B5EF4-FFF2-40B4-BE49-F238E27FC236}">
                <a16:creationId xmlns:a16="http://schemas.microsoft.com/office/drawing/2014/main" id="{8A4EE357-FA76-5039-2311-0FB9729DF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מילון </a:t>
            </a:r>
            <a:r>
              <a:rPr lang="en-US" altLang="he-IL" dirty="0"/>
              <a:t>Dictionary</a:t>
            </a:r>
          </a:p>
        </p:txBody>
      </p:sp>
      <p:sp>
        <p:nvSpPr>
          <p:cNvPr id="24579" name="מציין מיקום תוכן 2">
            <a:extLst>
              <a:ext uri="{FF2B5EF4-FFF2-40B4-BE49-F238E27FC236}">
                <a16:creationId xmlns:a16="http://schemas.microsoft.com/office/drawing/2014/main" id="{E65FFB91-0FF6-31A1-6843-C267BAB60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448" y="1981200"/>
            <a:ext cx="10658152" cy="4114800"/>
          </a:xfrm>
        </p:spPr>
        <p:txBody>
          <a:bodyPr/>
          <a:lstStyle/>
          <a:p>
            <a:pPr algn="r" rtl="1" eaLnBrk="1" hangingPunct="1">
              <a:defRPr/>
            </a:pPr>
            <a:r>
              <a:rPr lang="he-IL" altLang="he-IL" dirty="0"/>
              <a:t>אוסף זה מאפשר לשמור </a:t>
            </a:r>
            <a:r>
              <a:rPr lang="he-IL" altLang="he-IL" i="1" dirty="0"/>
              <a:t>זוג </a:t>
            </a:r>
            <a:r>
              <a:rPr lang="en-US" altLang="he-IL" i="1" dirty="0"/>
              <a:t>pair </a:t>
            </a:r>
            <a:r>
              <a:rPr lang="he-IL" altLang="he-IL" i="1" dirty="0"/>
              <a:t> - </a:t>
            </a:r>
            <a:r>
              <a:rPr lang="he-IL" altLang="he-IL" i="1" dirty="0">
                <a:highlight>
                  <a:srgbClr val="FFFF00"/>
                </a:highlight>
              </a:rPr>
              <a:t>מפתח</a:t>
            </a:r>
            <a:r>
              <a:rPr lang="he-IL" altLang="he-IL" i="1" dirty="0"/>
              <a:t> </a:t>
            </a:r>
            <a:r>
              <a:rPr lang="en-US" altLang="he-IL" i="1" dirty="0"/>
              <a:t>key</a:t>
            </a:r>
            <a:r>
              <a:rPr lang="he-IL" altLang="he-IL" i="1" dirty="0"/>
              <a:t> </a:t>
            </a:r>
            <a:r>
              <a:rPr lang="he-IL" altLang="he-IL" i="1" dirty="0">
                <a:highlight>
                  <a:srgbClr val="FFFF00"/>
                </a:highlight>
              </a:rPr>
              <a:t>וערך</a:t>
            </a:r>
            <a:r>
              <a:rPr lang="he-IL" altLang="he-IL" i="1" dirty="0"/>
              <a:t> </a:t>
            </a:r>
            <a:r>
              <a:rPr lang="en-US" altLang="he-IL" i="1" dirty="0"/>
              <a:t>value</a:t>
            </a:r>
            <a:r>
              <a:rPr lang="he-IL" altLang="he-IL" i="1" dirty="0"/>
              <a:t> בכל איבר באוסף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b="1" kern="1200" dirty="0">
                <a:latin typeface="Times New Roman" pitchFamily="18" charset="0"/>
                <a:cs typeface="Times New Roman" pitchFamily="18" charset="0"/>
              </a:rPr>
              <a:t>Dictionary&lt;string, int&gt; </a:t>
            </a:r>
            <a:r>
              <a:rPr lang="en-US" b="1" kern="12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b="1" kern="1200" dirty="0">
                <a:latin typeface="Times New Roman" pitchFamily="18" charset="0"/>
                <a:cs typeface="Times New Roman" pitchFamily="18" charset="0"/>
              </a:rPr>
              <a:t> = new Dictionary&lt;string, int&gt;();</a:t>
            </a:r>
            <a:endParaRPr lang="he-IL" dirty="0"/>
          </a:p>
          <a:p>
            <a:pPr algn="r" rtl="1" eaLnBrk="1" hangingPunct="1">
              <a:defRPr/>
            </a:pPr>
            <a:r>
              <a:rPr lang="he-IL" altLang="he-IL" dirty="0"/>
              <a:t>ניתן גם להסתכל עליו כעל מערך, שהאינדקסים שלו אינם בהכרח מטיפוס </a:t>
            </a:r>
            <a:r>
              <a:rPr lang="en-US" altLang="he-IL" dirty="0">
                <a:cs typeface="Arial" panose="020B0604020202020204" pitchFamily="34" charset="0"/>
              </a:rPr>
              <a:t>int</a:t>
            </a:r>
            <a:endParaRPr lang="he-IL" altLang="he-IL" dirty="0"/>
          </a:p>
          <a:p>
            <a:pPr algn="r" rtl="1" eaLnBrk="1" hangingPunct="1">
              <a:defRPr/>
            </a:pPr>
            <a:r>
              <a:rPr lang="he-IL" altLang="he-IL" dirty="0"/>
              <a:t>נשתמש בו כאשר</a:t>
            </a:r>
            <a:r>
              <a:rPr lang="he-IL" altLang="he-IL" i="1" dirty="0"/>
              <a:t> נרצה למפות </a:t>
            </a:r>
            <a:r>
              <a:rPr lang="en-US" altLang="he-IL" i="1" dirty="0"/>
              <a:t> map</a:t>
            </a:r>
            <a:r>
              <a:rPr lang="he-IL" altLang="he-IL" dirty="0"/>
              <a:t>ערכים ממפתח מסוים</a:t>
            </a:r>
            <a:r>
              <a:rPr lang="en-US" altLang="he-IL" dirty="0"/>
              <a:t> T1 </a:t>
            </a:r>
            <a:r>
              <a:rPr lang="he-IL" altLang="he-IL" dirty="0"/>
              <a:t>לערך אחר</a:t>
            </a:r>
            <a:r>
              <a:rPr lang="en-GB" altLang="he-IL" dirty="0"/>
              <a:t> T2 </a:t>
            </a:r>
            <a:endParaRPr lang="he-IL" altLang="he-IL" dirty="0"/>
          </a:p>
          <a:p>
            <a:pPr algn="r" rtl="1" eaLnBrk="1" hangingPunct="1">
              <a:defRPr/>
            </a:pPr>
            <a:r>
              <a:rPr lang="he-IL" altLang="he-IL" dirty="0"/>
              <a:t>כדי לעבוד עם </a:t>
            </a:r>
            <a:r>
              <a:rPr lang="en-US" altLang="he-IL" dirty="0">
                <a:cs typeface="Arial" panose="020B0604020202020204" pitchFamily="34" charset="0"/>
              </a:rPr>
              <a:t>Dictionary &lt;T1,T2&gt;</a:t>
            </a:r>
            <a:r>
              <a:rPr lang="he-IL" altLang="he-IL" dirty="0"/>
              <a:t> שהמפתח שלו הוא אובייקט כלשהו (מחלקה שכתבנו)</a:t>
            </a:r>
          </a:p>
          <a:p>
            <a:pPr lvl="1" algn="r" rtl="1" eaLnBrk="1" hangingPunct="1">
              <a:defRPr/>
            </a:pPr>
            <a:r>
              <a:rPr lang="he-IL" altLang="he-IL" dirty="0"/>
              <a:t> יש לממש עבורה את מתודה </a:t>
            </a:r>
            <a:r>
              <a:rPr lang="en-US" altLang="he-IL" dirty="0" err="1">
                <a:cs typeface="Arial" panose="020B0604020202020204" pitchFamily="34" charset="0"/>
              </a:rPr>
              <a:t>HashCode</a:t>
            </a:r>
            <a:r>
              <a:rPr lang="he-IL" altLang="he-IL" dirty="0"/>
              <a:t> </a:t>
            </a:r>
            <a:endParaRPr lang="en-US" altLang="he-IL" dirty="0">
              <a:cs typeface="Arial" panose="020B0604020202020204" pitchFamily="34" charset="0"/>
            </a:endParaRPr>
          </a:p>
          <a:p>
            <a:pPr algn="r" rtl="1">
              <a:defRPr/>
            </a:pPr>
            <a:endParaRPr lang="en-US" altLang="he-I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כותרת 1">
            <a:extLst>
              <a:ext uri="{FF2B5EF4-FFF2-40B4-BE49-F238E27FC236}">
                <a16:creationId xmlns:a16="http://schemas.microsoft.com/office/drawing/2014/main" id="{E21C366A-9A44-1CCB-85D7-478E8435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מחלקת </a:t>
            </a:r>
            <a:r>
              <a:rPr lang="en-US" altLang="he-IL" dirty="0"/>
              <a:t>FILE</a:t>
            </a:r>
          </a:p>
        </p:txBody>
      </p:sp>
      <p:sp>
        <p:nvSpPr>
          <p:cNvPr id="21507" name="מציין מיקום תוכן 2">
            <a:extLst>
              <a:ext uri="{FF2B5EF4-FFF2-40B4-BE49-F238E27FC236}">
                <a16:creationId xmlns:a16="http://schemas.microsoft.com/office/drawing/2014/main" id="{505B5A70-6FB5-1002-6311-50B0FDA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40111"/>
            <a:ext cx="10822236" cy="4608512"/>
          </a:xfrm>
        </p:spPr>
        <p:txBody>
          <a:bodyPr/>
          <a:lstStyle/>
          <a:p>
            <a:pPr algn="r" rtl="1">
              <a:defRPr/>
            </a:pPr>
            <a:r>
              <a:rPr lang="he-IL" altLang="he-IL" dirty="0"/>
              <a:t>מחלקה בעלת </a:t>
            </a:r>
            <a:r>
              <a:rPr lang="he-IL" altLang="he-IL" i="1" dirty="0"/>
              <a:t>מתודות סטאטיות </a:t>
            </a:r>
            <a:r>
              <a:rPr lang="he-IL" altLang="he-IL" dirty="0"/>
              <a:t>ליצירת קובץ, פתיחה, כתיבה, העתקה ועוד.</a:t>
            </a:r>
            <a:endParaRPr lang="en-US" altLang="he-IL" dirty="0"/>
          </a:p>
          <a:p>
            <a:pPr algn="r" rtl="1">
              <a:defRPr/>
            </a:pPr>
            <a:r>
              <a:rPr lang="he-IL" altLang="he-IL" dirty="0"/>
              <a:t>חלק מן המתודות:</a:t>
            </a:r>
          </a:p>
          <a:p>
            <a:pPr algn="l" rtl="0">
              <a:defRPr/>
            </a:pP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File.Exists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sz="2400" dirty="0"/>
              <a:t>- </a:t>
            </a:r>
            <a:r>
              <a:rPr lang="en-US" altLang="he-IL" sz="2000" dirty="0"/>
              <a:t>returns true if the specified file exists</a:t>
            </a:r>
            <a:endParaRPr lang="he-IL" altLang="he-IL" sz="2000" dirty="0"/>
          </a:p>
          <a:p>
            <a:pPr algn="l" rtl="0">
              <a:defRPr/>
            </a:pP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File.Copy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srcfilePath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dstfilePath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sz="2000" dirty="0"/>
              <a:t>- copies a file from the source location to the destination. (specify if to overwrite existing files by entering the third parameter of the bool type)</a:t>
            </a:r>
          </a:p>
          <a:p>
            <a:pPr algn="l" rtl="0">
              <a:defRPr/>
            </a:pP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File.Move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srcfilePath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dstfilePath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sz="2000" dirty="0"/>
              <a:t>- moves the file to the target location</a:t>
            </a:r>
          </a:p>
          <a:p>
            <a:pPr algn="l" rtl="0">
              <a:defRPr/>
            </a:pP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File.Delete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he-IL" sz="2000" dirty="0"/>
              <a:t> - deletes the file</a:t>
            </a:r>
          </a:p>
          <a:p>
            <a:pPr algn="l" rtl="0">
              <a:defRPr/>
            </a:pP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File.AppendAllText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"text to append") </a:t>
            </a:r>
            <a:r>
              <a:rPr lang="en-US" altLang="he-IL" sz="2000" dirty="0"/>
              <a:t>– appends text to the end of the file</a:t>
            </a:r>
          </a:p>
          <a:p>
            <a:pPr algn="l" rtl="0">
              <a:defRPr/>
            </a:pP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string[] lines = </a:t>
            </a:r>
            <a:r>
              <a:rPr lang="en-US" altLang="he-IL" sz="2400" b="1" kern="1200" dirty="0" err="1">
                <a:solidFill>
                  <a:schemeClr val="folHlink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File.ReadAllLines</a:t>
            </a:r>
            <a:r>
              <a:rPr lang="en-US" altLang="he-IL" sz="2400" b="1" kern="12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("file1.txt"); </a:t>
            </a:r>
            <a:r>
              <a:rPr lang="en-US" altLang="he-IL" sz="2000" dirty="0"/>
              <a:t>//very useful</a:t>
            </a:r>
          </a:p>
          <a:p>
            <a:pPr algn="l" rtl="0">
              <a:defRPr/>
            </a:pP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altLang="he-IL" sz="24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he-IL" sz="2400" b="1" kern="1200" dirty="0" err="1">
                <a:solidFill>
                  <a:schemeClr val="folHlink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File.ReadAllText</a:t>
            </a:r>
            <a:r>
              <a:rPr lang="en-US" altLang="he-IL" sz="2400" b="1" kern="12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(“file1.txt"); </a:t>
            </a:r>
            <a:r>
              <a:rPr lang="en-US" altLang="he-IL" sz="2000" dirty="0"/>
              <a:t>//very useful</a:t>
            </a:r>
          </a:p>
          <a:p>
            <a:pPr algn="l" rtl="0">
              <a:defRPr/>
            </a:pPr>
            <a:endParaRPr lang="en-US" altLang="he-IL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כותרת 1">
            <a:extLst>
              <a:ext uri="{FF2B5EF4-FFF2-40B4-BE49-F238E27FC236}">
                <a16:creationId xmlns:a16="http://schemas.microsoft.com/office/drawing/2014/main" id="{376558C4-61E0-7756-9F66-37411E3BF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מחלקה </a:t>
            </a:r>
            <a:r>
              <a:rPr lang="en-US" altLang="he-IL" dirty="0"/>
              <a:t>Directory</a:t>
            </a:r>
          </a:p>
        </p:txBody>
      </p:sp>
      <p:sp>
        <p:nvSpPr>
          <p:cNvPr id="23555" name="מציין מיקום תוכן 2">
            <a:extLst>
              <a:ext uri="{FF2B5EF4-FFF2-40B4-BE49-F238E27FC236}">
                <a16:creationId xmlns:a16="http://schemas.microsoft.com/office/drawing/2014/main" id="{4E01523F-5BC3-DE65-EE8B-B4414225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916113"/>
            <a:ext cx="10007600" cy="4114800"/>
          </a:xfrm>
        </p:spPr>
        <p:txBody>
          <a:bodyPr/>
          <a:lstStyle/>
          <a:p>
            <a:pPr algn="r" rtl="1">
              <a:defRPr/>
            </a:pPr>
            <a:r>
              <a:rPr lang="he-IL" altLang="he-IL" dirty="0"/>
              <a:t>מחלקה שמייצגת תיקיה </a:t>
            </a:r>
            <a:r>
              <a:rPr lang="en-US" altLang="he-IL" dirty="0"/>
              <a:t>Directory</a:t>
            </a:r>
            <a:endParaRPr lang="he-IL" altLang="he-IL" dirty="0"/>
          </a:p>
          <a:p>
            <a:pPr algn="r" rtl="1">
              <a:defRPr/>
            </a:pPr>
            <a:r>
              <a:rPr lang="he-IL" altLang="he-IL" dirty="0"/>
              <a:t>מחלקה בעלת מתודות סטאטיות  עבודה עם תיקיות ותת תיקיות.</a:t>
            </a:r>
            <a:endParaRPr lang="en-US" altLang="he-IL" dirty="0"/>
          </a:p>
          <a:p>
            <a:pPr algn="r" rtl="1">
              <a:defRPr/>
            </a:pPr>
            <a:r>
              <a:rPr lang="he-IL" altLang="he-IL" dirty="0"/>
              <a:t>חלק מן המתודות:</a:t>
            </a:r>
            <a:endParaRPr lang="en-US" altLang="he-IL" dirty="0"/>
          </a:p>
          <a:p>
            <a:pPr algn="l" rtl="0">
              <a:defRPr/>
            </a:pP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Directory.CreateDirectory</a:t>
            </a: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DirPath</a:t>
            </a: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/>
              <a:t>– creates a new directory</a:t>
            </a:r>
          </a:p>
          <a:p>
            <a:pPr algn="l" rtl="0">
              <a:defRPr/>
            </a:pP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.Exists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he-IL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1800" dirty="0"/>
              <a:t>- returns true if the specified directory exists</a:t>
            </a:r>
          </a:p>
          <a:p>
            <a:pPr algn="l" rtl="0">
              <a:defRPr/>
            </a:pP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.Move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srcdirPath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dstdirPath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he-IL" sz="1800" dirty="0"/>
              <a:t>- moves the directory to the target location</a:t>
            </a:r>
          </a:p>
          <a:p>
            <a:pPr algn="l" rtl="0">
              <a:defRPr/>
            </a:pP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.Delete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dirPath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, recursive=true/false)</a:t>
            </a:r>
            <a:r>
              <a:rPr lang="en-US" altLang="he-IL" sz="1800" dirty="0"/>
              <a:t> - deletes the directory, including sub directories</a:t>
            </a:r>
          </a:p>
          <a:p>
            <a:pPr algn="l" rtl="0">
              <a:defRPr/>
            </a:pPr>
            <a:r>
              <a:rPr lang="en-US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string[] </a:t>
            </a:r>
            <a:r>
              <a:rPr lang="en-US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.GetFiles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dirPath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[, search </a:t>
            </a:r>
            <a:r>
              <a:rPr lang="en-US" altLang="he-IL" sz="2000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patern</a:t>
            </a:r>
            <a:r>
              <a:rPr lang="en-US" altLang="he-IL" sz="20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altLang="he-IL" sz="1800" dirty="0"/>
              <a:t> - </a:t>
            </a:r>
            <a:r>
              <a:rPr lang="en-US" sz="1800" dirty="0"/>
              <a:t>returns the names of files (including their paths) in the specified directory</a:t>
            </a:r>
            <a:endParaRPr lang="he-IL" altLang="he-IL" sz="1800" dirty="0"/>
          </a:p>
          <a:p>
            <a:pPr algn="l" rtl="0">
              <a:defRPr/>
            </a:pPr>
            <a:endParaRPr lang="en-US" altLang="he-IL" sz="20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כותרת 1">
            <a:extLst>
              <a:ext uri="{FF2B5EF4-FFF2-40B4-BE49-F238E27FC236}">
                <a16:creationId xmlns:a16="http://schemas.microsoft.com/office/drawing/2014/main" id="{B7BB1484-A13A-F5F5-F65B-E7B113521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altLang="he-IL" dirty="0"/>
              <a:t>מחלקות </a:t>
            </a:r>
            <a:r>
              <a:rPr lang="en-US" altLang="he-IL" dirty="0"/>
              <a:t>INFO</a:t>
            </a:r>
          </a:p>
        </p:txBody>
      </p:sp>
      <p:sp>
        <p:nvSpPr>
          <p:cNvPr id="23555" name="מציין מיקום תוכן 2">
            <a:extLst>
              <a:ext uri="{FF2B5EF4-FFF2-40B4-BE49-F238E27FC236}">
                <a16:creationId xmlns:a16="http://schemas.microsoft.com/office/drawing/2014/main" id="{970C9D69-058A-5168-5CF3-DC3563FA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875" y="1966119"/>
            <a:ext cx="9586823" cy="4114800"/>
          </a:xfrm>
        </p:spPr>
        <p:txBody>
          <a:bodyPr/>
          <a:lstStyle/>
          <a:p>
            <a:pPr algn="r" rtl="1">
              <a:defRPr/>
            </a:pPr>
            <a:r>
              <a:rPr lang="he-IL" altLang="he-IL" dirty="0"/>
              <a:t>מחלקות </a:t>
            </a:r>
            <a:r>
              <a:rPr lang="en-US" altLang="he-IL" dirty="0" err="1"/>
              <a:t>FileInfo</a:t>
            </a:r>
            <a:r>
              <a:rPr lang="he-IL" altLang="he-IL" dirty="0"/>
              <a:t> ו</a:t>
            </a:r>
            <a:r>
              <a:rPr lang="en-US" altLang="he-IL" dirty="0" err="1"/>
              <a:t>DirectoryInfo</a:t>
            </a:r>
            <a:endParaRPr lang="en-US" altLang="he-IL" dirty="0"/>
          </a:p>
          <a:p>
            <a:pPr algn="r" rtl="1">
              <a:defRPr/>
            </a:pPr>
            <a:r>
              <a:rPr lang="he-IL" altLang="he-IL" dirty="0"/>
              <a:t>נותנות נתונים על תיקיה או קובץ.</a:t>
            </a:r>
          </a:p>
          <a:p>
            <a:pPr algn="r" rtl="1">
              <a:defRPr/>
            </a:pPr>
            <a:r>
              <a:rPr lang="he-IL" altLang="he-IL" dirty="0"/>
              <a:t>ישנן מתודות שימושיות:</a:t>
            </a:r>
          </a:p>
          <a:p>
            <a:pPr algn="l" rtl="0">
              <a:defRPr/>
            </a:pP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DirectoryInfo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 = new </a:t>
            </a: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DirectoryInfo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dpath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he-IL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defRPr/>
            </a:pP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DirectoryInfo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d in </a:t>
            </a: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di.GetDirectories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 rtl="0">
              <a:defRPr/>
            </a:pPr>
            <a:r>
              <a:rPr lang="en-US" b="1" kern="12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FileInfo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f in </a:t>
            </a:r>
            <a:r>
              <a:rPr lang="en-US" b="1" kern="1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di.GetFiles</a:t>
            </a:r>
            <a:r>
              <a:rPr lang="en-US" b="1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 rtl="0">
              <a:defRPr/>
            </a:pPr>
            <a:endParaRPr lang="en-US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defRPr/>
            </a:pPr>
            <a:endParaRPr lang="en-US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he-IL" altLang="he-IL" dirty="0"/>
          </a:p>
          <a:p>
            <a:pPr algn="l" rtl="0">
              <a:defRPr/>
            </a:pPr>
            <a:endParaRPr lang="en-US" altLang="he-IL" sz="2000" b="1" kern="1200" dirty="0">
              <a:solidFill>
                <a:schemeClr val="folHlin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כותרת 1">
            <a:extLst>
              <a:ext uri="{FF2B5EF4-FFF2-40B4-BE49-F238E27FC236}">
                <a16:creationId xmlns:a16="http://schemas.microsoft.com/office/drawing/2014/main" id="{B7BB1484-A13A-F5F5-F65B-E7B113521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altLang="he-IL" dirty="0">
                <a:hlinkClick r:id="rId2"/>
              </a:rPr>
              <a:t>Lambda Expressions/Statement</a:t>
            </a:r>
            <a:endParaRPr lang="en-US" alt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55C6A-EC84-9240-5369-2E030E40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23" y="1774941"/>
            <a:ext cx="9987373" cy="50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63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2">
            <a:extLst>
              <a:ext uri="{FF2B5EF4-FFF2-40B4-BE49-F238E27FC236}">
                <a16:creationId xmlns:a16="http://schemas.microsoft.com/office/drawing/2014/main" id="{C2B64BA2-0F78-10D0-D7AA-9140A175E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524000" y="1271589"/>
            <a:ext cx="5334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E8650CB0-2EE6-40D3-87DB-FC89706B7F37}" type="slidenum">
              <a:rPr lang="he-IL" altLang="he-IL" sz="1200">
                <a:cs typeface="Times New Roman" panose="02020603050405020304" pitchFamily="18" charset="0"/>
              </a:rPr>
              <a:pPr rtl="0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he-IL" sz="1200">
              <a:cs typeface="Times New Roman" panose="02020603050405020304" pitchFamily="18" charset="0"/>
            </a:endParaRPr>
          </a:p>
        </p:txBody>
      </p:sp>
      <p:pic>
        <p:nvPicPr>
          <p:cNvPr id="9219" name="Picture 14">
            <a:extLst>
              <a:ext uri="{FF2B5EF4-FFF2-40B4-BE49-F238E27FC236}">
                <a16:creationId xmlns:a16="http://schemas.microsoft.com/office/drawing/2014/main" id="{B2931DC0-2A95-D873-960E-01836868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76314"/>
            <a:ext cx="9601200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9" name="Rectangle 7">
            <a:extLst>
              <a:ext uri="{FF2B5EF4-FFF2-40B4-BE49-F238E27FC236}">
                <a16:creationId xmlns:a16="http://schemas.microsoft.com/office/drawing/2014/main" id="{7747D91A-2A3E-2541-D42B-80EA6B0F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1200"/>
            <a:ext cx="22098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  <p:sp>
        <p:nvSpPr>
          <p:cNvPr id="197640" name="AutoShape 8">
            <a:extLst>
              <a:ext uri="{FF2B5EF4-FFF2-40B4-BE49-F238E27FC236}">
                <a16:creationId xmlns:a16="http://schemas.microsoft.com/office/drawing/2014/main" id="{D792AC37-97E9-5B9E-230E-EDD54901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37064"/>
            <a:ext cx="3124200" cy="936625"/>
          </a:xfrm>
          <a:prstGeom prst="wedgeRectCallout">
            <a:avLst>
              <a:gd name="adj1" fmla="val -3521"/>
              <a:gd name="adj2" fmla="val -130009"/>
            </a:avLst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rtl="1" eaLnBrk="1" hangingPunct="1">
              <a:defRPr/>
            </a:pPr>
            <a:r>
              <a:rPr lang="he-IL" dirty="0">
                <a:solidFill>
                  <a:schemeClr val="bg1"/>
                </a:solidFill>
              </a:rPr>
              <a:t>טופס </a:t>
            </a:r>
            <a:r>
              <a:rPr lang="en-US" dirty="0">
                <a:solidFill>
                  <a:schemeClr val="bg1"/>
                </a:solidFill>
              </a:rPr>
              <a:t>Form</a:t>
            </a:r>
            <a:r>
              <a:rPr lang="he-IL" dirty="0">
                <a:solidFill>
                  <a:schemeClr val="bg1"/>
                </a:solidFill>
              </a:rPr>
              <a:t> שבתוכו נבנה את התוכנית שלנו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B8A4DF0A-285C-5FEB-6FCF-C14CFDCB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86200"/>
            <a:ext cx="190500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  <p:sp>
        <p:nvSpPr>
          <p:cNvPr id="197642" name="AutoShape 10">
            <a:extLst>
              <a:ext uri="{FF2B5EF4-FFF2-40B4-BE49-F238E27FC236}">
                <a16:creationId xmlns:a16="http://schemas.microsoft.com/office/drawing/2014/main" id="{C3B8FDBE-515B-DE8B-ED05-16A7C3AF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1"/>
            <a:ext cx="2895600" cy="1135063"/>
          </a:xfrm>
          <a:prstGeom prst="wedgeRectCallout">
            <a:avLst>
              <a:gd name="adj1" fmla="val 74040"/>
              <a:gd name="adj2" fmla="val 38461"/>
            </a:avLst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he-IL" dirty="0">
                <a:solidFill>
                  <a:schemeClr val="bg1"/>
                </a:solidFill>
              </a:rPr>
              <a:t>חלון לקביעת תכונות הטופס והאירועים אליו הוא מגיב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094A58F7-B1B0-F3FC-4BC6-F43C4B24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752600"/>
            <a:ext cx="1905000" cy="213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  <p:sp>
        <p:nvSpPr>
          <p:cNvPr id="197644" name="AutoShape 12">
            <a:extLst>
              <a:ext uri="{FF2B5EF4-FFF2-40B4-BE49-F238E27FC236}">
                <a16:creationId xmlns:a16="http://schemas.microsoft.com/office/drawing/2014/main" id="{8D0A84C3-CD31-004F-DF28-6BDC998C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1905001"/>
            <a:ext cx="2841625" cy="803275"/>
          </a:xfrm>
          <a:prstGeom prst="wedgeRectCallout">
            <a:avLst>
              <a:gd name="adj1" fmla="val 81477"/>
              <a:gd name="adj2" fmla="val 101736"/>
            </a:avLst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 rtl="1" eaLnBrk="1" hangingPunct="1">
              <a:defRPr/>
            </a:pP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solution</a:t>
            </a:r>
            <a:r>
              <a:rPr lang="he-IL" dirty="0">
                <a:solidFill>
                  <a:schemeClr val="bg1"/>
                </a:solidFill>
              </a:rPr>
              <a:t> אוסף המחלקות בפרויקט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D3A82-D96B-5EDD-608B-C3F9D60E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GUI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/>
      <p:bldP spid="197640" grpId="0" animBg="1"/>
      <p:bldP spid="197641" grpId="0" animBg="1"/>
      <p:bldP spid="197642" grpId="0" animBg="1"/>
      <p:bldP spid="197643" grpId="0" animBg="1"/>
      <p:bldP spid="1976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80D18-FEBB-F946-4F9F-0C6062D3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53" y="1164580"/>
            <a:ext cx="9438893" cy="45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כותרת 1">
            <a:extLst>
              <a:ext uri="{FF2B5EF4-FFF2-40B4-BE49-F238E27FC236}">
                <a16:creationId xmlns:a16="http://schemas.microsoft.com/office/drawing/2014/main" id="{D4F2ECCE-14D9-B0E8-FF2D-98582515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פקדים וכלים</a:t>
            </a:r>
            <a:endParaRPr lang="en-US" altLang="he-IL" dirty="0"/>
          </a:p>
        </p:txBody>
      </p:sp>
      <p:sp>
        <p:nvSpPr>
          <p:cNvPr id="21507" name="מציין מיקום תוכן 2">
            <a:extLst>
              <a:ext uri="{FF2B5EF4-FFF2-40B4-BE49-F238E27FC236}">
                <a16:creationId xmlns:a16="http://schemas.microsoft.com/office/drawing/2014/main" id="{9C5B65FB-FD15-529A-2921-176577EF9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1314" y="1981200"/>
            <a:ext cx="6211887" cy="4114800"/>
          </a:xfrm>
        </p:spPr>
        <p:txBody>
          <a:bodyPr/>
          <a:lstStyle/>
          <a:p>
            <a:pPr algn="r" rtl="1"/>
            <a:r>
              <a:rPr lang="he-IL" altLang="he-IL" dirty="0"/>
              <a:t>פקדים </a:t>
            </a:r>
            <a:r>
              <a:rPr lang="en-US" altLang="he-IL" dirty="0"/>
              <a:t>controls</a:t>
            </a:r>
            <a:r>
              <a:rPr lang="he-IL" altLang="he-IL" dirty="0"/>
              <a:t> נמצאים בתוך ה </a:t>
            </a:r>
            <a:r>
              <a:rPr lang="en-US" altLang="he-IL" dirty="0"/>
              <a:t>Toolbox</a:t>
            </a:r>
            <a:r>
              <a:rPr lang="he-IL" altLang="he-IL" dirty="0"/>
              <a:t> וניתן לגרור ולשחרר אותם על גבי הטופס</a:t>
            </a:r>
            <a:r>
              <a:rPr lang="en-US" altLang="he-IL" dirty="0"/>
              <a:t> drag and drop</a:t>
            </a:r>
            <a:r>
              <a:rPr lang="he-IL" altLang="he-IL" dirty="0"/>
              <a:t>.</a:t>
            </a:r>
          </a:p>
          <a:p>
            <a:pPr algn="r" rtl="1"/>
            <a:r>
              <a:rPr lang="he-IL" altLang="he-IL" dirty="0"/>
              <a:t>לכל פקד יש תכונות ואירועים</a:t>
            </a:r>
            <a:endParaRPr lang="en-US" altLang="he-IL" dirty="0"/>
          </a:p>
          <a:p>
            <a:pPr algn="r" rtl="1"/>
            <a:r>
              <a:rPr lang="he-IL" altLang="he-IL" dirty="0"/>
              <a:t>לכל פקד יש אירוע ברירת מחדל </a:t>
            </a:r>
          </a:p>
          <a:p>
            <a:pPr lvl="1" algn="r" rtl="1"/>
            <a:r>
              <a:rPr lang="he-IL" altLang="he-IL" dirty="0"/>
              <a:t>כפתור </a:t>
            </a:r>
            <a:r>
              <a:rPr lang="en-US" altLang="he-IL" dirty="0"/>
              <a:t>Click</a:t>
            </a:r>
          </a:p>
          <a:p>
            <a:pPr algn="r" rtl="1"/>
            <a:r>
              <a:rPr lang="he-IL" altLang="he-IL" dirty="0"/>
              <a:t>לחיצה</a:t>
            </a:r>
            <a:r>
              <a:rPr lang="en-US" altLang="he-IL" dirty="0"/>
              <a:t> </a:t>
            </a:r>
            <a:r>
              <a:rPr lang="he-IL" altLang="he-IL" dirty="0"/>
              <a:t>כפולה על הפקד תיצור את מתודת האירוע ותעביר</a:t>
            </a:r>
            <a:r>
              <a:rPr lang="en-US" altLang="he-IL" dirty="0"/>
              <a:t> </a:t>
            </a:r>
            <a:r>
              <a:rPr lang="he-IL" altLang="he-IL" dirty="0"/>
              <a:t>אותנו אליה</a:t>
            </a:r>
          </a:p>
          <a:p>
            <a:pPr algn="r" rtl="1"/>
            <a:endParaRPr lang="en-US" altLang="he-IL" dirty="0"/>
          </a:p>
        </p:txBody>
      </p:sp>
      <p:sp>
        <p:nvSpPr>
          <p:cNvPr id="21509" name="מציין מיקום של מספר שקופית 4">
            <a:extLst>
              <a:ext uri="{FF2B5EF4-FFF2-40B4-BE49-F238E27FC236}">
                <a16:creationId xmlns:a16="http://schemas.microsoft.com/office/drawing/2014/main" id="{7D94B671-BDFB-2F53-5AC5-59CFCE95B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96D4A6A9-0663-4A3D-913E-0F0B9C058B26}" type="slidenum">
              <a:rPr lang="he-IL" altLang="he-IL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he-IL" sz="1400">
              <a:cs typeface="Times New Roman" panose="02020603050405020304" pitchFamily="18" charset="0"/>
            </a:endParaRP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73743A46-30C6-2172-40D0-DDDC9825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1" y="981076"/>
            <a:ext cx="24098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">
            <a:extLst>
              <a:ext uri="{FF2B5EF4-FFF2-40B4-BE49-F238E27FC236}">
                <a16:creationId xmlns:a16="http://schemas.microsoft.com/office/drawing/2014/main" id="{5E57E0D3-ABFA-31BA-3D7C-5CA27FCC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38" y="5500687"/>
            <a:ext cx="45370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Rectangle 7">
            <a:extLst>
              <a:ext uri="{FF2B5EF4-FFF2-40B4-BE49-F238E27FC236}">
                <a16:creationId xmlns:a16="http://schemas.microsoft.com/office/drawing/2014/main" id="{CC97B90C-ED16-8E73-6020-B9D733C4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836613"/>
            <a:ext cx="1439862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  <p:pic>
        <p:nvPicPr>
          <p:cNvPr id="21513" name="Picture 6">
            <a:extLst>
              <a:ext uri="{FF2B5EF4-FFF2-40B4-BE49-F238E27FC236}">
                <a16:creationId xmlns:a16="http://schemas.microsoft.com/office/drawing/2014/main" id="{B0ED4892-32AB-ED64-C056-263B0DF8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357563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155E82B-2468-DF76-E7BB-1657F533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500438"/>
            <a:ext cx="514350" cy="400050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כותרת 1">
            <a:extLst>
              <a:ext uri="{FF2B5EF4-FFF2-40B4-BE49-F238E27FC236}">
                <a16:creationId xmlns:a16="http://schemas.microsoft.com/office/drawing/2014/main" id="{9660DDC8-E486-96F8-396F-D8F7DEE73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תכונות מרכזיות של הפקדים</a:t>
            </a:r>
            <a:endParaRPr lang="en-US" alt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82D18C-7BAE-3C12-995D-4E37DE10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6" y="1981200"/>
            <a:ext cx="8588375" cy="4471988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לכל פקד </a:t>
            </a:r>
            <a:r>
              <a:rPr lang="en-US" dirty="0"/>
              <a:t>control</a:t>
            </a:r>
            <a:r>
              <a:rPr lang="he-IL" dirty="0"/>
              <a:t> יש תכונות הבאות:</a:t>
            </a:r>
            <a:endParaRPr lang="en-US" dirty="0"/>
          </a:p>
          <a:p>
            <a:pPr lvl="1" algn="r" rtl="1">
              <a:defRPr/>
            </a:pPr>
            <a:r>
              <a:rPr lang="en-US" dirty="0"/>
              <a:t>Text </a:t>
            </a:r>
            <a:r>
              <a:rPr lang="he-IL" dirty="0"/>
              <a:t> מה שהמשתמש רואה בטופס</a:t>
            </a:r>
          </a:p>
          <a:p>
            <a:pPr lvl="1" algn="r" rtl="1">
              <a:defRPr/>
            </a:pPr>
            <a:r>
              <a:rPr lang="en-US" dirty="0"/>
              <a:t>Name</a:t>
            </a:r>
            <a:r>
              <a:rPr lang="he-IL" dirty="0"/>
              <a:t>  שם חד </a:t>
            </a:r>
            <a:r>
              <a:rPr lang="he-IL" dirty="0" err="1"/>
              <a:t>חד</a:t>
            </a:r>
            <a:r>
              <a:rPr lang="he-IL" dirty="0"/>
              <a:t> ערכי  </a:t>
            </a:r>
            <a:r>
              <a:rPr lang="en-US" dirty="0"/>
              <a:t>unique</a:t>
            </a:r>
            <a:r>
              <a:rPr lang="he-IL" dirty="0"/>
              <a:t> של הפקד – באמצעותו ניתן לגשת לפקד בקוד</a:t>
            </a:r>
          </a:p>
          <a:p>
            <a:pPr lvl="1" algn="r" rtl="1">
              <a:defRPr/>
            </a:pPr>
            <a:r>
              <a:rPr lang="he-IL" dirty="0"/>
              <a:t>כל פקד מקבל שם אוטומטי מסביבת עבודה אבל ניתן לשנות שם זה</a:t>
            </a:r>
          </a:p>
          <a:p>
            <a:pPr marL="342900" lvl="1" indent="-342900" algn="r" rtl="1">
              <a:buClr>
                <a:schemeClr val="folHlink"/>
              </a:buClr>
              <a:buSzPct val="60000"/>
              <a:defRPr/>
            </a:pPr>
            <a:r>
              <a:rPr lang="he-IL" i="1" u="sng" dirty="0">
                <a:solidFill>
                  <a:srgbClr val="FF0000"/>
                </a:solidFill>
              </a:rPr>
              <a:t>המלצה</a:t>
            </a:r>
            <a:endParaRPr lang="he-IL" dirty="0">
              <a:solidFill>
                <a:srgbClr val="FF0000"/>
              </a:solidFill>
            </a:endParaRPr>
          </a:p>
          <a:p>
            <a:pPr lvl="2" algn="r" rtl="1">
              <a:defRPr/>
            </a:pPr>
            <a:r>
              <a:rPr lang="he-IL" dirty="0">
                <a:ea typeface="+mn-ea"/>
              </a:rPr>
              <a:t>רצוי להתחיל את שם הפקד ב 3 אותיות שמסמנות את סוגו</a:t>
            </a:r>
            <a:endParaRPr lang="en-US" dirty="0">
              <a:ea typeface="+mn-ea"/>
            </a:endParaRPr>
          </a:p>
          <a:p>
            <a:pPr lvl="3" algn="r" rtl="1">
              <a:defRPr/>
            </a:pPr>
            <a:r>
              <a:rPr lang="he-IL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btn</a:t>
            </a:r>
            <a:r>
              <a:rPr lang="he-IL" dirty="0"/>
              <a:t> </a:t>
            </a:r>
            <a:r>
              <a:rPr lang="en-US" dirty="0" err="1"/>
              <a:t>lbl</a:t>
            </a:r>
            <a:r>
              <a:rPr lang="en-US" dirty="0"/>
              <a:t>, txt,</a:t>
            </a:r>
            <a:r>
              <a:rPr lang="he-IL" dirty="0"/>
              <a:t> </a:t>
            </a:r>
            <a:r>
              <a:rPr lang="he-IL" dirty="0" err="1"/>
              <a:t>וכו</a:t>
            </a:r>
            <a:endParaRPr lang="he-IL" dirty="0"/>
          </a:p>
          <a:p>
            <a:pPr lvl="2" algn="r" rtl="1">
              <a:defRPr/>
            </a:pPr>
            <a:r>
              <a:rPr lang="he-IL" dirty="0">
                <a:ea typeface="+mn-ea"/>
              </a:rPr>
              <a:t>לאחר 3 אותיות מומלץ לציין את התפקיד של הפקד</a:t>
            </a:r>
            <a:endParaRPr lang="en-US" dirty="0">
              <a:ea typeface="+mn-ea"/>
            </a:endParaRPr>
          </a:p>
          <a:p>
            <a:pPr lvl="3" algn="r" rtl="1">
              <a:defRPr/>
            </a:pPr>
            <a:r>
              <a:rPr lang="en-US" dirty="0" err="1">
                <a:solidFill>
                  <a:srgbClr val="FF00FF"/>
                </a:solidFill>
                <a:ea typeface="+mn-ea"/>
              </a:rPr>
              <a:t>frm</a:t>
            </a:r>
            <a:r>
              <a:rPr lang="en-US" dirty="0" err="1">
                <a:ea typeface="+mn-ea"/>
              </a:rPr>
              <a:t>Data</a:t>
            </a:r>
            <a:endParaRPr lang="he-IL" dirty="0">
              <a:ea typeface="+mn-ea"/>
            </a:endParaRPr>
          </a:p>
          <a:p>
            <a:pPr algn="r" rtl="1">
              <a:defRPr/>
            </a:pPr>
            <a:endParaRPr lang="en-US" dirty="0"/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BA43EA5A-3A92-F4F4-EC8A-9253E692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9" y="1550134"/>
            <a:ext cx="17621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כותרת 1">
            <a:extLst>
              <a:ext uri="{FF2B5EF4-FFF2-40B4-BE49-F238E27FC236}">
                <a16:creationId xmlns:a16="http://schemas.microsoft.com/office/drawing/2014/main" id="{AD619131-84BC-53F5-9429-27D3BDA8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dirty="0"/>
              <a:t>פרמטרים של אירועים</a:t>
            </a:r>
            <a:endParaRPr lang="en-US" altLang="he-IL" dirty="0"/>
          </a:p>
        </p:txBody>
      </p:sp>
      <p:sp>
        <p:nvSpPr>
          <p:cNvPr id="20483" name="מציין מיקום תוכן 2">
            <a:extLst>
              <a:ext uri="{FF2B5EF4-FFF2-40B4-BE49-F238E27FC236}">
                <a16:creationId xmlns:a16="http://schemas.microsoft.com/office/drawing/2014/main" id="{67328CAD-E1B6-E29D-1FAE-6D21348A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2205038"/>
            <a:ext cx="8443912" cy="4114800"/>
          </a:xfrm>
        </p:spPr>
        <p:txBody>
          <a:bodyPr/>
          <a:lstStyle/>
          <a:p>
            <a:pPr algn="r" rtl="1">
              <a:defRPr/>
            </a:pPr>
            <a:r>
              <a:rPr lang="he-IL" dirty="0"/>
              <a:t>לכל אירוע</a:t>
            </a:r>
            <a:r>
              <a:rPr lang="en-US" dirty="0"/>
              <a:t> </a:t>
            </a:r>
            <a:r>
              <a:rPr lang="he-IL" dirty="0"/>
              <a:t>יש פרמטרים:</a:t>
            </a:r>
          </a:p>
          <a:p>
            <a:pPr algn="r" rtl="1">
              <a:defRPr/>
            </a:pPr>
            <a:r>
              <a:rPr lang="he-IL" sz="2400" dirty="0"/>
              <a:t>האובייקט </a:t>
            </a:r>
            <a:r>
              <a:rPr lang="en-US" sz="2400" dirty="0"/>
              <a:t>sender</a:t>
            </a:r>
            <a:r>
              <a:rPr lang="he-IL" sz="2400" dirty="0"/>
              <a:t> שמסמן את הפקד שקרא לאירוע</a:t>
            </a:r>
            <a:r>
              <a:rPr lang="en-US" sz="2400" dirty="0"/>
              <a:t> </a:t>
            </a:r>
            <a:r>
              <a:rPr lang="he-IL" sz="2400" dirty="0"/>
              <a:t> או האירוע בשבילו</a:t>
            </a:r>
          </a:p>
          <a:p>
            <a:pPr lvl="1" algn="r" rtl="1">
              <a:defRPr/>
            </a:pPr>
            <a:r>
              <a:rPr lang="en-US" dirty="0"/>
              <a:t> </a:t>
            </a:r>
            <a:r>
              <a:rPr lang="en-US" dirty="0" err="1"/>
              <a:t>sender.GetType</a:t>
            </a:r>
            <a:r>
              <a:rPr lang="en-US" dirty="0"/>
              <a:t>().Name </a:t>
            </a:r>
            <a:r>
              <a:rPr lang="he-IL" dirty="0"/>
              <a:t>אשר מחזיר את הסוג/שם האמיתי: </a:t>
            </a:r>
            <a:r>
              <a:rPr lang="en-US" dirty="0"/>
              <a:t>Button, </a:t>
            </a:r>
            <a:r>
              <a:rPr lang="en-US" dirty="0" err="1"/>
              <a:t>TextBox</a:t>
            </a:r>
            <a:endParaRPr lang="he-IL" dirty="0"/>
          </a:p>
          <a:p>
            <a:pPr lvl="1" algn="r" rtl="1">
              <a:defRPr/>
            </a:pPr>
            <a:r>
              <a:rPr lang="he-IL" dirty="0"/>
              <a:t>ניתן להמיר את ה</a:t>
            </a:r>
            <a:r>
              <a:rPr lang="en-US" dirty="0"/>
              <a:t>sender </a:t>
            </a:r>
            <a:r>
              <a:rPr lang="he-IL" dirty="0"/>
              <a:t> לפקד </a:t>
            </a:r>
            <a:r>
              <a:rPr lang="he-IL" dirty="0" err="1"/>
              <a:t>אמיתי</a:t>
            </a:r>
            <a:r>
              <a:rPr lang="he-IL" dirty="0"/>
              <a:t> כדי להשתמש בתכונותיו</a:t>
            </a:r>
          </a:p>
          <a:p>
            <a:pPr algn="l" eaLnBrk="1" hangingPunct="1">
              <a:buFont typeface="Wingdings" panose="05000000000000000000" pitchFamily="2" charset="2"/>
              <a:buNone/>
              <a:defRPr/>
            </a:pPr>
            <a:r>
              <a:rPr lang="he-IL" sz="2000" b="1" dirty="0">
                <a:latin typeface="Times New Roman" pitchFamily="18" charset="0"/>
                <a:cs typeface="Times New Roman" pitchFamily="18" charset="0"/>
              </a:rPr>
              <a:t>(סוג פקד ))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sender).Name</a:t>
            </a:r>
          </a:p>
          <a:p>
            <a:pPr algn="r" rtl="1">
              <a:defRPr/>
            </a:pPr>
            <a:r>
              <a:rPr lang="he-IL" sz="2400" dirty="0"/>
              <a:t>האובייקט מסוג </a:t>
            </a:r>
            <a:r>
              <a:rPr lang="en-US" sz="2400" dirty="0" err="1"/>
              <a:t>EventArgs</a:t>
            </a:r>
            <a:r>
              <a:rPr lang="he-IL" sz="2400" dirty="0"/>
              <a:t> שיכול להיות שימושי עבור חלק מן האירועים (יותר מאוחר)</a:t>
            </a:r>
          </a:p>
        </p:txBody>
      </p:sp>
      <p:pic>
        <p:nvPicPr>
          <p:cNvPr id="23558" name="Picture 3">
            <a:extLst>
              <a:ext uri="{FF2B5EF4-FFF2-40B4-BE49-F238E27FC236}">
                <a16:creationId xmlns:a16="http://schemas.microsoft.com/office/drawing/2014/main" id="{C6379984-613E-F387-85BD-D69CFCC3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268413"/>
            <a:ext cx="55451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7">
            <a:extLst>
              <a:ext uri="{FF2B5EF4-FFF2-40B4-BE49-F238E27FC236}">
                <a16:creationId xmlns:a16="http://schemas.microsoft.com/office/drawing/2014/main" id="{96A790BF-9847-C2C2-19BC-85905DE0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1268413"/>
            <a:ext cx="295275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8B8-F7BB-4D41-AE65-3663780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 – אפליקציית הכרויות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AA87-9AEC-FDDB-0E7C-345CB91C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צרו אפליקציה , משתמש מתחבר לאפליקצייה בעזרת שם משתמש וסיסמא. לאחר ההתחברות המשתמש יגדיר את העדפותיו במידה ולא קיימות (טווח גילאים, מין מועדף).</a:t>
            </a:r>
            <a:br>
              <a:rPr lang="en-US" dirty="0"/>
            </a:br>
            <a:r>
              <a:rPr lang="he-IL" dirty="0"/>
              <a:t>במידה ולמשתמש מוגדרות העדפות – האפליקציה תציג לו משתמשים אשר תואמים להעדפות שלו, עבור כל משתמש תשמר רשימת אנשים שהוא מעוניין להכיר.</a:t>
            </a:r>
          </a:p>
        </p:txBody>
      </p:sp>
    </p:spTree>
    <p:extLst>
      <p:ext uri="{BB962C8B-B14F-4D97-AF65-F5344CB8AC3E}">
        <p14:creationId xmlns:p14="http://schemas.microsoft.com/office/powerpoint/2010/main" val="3512395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8B8-F7BB-4D41-AE65-3663780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מסך התחברות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12DDB-2221-8C3B-C5BE-5B26B073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690688"/>
            <a:ext cx="774490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82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8B8-F7BB-4D41-AE65-3663780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הגדרת העדפות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D9450-7118-77E9-192D-7BA64EBC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44" y="2166761"/>
            <a:ext cx="383911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16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8B8-F7BB-4D41-AE65-3663780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הצעת דייט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EA087-7908-F7E6-46E9-606CD1B4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838103"/>
            <a:ext cx="483937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C49E-7042-E95E-54EC-A794253E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004"/>
            <a:ext cx="10515600" cy="1325563"/>
          </a:xfrm>
        </p:spPr>
        <p:txBody>
          <a:bodyPr/>
          <a:lstStyle/>
          <a:p>
            <a:pPr algn="ctr"/>
            <a:r>
              <a:rPr lang="he-IL" b="1" dirty="0"/>
              <a:t>ממשו את המחלקות לפי האיפיון</a:t>
            </a:r>
          </a:p>
        </p:txBody>
      </p:sp>
    </p:spTree>
    <p:extLst>
      <p:ext uri="{BB962C8B-B14F-4D97-AF65-F5344CB8AC3E}">
        <p14:creationId xmlns:p14="http://schemas.microsoft.com/office/powerpoint/2010/main" val="38041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כותרת 1">
            <a:extLst>
              <a:ext uri="{FF2B5EF4-FFF2-40B4-BE49-F238E27FC236}">
                <a16:creationId xmlns:a16="http://schemas.microsoft.com/office/drawing/2014/main" id="{6A0B1D89-7292-75A6-5E2F-7CC8A084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>
              <a:defRPr/>
            </a:pPr>
            <a:r>
              <a:rPr lang="he-IL" sz="4400" b="1" dirty="0">
                <a:latin typeface="Times New Roman" pitchFamily="18" charset="0"/>
              </a:rPr>
              <a:t>בנאי – </a:t>
            </a:r>
            <a:r>
              <a:rPr lang="en-US" sz="4400" b="1" dirty="0">
                <a:latin typeface="Times New Roman" pitchFamily="18" charset="0"/>
              </a:rPr>
              <a:t>constructor</a:t>
            </a:r>
            <a:r>
              <a:rPr lang="he-IL" sz="4400" dirty="0">
                <a:latin typeface="Times New Roman" pitchFamily="18" charset="0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4E6A74-266B-4CEE-8FE5-D06960F0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 eaLnBrk="1" hangingPunct="1">
              <a:defRPr/>
            </a:pPr>
            <a:r>
              <a:rPr lang="he-IL" sz="2400" b="1" dirty="0">
                <a:latin typeface="Times New Roman" pitchFamily="18" charset="0"/>
              </a:rPr>
              <a:t>בנאי – </a:t>
            </a:r>
            <a:r>
              <a:rPr lang="en-US" sz="2400" b="1" dirty="0">
                <a:latin typeface="Times New Roman" pitchFamily="18" charset="0"/>
              </a:rPr>
              <a:t>constructor</a:t>
            </a:r>
            <a:r>
              <a:rPr lang="he-IL" sz="2400" dirty="0">
                <a:latin typeface="Times New Roman" pitchFamily="18" charset="0"/>
              </a:rPr>
              <a:t> </a:t>
            </a:r>
          </a:p>
          <a:p>
            <a:pPr algn="r" rtl="1" eaLnBrk="1" hangingPunct="1"/>
            <a:r>
              <a:rPr lang="he-IL" sz="2400" dirty="0">
                <a:latin typeface="Times New Roman" pitchFamily="18" charset="0"/>
              </a:rPr>
              <a:t>פונקציה/מתודה מחלקתית מיוחדת שרצה בזמן יצירת אובייקט מאותה מחלקה – משמשת לעיתים קרובות לאיתחול ערכים ראשוניים עבור אותו אובייקט שנוצר.</a:t>
            </a:r>
            <a:br>
              <a:rPr lang="en-US" sz="2400" dirty="0">
                <a:latin typeface="Times New Roman" pitchFamily="18" charset="0"/>
              </a:rPr>
            </a:br>
            <a:r>
              <a:rPr lang="he-IL" sz="2400" dirty="0">
                <a:latin typeface="Times New Roman" pitchFamily="18" charset="0"/>
              </a:rPr>
              <a:t>בנאי היא פונקציה רגילה לחלוטין שכל מה ששונה בה היא מתי היא מופעלת והדרך שבה מפעילים אותה.</a:t>
            </a:r>
            <a:br>
              <a:rPr lang="en-US" sz="2400" dirty="0">
                <a:latin typeface="Times New Roman" pitchFamily="18" charset="0"/>
              </a:rPr>
            </a:br>
            <a:r>
              <a:rPr lang="he-IL" altLang="he-IL" sz="2400" i="1" u="sng" dirty="0">
                <a:latin typeface="Times New Roman" panose="02020603050405020304" pitchFamily="18" charset="0"/>
              </a:rPr>
              <a:t>תחביר:</a:t>
            </a:r>
          </a:p>
          <a:p>
            <a:pPr algn="ctr" rtl="1" eaLnBrk="1" hangingPunct="1">
              <a:buFont typeface="Wingdings" panose="05000000000000000000" pitchFamily="2" charset="2"/>
              <a:buNone/>
            </a:pPr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he-IL" sz="2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(&lt;optional argument list&gt;)</a:t>
            </a:r>
            <a:endParaRPr lang="he-IL" altLang="he-IL" sz="2400" i="1" u="sng" dirty="0">
              <a:latin typeface="Times New Roman" panose="02020603050405020304" pitchFamily="18" charset="0"/>
            </a:endParaRPr>
          </a:p>
          <a:p>
            <a:pPr algn="ctr" rtl="1" eaLnBrk="1" hangingPunct="1">
              <a:buFont typeface="Wingdings" panose="05000000000000000000" pitchFamily="2" charset="2"/>
              <a:buNone/>
            </a:pPr>
            <a:r>
              <a:rPr lang="en-US" altLang="he-IL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he-IL" altLang="he-IL" sz="2400" i="1" u="sng" dirty="0">
              <a:latin typeface="Times New Roman" panose="02020603050405020304" pitchFamily="18" charset="0"/>
            </a:endParaRPr>
          </a:p>
          <a:p>
            <a:pPr lvl="1" algn="r" rtl="1" eaLnBrk="1" hangingPunct="1">
              <a:defRPr/>
            </a:pPr>
            <a:endParaRPr lang="he-IL" sz="2400" dirty="0">
              <a:latin typeface="Times New Roman" pitchFamily="18" charset="0"/>
            </a:endParaRPr>
          </a:p>
          <a:p>
            <a:pPr algn="r" rtl="1">
              <a:defRPr/>
            </a:pPr>
            <a:r>
              <a:rPr lang="he-IL" sz="2400" dirty="0"/>
              <a:t>בכל פעם שאנו יוצרים אובייקט, הבנאי רץ ועושה את מה שאמרנו לו</a:t>
            </a:r>
            <a:endParaRPr lang="he-IL" sz="2400" i="1" u="sng" dirty="0"/>
          </a:p>
          <a:p>
            <a:pPr algn="ctr" rtl="1">
              <a:buFont typeface="Wingdings" panose="05000000000000000000" pitchFamily="2" charset="2"/>
              <a:buNone/>
              <a:defRPr/>
            </a:pPr>
            <a:r>
              <a:rPr lang="en-US" sz="2400" b="1" kern="1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Player p1 = new Player();</a:t>
            </a:r>
            <a:endParaRPr lang="en-US" sz="2400" b="1" dirty="0">
              <a:latin typeface="Times New Roman" pitchFamily="18" charset="0"/>
            </a:endParaRPr>
          </a:p>
          <a:p>
            <a:pPr algn="r" rtl="1" eaLnBrk="1" hangingPunct="1">
              <a:defRPr/>
            </a:pPr>
            <a:r>
              <a:rPr lang="he-IL" sz="2400" dirty="0">
                <a:latin typeface="Times New Roman" pitchFamily="18" charset="0"/>
              </a:rPr>
              <a:t>מספר נקודות:</a:t>
            </a:r>
          </a:p>
          <a:p>
            <a:pPr lvl="1" algn="r" rtl="1" eaLnBrk="1" hangingPunct="1">
              <a:defRPr/>
            </a:pPr>
            <a:r>
              <a:rPr lang="he-IL" sz="2400" dirty="0">
                <a:latin typeface="Times New Roman" pitchFamily="18" charset="0"/>
              </a:rPr>
              <a:t>שם הבנאי זהה לשם המחלקה</a:t>
            </a:r>
          </a:p>
          <a:p>
            <a:pPr lvl="1" algn="r" rtl="1" eaLnBrk="1" hangingPunct="1">
              <a:defRPr/>
            </a:pPr>
            <a:r>
              <a:rPr lang="he-IL" sz="2400" dirty="0">
                <a:latin typeface="Times New Roman" pitchFamily="18" charset="0"/>
              </a:rPr>
              <a:t>לבנאי אין טיפוס שהוא מחזיר (אפילו לא </a:t>
            </a:r>
            <a:r>
              <a:rPr lang="en-US" sz="2400" dirty="0">
                <a:latin typeface="Times New Roman" pitchFamily="18" charset="0"/>
              </a:rPr>
              <a:t>void</a:t>
            </a:r>
            <a:r>
              <a:rPr lang="he-IL" sz="2400" dirty="0">
                <a:latin typeface="Times New Roman" pitchFamily="18" charset="0"/>
              </a:rPr>
              <a:t>)</a:t>
            </a:r>
          </a:p>
          <a:p>
            <a:pPr lvl="2" algn="r" rtl="1" eaLnBrk="1" hangingPunct="1">
              <a:defRPr/>
            </a:pPr>
            <a:r>
              <a:rPr lang="he-IL" sz="2000" dirty="0"/>
              <a:t>לבנאי יש בכל זאת ערך מוחזר - האובייקט הנוצר </a:t>
            </a:r>
            <a:r>
              <a:rPr lang="he-IL" sz="2000" dirty="0">
                <a:latin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E7BA82E2-8633-C525-6A7E-D6DF49423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F2697B6F-EE92-4EFD-88D5-5A8FE80B31C5}" type="slidenum">
              <a:rPr lang="he-IL" altLang="he-IL" sz="1400">
                <a:cs typeface="Times New Roman" panose="02020603050405020304" pitchFamily="18" charset="0"/>
              </a:rPr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400" dirty="0">
              <a:cs typeface="Times New Roman" panose="02020603050405020304" pitchFamily="18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A5134D8D-69AF-76DE-FD40-C48ACEC93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e-IL" altLang="he-IL" dirty="0"/>
              <a:t>העמסת בנאים</a:t>
            </a:r>
            <a:endParaRPr lang="en-US" altLang="he-IL" dirty="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AD12633-B0CE-F99F-D28D-131074BC8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ניתן לבצע </a:t>
            </a:r>
            <a:r>
              <a:rPr lang="he-IL" altLang="he-IL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העמסה </a:t>
            </a:r>
            <a:r>
              <a:rPr lang="en-US" altLang="he-IL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overloading</a:t>
            </a:r>
            <a:r>
              <a:rPr lang="he-IL" altLang="he-IL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של בנאים</a:t>
            </a:r>
            <a:r>
              <a:rPr lang="he-IL" altLang="he-IL" sz="2400" dirty="0">
                <a:latin typeface="Times New Roman" panose="02020603050405020304" pitchFamily="18" charset="0"/>
              </a:rPr>
              <a:t>.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תזכורת – </a:t>
            </a:r>
            <a:r>
              <a:rPr lang="he-IL" altLang="he-IL" sz="2000" b="1" dirty="0">
                <a:latin typeface="Times New Roman" panose="02020603050405020304" pitchFamily="18" charset="0"/>
              </a:rPr>
              <a:t>העמסה: מספר הגדרות למתודה מסוימת.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/>
              <a:t>ניתן לרשום אין סוף בנאים כל עוד הם לא מתנגשים בארגומנטים שהם מקבלים.</a:t>
            </a:r>
            <a:endParaRPr lang="he-IL" altLang="he-IL" sz="2400" dirty="0">
              <a:latin typeface="Times New Roman" panose="02020603050405020304" pitchFamily="18" charset="0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ההבדל כמו בהעמסה רגילה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מספר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טיפוס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sz="2400" dirty="0">
                <a:latin typeface="Times New Roman" panose="02020603050405020304" pitchFamily="18" charset="0"/>
              </a:rPr>
              <a:t>סדר של ארגומנטים שמעבירים לבנאי.</a:t>
            </a:r>
          </a:p>
          <a:p>
            <a:pPr algn="r" rtl="1" eaLnBrk="1" hangingPunct="1">
              <a:lnSpc>
                <a:spcPct val="90000"/>
              </a:lnSpc>
            </a:pPr>
            <a:endParaRPr lang="en-US" altLang="he-IL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3957</Words>
  <Application>Microsoft Office PowerPoint</Application>
  <PresentationFormat>Widescreen</PresentationFormat>
  <Paragraphs>521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C# MARATHON</vt:lpstr>
      <vt:lpstr>Object Oriented Programming –תכנות מונחה עצמים </vt:lpstr>
      <vt:lpstr>Object - עצם</vt:lpstr>
      <vt:lpstr>דוגמאות</vt:lpstr>
      <vt:lpstr>אפיון מחלקות - דוגמא</vt:lpstr>
      <vt:lpstr>PowerPoint Presentation</vt:lpstr>
      <vt:lpstr>ממשו את המחלקות לפי האיפיון</vt:lpstr>
      <vt:lpstr>בנאי – constructor </vt:lpstr>
      <vt:lpstr>העמסת בנאים</vt:lpstr>
      <vt:lpstr>כימוס </vt:lpstr>
      <vt:lpstr>הרשאות גישה</vt:lpstr>
      <vt:lpstr>הרשאות גישה</vt:lpstr>
      <vt:lpstr>תכונות</vt:lpstr>
      <vt:lpstr>הגדרת תכונות</vt:lpstr>
      <vt:lpstr>תכונות לקריאה/כתיבה בלבד</vt:lpstr>
      <vt:lpstr>השוואה בין שימוש  property vs Method</vt:lpstr>
      <vt:lpstr>מתודות ומשתנים סטאטיים</vt:lpstr>
      <vt:lpstr>משתנה סטאטי</vt:lpstr>
      <vt:lpstr>מתודות סטאטיות</vt:lpstr>
      <vt:lpstr>מחלקה סטאטית</vt:lpstr>
      <vt:lpstr>ENUM</vt:lpstr>
      <vt:lpstr>ENUM</vt:lpstr>
      <vt:lpstr>קבועים</vt:lpstr>
      <vt:lpstr>משתנה readonly</vt:lpstr>
      <vt:lpstr>הורשה</vt:lpstr>
      <vt:lpstr>הורשה</vt:lpstr>
      <vt:lpstr>מחלקה נגזרת</vt:lpstr>
      <vt:lpstr>שימוש בבנאי</vt:lpstr>
      <vt:lpstr>שימוש בבנאי ברירת מחדל</vt:lpstr>
      <vt:lpstr>עובדות חשובות</vt:lpstr>
      <vt:lpstr>שגיאות</vt:lpstr>
      <vt:lpstr>חריגה</vt:lpstr>
      <vt:lpstr>בלוק try catch</vt:lpstr>
      <vt:lpstr>הסבר</vt:lpstr>
      <vt:lpstr>זריקת חריגה</vt:lpstr>
      <vt:lpstr>זריקת חריגה - דוגמא</vt:lpstr>
      <vt:lpstr>finally</vt:lpstr>
      <vt:lpstr>רב צורתיות - Polymorphisem</vt:lpstr>
      <vt:lpstr>מימוש פולימורפיזם</vt:lpstr>
      <vt:lpstr>virtual</vt:lpstr>
      <vt:lpstr>עובדות חשובות - virtual</vt:lpstr>
      <vt:lpstr>מתודות של מחלקת object</vt:lpstr>
      <vt:lpstr>מחלקה מופשטת</vt:lpstr>
      <vt:lpstr>מתודות מופשטות</vt:lpstr>
      <vt:lpstr>ממשק</vt:lpstr>
      <vt:lpstr>מימוש ממשק</vt:lpstr>
      <vt:lpstr>ממשק – עובדות חשובות</vt:lpstr>
      <vt:lpstr>ממשקים נפוצים</vt:lpstr>
      <vt:lpstr>אוספים</vt:lpstr>
      <vt:lpstr>רשימה חלקית של המתודות</vt:lpstr>
      <vt:lpstr>אוסף תור</vt:lpstr>
      <vt:lpstr>אוסף ArrayList</vt:lpstr>
      <vt:lpstr>List&lt;Type&gt;</vt:lpstr>
      <vt:lpstr>מילון Dictionary</vt:lpstr>
      <vt:lpstr>מחלקת FILE</vt:lpstr>
      <vt:lpstr>מחלקה Directory</vt:lpstr>
      <vt:lpstr>מחלקות INFO</vt:lpstr>
      <vt:lpstr>Lambda Expressions/Statement</vt:lpstr>
      <vt:lpstr>GUI</vt:lpstr>
      <vt:lpstr>פקדים וכלים</vt:lpstr>
      <vt:lpstr>תכונות מרכזיות של הפקדים</vt:lpstr>
      <vt:lpstr>פרמטרים של אירועים</vt:lpstr>
      <vt:lpstr>תרגיל – אפליקציית הכרויות</vt:lpstr>
      <vt:lpstr>מסך התחברות</vt:lpstr>
      <vt:lpstr>הגדרת העדפות</vt:lpstr>
      <vt:lpstr>הצעת דייט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רותם ברמימון</dc:creator>
  <cp:lastModifiedBy>רותם ברמימון</cp:lastModifiedBy>
  <cp:revision>38</cp:revision>
  <dcterms:created xsi:type="dcterms:W3CDTF">2022-06-19T09:22:52Z</dcterms:created>
  <dcterms:modified xsi:type="dcterms:W3CDTF">2022-06-26T20:31:07Z</dcterms:modified>
</cp:coreProperties>
</file>