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839" r:id="rId3"/>
    <p:sldId id="494" r:id="rId4"/>
    <p:sldId id="493" r:id="rId5"/>
    <p:sldId id="495" r:id="rId6"/>
    <p:sldId id="496" r:id="rId7"/>
    <p:sldId id="837" r:id="rId8"/>
    <p:sldId id="838" r:id="rId9"/>
    <p:sldId id="256" r:id="rId10"/>
    <p:sldId id="439" r:id="rId11"/>
    <p:sldId id="440" r:id="rId12"/>
    <p:sldId id="417" r:id="rId13"/>
    <p:sldId id="442" r:id="rId14"/>
    <p:sldId id="443" r:id="rId15"/>
    <p:sldId id="426" r:id="rId16"/>
    <p:sldId id="444" r:id="rId17"/>
    <p:sldId id="489" r:id="rId18"/>
    <p:sldId id="445" r:id="rId19"/>
    <p:sldId id="449" r:id="rId20"/>
    <p:sldId id="450" r:id="rId21"/>
    <p:sldId id="446" r:id="rId22"/>
    <p:sldId id="447" r:id="rId23"/>
    <p:sldId id="372" r:id="rId24"/>
    <p:sldId id="430" r:id="rId25"/>
    <p:sldId id="412" r:id="rId26"/>
    <p:sldId id="407" r:id="rId27"/>
    <p:sldId id="451" r:id="rId28"/>
    <p:sldId id="390" r:id="rId29"/>
    <p:sldId id="391" r:id="rId30"/>
    <p:sldId id="392" r:id="rId31"/>
    <p:sldId id="424" r:id="rId32"/>
    <p:sldId id="483" r:id="rId33"/>
    <p:sldId id="490" r:id="rId34"/>
    <p:sldId id="491" r:id="rId35"/>
    <p:sldId id="836" r:id="rId36"/>
    <p:sldId id="455" r:id="rId37"/>
    <p:sldId id="456" r:id="rId38"/>
    <p:sldId id="457" r:id="rId39"/>
    <p:sldId id="476" r:id="rId40"/>
    <p:sldId id="477" r:id="rId41"/>
    <p:sldId id="478" r:id="rId42"/>
    <p:sldId id="47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FF00"/>
    <a:srgbClr val="FF6565"/>
    <a:srgbClr val="FFCC00"/>
    <a:srgbClr val="E340FE"/>
    <a:srgbClr val="FFB9B9"/>
    <a:srgbClr val="006600"/>
    <a:srgbClr val="F155D3"/>
    <a:srgbClr val="FF9999"/>
    <a:srgbClr val="23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 autoAdjust="0"/>
    <p:restoredTop sz="94643" autoAdjust="0"/>
  </p:normalViewPr>
  <p:slideViewPr>
    <p:cSldViewPr>
      <p:cViewPr varScale="1">
        <p:scale>
          <a:sx n="87" d="100"/>
          <a:sy n="87" d="100"/>
        </p:scale>
        <p:origin x="993" y="48"/>
      </p:cViewPr>
      <p:guideLst>
        <p:guide orient="horz" pos="4176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4T06:31:12.26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4854 456 0 0,'0'0'1960'0'0,"0"0"236"0"0,0 0 106 0 0,0 0-210 0 0,0 0-978 0 0,0 0-434 0 0,16-14 3320 0 0,-14 12-3724 0 0,-1 0 1 0 0,1 0 0 0 0,-1 0-1 0 0,1 0 1 0 0,0 0 0 0 0,-1 0-1 0 0,1 1 1 0 0,0-1-1 0 0,0 1-276 0 0,5-5 414 0 0,-6 5-198 0 0,-1 1-33 0 0,8-8 317 0 0,-5 6-345 0 0,0 0 1 0 0,-1 0-1 0 0,1-1 0 0 0,-1 1 1 0 0,0-1-1 0 0,0 0 0 0 0,0 0 1 0 0,0 0-1 0 0,0-1-155 0 0,0 0 81 0 0,0 1 0 0 0,1-1 1 0 0,-1 1-1 0 0,1-1 0 0 0,0 1 0 0 0,0 0-81 0 0,22-26 548 0 0,-12 13-496 0 0,32-44 1140 0 0,-38 51-1096 0 0,1 1 0 0 0,0 0 0 0 0,0 0 0 0 0,1 1 0 0 0,0 0 0 0 0,6-3-96 0 0,49-29 203 0 0,-55 34-160 0 0,-8 4-38 0 0,1 0 1 0 0,-1 1 0 0 0,1-1 0 0 0,-1 0-1 0 0,1 0 1 0 0,-1-1 0 0 0,0 1 0 0 0,0 0-1 0 0,0 0 1 0 0,1-1 0 0 0,-1 1 0 0 0,0 0-1 0 0,0-1-5 0 0,2-2 2 0 0,0 0-1 0 0,0 1 0 0 0,0-1 1 0 0,1 1-1 0 0,-1 0 0 0 0,1 0 1 0 0,0 0-1 0 0,0 0 0 0 0,0 1 1 0 0,1 0-1 0 0,1-1-1 0 0,1-1 9 0 0,0 0 0 0 0,0 0 0 0 0,4-5-9 0 0,28-24 206 0 0,-25 26-172 0 0,-12 6-31 0 0,-1 0 0 0 0,1 1 0 0 0,0-1 0 0 0,-1 0 0 0 0,1 0 0 0 0,-1 0 0 0 0,1 0 0 0 0,-1 0 0 0 0,0 0 0 0 0,2-2-3 0 0,4-4 25 0 0,1 1 0 0 0,-1-1 0 0 0,1 1-1 0 0,1 1 1 0 0,-1-1 0 0 0,10-3-25 0 0,-12 6 71 0 0,32-21 341 0 0,-35 22-412 0 0,8-5 0 0 0,-1 1 0 0 0,0-2 0 0 0,6-5 0 0 0,-4 2 0 0 0,-7 4 0 0 0,-1 1 0 0 0,1 1-19 0 0,1-3-74 0 0,-4 5 98 0 0,1 1 0 0 0,-1-1 1 0 0,1 0-1 0 0,-1 1 0 0 0,1 0 0 0 0,0-1 0 0 0,0 1 0 0 0,0 0 0 0 0,0 0 0 0 0,0 1 0 0 0,2-1-5 0 0,-2 0 5 0 0,0 1 0 0 0,-1-1-1 0 0,1 0 1 0 0,0 1 0 0 0,-1-1-1 0 0,1 0 1 0 0,-1-1 0 0 0,1 1 0 0 0,-1 0-1 0 0,1-2-4 0 0,8-8 17 0 0,-10 11-29 0 0,1 0 1 0 0,-1 0-1 0 0,0 0 0 0 0,0 0 0 0 0,1-1 0 0 0,-1 1 1 0 0,0 0-1 0 0,0-1 0 0 0,0 1 0 0 0,-1-1 0 0 0,1 1 0 0 0,0-1 1 0 0,-1 1-1 0 0,1-1 12 0 0,5-9-27 0 0,-4 0 155 0 0,-1 9-128 0 0,1-1 0 0 0,0 1 0 0 0,0-1 0 0 0,0 1 0 0 0,0 0 0 0 0,1 0 0 0 0,-1 0 0 0 0,1 0 0 0 0,-1 0 0 0 0,1 1 0 0 0,-1-1 0 0 0,1 1 0 0 0,1-1 0 0 0,2 0 23 0 0,-5 2-42 0 0,1 0 0 0 0,-1 0 0 0 0,0 0 1 0 0,0 0-1 0 0,1-1 0 0 0,-1 1 0 0 0,0-1 0 0 0,0 1 0 0 0,0-1 0 0 0,0 1 1 0 0,0-1-1 0 0,0 1 0 0 0,0-1 0 0 0,0 0 0 0 0,0 0 0 0 0,0 1 1 0 0,0-1-1 0 0,0-1 19 0 0,25-22-121 0 0,-25 23 217 0 0,-1 1 31 0 0,10-13 143 0 0,-9 12-280 0 0,0 0 0 0 0,0 0 1 0 0,-1 0-1 0 0,1 0 0 0 0,0 1 0 0 0,0-1 0 0 0,0 0 0 0 0,0 0 0 0 0,0 1 0 0 0,0-1 0 0 0,0 0 1 0 0,0 1-1 0 0,0-1 0 0 0,0 1 0 0 0,1 0 0 0 0,-1-1 0 0 0,0 1 0 0 0,0 0 0 0 0,1-1 10 0 0,-1 1-4 0 0,0 0 0 0 0,-1 0 1 0 0,1 0-1 0 0,0 0 0 0 0,0-1 0 0 0,0 1 0 0 0,-1 0 0 0 0,1 0 0 0 0,0-1 0 0 0,0 1 0 0 0,-1-1 0 0 0,1 1 0 0 0,0-1 1 0 0,-1 1-1 0 0,1-1 4 0 0,-1 1 7 0 0,0-1 0 0 0,0 1 1 0 0,0 0-1 0 0,0-1 1 0 0,0 1-1 0 0,0 0 0 0 0,0-1 1 0 0,0 1-1 0 0,0 0 0 0 0,1 0 1 0 0,-1-1-1 0 0,0 1 1 0 0,0 0-1 0 0,0 0 0 0 0,0-1 1 0 0,0 1-1 0 0,1 0 1 0 0,-1 0-1 0 0,0-1 0 0 0,0 1 1 0 0,0 0-1 0 0,1 0 0 0 0,-1 0 1 0 0,0-1-1 0 0,0 1 1 0 0,1 0-1 0 0,-1 0 0 0 0,0 0 1 0 0,0 0-1 0 0,1 0 1 0 0,-1-1-1 0 0,0 1-7 0 0,12-5-416 0 0,-6 3 408 0 0,-5 2 81 0 0,0-2-66 0 0,0 1-1 0 0,-1 0 1 0 0,1-1 0 0 0,0 1 0 0 0,0 0-1 0 0,1 0 1 0 0,-1 0 0 0 0,0 0 0 0 0,0 0-1 0 0,0 0 1 0 0,1 0 0 0 0,-1 0 0 0 0,0 0-1 0 0,1 1 1 0 0,-1-1 0 0 0,1 0 0 0 0,0 1-7 0 0,-1-1 126 0 0,9-5-199 0 0,-9 5 81 0 0,1 0-1 0 0,-1-1 1 0 0,0 1 0 0 0,1 0-1 0 0,0 0 1 0 0,-1 1-1 0 0,1-1 1 0 0,-1 0 0 0 0,1 0-1 0 0,0 1 1 0 0,0-1 0 0 0,-1 1-1 0 0,1-1 1 0 0,0 1 0 0 0,1 0-8 0 0,-1 0-115 0 0,-2 0-12 0 0,0 0 21 0 0,2-2 98 0 0,-2 2 81 0 0,0 0 42 0 0,0 0 11 0 0,0 0-132 0 0,0 0 0 0 0,0 0 0 0 0,0 0 0 0 0,1 0 0 0 0,-1 0 0 0 0,0 0 0 0 0,0 0 0 0 0,0 0 0 0 0,0 0 0 0 0,0 0 0 0 0,1 0 0 0 0,-1 0 0 0 0,0 0 0 0 0,0 0 0 0 0,0 0 0 0 0,0 0-1 0 0,0 0 1 0 0,0 0 0 0 0,1 0 0 0 0,-1 0 0 0 0,0 0 0 0 0,0 0 0 0 0,0 0 0 0 0,0 0 0 0 0,0 0 0 0 0,0 1 0 0 0,0-1 0 0 0,1 0 0 0 0,-1 0 0 0 0,0 0 0 0 0,0 0 0 0 0,0 0 0 0 0,0 0 0 0 0,0 1 0 0 0,0-1 0 0 0,0 0 0 0 0,0 0-1 0 0,0 0 1 0 0,0 0 0 0 0,0 0 0 0 0,0 1 0 0 0,0-1 0 0 0,0 0 0 0 0,0 0 0 0 0,0 0 0 0 0,0 0 0 0 0,0 0 0 0 0,0 0 0 0 0,0 1 0 0 0,0-1 0 0 0,0 0 0 0 0,0 0 0 0 0,0 0 0 0 0,0 0 0 0 0,0 0 0 0 0,0 1 6 0 0,0 0-43 0 0,5 0 32 0 0,-4-1 25 0 0,0 0-1 0 0,0 0 0 0 0,0 0 1 0 0,0 0-1 0 0,0 0 0 0 0,0 0 1 0 0,0 0-1 0 0,0 0 1 0 0,0 0-1 0 0,0-1 0 0 0,0 1 1 0 0,0 0-1 0 0,0-1 0 0 0,0 1 1 0 0,0-1-1 0 0,0 1 0 0 0,0-1 1 0 0,0 1-1 0 0,-1-1 1 0 0,1 0-1 0 0,0 1 0 0 0,0-1 1 0 0,-1 0-1 0 0,1 0 0 0 0,0 1 1 0 0,-1-1-1 0 0,1 0 0 0 0,-1 0 1 0 0,1-1-14 0 0,2-1 22 0 0,-2 0-180 0 0,-2 1 133 0 0,7-8-138 0 0,-5 10 163 0 0,-1 0 0 0 0,0 0 0 0 0,1-1 0 0 0,-1 1 0 0 0,0 0 0 0 0,1-1 0 0 0,-1 1 0 0 0,0 0 0 0 0,0-1 0 0 0,0 1 0 0 0,1-1 0 0 0,-1 1 0 0 0,0 0 0 0 0,0-1 0 0 0,0 1 0 0 0,0-1 0 0 0,1 1 0 0 0,-1 0 0 0 0,0-1 0 0 0,0 1 0 0 0,0-1 0 0 0,0 1 0 0 0,0-1 0 0 0,0 1 0 0 0,0 0 0 0 0,0-1 0 0 0,2-3 0 0 0,23-7 0 0 0,-22 9 20 0 0,-3 2 79 0 0,2-1-16 0 0,0-1 94 0 0,2-9-100 0 0,-1 2-77 0 0,0 6 0 0 0,9-3 0 0 0,9-4 0 0 0,-19 6 0 0 0,0-2 0 0 0,2 2 0 0 0,-3-2-2 0 0,0 5 3 0 0,-1 1-1 0 0,0 0 0 0 0,0 0 0 0 0,0-1 1 0 0,0 1-1 0 0,0 0 0 0 0,0 0 0 0 0,0 0 0 0 0,1-1 1 0 0,-1 1-1 0 0,0 0 0 0 0,0 0 0 0 0,0 0 0 0 0,0-1 1 0 0,1 1-1 0 0,-1 0 0 0 0,0 0 0 0 0,0 0 0 0 0,1 0 1 0 0,-1 0-1 0 0,0-1 0 0 0,0 1 0 0 0,1 0 1 0 0,-1 0-1 0 0,0 0 0 0 0,0 0 0 0 0,1 0 0 0 0,-1 0 1 0 0,0 0-1 0 0,0 0 0 0 0,1 0 0 0 0,-1 0 0 0 0,0 0 1 0 0,0 0-1 0 0,4-1 5 0 0,0-1 23 0 0,0 0 1 0 0,-1 0-1 0 0,1-1 0 0 0,-1 1 0 0 0,2-2-28 0 0,11-7 72 0 0,-2 0-72 0 0,-14 11 2 0 0,1 0 0 0 0,-1 0-1 0 0,0 0 1 0 0,1 0 0 0 0,-1 0 0 0 0,1-1-1 0 0,-1 1 1 0 0,0 0 0 0 0,1 0 0 0 0,-1 0-1 0 0,0-1 1 0 0,1 1 0 0 0,-1 0 0 0 0,0 0-1 0 0,1-1 1 0 0,-1 1 0 0 0,0 0 0 0 0,0-1-1 0 0,1 1 1 0 0,-1 0 0 0 0,0-1 0 0 0,0 1-1 0 0,0 0 1 0 0,1-1 0 0 0,-1 1 0 0 0,0-1-1 0 0,0 1 1 0 0,0-1-2 0 0,1-2 15 0 0,-1 3-14 0 0,0 0 0 0 0,1 0 0 0 0,-1 0 0 0 0,0 0 0 0 0,0 0 0 0 0,0-1 0 0 0,0 1-1 0 0,1 0 1 0 0,-1 0 0 0 0,0 0 0 0 0,0-1 0 0 0,0 1 0 0 0,0 0 0 0 0,0 0 0 0 0,0-1 0 0 0,0 1 0 0 0,0 0-1 0 0,1 0 1 0 0,-1 0 0 0 0,0-1 0 0 0,0 1 0 0 0,0 0 0 0 0,0 0 0 0 0,0-1 0 0 0,0 1 0 0 0,0 0 0 0 0,0 0-1 0 0,-1-1 1 0 0,1 1 0 0 0,0 0 0 0 0,0 0 0 0 0,0-1 0 0 0,0 1 0 0 0,0 0 0 0 0,0 0 0 0 0,0 0 0 0 0,0-1-1 0 0,-1 1 1 0 0,1 0 0 0 0,0 0 0 0 0,0 0 0 0 0,0-1-1 0 0,0 1 0 0 0,-1 0 1 0 0,1 0-1 0 0,0 0 1 0 0,0 0-1 0 0,0 0 1 0 0,0 0-1 0 0,0 0 1 0 0,0 0-1 0 0,0 0 1 0 0,0 0-1 0 0,0 0 1 0 0,0 0-1 0 0,0-1 0 0 0,0 1 1 0 0,0 0-1 0 0,0 0 1 0 0,0 0-1 0 0,0 0 1 0 0,0 0-1 0 0,0 0 1 0 0,0 0-1 0 0,0 0 1 0 0,0 0-1 0 0,0 0 1 0 0,0-1-1 0 0,0 1 0 0 0,0 0 1 0 0,0 0-1 0 0,0 0 1 0 0,0 0-1 0 0,0 0 1 0 0,0 0-1 0 0,0 0 1 0 0,0 0-1 0 0,0 0 1 0 0,0-1-1 0 0,0 1 1 0 0,0 0-1 0 0,0 0 0 0 0,0 0 1 0 0,0 0-1 0 0,0 0 1 0 0,0 0-1 0 0,0 0 1 0 0,0 0-1 0 0,0 0 1 0 0,0 0-1 0 0,1 0 1 0 0,-1 0-1 0 0,0 0 1 0 0,0 0-1 0 0,0 0 0 0 0,0 0 1 0 0,0-1-1 0 0,0 1 1 0 0,0 0-1 0 0,0 0 0 0 0,6-6 0 0 0,-9 3 0 0 0,3 3 0 0 0,0 0 0 0 0,-1 0 0 0 0,1 0 0 0 0,0 0 0 0 0,0 0 0 0 0,0 0 0 0 0,0 0 0 0 0,0 0 0 0 0,0 0 0 0 0,0 0 0 0 0,0 0 0 0 0,0-1 0 0 0,0 1 0 0 0,-1 0 0 0 0,1 0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0,0-1 0 0 0,5-3 0 0 0,-7-2 0 0 0,2 5 0 0 0,1 0 0 0 0,-1 0 0 0 0,1 1 0 0 0,-1-1 0 0 0,1 0 0 0 0,-1 0 0 0 0,1 0 0 0 0,0 1 0 0 0,0-1 0 0 0,-1 0 0 0 0,1 1 0 0 0,0-1 0 0 0,0 1 0 0 0,0-1 0 0 0,0 1 0 0 0,0-1 0 0 0,10-8 0 0 0,-11 8 4 0 0,1 1 0 0 0,0-1 0 0 0,-1 1 0 0 0,1-1 0 0 0,0 1 0 0 0,0-1 0 0 0,-1 1 1 0 0,1-1-1 0 0,0 1 0 0 0,0 0 0 0 0,-1-1 0 0 0,1 1 0 0 0,0 0 0 0 0,0 0 0 0 0,0-1 0 0 0,1 1-4 0 0,-1 0 6 0 0,1 0 0 0 0,0-1 1 0 0,-1 1-1 0 0,1-1 1 0 0,0 1-1 0 0,-1-1 0 0 0,1 0 1 0 0,-1 0-1 0 0,1 0 0 0 0,-1 0 1 0 0,1 0-1 0 0,-1 0 1 0 0,0 0-1 0 0,1 0 0 0 0,0-2-6 0 0,-1-2 0 0 0,-1 3 0 0 0,0 1 0 0 0,0 0 0 0 0,0 0 0 0 0,1 0 0 0 0,-1 0 0 0 0,0 0 0 0 0,0 0 0 0 0,1 0 0 0 0,-1 0 0 0 0,0 0 0 0 0,1 0 0 0 0,-1 0 0 0 0,1 1 0 0 0,-1-1 0 0 0,1 0 0 0 0,0 0 0 0 0,18-23 0 0 0,7 0 124 0 0,4 6-112 0 0,-6-5-12 0 0,-24 23 0 0 0,1-1 0 0 0,-1 1 0 0 0,0 0 0 0 0,1-1 0 0 0,-1 1 0 0 0,0-1 0 0 0,1 1 0 0 0,-1 0 0 0 0,0-1 0 0 0,1 1 0 0 0,-1-1 0 0 0,0 1 0 0 0,0-1 0 0 0,1 1 0 0 0,-1-1 0 0 0,0 1 0 0 0,0-1 0 0 0,0 1 0 0 0,0-1 0 0 0,2-4 0 0 0,8-4 0 0 0,-8 8 0 0 0,1-1 0 0 0,-1 0 0 0 0,0 1 0 0 0,0-1 0 0 0,0 0 0 0 0,-1 0 0 0 0,1-1 0 0 0,-1 1 0 0 0,1 0 0 0 0,0-1 0 0 0,-1 0 0 0 0,1 1 0 0 0,-1-1 0 0 0,1 1 0 0 0,0-1 0 0 0,0 1 0 0 0,0 0 0 0 0,0 0 0 0 0,1-1 0 0 0,-1 2 0 0 0,1-1 0 0 0,-1 0 0 0 0,3-1 0 0 0,13-11 0 0 0,-13 7 0 0 0,0 1 0 0 0,0-1 0 0 0,0 0 0 0 0,-1 0 0 0 0,0 0 0 0 0,0-1 0 0 0,0-3 0 0 0,4 3 0 0 0,-7 8 0 0 0,-1 0 0 0 0,1-1 0 0 0,-1 1 0 0 0,0 0 0 0 0,1 0 0 0 0,-1-1 0 0 0,0 1 0 0 0,1 0 0 0 0,-1 0 0 0 0,0-1 0 0 0,1 1 0 0 0,-1 0 0 0 0,0-1 0 0 0,0 1 0 0 0,1-1 0 0 0,-1 1 0 0 0,0 0 0 0 0,0-1 0 0 0,0 1 0 0 0,0-1 0 0 0,1 1 0 0 0,-1 0 0 0 0,0-1 0 0 0,0 1 0 0 0,0-1 0 0 0,0 1 0 0 0,0-1 0 0 0,0 1 0 0 0,0-1 0 0 0,0 0 0 0 0,0 0 0 0 0,0-1 0 0 0,1 1 0 0 0,-1-1 0 0 0,0 1 0 0 0,1 0 0 0 0,0 0 0 0 0,-1-1 0 0 0,1 1 0 0 0,-1 0 0 0 0,1 0 0 0 0,0 0 0 0 0,0 0 0 0 0,0 0 0 0 0,0 0 0 0 0,0 0 0 0 0,0 0 0 0 0,1-1 0 0 0,21-17 0 0 0,-20 17 0 0 0,3-6 0 0 0,-6 7 0 0 0,0 0 0 0 0,1 1 0 0 0,-1-1 0 0 0,1 0 0 0 0,-1 1 0 0 0,0-1 0 0 0,1 0 0 0 0,0 1 0 0 0,-1-1 0 0 0,1 1 0 0 0,-1-1 0 0 0,1 1 0 0 0,0-1 0 0 0,-1 1 0 0 0,3-2 0 0 0,0 0 0 0 0,0 0 0 0 0,-1 0 0 0 0,0-1 0 0 0,1 1 0 0 0,-1 0 0 0 0,0-1 0 0 0,0 0 0 0 0,0 1 0 0 0,0-1 0 0 0,-1 0 0 0 0,1 1 0 0 0,-1 0 0 0 0,0 0 0 0 0,1 0 0 0 0,-1 0 0 0 0,0 0 0 0 0,0 0 0 0 0,-1 0 0 0 0,1 0 0 0 0,0 0 0 0 0,-1-1 0 0 0,1 0 0 0 0,4-7 0 0 0,-5 9 0 0 0,1 1 0 0 0,-1-1 0 0 0,1 1 0 0 0,-1-1 0 0 0,0 1 0 0 0,0-1 0 0 0,1 1 0 0 0,-1-1 0 0 0,0 0 0 0 0,0 1 0 0 0,1-1 0 0 0,-1 1 0 0 0,0-1 0 0 0,0 1 0 0 0,0-1 0 0 0,0 0 0 0 0,0 1 0 0 0,0-1 0 0 0,0 1 0 0 0,0-1 0 0 0,0 0 0 0 0,0 1 0 0 0,0-1 0 0 0,-1 0 0 0 0,1 1 0 0 0,0-1 0 0 0,0 0 0 0 0,0 0 0 0 0,0 0 0 0 0,1 1 0 0 0,-1-1 0 0 0,0 0 0 0 0,0 0 0 0 0,0 0 0 0 0,1 1 0 0 0,-1-1 0 0 0,0 0 0 0 0,1 0 0 0 0,-1 0 0 0 0,1 1 0 0 0,-1-1 0 0 0,0 0 0 0 0,1 0 0 0 0,-1 1 0 0 0,0-1 0 0 0,1 0 0 0 0,-1 0 0 0 0,0 0 0 0 0,0 0 0 0 0,0 1 0 0 0,0-1 0 0 0,0 0 0 0 0,0 0 0 0 0,0 0 0 0 0,0 0 0 0 0,0 0 0 0 0,0 0 0 0 0,0 1 0 0 0,1-1 0 0 0,-1 0 0 0 0,0 0 0 0 0,0 0 0 0 0,1 1 0 0 0,-1-1 0 0 0,0 0 0 0 0,1 1 0 0 0,-1-1 0 0 0,1 0 0 0 0,-1 1 0 0 0,1-1 0 0 0,-1 0 0 0 0,1 1 0 0 0,0-1 0 0 0,-1 1 0 0 0,1-1 0 0 0,0 1 0 0 0,-1-1 0 0 0,1 1 0 0 0,0 0 0 0 0,0-1 0 0 0,0 0 0 0 0,0 0 0 0 0,1 1 0 0 0,-1-1 0 0 0,0 0 0 0 0,0-1 0 0 0,0 1 0 0 0,0 0 0 0 0,0 0 0 0 0,0 0 0 0 0,1-2 0 0 0,8-12 0 0 0,-9 14 0 0 0,1-1 0 0 0,-1 1 0 0 0,0-1 0 0 0,1 0 0 0 0,-1 0 0 0 0,0 0 0 0 0,0 1 0 0 0,0-1 0 0 0,0-1 0 0 0,-1 2 0 0 0,1 0 0 0 0,0 0 0 0 0,-1 0 0 0 0,1 0 0 0 0,0 0 0 0 0,0 0 0 0 0,0 0 0 0 0,0 0 0 0 0,0 0 0 0 0,0 0 0 0 0,0 1 0 0 0,1-1 0 0 0,-1 0 0 0 0,1 0 0 0 0,-1-1 0 0 0,1 1 0 0 0,0 0 0 0 0,-1-1 0 0 0,0 1 0 0 0,1-1 0 0 0,0-1 0 0 0,5-12 0 0 0,-7 13 0 0 0,1 0 0 0 0,0-1 0 0 0,1 1 0 0 0,-1 0 0 0 0,0 0 0 0 0,1-1 0 0 0,-1 1 0 0 0,1 0 0 0 0,0 0 0 0 0,2-9 0 0 0,4 4 0 0 0,-7 7 0 0 0,-1-1 0 0 0,1 1 0 0 0,0-1 0 0 0,-1 1 0 0 0,1-1 0 0 0,-1 1 0 0 0,1-1 0 0 0,0 1 0 0 0,-1-1 0 0 0,1 0 0 0 0,-1 1 0 0 0,0-1 0 0 0,1 0 0 0 0,-1 1 0 0 0,0-1 0 0 0,1 0 0 0 0,-1 0 0 0 0,0 1 0 0 0,0-1 0 0 0,1 0 0 0 0,0-2 0 0 0,0 1 0 0 0,1-1 0 0 0,-1 1 0 0 0,1 0 0 0 0,-1-1 0 0 0,1 1 0 0 0,0 0 0 0 0,0 0 0 0 0,0 0 0 0 0,1 0 0 0 0,-1 1 0 0 0,0-1 0 0 0,1 0 0 0 0,-1 1 0 0 0,0 0 0 0 0,0-1 0 0 0,0 1 0 0 0,0 0 0 0 0,0-1 0 0 0,0 0 0 0 0,-1 1 0 0 0,1-1 0 0 0,0 0 0 0 0,-1 0 0 0 0,0 0 0 0 0,1-1 0 0 0,0 0 0 0 0,0-1 0 0 0,-1 1 0 0 0,1 0 0 0 0,0 0 0 0 0,0 0 0 0 0,1 1 0 0 0,-1-1 0 0 0,2-1 0 0 0,8-11 0 0 0,0 0 0 0 0,5-8 0 0 0,-13 16 0 0 0,0 1 0 0 0,0 0 0 0 0,1 0 0 0 0,0 0 0 0 0,4-2 0 0 0,9-13 0 0 0,30-46 0 0 0,-37 49 0 0 0,-3 7 1 0 0,38-54 116 0 0,-31 49-106 0 0,5-5-12 0 0,-14 13 1 0 0,-3 4 0 0 0,0-1 0 0 0,0 1 0 0 0,0-1 0 0 0,-1 1 0 0 0,1-3 0 0 0,-1 3 0 0 0,1 0 0 0 0,0 0 0 0 0,0 1 0 0 0,1-1 0 0 0,-1 1 0 0 0,1-1 0 0 0,0 1 0 0 0,-1 0 0 0 0,1 0 0 0 0,4-1 0 0 0,-4 1 0 0 0,-1 0 0 0 0,1 0 0 0 0,-1 0 0 0 0,0-1 0 0 0,0 1 0 0 0,0-1 0 0 0,0 0 0 0 0,-1 0 0 0 0,1 0 0 0 0,-1 0 0 0 0,0 0 0 0 0,1-5 0 0 0,-2 7 5 0 0,1 0 0 0 0,-1-1-1 0 0,1 1 1 0 0,-1 0 0 0 0,1 0 0 0 0,0 0-1 0 0,-1 0 1 0 0,1 0 0 0 0,1 0-5 0 0,9-11 21 0 0,0-4-27 0 0,-7 11-1 0 0,-1 0 0 0 0,1 0-1 0 0,-1 0 1 0 0,-1-1 0 0 0,1 1 0 0 0,-1-1-1 0 0,-1 0 1 0 0,1 0 7 0 0,0-1 8 0 0,0 1-1 0 0,1 0 1 0 0,0-1 0 0 0,0 2-1 0 0,1-1 1 0 0,0 0 0 0 0,1 0-8 0 0,-4 4 2 0 0,1 0 0 0 0,-2-1 0 0 0,1 1 0 0 0,0 0 1 0 0,-1-1-1 0 0,1-1-2 0 0,9-17-3 0 0,3-2 3 0 0,-2 3 0 0 0,-8 9 0 0 0,19-33 0 0 0,9-12 64 0 0,-26 47-64 0 0,0 1 0 0 0,0 0 0 0 0,1 1 0 0 0,0 0 0 0 0,0 0 0 0 0,3-2 0 0 0,4-5 0 0 0,-12 12 0 0 0,0 0 0 0 0,0 1 0 0 0,1-1 0 0 0,-1 1 0 0 0,0 0 0 0 0,4-3 0 0 0,6-5 64 0 0,-1-2 0 0 0,5-5-64 0 0,-13 14 0 0 0,0-1 0 0 0,0 1 0 0 0,0 0 0 0 0,0 0 0 0 0,1 0 0 0 0,-1 1 0 0 0,1-1 0 0 0,1 0 0 0 0,19-14 0 0 0,-13 9 0 0 0,22-18 0 0 0,-27 21 0 0 0,-1 0 0 0 0,-1 0 45 0 0,0 1 0 0 0,1-1-1 0 0,0 1 1 0 0,0 1-1 0 0,0-1 1 0 0,5-2-45 0 0,12-9 151 0 0,-19 14-108 0 0,-2 1-33 0 0,0 0 0 0 0,0 0 1 0 0,-1 0-1 0 0,1 0 1 0 0,0 0-1 0 0,0 0 0 0 0,-1 0 1 0 0,1 0-1 0 0,0-1 0 0 0,0 1 1 0 0,0 0-1 0 0,-1-1 1 0 0,1 1-1 0 0,0 0 0 0 0,-1-1 1 0 0,1 1-1 0 0,0-1 1 0 0,-1 1-1 0 0,1-1-10 0 0,4-2 205 0 0,8-3-183 0 0,1-1-182 0 0,-5 4 144 0 0,-4 0 24 0 0,1 1 1 0 0,-1 0-1 0 0,1 0 1 0 0,0 0 0 0 0,0 1-1 0 0,-1 0 1 0 0,1 0-1 0 0,0 0 1 0 0,1 1-9 0 0,1 0 43 0 0,3 0-32 0 0,-2 1 8 0 0,-3 1 15 0 0,20 2 159 0 0,-25-3-112 0 0,5-1-1 0 0,46 13-80 0 0,-43-11 0 0 0,-1 1 0 0 0,0 0 0 0 0,0 0 0 0 0,6 4 0 0 0,22 5 0 0 0,-4-4 0 0 0,-25-6 0 0 0,9 3 0 0 0,-11-1 0 0 0,-1-1 0 0 0,-3-2 0 0 0,1 0 0 0 0,-1 0 0 0 0,0 0-1 0 0,1 0 1 0 0,-1 0 0 0 0,1 0 0 0 0,-1 0 0 0 0,1 0 0 0 0,-1-1-1 0 0,1 1 1 0 0,0-1 0 0 0,-1 1 0 0 0,1-1 0 0 0,0 0 0 0 0,-1 1 0 0 0,1-1 1 0 0,0 0 0 0 0,0 1 0 0 0,0-1 0 0 0,0 1 0 0 0,0-1 0 0 0,-1 1 0 0 0,1 0 0 0 0,0 0 0 0 0,0 0 0 0 0,-1 0 0 0 0,1 0 0 0 0,-1 0 0 0 0,2 1-1 0 0,21 10 53 0 0,-13-7-53 0 0,-5-3 0 0 0,11 5 0 0 0,36 27 0 0 0,-32-18 0 0 0,16 9 0 0 0,-27-19 0 0 0,-1 0 0 0 0,0 0 0 0 0,2 3 0 0 0,22 23 64 0 0,-7-8-64 0 0,26 16 0 0 0,-36-30 0 0 0,-11-7 0 0 0,-1-1 0 0 0,1 1 0 0 0,-1 1 0 0 0,3 2 0 0 0,4-1 0 0 0,-8-4 0 0 0,-3-1 0 0 0,1 0 0 0 0,-1 0 0 0 0,1 0 0 0 0,-1 0 0 0 0,1 1 0 0 0,-1-1 0 0 0,1 0 0 0 0,-1 0 0 0 0,0 0 0 0 0,1 0 0 0 0,-1 1 0 0 0,1-1 0 0 0,-1 0 0 0 0,0 0 0 0 0,1 1 0 0 0,-1-1 0 0 0,0 0 0 0 0,1 1 0 0 0,-1-1 0 0 0,0 0 0 0 0,0 1 0 0 0,1-1 0 0 0,-1 0 0 0 0,0 1 0 0 0,0-1 0 0 0,1 1 0 0 0,-1-1 0 0 0,0 0 0 0 0,0 1 0 0 0,0-1 0 0 0,0 1 0 0 0,0-1 0 0 0,0 2 0 0 0,17 16 0 0 0,-7-9 0 0 0,-1 0 0 0 0,2-1 0 0 0,5 4 0 0 0,6 4 0 0 0,-7-4 0 0 0,2 3 0 0 0,30 29 0 0 0,-10-18 0 0 0,-33-23 0 0 0,0 0 0 0 0,-1-1 0 0 0,1 0 0 0 0,0 0 0 0 0,3 1 0 0 0,11 7 0 0 0,-16-8 0 0 0,1 0 0 0 0,-1 0 0 0 0,0 0 0 0 0,0-1 0 0 0,1 1 0 0 0,-1-1 0 0 0,1 0 0 0 0,1 1 0 0 0,0 0 0 0 0,2 0 0 0 0,0 1 0 0 0,4 6 0 0 0,5 0 0 0 0,-6-4 0 0 0,-6-3 0 0 0,-1-1 0 0 0,0 1 0 0 0,1-1 0 0 0,0 1 0 0 0,-1-1 0 0 0,1 0 0 0 0,1 0 0 0 0,43 22 0 0 0,-42-18 0 0 0,18 8 0 0 0,4 1 0 0 0,-3 3 0 0 0,2 0 0 0 0,-7-7 0 0 0,-9-5 0 0 0,0 0 0 0 0,-1 1 0 0 0,4 3 0 0 0,-10-7 0 0 0,-1-1 0 0 0,0 1 0 0 0,0-1 0 0 0,0 1 0 0 0,1-1 0 0 0,-1 0 0 0 0,1 0 0 0 0,-1 0 0 0 0,1-1 0 0 0,1 1 0 0 0,7 3 0 0 0,-4-1 0 0 0,6 3 0 0 0,-9-4 0 0 0,1-1 0 0 0,10 7 0 0 0,-13-7 0 0 0,0 0 0 0 0,0 0 0 0 0,1 0 0 0 0,-1-1 0 0 0,0 1 0 0 0,1 0 0 0 0,-1-1 0 0 0,1 0 0 0 0,8 3 0 0 0,6 4 0 0 0,1 1 0 0 0,-16-6 0 0 0,0-1 0 0 0,1 1 0 0 0,-1-1 0 0 0,1 0 0 0 0,-1 0 0 0 0,1 0 0 0 0,0 0 0 0 0,4 1 8 0 0,0 0 0 0 0,0 0 0 0 0,0 1 0 0 0,4 3-8 0 0,-4-3 8 0 0,-1 1 0 0 0,1-1 0 0 0,0-1 0 0 0,7 2-8 0 0,-8-3 0 0 0,-4-1 0 0 0,0 0 0 0 0,0 0 0 0 0,0 0 0 0 0,0 1 0 0 0,-1-1 0 0 0,1 1 0 0 0,0-1 0 0 0,0 1 0 0 0,1 1 0 0 0,1-2 0 0 0,0 1 0 0 0,11 6 0 0 0,9 3 0 0 0,-18-7 0 0 0,5 4 0 0 0,13 6 0 0 0,-22-11 0 0 0,14 4 0 0 0,-2 1 0 0 0,-8-5 0 0 0,0 0 0 0 0,2 1 11 0 0,-1 1 32 0 0,1-1-33 0 0,2-1-14 0 0,-7-2 10 0 0,9 4 46 0 0,-10-2-40 0 0,2-1-4 0 0,-1 1 0 0 0,1-1-1 0 0,0 1 1 0 0,0-1 0 0 0,-1 0 0 0 0,1 0-1 0 0,0-1 1 0 0,3 1-8 0 0,12 1 0 0 0,-13-2 18 0 0,-5 0-15 0 0,1 0 1 0 0,-1 0-1 0 0,0 0 1 0 0,1 0 0 0 0,-1 0-1 0 0,1 0 1 0 0,-1 0-1 0 0,0 0 1 0 0,1 1-1 0 0,-1-1 1 0 0,1 1 0 0 0,-1-1-1 0 0,1 1-3 0 0,44 4 75 0 0,-39-4-32 0 0,-4-1-41 0 0,15 3 6 0 0,-4-3-8 0 0,33 0 64 0 0,-9-4-140 0 0,-33 5 103 0 0,19-7 86 0 0,14 2-113 0 0,-30 3 0 0 0,-2-1 0 0 0,1-1 0 0 0,1 0 0 0 0,0-1 0 0 0,-8 3 0 0 0,2-1 0 0 0,23-6 0 0 0,-6 3 0 0 0,15-8 0 0 0,-28 11 0 0 0,0 1 0 0 0,0-2 0 0 0,2 1 0 0 0,-8 2 0 0 0,10-5 0 0 0,-5 4 0 0 0,12-4 0 0 0,-13 2 0 0 0,14-9 0 0 0,14-9 0 0 0,-27 18 0 0 0,-3 2 0 0 0,0-1 0 0 0,1 1 0 0 0,-1-1 0 0 0,0 0 0 0 0,0 0 0 0 0,0 0 0 0 0,0 0 0 0 0,-1 0 0 0 0,1 0 0 0 0,16-19 0 0 0,-11 14 0 0 0,0 0 0 0 0,-1 1 0 0 0,1-1 0 0 0,-2-1 0 0 0,2-1 0 0 0,-5 6 0 0 0,6-8-22 0 0,0 0 1 0 0,1 1 0 0 0,8-8 21 0 0,-11 12 0 0 0,2-1 0 0 0,0-1 0 0 0,-1-1 0 0 0,0 1 0 0 0,1-2 0 0 0,-3 2 0 0 0,1 1 0 0 0,0 1 0 0 0,5-6 0 0 0,4-2 0 0 0,-6 6 0 0 0,-7 6 0 0 0,1 0 0 0 0,-1-1 0 0 0,0 1 0 0 0,0 0 0 0 0,0-1 0 0 0,0 0 0 0 0,1-1 0 0 0,3-10 0 0 0,-5 12 0 0 0,-1 0 0 0 0,1 0 0 0 0,0 1 0 0 0,-1-1 0 0 0,1 0 0 0 0,0 1 0 0 0,0-1 0 0 0,0 1 0 0 0,0-1 0 0 0,0 1 0 0 0,1-1 0 0 0,3-3 0 0 0,-1 0 0 0 0,1 0 0 0 0,-1 0 0 0 0,-1-1 0 0 0,1 1 0 0 0,-1-1 0 0 0,1-1 0 0 0,1 0 0 0 0,-1 1 0 0 0,1 0 0 0 0,0 0 0 0 0,0 0 0 0 0,6-5 0 0 0,-7 7 0 0 0,-1 1 0 0 0,1-1 0 0 0,-1-1 0 0 0,0 1 0 0 0,1-3 0 0 0,8-11 0 0 0,-7 13 0 0 0,7-10 0 0 0,0-1 0 0 0,-1 0 0 0 0,8-15 0 0 0,10-13 0 0 0,-2 0 0 0 0,-19 27 0 0 0,1 0 0 0 0,1 0 0 0 0,1 1 0 0 0,11-13 0 0 0,-18 23 0 0 0,9-12 0 0 0,-1 0 0 0 0,-1-1 0 0 0,3-6 0 0 0,-11 19 0 0 0,0 1 0 0 0,1 0 0 0 0,-1 0 0 0 0,3-1 0 0 0,7-12 0 0 0,-6 10-23 0 0,0 1 0 0 0,0-1 0 0 0,1 1 0 0 0,6-4 23 0 0,-13 11 0 0 0,3-4-6 0 0,1-1 1 0 0,-1 1-1 0 0,0-1 0 0 0,0 0 0 0 0,-1 0 0 0 0,1 0 0 0 0,2-5 6 0 0,-4 5-2 0 0,1 1-1 0 0,0-1 0 0 0,0 1 0 0 0,0 0 1 0 0,0 0-1 0 0,1 0 0 0 0,2-2 3 0 0,4-4 22 0 0,0 0-1 0 0,-2 0 0 0 0,2-1-21 0 0,19-29 0 0 0,-20 27 0 0 0,0 1 0 0 0,0-1 0 0 0,1 2 0 0 0,1 0 0 0 0,0 0 0 0 0,0 1 0 0 0,8-5 0 0 0,25-24-64 0 0,0 0 64 0 0,-42 37 0 0 0,0 0 0 0 0,0 0 0 0 0,0 0 0 0 0,0 0 0 0 0,0-1 0 0 0,0 1 0 0 0,0-2 0 0 0,11-11 0 0 0,37-32 0 0 0,-49 46 0 0 0,1-1 0 0 0,-1 1 0 0 0,1-1 0 0 0,-1 1 0 0 0,1 0 0 0 0,0 0 0 0 0,-1 0 0 0 0,1 0 0 0 0,1 0 0 0 0,6-6 0 0 0,6-14-2 0 0,-13 17 4 0 0,0 0 0 0 0,1 0 0 0 0,0 1 0 0 0,-1-1 1 0 0,1 1-1 0 0,2-2-2 0 0,-1 1 0 0 0,-1 0-1 0 0,1 1 1 0 0,-1-1-1 0 0,0-1 1 0 0,2-2 0 0 0,6-10-9 0 0,16-13 23 0 0,-17 19 6 0 0,0 1 0 0 0,7-13-20 0 0,22-23 10 0 0,-20 21-10 0 0,-14 18 0 0 0,0 1 0 0 0,0-1 0 0 0,-1 0 0 0 0,1 0 0 0 0,1-5 0 0 0,4-2 0 0 0,-8 12 0 0 0,-1 0 0 0 0,1 0 0 0 0,-1 1 0 0 0,1-1 0 0 0,-1 0 0 0 0,0 0 0 0 0,0 0 0 0 0,0 0 0 0 0,0-1 0 0 0,3-7 0 0 0,0 1 0 0 0,0-1 0 0 0,6-8 0 0 0,-5 10 0 0 0,27-43-64 0 0,-22 36 64 0 0,-1 0 0 0 0,0 0 0 0 0,1-5 0 0 0,3-1 0 0 0,-11 18 0 0 0,1 0 0 0 0,-1-1 0 0 0,0 1 0 0 0,0 0 0 0 0,-1-1 0 0 0,1 1 0 0 0,-2 1 0 0 0,0 1 0 0 0,1 0 0 0 0,-1 0 0 0 0,1-1 0 0 0,0 1 0 0 0,-1 0 0 0 0,1 0 0 0 0,0 0 0 0 0,-1 0 0 0 0,1 0 0 0 0,0 0 0 0 0,1-1 0 0 0,0-1 0 0 0,6-7 0 0 0,-1 0 0 0 0,1 1 0 0 0,2-1 0 0 0,39-48 0 0 0,-25 32 0 0 0,1-3 0 0 0,-9 10 0 0 0,10-3 64 0 0,15-9 0 0 0,-14 0-64 0 0,-4 2 0 0 0,-16 21 0 0 0,0 1 0 0 0,1 0 0 0 0,0 0 0 0 0,6-4 0 0 0,-9 7-10 0 0,9-7 5 0 0,-13 10 7 0 0,1 0-1 0 0,-1 0 0 0 0,1 0 0 0 0,-1 0 1 0 0,0 0-1 0 0,0 0 0 0 0,1 0 0 0 0,-1-1 1 0 0,0 1-1 0 0,0 0 0 0 0,0-1 0 0 0,0 0-1 0 0,-1 0 0 0 0,8-3 0 0 0,-4 3-10 0 0,1 1-33 0 0,-1-2 32 0 0,1 1 11 0 0,1-1 0 0 0,0 2 0 0 0,-2-2 0 0 0,3 0 0 0 0,-1 2 12 0 0,-2-1 50 0 0,2 2 3 0 0,-1 0-52 0 0,1 2-13 0 0,0-2 0 0 0,0 0 0 0 0,6 2 0 0 0,11 2 0 0 0,-15-2 0 0 0,0-1 0 0 0,-1 2 0 0 0,1-1 0 0 0,-1 1 0 0 0,2 1 0 0 0,11 6-4 0 0,-6-1 62 0 0,-10-5-37 0 0,0 0 22 0 0,4 3-56 0 0,2 0 1 0 0,-1 0-1 0 0,2-1 13 0 0,17 13-40 0 0,-13-12 26 0 0,-12-7 5 0 0,0 1 1 0 0,0 0 0 0 0,0 0 0 0 0,0 1-1 0 0,0-1 1 0 0,2 2 8 0 0,27 20-74 0 0,-22-16 77 0 0,0 0 1 0 0,-1 1-1 0 0,7 7-3 0 0,14 13 0 0 0,-1-7 0 0 0,-28-19 0 0 0,15 7 0 0 0,-14-9 0 0 0,11 10 0 0 0,2-2-35 0 0,7 3 6 0 0,10 5 29 0 0,0-1 54 0 0,-25-12-46 0 0,22 14-6 0 0,-23-12-2 0 0,-5-4-3 0 0,0 0 0 0 0,1 0 1 0 0,-1 0-1 0 0,1 0 0 0 0,-1 0 0 0 0,1 0 0 0 0,0 0 0 0 0,-1 0 0 0 0,1-1 3 0 0,7 4-27 0 0,37 18 80 0 0,-7-2-53 0 0,-10-7 0 0 0,14 13 0 0 0,-18-13 0 0 0,35 24-80 0 0,-41-23 60 0 0,-16-12 21 0 0,-1 0-1 0 0,1 0 1 0 0,-1 0-1 0 0,1-1 1 0 0,-1 1 0 0 0,1-1-1 0 0,2 2 0 0 0,0-1 0 0 0,0 1 0 0 0,-1 0 0 0 0,1 0 0 0 0,-1 0 0 0 0,3 2 0 0 0,8 6 0 0 0,-11-9 0 0 0,-3-2 0 0 0,1 1 0 0 0,-1-1 0 0 0,0 1 0 0 0,0 0 0 0 0,1-1 0 0 0,-1 1 0 0 0,0 0 0 0 0,0-1 0 0 0,0 1 0 0 0,0 0 0 0 0,0 0 0 0 0,0 1 0 0 0,5 2 0 0 0,0-1 0 0 0,0 1 0 0 0,1-1 0 0 0,-1 0 0 0 0,1 0 0 0 0,0-1 0 0 0,0 0 0 0 0,0 0 0 0 0,-3-1 0 0 0,0 1 0 0 0,-1-1 0 0 0,1 1 0 0 0,0 0 0 0 0,-1 0 0 0 0,2 1 0 0 0,14 7 0 0 0,14 8 64 0 0,-32-18-64 0 0,0 1 0 0 0,0-1 0 0 0,1 0 0 0 0,-1 1 0 0 0,0-1 0 0 0,0 1 0 0 0,0 0 0 0 0,1-1 0 0 0,-1 1 0 0 0,0 0 0 0 0,0 0 0 0 0,0 1 0 0 0,5 1 0 0 0,-5-2 0 0 0,1-1 0 0 0,-1 1 0 0 0,1 0 0 0 0,-1 0 0 0 0,0-1 0 0 0,1 1 0 0 0,-1 0 0 0 0,0 0 0 0 0,0 0 0 0 0,0 0 0 0 0,1 1 0 0 0,-1-1 0 0 0,0 0 0 0 0,0-1 0 0 0,-1 1 0 0 0,1 0 0 0 0,0-1 0 0 0,0 1 0 0 0,0 0 0 0 0,0-1 0 0 0,0 1 0 0 0,0-1 0 0 0,0 0 0 0 0,0 1 0 0 0,0-1 0 0 0,1 0 0 0 0,-1 0 0 0 0,33 16 0 0 0,-9-1 0 0 0,36 22 0 0 0,-32-16-10 0 0,-27-20 6 0 0,-1-1 0 0 0,1 1 0 0 0,-1 0 0 0 0,1 0 1 0 0,-1-1-1 0 0,0 1 0 0 0,0 0 0 0 0,1 1 0 0 0,-1-1 1 0 0,0 0 3 0 0,7 4-16 0 0,-3-2 16 0 0,0 0 0 0 0,0 0 0 0 0,0 0 0 0 0,2 2 0 0 0,16 10 0 0 0,-7-8 0 0 0,-5 1 0 0 0,14 8 10 0 0,-1 0 34 0 0,27 12-44 0 0,-40-20-47 0 0,1 0 104 0 0,35 16-57 0 0,-17-9 27 0 0,-16-7 10 0 0,16 8-37 0 0,-21-11 0 0 0,0 0 0 0 0,0 0 0 0 0,4 0 0 0 0,-10-3 0 0 0,1 0 0 0 0,0 0 0 0 0,-1 0 0 0 0,1 0 0 0 0,-1 0 0 0 0,2 2 0 0 0,-2-2 0 0 0,-1 0 0 0 0,1 1 0 0 0,1-2 0 0 0,-1 1 0 0 0,0 0 0 0 0,0-1 0 0 0,2 1 0 0 0,0 0-3 0 0,0 1 0 0 0,0-1 1 0 0,-1 1-1 0 0,1 0 0 0 0,-1 0 0 0 0,0 0 0 0 0,0 0 0 0 0,1 1 3 0 0,19 15-41 0 0,47 28 41 0 0,-40-26 54 0 0,-18-14-54 0 0,-1 1 0 0 0,0 0 0 0 0,8 8 0 0 0,-5-6 11 0 0,-1-2-12 0 0,15 13 1 0 0,-16-11 0 0 0,1 0 0 0 0,11 5 0 0 0,-19-9 0 0 0,-4-4 0 0 0,0 0 0 0 0,0 0 0 0 0,0 0 0 0 0,0 0 0 0 0,1-1 0 0 0,-1 1 0 0 0,1-1 0 0 0,-1 1 0 0 0,1-1 0 0 0,1 1 0 0 0,2 0 0 0 0,0 3 0 0 0,0-2 0 0 0,-3-1 0 0 0,-3-2 0 0 0,0 0 0 0 0,1 1 0 0 0,-1-1 0 0 0,1 0 0 0 0,-1 0 0 0 0,1 0 0 0 0,-1 1 0 0 0,0-1 0 0 0,1 0 0 0 0,-1 0 0 0 0,1 0 0 0 0,-1 0 0 0 0,1 0 0 0 0,-1 0 0 0 0,1 0 0 0 0,-1 0 0 0 0,1 0 0 0 0,-1 0 0 0 0,1 0 0 0 0,-1 0 0 0 0,1 0 0 0 0,-1 0 0 0 0,7-2 0 0 0,-3 2 0 0 0,4-3 0 0 0,1-1 0 0 0,-4 1 0 0 0,-1 1 0 0 0,13-8 0 0 0,-15 8 0 0 0,11-4-72 0 0,-3 3 72 0 0,-9 4 0 0 0,4-4 0 0 0,8-5 0 0 0,25-16 0 0 0,41-13 0 0 0,-32 15 64 0 0,-28 13-10 0 0,38-23-44 0 0,-38 20-10 0 0,-16 9 0 0 0,-1 1 0 0 0,1 0 0 0 0,0 0 0 0 0,1 1 0 0 0,-1-1 0 0 0,0 1 0 0 0,0-1 0 0 0,1 1 0 0 0,0 0 6 0 0,0-1 0 0 0,0 0 0 0 0,0 0-1 0 0,-1 0 1 0 0,1-1 0 0 0,1-1-6 0 0,20-11 29 0 0,-22 13-29 0 0,1 0 0 0 0,-1 0 0 0 0,1 0 0 0 0,-1-1 0 0 0,0 0 0 0 0,0 1 0 0 0,0-1 0 0 0,2-3 0 0 0,14-11 0 0 0,-5 7 0 0 0,-7 5 0 0 0,0 0 0 0 0,0 0 0 0 0,-1 0 0 0 0,3-4 0 0 0,-7 8 0 0 0,0-1 0 0 0,0 1 0 0 0,0-1 0 0 0,0 1 0 0 0,0 0 0 0 0,0-1 0 0 0,1 1 0 0 0,1 0 0 0 0,-2 0 0 0 0,1-1 0 0 0,0 1 0 0 0,0 0 0 0 0,-1-1 0 0 0,1 0 0 0 0,1-1 0 0 0,2-2 0 0 0,0 1 0 0 0,1-1 0 0 0,-1 1 0 0 0,3 0 0 0 0,24-17 0 0 0,0-5 0 0 0,19-16 0 0 0,37-34 0 0 0,-37 28 64 0 0,-41 38-64 0 0,-9 9 0 0 0,0 0 0 0 0,-1-1 0 0 0,1 1 0 0 0,-1 0 0 0 0,0-1 0 0 0,1 1 0 0 0,-1-1 0 0 0,0 1 0 0 0,1-2 0 0 0,5-7-13 0 0,0 0-1 0 0,1 1 0 0 0,-1 0 1 0 0,4-1 13 0 0,20-26-34 0 0,-17 19 34 0 0,0 0 0 0 0,1 1 0 0 0,3-1 0 0 0,9-15 0 0 0,-7 9 0 0 0,4 1 0 0 0,-16 16 0 0 0,-1-1 0 0 0,0 0 0 0 0,3-3 0 0 0,-7 7 9 0 0,0 0 0 0 0,0 0 0 0 0,0 0 1 0 0,0 1-1 0 0,4-3-9 0 0,-3 3 12 0 0,0-1 0 0 0,-1 0 0 0 0,1 0 0 0 0,0 0 0 0 0,-1 0 0 0 0,2-3-12 0 0,2-2-15 0 0,0 1 0 0 0,0 0 0 0 0,5-3 15 0 0,-4 3 26 0 0,0 0 1 0 0,0-1-1 0 0,4-5-26 0 0,22-16 0 0 0,-27 22 0 0 0,1 0 1 0 0,0 1-1 0 0,0-1 0 0 0,3-1 0 0 0,-2 2-3 0 0,-1 0 0 0 0,0 0 0 0 0,-1-1 1 0 0,4-3 2 0 0,6-9-57 0 0,-9 10 58 0 0,0 1 1 0 0,6-11-2 0 0,-10 15 0 0 0,-1 1 0 0 0,0-1 0 0 0,1 1 0 0 0,0-1 0 0 0,0 1 0 0 0,0 0 0 0 0,2-1 0 0 0,21-17 0 0 0,-8 2 0 0 0,0 2 0 0 0,11-7 0 0 0,2-2 0 0 0,-16 16 0 0 0,-15 9 0 0 0,1 1 0 0 0,0-1 0 0 0,-1 0 0 0 0,1 0 0 0 0,-1 0 0 0 0,1-1 0 0 0,-1 1 0 0 0,0 0 0 0 0,1 0 0 0 0,-1-1 0 0 0,0 1 0 0 0,0-1 0 0 0,0 1 0 0 0,0-1 0 0 0,0 1 0 0 0,0-1 0 0 0,1-1 0 0 0,-1 1-1 0 0,1-1 1 0 0,0 1-1 0 0,0 0 1 0 0,0 0-1 0 0,0 0 1 0 0,0 0-1 0 0,1 0 1 0 0,-1 0 0 0 0,15-13 58 0 0,19-19-48 0 0,-2 3-10 0 0,-31 28 0 0 0,0 0 0 0 0,-1 1 0 0 0,1-1 0 0 0,0 1 0 0 0,0 0 0 0 0,1-1 0 0 0,17-13 0 0 0,-3 2 0 0 0,-15 12 0 0 0,0 0 0 0 0,0 0 0 0 0,-1-1 0 0 0,1 1 0 0 0,0-1 0 0 0,0 0 0 0 0,27-20 0 0 0,-1-4-88 0 0,-21 20 111 0 0,-7 6-20 0 0,0 1 1 0 0,0-1-1 0 0,-1 0 1 0 0,1 1-1 0 0,0-1 1 0 0,0 0-1 0 0,-1 0 0 0 0,1 0 1 0 0,0 0-1 0 0,-1 1 1 0 0,1-1-1 0 0,0-1-3 0 0,-1 1-2 0 0,1 0 0 0 0,-1 1-1 0 0,1-1 1 0 0,-1 0 0 0 0,1 1 0 0 0,-1-1-1 0 0,1 0 1 0 0,0 1 0 0 0,-1-1 0 0 0,1 1-1 0 0,0-1 1 0 0,0 1 0 0 0,0-1 0 0 0,-1 1-1 0 0,1 0 1 0 0,0-1 2 0 0,10-6-28 0 0,-7 3 31 0 0,0 0 0 0 0,0 0 0 0 0,1 1 0 0 0,-1-1 0 0 0,1 1 0 0 0,-1 0 0 0 0,1 1 0 0 0,1-1-3 0 0,15-10-9 0 0,0-5 58 0 0,-17 15-49 0 0,-3 3 0 0 0,0 0 0 0 0,-1-1 0 0 0,1 1 0 0 0,-1 0 0 0 0,1-1 0 0 0,-1 1 0 0 0,1 0 0 0 0,-1-1 0 0 0,1 1 0 0 0,-1-1 0 0 0,0 1 0 0 0,1-1 0 0 0,-1 1 0 0 0,1-1 0 0 0,-1 1 0 0 0,0-1 0 0 0,0 1 0 0 0,1-1 0 0 0,-1 1 0 0 0,0-1 0 0 0,0 0 0 0 0,0 1 0 0 0,0-1 0 0 0,0 1 0 0 0,0-1 0 0 0,0 1 0 0 0,0 0 0 0 0,1-1 0 0 0,-1 1 0 0 0,0-1 0 0 0,0 1 0 0 0,0-1 0 0 0,0 1 0 0 0,1 0 0 0 0,-1-1 0 0 0,0 1 0 0 0,0-1 0 0 0,1 1 0 0 0,-1 0 0 0 0,0-1 0 0 0,1 1 0 0 0,-1 0 0 0 0,1-1 0 0 0,-1 1 0 0 0,0 0 0 0 0,0 0 0 0 0,1 0 0 0 0,-1-1 0 0 0,0 1 0 0 0,0 0 0 0 0,1 0 0 0 0,-1-1 0 0 0,0 1 0 0 0,0 0 0 0 0,0-1 0 0 0,0 1 0 0 0,1 0 0 0 0,-1 0 0 0 0,0-1 0 0 0,0 1 0 0 0,0 0 0 0 0,0-1 0 0 0,0 1 0 0 0,0 0 0 0 0,0-1 0 0 0,0 1 0 0 0,0 0 0 0 0,0-1 0 0 0,0 1 0 0 0,0 0 0 0 0,0-1 0 0 0,0 1 0 0 0,0 0 0 0 0,0 0 0 0 0,0-1 0 0 0,-1 1 0 0 0,1 0 0 0 0,0-1 0 0 0,0 1 0 0 0,0 0 0 0 0,0 0 0 0 0,0 0 0 0 0,0 0 0 0 0,0 0 0 0 0,0 0 0 0 0,0 0 0 0 0,0 0 0 0 0,0 0 0 0 0,-1-1 0 0 0,1 1 0 0 0,0 0 0 0 0,0 0 0 0 0,0 0 0 0 0,0 0 0 0 0,0 0 0 0 0,0 0 0 0 0,0 0 0 0 0,0-1 0 0 0,0 1 0 0 0,0 0 0 0 0,0 0 0 0 0,0 0 0 0 0,0 0 0 0 0,0 0 0 0 0,0 0 0 0 0,0-1 0 0 0,0 1 0 0 0,1 0 0 0 0,-1 0 0 0 0,0 0 0 0 0,0 0 0 0 0,0 0 0 0 0,0 0 0 0 0,0 0 0 0 0,0 0 0 0 0,0 0 0 0 0,0-1 0 0 0,0 1 0 0 0,0 0 0 0 0,0 0 0 0 0,1 0 0 0 0,-1 0 0 0 0,0 0 0 0 0,0 0 0 0 0,0 0 0 0 0,0 0 0 0 0,10-8 0 0 0,2-6 0 0 0,-9 9 0 0 0,1 0 0 0 0,0 1 0 0 0,1-1 0 0 0,2-1 0 0 0,11-10 0 0 0,-14 11 0 0 0,-5-1 0 0 0,2 2 0 0 0,-3 0 0 0 0,4 0 0 0 0,2-1 0 0 0,-3 3 0 0 0,-1 1 0 0 0,1 0 0 0 0,0 0 0 0 0,0 0 0 0 0,0 0 0 0 0,0 1 0 0 0,0-1 0 0 0,0 0 0 0 0,0 0 0 0 0,0 0 0 0 0,0 1 0 0 0,0-1 0 0 0,0 1 0 0 0,1-1 0 0 0,-1 1 0 0 0,0-1 0 0 0,1 1 0 0 0,8-4 0 0 0,-10 4 0 0 0,1 0 0 0 0,-1-1 0 0 0,0 1 0 0 0,0 0 0 0 0,1 0 0 0 0,-1 0 0 0 0,0 0 0 0 0,0-1 0 0 0,0 1 0 0 0,1 0 0 0 0,-1 0 0 0 0,0-1 0 0 0,0 1 0 0 0,0 0 0 0 0,0 0 0 0 0,0-1 0 0 0,1 1 0 0 0,-1 0 0 0 0,0 0 0 0 0,0-1 0 0 0,0 1 0 0 0,0 0 0 0 0,0-1 0 0 0,0 1 0 0 0,0 0 0 0 0,0 0 0 0 0,0-1 0 0 0,0 1 0 0 0,0 0 0 0 0,0 0 0 0 0,0-1 0 0 0,0 1 0 0 0,0 0 0 0 0,-1-1 0 0 0,1 1 0 0 0,0 0 0 0 0,0 0 0 0 0,0-1 0 0 0,0-2 0 0 0,2-1 0 0 0,-4 0 0 0 0,6 1 0 0 0,3 0 0 0 0,-1-2 0 0 0,-11-2 0 0 0,2 4 0 0 0,-3 1-10 0 0,6 2 9 0 0,0 0 0 0 0,0 0 1 0 0,0 0-1 0 0,0 0 1 0 0,0 0-1 0 0,0 0 1 0 0,-1 0-1 0 0,1 0 1 0 0,0 0-1 0 0,0 0 1 0 0,0 0-1 0 0,0 0 1 0 0,0 0-1 0 0,0 0 1 0 0,0 0-1 0 0,-1 0 1 0 0,1 0-1 0 0,0 0 1 0 0,0 0-1 0 0,0 0 1 0 0,0 0-1 0 0,0 0 1 0 0,0 0-1 0 0,0 0 1 0 0,-1 0-1 0 0,1 0 1 0 0,0-1-1 0 0,0 1 1 0 0,0 0-1 0 0,0 0 1 0 0,0 0-1 0 0,0 0 1 0 0,0 0-1 0 0,0 0 1 0 0,0 0-1 0 0,0 0 1 0 0,0 0-1 0 0,-1-1 1 0 0,1 1-1 0 0,0 0 1 0 0,0 0-1 0 0,0 0 1 0 0,0 0-1 0 0,0 0 1 0 0,0 0-1 0 0,0 0 1 0 0,0-1-1 0 0,0 1 1 0 0,0 0-1 0 0,0 0 1 0 0,0 0-1 0 0,0 0 1 0 0,0 0-1 0 0,0 0 1 0 0,-1-3-18 0 0,-14-3 10 0 0,-12-1-12 0 0,-7 0-24 0 0,13 4 44 0 0,12 1 0 0 0,1 1 0 0 0,0 0 0 0 0,0 0 0 0 0,-1 1 0 0 0,1 0 0 0 0,-1 1 0 0 0,1 0 0 0 0,0 0 0 0 0,0 1 0 0 0,-3 0 0 0 0,-33 7 0 0 0,35-6 0 0 0,0-1 0 0 0,0 1 0 0 0,-7-1 0 0 0,-11 3 0 0 0,19-3 0 0 0,29-5-188 0 0,-10 0 121 0 0,-1 0 0 0 0,1 1 0 0 0,-1 1 0 0 0,1 0 0 0 0,0 0 0 0 0,-1 1 0 0 0,1 0 0 0 0,0 1 0 0 0,0 0 0 0 0,7 2 67 0 0,25 3-134 0 0,-39-6 134 0 0,-1 0 0 0 0,1 0 0 0 0,-1 0 0 0 0,1 1 0 0 0,-1 0 0 0 0,1 0 0 0 0,1 0 0 0 0,19 6 0 0 0,-4-1 0 0 0,-14-2-71 0 0,-7-2-75 0 0,1-1 23 0 0,1-1 95 0 0,4 6-36 0 0,-1-1 12 0 0,-2-3 64 0 0,-1 0-1 0 0,0 0 1 0 0,1 0 0 0 0,0-1-1 0 0,-1 1 1 0 0,1-1 0 0 0,0 1-1 0 0,0-1 1 0 0,-1 0-1 0 0,1 1 1 0 0,0-1 0 0 0,1 0-1 0 0,-1 0 1 0 0,0 0-12 0 0,-1-1 33 0 0,0 0 97 0 0,6 5-249 0 0,-6-4 130 0 0,-1 0-21 0 0,0-1 0 0 0,1 0 1 0 0,-1 1-1 0 0,0-1 0 0 0,0 1 1 0 0,0-1-1 0 0,1 1 0 0 0,-1-1 1 0 0,0 0-1 0 0,0 1 0 0 0,0-1 1 0 0,0 1-1 0 0,0-1 0 0 0,0 1 0 0 0,0-1 1 0 0,0 1-1 0 0,0-1 0 0 0,0 1 1 0 0,0-1-1 0 0,0 1 0 0 0,-1-1 1 0 0,1 0-1 0 0,0 1 0 0 0,0-1 1 0 0,0 1-1 0 0,-1-1 0 0 0,1 1 10 0 0,1 1 12 0 0,0-2 56 0 0,-1 0 46 0 0,0 0 12 0 0,0 0-30 0 0,0 0-134 0 0,0 0-61 0 0,0 0-12 0 0,9 6 403 0 0,-5-1-272 0 0,-4 3-20 0 0,-2-4 0 0 0,2-4 0 0 0,1 22 0 0 0,1-9 0 0 0,-1-11 0 0 0,-1 0 0 0 0,1 0 0 0 0,-1 0 0 0 0,1 0 0 0 0,-1 0 0 0 0,0 0 0 0 0,0-1 0 0 0,0 1 0 0 0,0 2 0 0 0,-1-1 5 0 0,1-1 1 0 0,0 1-1 0 0,0-1 0 0 0,1 1 0 0 0,-1-1 1 0 0,0 1-1 0 0,1 1-5 0 0,0-2 7 0 0,-1 1 1 0 0,1-1-1 0 0,-1 0 1 0 0,0 1-1 0 0,0-1 1 0 0,0 1-1 0 0,0-1 1 0 0,0 0-1 0 0,-1 2-7 0 0,1-2 15 0 0,-1 1 0 0 0,0 0 0 0 0,1 0 0 0 0,0-1 0 0 0,-1 1 0 0 0,1 0 0 0 0,0 0 0 0 0,1 0 0 0 0,-1-1 0 0 0,0 1 0 0 0,1 0 0 0 0,0 0 0 0 0,-1 0-15 0 0,1 0 28 0 0,-1 1 1 0 0,0 0 0 0 0,1 0-1 0 0,-2 0 1 0 0,1 0-1 0 0,0-1 1 0 0,-1 1-29 0 0,0 20 69 0 0,2-12-47 0 0,-1-1 0 0 0,0 0 0 0 0,-1 0 0 0 0,0 1 0 0 0,-1-1 0 0 0,0 0 0 0 0,-1 0 0 0 0,-2 6-22 0 0,1 21 0 0 0,3-25-69 0 0,1-12-284 0 0,-4-2-2769 0 0,1-4 1234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88C7-37EA-4051-A72B-2F5E32446B8C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8C6B3-77CA-4D81-8609-A5D6C140C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1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C6B3-77CA-4D81-8609-A5D6C140CB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C6B3-77CA-4D81-8609-A5D6C140CBD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C6B3-77CA-4D81-8609-A5D6C140CBD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3932-22AA-4D9A-8175-1FEA93E1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2874-567A-4503-AB35-7D2557738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1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B5D-FBA0-45AC-80A4-20EE27E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3268-B228-460D-ACCE-0FDF4048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52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F129-664D-4EB4-97AD-B411F85C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E7A68-5CFC-4661-9F27-D74DCCA9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63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3E0-D759-45FE-8691-DCF05223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877E-EBAE-40E5-B7A9-5E863DA9D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0A998-6A3B-4151-8A29-8235D4CD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B337-ED01-4993-8828-73E0B057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C8C8D-7FEA-4294-BB64-8A8C81CD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4F19-C0D7-4F54-B3AF-D27F03A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64D2-E208-4C39-BD32-232B48E0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81DE-DD43-4AEF-AC39-8A3A0F31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83CD-5134-4A51-9A98-EA90897F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BB13-94C3-4CB9-9287-15EF9A6AB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27C4-5A1A-43BB-B857-C1F464376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C974E-EA07-4F64-9385-ED2F809E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E73FC-D6CC-4697-BE3E-70281845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CAE14-9065-40DB-94CF-B6C47CD6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0306-332F-498B-91CF-A1CAAF8B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CD45F-CFDB-4E6C-8B49-1F0526F0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1A22-272E-4A41-97DD-F0215DAF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7AFA-0014-4D6A-B386-C26C46BF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C7F3-B259-4C95-ABB7-EC63190E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9DA9-C59D-4A44-A944-AB467E39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FA6A-B4E5-45AB-958D-B675BB28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A2DE-525D-439D-ACA5-E5DE5D76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7882-C29F-408F-8521-D15D66E8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782F8-EC05-4D6A-A305-0E0769D4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4279-BF40-4310-93A7-30640838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4F5C-D238-4328-8574-DDEBABCE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C8CD-7574-4950-A338-8928E170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666-5067-496A-A2C1-A0C64911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D510B-1CA2-40A0-9B2D-99D371339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FD842-6933-41C0-A79F-D5E29E3D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18C1D-D201-4F76-84BF-D3EA5A50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CCEC-3EF8-42CC-BB17-AF33E9B0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DAC21-55FD-4669-A428-8D38C2D7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64B-51CB-442E-B365-1E537AC8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6BE4F-9AB8-4AC3-A8CE-82DA875F3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0DFF-6F4E-4C1B-AECB-D33C53C9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7540-6DA5-4475-81A5-53FFD15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747D-D0A2-4AAA-A420-3A63D3C8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9F84D-861F-4875-BA5C-C46BC9618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105F-E8ED-455E-B41B-FFE0BAF0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BFBA-40B9-435F-AF34-B34FC31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BED7-BB14-4D4D-ABE5-63BA771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AE73-A6F6-4A2C-A64D-25D7828C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DAA50B-F7CB-4A29-876A-AEB10F14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2F87-7F1F-45C3-9C7F-BDACEA6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27" y="267077"/>
            <a:ext cx="8256760" cy="66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F29A7-77C8-4863-98D3-6B2F41C6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727" y="1113576"/>
            <a:ext cx="8256760" cy="54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90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i&amp;rct=j&amp;q=&amp;esrc=s&amp;source=images&amp;cd=&amp;cad=rja&amp;docid=bG435-RjClC0uM&amp;tbnid=GPg_1uJRt5dz6M:&amp;ved=0CAUQjRw&amp;url=https://www.precisionnutrition.com/research-review-coffee-hunger&amp;ei=jC_vUvGMHoHKtQbC_IHwDQ&amp;bvm=bv.60444564,d.Yms&amp;psig=AFQjCNEp8IrhX3JyLFt14K_1g3WWQmQVCw&amp;ust=1391493381264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FB8B-B794-40DE-9CE8-360AAC935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</a:t>
            </a:r>
            <a:r>
              <a:rPr lang="en-US"/>
              <a:t>&amp; Cryptocurrency Seminar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5A929-B962-4A45-B607-2DFC9BC43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11461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6" y="475351"/>
            <a:ext cx="130525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g8PDw8QEA8PDxAQDg8NEA8UEBQPDxAQFRAVFBQVFBUXHCYeGBkjGRQUHy8hIycpLSwsFR4xNTAqNSYrLCkBCQoKDgwOGg8PGiokHyUsLCwsLzAsKSkvLCkqLCwsLCksKSwqLCkpLCksKSksLCwsKSwpKSksLCwsLCkpLCksLP/AABEIAMIBAwMBIgACEQEDEQH/xAAcAAABBQEBAQAAAAAAAAAAAAABAAIDBAUGBwj/xABBEAACAQMCAgcGBAMGBQUAAAABAgADBBESIQUxBhMiQVFhcQcygZGhsRQjQlJiwdEzY3KCkuEVQ1PC8DSDk6Px/8QAGQEBAQEBAQEAAAAAAAAAAAAAAAEDAgQF/8QALBEBAAICAQMCBAUFAAAAAAAAAAECAxEhBBIxIkEyUWFxExRSofAjQoGR0f/aAAwDAQACEQMRAD8A9thiigKKKKQKCGKAIoooAihgkAgjoIUIIYoAghgkAgjoIAghihQghixAaYI7EGIDYI7EGIQ2COxBiA2CPxBiVDICI/EGIEeIo/EUo1IIYoCiiigCKGKAIIZTvL0LsDv9ZBZZwOZA+MZ+KT9w+cyjggvVfQg3yTgkTleJ+0Lh9FzTpqaxHNhlh5zutJt4SbRHl6CtQHkQfjHTyM+0ylq7GAPJjn5YnR8D9olKqQpYHO2/OS1Zr5dRz4dxBIra8SoMqc+UmnAEEMEBQQxQpsUMEARQwSAQYjoIAghilDYI7EEIbBHRQG4gjoMSobFDiKBoxRRShRRSrc8To0/fqKPLOTLEb8JM6WopxnG/aba2+Qvabu3nFcT9slVshML4Y2nop0uS/sxtnpD2WowAJPIAsfQTk6NzqL1ah2yT5BRvI/Z9xN7vhlStUYs7vXBPpsB8pn8ccrY3enmKNTHxXE896duTsb1tunc846Se0o3d1pdKhsUYjqkfqmq45EtjlLtD2oWlFSttwuhRyMFixZj6nG/znNW/Qm/re5Z3Bz3mmVH1mzaex7ib7milP/G4+0+rNMNY1M/u8kTefClf9Kqdz79vQA/hphT8xvIaXGaKY6uigPjzP1nS0vYlf970B8cy7R9h1zjtXNIHwAJ/lNIz4IjXDmceSZ2yLHp/c08FapGPTE1V9q95y6xPigkd77Grikhbr0YAE7czj4ThaPCXe5FtTYiqxIUVMUwT6mWs9PfmIhzNcse702z9qd1+o038tOPtNej7U/3UFPo5E88T2Y8ZA1LQVhzGKyf1lW46McVt96lrWA8QNY+Yk/C6a/iY/wBm80fN6/ae0i2f30dPPZhNm26UWdT3a6DyPZP1nz/Uvq9P36bDHiCJa4d0ipZ01ARkc/Azi3QUnmsrHUXjy+h6dZWGVZWHiCD9pUv+M0LchatQIWGQOe3icTx2y4tUV16qqe0QAVbGPXEp9K+LVrmqluKjGrX2d87pRXmflMPyOp5nhp+Z34h7nTv6TadNRDrUMo1DLA8iBJ54Fb8SrC7o07eoUpWaq1Rz2iSB2Uye/b7zT4L0/uAL2trIojsrVZidTA5dlB28s+c4t0Nv7ZdR1Hzh7VBPPOD+0p6trRqaNbMXLFhpyoOBjHx38psW3tBon+0pOnmpDj+UwnpskezSM1Pm6uCZdr0ntKpAWsATyDAqfqMTTVwRkEEeIORMJrNfMNItE+BghgkUIoYIDYoYJUCCGKBfJxz2mNxXpXQoZGoMfXA+c8z6Re1UdoKxc9wGyieY8U6T17mp7zOzckXJn0sfRe93lnPNuKQ9a6T+1sKpWkQzeC8h6meacR6cXFUnNQjJ5DnFwToo1bt3RqU059WpCE/4mOSPgJ0tk1lat+QiUiNtQ3f/AFtlvrPXWsU4pVjOp5tO3M2fRbid3h1t3VDv1tdhQp48cvgn4AzoeG+zSjsbvilJPGnQptVb01sAPpJOJdKy3Zp66reJJP3kFp+Pq+5bVGz/AAnE6nvmPVbSb/TV6z7P7WzoUattaVKtSkhDk1Pe1OCG7httKlfenVX+7JHquf8AaUvZnY3tvWq/iqTItZBoJGO0u+PkTNW5pBK7r3dYy/Bt58TqYiuTcTt9DDuaakKvtQs0dkenXBVipIUMMg928hf2t2A5JcH/ANsfzM4K76H31xVq1aNNnp9ayZBHvL2W7/EGVKvQPiOwamUz4kL959D8Dp9bmf3eWL5dvT19qHDyMjrs+HVb/eOT2l2ZO6V1HiUGPoZ59Y+zS65vcqvfhVNQ/M4E6bh/s3osHFavWrPpyi7U125jbOTMJjpo95lp/Wb7+0CwYEaqpyP+mZyXS61sr6hSqUrgUru3cmiWU0zjOVVttxG1/Z84yaNwFznCuhOPLUG/lOY4l0L4rSLOQK6jf8p8nH+E4P3mmOnTzPpvpxacseYevdD+L/iLZC2FfSCyZ3DcmHzm8Z80UOkrUzzYMpwdyrA+ffOj4X7TbmmQFrlh+1+2PrvF+gt5pJXqf1Q9urWlNxh6aMDzBUMPrOb4p7NOGXBJNDqm/dTJT6cvpMPh3tY5dfQBHe9M/wDaZL0o9oq9TTNm5Dlizsye6oHIg7HOfpMa4M9LajcNZy45jcsvpH7N6VhbVrqhWqE0aZbQwByMgcxjkD4TzK04x1dS6uHXtlBTpk/tAyQPiBPTaPtYt7q0pJXo6lqsbe7ap+TSCkhS6kZ23+kzOI9BeHXTva8NqM1ZMXDO7a6D0SBlFqDvGoYJHxnuw5rVjWbf3+jzXpWZ3RxFO5NOySnTOu5vanaPI5f+i/cy1xOipa24bSOFxrrMOekbknzO5+UjvejNRLt1tSblLUNU62mPyuzSDOAeWVzy8pW4BxIJWr1aoy1XSit4KNzj6fKeuNW+FnPHl2VFQoAUBVUBVA5AAYAHwjKtXeR0rhXGVORAqbknYAEk+Q3M50yPq8WegafVnFQnOeeF/wB/5To7LpzUQgMikYGdPZOceU4i1brajVSNv0jwA2A+00aIG7McAZZj4AbmZ2xUvzaGvdNOKvUOF9LUrAdzYzoPvEeRE3kuFbkw+xnlHR27SmalxUbGxVQN8se4DyGBN/hPSq3qdmpU6l87EgmmR674PynysmHmZrHD31vqNWl3kEy6FSoApV1ZWIwQdSkHlLK3pBwwGfIzytFqCNSsrcj8O+OgCKKKUfLdHo+7ANc1OoU7imN6pHn4fGX0u6Fuui2p6Tyaoe1Ub490m4P0bveI1cU0dyTlm/SvmzchPXOjHsftqAVrk9fU5leVMH7mfeyZ8ePzzLwVx3v9nmHB+FX9+dFCnUI73xhR6nlO94L7E12a7rsTzKJ/NjPULe2SkoSmioo2CqAoHwElnz8nWXt8PD0Vw1hhcM6E2FsB1dumR+phrb6zbVABgAAeAGBHQTxzaZ8tojStejZG/ZURvgeyfo05/j1LTcMf3IlQeq7H7To7pNSOPFTj1xtMjjrLijW2J0MAPHIBGfIbzO/wuq/Eo8NuDbfiEGPzbg10Oc4D001bf4gT8YGySXdvUmUaTlmJJ8yeZ/8A3+s5Hpf0iUsEIqCiRjK8mPnkYYc+zyPM7FZxEzkl3MRSG5xPpzSQ6KC9cx2ViwpUSfJzkt6qCPOcnddPuINlkrW9HDY0LRZ3A8QzPjxHKYpR67aFqiqFUurMCGP8O++fLOBufGU6yNTbDDfnzBHzGxnoikQ426Cn0w4iXIF4mkg6S9tTA1YyA2CMb7Zk1D2p3lIL11CjXBYqRSLU6gAxvhtQOcnvHKc1aVCKiFcZDA78tt9/KCrc9czP7lIHAAGC/hnxnXbX5JytdLrChxF2ubVloV8fm29UrRZ2/cjZ0N895W6O8Esr3Tbm5qWF+Bp0VwHt67fwOMFCfA58syHWncgx9fnK9xRDDdQw/aeY9D3H5T0UzXrGolnbHFm3xXoLxaxyXoNVpD/mUj1qgeJA7Q+ImXxTi+KPVJuxxSGe9ie1/Odz0E9o1VKbWtxUDoKbLRr1GxUotjCioTuyDbfmPMbzl+M+zm8tLdry46oCnWCgCpqZtRGKi4GCpJ78Hae3F1M39OTX0eW2LtncMjidBW/DWaEbkascsDdj89R+EkS5qrejqKj0lpUzq0OUyCMBDg7j3ZUezuLWqz1kemzUhoDKVbQdyRnn/vILO+6uhWqsPzKrE+gGy/Un5Cejift/xzqf585bfDumN0LK7sUCLbtV3qAEVSSe0NQO4IUfCYLdYq6chk1a8FRkHGNm548uU1uGWmihTU41EdY3q2/2xIL6j4TSlaxH18/5Z2md8eFSz4m9JgVJXy7p1Flxpa6NTfFMtpBbIAIzk8/Scmw0ozHnyHqZY4Y6096tM1VZSNGoofJgR3gzq1dw4jidu8uXpJSooozuR2SO1nvI8v5ytxBD1YVdwzdojwXBA+JI/wBMyrOxSuB+HqlX3ZaFXZvPQw2P0m7w/iDUAqV6DZUt+bnUp22ztsR6/CeeY7Y1HP0ab7p3Kj7iefL498NjRd3wFJPlvtNhOH29Qf2mCeQY6Pk+6/OaHC+AdS6uXdR+g6Qck8u0CVxML561jU+W1cdp5jltcPq9VTUI52GGDdhgQd9sbb+MFTitUPszA96nkST+19j/AJWkNU5zUKoSNusGRnyLadt/EERthRLMOWCcnkN/VOw3rgGfAz+q3bEvpY51Xcw6rhhLlWONhk4zgzUlKwpFQANhjcY+UuTVlJRQRSixw/htG3pinRRaaLyAGPifEyzBmDM6lBizBmDMgOYsxuY0tAcz4GfCcjxipmoEB2pqFHl3/wBB8J0lzU3VfVj6Dl9SPlOSuWzUqHxdvvMM08aa4452x+lvFxZ2bP8AqqFUUd5Z2Kr9A5+Ankl9dZZtFWq6udbBhoOrJ5gMQef1noXtOep1lnSpUxVIFWppKCoOxRRAdJ251jznmd0W1tqUI2SGUKEAI2I0jlNcUdtVnmV+x45UpLoyDTPNCqsOeSQGGM92ZJWvlqam92lTB0rtlVLbLkDckmYxkl22LZR++shP/wBg+PufWbVnc6czGl6zvtZrbgEW9bQM4307geJxn7+rWrdimO7tMfpMrh9/1dQHBwcoyggFlIwyknkuOZ7+XIS9QcOpUHJpk4PPI8p3aNOIWFaTjwlelvvLdJZBVuKYG/hsfNfOej+y7pmOzwy6OtGU/hnftAjP9k2efl8vCcDWUEgeO3zlO2ouyEoxWohDow2YEYbbz5yxETxKS+iOK9ELW6uaNzWU1Goo1MU2w1Eqc81I5jJnmXSL2UsKN5cVHWktKqalGggLo1LOwzzXnj4T0HoJ0pHELKnVJ/NT8qsP7xRz+POdCTOa5b450k0i3L5sFNgcg/CSYDbHYz2bj/s9tLrL0x+HqnfUg7DH+JOXyxPPeKdCru3cK9PWpO1Vd6Z9T+n4z6WLqou818WnH8TsmLU1A2A1H1P+33jDSOQMcuyP/PWdVccOamTrpuhI5EZQ+mf5SkljUYnYEjcHGrHhjv8AvPdjzR5l5cmOfZBwc6XeoNtACIfTv+f3np/RzjlC4QUrhAaiADrcbv4k485wKdHq9MU6YpuzOOsGF94Y1bePdtNbo2tROtJ0g6tJp1BpYY5nf+nynj6ztvXcTz7Nen9NtW8O3uuBW1TUyNTUDuAAB89vvDYWIo4KYKnO43H0ODMhrghDnCnZSeSnvyDttNLo6hyfPb1z9/r6z4lst+6KS+pFa63CwjYqMxAQnYHBTK93PKnv85LaUR1uQqKD7x0lGz9Qc+U23s0P6cd23f6jkYqFmicgOWMYAHyk43tztLSG3r9o/MEGZXIxRsMo0C0bqjNUGqdIkzATGaoNUgcWgzGkwFoVUer+Y5PIIv3bP2E5q4/tKg/vH+WTNmpU7TjxRR9W/rMa+2qE/uAY+uN/rmeXP423xOK9qtoHrWbGotND16F2zpGaSMBsCcnqiJw1O2pJVpaagucvhkFNlG+w97Gdzy25T0z2jWArcP6zc/h3p1zp3bShIfHnoaoflPKatWkWBpB1A72YMxIPPYDHdPRjturmY5bHHbVQuQqEkHklKlpAbBIWmx1DO2/jMC+I6gDvByN8HKktj4h6nylkV27XaPaBB8wTkj0zvK9/blkIHPZlHmP9szuLxtJrww2f5ctuR8FHlJba+NN9XP8AcOQHkPhKmo/Lb0gzPT5ZOqoVQw10yGB5py38v6S5ScnuIPgdpx1C5ZDlWIPf5+omvbcfP6wO7cMV/kZzMaVvmnpBZjvjYd8jwUC6dIdm1KrELnGNhnnnYejSnR4uhyVQsQMnfVjw8BMq44hVrVF1+6j6goABA8AcfeIrtPD1D2b8V/C8Qajn8q7GV8NRyyH15/656/rnzxRqNTFtXpgk0qzKpxvhGyAcd+FE9/o1w6qw5MoYehGZlkjxKws64Gwdjgg90i1xBpkqrdcDoVAQUwD3D3flyHwnOXXQko4alggHu5/FTsfhOvDQ6prXLarmaxLiK3A7qozMWBxjb3T/AKGGNpYSxqMFRnBAIB1KWZfEjV2h8DOvbB2O8r1LT9pxFstrFaRDma3CgcqlXdTnJDaN+7UDkTb4JZdWFBAB9445ExtLhjqT2jjOSvvA+h5j6zToJgeG3KY65273xpYzFmMzFmEPzBmNzFmUOijYpUWOsi1yqtSSBpRPqizIwY4GQOzAYooHN3lfDj4r9j/KZla61MVPMdpfMHn9c/MS7xqiyu+Bkg6lHj34+Ux+IUutppVpHtAakI7/AC/87wPCYXjcTD0U1Ce4rgUiG3p4IqDmCh2bP39AZ41xm2qWlY2S01KZ10nVNVStSYkoS25OB2dsDsz1yzu1rocePV1E/a+BlSOY55HqJyHSLhrO34Q1GpV1DNYXGSutGGGoO/8Alx8AfKc4bdvpl1eN8uEqVCpZTsykgjwI7oUWo6awVVdYpDU2nU+M4Hdy8cTNuLU0VOtytYVChoYOpAuxLnuOeQ+MvWt7mnSp10VKD6iKgUr1jIOzqI7gTgsBnBnsjHzyxm3DGr51HIIPeCMGRy/xPiL1mAbqyEyqsoJJH+Nu03xitqKnmBNo44ZzzyoqpPIS9ZcKLkBiFHgN3Pw7vjNO04Kj4PVlhkDmcZ28/MfObtKxWiCopqh2OBjPLvl2iHh3D0I6tAAB497d2T4k7Shc8EK1AQdPa79gN++b1iqK2WGVbGRkjB8dufMx98RpNZ8uikq2Pf2GB8ccvEyb0jc6P8FqV7OoxUFhc1icYxsNORjbmJ6RwfItqAbmKNNT6hQJT6E8HNtZUKTjtmnrqj+Nu04+ZmlkDYcu6eebb4d6S6oQ0i1Qq05VMGjgZGDHCVD8wgxojgJAYcxAQ4gLMUWIoCzFmKKAcwQRQI6ZkyyFBJllEgjxGCOEB0MbmHMDM41bZAcd2x/lOYVeordWf7KuzNS8ErYy9Py1AFh56hO4qIGBB5EYnO8S4aGV6T5w36gcMCDlXU9zAgEHuInMw6rLmeLWL27m7op1ikD8TRX3qiD9a/xrv67jvyBe2FDiNugU6lOKlGspwyMM4I8CDzH/AINmwu21GhWx1yjIYDC16ecdYo7jy1L+knwIJzLzhVW0qNc2adYjEtcWWcB/F6OdlqeXJvrOe3lp3PPuO8EFeoLe90UL5QBb3ZytC9QbBKrdzd2ru+U5Pi9lcNdNSr0xammpxTbanSpICez+4bcxzJnvQtbHi1tggVaeSCDlatGp3gjnTqDw+85jinQ64pU+pq0hxWyUdhT2b63H9245/Dn4Tat9cM5jbxWmPLYc/KX7badbW6Ba1qJw+5pvrKl7W4H4e8XTuFDHssMny5CYvEOjV7apTWrY3NNl1mpU6tqlNtxp0smVwB95t3xLmYlpcOvKYpBWOCOsUjfLByhBHppP0llqil20tqBJOcaefIY9MTHsrmnTuF2qGmNiTTYkk0+1tjPMnumlwrhV7cKRRsrqo+VKt1ZSmFwdWWbA8ImYc6WaQznHcCx8gNyZ0vQbgD31VaxBFnRZWfI7NxXQ6lC7bopAY+Yx4zX6I+z2utRa106I6qoFKiclDggl6nINjvG43I3wR6NQtEo01SmoVUUKABhVXwAmNr+0LEKZq4yeRA++wlQNFdV8kgcs5J8T/SRgzJ2mDR6mQAyRTLtU6mSCRLJVlcniPEYI4Qh4hjRHQFFFFAUEMEBRRQSoaokiyNZIJVPEcIwRwkQ6GNzDCjIbm3DjHeORksWZUc3xHhiuNL5VlOtHU4em+MBkbuO58iCQQQSJnU+IvRYU7nC5IVLgdmjVPcD/ANNz+07H9JPIdjWoK4wfge8TJvOHEAggOhBB2yCDzDA90506iWDfcCDVfxFF2trnABrIBioB+mtTO1RfXcdxEmodIHpdm8pdV3fiKeals3mT71L0YY/iMb/w16X/AKeppX/oVM1KI8kPvU/QEqO5ZIt+R/a0np/xL+dTP+Zdx/mUQ6aVXh1pdqGenSrKR2X2b5MIyj0YSn/Y3F1RH7RVLr8nzMkWduSXpflsdy9FzSY+ugjPxBk6Xdwnu3DsP40pv9QAZNI3KXCKnfeVj/kpZ+emXaXDE/U9Wrj9znT/AKVwJzZ6Q3Q/5lP/AOLH/dA/Frthk1Cg9ACfTAzGkdXUr06Y3K01Hdy+QmPf8ZNTsINKd5/U39BMMOWOWYsfEnMnSFiFgGSLIVkyicuj1kqxiiTKJUPWSrGKJIBKhwjxGCPlQRHCNEMIMMEUBQQwSoUEUUACOEaI6UPEMaIRAdFBDAMWYIMwHZgzBmAmUQ1rVG5jfxG0pVOFjuYj1GZosZGxgZNThRPMqfUZkf8AwpRzPyGJqOZXeRVPqETku/idzKly5Yy9UWVzRiVhVRJYRZItKSLTnEujUWTosSpJkSTQSrJFWFVjwJUICPAgAjhCCBHCCGVBEMAhgKKKKVCiiggKCKKUIRwjBHShwjhGCOgOzFmNzDIDmCCKAYIoMygGMYR8aRAhZZEyyyRGFZBUanGGnLZSNKSKrCnHCnJtEIWRTAkkCwhY4CAgI4CICOAgACOxFCIQsRRRZlBiiggGKCKEKIwZgJlAzFG5ilQ5Y8RRShwiiikBEMUUKEUUUBRRRQBAYIoAjTFFIGwGCKRSiiihRhEUUiHCGGKAooYpQooooCiiihAiMUUoEaYooQwwRRSj/9k="/>
          <p:cNvSpPr>
            <a:spLocks noChangeAspect="1" noChangeArrowheads="1"/>
          </p:cNvSpPr>
          <p:nvPr/>
        </p:nvSpPr>
        <p:spPr bwMode="auto">
          <a:xfrm>
            <a:off x="63500" y="-893763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400800" y="2505167"/>
            <a:ext cx="1610051" cy="1328842"/>
            <a:chOff x="3428999" y="3581400"/>
            <a:chExt cx="1610051" cy="1328842"/>
          </a:xfrm>
        </p:grpSpPr>
        <p:sp>
          <p:nvSpPr>
            <p:cNvPr id="9" name="Rounded Rectangle 8"/>
            <p:cNvSpPr/>
            <p:nvPr/>
          </p:nvSpPr>
          <p:spPr>
            <a:xfrm>
              <a:off x="3428999" y="3581400"/>
              <a:ext cx="1610051" cy="13288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glow rad="2286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0" descr="http://t2.gstatic.com/images?q=tbn:ANd9GcSPGGibjvamBYERfj4-OCIAw3k2iyJE7VyWkhUgMQNlBSYZ4hBli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464" y="3646612"/>
              <a:ext cx="1338983" cy="1263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650592" y="2864642"/>
            <a:ext cx="5577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Invented by Satoshi </a:t>
            </a:r>
            <a:r>
              <a:rPr lang="en-US" sz="2400" dirty="0" err="1"/>
              <a:t>Nakamoto</a:t>
            </a:r>
            <a:r>
              <a:rPr lang="en-US" sz="2400" dirty="0"/>
              <a:t> in 2008</a:t>
            </a:r>
            <a:br>
              <a:rPr lang="en-US" sz="2400" dirty="0"/>
            </a:br>
            <a:r>
              <a:rPr lang="en-US" sz="2400" dirty="0"/>
              <a:t>Launched in 2009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0795" y="892218"/>
            <a:ext cx="5827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u="sng" dirty="0"/>
              <a:t>decentralized</a:t>
            </a:r>
            <a:r>
              <a:rPr lang="en-US" sz="2400" dirty="0"/>
              <a:t> digital currency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2933" y="5213192"/>
            <a:ext cx="4959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Built for the age of the internet</a:t>
            </a:r>
          </a:p>
        </p:txBody>
      </p:sp>
      <p:pic>
        <p:nvPicPr>
          <p:cNvPr id="6146" name="Picture 2" descr="http://wpuploads.appadvice.com/wp-content/uploads/2014/02/Featured19-642x42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45349"/>
            <a:ext cx="2100933" cy="1397350"/>
          </a:xfrm>
          <a:prstGeom prst="rect">
            <a:avLst/>
          </a:prstGeom>
          <a:noFill/>
          <a:effectLst>
            <a:glow rad="203200">
              <a:schemeClr val="tx1">
                <a:alpha val="22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13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18"/>
          <p:cNvSpPr/>
          <p:nvPr/>
        </p:nvSpPr>
        <p:spPr>
          <a:xfrm>
            <a:off x="4710719" y="5017691"/>
            <a:ext cx="1905000" cy="114541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8"/>
          <p:cNvSpPr/>
          <p:nvPr/>
        </p:nvSpPr>
        <p:spPr>
          <a:xfrm>
            <a:off x="3258053" y="3962400"/>
            <a:ext cx="2380747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seized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38800" y="3938594"/>
            <a:ext cx="2380747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frozen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68500" y="2133601"/>
            <a:ext cx="2438400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Pseudonymous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495800" y="2158770"/>
            <a:ext cx="2438400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amount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91716" y="3124200"/>
            <a:ext cx="1905000" cy="1170599"/>
            <a:chOff x="5300662" y="2706798"/>
            <a:chExt cx="1905000" cy="1170599"/>
          </a:xfrm>
          <a:effectLst/>
        </p:grpSpPr>
        <p:grpSp>
          <p:nvGrpSpPr>
            <p:cNvPr id="3" name="Group 2"/>
            <p:cNvGrpSpPr/>
            <p:nvPr/>
          </p:nvGrpSpPr>
          <p:grpSpPr>
            <a:xfrm>
              <a:off x="5300662" y="2706798"/>
              <a:ext cx="1905000" cy="1145419"/>
              <a:chOff x="5344820" y="2542777"/>
              <a:chExt cx="1905000" cy="114541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344820" y="2542777"/>
                <a:ext cx="1905000" cy="114541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149" name="Picture 5" descr="https://encrypted-tbn0.google.com/images?q=tbn:ANd9GcTBUSVvAns_zwkhzhWEyHAlFoV1zhrgUfFrusDMXGUQJar2QYswH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416" y="2579179"/>
                <a:ext cx="1447800" cy="1060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Cross 13"/>
            <p:cNvSpPr/>
            <p:nvPr/>
          </p:nvSpPr>
          <p:spPr>
            <a:xfrm rot="2687178">
              <a:off x="5642719" y="2747790"/>
              <a:ext cx="1139427" cy="1129607"/>
            </a:xfrm>
            <a:prstGeom prst="plus">
              <a:avLst>
                <a:gd name="adj" fmla="val 44714"/>
              </a:avLst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42509" y="1244600"/>
            <a:ext cx="1905000" cy="1228725"/>
            <a:chOff x="5320937" y="4230352"/>
            <a:chExt cx="1905000" cy="1228725"/>
          </a:xfrm>
          <a:effectLst/>
        </p:grpSpPr>
        <p:sp>
          <p:nvSpPr>
            <p:cNvPr id="19" name="Rounded Rectangle 18"/>
            <p:cNvSpPr/>
            <p:nvPr/>
          </p:nvSpPr>
          <p:spPr>
            <a:xfrm>
              <a:off x="5320937" y="4272004"/>
              <a:ext cx="1905000" cy="11454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52" name="Picture 8" descr="C:\Users\avivz\AppData\Local\Microsoft\Windows\Temporary Internet Files\Content.IE5\P436MNO2\MC90043983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230352"/>
              <a:ext cx="12287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ross 14"/>
            <p:cNvSpPr/>
            <p:nvPr/>
          </p:nvSpPr>
          <p:spPr>
            <a:xfrm rot="2687178">
              <a:off x="5671934" y="4325901"/>
              <a:ext cx="1139427" cy="1092117"/>
            </a:xfrm>
            <a:prstGeom prst="plus">
              <a:avLst>
                <a:gd name="adj" fmla="val 44714"/>
              </a:avLst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65471" y="1295400"/>
            <a:ext cx="1905000" cy="1145419"/>
            <a:chOff x="5344820" y="871300"/>
            <a:chExt cx="1905000" cy="1145419"/>
          </a:xfrm>
          <a:effectLst/>
        </p:grpSpPr>
        <p:sp>
          <p:nvSpPr>
            <p:cNvPr id="17" name="Rounded Rectangle 16"/>
            <p:cNvSpPr/>
            <p:nvPr/>
          </p:nvSpPr>
          <p:spPr>
            <a:xfrm>
              <a:off x="5344820" y="871300"/>
              <a:ext cx="1905000" cy="11454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54" name="Picture 10" descr="http://t2.gstatic.com/images?q=tbn:ANd9GcSPGGibjvamBYERfj4-OCIAw3k2iyJE7VyWkhUgMQNlBSYZ4hBli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740" y="1066800"/>
              <a:ext cx="819151" cy="77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AutoShape 2" descr="data:image/jpeg;base64,/9j/4AAQSkZJRgABAQAAAQABAAD/2wCEAAkGBxQTEhUUEhQVFBQVFRUUFRUVFRQVFBQUFBQWFhUUFBQYHCggGBolHBQUITEhJSkrLi4uFx8zODMsNygtLisBCgoKDg0OFxAQGCwcHBwsLCwsLCwsLCwsLCwsLCwsLCssKywsLCw3LCwsLCwrLCwsLCwsNzc3KywsKywrKysrK//AABEIAOEA4QMBIgACEQEDEQH/xAAcAAABBQEBAQAAAAAAAAAAAAAFAAIDBAYBBwj/xAA9EAABAwICBwYEBQIFBQAAAAABAAIDBBEFIRIxQVFhcZEGEyKBobEyUsHwFELR4fEHFSNDYnKSFoKistL/xAAZAQADAQEBAAAAAAAAAAAAAAAAAQIDBAX/xAAiEQEBAAICAwEBAAMBAAAAAAAAAQIREiEDEzFBUSJCYQT/2gAMAwEAAhEDEQA/APLpZDc5nWdp3qMzHeepXJ3eI8z7qBzlnptaldO7eepUTpz8x6lRueoyVWkWnmZ3zHqUzvT8x6lMKQTTs7vHfMepS03fMepXA1TRxItOTbjC47T1KtwRu3nqU+CBEqenWeWTTHAymiO89SitPEd56p1PTq/FGscsnRjhooWHeeqsNcRtPUppKgllSh5dJJ6jieqE1dWd56ldqqhBqmdbYxhlk5U1Z3nqVRkqTvPUpksih1rRkkEjjtPUqUNdvPUqSkprosyky1KbVyA8VS9h+I9SjdFjF8iT1KF1lOqOiQnKmxs436W09SpnQX2+qzGGVxuAVqoTpNy1o+pDKyhJ1E9UPdSvG09StGw52clLCFFlgZWTSG09SogTvPUrRS0gKpTUG5GwGXPzHqV1XPwJSRsaBJ3eI8z7qFzl2Y+J3M+6iutRt0lcSXQEE5ZOa1PZGrUMCm1cx2iihV6GnUsNOiEFOsssmuOCGnp0Up6dPgp1ehiWVrfHFyKJPOSkOSgeUYw8rox5VKplsrMh3KNtDpfEcuC16jG7vwCqp1WZh00nwsPM5Bbejwtlxot8yjtHQtGv6D1R7P4j139ec0/Y6d2stb1KJRdhnDMu+i3dTWwxDxPYSNmkBbog1Z2ygaDkX2tYMBA83OzPRPkOIA7BDGL+6gdVaOtoLRrtuVPFe1jpHXDGt3aygdRXvk+I5bhkOiJKW9NucKbI0OZm1wuDwQmswUhHuwE+nA5h/wAt3o7P3ujVZThNX2PNvwBCtUGIljrFaH8OC61lnsbw4tJNiE4zuLQabXgEJ5jyyWPocSLMiiIxsgK+SNCkipSzWVMYrdMbUaRS6pdrf4hdUWgEkahdsvL8TuZ90yyklHiPM+6QaqqjQ1TxxJ8UKuQwqLkuYmRQq9DAnwwq/BAsrWshlPTolDTqSngV6OJZWt8YhjiU2gpLWUT3J4477LLJG8odU1wbl6q+9Zaqk8TgTmHFa34xuQvBPc5/f2Ffp33sAQLnbyvfigLKgWzGeWfPJTGqNm9PvquW5dt5OmpmljjZcyPe62pvhHDNA5qyRwJBy3Z+V1RFTnnmNSTqqxsNWV08vJfkiZhPu0NZEbEk3IzQaqcbBF6uXYdufkgshvceYVeHf6nyKkqjBT3lQ3XbI5a2/wDTSo/x5GfNFpebXD/6W2qivNex9b+Hm754JZouYSNmkRmN+pekVJuLjMHMcQdSS8b0EwVLY5DfbtVDtDUiT4QbW1qXEQLqpWRnRuFnZ2NstUU+agmNlfqDdVKqLJWSm95VmB5aLqoQpgck9EI/jkkPuuILROj8R5n3U0UKs9z4jzKsRRKLWkxRRQK7FApoIFdigWdrWYoqeBE4KdSU1NZXo2KLWmMRRQqwGpwC65OYlclWVQlWXhU6iRbSMcqr1Mqy+K/HfejNZPZAat+kbJ3HpHLtYhfcbLWt+nrZS95ccvv3Q+ma/YCiENFK6xDQOfRcmWGq6Mcukb3XUcktkab2beTZz2jln63sppez0LB45dI55BwN/Jv6q5r9K7Ziepvz9VSIdewBWkLY47loAtwH1QqqxABxOs2V45T/AFRZf0PdT78lxr2M1N0jvdq8gEx8pdqzURYVvP8ArHKLE9W9/wARvu3DkF61CwCJgB0gGNAO/IZryJjLLedicS04zE45szb/ALTrHkfdMRzHbobHWkCx/dHcZh0gVkqkEFLRnzzC91UqrOSMiqTZakEjkarMUJcMgSq3fb0Zw7FGNaRbP71oFDvw53JIn+MG4LiC2m7rxHmfdXKeBSd2ASTvPuumoAXPa6ZpZjhV+CBBf7xo7Eh2jPypaqplGmYLJ7VnI+0Z2tVmPHwdbUSC5T8G7JriqUWKsKlM4Ooq5lj/AFNlKWRC6yWyuztdsF0HroJPkJ8lpMsf6xyl/gZWzqlC0k3CsPpXk5tcPJEqChO5O2Jkv8CI63RNjcHduViPGQBrP73ySrW2leCBkf0V2jk1WAGXDgubyan10Yb/ABWOIyP+Bj3W4G2veuCjqpBqDRvLre10dFSTe+eWQvwCkZK7RysM9fMfssfZJ+NvXb+s6cEf/mSEnaBf6qvPh0bCbC/M35o7Kwk5k35oZUx6+aqeW2oy8cgdpANNhZU5EQmHhFt5VKZq6MKyyisSiXZ+t7udjr5X0XcnZfUIW4J7CtmL1OtGSyuJQZ3Rujqu8gjdt0QDzAsfZD6wINmpW2VWUonVRodIxAViutT3NTQgJO8cupq6kTUVk1ybbz7qnJVHUqM9QbnmfdRd6suLTay+QlcBG9QB6WmE9EtCZdE11U7wLumEtGItrbalLHiBQsPC53qi4RXKjzMZdxVuHHHb7cLrL94kJfvNT6or2VrjjBO0eigkxU/ws2JePqntmtt+qPWfsOxOT/Fcd4BUtLLkOVlSmfpG6lpj6G6ec6LC97HaQ6WRF7t/bX96lapXhzeY1ctyo0Uo1jLbZXqUgHrbzzXBnb3HZjSkZYgjaqtVSZu4gH9Ve70bSL7BxTK5wuDv/T+FGOWWxlqs5NDYHhmhswRedtybcULqF6Phu3J5IpSBcBT5lCCuufHNfrZdlZ7wub8jr+Tv4UtW5Ceyctnvb8zb+YKK1IQYVMqMoRCcKhKlsKzwm2TyFwo2CsuJySexpHLJ4jzPum6aZezzfefdHKOmilGsAo1opdgumlpLRf8AS9/hcq0vZ1wOtJQN3i73qK/9Pu3pHAD8yOKdhXeLneIk7CLfmUkOEg7UahyhXeLveFaqj7OsOu6P0PZGE2u26XSnm2mV3SK9tw/sXSE2MQKMR9g6E64Go0Hz9E83V2I+q94m/prQvY4Mh0HFp0SCcnWyPVeDSxuje5jh4mPcxw/1NNj6gqM4eOXYjTi4V2GYWG/9EPglsp2vsTZcGWO668b0IX2qKR/hOvLNRMqLKKSfPgo4XauXSpUyWO7+UNmtnxz6q1VnNUpDfyXb4ppzZ1VeVEpHKMrrxcuV7Fuzklpm8Q4dR+y0VSsphEujKwnUHC9ty1tRawINwdRU1UCp1QkRCdUXhJSs5MIUjimXQbuikupIJTm+I8z7ldhmLTkUph4jzPuoytGdarC8dy0SivfAi6wLTZFsOxK2TlOlcmmMiqSzKM1F1Ec0bGnRdxRKjp1HSQLQ0FGotXItYZSjctNh1Le2SrUFJYBaKhp7JyKWaCnA2IlDGFFFEQrsLVcjPKnxNXgX9ZMG/DV5kaLMqQZR/vFhJ6kHzX0IGrH/ANW+zwqsPeQP8SnDpmHb4W3e2/Fo9AjKbiMbqvniCQ5Z6lac/LLYhbHZq0yT91y54frqxyW3SWTXy3HJRNa4i1ibarK3S4NPJ8Mbj5WS4wclKV+kOI9QqEhstHN2dew/4jg07gQT+yH1MDGnLNVhZE5TYPa+xObSbXENHr0VqokDRlt+7KhJJdb421jdRbMzWizBbe45k8tyPYeT3DL8el1lGrS4DLptLCc2i44i+r1Ty6GJTFUZSjzsOvrKaMMZtzWPsi+NZpyaURr6LRedHMKjorSXZGpKTRSQFOoHiPM+6hKnqfiPM+6hVxnXEl1cTApQVB1FG6VtysvSvsQthhViApyVBrDaUbVpaGmQnC2XWmpGKGuxXD6YCxRenYqlIxLEsahpQ3vjYuyaNp5KvhXscharTWrJU/awPyjYebiFfGKSHcPJL24ovjrRNQntpRvmoKqKM2e+GQMztd2iSB52t5qA1LzrcfKyiOetxPMpe6D1V8xNlbfNtju3cCr0ErNw2ZlF/wCp1IxmIytY0MBEbrNFhcsBJ6rORU4+Y8slF7i50OMxbQuGNbssbDYmS9ppbWdK624Gw6BUGUUZvfSNrfmt7KyKNjdTABlrzOrio/xad1Tfiji67QXHYbEqtNFK7Mt0Qd+SODJp1W4KvMcvMWUzOS9QXC37QJ1KdpXHQgIhKM81UmOZW+OVrK4yISAreEylsrSNpt1yVB5VjDml0jQNdx761dm4iXts3xO2lR9zxv5qdzPsqMR21LkdG0UsQAB8ig2IU+g6w1HMLRd2TlbWhuI0pLTvZ/6rTDJnYDJLmkktSUageI8z7qIq3Vs8TuZ91VsriNGpJ2ilopkaCtBg1VmEB0VPRSlrkU49bwU3FytZh7NRK8+7KVoNgV6NQ5gWSXBRkui0u12F7Lxjt52mfVVDAWhjYxkNpOeZK9qYwFpHA+y+d8dj0ah99jj0uoyNrsAxhwcLDM2W7oap7xcDNeRYXWkWztYhb7CcSGRvnzK5rNNZWtdFMRrXPwjvzPIPOyrwV4IzP31Vh9WAEth5Z/VnDu7qY33uHxjPi02t0WOhK9S/qRRCoptJub4XaeQNy0ghwHULyYyALWdxAjG76a1OcwCDsHohcdUBl92ThWZW6ZqbhdnzgiZMrBROeNEjb+iGGtI2qCSsz1pzw3ZXyzS1NPrVV8t1A+a6ZpLoxw0xy8m12loHScBvP0C0+G0scQ8FyTrcdZ5DYFlqOcg5FHoZMgf1UeTfxWOhbTSY652+qipXh2zNEoo2gbPdcuV02xhNcNxKiq2jJ1stThwKttIGwn/tAUc0wsRawO8gKMbdqsmg7+1x8OqSXdDj1CS6OTLiy1WM3cz7qsGq9My7jzPuozEt0IRGuGNWWsUgiRsaUDGuaCIGFMMCNjQp2fq9Eg7l6r2erg4A32LxumOiVtuz+J6NhvTlNv8AtLjzaWkfLfO1mjaXHUvCHVRkGm/NzidI8StD/Umve90cepoGlbeVlcP2jzSyKfRChzJ4haPDKqwFzbYszTfFyPui9K2176taxyi5WxgrhsJRKGvcRkCsbDiAZtv6+yK0+M5a7DkPqo4q2sdrMadBATaz3+FueeYNyvI5AVq+1eImolAJ8LBZo9yg7YRxWuNkZ3sGLjvTSSjopQdYC5/a2H7/AFV+3FProFZKy0gwOO2Zd98gmHCI/wDV1AR78B6smesu2WpgweLaL+ZKvwUMbfhbbidH6qL/AOnH8ip4LfrLYfQvefC0njbJaKHDiLaZtwv+iIve0DIj3ULpR8x8gAscvLlk1mEiWliaDla3In3Vt0ptll/xHoENjcL6ieZVrxHUAOP8qdHs50h4nqVG92RyPnohIxna5ROYNpHoT6JyaTad3h3f+QSTbN+YdElWwCPZ4jzPum93tVgtuTbefdWY4Rt8uK32iQPEKkDESbTXAsF0Um1A0oiFc7pXTEntjTGgx0KtYfLYqWSFQ93ZAP7UnS0Dwss9Su0ZBuOSPYnmxvArPzixB4pp/V9ltPcigc3SBzN8vsIbMPC1wV4gaLSTmNmv0WVVEgdY6vouST2vYZ9VM4Aah1zPQKpUk8vRLYUi1xNypGQnefL91xrh81uX6qZttt+p9krVQ6OEcuZ/RPZI1uq3kL+qb4Bs9Le5uuiVuxvWwWetq266oJ/KTzupItM6mgJn4kDWQPO6ikxFo/MfIBPiOQnFQuObngchdOl0G5F3qEDkxS+9QnETsA9E54qXMbMse4k+ZH6KKSsDfyeoA+qBSV7z+boq7pnHetJ4kXIdOJ5j4W8bEqU4owDN7jysAsy5zilZX64nkNVGLD8rerrqucZdqAHRDLJWTmEFyEf7s/eOiSH2XU+ELdaqKLM7Mz7q9TQX2ZalyKGxN955ItRx2HnYcVnK30ibBYWHmmGnuVebGTkM7HPnuVs01h0JPHcqhUDkprKu6GyOupbnMZKOek1hGiBNFQSRXRKan3BV5W2yQQXOMrFB62LwrQSxXQ6siyKpCpTeKLl0H3ZWqR40c9uXmh+F56TV15cPCLWF7Hms7O9HKKsrxqB4KnPIHHNw9SqLWZHMk31J7WDkiY6G0+m1vDiAFw1TeJ800xAayDzNvRM02AZ2PI5JaBOqjssE2SZ5381wVDBsB8vqnSYhuFgr0NuBjuKa+B23JMdWuKjdM47U5KWz+7G89LLpDfsqsXc1wqtFtMZGrhlURXAE5CtOMiWkmWXOaei2dpLl1y4XDIEFtJdJN7zh6pI7D0kR2dY7z03onEDkBt3bFXgisSSNp/gfexWoBc3I4WWGMdVq5BCAbZ33c9t1MGE5DVqB38VPGy18tdh5KzHDnlyJ+gColdsFhfZ95qExa9pO2yLww33gDZsOSjmhueWVs9irSQGqpsuP3rQOvgORWxdS7z/KE4hSZm2rVeyek2spLkqlQ24ROrhsb61RkbvSJmWv0JCmTVFzcCwUuJss/r6qjdGi2m749U10hO1M5pXG9PRbcL0uqcJG80jPuCehsg1O0D/KjMp4JtydpS0EuhbWU0lqi0CnsgKYd0wuGXmpPw662lRuDVquZCuaZV1tIpBSBHIcaHaJXREUSbTKWOn4JchwCm05UjKQkow2BTRQgJc6fCBH9vO5JaHQSRyp8Y135Rz+quU3xhJJTGow74R5+6sxax5rqScKpoNX/H6qV+3kkkrJRrdnM+yo4lqSSQiszWaj97kGlSSSoZ3GviQxySSqIqJyQXUkEcV0JJIB4XWrqSKuHtVpiSSzpw5dCSSSoe1JJJASBPakkgkke1P3cykkg0qSSS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data:image/jpeg;base64,/9j/4AAQSkZJRgABAQAAAQABAAD/2wCEAAkGBxQTEhUUEhQVFBQVFRUUFRUVFRQVFBQUFBQWFhUUFBQYHCggGBolHBQUITEhJSkrLi4uFx8zODMsNygtLisBCgoKDg0OFxAQGCwcHBwsLCwsLCwsLCwsLCwsLCwsLCssKywsLCw3LCwsLCwrLCwsLCwsNzc3KywsKywrKysrK//AABEIAOEA4QMBIgACEQEDEQH/xAAcAAABBQEBAQAAAAAAAAAAAAAFAAIDBAYBBwj/xAA9EAABAwICBwYEBQIFBQAAAAABAAIDBBEFIRIxQVFhcZEGEyKBobEyUsHwFELR4fEHFSNDYnKSFoKistL/xAAZAQADAQEBAAAAAAAAAAAAAAAAAQIDBAX/xAAiEQEBAAICAwEBAAMBAAAAAAAAAQIREiEDEzFBUSJCYQT/2gAMAwEAAhEDEQA/APLpZDc5nWdp3qMzHeepXJ3eI8z7qBzlnptaldO7eepUTpz8x6lRueoyVWkWnmZ3zHqUzvT8x6lMKQTTs7vHfMepS03fMepXA1TRxItOTbjC47T1KtwRu3nqU+CBEqenWeWTTHAymiO89SitPEd56p1PTq/FGscsnRjhooWHeeqsNcRtPUppKgllSh5dJJ6jieqE1dWd56ldqqhBqmdbYxhlk5U1Z3nqVRkqTvPUpksih1rRkkEjjtPUqUNdvPUqSkprosyky1KbVyA8VS9h+I9SjdFjF8iT1KF1lOqOiQnKmxs436W09SpnQX2+qzGGVxuAVqoTpNy1o+pDKyhJ1E9UPdSvG09StGw52clLCFFlgZWTSG09SogTvPUrRS0gKpTUG5GwGXPzHqV1XPwJSRsaBJ3eI8z7qFzl2Y+J3M+6iutRt0lcSXQEE5ZOa1PZGrUMCm1cx2iihV6GnUsNOiEFOsssmuOCGnp0Up6dPgp1ehiWVrfHFyKJPOSkOSgeUYw8rox5VKplsrMh3KNtDpfEcuC16jG7vwCqp1WZh00nwsPM5Bbejwtlxot8yjtHQtGv6D1R7P4j139ec0/Y6d2stb1KJRdhnDMu+i3dTWwxDxPYSNmkBbog1Z2ygaDkX2tYMBA83OzPRPkOIA7BDGL+6gdVaOtoLRrtuVPFe1jpHXDGt3aygdRXvk+I5bhkOiJKW9NucKbI0OZm1wuDwQmswUhHuwE+nA5h/wAt3o7P3ujVZThNX2PNvwBCtUGIljrFaH8OC61lnsbw4tJNiE4zuLQabXgEJ5jyyWPocSLMiiIxsgK+SNCkipSzWVMYrdMbUaRS6pdrf4hdUWgEkahdsvL8TuZ90yyklHiPM+6QaqqjQ1TxxJ8UKuQwqLkuYmRQq9DAnwwq/BAsrWshlPTolDTqSngV6OJZWt8YhjiU2gpLWUT3J4477LLJG8odU1wbl6q+9Zaqk8TgTmHFa34xuQvBPc5/f2Ffp33sAQLnbyvfigLKgWzGeWfPJTGqNm9PvquW5dt5OmpmljjZcyPe62pvhHDNA5qyRwJBy3Z+V1RFTnnmNSTqqxsNWV08vJfkiZhPu0NZEbEk3IzQaqcbBF6uXYdufkgshvceYVeHf6nyKkqjBT3lQ3XbI5a2/wDTSo/x5GfNFpebXD/6W2qivNex9b+Hm754JZouYSNmkRmN+pekVJuLjMHMcQdSS8b0EwVLY5DfbtVDtDUiT4QbW1qXEQLqpWRnRuFnZ2NstUU+agmNlfqDdVKqLJWSm95VmB5aLqoQpgck9EI/jkkPuuILROj8R5n3U0UKs9z4jzKsRRKLWkxRRQK7FApoIFdigWdrWYoqeBE4KdSU1NZXo2KLWmMRRQqwGpwC65OYlclWVQlWXhU6iRbSMcqr1Mqy+K/HfejNZPZAat+kbJ3HpHLtYhfcbLWt+nrZS95ccvv3Q+ma/YCiENFK6xDQOfRcmWGq6Mcukb3XUcktkab2beTZz2jln63sppez0LB45dI55BwN/Jv6q5r9K7Ziepvz9VSIdewBWkLY47loAtwH1QqqxABxOs2V45T/AFRZf0PdT78lxr2M1N0jvdq8gEx8pdqzURYVvP8ArHKLE9W9/wARvu3DkF61CwCJgB0gGNAO/IZryJjLLedicS04zE45szb/ALTrHkfdMRzHbobHWkCx/dHcZh0gVkqkEFLRnzzC91UqrOSMiqTZakEjkarMUJcMgSq3fb0Zw7FGNaRbP71oFDvw53JIn+MG4LiC2m7rxHmfdXKeBSd2ASTvPuumoAXPa6ZpZjhV+CBBf7xo7Eh2jPypaqplGmYLJ7VnI+0Z2tVmPHwdbUSC5T8G7JriqUWKsKlM4Ooq5lj/AFNlKWRC6yWyuztdsF0HroJPkJ8lpMsf6xyl/gZWzqlC0k3CsPpXk5tcPJEqChO5O2Jkv8CI63RNjcHduViPGQBrP73ySrW2leCBkf0V2jk1WAGXDgubyan10Yb/ABWOIyP+Bj3W4G2veuCjqpBqDRvLre10dFSTe+eWQvwCkZK7RysM9fMfssfZJ+NvXb+s6cEf/mSEnaBf6qvPh0bCbC/M35o7Kwk5k35oZUx6+aqeW2oy8cgdpANNhZU5EQmHhFt5VKZq6MKyyisSiXZ+t7udjr5X0XcnZfUIW4J7CtmL1OtGSyuJQZ3Rujqu8gjdt0QDzAsfZD6wINmpW2VWUonVRodIxAViutT3NTQgJO8cupq6kTUVk1ybbz7qnJVHUqM9QbnmfdRd6suLTay+QlcBG9QB6WmE9EtCZdE11U7wLumEtGItrbalLHiBQsPC53qi4RXKjzMZdxVuHHHb7cLrL94kJfvNT6or2VrjjBO0eigkxU/ws2JePqntmtt+qPWfsOxOT/Fcd4BUtLLkOVlSmfpG6lpj6G6ec6LC97HaQ6WRF7t/bX96lapXhzeY1ctyo0Uo1jLbZXqUgHrbzzXBnb3HZjSkZYgjaqtVSZu4gH9Ve70bSL7BxTK5wuDv/T+FGOWWxlqs5NDYHhmhswRedtybcULqF6Phu3J5IpSBcBT5lCCuufHNfrZdlZ7wub8jr+Tv4UtW5Ceyctnvb8zb+YKK1IQYVMqMoRCcKhKlsKzwm2TyFwo2CsuJySexpHLJ4jzPum6aZezzfefdHKOmilGsAo1opdgumlpLRf8AS9/hcq0vZ1wOtJQN3i73qK/9Pu3pHAD8yOKdhXeLneIk7CLfmUkOEg7UahyhXeLveFaqj7OsOu6P0PZGE2u26XSnm2mV3SK9tw/sXSE2MQKMR9g6E64Go0Hz9E83V2I+q94m/prQvY4Mh0HFp0SCcnWyPVeDSxuje5jh4mPcxw/1NNj6gqM4eOXYjTi4V2GYWG/9EPglsp2vsTZcGWO668b0IX2qKR/hOvLNRMqLKKSfPgo4XauXSpUyWO7+UNmtnxz6q1VnNUpDfyXb4ppzZ1VeVEpHKMrrxcuV7Fuzklpm8Q4dR+y0VSsphEujKwnUHC9ty1tRawINwdRU1UCp1QkRCdUXhJSs5MIUjimXQbuikupIJTm+I8z7ldhmLTkUph4jzPuoytGdarC8dy0SivfAi6wLTZFsOxK2TlOlcmmMiqSzKM1F1Ec0bGnRdxRKjp1HSQLQ0FGotXItYZSjctNh1Le2SrUFJYBaKhp7JyKWaCnA2IlDGFFFEQrsLVcjPKnxNXgX9ZMG/DV5kaLMqQZR/vFhJ6kHzX0IGrH/ANW+zwqsPeQP8SnDpmHb4W3e2/Fo9AjKbiMbqvniCQ5Z6lac/LLYhbHZq0yT91y54frqxyW3SWTXy3HJRNa4i1ibarK3S4NPJ8Mbj5WS4wclKV+kOI9QqEhstHN2dew/4jg07gQT+yH1MDGnLNVhZE5TYPa+xObSbXENHr0VqokDRlt+7KhJJdb421jdRbMzWizBbe45k8tyPYeT3DL8el1lGrS4DLptLCc2i44i+r1Ty6GJTFUZSjzsOvrKaMMZtzWPsi+NZpyaURr6LRedHMKjorSXZGpKTRSQFOoHiPM+6hKnqfiPM+6hVxnXEl1cTApQVB1FG6VtysvSvsQthhViApyVBrDaUbVpaGmQnC2XWmpGKGuxXD6YCxRenYqlIxLEsahpQ3vjYuyaNp5KvhXscharTWrJU/awPyjYebiFfGKSHcPJL24ovjrRNQntpRvmoKqKM2e+GQMztd2iSB52t5qA1LzrcfKyiOetxPMpe6D1V8xNlbfNtju3cCr0ErNw2ZlF/wCp1IxmIytY0MBEbrNFhcsBJ6rORU4+Y8slF7i50OMxbQuGNbssbDYmS9ppbWdK624Gw6BUGUUZvfSNrfmt7KyKNjdTABlrzOrio/xad1Tfiji67QXHYbEqtNFK7Mt0Qd+SODJp1W4KvMcvMWUzOS9QXC37QJ1KdpXHQgIhKM81UmOZW+OVrK4yISAreEylsrSNpt1yVB5VjDml0jQNdx761dm4iXts3xO2lR9zxv5qdzPsqMR21LkdG0UsQAB8ig2IU+g6w1HMLRd2TlbWhuI0pLTvZ/6rTDJnYDJLmkktSUageI8z7qIq3Vs8TuZ91VsriNGpJ2ilopkaCtBg1VmEB0VPRSlrkU49bwU3FytZh7NRK8+7KVoNgV6NQ5gWSXBRkui0u12F7Lxjt52mfVVDAWhjYxkNpOeZK9qYwFpHA+y+d8dj0ah99jj0uoyNrsAxhwcLDM2W7oap7xcDNeRYXWkWztYhb7CcSGRvnzK5rNNZWtdFMRrXPwjvzPIPOyrwV4IzP31Vh9WAEth5Z/VnDu7qY33uHxjPi02t0WOhK9S/qRRCoptJub4XaeQNy0ghwHULyYyALWdxAjG76a1OcwCDsHohcdUBl92ThWZW6ZqbhdnzgiZMrBROeNEjb+iGGtI2qCSsz1pzw3ZXyzS1NPrVV8t1A+a6ZpLoxw0xy8m12loHScBvP0C0+G0scQ8FyTrcdZ5DYFlqOcg5FHoZMgf1UeTfxWOhbTSY652+qipXh2zNEoo2gbPdcuV02xhNcNxKiq2jJ1stThwKttIGwn/tAUc0wsRawO8gKMbdqsmg7+1x8OqSXdDj1CS6OTLiy1WM3cz7qsGq9My7jzPuozEt0IRGuGNWWsUgiRsaUDGuaCIGFMMCNjQp2fq9Eg7l6r2erg4A32LxumOiVtuz+J6NhvTlNv8AtLjzaWkfLfO1mjaXHUvCHVRkGm/NzidI8StD/Umve90cepoGlbeVlcP2jzSyKfRChzJ4haPDKqwFzbYszTfFyPui9K2176taxyi5WxgrhsJRKGvcRkCsbDiAZtv6+yK0+M5a7DkPqo4q2sdrMadBATaz3+FueeYNyvI5AVq+1eImolAJ8LBZo9yg7YRxWuNkZ3sGLjvTSSjopQdYC5/a2H7/AFV+3FProFZKy0gwOO2Zd98gmHCI/wDV1AR78B6smesu2WpgweLaL+ZKvwUMbfhbbidH6qL/AOnH8ip4LfrLYfQvefC0njbJaKHDiLaZtwv+iIve0DIj3ULpR8x8gAscvLlk1mEiWliaDla3In3Vt0ptll/xHoENjcL6ieZVrxHUAOP8qdHs50h4nqVG92RyPnohIxna5ROYNpHoT6JyaTad3h3f+QSTbN+YdElWwCPZ4jzPum93tVgtuTbefdWY4Rt8uK32iQPEKkDESbTXAsF0Um1A0oiFc7pXTEntjTGgx0KtYfLYqWSFQ93ZAP7UnS0Dwss9Su0ZBuOSPYnmxvArPzixB4pp/V9ltPcigc3SBzN8vsIbMPC1wV4gaLSTmNmv0WVVEgdY6vouST2vYZ9VM4Aah1zPQKpUk8vRLYUi1xNypGQnefL91xrh81uX6qZttt+p9krVQ6OEcuZ/RPZI1uq3kL+qb4Bs9Le5uuiVuxvWwWetq266oJ/KTzupItM6mgJn4kDWQPO6ikxFo/MfIBPiOQnFQuObngchdOl0G5F3qEDkxS+9QnETsA9E54qXMbMse4k+ZH6KKSsDfyeoA+qBSV7z+boq7pnHetJ4kXIdOJ5j4W8bEqU4owDN7jysAsy5zilZX64nkNVGLD8rerrqucZdqAHRDLJWTmEFyEf7s/eOiSH2XU+ELdaqKLM7Mz7q9TQX2ZalyKGxN955ItRx2HnYcVnK30ibBYWHmmGnuVebGTkM7HPnuVs01h0JPHcqhUDkprKu6GyOupbnMZKOek1hGiBNFQSRXRKan3BV5W2yQQXOMrFB62LwrQSxXQ6siyKpCpTeKLl0H3ZWqR40c9uXmh+F56TV15cPCLWF7Hms7O9HKKsrxqB4KnPIHHNw9SqLWZHMk31J7WDkiY6G0+m1vDiAFw1TeJ800xAayDzNvRM02AZ2PI5JaBOqjssE2SZ5381wVDBsB8vqnSYhuFgr0NuBjuKa+B23JMdWuKjdM47U5KWz+7G89LLpDfsqsXc1wqtFtMZGrhlURXAE5CtOMiWkmWXOaei2dpLl1y4XDIEFtJdJN7zh6pI7D0kR2dY7z03onEDkBt3bFXgisSSNp/gfexWoBc3I4WWGMdVq5BCAbZ33c9t1MGE5DVqB38VPGy18tdh5KzHDnlyJ+gColdsFhfZ95qExa9pO2yLww33gDZsOSjmhueWVs9irSQGqpsuP3rQOvgORWxdS7z/KE4hSZm2rVeyek2spLkqlQ24ROrhsb61RkbvSJmWv0JCmTVFzcCwUuJss/r6qjdGi2m749U10hO1M5pXG9PRbcL0uqcJG80jPuCehsg1O0D/KjMp4JtydpS0EuhbWU0lqi0CnsgKYd0wuGXmpPw662lRuDVquZCuaZV1tIpBSBHIcaHaJXREUSbTKWOn4JchwCm05UjKQkow2BTRQgJc6fCBH9vO5JaHQSRyp8Y135Rz+quU3xhJJTGow74R5+6sxax5rqScKpoNX/H6qV+3kkkrJRrdnM+yo4lqSSQiszWaj97kGlSSSoZ3GviQxySSqIqJyQXUkEcV0JJIB4XWrqSKuHtVpiSSzpw5dCSSSoe1JJJASBPakkgkke1P3cykkg0qSSS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קבוצה 20"/>
          <p:cNvGrpSpPr/>
          <p:nvPr/>
        </p:nvGrpSpPr>
        <p:grpSpPr>
          <a:xfrm>
            <a:off x="3460749" y="3115964"/>
            <a:ext cx="1905000" cy="1145419"/>
            <a:chOff x="2241549" y="3115964"/>
            <a:chExt cx="1905000" cy="1145419"/>
          </a:xfrm>
        </p:grpSpPr>
        <p:sp>
          <p:nvSpPr>
            <p:cNvPr id="34" name="Rounded Rectangle 16"/>
            <p:cNvSpPr/>
            <p:nvPr/>
          </p:nvSpPr>
          <p:spPr>
            <a:xfrm>
              <a:off x="2241549" y="3115964"/>
              <a:ext cx="1905000" cy="11454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46" name="Picture 6" descr="http://cokerlegal.com/wp-content/uploads/2011/05/court-order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349" y="3195222"/>
              <a:ext cx="1028700" cy="1028700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0" y="7937"/>
            <a:ext cx="8991600" cy="1058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Features of Bitcoin</a:t>
            </a:r>
          </a:p>
        </p:txBody>
      </p:sp>
      <p:sp>
        <p:nvSpPr>
          <p:cNvPr id="24" name="Rounded Rectangle 31"/>
          <p:cNvSpPr/>
          <p:nvPr/>
        </p:nvSpPr>
        <p:spPr>
          <a:xfrm>
            <a:off x="762000" y="3996718"/>
            <a:ext cx="2438400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Irreversible Transfers</a:t>
            </a:r>
          </a:p>
        </p:txBody>
      </p:sp>
      <p:sp>
        <p:nvSpPr>
          <p:cNvPr id="26" name="Rounded Rectangle 18"/>
          <p:cNvSpPr/>
          <p:nvPr/>
        </p:nvSpPr>
        <p:spPr>
          <a:xfrm>
            <a:off x="1008709" y="3124200"/>
            <a:ext cx="1905000" cy="114541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s://encrypted-tbn2.gstatic.com/images?q=tbn:ANd9GcRC7EkHpf5Yz9Sk71Jtq9wnTM9MIVk7RKqPFMFUz-MVErCuUGpk-NTEqiA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435" r="7441" b="10675"/>
          <a:stretch/>
        </p:blipFill>
        <p:spPr bwMode="auto">
          <a:xfrm>
            <a:off x="1368106" y="3239133"/>
            <a:ext cx="1222694" cy="917021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1"/>
          <p:cNvSpPr/>
          <p:nvPr/>
        </p:nvSpPr>
        <p:spPr>
          <a:xfrm>
            <a:off x="1959916" y="5946019"/>
            <a:ext cx="2438400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Escrow</a:t>
            </a:r>
          </a:p>
        </p:txBody>
      </p:sp>
      <p:sp>
        <p:nvSpPr>
          <p:cNvPr id="36" name="Rounded Rectangle 18"/>
          <p:cNvSpPr/>
          <p:nvPr/>
        </p:nvSpPr>
        <p:spPr>
          <a:xfrm>
            <a:off x="2206625" y="4994652"/>
            <a:ext cx="1905000" cy="114541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http://gradmoneymatters.com/wp-content/uploads/2011/06/money_making_ideas_escrow_services_for_flipping_websites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55" y="5017691"/>
            <a:ext cx="1099340" cy="10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ilmoreandgilmore.com/wp-content/uploads/2012/04/G+G-Joint-Bank-Account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62" y="5067500"/>
            <a:ext cx="1332962" cy="9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1"/>
          <p:cNvSpPr/>
          <p:nvPr/>
        </p:nvSpPr>
        <p:spPr>
          <a:xfrm>
            <a:off x="4444019" y="5946019"/>
            <a:ext cx="2438400" cy="106438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accounts</a:t>
            </a:r>
          </a:p>
        </p:txBody>
      </p:sp>
    </p:spTree>
    <p:extLst>
      <p:ext uri="{BB962C8B-B14F-4D97-AF65-F5344CB8AC3E}">
        <p14:creationId xmlns:p14="http://schemas.microsoft.com/office/powerpoint/2010/main" val="2045014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350524" y="3507778"/>
            <a:ext cx="199218" cy="487833"/>
            <a:chOff x="6034966" y="1524000"/>
            <a:chExt cx="1493668" cy="3657600"/>
          </a:xfrm>
          <a:solidFill>
            <a:srgbClr val="FF0000"/>
          </a:solidFill>
        </p:grpSpPr>
        <p:sp>
          <p:nvSpPr>
            <p:cNvPr id="59" name="Rounded Rectangle 58"/>
            <p:cNvSpPr/>
            <p:nvPr/>
          </p:nvSpPr>
          <p:spPr>
            <a:xfrm rot="20672461" flipV="1">
              <a:off x="7185734" y="2265013"/>
              <a:ext cx="342900" cy="132906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032992">
              <a:off x="6034966" y="2265012"/>
              <a:ext cx="342900" cy="132906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400800" y="2209800"/>
              <a:ext cx="762000" cy="1600200"/>
            </a:xfrm>
            <a:prstGeom prst="roundRect">
              <a:avLst>
                <a:gd name="adj" fmla="val 39714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400800" y="3733800"/>
              <a:ext cx="342900" cy="1447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781800" y="3733800"/>
              <a:ext cx="381000" cy="1447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434494" y="1524000"/>
              <a:ext cx="652106" cy="685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187708" y="1384071"/>
            <a:ext cx="199218" cy="487833"/>
            <a:chOff x="6034966" y="1524000"/>
            <a:chExt cx="1493668" cy="3657600"/>
          </a:xfrm>
          <a:solidFill>
            <a:srgbClr val="0070C0"/>
          </a:solidFill>
        </p:grpSpPr>
        <p:sp>
          <p:nvSpPr>
            <p:cNvPr id="68" name="Rounded Rectangle 67"/>
            <p:cNvSpPr/>
            <p:nvPr/>
          </p:nvSpPr>
          <p:spPr>
            <a:xfrm rot="20672461" flipV="1">
              <a:off x="7185734" y="2265013"/>
              <a:ext cx="342900" cy="132906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032992">
              <a:off x="6034966" y="2265012"/>
              <a:ext cx="342900" cy="132906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00800" y="2209800"/>
              <a:ext cx="762000" cy="1600200"/>
            </a:xfrm>
            <a:prstGeom prst="roundRect">
              <a:avLst>
                <a:gd name="adj" fmla="val 39714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400800" y="3733800"/>
              <a:ext cx="342900" cy="1447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781800" y="3733800"/>
              <a:ext cx="381000" cy="1447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434494" y="1524000"/>
              <a:ext cx="652106" cy="685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363382" y="3794682"/>
            <a:ext cx="199218" cy="487833"/>
            <a:chOff x="6034966" y="1524000"/>
            <a:chExt cx="1493668" cy="3657600"/>
          </a:xfrm>
          <a:solidFill>
            <a:srgbClr val="00B050"/>
          </a:solidFill>
        </p:grpSpPr>
        <p:sp>
          <p:nvSpPr>
            <p:cNvPr id="77" name="Rounded Rectangle 76"/>
            <p:cNvSpPr/>
            <p:nvPr/>
          </p:nvSpPr>
          <p:spPr>
            <a:xfrm rot="20672461" flipV="1">
              <a:off x="7185734" y="2265013"/>
              <a:ext cx="342900" cy="132906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032992">
              <a:off x="6034966" y="2265012"/>
              <a:ext cx="342900" cy="132906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400800" y="2209800"/>
              <a:ext cx="762000" cy="1600200"/>
            </a:xfrm>
            <a:prstGeom prst="roundRect">
              <a:avLst>
                <a:gd name="adj" fmla="val 39714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400800" y="3733800"/>
              <a:ext cx="342900" cy="1447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81800" y="3733800"/>
              <a:ext cx="381000" cy="1447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434494" y="1524000"/>
              <a:ext cx="652106" cy="6858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קבוצה 3"/>
          <p:cNvGrpSpPr/>
          <p:nvPr/>
        </p:nvGrpSpPr>
        <p:grpSpPr>
          <a:xfrm>
            <a:off x="655325" y="1871904"/>
            <a:ext cx="4495799" cy="3462096"/>
            <a:chOff x="655325" y="1109904"/>
            <a:chExt cx="4495799" cy="3462096"/>
          </a:xfrm>
        </p:grpSpPr>
        <p:sp>
          <p:nvSpPr>
            <p:cNvPr id="40" name="Oval 39"/>
            <p:cNvSpPr/>
            <p:nvPr/>
          </p:nvSpPr>
          <p:spPr>
            <a:xfrm>
              <a:off x="1328424" y="2169391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586879" y="308321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212970" y="3276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663079" y="4038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187079" y="23691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198624" y="37973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120279" y="1814459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053479" y="1295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/>
            <p:cNvCxnSpPr>
              <a:stCxn id="47" idx="3"/>
              <a:endCxn id="40" idx="7"/>
            </p:cNvCxnSpPr>
            <p:nvPr/>
          </p:nvCxnSpPr>
          <p:spPr>
            <a:xfrm flipH="1">
              <a:off x="1783709" y="1750685"/>
              <a:ext cx="347885" cy="496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2" idx="0"/>
            </p:cNvCxnSpPr>
            <p:nvPr/>
          </p:nvCxnSpPr>
          <p:spPr>
            <a:xfrm flipH="1">
              <a:off x="1479670" y="2702791"/>
              <a:ext cx="115454" cy="573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1"/>
              <a:endCxn id="40" idx="6"/>
            </p:cNvCxnSpPr>
            <p:nvPr/>
          </p:nvCxnSpPr>
          <p:spPr>
            <a:xfrm flipH="1" flipV="1">
              <a:off x="1861824" y="2436091"/>
              <a:ext cx="803170" cy="725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1"/>
              <a:endCxn id="47" idx="6"/>
            </p:cNvCxnSpPr>
            <p:nvPr/>
          </p:nvCxnSpPr>
          <p:spPr>
            <a:xfrm flipH="1" flipV="1">
              <a:off x="2586879" y="1562100"/>
              <a:ext cx="611515" cy="330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5"/>
              <a:endCxn id="44" idx="2"/>
            </p:cNvCxnSpPr>
            <p:nvPr/>
          </p:nvCxnSpPr>
          <p:spPr>
            <a:xfrm>
              <a:off x="3575564" y="2269744"/>
              <a:ext cx="611515" cy="366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3" idx="0"/>
              <a:endCxn id="41" idx="4"/>
            </p:cNvCxnSpPr>
            <p:nvPr/>
          </p:nvCxnSpPr>
          <p:spPr>
            <a:xfrm flipH="1" flipV="1">
              <a:off x="2853579" y="3616613"/>
              <a:ext cx="76200" cy="4219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46" idx="4"/>
            </p:cNvCxnSpPr>
            <p:nvPr/>
          </p:nvCxnSpPr>
          <p:spPr>
            <a:xfrm flipV="1">
              <a:off x="3042164" y="2347859"/>
              <a:ext cx="344815" cy="813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0"/>
              <a:endCxn id="44" idx="4"/>
            </p:cNvCxnSpPr>
            <p:nvPr/>
          </p:nvCxnSpPr>
          <p:spPr>
            <a:xfrm flipH="1" flipV="1">
              <a:off x="4453779" y="2902527"/>
              <a:ext cx="11545" cy="894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3" idx="6"/>
              <a:endCxn id="45" idx="2"/>
            </p:cNvCxnSpPr>
            <p:nvPr/>
          </p:nvCxnSpPr>
          <p:spPr>
            <a:xfrm flipV="1">
              <a:off x="3196479" y="4064000"/>
              <a:ext cx="1002145" cy="241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5"/>
              <a:endCxn id="43" idx="2"/>
            </p:cNvCxnSpPr>
            <p:nvPr/>
          </p:nvCxnSpPr>
          <p:spPr>
            <a:xfrm>
              <a:off x="1668255" y="3731885"/>
              <a:ext cx="994824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0" idx="2"/>
            </p:cNvCxnSpPr>
            <p:nvPr/>
          </p:nvCxnSpPr>
          <p:spPr>
            <a:xfrm flipH="1">
              <a:off x="655325" y="2436091"/>
              <a:ext cx="673099" cy="466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2"/>
            </p:cNvCxnSpPr>
            <p:nvPr/>
          </p:nvCxnSpPr>
          <p:spPr>
            <a:xfrm flipH="1" flipV="1">
              <a:off x="655325" y="3083213"/>
              <a:ext cx="557645" cy="460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7" idx="7"/>
            </p:cNvCxnSpPr>
            <p:nvPr/>
          </p:nvCxnSpPr>
          <p:spPr>
            <a:xfrm flipH="1">
              <a:off x="2508764" y="1109904"/>
              <a:ext cx="611515" cy="2636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46" idx="0"/>
            </p:cNvCxnSpPr>
            <p:nvPr/>
          </p:nvCxnSpPr>
          <p:spPr>
            <a:xfrm>
              <a:off x="3287317" y="1193434"/>
              <a:ext cx="99662" cy="621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44" idx="5"/>
            </p:cNvCxnSpPr>
            <p:nvPr/>
          </p:nvCxnSpPr>
          <p:spPr>
            <a:xfrm>
              <a:off x="4642364" y="2824412"/>
              <a:ext cx="508760" cy="31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5" idx="7"/>
            </p:cNvCxnSpPr>
            <p:nvPr/>
          </p:nvCxnSpPr>
          <p:spPr>
            <a:xfrm flipV="1">
              <a:off x="4653909" y="3423964"/>
              <a:ext cx="497215" cy="45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992504" y="1528872"/>
            <a:ext cx="2895600" cy="35394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Bypass regulation &amp; censorship </a:t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Increase competition</a:t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Disrupt</a:t>
            </a:r>
            <a:endParaRPr lang="he-IL" sz="2800" dirty="0">
              <a:solidFill>
                <a:srgbClr val="FFC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317" y="1540333"/>
            <a:ext cx="4240269" cy="2488029"/>
            <a:chOff x="829317" y="1540333"/>
            <a:chExt cx="4240269" cy="2488029"/>
          </a:xfrm>
        </p:grpSpPr>
        <p:grpSp>
          <p:nvGrpSpPr>
            <p:cNvPr id="10" name="קבוצה 9"/>
            <p:cNvGrpSpPr/>
            <p:nvPr/>
          </p:nvGrpSpPr>
          <p:grpSpPr>
            <a:xfrm>
              <a:off x="829317" y="2023173"/>
              <a:ext cx="4240269" cy="2005189"/>
              <a:chOff x="829317" y="1261173"/>
              <a:chExt cx="4240269" cy="200518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51023" y="1261173"/>
                <a:ext cx="4118563" cy="2005189"/>
                <a:chOff x="951023" y="1261173"/>
                <a:chExt cx="4118563" cy="2005189"/>
              </a:xfrm>
            </p:grpSpPr>
            <p:pic>
              <p:nvPicPr>
                <p:cNvPr id="85" name="Picture 2" descr="C:\Users\avivz\AppData\Local\Microsoft\Windows\Temporary Internet Files\Content.IE5\9AJC37YW\MC900440380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389" y="1859053"/>
                  <a:ext cx="1407309" cy="14073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Right Arrow 6"/>
                <p:cNvSpPr/>
                <p:nvPr/>
              </p:nvSpPr>
              <p:spPr>
                <a:xfrm rot="20957663">
                  <a:off x="951023" y="2629849"/>
                  <a:ext cx="1119332" cy="33771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11666678">
                  <a:off x="3950254" y="2756855"/>
                  <a:ext cx="1119332" cy="33771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5847284">
                  <a:off x="2915561" y="1381521"/>
                  <a:ext cx="578416" cy="33771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9" name="הסבר מלבני 8"/>
              <p:cNvSpPr/>
              <p:nvPr/>
            </p:nvSpPr>
            <p:spPr>
              <a:xfrm>
                <a:off x="829317" y="1562100"/>
                <a:ext cx="1302277" cy="873991"/>
              </a:xfrm>
              <a:prstGeom prst="wedgeRectCallout">
                <a:avLst>
                  <a:gd name="adj1" fmla="val -51225"/>
                  <a:gd name="adj2" fmla="val 828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Please transfer $1 to Blue</a:t>
                </a:r>
              </a:p>
            </p:txBody>
          </p:sp>
        </p:grpSp>
        <p:sp>
          <p:nvSpPr>
            <p:cNvPr id="88" name="Cloud Callout 87"/>
            <p:cNvSpPr/>
            <p:nvPr/>
          </p:nvSpPr>
          <p:spPr>
            <a:xfrm>
              <a:off x="1746370" y="1540333"/>
              <a:ext cx="990948" cy="663141"/>
            </a:xfrm>
            <a:prstGeom prst="cloudCallout">
              <a:avLst>
                <a:gd name="adj1" fmla="val 39546"/>
                <a:gd name="adj2" fmla="val 110344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 Blue: 2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Red: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024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856096" y="1185026"/>
            <a:ext cx="5212076" cy="3949929"/>
            <a:chOff x="3474724" y="1612671"/>
            <a:chExt cx="5212076" cy="3949929"/>
          </a:xfrm>
        </p:grpSpPr>
        <p:sp>
          <p:nvSpPr>
            <p:cNvPr id="40" name="Oval 39"/>
            <p:cNvSpPr/>
            <p:nvPr/>
          </p:nvSpPr>
          <p:spPr>
            <a:xfrm>
              <a:off x="4452624" y="3159991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711079" y="407381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337170" y="4267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87279" y="5029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311279" y="33597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322824" y="47879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244479" y="2805059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177679" y="2286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/>
            <p:cNvCxnSpPr>
              <a:stCxn id="47" idx="3"/>
              <a:endCxn id="40" idx="7"/>
            </p:cNvCxnSpPr>
            <p:nvPr/>
          </p:nvCxnSpPr>
          <p:spPr>
            <a:xfrm flipH="1">
              <a:off x="4907909" y="2741285"/>
              <a:ext cx="347885" cy="496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2" idx="0"/>
            </p:cNvCxnSpPr>
            <p:nvPr/>
          </p:nvCxnSpPr>
          <p:spPr>
            <a:xfrm flipH="1">
              <a:off x="4603870" y="3693391"/>
              <a:ext cx="115454" cy="573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1"/>
              <a:endCxn id="40" idx="6"/>
            </p:cNvCxnSpPr>
            <p:nvPr/>
          </p:nvCxnSpPr>
          <p:spPr>
            <a:xfrm flipH="1" flipV="1">
              <a:off x="4986024" y="3426691"/>
              <a:ext cx="803170" cy="725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1"/>
              <a:endCxn id="47" idx="6"/>
            </p:cNvCxnSpPr>
            <p:nvPr/>
          </p:nvCxnSpPr>
          <p:spPr>
            <a:xfrm flipH="1" flipV="1">
              <a:off x="5711079" y="2552700"/>
              <a:ext cx="611515" cy="330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5"/>
              <a:endCxn id="44" idx="2"/>
            </p:cNvCxnSpPr>
            <p:nvPr/>
          </p:nvCxnSpPr>
          <p:spPr>
            <a:xfrm>
              <a:off x="6699764" y="3260344"/>
              <a:ext cx="611515" cy="366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3" idx="0"/>
              <a:endCxn id="41" idx="4"/>
            </p:cNvCxnSpPr>
            <p:nvPr/>
          </p:nvCxnSpPr>
          <p:spPr>
            <a:xfrm flipH="1" flipV="1">
              <a:off x="5977779" y="4607213"/>
              <a:ext cx="76200" cy="4219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46" idx="4"/>
            </p:cNvCxnSpPr>
            <p:nvPr/>
          </p:nvCxnSpPr>
          <p:spPr>
            <a:xfrm flipV="1">
              <a:off x="6166364" y="3338459"/>
              <a:ext cx="344815" cy="813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0"/>
              <a:endCxn id="44" idx="4"/>
            </p:cNvCxnSpPr>
            <p:nvPr/>
          </p:nvCxnSpPr>
          <p:spPr>
            <a:xfrm flipH="1" flipV="1">
              <a:off x="7577979" y="3893127"/>
              <a:ext cx="11545" cy="894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3" idx="6"/>
              <a:endCxn id="45" idx="2"/>
            </p:cNvCxnSpPr>
            <p:nvPr/>
          </p:nvCxnSpPr>
          <p:spPr>
            <a:xfrm flipV="1">
              <a:off x="6320679" y="5054600"/>
              <a:ext cx="1002145" cy="241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5"/>
              <a:endCxn id="43" idx="2"/>
            </p:cNvCxnSpPr>
            <p:nvPr/>
          </p:nvCxnSpPr>
          <p:spPr>
            <a:xfrm>
              <a:off x="4792455" y="4722485"/>
              <a:ext cx="994824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>
              <a:off x="3474724" y="3736378"/>
              <a:ext cx="199218" cy="487833"/>
              <a:chOff x="6034966" y="1524000"/>
              <a:chExt cx="1493668" cy="3657600"/>
            </a:xfrm>
            <a:solidFill>
              <a:srgbClr val="FF0000"/>
            </a:solidFill>
          </p:grpSpPr>
          <p:sp>
            <p:nvSpPr>
              <p:cNvPr id="59" name="Rounded Rectangle 58"/>
              <p:cNvSpPr/>
              <p:nvPr/>
            </p:nvSpPr>
            <p:spPr>
              <a:xfrm rot="20672461" flipV="1">
                <a:off x="7185734" y="2265013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 rot="1032992">
                <a:off x="6034966" y="2265012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6400800" y="2209800"/>
                <a:ext cx="762000" cy="1600200"/>
              </a:xfrm>
              <a:prstGeom prst="roundRect">
                <a:avLst>
                  <a:gd name="adj" fmla="val 3971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6400800" y="3733800"/>
                <a:ext cx="3429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781800" y="3733800"/>
                <a:ext cx="3810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6434494" y="1524000"/>
                <a:ext cx="652106" cy="685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/>
            <p:cNvCxnSpPr>
              <a:stCxn id="40" idx="2"/>
            </p:cNvCxnSpPr>
            <p:nvPr/>
          </p:nvCxnSpPr>
          <p:spPr>
            <a:xfrm flipH="1">
              <a:off x="3779525" y="3426691"/>
              <a:ext cx="673099" cy="466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2"/>
            </p:cNvCxnSpPr>
            <p:nvPr/>
          </p:nvCxnSpPr>
          <p:spPr>
            <a:xfrm flipH="1" flipV="1">
              <a:off x="3779525" y="4073813"/>
              <a:ext cx="557645" cy="460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6311908" y="1612671"/>
              <a:ext cx="199218" cy="487833"/>
              <a:chOff x="6034966" y="1524000"/>
              <a:chExt cx="1493668" cy="3657600"/>
            </a:xfrm>
            <a:solidFill>
              <a:srgbClr val="0070C0"/>
            </a:solidFill>
          </p:grpSpPr>
          <p:sp>
            <p:nvSpPr>
              <p:cNvPr id="68" name="Rounded Rectangle 67"/>
              <p:cNvSpPr/>
              <p:nvPr/>
            </p:nvSpPr>
            <p:spPr>
              <a:xfrm rot="20672461" flipV="1">
                <a:off x="7185734" y="2265013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 rot="1032992">
                <a:off x="6034966" y="2265012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6400800" y="2209800"/>
                <a:ext cx="762000" cy="1600200"/>
              </a:xfrm>
              <a:prstGeom prst="roundRect">
                <a:avLst>
                  <a:gd name="adj" fmla="val 3971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6400800" y="3733800"/>
                <a:ext cx="3429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781800" y="3733800"/>
                <a:ext cx="3810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6434494" y="1524000"/>
                <a:ext cx="652106" cy="685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/>
            <p:cNvCxnSpPr>
              <a:endCxn id="47" idx="7"/>
            </p:cNvCxnSpPr>
            <p:nvPr/>
          </p:nvCxnSpPr>
          <p:spPr>
            <a:xfrm flipH="1">
              <a:off x="5632964" y="2100504"/>
              <a:ext cx="611515" cy="2636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46" idx="0"/>
            </p:cNvCxnSpPr>
            <p:nvPr/>
          </p:nvCxnSpPr>
          <p:spPr>
            <a:xfrm>
              <a:off x="6411517" y="2184034"/>
              <a:ext cx="99662" cy="621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8487582" y="4023282"/>
              <a:ext cx="199218" cy="487833"/>
              <a:chOff x="6034966" y="1524000"/>
              <a:chExt cx="1493668" cy="3657600"/>
            </a:xfrm>
            <a:solidFill>
              <a:srgbClr val="00B050"/>
            </a:solidFill>
          </p:grpSpPr>
          <p:sp>
            <p:nvSpPr>
              <p:cNvPr id="77" name="Rounded Rectangle 76"/>
              <p:cNvSpPr/>
              <p:nvPr/>
            </p:nvSpPr>
            <p:spPr>
              <a:xfrm rot="20672461" flipV="1">
                <a:off x="7185734" y="2265013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 rot="1032992">
                <a:off x="6034966" y="2265012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400800" y="2209800"/>
                <a:ext cx="762000" cy="1600200"/>
              </a:xfrm>
              <a:prstGeom prst="roundRect">
                <a:avLst>
                  <a:gd name="adj" fmla="val 3971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6400800" y="3733800"/>
                <a:ext cx="3429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6781800" y="3733800"/>
                <a:ext cx="3810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6434494" y="1524000"/>
                <a:ext cx="652106" cy="685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Connector 82"/>
            <p:cNvCxnSpPr>
              <a:stCxn id="44" idx="5"/>
            </p:cNvCxnSpPr>
            <p:nvPr/>
          </p:nvCxnSpPr>
          <p:spPr>
            <a:xfrm>
              <a:off x="7766564" y="3815012"/>
              <a:ext cx="508760" cy="31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5" idx="7"/>
            </p:cNvCxnSpPr>
            <p:nvPr/>
          </p:nvCxnSpPr>
          <p:spPr>
            <a:xfrm flipV="1">
              <a:off x="7778109" y="4414564"/>
              <a:ext cx="497215" cy="45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loud Callout 91"/>
          <p:cNvSpPr/>
          <p:nvPr/>
        </p:nvSpPr>
        <p:spPr>
          <a:xfrm>
            <a:off x="3438978" y="3953652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96" name="Cloud Callout 95"/>
          <p:cNvSpPr/>
          <p:nvPr/>
        </p:nvSpPr>
        <p:spPr>
          <a:xfrm>
            <a:off x="3562972" y="2925155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97" name="Cloud Callout 96"/>
          <p:cNvSpPr/>
          <p:nvPr/>
        </p:nvSpPr>
        <p:spPr>
          <a:xfrm>
            <a:off x="2191372" y="3229955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98" name="Cloud Callout 97"/>
          <p:cNvSpPr/>
          <p:nvPr/>
        </p:nvSpPr>
        <p:spPr>
          <a:xfrm>
            <a:off x="2191372" y="2010755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99" name="Cloud Callout 98"/>
          <p:cNvSpPr/>
          <p:nvPr/>
        </p:nvSpPr>
        <p:spPr>
          <a:xfrm>
            <a:off x="3029572" y="1172555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100" name="Cloud Callout 99"/>
          <p:cNvSpPr/>
          <p:nvPr/>
        </p:nvSpPr>
        <p:spPr>
          <a:xfrm>
            <a:off x="4248424" y="1705955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101" name="Cloud Callout 100"/>
          <p:cNvSpPr/>
          <p:nvPr/>
        </p:nvSpPr>
        <p:spPr>
          <a:xfrm>
            <a:off x="5391424" y="2163155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102" name="Cloud Callout 101"/>
          <p:cNvSpPr/>
          <p:nvPr/>
        </p:nvSpPr>
        <p:spPr>
          <a:xfrm>
            <a:off x="5086972" y="3709814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9154924" y="-618948"/>
            <a:ext cx="521983" cy="280109"/>
            <a:chOff x="4698226" y="2358885"/>
            <a:chExt cx="805227" cy="372699"/>
          </a:xfrm>
        </p:grpSpPr>
        <p:sp>
          <p:nvSpPr>
            <p:cNvPr id="86" name="Rectangle 85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155233" y="-161748"/>
            <a:ext cx="521983" cy="280109"/>
            <a:chOff x="4698226" y="2358885"/>
            <a:chExt cx="805227" cy="372699"/>
          </a:xfrm>
        </p:grpSpPr>
        <p:sp>
          <p:nvSpPr>
            <p:cNvPr id="91" name="Rectangle 90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155542" y="265990"/>
            <a:ext cx="521983" cy="280109"/>
            <a:chOff x="4698226" y="2358885"/>
            <a:chExt cx="805227" cy="372699"/>
          </a:xfrm>
        </p:grpSpPr>
        <p:sp>
          <p:nvSpPr>
            <p:cNvPr id="104" name="Rectangle 103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124375" y="676452"/>
            <a:ext cx="521983" cy="280109"/>
            <a:chOff x="4698226" y="2358885"/>
            <a:chExt cx="805227" cy="372699"/>
          </a:xfrm>
        </p:grpSpPr>
        <p:sp>
          <p:nvSpPr>
            <p:cNvPr id="109" name="Rectangle 108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143015" y="1069797"/>
            <a:ext cx="521983" cy="280109"/>
            <a:chOff x="4698226" y="2358885"/>
            <a:chExt cx="805227" cy="372699"/>
          </a:xfrm>
        </p:grpSpPr>
        <p:sp>
          <p:nvSpPr>
            <p:cNvPr id="114" name="Rectangle 113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43014" y="1431693"/>
            <a:ext cx="521983" cy="280109"/>
            <a:chOff x="4698226" y="2358885"/>
            <a:chExt cx="805227" cy="372699"/>
          </a:xfrm>
        </p:grpSpPr>
        <p:sp>
          <p:nvSpPr>
            <p:cNvPr id="119" name="Rectangle 118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155851" y="1795371"/>
            <a:ext cx="521983" cy="280109"/>
            <a:chOff x="4698226" y="2358885"/>
            <a:chExt cx="805227" cy="372699"/>
          </a:xfrm>
        </p:grpSpPr>
        <p:sp>
          <p:nvSpPr>
            <p:cNvPr id="124" name="Rectangle 123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156160" y="2158291"/>
            <a:ext cx="521983" cy="280109"/>
            <a:chOff x="4698226" y="2358885"/>
            <a:chExt cx="805227" cy="372699"/>
          </a:xfrm>
        </p:grpSpPr>
        <p:sp>
          <p:nvSpPr>
            <p:cNvPr id="129" name="Rectangle 128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459151" y="1584850"/>
            <a:ext cx="521983" cy="280109"/>
            <a:chOff x="4698226" y="2358885"/>
            <a:chExt cx="805227" cy="372699"/>
          </a:xfrm>
        </p:grpSpPr>
        <p:sp>
          <p:nvSpPr>
            <p:cNvPr id="134" name="Rectangle 133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429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0.32408 L -0.49028 0.46412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699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597 0.2463 L -0.60764 0.3129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0.25069 L -0.69114 0.3840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66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906 0.21782 L -0.55642 0.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909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045 0.11203 L -0.37448 0.1942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67 0.32408 L -0.71267 0.4796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777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642 0.34722 L -0.53975 0.4805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666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0.14144 L -0.37448 0.35255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547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Transactions are thus public, addresses are (free) pseudonyms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936465"/>
            <a:ext cx="7734299" cy="28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5743"/>
            <a:ext cx="4495800" cy="336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909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22124" y="1612671"/>
            <a:ext cx="5212076" cy="3949929"/>
            <a:chOff x="3474724" y="1612671"/>
            <a:chExt cx="5212076" cy="3949929"/>
          </a:xfrm>
        </p:grpSpPr>
        <p:sp>
          <p:nvSpPr>
            <p:cNvPr id="40" name="Oval 39"/>
            <p:cNvSpPr/>
            <p:nvPr/>
          </p:nvSpPr>
          <p:spPr>
            <a:xfrm>
              <a:off x="4452624" y="3159991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711079" y="407381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337170" y="4267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87279" y="5029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311279" y="3359727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322824" y="47879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244479" y="2805059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177679" y="2286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/>
            <p:cNvCxnSpPr>
              <a:stCxn id="47" idx="3"/>
              <a:endCxn id="40" idx="7"/>
            </p:cNvCxnSpPr>
            <p:nvPr/>
          </p:nvCxnSpPr>
          <p:spPr>
            <a:xfrm flipH="1">
              <a:off x="4907909" y="2741285"/>
              <a:ext cx="347885" cy="496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2" idx="0"/>
            </p:cNvCxnSpPr>
            <p:nvPr/>
          </p:nvCxnSpPr>
          <p:spPr>
            <a:xfrm flipH="1">
              <a:off x="4603870" y="3693391"/>
              <a:ext cx="115454" cy="573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1"/>
              <a:endCxn id="40" idx="6"/>
            </p:cNvCxnSpPr>
            <p:nvPr/>
          </p:nvCxnSpPr>
          <p:spPr>
            <a:xfrm flipH="1" flipV="1">
              <a:off x="4986024" y="3426691"/>
              <a:ext cx="803170" cy="725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1"/>
              <a:endCxn id="47" idx="6"/>
            </p:cNvCxnSpPr>
            <p:nvPr/>
          </p:nvCxnSpPr>
          <p:spPr>
            <a:xfrm flipH="1" flipV="1">
              <a:off x="5711079" y="2552700"/>
              <a:ext cx="611515" cy="330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5"/>
              <a:endCxn id="44" idx="2"/>
            </p:cNvCxnSpPr>
            <p:nvPr/>
          </p:nvCxnSpPr>
          <p:spPr>
            <a:xfrm>
              <a:off x="6699764" y="3260344"/>
              <a:ext cx="611515" cy="366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3" idx="0"/>
              <a:endCxn id="41" idx="4"/>
            </p:cNvCxnSpPr>
            <p:nvPr/>
          </p:nvCxnSpPr>
          <p:spPr>
            <a:xfrm flipH="1" flipV="1">
              <a:off x="5977779" y="4607213"/>
              <a:ext cx="76200" cy="4219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46" idx="4"/>
            </p:cNvCxnSpPr>
            <p:nvPr/>
          </p:nvCxnSpPr>
          <p:spPr>
            <a:xfrm flipV="1">
              <a:off x="6166364" y="3338459"/>
              <a:ext cx="344815" cy="813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0"/>
              <a:endCxn id="44" idx="4"/>
            </p:cNvCxnSpPr>
            <p:nvPr/>
          </p:nvCxnSpPr>
          <p:spPr>
            <a:xfrm flipH="1" flipV="1">
              <a:off x="7577979" y="3893127"/>
              <a:ext cx="11545" cy="894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3" idx="6"/>
              <a:endCxn id="45" idx="2"/>
            </p:cNvCxnSpPr>
            <p:nvPr/>
          </p:nvCxnSpPr>
          <p:spPr>
            <a:xfrm flipV="1">
              <a:off x="6320679" y="5054600"/>
              <a:ext cx="1002145" cy="241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5"/>
              <a:endCxn id="43" idx="2"/>
            </p:cNvCxnSpPr>
            <p:nvPr/>
          </p:nvCxnSpPr>
          <p:spPr>
            <a:xfrm>
              <a:off x="4792455" y="4722485"/>
              <a:ext cx="994824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>
              <a:off x="3474724" y="3736378"/>
              <a:ext cx="199218" cy="487833"/>
              <a:chOff x="6034966" y="1524000"/>
              <a:chExt cx="1493668" cy="3657600"/>
            </a:xfrm>
            <a:solidFill>
              <a:srgbClr val="FF0000"/>
            </a:solidFill>
          </p:grpSpPr>
          <p:sp>
            <p:nvSpPr>
              <p:cNvPr id="59" name="Rounded Rectangle 58"/>
              <p:cNvSpPr/>
              <p:nvPr/>
            </p:nvSpPr>
            <p:spPr>
              <a:xfrm rot="20672461" flipV="1">
                <a:off x="7185734" y="2265013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 rot="1032992">
                <a:off x="6034966" y="2265012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6400800" y="2209800"/>
                <a:ext cx="762000" cy="1600200"/>
              </a:xfrm>
              <a:prstGeom prst="roundRect">
                <a:avLst>
                  <a:gd name="adj" fmla="val 3971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6400800" y="3733800"/>
                <a:ext cx="3429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781800" y="3733800"/>
                <a:ext cx="3810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6434494" y="1524000"/>
                <a:ext cx="652106" cy="685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/>
            <p:cNvCxnSpPr>
              <a:stCxn id="40" idx="2"/>
            </p:cNvCxnSpPr>
            <p:nvPr/>
          </p:nvCxnSpPr>
          <p:spPr>
            <a:xfrm flipH="1">
              <a:off x="3779525" y="3426691"/>
              <a:ext cx="673099" cy="466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2"/>
            </p:cNvCxnSpPr>
            <p:nvPr/>
          </p:nvCxnSpPr>
          <p:spPr>
            <a:xfrm flipH="1" flipV="1">
              <a:off x="3779525" y="4073813"/>
              <a:ext cx="557645" cy="460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6311908" y="1612671"/>
              <a:ext cx="199218" cy="487833"/>
              <a:chOff x="6034966" y="1524000"/>
              <a:chExt cx="1493668" cy="3657600"/>
            </a:xfrm>
            <a:solidFill>
              <a:srgbClr val="0070C0"/>
            </a:solidFill>
          </p:grpSpPr>
          <p:sp>
            <p:nvSpPr>
              <p:cNvPr id="68" name="Rounded Rectangle 67"/>
              <p:cNvSpPr/>
              <p:nvPr/>
            </p:nvSpPr>
            <p:spPr>
              <a:xfrm rot="20672461" flipV="1">
                <a:off x="7185734" y="2265013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 rot="1032992">
                <a:off x="6034966" y="2265012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6400800" y="2209800"/>
                <a:ext cx="762000" cy="1600200"/>
              </a:xfrm>
              <a:prstGeom prst="roundRect">
                <a:avLst>
                  <a:gd name="adj" fmla="val 3971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6400800" y="3733800"/>
                <a:ext cx="3429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781800" y="3733800"/>
                <a:ext cx="3810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6434494" y="1524000"/>
                <a:ext cx="652106" cy="685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/>
            <p:cNvCxnSpPr>
              <a:endCxn id="47" idx="7"/>
            </p:cNvCxnSpPr>
            <p:nvPr/>
          </p:nvCxnSpPr>
          <p:spPr>
            <a:xfrm flipH="1">
              <a:off x="5632964" y="2100504"/>
              <a:ext cx="611515" cy="2636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46" idx="0"/>
            </p:cNvCxnSpPr>
            <p:nvPr/>
          </p:nvCxnSpPr>
          <p:spPr>
            <a:xfrm>
              <a:off x="6411517" y="2184034"/>
              <a:ext cx="99662" cy="621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8487582" y="4023282"/>
              <a:ext cx="199218" cy="487833"/>
              <a:chOff x="6034966" y="1524000"/>
              <a:chExt cx="1493668" cy="3657600"/>
            </a:xfrm>
            <a:solidFill>
              <a:srgbClr val="00B050"/>
            </a:solidFill>
          </p:grpSpPr>
          <p:sp>
            <p:nvSpPr>
              <p:cNvPr id="77" name="Rounded Rectangle 76"/>
              <p:cNvSpPr/>
              <p:nvPr/>
            </p:nvSpPr>
            <p:spPr>
              <a:xfrm rot="20672461" flipV="1">
                <a:off x="7185734" y="2265013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 rot="1032992">
                <a:off x="6034966" y="2265012"/>
                <a:ext cx="342900" cy="132906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400800" y="2209800"/>
                <a:ext cx="762000" cy="1600200"/>
              </a:xfrm>
              <a:prstGeom prst="roundRect">
                <a:avLst>
                  <a:gd name="adj" fmla="val 3971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6400800" y="3733800"/>
                <a:ext cx="3429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6781800" y="3733800"/>
                <a:ext cx="381000" cy="1447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6434494" y="1524000"/>
                <a:ext cx="652106" cy="6858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Connector 82"/>
            <p:cNvCxnSpPr>
              <a:stCxn id="44" idx="5"/>
            </p:cNvCxnSpPr>
            <p:nvPr/>
          </p:nvCxnSpPr>
          <p:spPr>
            <a:xfrm>
              <a:off x="7766564" y="3815012"/>
              <a:ext cx="508760" cy="31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5" idx="7"/>
            </p:cNvCxnSpPr>
            <p:nvPr/>
          </p:nvCxnSpPr>
          <p:spPr>
            <a:xfrm flipV="1">
              <a:off x="7778109" y="4414564"/>
              <a:ext cx="497215" cy="45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loud Callout 91"/>
          <p:cNvSpPr/>
          <p:nvPr/>
        </p:nvSpPr>
        <p:spPr>
          <a:xfrm>
            <a:off x="2178700" y="2326554"/>
            <a:ext cx="990948" cy="663141"/>
          </a:xfrm>
          <a:prstGeom prst="cloudCallout">
            <a:avLst>
              <a:gd name="adj1" fmla="val 18887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86762" y="500390"/>
            <a:ext cx="556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Double-spend problem</a:t>
            </a:r>
          </a:p>
        </p:txBody>
      </p:sp>
      <p:grpSp>
        <p:nvGrpSpPr>
          <p:cNvPr id="86" name="Group 131"/>
          <p:cNvGrpSpPr/>
          <p:nvPr/>
        </p:nvGrpSpPr>
        <p:grpSpPr>
          <a:xfrm>
            <a:off x="1994470" y="3286636"/>
            <a:ext cx="521983" cy="280109"/>
            <a:chOff x="4698226" y="2358885"/>
            <a:chExt cx="805227" cy="372699"/>
          </a:xfrm>
        </p:grpSpPr>
        <p:sp>
          <p:nvSpPr>
            <p:cNvPr id="87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131"/>
          <p:cNvGrpSpPr/>
          <p:nvPr/>
        </p:nvGrpSpPr>
        <p:grpSpPr>
          <a:xfrm>
            <a:off x="1973001" y="4360180"/>
            <a:ext cx="521983" cy="280109"/>
            <a:chOff x="4698226" y="2358885"/>
            <a:chExt cx="805227" cy="372699"/>
          </a:xfrm>
        </p:grpSpPr>
        <p:sp>
          <p:nvSpPr>
            <p:cNvPr id="9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loud Callout 84"/>
          <p:cNvSpPr/>
          <p:nvPr/>
        </p:nvSpPr>
        <p:spPr>
          <a:xfrm>
            <a:off x="2885820" y="3626427"/>
            <a:ext cx="990948" cy="663141"/>
          </a:xfrm>
          <a:prstGeom prst="cloudCallout">
            <a:avLst>
              <a:gd name="adj1" fmla="val -27939"/>
              <a:gd name="adj2" fmla="val 7535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67956" y="3630304"/>
            <a:ext cx="990948" cy="663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178081" y="2286000"/>
            <a:ext cx="990948" cy="663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Red: 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68508" y="2295011"/>
            <a:ext cx="990948" cy="663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3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46696" y="3622344"/>
            <a:ext cx="990948" cy="663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Blue: 2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Green: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809" y="5943600"/>
            <a:ext cx="701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variant of the Byzantine general’s problem (Byzantine consensus in asynchronous dist. </a:t>
            </a:r>
            <a:r>
              <a:rPr lang="en-US"/>
              <a:t>systems)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651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6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/>
              <a:t>functions that deterministically map strings (of any length) to fixed-size strings.</a:t>
            </a:r>
          </a:p>
          <a:p>
            <a:pPr marL="0" indent="0">
              <a:buNone/>
            </a:pPr>
            <a:br>
              <a:rPr lang="en-US" u="sng" dirty="0"/>
            </a:br>
            <a:r>
              <a:rPr lang="en-US" u="sng" dirty="0"/>
              <a:t>Properties</a:t>
            </a:r>
            <a:r>
              <a:rPr lang="en-US" dirty="0"/>
              <a:t>:</a:t>
            </a:r>
          </a:p>
          <a:p>
            <a:r>
              <a:rPr lang="en-US" dirty="0"/>
              <a:t>Efficiency: easy to compute hash(x)</a:t>
            </a:r>
          </a:p>
          <a:p>
            <a:r>
              <a:rPr lang="en-US" dirty="0"/>
              <a:t>Collision Resistance: </a:t>
            </a:r>
            <a:br>
              <a:rPr lang="en-US" dirty="0"/>
            </a:br>
            <a:r>
              <a:rPr lang="en-US" dirty="0"/>
              <a:t>Hard to find </a:t>
            </a:r>
            <a:r>
              <a:rPr lang="en-US" dirty="0" err="1"/>
              <a:t>x,y</a:t>
            </a:r>
            <a:r>
              <a:rPr lang="en-US" dirty="0"/>
              <a:t> such that hash(x)=hash(y)</a:t>
            </a:r>
          </a:p>
          <a:p>
            <a:r>
              <a:rPr lang="en-US" dirty="0"/>
              <a:t>Hash(x) reveals little about x.</a:t>
            </a:r>
          </a:p>
          <a:p>
            <a:r>
              <a:rPr lang="en-US" dirty="0"/>
              <a:t>Hash(x) “looks” completely random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9210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מלבן מעוגל 118"/>
          <p:cNvSpPr/>
          <p:nvPr/>
        </p:nvSpPr>
        <p:spPr>
          <a:xfrm>
            <a:off x="-12192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מלבן מעוגל 115"/>
          <p:cNvSpPr/>
          <p:nvPr/>
        </p:nvSpPr>
        <p:spPr>
          <a:xfrm>
            <a:off x="30480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Rectangle 132"/>
          <p:cNvSpPr/>
          <p:nvPr/>
        </p:nvSpPr>
        <p:spPr>
          <a:xfrm>
            <a:off x="3271200" y="1349299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9144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Group 131"/>
          <p:cNvGrpSpPr/>
          <p:nvPr/>
        </p:nvGrpSpPr>
        <p:grpSpPr>
          <a:xfrm>
            <a:off x="1219200" y="1749274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1219200" y="2205270"/>
            <a:ext cx="521983" cy="280109"/>
            <a:chOff x="4698226" y="2358885"/>
            <a:chExt cx="805227" cy="372699"/>
          </a:xfrm>
        </p:grpSpPr>
        <p:sp>
          <p:nvSpPr>
            <p:cNvPr id="2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31"/>
          <p:cNvGrpSpPr/>
          <p:nvPr/>
        </p:nvGrpSpPr>
        <p:grpSpPr>
          <a:xfrm>
            <a:off x="1219200" y="2662470"/>
            <a:ext cx="521983" cy="280109"/>
            <a:chOff x="4698226" y="2358885"/>
            <a:chExt cx="805227" cy="372699"/>
          </a:xfrm>
        </p:grpSpPr>
        <p:sp>
          <p:nvSpPr>
            <p:cNvPr id="3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31"/>
          <p:cNvGrpSpPr/>
          <p:nvPr/>
        </p:nvGrpSpPr>
        <p:grpSpPr>
          <a:xfrm>
            <a:off x="1981200" y="1749274"/>
            <a:ext cx="521983" cy="280109"/>
            <a:chOff x="4698226" y="2358885"/>
            <a:chExt cx="805227" cy="372699"/>
          </a:xfrm>
        </p:grpSpPr>
        <p:sp>
          <p:nvSpPr>
            <p:cNvPr id="3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131"/>
          <p:cNvGrpSpPr/>
          <p:nvPr/>
        </p:nvGrpSpPr>
        <p:grpSpPr>
          <a:xfrm>
            <a:off x="1981200" y="2205270"/>
            <a:ext cx="521983" cy="280109"/>
            <a:chOff x="4698226" y="2358885"/>
            <a:chExt cx="805227" cy="372699"/>
          </a:xfrm>
        </p:grpSpPr>
        <p:sp>
          <p:nvSpPr>
            <p:cNvPr id="4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155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2214236" y="2672331"/>
            <a:ext cx="83868" cy="300250"/>
            <a:chOff x="2354532" y="4572000"/>
            <a:chExt cx="83868" cy="300250"/>
          </a:xfrm>
        </p:grpSpPr>
        <p:sp>
          <p:nvSpPr>
            <p:cNvPr id="71" name="אליפסה 7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grpSp>
        <p:nvGrpSpPr>
          <p:cNvPr id="75" name="Group 131"/>
          <p:cNvGrpSpPr/>
          <p:nvPr/>
        </p:nvGrpSpPr>
        <p:grpSpPr>
          <a:xfrm>
            <a:off x="3352800" y="1725727"/>
            <a:ext cx="521983" cy="280109"/>
            <a:chOff x="4698226" y="2358885"/>
            <a:chExt cx="805227" cy="372699"/>
          </a:xfrm>
        </p:grpSpPr>
        <p:sp>
          <p:nvSpPr>
            <p:cNvPr id="7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131"/>
          <p:cNvGrpSpPr/>
          <p:nvPr/>
        </p:nvGrpSpPr>
        <p:grpSpPr>
          <a:xfrm>
            <a:off x="3352800" y="2181723"/>
            <a:ext cx="521983" cy="280109"/>
            <a:chOff x="4698226" y="2358885"/>
            <a:chExt cx="805227" cy="372699"/>
          </a:xfrm>
        </p:grpSpPr>
        <p:sp>
          <p:nvSpPr>
            <p:cNvPr id="8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131"/>
          <p:cNvGrpSpPr/>
          <p:nvPr/>
        </p:nvGrpSpPr>
        <p:grpSpPr>
          <a:xfrm>
            <a:off x="3352800" y="2638923"/>
            <a:ext cx="521983" cy="280109"/>
            <a:chOff x="4698226" y="2358885"/>
            <a:chExt cx="805227" cy="372699"/>
          </a:xfrm>
        </p:grpSpPr>
        <p:sp>
          <p:nvSpPr>
            <p:cNvPr id="8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31"/>
          <p:cNvGrpSpPr/>
          <p:nvPr/>
        </p:nvGrpSpPr>
        <p:grpSpPr>
          <a:xfrm>
            <a:off x="4114800" y="1725727"/>
            <a:ext cx="521983" cy="280109"/>
            <a:chOff x="4698226" y="2358885"/>
            <a:chExt cx="805227" cy="372699"/>
          </a:xfrm>
        </p:grpSpPr>
        <p:sp>
          <p:nvSpPr>
            <p:cNvPr id="9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31"/>
          <p:cNvGrpSpPr/>
          <p:nvPr/>
        </p:nvGrpSpPr>
        <p:grpSpPr>
          <a:xfrm>
            <a:off x="4114800" y="2181723"/>
            <a:ext cx="521983" cy="280109"/>
            <a:chOff x="4698226" y="2358885"/>
            <a:chExt cx="805227" cy="372699"/>
          </a:xfrm>
        </p:grpSpPr>
        <p:sp>
          <p:nvSpPr>
            <p:cNvPr id="9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4347836" y="2648784"/>
            <a:ext cx="83868" cy="300250"/>
            <a:chOff x="2354532" y="4572000"/>
            <a:chExt cx="83868" cy="300250"/>
          </a:xfrm>
        </p:grpSpPr>
        <p:sp>
          <p:nvSpPr>
            <p:cNvPr id="101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66900" y="381000"/>
            <a:ext cx="16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113" name="Rectangle 132"/>
          <p:cNvSpPr/>
          <p:nvPr/>
        </p:nvSpPr>
        <p:spPr>
          <a:xfrm>
            <a:off x="1137600" y="1349299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23" name="מחבר חץ ישר 122"/>
          <p:cNvCxnSpPr/>
          <p:nvPr/>
        </p:nvCxnSpPr>
        <p:spPr>
          <a:xfrm flipH="1">
            <a:off x="2819400" y="1509824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685800" y="1502736"/>
            <a:ext cx="4572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מלבן מעוגל 130"/>
          <p:cNvSpPr/>
          <p:nvPr/>
        </p:nvSpPr>
        <p:spPr>
          <a:xfrm>
            <a:off x="5181600" y="1226993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Rectangle 132"/>
          <p:cNvSpPr/>
          <p:nvPr/>
        </p:nvSpPr>
        <p:spPr>
          <a:xfrm>
            <a:off x="5404800" y="1357092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63" name="מחבר חץ ישר 162"/>
          <p:cNvCxnSpPr/>
          <p:nvPr/>
        </p:nvCxnSpPr>
        <p:spPr>
          <a:xfrm flipH="1">
            <a:off x="4953000" y="151761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31"/>
          <p:cNvGrpSpPr/>
          <p:nvPr/>
        </p:nvGrpSpPr>
        <p:grpSpPr>
          <a:xfrm>
            <a:off x="9296400" y="1543283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סוגר מסולסל ימני 168"/>
          <p:cNvSpPr/>
          <p:nvPr/>
        </p:nvSpPr>
        <p:spPr>
          <a:xfrm rot="16200000">
            <a:off x="2445447" y="-1538041"/>
            <a:ext cx="211097" cy="49564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70" name="Group 131"/>
          <p:cNvGrpSpPr/>
          <p:nvPr/>
        </p:nvGrpSpPr>
        <p:grpSpPr>
          <a:xfrm>
            <a:off x="9295244" y="2028851"/>
            <a:ext cx="521983" cy="280109"/>
            <a:chOff x="4698226" y="2358885"/>
            <a:chExt cx="805227" cy="372699"/>
          </a:xfrm>
        </p:grpSpPr>
        <p:sp>
          <p:nvSpPr>
            <p:cNvPr id="17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105401" y="3810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6028553" y="-88536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2" name="Group 131"/>
          <p:cNvGrpSpPr/>
          <p:nvPr/>
        </p:nvGrpSpPr>
        <p:grpSpPr>
          <a:xfrm>
            <a:off x="9307817" y="1167691"/>
            <a:ext cx="521983" cy="280109"/>
            <a:chOff x="4698226" y="2358885"/>
            <a:chExt cx="805227" cy="372699"/>
          </a:xfrm>
        </p:grpSpPr>
        <p:sp>
          <p:nvSpPr>
            <p:cNvPr id="18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31"/>
          <p:cNvGrpSpPr/>
          <p:nvPr/>
        </p:nvGrpSpPr>
        <p:grpSpPr>
          <a:xfrm>
            <a:off x="9307817" y="762000"/>
            <a:ext cx="521983" cy="280109"/>
            <a:chOff x="4698226" y="2358885"/>
            <a:chExt cx="805227" cy="372699"/>
          </a:xfrm>
        </p:grpSpPr>
        <p:sp>
          <p:nvSpPr>
            <p:cNvPr id="18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1300" y="3505200"/>
            <a:ext cx="75111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Blocks aggregate transactions in batches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block contains a cryptographic hash of the </a:t>
            </a:r>
            <a:r>
              <a:rPr lang="en-US" sz="2000" dirty="0" err="1"/>
              <a:t>prev</a:t>
            </a:r>
            <a:r>
              <a:rPr lang="en-US" sz="2000" dirty="0"/>
              <a:t> one, “proving” it is created afterwards.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Can read </a:t>
            </a:r>
            <a:r>
              <a:rPr lang="en-US" sz="2000" dirty="0"/>
              <a:t>ledger from start to finish to “follow the money”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node tries to grow the chain with recent transactions: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block with recent consistent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Send to peers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114056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36000" decel="4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73392E-6 L -0.42014 0.032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7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42" presetClass="path" presetSubtype="0" accel="36000" decel="4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6479 L -0.42135 0.15363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7" y="4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path" presetSubtype="0" accel="36000" decel="4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12402 L -0.42135 0.2795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7" y="77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09417 L -0.13872 0.00532 C -0.17257 0.04974 -0.18421 0.14669 -0.1599 0.17746 L -0.1066 0.24919 " pathEditMode="relative" rAng="8088377" ptsTypes="FfFF">
                                      <p:cBhvr>
                                        <p:cTn id="7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17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3" grpId="0" animBg="1"/>
      <p:bldP spid="131" grpId="0" animBg="1"/>
      <p:bldP spid="133" grpId="0" animBg="1"/>
      <p:bldP spid="176" grpId="0"/>
      <p:bldP spid="1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מלבן מעוגל 118"/>
          <p:cNvSpPr/>
          <p:nvPr/>
        </p:nvSpPr>
        <p:spPr>
          <a:xfrm>
            <a:off x="-12192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מלבן מעוגל 115"/>
          <p:cNvSpPr/>
          <p:nvPr/>
        </p:nvSpPr>
        <p:spPr>
          <a:xfrm>
            <a:off x="30480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Rectangle 132"/>
          <p:cNvSpPr/>
          <p:nvPr/>
        </p:nvSpPr>
        <p:spPr>
          <a:xfrm>
            <a:off x="3271200" y="1349299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9144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Group 131"/>
          <p:cNvGrpSpPr/>
          <p:nvPr/>
        </p:nvGrpSpPr>
        <p:grpSpPr>
          <a:xfrm>
            <a:off x="1219200" y="1749274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1219200" y="2205270"/>
            <a:ext cx="521983" cy="280109"/>
            <a:chOff x="4698226" y="2358885"/>
            <a:chExt cx="805227" cy="372699"/>
          </a:xfrm>
        </p:grpSpPr>
        <p:sp>
          <p:nvSpPr>
            <p:cNvPr id="2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31"/>
          <p:cNvGrpSpPr/>
          <p:nvPr/>
        </p:nvGrpSpPr>
        <p:grpSpPr>
          <a:xfrm>
            <a:off x="1219200" y="2662470"/>
            <a:ext cx="521983" cy="280109"/>
            <a:chOff x="4698226" y="2358885"/>
            <a:chExt cx="805227" cy="372699"/>
          </a:xfrm>
        </p:grpSpPr>
        <p:sp>
          <p:nvSpPr>
            <p:cNvPr id="3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31"/>
          <p:cNvGrpSpPr/>
          <p:nvPr/>
        </p:nvGrpSpPr>
        <p:grpSpPr>
          <a:xfrm>
            <a:off x="1981200" y="1749274"/>
            <a:ext cx="521983" cy="280109"/>
            <a:chOff x="4698226" y="2358885"/>
            <a:chExt cx="805227" cy="372699"/>
          </a:xfrm>
        </p:grpSpPr>
        <p:sp>
          <p:nvSpPr>
            <p:cNvPr id="3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131"/>
          <p:cNvGrpSpPr/>
          <p:nvPr/>
        </p:nvGrpSpPr>
        <p:grpSpPr>
          <a:xfrm>
            <a:off x="1981200" y="2205270"/>
            <a:ext cx="521983" cy="280109"/>
            <a:chOff x="4698226" y="2358885"/>
            <a:chExt cx="805227" cy="372699"/>
          </a:xfrm>
        </p:grpSpPr>
        <p:sp>
          <p:nvSpPr>
            <p:cNvPr id="4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155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2214236" y="2672331"/>
            <a:ext cx="83868" cy="300250"/>
            <a:chOff x="2354532" y="4572000"/>
            <a:chExt cx="83868" cy="300250"/>
          </a:xfrm>
        </p:grpSpPr>
        <p:sp>
          <p:nvSpPr>
            <p:cNvPr id="71" name="אליפסה 7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grpSp>
        <p:nvGrpSpPr>
          <p:cNvPr id="75" name="Group 131"/>
          <p:cNvGrpSpPr/>
          <p:nvPr/>
        </p:nvGrpSpPr>
        <p:grpSpPr>
          <a:xfrm>
            <a:off x="3352800" y="1725727"/>
            <a:ext cx="521983" cy="280109"/>
            <a:chOff x="4698226" y="2358885"/>
            <a:chExt cx="805227" cy="372699"/>
          </a:xfrm>
        </p:grpSpPr>
        <p:sp>
          <p:nvSpPr>
            <p:cNvPr id="7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131"/>
          <p:cNvGrpSpPr/>
          <p:nvPr/>
        </p:nvGrpSpPr>
        <p:grpSpPr>
          <a:xfrm>
            <a:off x="3352800" y="2181723"/>
            <a:ext cx="521983" cy="280109"/>
            <a:chOff x="4698226" y="2358885"/>
            <a:chExt cx="805227" cy="372699"/>
          </a:xfrm>
        </p:grpSpPr>
        <p:sp>
          <p:nvSpPr>
            <p:cNvPr id="8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131"/>
          <p:cNvGrpSpPr/>
          <p:nvPr/>
        </p:nvGrpSpPr>
        <p:grpSpPr>
          <a:xfrm>
            <a:off x="3352800" y="2638923"/>
            <a:ext cx="521983" cy="280109"/>
            <a:chOff x="4698226" y="2358885"/>
            <a:chExt cx="805227" cy="372699"/>
          </a:xfrm>
        </p:grpSpPr>
        <p:sp>
          <p:nvSpPr>
            <p:cNvPr id="8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31"/>
          <p:cNvGrpSpPr/>
          <p:nvPr/>
        </p:nvGrpSpPr>
        <p:grpSpPr>
          <a:xfrm>
            <a:off x="4114800" y="1725727"/>
            <a:ext cx="521983" cy="280109"/>
            <a:chOff x="4698226" y="2358885"/>
            <a:chExt cx="805227" cy="372699"/>
          </a:xfrm>
        </p:grpSpPr>
        <p:sp>
          <p:nvSpPr>
            <p:cNvPr id="9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31"/>
          <p:cNvGrpSpPr/>
          <p:nvPr/>
        </p:nvGrpSpPr>
        <p:grpSpPr>
          <a:xfrm>
            <a:off x="4114800" y="2181723"/>
            <a:ext cx="521983" cy="280109"/>
            <a:chOff x="4698226" y="2358885"/>
            <a:chExt cx="805227" cy="372699"/>
          </a:xfrm>
        </p:grpSpPr>
        <p:sp>
          <p:nvSpPr>
            <p:cNvPr id="9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4347836" y="2648784"/>
            <a:ext cx="83868" cy="300250"/>
            <a:chOff x="2354532" y="4572000"/>
            <a:chExt cx="83868" cy="300250"/>
          </a:xfrm>
        </p:grpSpPr>
        <p:sp>
          <p:nvSpPr>
            <p:cNvPr id="101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66900" y="381000"/>
            <a:ext cx="16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113" name="Rectangle 132"/>
          <p:cNvSpPr/>
          <p:nvPr/>
        </p:nvSpPr>
        <p:spPr>
          <a:xfrm>
            <a:off x="1137600" y="1349299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23" name="מחבר חץ ישר 122"/>
          <p:cNvCxnSpPr/>
          <p:nvPr/>
        </p:nvCxnSpPr>
        <p:spPr>
          <a:xfrm flipH="1">
            <a:off x="2819400" y="1509824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685800" y="1502736"/>
            <a:ext cx="4572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מלבן מעוגל 130"/>
          <p:cNvSpPr/>
          <p:nvPr/>
        </p:nvSpPr>
        <p:spPr>
          <a:xfrm>
            <a:off x="5181600" y="1226993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Rectangle 132"/>
          <p:cNvSpPr/>
          <p:nvPr/>
        </p:nvSpPr>
        <p:spPr>
          <a:xfrm>
            <a:off x="5404800" y="1357092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63" name="מחבר חץ ישר 162"/>
          <p:cNvCxnSpPr/>
          <p:nvPr/>
        </p:nvCxnSpPr>
        <p:spPr>
          <a:xfrm flipH="1">
            <a:off x="4953000" y="151761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31"/>
          <p:cNvGrpSpPr/>
          <p:nvPr/>
        </p:nvGrpSpPr>
        <p:grpSpPr>
          <a:xfrm>
            <a:off x="5456873" y="1770011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סוגר מסולסל ימני 168"/>
          <p:cNvSpPr/>
          <p:nvPr/>
        </p:nvSpPr>
        <p:spPr>
          <a:xfrm rot="16200000">
            <a:off x="2445447" y="-1538041"/>
            <a:ext cx="211097" cy="49564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TextBox 175"/>
          <p:cNvSpPr txBox="1"/>
          <p:nvPr/>
        </p:nvSpPr>
        <p:spPr>
          <a:xfrm>
            <a:off x="5105401" y="3810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6028553" y="-88536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2" name="Group 131"/>
          <p:cNvGrpSpPr/>
          <p:nvPr/>
        </p:nvGrpSpPr>
        <p:grpSpPr>
          <a:xfrm>
            <a:off x="5454172" y="2222046"/>
            <a:ext cx="521983" cy="280109"/>
            <a:chOff x="4698226" y="2358885"/>
            <a:chExt cx="805227" cy="372699"/>
          </a:xfrm>
        </p:grpSpPr>
        <p:sp>
          <p:nvSpPr>
            <p:cNvPr id="18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31"/>
          <p:cNvGrpSpPr/>
          <p:nvPr/>
        </p:nvGrpSpPr>
        <p:grpSpPr>
          <a:xfrm>
            <a:off x="5454171" y="2678043"/>
            <a:ext cx="521983" cy="280109"/>
            <a:chOff x="4698226" y="2358885"/>
            <a:chExt cx="805227" cy="372699"/>
          </a:xfrm>
        </p:grpSpPr>
        <p:sp>
          <p:nvSpPr>
            <p:cNvPr id="18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4919" y="3048000"/>
            <a:ext cx="2778881" cy="3643214"/>
            <a:chOff x="4764919" y="3048000"/>
            <a:chExt cx="2778881" cy="3643214"/>
          </a:xfrm>
        </p:grpSpPr>
        <p:sp>
          <p:nvSpPr>
            <p:cNvPr id="115" name="מלבן מעוגל 130"/>
            <p:cNvSpPr/>
            <p:nvPr/>
          </p:nvSpPr>
          <p:spPr>
            <a:xfrm>
              <a:off x="5181601" y="4114800"/>
              <a:ext cx="1905000" cy="198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404801" y="4244899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Hash</a:t>
              </a:r>
            </a:p>
          </p:txBody>
        </p:sp>
        <p:cxnSp>
          <p:nvCxnSpPr>
            <p:cNvPr id="122" name="מחבר חץ ישר 162"/>
            <p:cNvCxnSpPr>
              <a:stCxn id="121" idx="0"/>
            </p:cNvCxnSpPr>
            <p:nvPr/>
          </p:nvCxnSpPr>
          <p:spPr>
            <a:xfrm flipH="1" flipV="1">
              <a:off x="4953000" y="3048000"/>
              <a:ext cx="794702" cy="1196899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31"/>
            <p:cNvGrpSpPr/>
            <p:nvPr/>
          </p:nvGrpSpPr>
          <p:grpSpPr>
            <a:xfrm>
              <a:off x="5486709" y="4685236"/>
              <a:ext cx="521983" cy="280109"/>
              <a:chOff x="4698226" y="2358885"/>
              <a:chExt cx="805227" cy="372699"/>
            </a:xfrm>
          </p:grpSpPr>
          <p:sp>
            <p:nvSpPr>
              <p:cNvPr id="126" name="Rectangle 132"/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33"/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34"/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35"/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קבוצה 99"/>
            <p:cNvGrpSpPr/>
            <p:nvPr/>
          </p:nvGrpSpPr>
          <p:grpSpPr>
            <a:xfrm>
              <a:off x="5707332" y="5338550"/>
              <a:ext cx="83868" cy="300250"/>
              <a:chOff x="2354532" y="4572000"/>
              <a:chExt cx="83868" cy="300250"/>
            </a:xfrm>
          </p:grpSpPr>
          <p:sp>
            <p:nvSpPr>
              <p:cNvPr id="134" name="אליפסה 100"/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135" name="אליפסה 101"/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136" name="אליפסה 102"/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</p:grpSp>
        <p:sp>
          <p:nvSpPr>
            <p:cNvPr id="137" name="סוגר מסולסל ימני 176"/>
            <p:cNvSpPr/>
            <p:nvPr/>
          </p:nvSpPr>
          <p:spPr>
            <a:xfrm rot="5400000" flipV="1">
              <a:off x="6049927" y="5172848"/>
              <a:ext cx="211097" cy="2057401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64919" y="6321882"/>
              <a:ext cx="277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Another Node’s Block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353" y="4502124"/>
            <a:ext cx="395098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Inconsistency may occur if blocks are created simultaneously by different nodes </a:t>
            </a:r>
          </a:p>
          <a:p>
            <a:endParaRPr lang="en-US" dirty="0"/>
          </a:p>
          <a:p>
            <a:r>
              <a:rPr lang="en-US" dirty="0"/>
              <a:t>(double spend problem)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8320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מלבן מעוגל 118"/>
          <p:cNvSpPr/>
          <p:nvPr/>
        </p:nvSpPr>
        <p:spPr>
          <a:xfrm>
            <a:off x="-12192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מלבן מעוגל 115"/>
          <p:cNvSpPr/>
          <p:nvPr/>
        </p:nvSpPr>
        <p:spPr>
          <a:xfrm>
            <a:off x="30480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32"/>
          <p:cNvSpPr/>
          <p:nvPr/>
        </p:nvSpPr>
        <p:spPr>
          <a:xfrm>
            <a:off x="4032891" y="1348563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Nonce</a:t>
            </a:r>
          </a:p>
        </p:txBody>
      </p:sp>
      <p:sp>
        <p:nvSpPr>
          <p:cNvPr id="118" name="Rectangle 132"/>
          <p:cNvSpPr/>
          <p:nvPr/>
        </p:nvSpPr>
        <p:spPr>
          <a:xfrm>
            <a:off x="3271200" y="1349299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9144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Group 131"/>
          <p:cNvGrpSpPr/>
          <p:nvPr/>
        </p:nvGrpSpPr>
        <p:grpSpPr>
          <a:xfrm>
            <a:off x="1219200" y="1749274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1219200" y="2205270"/>
            <a:ext cx="521983" cy="280109"/>
            <a:chOff x="4698226" y="2358885"/>
            <a:chExt cx="805227" cy="372699"/>
          </a:xfrm>
        </p:grpSpPr>
        <p:sp>
          <p:nvSpPr>
            <p:cNvPr id="2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31"/>
          <p:cNvGrpSpPr/>
          <p:nvPr/>
        </p:nvGrpSpPr>
        <p:grpSpPr>
          <a:xfrm>
            <a:off x="1219200" y="2662470"/>
            <a:ext cx="521983" cy="280109"/>
            <a:chOff x="4698226" y="2358885"/>
            <a:chExt cx="805227" cy="372699"/>
          </a:xfrm>
        </p:grpSpPr>
        <p:sp>
          <p:nvSpPr>
            <p:cNvPr id="3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31"/>
          <p:cNvGrpSpPr/>
          <p:nvPr/>
        </p:nvGrpSpPr>
        <p:grpSpPr>
          <a:xfrm>
            <a:off x="1981200" y="1749274"/>
            <a:ext cx="521983" cy="280109"/>
            <a:chOff x="4698226" y="2358885"/>
            <a:chExt cx="805227" cy="372699"/>
          </a:xfrm>
        </p:grpSpPr>
        <p:sp>
          <p:nvSpPr>
            <p:cNvPr id="3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131"/>
          <p:cNvGrpSpPr/>
          <p:nvPr/>
        </p:nvGrpSpPr>
        <p:grpSpPr>
          <a:xfrm>
            <a:off x="1981200" y="2205270"/>
            <a:ext cx="521983" cy="280109"/>
            <a:chOff x="4698226" y="2358885"/>
            <a:chExt cx="805227" cy="372699"/>
          </a:xfrm>
        </p:grpSpPr>
        <p:sp>
          <p:nvSpPr>
            <p:cNvPr id="4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155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2214236" y="2672331"/>
            <a:ext cx="83868" cy="300250"/>
            <a:chOff x="2354532" y="4572000"/>
            <a:chExt cx="83868" cy="300250"/>
          </a:xfrm>
        </p:grpSpPr>
        <p:sp>
          <p:nvSpPr>
            <p:cNvPr id="71" name="אליפסה 7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grpSp>
        <p:nvGrpSpPr>
          <p:cNvPr id="75" name="Group 131"/>
          <p:cNvGrpSpPr/>
          <p:nvPr/>
        </p:nvGrpSpPr>
        <p:grpSpPr>
          <a:xfrm>
            <a:off x="3352800" y="1725727"/>
            <a:ext cx="521983" cy="280109"/>
            <a:chOff x="4698226" y="2358885"/>
            <a:chExt cx="805227" cy="372699"/>
          </a:xfrm>
        </p:grpSpPr>
        <p:sp>
          <p:nvSpPr>
            <p:cNvPr id="7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131"/>
          <p:cNvGrpSpPr/>
          <p:nvPr/>
        </p:nvGrpSpPr>
        <p:grpSpPr>
          <a:xfrm>
            <a:off x="3352800" y="2181723"/>
            <a:ext cx="521983" cy="280109"/>
            <a:chOff x="4698226" y="2358885"/>
            <a:chExt cx="805227" cy="372699"/>
          </a:xfrm>
        </p:grpSpPr>
        <p:sp>
          <p:nvSpPr>
            <p:cNvPr id="8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131"/>
          <p:cNvGrpSpPr/>
          <p:nvPr/>
        </p:nvGrpSpPr>
        <p:grpSpPr>
          <a:xfrm>
            <a:off x="3352800" y="2638923"/>
            <a:ext cx="521983" cy="280109"/>
            <a:chOff x="4698226" y="2358885"/>
            <a:chExt cx="805227" cy="372699"/>
          </a:xfrm>
        </p:grpSpPr>
        <p:sp>
          <p:nvSpPr>
            <p:cNvPr id="8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31"/>
          <p:cNvGrpSpPr/>
          <p:nvPr/>
        </p:nvGrpSpPr>
        <p:grpSpPr>
          <a:xfrm>
            <a:off x="4114800" y="1725727"/>
            <a:ext cx="521983" cy="280109"/>
            <a:chOff x="4698226" y="2358885"/>
            <a:chExt cx="805227" cy="372699"/>
          </a:xfrm>
        </p:grpSpPr>
        <p:sp>
          <p:nvSpPr>
            <p:cNvPr id="9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31"/>
          <p:cNvGrpSpPr/>
          <p:nvPr/>
        </p:nvGrpSpPr>
        <p:grpSpPr>
          <a:xfrm>
            <a:off x="4114800" y="2181723"/>
            <a:ext cx="521983" cy="280109"/>
            <a:chOff x="4698226" y="2358885"/>
            <a:chExt cx="805227" cy="372699"/>
          </a:xfrm>
        </p:grpSpPr>
        <p:sp>
          <p:nvSpPr>
            <p:cNvPr id="9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4347836" y="2648784"/>
            <a:ext cx="83868" cy="300250"/>
            <a:chOff x="2354532" y="4572000"/>
            <a:chExt cx="83868" cy="300250"/>
          </a:xfrm>
        </p:grpSpPr>
        <p:sp>
          <p:nvSpPr>
            <p:cNvPr id="101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66900" y="381000"/>
            <a:ext cx="16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109" name="Rectangle 132"/>
          <p:cNvSpPr/>
          <p:nvPr/>
        </p:nvSpPr>
        <p:spPr>
          <a:xfrm>
            <a:off x="1899291" y="1348563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Nonce</a:t>
            </a:r>
          </a:p>
        </p:txBody>
      </p:sp>
      <p:sp>
        <p:nvSpPr>
          <p:cNvPr id="113" name="Rectangle 132"/>
          <p:cNvSpPr/>
          <p:nvPr/>
        </p:nvSpPr>
        <p:spPr>
          <a:xfrm>
            <a:off x="1137600" y="1349299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23" name="מחבר חץ ישר 122"/>
          <p:cNvCxnSpPr/>
          <p:nvPr/>
        </p:nvCxnSpPr>
        <p:spPr>
          <a:xfrm flipH="1">
            <a:off x="2819400" y="1509824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685800" y="1502736"/>
            <a:ext cx="4572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מלבן מעוגל 130"/>
          <p:cNvSpPr/>
          <p:nvPr/>
        </p:nvSpPr>
        <p:spPr>
          <a:xfrm>
            <a:off x="5181600" y="1226993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Rectangle 132"/>
          <p:cNvSpPr/>
          <p:nvPr/>
        </p:nvSpPr>
        <p:spPr>
          <a:xfrm>
            <a:off x="6166491" y="1356356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Nonce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404800" y="1357092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63" name="מחבר חץ ישר 162"/>
          <p:cNvCxnSpPr/>
          <p:nvPr/>
        </p:nvCxnSpPr>
        <p:spPr>
          <a:xfrm flipH="1">
            <a:off x="4953000" y="151761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סוגר מסולסל ימני 168"/>
          <p:cNvSpPr/>
          <p:nvPr/>
        </p:nvSpPr>
        <p:spPr>
          <a:xfrm rot="16200000">
            <a:off x="2445447" y="-1538041"/>
            <a:ext cx="211097" cy="49564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TextBox 175"/>
          <p:cNvSpPr txBox="1"/>
          <p:nvPr/>
        </p:nvSpPr>
        <p:spPr>
          <a:xfrm>
            <a:off x="5105401" y="3810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6028553" y="-88536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TextBox 178"/>
          <p:cNvSpPr txBox="1"/>
          <p:nvPr/>
        </p:nvSpPr>
        <p:spPr>
          <a:xfrm>
            <a:off x="286116" y="3754071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Make block creation hard.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953000" y="437698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Must be a small number for valid block </a:t>
            </a:r>
            <a:br>
              <a:rPr lang="en-US" dirty="0"/>
            </a:br>
            <a:r>
              <a:rPr lang="en-US" dirty="0"/>
              <a:t>(under some target value)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28637" y="5791200"/>
            <a:ext cx="5645139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~ one block per 10 min. in the entire network</a:t>
            </a:r>
          </a:p>
          <a:p>
            <a:r>
              <a:rPr lang="en-US" dirty="0">
                <a:solidFill>
                  <a:srgbClr val="FFFF00"/>
                </a:solidFill>
              </a:rPr>
              <a:t>(Difficulty scales automatically to maintain this)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Current </a:t>
            </a:r>
            <a:r>
              <a:rPr lang="en-US" dirty="0" err="1">
                <a:solidFill>
                  <a:srgbClr val="FFFF00"/>
                </a:solidFill>
              </a:rPr>
              <a:t>traget</a:t>
            </a:r>
            <a:r>
              <a:rPr lang="en-US" dirty="0">
                <a:solidFill>
                  <a:srgbClr val="FFFF00"/>
                </a:solidFill>
              </a:rPr>
              <a:t> has &gt;70 zeros in most significant digits</a:t>
            </a:r>
          </a:p>
        </p:txBody>
      </p:sp>
      <p:sp>
        <p:nvSpPr>
          <p:cNvPr id="143" name="הסבר חץ למטה 142"/>
          <p:cNvSpPr/>
          <p:nvPr/>
        </p:nvSpPr>
        <p:spPr>
          <a:xfrm>
            <a:off x="5181600" y="3316668"/>
            <a:ext cx="1905000" cy="514000"/>
          </a:xfrm>
          <a:prstGeom prst="downArrowCallout">
            <a:avLst>
              <a:gd name="adj1" fmla="val 16030"/>
              <a:gd name="adj2" fmla="val 19020"/>
              <a:gd name="adj3" fmla="val 25000"/>
              <a:gd name="adj4" fmla="val 42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Crypt. Hash</a:t>
            </a:r>
            <a:endParaRPr lang="he-IL" dirty="0"/>
          </a:p>
        </p:txBody>
      </p:sp>
      <p:sp>
        <p:nvSpPr>
          <p:cNvPr id="144" name="Rectangle 132"/>
          <p:cNvSpPr/>
          <p:nvPr/>
        </p:nvSpPr>
        <p:spPr>
          <a:xfrm>
            <a:off x="5334000" y="3838171"/>
            <a:ext cx="160079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10101001011011001</a:t>
            </a:r>
          </a:p>
        </p:txBody>
      </p:sp>
      <p:sp>
        <p:nvSpPr>
          <p:cNvPr id="145" name="סוגר מסולסל ימני 144"/>
          <p:cNvSpPr/>
          <p:nvPr/>
        </p:nvSpPr>
        <p:spPr>
          <a:xfrm rot="5400000">
            <a:off x="6217168" y="3659361"/>
            <a:ext cx="211096" cy="122415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TextBox 104"/>
          <p:cNvSpPr txBox="1"/>
          <p:nvPr/>
        </p:nvSpPr>
        <p:spPr>
          <a:xfrm>
            <a:off x="304800" y="4382869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solidFill>
                  <a:srgbClr val="FFFF00"/>
                </a:solidFill>
              </a:rPr>
              <a:t>2.  Adopt conflicting blocks if they make up a longer chain.</a:t>
            </a:r>
          </a:p>
        </p:txBody>
      </p:sp>
      <p:grpSp>
        <p:nvGrpSpPr>
          <p:cNvPr id="106" name="Group 131"/>
          <p:cNvGrpSpPr/>
          <p:nvPr/>
        </p:nvGrpSpPr>
        <p:grpSpPr>
          <a:xfrm>
            <a:off x="5456873" y="1770011"/>
            <a:ext cx="521983" cy="280109"/>
            <a:chOff x="4698226" y="2358885"/>
            <a:chExt cx="805227" cy="372699"/>
          </a:xfrm>
        </p:grpSpPr>
        <p:sp>
          <p:nvSpPr>
            <p:cNvPr id="107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31"/>
          <p:cNvGrpSpPr/>
          <p:nvPr/>
        </p:nvGrpSpPr>
        <p:grpSpPr>
          <a:xfrm>
            <a:off x="5454172" y="2222046"/>
            <a:ext cx="521983" cy="280109"/>
            <a:chOff x="4698226" y="2358885"/>
            <a:chExt cx="805227" cy="372699"/>
          </a:xfrm>
        </p:grpSpPr>
        <p:sp>
          <p:nvSpPr>
            <p:cNvPr id="114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31"/>
          <p:cNvGrpSpPr/>
          <p:nvPr/>
        </p:nvGrpSpPr>
        <p:grpSpPr>
          <a:xfrm>
            <a:off x="5454171" y="2678043"/>
            <a:ext cx="521983" cy="280109"/>
            <a:chOff x="4698226" y="2358885"/>
            <a:chExt cx="805227" cy="372699"/>
          </a:xfrm>
        </p:grpSpPr>
        <p:sp>
          <p:nvSpPr>
            <p:cNvPr id="124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642854" y="5257800"/>
            <a:ext cx="35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not, change Nonce &amp; try again</a:t>
            </a:r>
          </a:p>
        </p:txBody>
      </p:sp>
      <p:sp>
        <p:nvSpPr>
          <p:cNvPr id="130" name="Rectangle 132"/>
          <p:cNvSpPr/>
          <p:nvPr/>
        </p:nvSpPr>
        <p:spPr>
          <a:xfrm>
            <a:off x="5334001" y="3837296"/>
            <a:ext cx="160079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00000001011011001</a:t>
            </a:r>
          </a:p>
        </p:txBody>
      </p:sp>
      <p:pic>
        <p:nvPicPr>
          <p:cNvPr id="2050" name="Picture 2" descr="C:\Users\user\AppData\Local\Microsoft\Windows\Temporary Internet Files\Content.IE5\5PX0C100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67136"/>
            <a:ext cx="422177" cy="4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1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09" grpId="0" animBg="1"/>
      <p:bldP spid="132" grpId="0" animBg="1"/>
      <p:bldP spid="179" grpId="0"/>
      <p:bldP spid="137" grpId="0"/>
      <p:bldP spid="138" grpId="0" animBg="1"/>
      <p:bldP spid="143" grpId="0" animBg="1"/>
      <p:bldP spid="143" grpId="1" animBg="1"/>
      <p:bldP spid="143" grpId="2" animBg="1"/>
      <p:bldP spid="144" grpId="0" animBg="1"/>
      <p:bldP spid="144" grpId="1" animBg="1"/>
      <p:bldP spid="145" grpId="0" animBg="1"/>
      <p:bldP spid="145" grpId="1" animBg="1"/>
      <p:bldP spid="105" grpId="0"/>
      <p:bldP spid="129" grpId="0"/>
      <p:bldP spid="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Bitcoin protocol and surrounding ecosystem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learn / improve presentation skills</a:t>
            </a:r>
          </a:p>
        </p:txBody>
      </p:sp>
    </p:spTree>
    <p:extLst>
      <p:ext uri="{BB962C8B-B14F-4D97-AF65-F5344CB8AC3E}">
        <p14:creationId xmlns:p14="http://schemas.microsoft.com/office/powerpoint/2010/main" val="33546726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341389" y="1219200"/>
            <a:ext cx="3549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block creation hard (once every 10 minutes)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Adopt (conflicting) blocks </a:t>
            </a:r>
            <a:r>
              <a:rPr lang="en-US" dirty="0" err="1"/>
              <a:t>iff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they make up a longer chain.</a:t>
            </a:r>
          </a:p>
        </p:txBody>
      </p:sp>
      <p:sp>
        <p:nvSpPr>
          <p:cNvPr id="102" name="Double Bracket 84"/>
          <p:cNvSpPr/>
          <p:nvPr/>
        </p:nvSpPr>
        <p:spPr>
          <a:xfrm>
            <a:off x="152400" y="1240540"/>
            <a:ext cx="3738543" cy="1437396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קבוצה 248"/>
          <p:cNvGrpSpPr>
            <a:grpSpLocks noChangeAspect="1"/>
          </p:cNvGrpSpPr>
          <p:nvPr/>
        </p:nvGrpSpPr>
        <p:grpSpPr>
          <a:xfrm>
            <a:off x="4721889" y="295476"/>
            <a:ext cx="3669672" cy="3416839"/>
            <a:chOff x="4588151" y="985290"/>
            <a:chExt cx="2780054" cy="2588515"/>
          </a:xfrm>
        </p:grpSpPr>
        <p:sp>
          <p:nvSpPr>
            <p:cNvPr id="250" name="Oval 39"/>
            <p:cNvSpPr/>
            <p:nvPr/>
          </p:nvSpPr>
          <p:spPr>
            <a:xfrm>
              <a:off x="4679360" y="1675743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40"/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41"/>
            <p:cNvSpPr/>
            <p:nvPr/>
          </p:nvSpPr>
          <p:spPr>
            <a:xfrm>
              <a:off x="4588151" y="2550438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Oval 42"/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Oval 43"/>
            <p:cNvSpPr/>
            <p:nvPr/>
          </p:nvSpPr>
          <p:spPr>
            <a:xfrm>
              <a:off x="6937698" y="1833534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44"/>
            <p:cNvSpPr/>
            <p:nvPr/>
          </p:nvSpPr>
          <p:spPr>
            <a:xfrm>
              <a:off x="6946819" y="2961791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Oval 45"/>
            <p:cNvSpPr/>
            <p:nvPr/>
          </p:nvSpPr>
          <p:spPr>
            <a:xfrm>
              <a:off x="6094926" y="1395347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Oval 46"/>
            <p:cNvSpPr/>
            <p:nvPr/>
          </p:nvSpPr>
          <p:spPr>
            <a:xfrm>
              <a:off x="5252154" y="985290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5" name="Straight Connector 47"/>
            <p:cNvCxnSpPr>
              <a:stCxn id="274" idx="3"/>
              <a:endCxn id="250" idx="7"/>
            </p:cNvCxnSpPr>
            <p:nvPr/>
          </p:nvCxnSpPr>
          <p:spPr>
            <a:xfrm flipH="1">
              <a:off x="5039035" y="1344965"/>
              <a:ext cx="274829" cy="3924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48"/>
            <p:cNvCxnSpPr>
              <a:stCxn id="250" idx="4"/>
              <a:endCxn id="269" idx="0"/>
            </p:cNvCxnSpPr>
            <p:nvPr/>
          </p:nvCxnSpPr>
          <p:spPr>
            <a:xfrm flipH="1">
              <a:off x="4798845" y="2097129"/>
              <a:ext cx="91209" cy="453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49"/>
            <p:cNvCxnSpPr>
              <a:stCxn id="251" idx="1"/>
              <a:endCxn id="250" idx="6"/>
            </p:cNvCxnSpPr>
            <p:nvPr/>
          </p:nvCxnSpPr>
          <p:spPr>
            <a:xfrm flipH="1" flipV="1">
              <a:off x="5100746" y="1886436"/>
              <a:ext cx="634504" cy="572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50"/>
            <p:cNvCxnSpPr>
              <a:stCxn id="273" idx="1"/>
              <a:endCxn id="274" idx="6"/>
            </p:cNvCxnSpPr>
            <p:nvPr/>
          </p:nvCxnSpPr>
          <p:spPr>
            <a:xfrm flipH="1" flipV="1">
              <a:off x="5673540" y="1195983"/>
              <a:ext cx="483097" cy="2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51"/>
            <p:cNvCxnSpPr>
              <a:stCxn id="273" idx="5"/>
              <a:endCxn id="271" idx="2"/>
            </p:cNvCxnSpPr>
            <p:nvPr/>
          </p:nvCxnSpPr>
          <p:spPr>
            <a:xfrm>
              <a:off x="6454601" y="1755022"/>
              <a:ext cx="483097" cy="28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52"/>
            <p:cNvCxnSpPr>
              <a:stCxn id="270" idx="0"/>
              <a:endCxn id="251" idx="4"/>
            </p:cNvCxnSpPr>
            <p:nvPr/>
          </p:nvCxnSpPr>
          <p:spPr>
            <a:xfrm flipH="1" flipV="1">
              <a:off x="5884233" y="2819048"/>
              <a:ext cx="60198" cy="333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53"/>
            <p:cNvCxnSpPr>
              <a:stCxn id="251" idx="7"/>
              <a:endCxn id="273" idx="4"/>
            </p:cNvCxnSpPr>
            <p:nvPr/>
          </p:nvCxnSpPr>
          <p:spPr>
            <a:xfrm flipV="1">
              <a:off x="6033215" y="1816733"/>
              <a:ext cx="272404" cy="642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54"/>
            <p:cNvCxnSpPr>
              <a:stCxn id="272" idx="0"/>
              <a:endCxn id="271" idx="4"/>
            </p:cNvCxnSpPr>
            <p:nvPr/>
          </p:nvCxnSpPr>
          <p:spPr>
            <a:xfrm flipH="1" flipV="1">
              <a:off x="7148391" y="2254920"/>
              <a:ext cx="9121" cy="706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55"/>
            <p:cNvCxnSpPr>
              <a:stCxn id="270" idx="6"/>
              <a:endCxn id="272" idx="2"/>
            </p:cNvCxnSpPr>
            <p:nvPr/>
          </p:nvCxnSpPr>
          <p:spPr>
            <a:xfrm flipV="1">
              <a:off x="6155124" y="3172484"/>
              <a:ext cx="791695" cy="190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56"/>
            <p:cNvCxnSpPr>
              <a:stCxn id="269" idx="5"/>
              <a:endCxn id="270" idx="2"/>
            </p:cNvCxnSpPr>
            <p:nvPr/>
          </p:nvCxnSpPr>
          <p:spPr>
            <a:xfrm>
              <a:off x="4947827" y="2910113"/>
              <a:ext cx="785911" cy="452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40"/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42"/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43"/>
            <p:cNvSpPr/>
            <p:nvPr/>
          </p:nvSpPr>
          <p:spPr>
            <a:xfrm>
              <a:off x="6937698" y="1833533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44"/>
            <p:cNvSpPr/>
            <p:nvPr/>
          </p:nvSpPr>
          <p:spPr>
            <a:xfrm>
              <a:off x="6946819" y="2961790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45"/>
            <p:cNvSpPr/>
            <p:nvPr/>
          </p:nvSpPr>
          <p:spPr>
            <a:xfrm>
              <a:off x="6094926" y="1395346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0" name="מלבן מעוגל 289"/>
          <p:cNvSpPr/>
          <p:nvPr/>
        </p:nvSpPr>
        <p:spPr>
          <a:xfrm>
            <a:off x="5325243" y="591703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291" name="קבוצה 290"/>
          <p:cNvGrpSpPr/>
          <p:nvPr/>
        </p:nvGrpSpPr>
        <p:grpSpPr>
          <a:xfrm>
            <a:off x="1676400" y="4024952"/>
            <a:ext cx="1078856" cy="630536"/>
            <a:chOff x="1676400" y="4343400"/>
            <a:chExt cx="1078856" cy="630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מלבן מעוגל 291"/>
                <p:cNvSpPr/>
                <p:nvPr/>
              </p:nvSpPr>
              <p:spPr>
                <a:xfrm>
                  <a:off x="2121543" y="4343400"/>
                  <a:ext cx="633713" cy="630536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7" name="מלבן מעוגל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543" y="4343400"/>
                  <a:ext cx="633713" cy="630536"/>
                </a:xfrm>
                <a:prstGeom prst="round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מחבר ישר 292"/>
            <p:cNvCxnSpPr>
              <a:stCxn id="292" idx="1"/>
              <a:endCxn id="301" idx="3"/>
            </p:cNvCxnSpPr>
            <p:nvPr/>
          </p:nvCxnSpPr>
          <p:spPr>
            <a:xfrm flipH="1">
              <a:off x="1676400" y="4658668"/>
              <a:ext cx="445143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קבוצה 293"/>
          <p:cNvGrpSpPr/>
          <p:nvPr/>
        </p:nvGrpSpPr>
        <p:grpSpPr>
          <a:xfrm>
            <a:off x="1676400" y="4340220"/>
            <a:ext cx="1078854" cy="1284932"/>
            <a:chOff x="1676400" y="4658668"/>
            <a:chExt cx="1078854" cy="1284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מלבן מעוגל 294"/>
                <p:cNvSpPr/>
                <p:nvPr/>
              </p:nvSpPr>
              <p:spPr>
                <a:xfrm>
                  <a:off x="2121541" y="5313064"/>
                  <a:ext cx="633713" cy="630536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8" name="מלבן מעוגל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541" y="5313064"/>
                  <a:ext cx="633713" cy="630536"/>
                </a:xfrm>
                <a:prstGeom prst="round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מחבר ישר 295"/>
            <p:cNvCxnSpPr>
              <a:stCxn id="295" idx="1"/>
              <a:endCxn id="301" idx="3"/>
            </p:cNvCxnSpPr>
            <p:nvPr/>
          </p:nvCxnSpPr>
          <p:spPr>
            <a:xfrm flipH="1" flipV="1">
              <a:off x="1676400" y="4658668"/>
              <a:ext cx="445141" cy="96966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קבוצה 296"/>
          <p:cNvGrpSpPr/>
          <p:nvPr/>
        </p:nvGrpSpPr>
        <p:grpSpPr>
          <a:xfrm>
            <a:off x="2755256" y="4024952"/>
            <a:ext cx="1002657" cy="630536"/>
            <a:chOff x="2755256" y="4343400"/>
            <a:chExt cx="1002657" cy="630536"/>
          </a:xfrm>
        </p:grpSpPr>
        <p:sp>
          <p:nvSpPr>
            <p:cNvPr id="298" name="מלבן מעוגל 297"/>
            <p:cNvSpPr/>
            <p:nvPr/>
          </p:nvSpPr>
          <p:spPr>
            <a:xfrm>
              <a:off x="3124200" y="4343400"/>
              <a:ext cx="633713" cy="63053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299" name="מחבר ישר 298"/>
            <p:cNvCxnSpPr>
              <a:stCxn id="298" idx="1"/>
              <a:endCxn id="292" idx="3"/>
            </p:cNvCxnSpPr>
            <p:nvPr/>
          </p:nvCxnSpPr>
          <p:spPr>
            <a:xfrm flipH="1" flipV="1">
              <a:off x="2755256" y="4645020"/>
              <a:ext cx="368944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קבוצה 299"/>
          <p:cNvGrpSpPr/>
          <p:nvPr/>
        </p:nvGrpSpPr>
        <p:grpSpPr>
          <a:xfrm>
            <a:off x="723899" y="4024952"/>
            <a:ext cx="952501" cy="630536"/>
            <a:chOff x="723899" y="4786118"/>
            <a:chExt cx="952501" cy="630536"/>
          </a:xfrm>
        </p:grpSpPr>
        <p:sp>
          <p:nvSpPr>
            <p:cNvPr id="301" name="מלבן מעוגל 300"/>
            <p:cNvSpPr/>
            <p:nvPr/>
          </p:nvSpPr>
          <p:spPr>
            <a:xfrm>
              <a:off x="1042687" y="4786118"/>
              <a:ext cx="633713" cy="63053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302" name="מחבר ישר 301"/>
            <p:cNvCxnSpPr>
              <a:stCxn id="301" idx="1"/>
            </p:cNvCxnSpPr>
            <p:nvPr/>
          </p:nvCxnSpPr>
          <p:spPr>
            <a:xfrm flipH="1">
              <a:off x="723899" y="5101386"/>
              <a:ext cx="318788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קבוצה 302"/>
          <p:cNvGrpSpPr/>
          <p:nvPr/>
        </p:nvGrpSpPr>
        <p:grpSpPr>
          <a:xfrm>
            <a:off x="5599957" y="591703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מלבן מעוגל 303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03" name="מלבן מעוגל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4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מחבר ישר 304"/>
            <p:cNvCxnSpPr>
              <a:stCxn id="304" idx="1"/>
              <a:endCxn id="290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קבוצה 305"/>
          <p:cNvGrpSpPr/>
          <p:nvPr/>
        </p:nvGrpSpPr>
        <p:grpSpPr>
          <a:xfrm>
            <a:off x="6023654" y="591703"/>
            <a:ext cx="423947" cy="260002"/>
            <a:chOff x="6023654" y="910151"/>
            <a:chExt cx="423947" cy="260002"/>
          </a:xfrm>
        </p:grpSpPr>
        <p:sp>
          <p:nvSpPr>
            <p:cNvPr id="307" name="מלבן מעוגל 306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08" name="מחבר ישר 307"/>
            <p:cNvCxnSpPr>
              <a:stCxn id="307" idx="1"/>
              <a:endCxn id="304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מלבן מעוגל 308"/>
          <p:cNvSpPr/>
          <p:nvPr/>
        </p:nvSpPr>
        <p:spPr>
          <a:xfrm>
            <a:off x="7543917" y="3200684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10" name="קבוצה 309"/>
          <p:cNvGrpSpPr/>
          <p:nvPr/>
        </p:nvGrpSpPr>
        <p:grpSpPr>
          <a:xfrm>
            <a:off x="7818631" y="3200684"/>
            <a:ext cx="423697" cy="260002"/>
            <a:chOff x="7818631" y="3519132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מלבן מעוגל 310"/>
                <p:cNvSpPr/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55" name="מלבן מעוגל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blipFill rotWithShape="1">
                  <a:blip r:embed="rId5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2" name="מחבר ישר 311"/>
            <p:cNvCxnSpPr>
              <a:stCxn id="311" idx="1"/>
              <a:endCxn id="309" idx="3"/>
            </p:cNvCxnSpPr>
            <p:nvPr/>
          </p:nvCxnSpPr>
          <p:spPr>
            <a:xfrm flipH="1" flipV="1">
              <a:off x="7818631" y="3635485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קבוצה 312"/>
          <p:cNvGrpSpPr/>
          <p:nvPr/>
        </p:nvGrpSpPr>
        <p:grpSpPr>
          <a:xfrm>
            <a:off x="8242328" y="3200684"/>
            <a:ext cx="423947" cy="260002"/>
            <a:chOff x="8242328" y="3519132"/>
            <a:chExt cx="423947" cy="260002"/>
          </a:xfrm>
        </p:grpSpPr>
        <p:sp>
          <p:nvSpPr>
            <p:cNvPr id="314" name="מלבן מעוגל 313"/>
            <p:cNvSpPr/>
            <p:nvPr/>
          </p:nvSpPr>
          <p:spPr>
            <a:xfrm>
              <a:off x="8391561" y="3519132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15" name="מחבר ישר 314"/>
            <p:cNvCxnSpPr>
              <a:stCxn id="314" idx="1"/>
              <a:endCxn id="311" idx="3"/>
            </p:cNvCxnSpPr>
            <p:nvPr/>
          </p:nvCxnSpPr>
          <p:spPr>
            <a:xfrm flipH="1" flipV="1">
              <a:off x="8242328" y="3635485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קבוצה 315"/>
          <p:cNvGrpSpPr/>
          <p:nvPr/>
        </p:nvGrpSpPr>
        <p:grpSpPr>
          <a:xfrm>
            <a:off x="7818631" y="3200684"/>
            <a:ext cx="423697" cy="260002"/>
            <a:chOff x="7818631" y="3519132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מלבן מעוגל 316"/>
                <p:cNvSpPr/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58" name="מלבן מעוגל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blipFill rotWithShape="1">
                  <a:blip r:embed="rId6" cstate="print"/>
                  <a:stretch>
                    <a:fillRect l="-27083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מחבר ישר 317"/>
            <p:cNvCxnSpPr>
              <a:stCxn id="317" idx="1"/>
              <a:endCxn id="309" idx="3"/>
            </p:cNvCxnSpPr>
            <p:nvPr/>
          </p:nvCxnSpPr>
          <p:spPr>
            <a:xfrm flipH="1" flipV="1">
              <a:off x="7818631" y="3635485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מלבן מעוגל 318"/>
          <p:cNvSpPr/>
          <p:nvPr/>
        </p:nvSpPr>
        <p:spPr>
          <a:xfrm>
            <a:off x="4629999" y="1603124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20" name="קבוצה 319"/>
          <p:cNvGrpSpPr/>
          <p:nvPr/>
        </p:nvGrpSpPr>
        <p:grpSpPr>
          <a:xfrm>
            <a:off x="4904713" y="1603124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מלבן מעוגל 320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86" name="מלבן מעוגל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7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מחבר ישר 321"/>
            <p:cNvCxnSpPr>
              <a:stCxn id="321" idx="1"/>
              <a:endCxn id="319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קבוצה 322"/>
          <p:cNvGrpSpPr/>
          <p:nvPr/>
        </p:nvGrpSpPr>
        <p:grpSpPr>
          <a:xfrm>
            <a:off x="5328410" y="1603124"/>
            <a:ext cx="423947" cy="260002"/>
            <a:chOff x="6023654" y="910151"/>
            <a:chExt cx="423947" cy="260002"/>
          </a:xfrm>
        </p:grpSpPr>
        <p:sp>
          <p:nvSpPr>
            <p:cNvPr id="324" name="מלבן מעוגל 323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25" name="מחבר ישר 324"/>
            <p:cNvCxnSpPr>
              <a:stCxn id="324" idx="1"/>
              <a:endCxn id="321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מלבן מעוגל 325"/>
          <p:cNvSpPr/>
          <p:nvPr/>
        </p:nvSpPr>
        <p:spPr>
          <a:xfrm>
            <a:off x="4414858" y="2706241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27" name="קבוצה 326"/>
          <p:cNvGrpSpPr/>
          <p:nvPr/>
        </p:nvGrpSpPr>
        <p:grpSpPr>
          <a:xfrm>
            <a:off x="4689572" y="2706241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מלבן מעוגל 327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94" name="מלבן מעוגל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8" cstate="print"/>
                  <a:stretch>
                    <a:fillRect l="-27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מחבר ישר 328"/>
            <p:cNvCxnSpPr>
              <a:stCxn id="328" idx="1"/>
              <a:endCxn id="326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קבוצה 329"/>
          <p:cNvGrpSpPr/>
          <p:nvPr/>
        </p:nvGrpSpPr>
        <p:grpSpPr>
          <a:xfrm>
            <a:off x="5113269" y="2706241"/>
            <a:ext cx="423947" cy="260002"/>
            <a:chOff x="6023654" y="910151"/>
            <a:chExt cx="423947" cy="260002"/>
          </a:xfrm>
        </p:grpSpPr>
        <p:sp>
          <p:nvSpPr>
            <p:cNvPr id="331" name="מלבן מעוגל 330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32" name="מחבר ישר 331"/>
            <p:cNvCxnSpPr>
              <a:stCxn id="331" idx="1"/>
              <a:endCxn id="328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מלבן מעוגל 332"/>
          <p:cNvSpPr/>
          <p:nvPr/>
        </p:nvSpPr>
        <p:spPr>
          <a:xfrm>
            <a:off x="5951000" y="3582314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34" name="קבוצה 333"/>
          <p:cNvGrpSpPr/>
          <p:nvPr/>
        </p:nvGrpSpPr>
        <p:grpSpPr>
          <a:xfrm>
            <a:off x="6225714" y="3582314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מלבן מעוגל 334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26" name="מלבן מעוגל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9" cstate="print"/>
                  <a:stretch>
                    <a:fillRect l="-27083" b="-8696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מחבר ישר 335"/>
            <p:cNvCxnSpPr>
              <a:stCxn id="335" idx="1"/>
              <a:endCxn id="333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קבוצה 336"/>
          <p:cNvGrpSpPr/>
          <p:nvPr/>
        </p:nvGrpSpPr>
        <p:grpSpPr>
          <a:xfrm>
            <a:off x="6649411" y="3582314"/>
            <a:ext cx="423947" cy="260002"/>
            <a:chOff x="6023654" y="910151"/>
            <a:chExt cx="423947" cy="260002"/>
          </a:xfrm>
        </p:grpSpPr>
        <p:sp>
          <p:nvSpPr>
            <p:cNvPr id="338" name="מלבן מעוגל 337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39" name="מחבר ישר 338"/>
            <p:cNvCxnSpPr>
              <a:stCxn id="338" idx="1"/>
              <a:endCxn id="335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מלבן מעוגל 339"/>
          <p:cNvSpPr/>
          <p:nvPr/>
        </p:nvSpPr>
        <p:spPr>
          <a:xfrm>
            <a:off x="5866589" y="2566986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41" name="קבוצה 340"/>
          <p:cNvGrpSpPr/>
          <p:nvPr/>
        </p:nvGrpSpPr>
        <p:grpSpPr>
          <a:xfrm>
            <a:off x="6141303" y="2566986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מלבן מעוגל 341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34" name="מלבן מעוגל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10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מחבר ישר 342"/>
            <p:cNvCxnSpPr>
              <a:stCxn id="342" idx="1"/>
              <a:endCxn id="340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קבוצה 343"/>
          <p:cNvGrpSpPr/>
          <p:nvPr/>
        </p:nvGrpSpPr>
        <p:grpSpPr>
          <a:xfrm>
            <a:off x="6565000" y="2566986"/>
            <a:ext cx="423947" cy="260002"/>
            <a:chOff x="6023654" y="910151"/>
            <a:chExt cx="423947" cy="260002"/>
          </a:xfrm>
        </p:grpSpPr>
        <p:sp>
          <p:nvSpPr>
            <p:cNvPr id="345" name="מלבן מעוגל 344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46" name="מחבר ישר 345"/>
            <p:cNvCxnSpPr>
              <a:stCxn id="345" idx="1"/>
              <a:endCxn id="342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מלבן מעוגל 346"/>
          <p:cNvSpPr/>
          <p:nvPr/>
        </p:nvSpPr>
        <p:spPr>
          <a:xfrm>
            <a:off x="6472448" y="1227101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48" name="קבוצה 347"/>
          <p:cNvGrpSpPr/>
          <p:nvPr/>
        </p:nvGrpSpPr>
        <p:grpSpPr>
          <a:xfrm>
            <a:off x="6747162" y="1227101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מלבן מעוגל 348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42" name="מלבן מעוגל 2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11" cstate="print"/>
                  <a:stretch>
                    <a:fillRect l="-25000" r="-2083" b="-11111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מחבר ישר 349"/>
            <p:cNvCxnSpPr>
              <a:stCxn id="349" idx="1"/>
              <a:endCxn id="347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קבוצה 350"/>
          <p:cNvGrpSpPr/>
          <p:nvPr/>
        </p:nvGrpSpPr>
        <p:grpSpPr>
          <a:xfrm>
            <a:off x="7170859" y="1227101"/>
            <a:ext cx="423947" cy="260002"/>
            <a:chOff x="6023654" y="910151"/>
            <a:chExt cx="423947" cy="260002"/>
          </a:xfrm>
        </p:grpSpPr>
        <p:sp>
          <p:nvSpPr>
            <p:cNvPr id="352" name="מלבן מעוגל 351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53" name="מחבר ישר 352"/>
            <p:cNvCxnSpPr>
              <a:stCxn id="352" idx="1"/>
              <a:endCxn id="349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4" name="מלבן מעוגל 353"/>
          <p:cNvSpPr/>
          <p:nvPr/>
        </p:nvSpPr>
        <p:spPr>
          <a:xfrm>
            <a:off x="7531878" y="1769435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grpSp>
        <p:nvGrpSpPr>
          <p:cNvPr id="355" name="קבוצה 354"/>
          <p:cNvGrpSpPr/>
          <p:nvPr/>
        </p:nvGrpSpPr>
        <p:grpSpPr>
          <a:xfrm>
            <a:off x="7806592" y="1769435"/>
            <a:ext cx="423697" cy="260002"/>
            <a:chOff x="7806592" y="2087883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מלבן מעוגל 355"/>
                <p:cNvSpPr/>
                <p:nvPr/>
              </p:nvSpPr>
              <p:spPr>
                <a:xfrm>
                  <a:off x="7955575" y="2087883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54" name="מלבן מעוגל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75" y="2087883"/>
                  <a:ext cx="274714" cy="260002"/>
                </a:xfrm>
                <a:prstGeom prst="roundRect">
                  <a:avLst/>
                </a:prstGeom>
                <a:blipFill rotWithShape="1">
                  <a:blip r:embed="rId12" cstate="print"/>
                  <a:stretch>
                    <a:fillRect l="-25000" r="-2083" b="-11111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7" name="מחבר ישר 356"/>
            <p:cNvCxnSpPr>
              <a:stCxn id="356" idx="1"/>
              <a:endCxn id="354" idx="3"/>
            </p:cNvCxnSpPr>
            <p:nvPr/>
          </p:nvCxnSpPr>
          <p:spPr>
            <a:xfrm flipH="1" flipV="1">
              <a:off x="7806592" y="2204236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קבוצה 357"/>
          <p:cNvGrpSpPr/>
          <p:nvPr/>
        </p:nvGrpSpPr>
        <p:grpSpPr>
          <a:xfrm>
            <a:off x="8230289" y="1769435"/>
            <a:ext cx="423947" cy="260002"/>
            <a:chOff x="8230289" y="2087883"/>
            <a:chExt cx="423947" cy="260002"/>
          </a:xfrm>
        </p:grpSpPr>
        <p:sp>
          <p:nvSpPr>
            <p:cNvPr id="359" name="מלבן מעוגל 358"/>
            <p:cNvSpPr/>
            <p:nvPr/>
          </p:nvSpPr>
          <p:spPr>
            <a:xfrm>
              <a:off x="8379522" y="2087883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cxnSp>
          <p:nvCxnSpPr>
            <p:cNvPr id="360" name="מחבר ישר 359"/>
            <p:cNvCxnSpPr>
              <a:stCxn id="359" idx="1"/>
              <a:endCxn id="356" idx="3"/>
            </p:cNvCxnSpPr>
            <p:nvPr/>
          </p:nvCxnSpPr>
          <p:spPr>
            <a:xfrm flipH="1" flipV="1">
              <a:off x="8230289" y="2204236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קבוצה 360"/>
          <p:cNvGrpSpPr/>
          <p:nvPr/>
        </p:nvGrpSpPr>
        <p:grpSpPr>
          <a:xfrm>
            <a:off x="7806592" y="1770660"/>
            <a:ext cx="438191" cy="260002"/>
            <a:chOff x="7806592" y="2089108"/>
            <a:chExt cx="438191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מלבן מעוגל 361"/>
                <p:cNvSpPr/>
                <p:nvPr/>
              </p:nvSpPr>
              <p:spPr>
                <a:xfrm>
                  <a:off x="7970069" y="2089108"/>
                  <a:ext cx="274714" cy="260002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57" name="מלבן מעוגל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069" y="2089108"/>
                  <a:ext cx="274714" cy="260002"/>
                </a:xfrm>
                <a:prstGeom prst="roundRect">
                  <a:avLst/>
                </a:prstGeom>
                <a:blipFill rotWithShape="1">
                  <a:blip r:embed="rId13" cstate="print"/>
                  <a:stretch>
                    <a:fillRect l="-25000" r="-4167" b="-11111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3" name="מחבר ישר 362"/>
            <p:cNvCxnSpPr>
              <a:stCxn id="362" idx="1"/>
              <a:endCxn id="354" idx="3"/>
            </p:cNvCxnSpPr>
            <p:nvPr/>
          </p:nvCxnSpPr>
          <p:spPr>
            <a:xfrm flipH="1" flipV="1">
              <a:off x="7806592" y="2204236"/>
              <a:ext cx="163477" cy="14873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254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309" grpId="0" animBg="1"/>
      <p:bldP spid="319" grpId="0" animBg="1"/>
      <p:bldP spid="326" grpId="0" animBg="1"/>
      <p:bldP spid="333" grpId="0" animBg="1"/>
      <p:bldP spid="340" grpId="0" animBg="1"/>
      <p:bldP spid="347" grpId="0" animBg="1"/>
      <p:bldP spid="3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Double-Spend Attack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447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payment can be reversed!</a:t>
            </a:r>
          </a:p>
          <a:p>
            <a:r>
              <a:rPr lang="en-US" dirty="0"/>
              <a:t>Easy if attacker has &gt;50% of compute power</a:t>
            </a:r>
          </a:p>
          <a:p>
            <a:r>
              <a:rPr lang="en-US" dirty="0"/>
              <a:t>Possible with less than 50%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מלבן מעוגל 17"/>
          <p:cNvSpPr/>
          <p:nvPr/>
        </p:nvSpPr>
        <p:spPr>
          <a:xfrm>
            <a:off x="3403140" y="3049881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18"/>
          <p:cNvSpPr/>
          <p:nvPr/>
        </p:nvSpPr>
        <p:spPr>
          <a:xfrm>
            <a:off x="4482854" y="3048000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מחבר חץ ישר 21"/>
          <p:cNvCxnSpPr>
            <a:stCxn id="35" idx="1"/>
            <a:endCxn id="63" idx="3"/>
          </p:cNvCxnSpPr>
          <p:nvPr/>
        </p:nvCxnSpPr>
        <p:spPr>
          <a:xfrm flipH="1">
            <a:off x="2996343" y="3372926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22"/>
          <p:cNvCxnSpPr>
            <a:stCxn id="37" idx="1"/>
            <a:endCxn id="35" idx="3"/>
          </p:cNvCxnSpPr>
          <p:nvPr/>
        </p:nvCxnSpPr>
        <p:spPr>
          <a:xfrm flipH="1">
            <a:off x="4076057" y="3371045"/>
            <a:ext cx="406797" cy="18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מעוגל 5"/>
          <p:cNvSpPr/>
          <p:nvPr/>
        </p:nvSpPr>
        <p:spPr>
          <a:xfrm>
            <a:off x="5562568" y="3054689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מחבר חץ ישר 9"/>
          <p:cNvCxnSpPr>
            <a:stCxn id="41" idx="1"/>
            <a:endCxn id="37" idx="3"/>
          </p:cNvCxnSpPr>
          <p:nvPr/>
        </p:nvCxnSpPr>
        <p:spPr>
          <a:xfrm flipH="1" flipV="1">
            <a:off x="5155771" y="3371045"/>
            <a:ext cx="406797" cy="668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16"/>
          <p:cNvCxnSpPr>
            <a:stCxn id="63" idx="1"/>
            <a:endCxn id="62" idx="3"/>
          </p:cNvCxnSpPr>
          <p:nvPr/>
        </p:nvCxnSpPr>
        <p:spPr>
          <a:xfrm flipH="1">
            <a:off x="1916629" y="3372926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מלבן מעוגל 19"/>
          <p:cNvSpPr/>
          <p:nvPr/>
        </p:nvSpPr>
        <p:spPr>
          <a:xfrm>
            <a:off x="1243712" y="3049881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מלבן מעוגל 20"/>
          <p:cNvSpPr/>
          <p:nvPr/>
        </p:nvSpPr>
        <p:spPr>
          <a:xfrm>
            <a:off x="2323426" y="3049881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4" name="מחבר חץ ישר 23"/>
          <p:cNvCxnSpPr/>
          <p:nvPr/>
        </p:nvCxnSpPr>
        <p:spPr>
          <a:xfrm flipH="1">
            <a:off x="914400" y="3371044"/>
            <a:ext cx="32931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קבוצה 64"/>
          <p:cNvGrpSpPr/>
          <p:nvPr/>
        </p:nvGrpSpPr>
        <p:grpSpPr>
          <a:xfrm>
            <a:off x="2453700" y="3149758"/>
            <a:ext cx="412367" cy="221286"/>
            <a:chOff x="2411431" y="3227432"/>
            <a:chExt cx="412367" cy="221286"/>
          </a:xfrm>
        </p:grpSpPr>
        <p:sp>
          <p:nvSpPr>
            <p:cNvPr id="66" name="Rectangle 132"/>
            <p:cNvSpPr/>
            <p:nvPr/>
          </p:nvSpPr>
          <p:spPr>
            <a:xfrm>
              <a:off x="2411431" y="3227432"/>
              <a:ext cx="412367" cy="221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33"/>
            <p:cNvSpPr/>
            <p:nvPr/>
          </p:nvSpPr>
          <p:spPr>
            <a:xfrm>
              <a:off x="2467405" y="3278828"/>
              <a:ext cx="89078" cy="1113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134"/>
            <p:cNvCxnSpPr/>
            <p:nvPr/>
          </p:nvCxnSpPr>
          <p:spPr>
            <a:xfrm>
              <a:off x="2573933" y="3334496"/>
              <a:ext cx="87852" cy="3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135"/>
            <p:cNvSpPr/>
            <p:nvPr/>
          </p:nvSpPr>
          <p:spPr>
            <a:xfrm>
              <a:off x="2693569" y="3282406"/>
              <a:ext cx="89078" cy="1113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קבוצה 69"/>
          <p:cNvGrpSpPr/>
          <p:nvPr/>
        </p:nvGrpSpPr>
        <p:grpSpPr>
          <a:xfrm>
            <a:off x="1752600" y="3694089"/>
            <a:ext cx="5486400" cy="972255"/>
            <a:chOff x="2667000" y="3826413"/>
            <a:chExt cx="5486400" cy="972255"/>
          </a:xfrm>
        </p:grpSpPr>
        <p:cxnSp>
          <p:nvCxnSpPr>
            <p:cNvPr id="71" name="מחבר חץ ישר 16"/>
            <p:cNvCxnSpPr>
              <a:stCxn id="75" idx="1"/>
              <a:endCxn id="74" idx="3"/>
            </p:cNvCxnSpPr>
            <p:nvPr/>
          </p:nvCxnSpPr>
          <p:spPr>
            <a:xfrm flipH="1">
              <a:off x="3910312" y="4474479"/>
              <a:ext cx="407227" cy="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מלבן מעוגל 17"/>
            <p:cNvSpPr/>
            <p:nvPr/>
          </p:nvSpPr>
          <p:spPr>
            <a:xfrm>
              <a:off x="5389601" y="4151433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מלבן מעוגל 18"/>
            <p:cNvSpPr/>
            <p:nvPr/>
          </p:nvSpPr>
          <p:spPr>
            <a:xfrm>
              <a:off x="6476968" y="4151432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מלבן מעוגל 19"/>
            <p:cNvSpPr/>
            <p:nvPr/>
          </p:nvSpPr>
          <p:spPr>
            <a:xfrm>
              <a:off x="3237395" y="4151529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מלבן מעוגל 20"/>
            <p:cNvSpPr/>
            <p:nvPr/>
          </p:nvSpPr>
          <p:spPr>
            <a:xfrm>
              <a:off x="4317539" y="4151434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6" name="מחבר חץ ישר 21"/>
            <p:cNvCxnSpPr>
              <a:stCxn id="72" idx="1"/>
              <a:endCxn id="75" idx="3"/>
            </p:cNvCxnSpPr>
            <p:nvPr/>
          </p:nvCxnSpPr>
          <p:spPr>
            <a:xfrm flipH="1">
              <a:off x="4990456" y="4474478"/>
              <a:ext cx="39914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חץ ישר 22"/>
            <p:cNvCxnSpPr>
              <a:stCxn id="73" idx="1"/>
              <a:endCxn id="72" idx="3"/>
            </p:cNvCxnSpPr>
            <p:nvPr/>
          </p:nvCxnSpPr>
          <p:spPr>
            <a:xfrm flipH="1">
              <a:off x="6062518" y="4474477"/>
              <a:ext cx="41445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חץ ישר 23"/>
            <p:cNvCxnSpPr>
              <a:stCxn id="74" idx="1"/>
            </p:cNvCxnSpPr>
            <p:nvPr/>
          </p:nvCxnSpPr>
          <p:spPr>
            <a:xfrm flipH="1" flipV="1">
              <a:off x="2667000" y="3826413"/>
              <a:ext cx="570395" cy="6481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מלבן מעוגל 5"/>
            <p:cNvSpPr/>
            <p:nvPr/>
          </p:nvSpPr>
          <p:spPr>
            <a:xfrm>
              <a:off x="7480483" y="4152579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מחבר חץ ישר 22"/>
            <p:cNvCxnSpPr>
              <a:stCxn id="79" idx="1"/>
              <a:endCxn id="73" idx="3"/>
            </p:cNvCxnSpPr>
            <p:nvPr/>
          </p:nvCxnSpPr>
          <p:spPr>
            <a:xfrm flipH="1" flipV="1">
              <a:off x="7149885" y="4474477"/>
              <a:ext cx="330598" cy="114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קבוצה 80"/>
            <p:cNvGrpSpPr/>
            <p:nvPr/>
          </p:nvGrpSpPr>
          <p:grpSpPr>
            <a:xfrm>
              <a:off x="3368344" y="4243357"/>
              <a:ext cx="412367" cy="221286"/>
              <a:chOff x="2394471" y="4075532"/>
              <a:chExt cx="412367" cy="221286"/>
            </a:xfrm>
          </p:grpSpPr>
          <p:sp>
            <p:nvSpPr>
              <p:cNvPr id="82" name="Rectangle 132"/>
              <p:cNvSpPr/>
              <p:nvPr/>
            </p:nvSpPr>
            <p:spPr>
              <a:xfrm>
                <a:off x="2394471" y="4075532"/>
                <a:ext cx="412367" cy="22128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133"/>
              <p:cNvSpPr/>
              <p:nvPr/>
            </p:nvSpPr>
            <p:spPr>
              <a:xfrm>
                <a:off x="2450445" y="4126928"/>
                <a:ext cx="89078" cy="111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134"/>
              <p:cNvCxnSpPr/>
              <p:nvPr/>
            </p:nvCxnSpPr>
            <p:spPr>
              <a:xfrm>
                <a:off x="2556973" y="4182596"/>
                <a:ext cx="87852" cy="35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135"/>
              <p:cNvSpPr/>
              <p:nvPr/>
            </p:nvSpPr>
            <p:spPr>
              <a:xfrm>
                <a:off x="2676609" y="4130506"/>
                <a:ext cx="89078" cy="1113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Rounded Rectangle 102"/>
          <p:cNvSpPr/>
          <p:nvPr/>
        </p:nvSpPr>
        <p:spPr>
          <a:xfrm>
            <a:off x="304800" y="5333999"/>
            <a:ext cx="8458200" cy="1295401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3400" y="5334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Bitcoin’s Guarantee [Satoshi]: </a:t>
            </a:r>
          </a:p>
          <a:p>
            <a:r>
              <a:rPr lang="en-US" sz="2400" dirty="0"/>
              <a:t>If attacker controls &lt; 50% of compute power, probability of block replacement decreases exponentially with time.</a:t>
            </a:r>
          </a:p>
        </p:txBody>
      </p:sp>
    </p:spTree>
    <p:extLst>
      <p:ext uri="{BB962C8B-B14F-4D97-AF65-F5344CB8AC3E}">
        <p14:creationId xmlns:p14="http://schemas.microsoft.com/office/powerpoint/2010/main" val="436960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מלבן מעוגל 130"/>
          <p:cNvSpPr/>
          <p:nvPr/>
        </p:nvSpPr>
        <p:spPr>
          <a:xfrm>
            <a:off x="990599" y="2065193"/>
            <a:ext cx="1905000" cy="2217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Rectangle 132"/>
          <p:cNvSpPr/>
          <p:nvPr/>
        </p:nvSpPr>
        <p:spPr>
          <a:xfrm>
            <a:off x="1975490" y="2194556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Nonce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213799" y="2195292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grpSp>
        <p:nvGrpSpPr>
          <p:cNvPr id="164" name="Group 131"/>
          <p:cNvGrpSpPr/>
          <p:nvPr/>
        </p:nvGrpSpPr>
        <p:grpSpPr>
          <a:xfrm>
            <a:off x="1302524" y="3453691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914400" y="12192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1837552" y="749664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2" name="Group 131"/>
          <p:cNvGrpSpPr/>
          <p:nvPr/>
        </p:nvGrpSpPr>
        <p:grpSpPr>
          <a:xfrm>
            <a:off x="1313941" y="2996491"/>
            <a:ext cx="521983" cy="280109"/>
            <a:chOff x="4698226" y="2358885"/>
            <a:chExt cx="805227" cy="372699"/>
          </a:xfrm>
        </p:grpSpPr>
        <p:sp>
          <p:nvSpPr>
            <p:cNvPr id="18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31"/>
          <p:cNvGrpSpPr/>
          <p:nvPr/>
        </p:nvGrpSpPr>
        <p:grpSpPr>
          <a:xfrm>
            <a:off x="1313941" y="2568191"/>
            <a:ext cx="521983" cy="280109"/>
            <a:chOff x="4698226" y="2358885"/>
            <a:chExt cx="805227" cy="372699"/>
          </a:xfrm>
        </p:grpSpPr>
        <p:sp>
          <p:nvSpPr>
            <p:cNvPr id="18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4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95" y="2951633"/>
            <a:ext cx="372636" cy="3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מחבר חץ ישר 44"/>
          <p:cNvCxnSpPr/>
          <p:nvPr/>
        </p:nvCxnSpPr>
        <p:spPr>
          <a:xfrm>
            <a:off x="1943099" y="2708245"/>
            <a:ext cx="2705100" cy="3475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חץ ישר 129"/>
          <p:cNvCxnSpPr/>
          <p:nvPr/>
        </p:nvCxnSpPr>
        <p:spPr>
          <a:xfrm flipV="1">
            <a:off x="1899600" y="3223635"/>
            <a:ext cx="2748599" cy="3701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חץ ישר 133"/>
          <p:cNvCxnSpPr/>
          <p:nvPr/>
        </p:nvCxnSpPr>
        <p:spPr>
          <a:xfrm flipV="1">
            <a:off x="1899600" y="3137171"/>
            <a:ext cx="2748599" cy="25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333999" y="2583098"/>
            <a:ext cx="2057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 the authorizer with fees from each transaction</a:t>
            </a:r>
          </a:p>
          <a:p>
            <a:pPr algn="ctr"/>
            <a:r>
              <a:rPr lang="en-US" dirty="0"/>
              <a:t>(+ newly minted money)</a:t>
            </a:r>
          </a:p>
        </p:txBody>
      </p:sp>
      <p:sp>
        <p:nvSpPr>
          <p:cNvPr id="146" name="Rectangle 132"/>
          <p:cNvSpPr/>
          <p:nvPr/>
        </p:nvSpPr>
        <p:spPr>
          <a:xfrm>
            <a:off x="1313941" y="3901725"/>
            <a:ext cx="1347349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Coinbase</a:t>
            </a:r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Tx</a:t>
            </a:r>
            <a:endParaRPr lang="en-US" sz="13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7" name="מחבר חץ ישר 146"/>
          <p:cNvCxnSpPr/>
          <p:nvPr/>
        </p:nvCxnSpPr>
        <p:spPr>
          <a:xfrm flipH="1">
            <a:off x="2743791" y="3321457"/>
            <a:ext cx="1904408" cy="7203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3000" y="533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encourage nodes to authorize transactions: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1" y="4820213"/>
            <a:ext cx="4038600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creation is known as “Mining”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995" y="5261043"/>
            <a:ext cx="638760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Block size is limited (currently to 1MB)</a:t>
            </a:r>
          </a:p>
          <a:p>
            <a:r>
              <a:rPr lang="en-US" dirty="0"/>
              <a:t>Transactions will compete to enter – highest fee first. </a:t>
            </a:r>
            <a:br>
              <a:rPr lang="en-US" dirty="0"/>
            </a:br>
            <a:r>
              <a:rPr lang="en-US" dirty="0"/>
              <a:t>(An auction!)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6416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6" grpId="0" animBg="1"/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upload.wikimedia.org/wikipedia/commons/thumb/5/54/Total_bitcoins_over_time.png/593px-Total_bitcoin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5"/>
            <a:ext cx="8470900" cy="685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4018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D89D3-00C2-491D-86CF-49A3CEDD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0318"/>
            <a:ext cx="4808902" cy="431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2D0F5-BAD8-4771-BE5A-9C23998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3" y="4419600"/>
            <a:ext cx="7716347" cy="23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14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Double Spend Attack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6783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The recipient has an acceptance strategy: </a:t>
            </a:r>
          </a:p>
          <a:p>
            <a:r>
              <a:rPr lang="en-US" dirty="0"/>
              <a:t># of “confirmations” (blocks) it waits for before transaction is considered “accepted”.</a:t>
            </a:r>
          </a:p>
          <a:p>
            <a:r>
              <a:rPr lang="en-US" dirty="0"/>
              <a:t>Assumption: attacker has </a:t>
            </a:r>
            <a:r>
              <a:rPr lang="en-US" dirty="0" err="1"/>
              <a:t>hashrate</a:t>
            </a:r>
            <a:r>
              <a:rPr lang="en-US" dirty="0"/>
              <a:t> q. Yields distribution over the # of blocks in its chain.</a:t>
            </a:r>
            <a:endParaRPr lang="he-IL" dirty="0"/>
          </a:p>
        </p:txBody>
      </p:sp>
      <p:sp>
        <p:nvSpPr>
          <p:cNvPr id="17" name="מלבן מעוגל 17"/>
          <p:cNvSpPr/>
          <p:nvPr/>
        </p:nvSpPr>
        <p:spPr>
          <a:xfrm>
            <a:off x="3403140" y="5165337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מעוגל 18"/>
          <p:cNvSpPr/>
          <p:nvPr/>
        </p:nvSpPr>
        <p:spPr>
          <a:xfrm>
            <a:off x="4482854" y="5163456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מחבר חץ ישר 21"/>
          <p:cNvCxnSpPr>
            <a:stCxn id="17" idx="1"/>
            <a:endCxn id="27" idx="3"/>
          </p:cNvCxnSpPr>
          <p:nvPr/>
        </p:nvCxnSpPr>
        <p:spPr>
          <a:xfrm flipH="1">
            <a:off x="2996343" y="5488382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2"/>
          <p:cNvCxnSpPr>
            <a:stCxn id="18" idx="1"/>
            <a:endCxn id="17" idx="3"/>
          </p:cNvCxnSpPr>
          <p:nvPr/>
        </p:nvCxnSpPr>
        <p:spPr>
          <a:xfrm flipH="1">
            <a:off x="4076057" y="5486501"/>
            <a:ext cx="406797" cy="18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לבן מעוגל 5"/>
          <p:cNvSpPr/>
          <p:nvPr/>
        </p:nvSpPr>
        <p:spPr>
          <a:xfrm>
            <a:off x="5562568" y="5170145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מחבר חץ ישר 9"/>
          <p:cNvCxnSpPr>
            <a:stCxn id="23" idx="1"/>
            <a:endCxn id="18" idx="3"/>
          </p:cNvCxnSpPr>
          <p:nvPr/>
        </p:nvCxnSpPr>
        <p:spPr>
          <a:xfrm flipH="1" flipV="1">
            <a:off x="5155771" y="5486501"/>
            <a:ext cx="406797" cy="668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16"/>
          <p:cNvCxnSpPr>
            <a:stCxn id="27" idx="1"/>
            <a:endCxn id="26" idx="3"/>
          </p:cNvCxnSpPr>
          <p:nvPr/>
        </p:nvCxnSpPr>
        <p:spPr>
          <a:xfrm flipH="1">
            <a:off x="1916629" y="5488382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מעוגל 19"/>
          <p:cNvSpPr/>
          <p:nvPr/>
        </p:nvSpPr>
        <p:spPr>
          <a:xfrm>
            <a:off x="1243712" y="5165337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מעוגל 20"/>
          <p:cNvSpPr/>
          <p:nvPr/>
        </p:nvSpPr>
        <p:spPr>
          <a:xfrm>
            <a:off x="2323426" y="5165337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8" name="מחבר חץ ישר 23"/>
          <p:cNvCxnSpPr/>
          <p:nvPr/>
        </p:nvCxnSpPr>
        <p:spPr>
          <a:xfrm flipH="1">
            <a:off x="914400" y="5486500"/>
            <a:ext cx="32931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קבוצה 64"/>
          <p:cNvGrpSpPr/>
          <p:nvPr/>
        </p:nvGrpSpPr>
        <p:grpSpPr>
          <a:xfrm>
            <a:off x="2453700" y="5265214"/>
            <a:ext cx="412367" cy="221286"/>
            <a:chOff x="2411431" y="3227432"/>
            <a:chExt cx="412367" cy="221286"/>
          </a:xfrm>
        </p:grpSpPr>
        <p:sp>
          <p:nvSpPr>
            <p:cNvPr id="30" name="Rectangle 132"/>
            <p:cNvSpPr/>
            <p:nvPr/>
          </p:nvSpPr>
          <p:spPr>
            <a:xfrm>
              <a:off x="2411431" y="3227432"/>
              <a:ext cx="412367" cy="221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33"/>
            <p:cNvSpPr/>
            <p:nvPr/>
          </p:nvSpPr>
          <p:spPr>
            <a:xfrm>
              <a:off x="2467405" y="3278828"/>
              <a:ext cx="89078" cy="1113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134"/>
            <p:cNvCxnSpPr/>
            <p:nvPr/>
          </p:nvCxnSpPr>
          <p:spPr>
            <a:xfrm>
              <a:off x="2573933" y="3334496"/>
              <a:ext cx="87852" cy="3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135"/>
            <p:cNvSpPr/>
            <p:nvPr/>
          </p:nvSpPr>
          <p:spPr>
            <a:xfrm>
              <a:off x="2693569" y="3282406"/>
              <a:ext cx="89078" cy="1113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מחבר חץ ישר 16"/>
          <p:cNvCxnSpPr>
            <a:stCxn id="39" idx="1"/>
            <a:endCxn id="38" idx="3"/>
          </p:cNvCxnSpPr>
          <p:nvPr/>
        </p:nvCxnSpPr>
        <p:spPr>
          <a:xfrm flipH="1">
            <a:off x="2995912" y="6457611"/>
            <a:ext cx="407227" cy="9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מלבן מעוגל 17"/>
          <p:cNvSpPr/>
          <p:nvPr/>
        </p:nvSpPr>
        <p:spPr>
          <a:xfrm>
            <a:off x="4475201" y="6134565"/>
            <a:ext cx="672917" cy="6460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18"/>
          <p:cNvSpPr/>
          <p:nvPr/>
        </p:nvSpPr>
        <p:spPr>
          <a:xfrm>
            <a:off x="5562568" y="6134564"/>
            <a:ext cx="672917" cy="6460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19"/>
          <p:cNvSpPr/>
          <p:nvPr/>
        </p:nvSpPr>
        <p:spPr>
          <a:xfrm>
            <a:off x="2322995" y="6134661"/>
            <a:ext cx="672917" cy="6460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20"/>
          <p:cNvSpPr/>
          <p:nvPr/>
        </p:nvSpPr>
        <p:spPr>
          <a:xfrm>
            <a:off x="3403139" y="6134566"/>
            <a:ext cx="672917" cy="6460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40" name="מחבר חץ ישר 21"/>
          <p:cNvCxnSpPr>
            <a:stCxn id="36" idx="1"/>
            <a:endCxn id="39" idx="3"/>
          </p:cNvCxnSpPr>
          <p:nvPr/>
        </p:nvCxnSpPr>
        <p:spPr>
          <a:xfrm flipH="1">
            <a:off x="4076056" y="6457610"/>
            <a:ext cx="399145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22"/>
          <p:cNvCxnSpPr>
            <a:stCxn id="37" idx="1"/>
            <a:endCxn id="36" idx="3"/>
          </p:cNvCxnSpPr>
          <p:nvPr/>
        </p:nvCxnSpPr>
        <p:spPr>
          <a:xfrm flipH="1">
            <a:off x="5148118" y="6457609"/>
            <a:ext cx="41445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23"/>
          <p:cNvCxnSpPr>
            <a:stCxn id="38" idx="1"/>
          </p:cNvCxnSpPr>
          <p:nvPr/>
        </p:nvCxnSpPr>
        <p:spPr>
          <a:xfrm flipH="1" flipV="1">
            <a:off x="1752600" y="5809545"/>
            <a:ext cx="570395" cy="64816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מעוגל 5"/>
          <p:cNvSpPr/>
          <p:nvPr/>
        </p:nvSpPr>
        <p:spPr>
          <a:xfrm>
            <a:off x="6566083" y="6135711"/>
            <a:ext cx="672917" cy="6460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מחבר חץ ישר 22"/>
          <p:cNvCxnSpPr>
            <a:stCxn id="43" idx="1"/>
            <a:endCxn id="37" idx="3"/>
          </p:cNvCxnSpPr>
          <p:nvPr/>
        </p:nvCxnSpPr>
        <p:spPr>
          <a:xfrm flipH="1" flipV="1">
            <a:off x="6235485" y="6457609"/>
            <a:ext cx="330598" cy="1147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קבוצה 80"/>
          <p:cNvGrpSpPr/>
          <p:nvPr/>
        </p:nvGrpSpPr>
        <p:grpSpPr>
          <a:xfrm>
            <a:off x="2453944" y="6226489"/>
            <a:ext cx="412367" cy="221286"/>
            <a:chOff x="2394471" y="4075532"/>
            <a:chExt cx="412367" cy="221286"/>
          </a:xfrm>
        </p:grpSpPr>
        <p:sp>
          <p:nvSpPr>
            <p:cNvPr id="46" name="Rectangle 132"/>
            <p:cNvSpPr/>
            <p:nvPr/>
          </p:nvSpPr>
          <p:spPr>
            <a:xfrm>
              <a:off x="2394471" y="4075532"/>
              <a:ext cx="412367" cy="221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33"/>
            <p:cNvSpPr/>
            <p:nvPr/>
          </p:nvSpPr>
          <p:spPr>
            <a:xfrm>
              <a:off x="2450445" y="4126928"/>
              <a:ext cx="89078" cy="1113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134"/>
            <p:cNvCxnSpPr/>
            <p:nvPr/>
          </p:nvCxnSpPr>
          <p:spPr>
            <a:xfrm>
              <a:off x="2556973" y="4182596"/>
              <a:ext cx="87852" cy="3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135"/>
            <p:cNvSpPr/>
            <p:nvPr/>
          </p:nvSpPr>
          <p:spPr>
            <a:xfrm>
              <a:off x="2676609" y="4130506"/>
              <a:ext cx="89078" cy="1113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8158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Attack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678363"/>
          </a:xfrm>
        </p:spPr>
        <p:txBody>
          <a:bodyPr/>
          <a:lstStyle/>
          <a:p>
            <a:r>
              <a:rPr lang="en-US" dirty="0"/>
              <a:t>Consider a Markov Process representing the difference in length between the chains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1790700" y="4267200"/>
            <a:ext cx="838200" cy="762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6100" y="4267200"/>
            <a:ext cx="838200" cy="762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81500" y="4267200"/>
            <a:ext cx="838200" cy="762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76900" y="4267200"/>
            <a:ext cx="838200" cy="762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72300" y="4267200"/>
            <a:ext cx="838200" cy="7620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3048000"/>
            <a:ext cx="1295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Attacker creates block (</a:t>
            </a:r>
            <a:r>
              <a:rPr lang="en-US" b="1" i="1" dirty="0"/>
              <a:t>q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00" y="3056930"/>
            <a:ext cx="1320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Network creates block (</a:t>
            </a:r>
            <a:r>
              <a:rPr lang="en-US" b="1" i="1" dirty="0"/>
              <a:t>1-q</a:t>
            </a:r>
            <a:r>
              <a:rPr lang="en-US" dirty="0"/>
              <a:t>)</a:t>
            </a:r>
            <a:endParaRPr lang="he-IL" dirty="0"/>
          </a:p>
        </p:txBody>
      </p:sp>
      <p:cxnSp>
        <p:nvCxnSpPr>
          <p:cNvPr id="15" name="Curved Connector 14"/>
          <p:cNvCxnSpPr>
            <a:stCxn id="7" idx="7"/>
            <a:endCxn id="8" idx="1"/>
          </p:cNvCxnSpPr>
          <p:nvPr/>
        </p:nvCxnSpPr>
        <p:spPr>
          <a:xfrm rot="5400000" flipH="1" flipV="1">
            <a:off x="5448300" y="4027440"/>
            <a:ext cx="12700" cy="702704"/>
          </a:xfrm>
          <a:prstGeom prst="curvedConnector3">
            <a:avLst>
              <a:gd name="adj1" fmla="val 2678677"/>
            </a:avLst>
          </a:prstGeom>
          <a:ln w="60325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1"/>
            <a:endCxn id="6" idx="7"/>
          </p:cNvCxnSpPr>
          <p:nvPr/>
        </p:nvCxnSpPr>
        <p:spPr>
          <a:xfrm rot="16200000" flipV="1">
            <a:off x="4152900" y="4027440"/>
            <a:ext cx="12700" cy="702704"/>
          </a:xfrm>
          <a:prstGeom prst="curvedConnector3">
            <a:avLst>
              <a:gd name="adj1" fmla="val 2678677"/>
            </a:avLst>
          </a:prstGeom>
          <a:ln w="60325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2100" y="5105400"/>
            <a:ext cx="1295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If we ever get here, Attacker wins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0" y="5867400"/>
                <a:ext cx="4572000" cy="9233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effectLst>
                <a:softEdge rad="50800"/>
              </a:effectLst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blocks built by honest nodes, attacker has strength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probability distribution over initial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∈{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,…}</m:t>
                    </m:r>
                  </m:oMath>
                </a14:m>
                <a:r>
                  <a:rPr lang="en-US" dirty="0"/>
                  <a:t>. </a:t>
                </a:r>
                <a:endParaRPr lang="he-I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67400"/>
                <a:ext cx="4572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67" t="-3311" b="-7285"/>
                </a:stretch>
              </a:blipFill>
              <a:effectLst>
                <a:softEdge rad="50800"/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" y="4182070"/>
            <a:ext cx="15621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Honest chain length minus attacker’s</a:t>
            </a:r>
            <a:endParaRPr lang="he-IL" dirty="0"/>
          </a:p>
        </p:txBody>
      </p:sp>
      <p:sp>
        <p:nvSpPr>
          <p:cNvPr id="13" name="Double Bracket 12"/>
          <p:cNvSpPr/>
          <p:nvPr/>
        </p:nvSpPr>
        <p:spPr>
          <a:xfrm>
            <a:off x="0" y="4182070"/>
            <a:ext cx="1562100" cy="9233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655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2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36576" indent="0">
                  <a:buNone/>
                </a:pPr>
                <a:r>
                  <a:rPr lang="en-US" dirty="0"/>
                  <a:t>Attacker’s strength: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5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36576" indent="0">
                  <a:buNone/>
                </a:pPr>
                <a:r>
                  <a:rPr lang="en-US" dirty="0"/>
                  <a:t>Receiver’s policy: wait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confirmations</a:t>
                </a:r>
              </a:p>
              <a:p>
                <a:pPr marL="36576" indent="0">
                  <a:buNone/>
                </a:pPr>
                <a:endParaRPr lang="en-US" dirty="0"/>
              </a:p>
              <a:p>
                <a:pPr marL="36576" indent="0">
                  <a:buNone/>
                </a:pPr>
                <a:r>
                  <a:rPr lang="en-US" dirty="0"/>
                  <a:t>Probability of successful attack: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𝑟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1</m:t>
                      </m:r>
                      <m:r>
                        <a:rPr lang="en-US" sz="2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⋅</m:t>
                          </m:r>
                        </m:e>
                      </m:nary>
                      <m:r>
                        <a:rPr lang="en-US" sz="2600" b="0" i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600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q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n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m</m:t>
                          </m:r>
                        </m:sup>
                      </m:sSup>
                      <m:r>
                        <a:rPr lang="en-US" sz="2600" b="0" i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600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q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m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n</m:t>
                          </m:r>
                        </m:sup>
                      </m:sSup>
                      <m:r>
                        <a:rPr lang="en-US" sz="26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3657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259" t="-1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 3"/>
          <p:cNvSpPr/>
          <p:nvPr/>
        </p:nvSpPr>
        <p:spPr>
          <a:xfrm>
            <a:off x="394138" y="6400800"/>
            <a:ext cx="8140262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dirty="0"/>
              <a:t>Result due to </a:t>
            </a:r>
            <a:r>
              <a:rPr lang="en-US" dirty="0" err="1"/>
              <a:t>Meni</a:t>
            </a:r>
            <a:r>
              <a:rPr lang="en-US" dirty="0"/>
              <a:t> Rosenfeld: “Analysis of </a:t>
            </a:r>
            <a:r>
              <a:rPr lang="en-US" dirty="0" err="1"/>
              <a:t>hashrate</a:t>
            </a:r>
            <a:r>
              <a:rPr lang="en-US" dirty="0"/>
              <a:t>-based double-spending”</a:t>
            </a:r>
          </a:p>
        </p:txBody>
      </p:sp>
    </p:spTree>
    <p:extLst>
      <p:ext uri="{BB962C8B-B14F-4D97-AF65-F5344CB8AC3E}">
        <p14:creationId xmlns:p14="http://schemas.microsoft.com/office/powerpoint/2010/main" val="10275836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" y="228600"/>
            <a:ext cx="8871501" cy="547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943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Meni</a:t>
            </a:r>
            <a:r>
              <a:rPr lang="en-US" dirty="0"/>
              <a:t> Rosenfeld’s paper “Analysis of hash-rate based double spending”.</a:t>
            </a:r>
          </a:p>
        </p:txBody>
      </p:sp>
    </p:spTree>
    <p:extLst>
      <p:ext uri="{BB962C8B-B14F-4D97-AF65-F5344CB8AC3E}">
        <p14:creationId xmlns:p14="http://schemas.microsoft.com/office/powerpoint/2010/main" val="30933260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final approval for a transaction one has to wait several blocks (confirmations).</a:t>
            </a:r>
          </a:p>
          <a:p>
            <a:r>
              <a:rPr lang="en-US" dirty="0"/>
              <a:t>Each block takes 10 minutes in expectation.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927475" y="-1812925"/>
            <a:ext cx="4371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079875" y="-1660525"/>
            <a:ext cx="4371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2676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09600"/>
            <a:ext cx="7467600" cy="55165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Papers and slots will be up for grabs</a:t>
            </a:r>
          </a:p>
          <a:p>
            <a:endParaRPr lang="en-US" dirty="0"/>
          </a:p>
          <a:p>
            <a:r>
              <a:rPr lang="en-US" dirty="0"/>
              <a:t>Pick slot first, then paper</a:t>
            </a:r>
          </a:p>
          <a:p>
            <a:pPr lvl="1"/>
            <a:r>
              <a:rPr lang="en-US" dirty="0"/>
              <a:t>Signing up means a commitment to register to the course, and to give a lecture. </a:t>
            </a:r>
          </a:p>
          <a:p>
            <a:endParaRPr lang="en-US" dirty="0"/>
          </a:p>
          <a:p>
            <a:r>
              <a:rPr lang="en-US" dirty="0"/>
              <a:t>Attendance is mandatory. Must attend all lectures but 1 (otherwise, lose 5 points per missed lecture). </a:t>
            </a:r>
          </a:p>
          <a:p>
            <a:endParaRPr lang="en-US" dirty="0"/>
          </a:p>
          <a:p>
            <a:r>
              <a:rPr lang="en-US" dirty="0"/>
              <a:t>Grade is based on your lecture (given that you meet attendance requirement) &amp; how well you lead discussion.</a:t>
            </a:r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761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/>
              <a:t>The Finney attack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/>
              <a:t>Some Vendors cannot afford to wait. </a:t>
            </a:r>
            <a:br>
              <a:rPr lang="en-US" dirty="0"/>
            </a:br>
            <a:r>
              <a:rPr lang="en-US" dirty="0"/>
              <a:t>Accept 0-confirmation transactions.</a:t>
            </a:r>
          </a:p>
          <a:p>
            <a:endParaRPr lang="en-US" dirty="0"/>
          </a:p>
          <a:p>
            <a:pPr marL="36576" indent="0">
              <a:buNone/>
            </a:pPr>
            <a:r>
              <a:rPr lang="en-US" dirty="0"/>
              <a:t>Susceptible to a simple attack:</a:t>
            </a:r>
          </a:p>
          <a:p>
            <a:pPr lvl="1"/>
            <a:r>
              <a:rPr lang="en-US" dirty="0"/>
              <a:t>Alice pre-mines block with a transaction to self.</a:t>
            </a:r>
          </a:p>
          <a:p>
            <a:pPr lvl="1"/>
            <a:r>
              <a:rPr lang="en-US" dirty="0"/>
              <a:t>Alice creates and sends transaction paying bob.</a:t>
            </a:r>
            <a:br>
              <a:rPr lang="en-US" dirty="0"/>
            </a:br>
            <a:r>
              <a:rPr lang="en-US" dirty="0"/>
              <a:t>Instantly receives goods from Bob.</a:t>
            </a:r>
          </a:p>
          <a:p>
            <a:pPr lvl="1"/>
            <a:r>
              <a:rPr lang="en-US" dirty="0"/>
              <a:t>Alice release pre-mined block before the transaction to Bob is authorized.</a:t>
            </a:r>
          </a:p>
        </p:txBody>
      </p:sp>
      <p:pic>
        <p:nvPicPr>
          <p:cNvPr id="11266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482437" y="5791200"/>
            <a:ext cx="2216727" cy="936441"/>
            <a:chOff x="1333816" y="5791200"/>
            <a:chExt cx="2216727" cy="936441"/>
          </a:xfrm>
        </p:grpSpPr>
        <p:cxnSp>
          <p:nvCxnSpPr>
            <p:cNvPr id="6" name="מחבר חץ ישר 10"/>
            <p:cNvCxnSpPr>
              <a:stCxn id="10" idx="1"/>
              <a:endCxn id="9" idx="3"/>
            </p:cNvCxnSpPr>
            <p:nvPr/>
          </p:nvCxnSpPr>
          <p:spPr>
            <a:xfrm flipH="1">
              <a:off x="2449107" y="6259421"/>
              <a:ext cx="339436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מלבן מעוגל 15"/>
            <p:cNvSpPr/>
            <p:nvPr/>
          </p:nvSpPr>
          <p:spPr>
            <a:xfrm>
              <a:off x="1687107" y="5791200"/>
              <a:ext cx="762000" cy="936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מלבן מעוגל 16"/>
            <p:cNvSpPr/>
            <p:nvPr/>
          </p:nvSpPr>
          <p:spPr>
            <a:xfrm>
              <a:off x="2788543" y="5791200"/>
              <a:ext cx="762000" cy="936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" name="מחבר חץ ישר 35"/>
            <p:cNvCxnSpPr>
              <a:stCxn id="9" idx="1"/>
            </p:cNvCxnSpPr>
            <p:nvPr/>
          </p:nvCxnSpPr>
          <p:spPr>
            <a:xfrm flipH="1">
              <a:off x="1333816" y="6259421"/>
              <a:ext cx="353291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699164" y="5804415"/>
            <a:ext cx="1073520" cy="936441"/>
            <a:chOff x="3578459" y="5791200"/>
            <a:chExt cx="1073520" cy="936441"/>
          </a:xfrm>
        </p:grpSpPr>
        <p:sp>
          <p:nvSpPr>
            <p:cNvPr id="7" name="מלבן מעוגל 13"/>
            <p:cNvSpPr/>
            <p:nvPr/>
          </p:nvSpPr>
          <p:spPr>
            <a:xfrm>
              <a:off x="3889979" y="5791200"/>
              <a:ext cx="762000" cy="936441"/>
            </a:xfrm>
            <a:prstGeom prst="roundRect">
              <a:avLst/>
            </a:prstGeom>
            <a:ln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" name="מחבר חץ ישר 26"/>
            <p:cNvCxnSpPr>
              <a:stCxn id="7" idx="1"/>
              <a:endCxn id="10" idx="3"/>
            </p:cNvCxnSpPr>
            <p:nvPr/>
          </p:nvCxnSpPr>
          <p:spPr>
            <a:xfrm flipH="1" flipV="1">
              <a:off x="3578459" y="6246206"/>
              <a:ext cx="311520" cy="13215"/>
            </a:xfrm>
            <a:prstGeom prst="straightConnector1">
              <a:avLst/>
            </a:prstGeom>
            <a:ln w="28575">
              <a:solidFill>
                <a:srgbClr val="FF6565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1"/>
            <p:cNvGrpSpPr/>
            <p:nvPr/>
          </p:nvGrpSpPr>
          <p:grpSpPr>
            <a:xfrm>
              <a:off x="4009987" y="5858588"/>
              <a:ext cx="521983" cy="280109"/>
              <a:chOff x="4698226" y="2358885"/>
              <a:chExt cx="805227" cy="372699"/>
            </a:xfrm>
          </p:grpSpPr>
          <p:sp>
            <p:nvSpPr>
              <p:cNvPr id="20" name="Rectangle 132"/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65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33"/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134"/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135"/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117353" y="5410200"/>
            <a:ext cx="521983" cy="280109"/>
            <a:chOff x="6324600" y="5788999"/>
            <a:chExt cx="521983" cy="280109"/>
          </a:xfrm>
        </p:grpSpPr>
        <p:sp>
          <p:nvSpPr>
            <p:cNvPr id="27" name="Rectangle 132"/>
            <p:cNvSpPr/>
            <p:nvPr/>
          </p:nvSpPr>
          <p:spPr>
            <a:xfrm>
              <a:off x="6324600" y="5788999"/>
              <a:ext cx="521983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34"/>
            <p:cNvCxnSpPr>
              <a:stCxn id="28" idx="3"/>
              <a:endCxn id="30" idx="1"/>
            </p:cNvCxnSpPr>
            <p:nvPr/>
          </p:nvCxnSpPr>
          <p:spPr>
            <a:xfrm flipV="1">
              <a:off x="6508211" y="5924339"/>
              <a:ext cx="173525" cy="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135"/>
            <p:cNvSpPr/>
            <p:nvPr/>
          </p:nvSpPr>
          <p:spPr>
            <a:xfrm>
              <a:off x="6681736" y="5853873"/>
              <a:ext cx="112757" cy="140932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3"/>
            <p:cNvSpPr/>
            <p:nvPr/>
          </p:nvSpPr>
          <p:spPr>
            <a:xfrm>
              <a:off x="6395454" y="5854058"/>
              <a:ext cx="112757" cy="14093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394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41954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מעוגל 7"/>
          <p:cNvSpPr/>
          <p:nvPr/>
        </p:nvSpPr>
        <p:spPr>
          <a:xfrm>
            <a:off x="6781800" y="1513027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Owned by Signer</a:t>
            </a:r>
            <a:endParaRPr lang="he-IL" dirty="0"/>
          </a:p>
          <a:p>
            <a:pPr algn="ctr"/>
            <a:r>
              <a:rPr lang="en-US" dirty="0"/>
              <a:t>(Private Key)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4114800" y="1521262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Contents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1066800" y="1522989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6096000" y="4953000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Signer’s Identifier </a:t>
            </a:r>
            <a:br>
              <a:rPr lang="en-US" dirty="0"/>
            </a:br>
            <a:r>
              <a:rPr lang="en-US" dirty="0"/>
              <a:t>(Public Key)</a:t>
            </a:r>
          </a:p>
        </p:txBody>
      </p:sp>
      <p:sp>
        <p:nvSpPr>
          <p:cNvPr id="14" name="צלב 13"/>
          <p:cNvSpPr/>
          <p:nvPr/>
        </p:nvSpPr>
        <p:spPr>
          <a:xfrm>
            <a:off x="6261100" y="1779727"/>
            <a:ext cx="381000" cy="381000"/>
          </a:xfrm>
          <a:prstGeom prst="plus">
            <a:avLst>
              <a:gd name="adj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92" name="קבוצה 8191"/>
          <p:cNvGrpSpPr/>
          <p:nvPr/>
        </p:nvGrpSpPr>
        <p:grpSpPr>
          <a:xfrm>
            <a:off x="3149600" y="4495800"/>
            <a:ext cx="1981200" cy="1828800"/>
            <a:chOff x="2743200" y="4038600"/>
            <a:chExt cx="1981200" cy="1828800"/>
          </a:xfrm>
        </p:grpSpPr>
        <p:sp>
          <p:nvSpPr>
            <p:cNvPr id="15" name="מלבן מעוגל 14"/>
            <p:cNvSpPr/>
            <p:nvPr/>
          </p:nvSpPr>
          <p:spPr>
            <a:xfrm>
              <a:off x="2743200" y="4038600"/>
              <a:ext cx="1981200" cy="914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Contents</a:t>
              </a:r>
            </a:p>
          </p:txBody>
        </p:sp>
        <p:sp>
          <p:nvSpPr>
            <p:cNvPr id="16" name="מלבן מעוגל 15"/>
            <p:cNvSpPr/>
            <p:nvPr/>
          </p:nvSpPr>
          <p:spPr>
            <a:xfrm>
              <a:off x="2743200" y="4953000"/>
              <a:ext cx="1981200" cy="914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</a:p>
          </p:txBody>
        </p:sp>
      </p:grpSp>
      <p:sp>
        <p:nvSpPr>
          <p:cNvPr id="17" name="צלב 16"/>
          <p:cNvSpPr/>
          <p:nvPr/>
        </p:nvSpPr>
        <p:spPr>
          <a:xfrm>
            <a:off x="5435600" y="5219700"/>
            <a:ext cx="381000" cy="381000"/>
          </a:xfrm>
          <a:prstGeom prst="plus">
            <a:avLst>
              <a:gd name="adj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חץ שמאלה 18"/>
          <p:cNvSpPr/>
          <p:nvPr/>
        </p:nvSpPr>
        <p:spPr>
          <a:xfrm>
            <a:off x="3314700" y="1819554"/>
            <a:ext cx="533400" cy="301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מחבר ישר 20"/>
          <p:cNvCxnSpPr/>
          <p:nvPr/>
        </p:nvCxnSpPr>
        <p:spPr>
          <a:xfrm>
            <a:off x="304800" y="3352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381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Signer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35433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Verifier</a:t>
            </a:r>
          </a:p>
        </p:txBody>
      </p:sp>
      <p:sp>
        <p:nvSpPr>
          <p:cNvPr id="24" name="חץ שמאלה 23"/>
          <p:cNvSpPr/>
          <p:nvPr/>
        </p:nvSpPr>
        <p:spPr>
          <a:xfrm>
            <a:off x="2197100" y="5259527"/>
            <a:ext cx="533400" cy="301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avivz\AppData\Local\Microsoft\Windows\Temporary Internet Files\Content.IE5\IH1RFKN3\MC9004325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542300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vivz\AppData\Local\Microsoft\Windows\Temporary Internet Files\Low\Content.IE5\C0S0GF4P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457596"/>
            <a:ext cx="990808" cy="99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מחבר ישר 25"/>
          <p:cNvCxnSpPr/>
          <p:nvPr/>
        </p:nvCxnSpPr>
        <p:spPr>
          <a:xfrm>
            <a:off x="1092200" y="5219700"/>
            <a:ext cx="812904" cy="2287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28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9" grpId="0" animBg="1"/>
      <p:bldP spid="23" grpId="0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7"/>
          <p:cNvSpPr/>
          <p:nvPr/>
        </p:nvSpPr>
        <p:spPr>
          <a:xfrm>
            <a:off x="6451600" y="381000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Owned by Signer</a:t>
            </a:r>
            <a:endParaRPr lang="he-IL" dirty="0"/>
          </a:p>
          <a:p>
            <a:pPr algn="ctr"/>
            <a:r>
              <a:rPr lang="en-US" dirty="0"/>
              <a:t>(Private Key)</a:t>
            </a:r>
          </a:p>
        </p:txBody>
      </p:sp>
      <p:sp>
        <p:nvSpPr>
          <p:cNvPr id="3" name="מלבן מעוגל 8"/>
          <p:cNvSpPr/>
          <p:nvPr/>
        </p:nvSpPr>
        <p:spPr>
          <a:xfrm>
            <a:off x="3784600" y="389235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Contents</a:t>
            </a:r>
          </a:p>
        </p:txBody>
      </p:sp>
      <p:sp>
        <p:nvSpPr>
          <p:cNvPr id="4" name="מלבן מעוגל 9"/>
          <p:cNvSpPr/>
          <p:nvPr/>
        </p:nvSpPr>
        <p:spPr>
          <a:xfrm>
            <a:off x="736600" y="390962"/>
            <a:ext cx="19812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5" name="צלב 13"/>
          <p:cNvSpPr/>
          <p:nvPr/>
        </p:nvSpPr>
        <p:spPr>
          <a:xfrm>
            <a:off x="5930900" y="647700"/>
            <a:ext cx="381000" cy="381000"/>
          </a:xfrm>
          <a:prstGeom prst="plus">
            <a:avLst>
              <a:gd name="adj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 שמאלה 18"/>
          <p:cNvSpPr/>
          <p:nvPr/>
        </p:nvSpPr>
        <p:spPr>
          <a:xfrm>
            <a:off x="2984500" y="687527"/>
            <a:ext cx="533400" cy="301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Signature is hard to generate without the secret.</a:t>
            </a:r>
          </a:p>
          <a:p>
            <a:r>
              <a:rPr lang="en-US" dirty="0"/>
              <a:t>Changing even a single bit of the message contents requires a new signature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Implications: </a:t>
            </a:r>
          </a:p>
          <a:p>
            <a:endParaRPr lang="en-US" dirty="0"/>
          </a:p>
          <a:p>
            <a:r>
              <a:rPr lang="en-US" dirty="0"/>
              <a:t> Only owner of funds can move them.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4515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016F0BB-B64D-49D5-8E46-7B82DFE73EC4}"/>
              </a:ext>
            </a:extLst>
          </p:cNvPr>
          <p:cNvSpPr/>
          <p:nvPr/>
        </p:nvSpPr>
        <p:spPr>
          <a:xfrm>
            <a:off x="3592088" y="3375212"/>
            <a:ext cx="4934142" cy="2031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13135B-BE0C-4049-82CC-79D14278DB92}"/>
              </a:ext>
            </a:extLst>
          </p:cNvPr>
          <p:cNvSpPr/>
          <p:nvPr/>
        </p:nvSpPr>
        <p:spPr>
          <a:xfrm>
            <a:off x="251927" y="2360645"/>
            <a:ext cx="3140987" cy="4230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EF8C5-D93F-49EA-AA14-2B8B35A7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“own” bitcoins?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01B8-EE86-4CDC-8A26-43DF9046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27" y="1113576"/>
            <a:ext cx="8256760" cy="943107"/>
          </a:xfrm>
        </p:spPr>
        <p:txBody>
          <a:bodyPr>
            <a:normAutofit/>
          </a:bodyPr>
          <a:lstStyle/>
          <a:p>
            <a:r>
              <a:rPr lang="en-US" dirty="0"/>
              <a:t>Bitcoin’s ledger associates amounts of bitcoin with a “script”.</a:t>
            </a:r>
          </a:p>
          <a:p>
            <a:r>
              <a:rPr lang="en-US" dirty="0"/>
              <a:t>If you can satisfy the script, you can reassign the funds.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B2B258-F68F-4759-97EC-2698FAE47786}"/>
              </a:ext>
            </a:extLst>
          </p:cNvPr>
          <p:cNvGrpSpPr/>
          <p:nvPr/>
        </p:nvGrpSpPr>
        <p:grpSpPr>
          <a:xfrm>
            <a:off x="3844217" y="4024093"/>
            <a:ext cx="811758" cy="727355"/>
            <a:chOff x="3844217" y="4024093"/>
            <a:chExt cx="811758" cy="727355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2AD3C57F-D353-4016-B96D-5B43CEEC6C6C}"/>
                </a:ext>
              </a:extLst>
            </p:cNvPr>
            <p:cNvSpPr/>
            <p:nvPr/>
          </p:nvSpPr>
          <p:spPr>
            <a:xfrm rot="16200000">
              <a:off x="4211324" y="4067117"/>
              <a:ext cx="86879" cy="727784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13B3E6-3EAA-40C2-B5B6-BE808E0D7EE4}"/>
                </a:ext>
              </a:extLst>
            </p:cNvPr>
            <p:cNvSpPr txBox="1"/>
            <p:nvPr/>
          </p:nvSpPr>
          <p:spPr>
            <a:xfrm>
              <a:off x="3844217" y="4474449"/>
              <a:ext cx="8117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  <a:endParaRPr kumimoji="0" lang="LID4096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8D93B01-3960-477C-9687-A8D1EEE875FF}"/>
                </a:ext>
              </a:extLst>
            </p:cNvPr>
            <p:cNvSpPr/>
            <p:nvPr/>
          </p:nvSpPr>
          <p:spPr>
            <a:xfrm>
              <a:off x="3945509" y="4024093"/>
              <a:ext cx="626491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SIG1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DFB127-0E60-4A8D-ABB8-2DCBB05D8E99}"/>
              </a:ext>
            </a:extLst>
          </p:cNvPr>
          <p:cNvGrpSpPr/>
          <p:nvPr/>
        </p:nvGrpSpPr>
        <p:grpSpPr>
          <a:xfrm>
            <a:off x="314622" y="5547291"/>
            <a:ext cx="2772986" cy="384162"/>
            <a:chOff x="314622" y="5547291"/>
            <a:chExt cx="2772986" cy="3841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C7A1E3-2E57-4878-BF3A-B12AD72E20C6}"/>
                </a:ext>
              </a:extLst>
            </p:cNvPr>
            <p:cNvSpPr txBox="1"/>
            <p:nvPr/>
          </p:nvSpPr>
          <p:spPr>
            <a:xfrm>
              <a:off x="314622" y="5562121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0.4 BTC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75BE460-874A-47FF-B958-33327059CC13}"/>
                </a:ext>
              </a:extLst>
            </p:cNvPr>
            <p:cNvSpPr/>
            <p:nvPr/>
          </p:nvSpPr>
          <p:spPr>
            <a:xfrm>
              <a:off x="1858711" y="5547291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CHECKSIG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55D11D-5125-423F-90E9-657A70350EBE}"/>
                </a:ext>
              </a:extLst>
            </p:cNvPr>
            <p:cNvSpPr/>
            <p:nvPr/>
          </p:nvSpPr>
          <p:spPr>
            <a:xfrm>
              <a:off x="1145042" y="5547291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PK3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C6455A8-D588-457B-A93A-50AF4235DF59}"/>
              </a:ext>
            </a:extLst>
          </p:cNvPr>
          <p:cNvGrpSpPr/>
          <p:nvPr/>
        </p:nvGrpSpPr>
        <p:grpSpPr>
          <a:xfrm>
            <a:off x="314622" y="4965557"/>
            <a:ext cx="2785421" cy="395597"/>
            <a:chOff x="314622" y="5029565"/>
            <a:chExt cx="2785421" cy="3955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E8DD2B-EF45-4E68-A7AB-89DCD3F2D050}"/>
                </a:ext>
              </a:extLst>
            </p:cNvPr>
            <p:cNvSpPr txBox="1"/>
            <p:nvPr/>
          </p:nvSpPr>
          <p:spPr>
            <a:xfrm>
              <a:off x="314622" y="5055830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0.6 BTC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0756E03-53E1-4D32-BC49-9E74F755C398}"/>
                </a:ext>
              </a:extLst>
            </p:cNvPr>
            <p:cNvSpPr/>
            <p:nvPr/>
          </p:nvSpPr>
          <p:spPr>
            <a:xfrm>
              <a:off x="1871146" y="5029565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CHECKSIG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D29EB02-5C6A-4BC1-A31D-93D293BE2F16}"/>
                </a:ext>
              </a:extLst>
            </p:cNvPr>
            <p:cNvSpPr/>
            <p:nvPr/>
          </p:nvSpPr>
          <p:spPr>
            <a:xfrm>
              <a:off x="1157477" y="5029565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PK2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37791E-EB5F-452E-960A-8E074C555F0E}"/>
              </a:ext>
            </a:extLst>
          </p:cNvPr>
          <p:cNvSpPr/>
          <p:nvPr/>
        </p:nvSpPr>
        <p:spPr>
          <a:xfrm>
            <a:off x="461727" y="2202300"/>
            <a:ext cx="2764735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Bitcoin’s Ledger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UTxO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LID4096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AC7EDE-7610-4FE5-9215-EACBFA6FA3EC}"/>
              </a:ext>
            </a:extLst>
          </p:cNvPr>
          <p:cNvGrpSpPr/>
          <p:nvPr/>
        </p:nvGrpSpPr>
        <p:grpSpPr>
          <a:xfrm>
            <a:off x="251927" y="3902677"/>
            <a:ext cx="3166336" cy="933425"/>
            <a:chOff x="251927" y="3902677"/>
            <a:chExt cx="3166336" cy="93342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9000D8-8071-418D-B2FA-6615F1B424F3}"/>
                </a:ext>
              </a:extLst>
            </p:cNvPr>
            <p:cNvSpPr/>
            <p:nvPr/>
          </p:nvSpPr>
          <p:spPr>
            <a:xfrm>
              <a:off x="1913226" y="3998230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CHECKSIG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43795D16-66FA-4ADB-9936-19706C86375D}"/>
                </a:ext>
              </a:extLst>
            </p:cNvPr>
            <p:cNvSpPr/>
            <p:nvPr/>
          </p:nvSpPr>
          <p:spPr>
            <a:xfrm rot="16200000">
              <a:off x="2134048" y="3363367"/>
              <a:ext cx="98092" cy="2086736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3C3A53-5C29-4A7B-81F0-77ABF2C071FC}"/>
                </a:ext>
              </a:extLst>
            </p:cNvPr>
            <p:cNvSpPr txBox="1"/>
            <p:nvPr/>
          </p:nvSpPr>
          <p:spPr>
            <a:xfrm>
              <a:off x="1263735" y="4506873"/>
              <a:ext cx="16976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 script</a:t>
              </a:r>
              <a:endParaRPr kumimoji="0" lang="LID4096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B18547F-A048-4CCB-8795-FD3D790EC5CA}"/>
                </a:ext>
              </a:extLst>
            </p:cNvPr>
            <p:cNvSpPr/>
            <p:nvPr/>
          </p:nvSpPr>
          <p:spPr>
            <a:xfrm>
              <a:off x="1199557" y="3998230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PK1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5602E1-9F34-468D-B0D6-B87B876C7E3C}"/>
                </a:ext>
              </a:extLst>
            </p:cNvPr>
            <p:cNvSpPr txBox="1"/>
            <p:nvPr/>
          </p:nvSpPr>
          <p:spPr>
            <a:xfrm>
              <a:off x="425116" y="3996794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BTC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E92ECE-27A1-44AA-BBF3-1079D41F0695}"/>
                </a:ext>
              </a:extLst>
            </p:cNvPr>
            <p:cNvCxnSpPr/>
            <p:nvPr/>
          </p:nvCxnSpPr>
          <p:spPr>
            <a:xfrm>
              <a:off x="251927" y="3902677"/>
              <a:ext cx="314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AA9113-82C5-4D3A-BD92-22318F44985C}"/>
                </a:ext>
              </a:extLst>
            </p:cNvPr>
            <p:cNvCxnSpPr/>
            <p:nvPr/>
          </p:nvCxnSpPr>
          <p:spPr>
            <a:xfrm>
              <a:off x="277276" y="4836102"/>
              <a:ext cx="314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65D758-E15A-4A36-9E13-A1CAD16F4162}"/>
              </a:ext>
            </a:extLst>
          </p:cNvPr>
          <p:cNvCxnSpPr>
            <a:cxnSpLocks/>
          </p:cNvCxnSpPr>
          <p:nvPr/>
        </p:nvCxnSpPr>
        <p:spPr>
          <a:xfrm>
            <a:off x="4870580" y="3383043"/>
            <a:ext cx="0" cy="20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8FA7E65-562B-4C3D-A49E-C9012EF55BC4}"/>
              </a:ext>
            </a:extLst>
          </p:cNvPr>
          <p:cNvSpPr/>
          <p:nvPr/>
        </p:nvSpPr>
        <p:spPr>
          <a:xfrm>
            <a:off x="3920318" y="3113522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</a:t>
            </a:r>
            <a:endParaRPr kumimoji="0" lang="LID4096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9BB0801-9F69-49E7-AFBB-5E52CDE4E3D0}"/>
              </a:ext>
            </a:extLst>
          </p:cNvPr>
          <p:cNvSpPr/>
          <p:nvPr/>
        </p:nvSpPr>
        <p:spPr>
          <a:xfrm rot="5400000">
            <a:off x="3483807" y="4005582"/>
            <a:ext cx="164592" cy="390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4FE9CE-71BC-44D5-868D-7EDB8ED487D0}"/>
              </a:ext>
            </a:extLst>
          </p:cNvPr>
          <p:cNvGrpSpPr/>
          <p:nvPr/>
        </p:nvGrpSpPr>
        <p:grpSpPr>
          <a:xfrm>
            <a:off x="5259678" y="3678142"/>
            <a:ext cx="2869759" cy="1678272"/>
            <a:chOff x="5107278" y="3525742"/>
            <a:chExt cx="2869759" cy="1678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47961A-3757-4491-A9FA-0FE51D9DC8E0}"/>
                </a:ext>
              </a:extLst>
            </p:cNvPr>
            <p:cNvSpPr txBox="1"/>
            <p:nvPr/>
          </p:nvSpPr>
          <p:spPr>
            <a:xfrm>
              <a:off x="5107278" y="3552007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0.6 BTC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1680DD-DE10-4038-AD1A-9475FB099A1F}"/>
                </a:ext>
              </a:extLst>
            </p:cNvPr>
            <p:cNvSpPr txBox="1"/>
            <p:nvPr/>
          </p:nvSpPr>
          <p:spPr>
            <a:xfrm>
              <a:off x="5107278" y="4433202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0.4 BTC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16325A9-B437-4E0A-BD46-79E075FF8FB0}"/>
                </a:ext>
              </a:extLst>
            </p:cNvPr>
            <p:cNvSpPr/>
            <p:nvPr/>
          </p:nvSpPr>
          <p:spPr>
            <a:xfrm>
              <a:off x="6651367" y="4418372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CHECKSIG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7" name="Left Bracket 66">
              <a:extLst>
                <a:ext uri="{FF2B5EF4-FFF2-40B4-BE49-F238E27FC236}">
                  <a16:creationId xmlns:a16="http://schemas.microsoft.com/office/drawing/2014/main" id="{FDA73A53-72E9-4415-BC85-75967DEF261D}"/>
                </a:ext>
              </a:extLst>
            </p:cNvPr>
            <p:cNvSpPr/>
            <p:nvPr/>
          </p:nvSpPr>
          <p:spPr>
            <a:xfrm rot="16200000">
              <a:off x="6514264" y="3426826"/>
              <a:ext cx="99334" cy="2801343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BDB28F3-3C57-4F5E-A38F-36EBED1731C5}"/>
                </a:ext>
              </a:extLst>
            </p:cNvPr>
            <p:cNvSpPr txBox="1"/>
            <p:nvPr/>
          </p:nvSpPr>
          <p:spPr>
            <a:xfrm>
              <a:off x="5355694" y="4927015"/>
              <a:ext cx="208673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outputs</a:t>
              </a:r>
              <a:endParaRPr kumimoji="0" lang="LID4096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144761E-8EEF-461F-A67F-884E5F2BF803}"/>
                </a:ext>
              </a:extLst>
            </p:cNvPr>
            <p:cNvSpPr/>
            <p:nvPr/>
          </p:nvSpPr>
          <p:spPr>
            <a:xfrm>
              <a:off x="5937698" y="4418372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PK3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22FBA85-B8A2-46A7-8A2D-F227CF03612A}"/>
                </a:ext>
              </a:extLst>
            </p:cNvPr>
            <p:cNvSpPr/>
            <p:nvPr/>
          </p:nvSpPr>
          <p:spPr>
            <a:xfrm>
              <a:off x="6663802" y="3525742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CHECKSIG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1" name="Left Bracket 70">
              <a:extLst>
                <a:ext uri="{FF2B5EF4-FFF2-40B4-BE49-F238E27FC236}">
                  <a16:creationId xmlns:a16="http://schemas.microsoft.com/office/drawing/2014/main" id="{62F0EFE3-595A-42AB-97F8-27CF2B115100}"/>
                </a:ext>
              </a:extLst>
            </p:cNvPr>
            <p:cNvSpPr/>
            <p:nvPr/>
          </p:nvSpPr>
          <p:spPr>
            <a:xfrm rot="16200000">
              <a:off x="6526699" y="2534196"/>
              <a:ext cx="99334" cy="2801343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F2FE344-7304-448D-86F8-8D4441018667}"/>
                </a:ext>
              </a:extLst>
            </p:cNvPr>
            <p:cNvSpPr/>
            <p:nvPr/>
          </p:nvSpPr>
          <p:spPr>
            <a:xfrm>
              <a:off x="5950133" y="3525742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PK2</a:t>
              </a: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C225CE-B79F-44DF-8E1B-75A401CE7D92}"/>
              </a:ext>
            </a:extLst>
          </p:cNvPr>
          <p:cNvCxnSpPr/>
          <p:nvPr/>
        </p:nvCxnSpPr>
        <p:spPr>
          <a:xfrm>
            <a:off x="251926" y="5466760"/>
            <a:ext cx="3140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9D4FD8-1068-4FBB-BC81-05568A30197B}"/>
              </a:ext>
            </a:extLst>
          </p:cNvPr>
          <p:cNvCxnSpPr/>
          <p:nvPr/>
        </p:nvCxnSpPr>
        <p:spPr>
          <a:xfrm>
            <a:off x="249105" y="5994064"/>
            <a:ext cx="3140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ross 76">
            <a:extLst>
              <a:ext uri="{FF2B5EF4-FFF2-40B4-BE49-F238E27FC236}">
                <a16:creationId xmlns:a16="http://schemas.microsoft.com/office/drawing/2014/main" id="{EA7E7973-4B8B-4E75-B8D1-7AD573517269}"/>
              </a:ext>
            </a:extLst>
          </p:cNvPr>
          <p:cNvSpPr/>
          <p:nvPr/>
        </p:nvSpPr>
        <p:spPr>
          <a:xfrm rot="2659996">
            <a:off x="470403" y="3717401"/>
            <a:ext cx="1259056" cy="1250393"/>
          </a:xfrm>
          <a:prstGeom prst="plus">
            <a:avLst>
              <a:gd name="adj" fmla="val 46392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E0FE3D8C-865C-4564-B5F6-CA9B472BA46E}"/>
              </a:ext>
            </a:extLst>
          </p:cNvPr>
          <p:cNvSpPr/>
          <p:nvPr/>
        </p:nvSpPr>
        <p:spPr>
          <a:xfrm rot="2659996">
            <a:off x="1756388" y="3740930"/>
            <a:ext cx="1259056" cy="1250393"/>
          </a:xfrm>
          <a:prstGeom prst="plus">
            <a:avLst>
              <a:gd name="adj" fmla="val 46392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8" grpId="0" animBg="1"/>
      <p:bldP spid="58" grpId="0" animBg="1"/>
      <p:bldP spid="62" grpId="0" animBg="1"/>
      <p:bldP spid="77" grpId="0" animBg="1"/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ציין מיקום תוכן 10"/>
          <p:cNvSpPr>
            <a:spLocks noGrp="1"/>
          </p:cNvSpPr>
          <p:nvPr>
            <p:ph idx="1"/>
          </p:nvPr>
        </p:nvSpPr>
        <p:spPr>
          <a:xfrm>
            <a:off x="457200" y="152400"/>
            <a:ext cx="7772400" cy="183536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/>
              <a:t>A transaction is valid if and only if</a:t>
            </a:r>
          </a:p>
          <a:p>
            <a:r>
              <a:rPr lang="en-US" dirty="0"/>
              <a:t>every input matches a previous </a:t>
            </a:r>
            <a:r>
              <a:rPr lang="en-US" u="sng" dirty="0"/>
              <a:t>unspent</a:t>
            </a:r>
            <a:r>
              <a:rPr lang="en-US" dirty="0"/>
              <a:t> output</a:t>
            </a:r>
          </a:p>
          <a:p>
            <a:r>
              <a:rPr lang="en-US" dirty="0"/>
              <a:t>The script passes.</a:t>
            </a:r>
          </a:p>
        </p:txBody>
      </p:sp>
      <p:grpSp>
        <p:nvGrpSpPr>
          <p:cNvPr id="12289" name="קבוצה 12288"/>
          <p:cNvGrpSpPr/>
          <p:nvPr/>
        </p:nvGrpSpPr>
        <p:grpSpPr>
          <a:xfrm>
            <a:off x="2969362" y="2092853"/>
            <a:ext cx="4342724" cy="1582047"/>
            <a:chOff x="963011" y="2971799"/>
            <a:chExt cx="6290441" cy="2531684"/>
          </a:xfrm>
        </p:grpSpPr>
        <p:cxnSp>
          <p:nvCxnSpPr>
            <p:cNvPr id="24" name="מחבר ישר 23"/>
            <p:cNvCxnSpPr/>
            <p:nvPr/>
          </p:nvCxnSpPr>
          <p:spPr>
            <a:xfrm>
              <a:off x="3108434" y="4617985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מחבר ישר 4"/>
            <p:cNvCxnSpPr/>
            <p:nvPr/>
          </p:nvCxnSpPr>
          <p:spPr>
            <a:xfrm>
              <a:off x="3118945" y="33698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ישר 6"/>
            <p:cNvCxnSpPr/>
            <p:nvPr/>
          </p:nvCxnSpPr>
          <p:spPr>
            <a:xfrm>
              <a:off x="3124200" y="383233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/>
            <p:cNvCxnSpPr/>
            <p:nvPr/>
          </p:nvCxnSpPr>
          <p:spPr>
            <a:xfrm>
              <a:off x="963011" y="383233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>
              <a:off x="963011" y="33698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מלבן 11"/>
            <p:cNvSpPr/>
            <p:nvPr/>
          </p:nvSpPr>
          <p:spPr>
            <a:xfrm>
              <a:off x="5105400" y="3627385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  <p:cxnSp>
          <p:nvCxnSpPr>
            <p:cNvPr id="13" name="מחבר ישר 12"/>
            <p:cNvCxnSpPr/>
            <p:nvPr/>
          </p:nvCxnSpPr>
          <p:spPr>
            <a:xfrm>
              <a:off x="6248400" y="383233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>
              <a:off x="6262852" y="4198885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>
            <a:xfrm>
              <a:off x="6248400" y="460221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>
            <a:xfrm>
              <a:off x="4114800" y="4617985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>
              <a:stCxn id="20" idx="6"/>
            </p:cNvCxnSpPr>
            <p:nvPr/>
          </p:nvCxnSpPr>
          <p:spPr>
            <a:xfrm>
              <a:off x="4229100" y="3823139"/>
              <a:ext cx="8763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אליפסה 19"/>
            <p:cNvSpPr/>
            <p:nvPr/>
          </p:nvSpPr>
          <p:spPr>
            <a:xfrm>
              <a:off x="4000500" y="370883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3995245" y="448791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מחבר ישר 25"/>
            <p:cNvCxnSpPr/>
            <p:nvPr/>
          </p:nvCxnSpPr>
          <p:spPr>
            <a:xfrm>
              <a:off x="3103179" y="51986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974834" y="49319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1953611" y="2971799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  <p:sp>
          <p:nvSpPr>
            <p:cNvPr id="29" name="מלבן 28"/>
            <p:cNvSpPr/>
            <p:nvPr/>
          </p:nvSpPr>
          <p:spPr>
            <a:xfrm>
              <a:off x="1965434" y="4360483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06" y="4087676"/>
            <a:ext cx="5567756" cy="27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6614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outputs cannot be redeemed.</a:t>
            </a:r>
          </a:p>
        </p:txBody>
      </p:sp>
      <p:pic>
        <p:nvPicPr>
          <p:cNvPr id="2050" name="Picture 2" descr="http://media.tumblr.com/a33329e352f7015b17d3f44f4cb077d4/tumblr_inline_mm71iwPik91qz4rg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48197"/>
            <a:ext cx="3429000" cy="20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thumb/3/3f/Ben_Bernanke_official_portrait.jpg/220px-Ben_Bernanke_official_portra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40" y="3081094"/>
            <a:ext cx="1251339" cy="15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23848" y="533400"/>
            <a:ext cx="2133600" cy="685800"/>
            <a:chOff x="3048000" y="1828800"/>
            <a:chExt cx="3151789" cy="1143000"/>
          </a:xfrm>
        </p:grpSpPr>
        <p:cxnSp>
          <p:nvCxnSpPr>
            <p:cNvPr id="7" name="מחבר ישר 10"/>
            <p:cNvCxnSpPr/>
            <p:nvPr/>
          </p:nvCxnSpPr>
          <p:spPr>
            <a:xfrm>
              <a:off x="5203934" y="2226884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16"/>
            <p:cNvCxnSpPr/>
            <p:nvPr/>
          </p:nvCxnSpPr>
          <p:spPr>
            <a:xfrm>
              <a:off x="5209189" y="2689338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17"/>
            <p:cNvCxnSpPr/>
            <p:nvPr/>
          </p:nvCxnSpPr>
          <p:spPr>
            <a:xfrm>
              <a:off x="3048000" y="2689338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18"/>
            <p:cNvCxnSpPr/>
            <p:nvPr/>
          </p:nvCxnSpPr>
          <p:spPr>
            <a:xfrm>
              <a:off x="3048000" y="2226884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מלבן 23"/>
            <p:cNvSpPr/>
            <p:nvPr/>
          </p:nvSpPr>
          <p:spPr>
            <a:xfrm>
              <a:off x="4038600" y="1828800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249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66B89E-0E26-4ABF-A51B-7EA1EE7B508C}"/>
              </a:ext>
            </a:extLst>
          </p:cNvPr>
          <p:cNvSpPr/>
          <p:nvPr/>
        </p:nvSpPr>
        <p:spPr>
          <a:xfrm>
            <a:off x="1600200" y="1752600"/>
            <a:ext cx="5471195" cy="3352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57209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Scripts allow for much more…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305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u="sng" dirty="0"/>
              <a:t>Lightning network</a:t>
            </a:r>
            <a:endParaRPr lang="he-IL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098BBA-A8B2-446F-9642-51753A3D1D2B}"/>
              </a:ext>
            </a:extLst>
          </p:cNvPr>
          <p:cNvGrpSpPr/>
          <p:nvPr/>
        </p:nvGrpSpPr>
        <p:grpSpPr>
          <a:xfrm>
            <a:off x="2758901" y="2113019"/>
            <a:ext cx="3077330" cy="2611381"/>
            <a:chOff x="1220495" y="960497"/>
            <a:chExt cx="3077330" cy="26113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6CF59D-ADF7-411B-B9C0-4E065254E4E0}"/>
                </a:ext>
              </a:extLst>
            </p:cNvPr>
            <p:cNvSpPr/>
            <p:nvPr/>
          </p:nvSpPr>
          <p:spPr>
            <a:xfrm>
              <a:off x="1220495" y="2501987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B33A22-A762-4FFC-A843-DE28D8E08362}"/>
                </a:ext>
              </a:extLst>
            </p:cNvPr>
            <p:cNvSpPr/>
            <p:nvPr/>
          </p:nvSpPr>
          <p:spPr>
            <a:xfrm>
              <a:off x="2956833" y="2684867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00FA4E-A38A-4119-87D7-6488797DA117}"/>
                </a:ext>
              </a:extLst>
            </p:cNvPr>
            <p:cNvSpPr/>
            <p:nvPr/>
          </p:nvSpPr>
          <p:spPr>
            <a:xfrm>
              <a:off x="2201768" y="3196179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7C5F11-68DD-4761-9D22-BC1F678B2178}"/>
                </a:ext>
              </a:extLst>
            </p:cNvPr>
            <p:cNvSpPr/>
            <p:nvPr/>
          </p:nvSpPr>
          <p:spPr>
            <a:xfrm>
              <a:off x="1653046" y="1949885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310DF3-18CC-4B2D-8CF1-23060DDE5EBF}"/>
                </a:ext>
              </a:extLst>
            </p:cNvPr>
            <p:cNvSpPr/>
            <p:nvPr/>
          </p:nvSpPr>
          <p:spPr>
            <a:xfrm>
              <a:off x="3932065" y="1903098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B118FE-A522-42DA-B81A-81059E458EB2}"/>
                </a:ext>
              </a:extLst>
            </p:cNvPr>
            <p:cNvSpPr/>
            <p:nvPr/>
          </p:nvSpPr>
          <p:spPr>
            <a:xfrm>
              <a:off x="3673273" y="3206118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375648-82CC-43D9-8F9A-F69D09C67602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3856153" y="2268858"/>
              <a:ext cx="258792" cy="937260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EA7B08-B8FF-4419-9677-62B777793245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 flipV="1">
              <a:off x="2567528" y="3379059"/>
              <a:ext cx="1105745" cy="9939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4A4BB1-654A-4E1E-B762-4871762B5A02}"/>
                </a:ext>
              </a:extLst>
            </p:cNvPr>
            <p:cNvCxnSpPr>
              <a:cxnSpLocks/>
              <a:stCxn id="7" idx="4"/>
              <a:endCxn id="9" idx="1"/>
            </p:cNvCxnSpPr>
            <p:nvPr/>
          </p:nvCxnSpPr>
          <p:spPr>
            <a:xfrm>
              <a:off x="1403375" y="2867747"/>
              <a:ext cx="851957" cy="381996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8C7C82-1184-465B-9101-917F2540ED3A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2513964" y="2997063"/>
              <a:ext cx="496433" cy="252680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EAA7B7-DE95-4A92-8227-1E182CAE8718}"/>
                </a:ext>
              </a:extLst>
            </p:cNvPr>
            <p:cNvCxnSpPr>
              <a:cxnSpLocks/>
              <a:stCxn id="7" idx="7"/>
              <a:endCxn id="10" idx="3"/>
            </p:cNvCxnSpPr>
            <p:nvPr/>
          </p:nvCxnSpPr>
          <p:spPr>
            <a:xfrm flipV="1">
              <a:off x="1532691" y="2262081"/>
              <a:ext cx="173919" cy="293470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7F7A51-F26A-4A59-B0A3-6F8C6E450816}"/>
                </a:ext>
              </a:extLst>
            </p:cNvPr>
            <p:cNvCxnSpPr>
              <a:cxnSpLocks/>
              <a:stCxn id="8" idx="7"/>
              <a:endCxn id="11" idx="2"/>
            </p:cNvCxnSpPr>
            <p:nvPr/>
          </p:nvCxnSpPr>
          <p:spPr>
            <a:xfrm flipV="1">
              <a:off x="3269029" y="2085978"/>
              <a:ext cx="663036" cy="652453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472523A-E64A-4B77-9544-F0E7D2CA1922}"/>
                </a:ext>
              </a:extLst>
            </p:cNvPr>
            <p:cNvCxnSpPr>
              <a:cxnSpLocks/>
              <a:stCxn id="20" idx="6"/>
              <a:endCxn id="11" idx="1"/>
            </p:cNvCxnSpPr>
            <p:nvPr/>
          </p:nvCxnSpPr>
          <p:spPr>
            <a:xfrm>
              <a:off x="3505473" y="1622809"/>
              <a:ext cx="480156" cy="333853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8D2F1C-4951-4DF5-A4A3-09C85DFE3F53}"/>
                </a:ext>
              </a:extLst>
            </p:cNvPr>
            <p:cNvSpPr/>
            <p:nvPr/>
          </p:nvSpPr>
          <p:spPr>
            <a:xfrm>
              <a:off x="3139713" y="1439929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FB2C57-DF49-4A04-AA5E-612156263BF8}"/>
                </a:ext>
              </a:extLst>
            </p:cNvPr>
            <p:cNvSpPr/>
            <p:nvPr/>
          </p:nvSpPr>
          <p:spPr>
            <a:xfrm>
              <a:off x="1905438" y="960497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676A7D-630E-4B3D-B9D4-0EB83B5B4530}"/>
                </a:ext>
              </a:extLst>
            </p:cNvPr>
            <p:cNvSpPr/>
            <p:nvPr/>
          </p:nvSpPr>
          <p:spPr>
            <a:xfrm>
              <a:off x="2208746" y="1582337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5713C9D-24F7-4474-8648-DE5622A9A4E7}"/>
                </a:ext>
              </a:extLst>
            </p:cNvPr>
            <p:cNvSpPr/>
            <p:nvPr/>
          </p:nvSpPr>
          <p:spPr>
            <a:xfrm>
              <a:off x="2364844" y="2215193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882353-F4B6-4350-AC5F-8F887372C638}"/>
                </a:ext>
              </a:extLst>
            </p:cNvPr>
            <p:cNvCxnSpPr>
              <a:cxnSpLocks/>
              <a:stCxn id="10" idx="6"/>
              <a:endCxn id="23" idx="2"/>
            </p:cNvCxnSpPr>
            <p:nvPr/>
          </p:nvCxnSpPr>
          <p:spPr>
            <a:xfrm>
              <a:off x="2018806" y="2132765"/>
              <a:ext cx="346038" cy="265308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22590D-1E6F-4961-B165-F512F9CFFDA8}"/>
                </a:ext>
              </a:extLst>
            </p:cNvPr>
            <p:cNvCxnSpPr>
              <a:cxnSpLocks/>
              <a:stCxn id="10" idx="7"/>
              <a:endCxn id="22" idx="3"/>
            </p:cNvCxnSpPr>
            <p:nvPr/>
          </p:nvCxnSpPr>
          <p:spPr>
            <a:xfrm flipV="1">
              <a:off x="1965242" y="1894533"/>
              <a:ext cx="297068" cy="108916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BF66B7-8D24-4168-9969-62AD6CC5CA5A}"/>
                </a:ext>
              </a:extLst>
            </p:cNvPr>
            <p:cNvCxnSpPr>
              <a:cxnSpLocks/>
              <a:stCxn id="10" idx="0"/>
              <a:endCxn id="21" idx="4"/>
            </p:cNvCxnSpPr>
            <p:nvPr/>
          </p:nvCxnSpPr>
          <p:spPr>
            <a:xfrm flipV="1">
              <a:off x="1835926" y="1326257"/>
              <a:ext cx="252392" cy="623628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DB7DD89-9E70-4AD0-B53B-700AA3CBE008}"/>
                </a:ext>
              </a:extLst>
            </p:cNvPr>
            <p:cNvCxnSpPr>
              <a:cxnSpLocks/>
              <a:stCxn id="21" idx="6"/>
              <a:endCxn id="20" idx="1"/>
            </p:cNvCxnSpPr>
            <p:nvPr/>
          </p:nvCxnSpPr>
          <p:spPr>
            <a:xfrm>
              <a:off x="2271198" y="1143377"/>
              <a:ext cx="922079" cy="350116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A851E0-0EBF-496D-93DB-494E83DCEF86}"/>
                </a:ext>
              </a:extLst>
            </p:cNvPr>
            <p:cNvCxnSpPr>
              <a:cxnSpLocks/>
              <a:stCxn id="22" idx="6"/>
              <a:endCxn id="20" idx="2"/>
            </p:cNvCxnSpPr>
            <p:nvPr/>
          </p:nvCxnSpPr>
          <p:spPr>
            <a:xfrm flipV="1">
              <a:off x="2574506" y="1622809"/>
              <a:ext cx="565207" cy="142408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4BC51A2-4DD7-46BE-B376-A1E8168FF751}"/>
                </a:ext>
              </a:extLst>
            </p:cNvPr>
            <p:cNvCxnSpPr>
              <a:cxnSpLocks/>
              <a:stCxn id="23" idx="6"/>
              <a:endCxn id="20" idx="3"/>
            </p:cNvCxnSpPr>
            <p:nvPr/>
          </p:nvCxnSpPr>
          <p:spPr>
            <a:xfrm flipV="1">
              <a:off x="2730604" y="1752125"/>
              <a:ext cx="462673" cy="645948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DEADAF-E231-4118-A024-75CA93A8B775}"/>
                </a:ext>
              </a:extLst>
            </p:cNvPr>
            <p:cNvCxnSpPr>
              <a:cxnSpLocks/>
              <a:stCxn id="23" idx="5"/>
              <a:endCxn id="8" idx="1"/>
            </p:cNvCxnSpPr>
            <p:nvPr/>
          </p:nvCxnSpPr>
          <p:spPr>
            <a:xfrm>
              <a:off x="2677040" y="2527389"/>
              <a:ext cx="333357" cy="211042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FED8D-663B-4035-9C29-FA612718172B}"/>
              </a:ext>
            </a:extLst>
          </p:cNvPr>
          <p:cNvGrpSpPr/>
          <p:nvPr/>
        </p:nvGrpSpPr>
        <p:grpSpPr>
          <a:xfrm>
            <a:off x="2057400" y="3890010"/>
            <a:ext cx="755065" cy="575733"/>
            <a:chOff x="518994" y="2773591"/>
            <a:chExt cx="755065" cy="57573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F4EBAC-75ED-4AC7-A9A0-2795ED27DB85}"/>
                </a:ext>
              </a:extLst>
            </p:cNvPr>
            <p:cNvSpPr/>
            <p:nvPr/>
          </p:nvSpPr>
          <p:spPr>
            <a:xfrm>
              <a:off x="518994" y="2983564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4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4F8B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68696DC-05CA-42E5-88C6-BDC951F35AD1}"/>
                </a:ext>
              </a:extLst>
            </p:cNvPr>
            <p:cNvCxnSpPr>
              <a:cxnSpLocks/>
              <a:stCxn id="32" idx="7"/>
            </p:cNvCxnSpPr>
            <p:nvPr/>
          </p:nvCxnSpPr>
          <p:spPr>
            <a:xfrm flipV="1">
              <a:off x="831190" y="2773591"/>
              <a:ext cx="442869" cy="263537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3CAB2E-3828-4277-9CEA-BFAD22723E25}"/>
              </a:ext>
            </a:extLst>
          </p:cNvPr>
          <p:cNvGrpSpPr/>
          <p:nvPr/>
        </p:nvGrpSpPr>
        <p:grpSpPr>
          <a:xfrm>
            <a:off x="5795125" y="2381816"/>
            <a:ext cx="731520" cy="727368"/>
            <a:chOff x="4520422" y="931959"/>
            <a:chExt cx="731520" cy="72736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2222BC-2360-4173-AE24-D24B39640737}"/>
                </a:ext>
              </a:extLst>
            </p:cNvPr>
            <p:cNvSpPr/>
            <p:nvPr/>
          </p:nvSpPr>
          <p:spPr>
            <a:xfrm>
              <a:off x="4886182" y="931959"/>
              <a:ext cx="365760" cy="365760"/>
            </a:xfrm>
            <a:prstGeom prst="ellipse">
              <a:avLst/>
            </a:prstGeom>
            <a:solidFill>
              <a:srgbClr val="004F8B">
                <a:alpha val="75000"/>
              </a:srgbClr>
            </a:solidFill>
            <a:ln w="18000">
              <a:solidFill>
                <a:srgbClr val="004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F8B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28E0E76-E5DD-4AE2-9899-EE68ABEC5B3F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4520422" y="1244155"/>
              <a:ext cx="419324" cy="415172"/>
            </a:xfrm>
            <a:prstGeom prst="straightConnector1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F516685-6F19-459D-937D-EF2AA884F4A5}"/>
                  </a:ext>
                </a:extLst>
              </p14:cNvPr>
              <p14:cNvContentPartPr/>
              <p14:nvPr/>
            </p14:nvContentPartPr>
            <p14:xfrm>
              <a:off x="2396289" y="2542203"/>
              <a:ext cx="4001040" cy="1747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F516685-6F19-459D-937D-EF2AA884F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289" y="2524203"/>
                <a:ext cx="4036680" cy="17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893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Block Structure: </a:t>
            </a:r>
            <a:br>
              <a:rPr lang="en-US" dirty="0"/>
            </a:br>
            <a:r>
              <a:rPr lang="en-US" dirty="0"/>
              <a:t>	Merkle Trees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181600"/>
            <a:ext cx="8610600" cy="13716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/>
              <a:t>Specifying the root, is equivalent to committing to all transactions in the tree (unless we can easily find hash collisions)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3745" y="2040340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5480145" y="3124200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203545" y="3124200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212945" y="4343400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Tx1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889345" y="4343400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Tx2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4648200" y="4343400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Tx3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6324600" y="4336576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Tx4</a:t>
            </a:r>
            <a:endParaRPr lang="he-IL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1708245" y="3581400"/>
            <a:ext cx="990600" cy="762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H="1" flipV="1">
            <a:off x="2698845" y="3581400"/>
            <a:ext cx="685800" cy="762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5" idx="2"/>
          </p:cNvCxnSpPr>
          <p:nvPr/>
        </p:nvCxnSpPr>
        <p:spPr>
          <a:xfrm flipV="1">
            <a:off x="5143500" y="3581400"/>
            <a:ext cx="831945" cy="762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5" idx="2"/>
          </p:cNvCxnSpPr>
          <p:nvPr/>
        </p:nvCxnSpPr>
        <p:spPr>
          <a:xfrm flipH="1" flipV="1">
            <a:off x="5975445" y="3581400"/>
            <a:ext cx="844455" cy="7551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4" idx="2"/>
          </p:cNvCxnSpPr>
          <p:nvPr/>
        </p:nvCxnSpPr>
        <p:spPr>
          <a:xfrm flipV="1">
            <a:off x="2698845" y="2497540"/>
            <a:ext cx="1600200" cy="6266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0"/>
            <a:endCxn id="4" idx="2"/>
          </p:cNvCxnSpPr>
          <p:nvPr/>
        </p:nvCxnSpPr>
        <p:spPr>
          <a:xfrm flipH="1" flipV="1">
            <a:off x="4299045" y="2497540"/>
            <a:ext cx="1676400" cy="6266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481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מלבן מעוגל 130"/>
          <p:cNvSpPr/>
          <p:nvPr/>
        </p:nvSpPr>
        <p:spPr>
          <a:xfrm>
            <a:off x="3200400" y="2440453"/>
            <a:ext cx="37338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618" y="373528"/>
            <a:ext cx="7470301" cy="191850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Root of the Merkle tree is thus included in the block header.</a:t>
            </a:r>
            <a:endParaRPr lang="he-IL" dirty="0"/>
          </a:p>
          <a:p>
            <a:endParaRPr lang="he-IL" dirty="0"/>
          </a:p>
        </p:txBody>
      </p:sp>
      <p:sp>
        <p:nvSpPr>
          <p:cNvPr id="4" name="מלבן מעוגל 130"/>
          <p:cNvSpPr/>
          <p:nvPr/>
        </p:nvSpPr>
        <p:spPr>
          <a:xfrm>
            <a:off x="1066800" y="2440453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132"/>
          <p:cNvSpPr/>
          <p:nvPr/>
        </p:nvSpPr>
        <p:spPr>
          <a:xfrm>
            <a:off x="1295400" y="2998544"/>
            <a:ext cx="1447800" cy="300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Nonce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0000" y="2570552"/>
            <a:ext cx="14532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P. Block Hash</a:t>
            </a:r>
          </a:p>
        </p:txBody>
      </p:sp>
      <p:cxnSp>
        <p:nvCxnSpPr>
          <p:cNvPr id="7" name="מחבר חץ ישר 162"/>
          <p:cNvCxnSpPr/>
          <p:nvPr/>
        </p:nvCxnSpPr>
        <p:spPr>
          <a:xfrm flipH="1">
            <a:off x="838200" y="273107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1"/>
          <p:cNvGrpSpPr/>
          <p:nvPr/>
        </p:nvGrpSpPr>
        <p:grpSpPr>
          <a:xfrm>
            <a:off x="3507705" y="3540048"/>
            <a:ext cx="521983" cy="280109"/>
            <a:chOff x="4698226" y="2358885"/>
            <a:chExt cx="805227" cy="372699"/>
          </a:xfrm>
        </p:grpSpPr>
        <p:sp>
          <p:nvSpPr>
            <p:cNvPr id="9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31"/>
          <p:cNvGrpSpPr/>
          <p:nvPr/>
        </p:nvGrpSpPr>
        <p:grpSpPr>
          <a:xfrm>
            <a:off x="3505819" y="3090953"/>
            <a:ext cx="521983" cy="280109"/>
            <a:chOff x="4698226" y="2358885"/>
            <a:chExt cx="805227" cy="372699"/>
          </a:xfrm>
        </p:grpSpPr>
        <p:sp>
          <p:nvSpPr>
            <p:cNvPr id="1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31"/>
          <p:cNvGrpSpPr/>
          <p:nvPr/>
        </p:nvGrpSpPr>
        <p:grpSpPr>
          <a:xfrm>
            <a:off x="3505200" y="2641858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5590444"/>
            <a:ext cx="205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than target value</a:t>
            </a:r>
          </a:p>
        </p:txBody>
      </p:sp>
      <p:sp>
        <p:nvSpPr>
          <p:cNvPr id="26" name="הסבר חץ למטה 142"/>
          <p:cNvSpPr/>
          <p:nvPr/>
        </p:nvSpPr>
        <p:spPr>
          <a:xfrm>
            <a:off x="1066800" y="4530128"/>
            <a:ext cx="1905000" cy="514000"/>
          </a:xfrm>
          <a:prstGeom prst="downArrowCallout">
            <a:avLst>
              <a:gd name="adj1" fmla="val 16030"/>
              <a:gd name="adj2" fmla="val 19020"/>
              <a:gd name="adj3" fmla="val 25000"/>
              <a:gd name="adj4" fmla="val 42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27" name="Rectangle 132"/>
          <p:cNvSpPr/>
          <p:nvPr/>
        </p:nvSpPr>
        <p:spPr>
          <a:xfrm>
            <a:off x="1219200" y="5051631"/>
            <a:ext cx="160079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00001001011011001</a:t>
            </a:r>
          </a:p>
        </p:txBody>
      </p:sp>
      <p:sp>
        <p:nvSpPr>
          <p:cNvPr id="28" name="סוגר מסולסל ימני 144"/>
          <p:cNvSpPr/>
          <p:nvPr/>
        </p:nvSpPr>
        <p:spPr>
          <a:xfrm rot="5400000">
            <a:off x="2102368" y="4872821"/>
            <a:ext cx="211096" cy="122415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132"/>
          <p:cNvSpPr/>
          <p:nvPr/>
        </p:nvSpPr>
        <p:spPr>
          <a:xfrm>
            <a:off x="1295695" y="3509540"/>
            <a:ext cx="1447800" cy="300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Merkle Root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90000" y="3914528"/>
            <a:ext cx="19047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Other Fields…</a:t>
            </a:r>
          </a:p>
          <a:p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2" name="Group 131"/>
          <p:cNvGrpSpPr/>
          <p:nvPr/>
        </p:nvGrpSpPr>
        <p:grpSpPr>
          <a:xfrm>
            <a:off x="3509413" y="3989144"/>
            <a:ext cx="521983" cy="280109"/>
            <a:chOff x="4698226" y="2358885"/>
            <a:chExt cx="805227" cy="372699"/>
          </a:xfrm>
        </p:grpSpPr>
        <p:sp>
          <p:nvSpPr>
            <p:cNvPr id="3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מחבר חץ ישר 162"/>
          <p:cNvCxnSpPr>
            <a:stCxn id="21" idx="1"/>
            <a:endCxn id="29" idx="3"/>
          </p:cNvCxnSpPr>
          <p:nvPr/>
        </p:nvCxnSpPr>
        <p:spPr>
          <a:xfrm flipH="1">
            <a:off x="2743495" y="2781913"/>
            <a:ext cx="761705" cy="87786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162"/>
          <p:cNvCxnSpPr>
            <a:stCxn id="16" idx="1"/>
            <a:endCxn id="29" idx="3"/>
          </p:cNvCxnSpPr>
          <p:nvPr/>
        </p:nvCxnSpPr>
        <p:spPr>
          <a:xfrm flipH="1">
            <a:off x="2743495" y="3231008"/>
            <a:ext cx="762324" cy="42877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162"/>
          <p:cNvCxnSpPr>
            <a:stCxn id="9" idx="1"/>
            <a:endCxn id="29" idx="3"/>
          </p:cNvCxnSpPr>
          <p:nvPr/>
        </p:nvCxnSpPr>
        <p:spPr>
          <a:xfrm flipH="1" flipV="1">
            <a:off x="2743495" y="3659778"/>
            <a:ext cx="764210" cy="2032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162"/>
          <p:cNvCxnSpPr>
            <a:stCxn id="33" idx="1"/>
            <a:endCxn id="29" idx="3"/>
          </p:cNvCxnSpPr>
          <p:nvPr/>
        </p:nvCxnSpPr>
        <p:spPr>
          <a:xfrm flipH="1" flipV="1">
            <a:off x="2743495" y="3659778"/>
            <a:ext cx="765918" cy="469421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87899" y="1600200"/>
            <a:ext cx="205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Header </a:t>
            </a:r>
            <a:br>
              <a:rPr lang="en-US" dirty="0"/>
            </a:br>
            <a:r>
              <a:rPr lang="en-US" dirty="0"/>
              <a:t>(80 Byte)</a:t>
            </a:r>
          </a:p>
        </p:txBody>
      </p:sp>
      <p:sp>
        <p:nvSpPr>
          <p:cNvPr id="51" name="סוגר מסולסל ימני 176"/>
          <p:cNvSpPr/>
          <p:nvPr/>
        </p:nvSpPr>
        <p:spPr>
          <a:xfrm rot="16200000">
            <a:off x="1911051" y="1283064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3207815" y="1836883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Body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36515" y="2206215"/>
            <a:ext cx="1676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…</a:t>
            </a:r>
            <a:endParaRPr lang="he-IL" sz="5400" dirty="0"/>
          </a:p>
        </p:txBody>
      </p:sp>
      <p:sp>
        <p:nvSpPr>
          <p:cNvPr id="54" name="TextBox 53"/>
          <p:cNvSpPr txBox="1"/>
          <p:nvPr/>
        </p:nvSpPr>
        <p:spPr>
          <a:xfrm>
            <a:off x="4216043" y="3041123"/>
            <a:ext cx="1676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…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89625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2974-26E9-4C61-A57F-1F2830CC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3BE4-F16F-4B38-AF17-A0645538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MUST </a:t>
            </a:r>
            <a:r>
              <a:rPr lang="en-US" u="sng" dirty="0"/>
              <a:t>fully</a:t>
            </a:r>
            <a:r>
              <a:rPr lang="en-US" dirty="0"/>
              <a:t> understand the paper</a:t>
            </a:r>
          </a:p>
          <a:p>
            <a:pPr lvl="1"/>
            <a:r>
              <a:rPr lang="en-US" dirty="0"/>
              <a:t>I expect you to read cited works that are necessary to understand it, and to present the ideas from these too.</a:t>
            </a:r>
          </a:p>
          <a:p>
            <a:endParaRPr lang="en-US" dirty="0"/>
          </a:p>
          <a:p>
            <a:r>
              <a:rPr lang="en-US" dirty="0"/>
              <a:t>Distill the main ideas of the paper</a:t>
            </a:r>
          </a:p>
          <a:p>
            <a:pPr lvl="1"/>
            <a:r>
              <a:rPr lang="en-US" dirty="0"/>
              <a:t>Don’t just spill out every detail in the paper.</a:t>
            </a:r>
          </a:p>
          <a:p>
            <a:pPr lvl="1"/>
            <a:r>
              <a:rPr lang="en-US" dirty="0"/>
              <a:t>Explain the bigger picture and the context.</a:t>
            </a:r>
          </a:p>
          <a:p>
            <a:pPr lvl="1"/>
            <a:endParaRPr lang="en-US" dirty="0"/>
          </a:p>
          <a:p>
            <a:pPr marL="448056" lvl="1" indent="0">
              <a:buNone/>
            </a:pPr>
            <a:r>
              <a:rPr lang="en-US" dirty="0"/>
              <a:t>Read the paper early. Don’t get to the last minute and then discover it’s too hard.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3135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nodes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Running a full Bitcoin node may be too expensive. </a:t>
            </a:r>
            <a:br>
              <a:rPr lang="en-US" dirty="0"/>
            </a:br>
            <a:r>
              <a:rPr lang="en-US" dirty="0"/>
              <a:t>(e.g. for smartphones)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To prove that transaction occurred: </a:t>
            </a:r>
          </a:p>
          <a:p>
            <a:pPr lvl="1"/>
            <a:r>
              <a:rPr lang="en-US" dirty="0"/>
              <a:t>Download block headers and check nonce values, Merkle root</a:t>
            </a:r>
          </a:p>
          <a:p>
            <a:pPr lvl="1"/>
            <a:r>
              <a:rPr lang="en-US" dirty="0"/>
              <a:t>Request Merkle “branch” leading from some block to root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6926" y="2773907"/>
            <a:ext cx="844455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689945" y="4088641"/>
            <a:ext cx="844455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18797" y="4088641"/>
            <a:ext cx="844455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7138418" y="5456260"/>
            <a:ext cx="844455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Tx3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8218227" y="5456260"/>
            <a:ext cx="844455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Tx4</a:t>
            </a:r>
            <a:endParaRPr lang="he-IL" dirty="0"/>
          </a:p>
        </p:txBody>
      </p: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7560646" y="4545841"/>
            <a:ext cx="551527" cy="9104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5" idx="2"/>
          </p:cNvCxnSpPr>
          <p:nvPr/>
        </p:nvCxnSpPr>
        <p:spPr>
          <a:xfrm flipH="1" flipV="1">
            <a:off x="8112173" y="4545841"/>
            <a:ext cx="528282" cy="9104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4" idx="2"/>
          </p:cNvCxnSpPr>
          <p:nvPr/>
        </p:nvCxnSpPr>
        <p:spPr>
          <a:xfrm flipV="1">
            <a:off x="6941025" y="3231107"/>
            <a:ext cx="618129" cy="8575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H="1" flipV="1">
            <a:off x="7559154" y="3231107"/>
            <a:ext cx="553019" cy="8575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22860" y="1600200"/>
            <a:ext cx="844455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root</a:t>
            </a:r>
            <a:endParaRPr lang="he-IL" dirty="0"/>
          </a:p>
        </p:txBody>
      </p:sp>
      <p:cxnSp>
        <p:nvCxnSpPr>
          <p:cNvPr id="28" name="Straight Arrow Connector 27"/>
          <p:cNvCxnSpPr>
            <a:stCxn id="4" idx="0"/>
            <a:endCxn id="27" idx="2"/>
          </p:cNvCxnSpPr>
          <p:nvPr/>
        </p:nvCxnSpPr>
        <p:spPr>
          <a:xfrm flipH="1" flipV="1">
            <a:off x="7045088" y="2057400"/>
            <a:ext cx="514066" cy="7165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78573" y="2764240"/>
            <a:ext cx="844455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cxnSp>
        <p:nvCxnSpPr>
          <p:cNvPr id="32" name="Straight Arrow Connector 31"/>
          <p:cNvCxnSpPr>
            <a:stCxn id="31" idx="0"/>
            <a:endCxn id="27" idx="2"/>
          </p:cNvCxnSpPr>
          <p:nvPr/>
        </p:nvCxnSpPr>
        <p:spPr>
          <a:xfrm flipV="1">
            <a:off x="6400801" y="2057400"/>
            <a:ext cx="644287" cy="7068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5355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5975445" y="5456828"/>
            <a:ext cx="3092355" cy="132497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space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29231" cy="4525963"/>
          </a:xfrm>
        </p:spPr>
        <p:txBody>
          <a:bodyPr/>
          <a:lstStyle/>
          <a:p>
            <a:r>
              <a:rPr lang="en-US" dirty="0"/>
              <a:t>The same scheme allows full nodes to save space.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2554193" y="3124197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001993" y="3973771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188848" y="3973771"/>
            <a:ext cx="9906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Hash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50648" y="5006452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Tx1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905000" y="5006452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Tx2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22448" y="5006452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Tx3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4724400" y="4999628"/>
            <a:ext cx="9906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Tx4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845948" y="4430971"/>
            <a:ext cx="838200" cy="57548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H="1" flipV="1">
            <a:off x="1684148" y="4430971"/>
            <a:ext cx="716152" cy="57548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3817748" y="4430971"/>
            <a:ext cx="679545" cy="57548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5" idx="2"/>
          </p:cNvCxnSpPr>
          <p:nvPr/>
        </p:nvCxnSpPr>
        <p:spPr>
          <a:xfrm flipH="1" flipV="1">
            <a:off x="4497293" y="4430971"/>
            <a:ext cx="722407" cy="5686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4" idx="2"/>
          </p:cNvCxnSpPr>
          <p:nvPr/>
        </p:nvCxnSpPr>
        <p:spPr>
          <a:xfrm flipV="1">
            <a:off x="1684148" y="3581397"/>
            <a:ext cx="1365345" cy="3923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H="1" flipV="1">
            <a:off x="3049493" y="3581397"/>
            <a:ext cx="1447800" cy="3923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8634" y="4888171"/>
            <a:ext cx="636469" cy="645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8634" y="4888171"/>
            <a:ext cx="560270" cy="645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3559" y="4888171"/>
            <a:ext cx="636469" cy="645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83559" y="4888171"/>
            <a:ext cx="560270" cy="645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5678913"/>
            <a:ext cx="2667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“Spent” transactions no longer needed</a:t>
            </a:r>
            <a:endParaRPr lang="he-IL" dirty="0"/>
          </a:p>
        </p:txBody>
      </p:sp>
      <p:grpSp>
        <p:nvGrpSpPr>
          <p:cNvPr id="32" name="קבוצה 12288"/>
          <p:cNvGrpSpPr/>
          <p:nvPr/>
        </p:nvGrpSpPr>
        <p:grpSpPr>
          <a:xfrm flipH="1">
            <a:off x="6234752" y="5694998"/>
            <a:ext cx="2586202" cy="885498"/>
            <a:chOff x="963011" y="2971799"/>
            <a:chExt cx="6290441" cy="2531684"/>
          </a:xfrm>
        </p:grpSpPr>
        <p:cxnSp>
          <p:nvCxnSpPr>
            <p:cNvPr id="33" name="מחבר ישר 23"/>
            <p:cNvCxnSpPr/>
            <p:nvPr/>
          </p:nvCxnSpPr>
          <p:spPr>
            <a:xfrm>
              <a:off x="3108434" y="4617985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4"/>
            <p:cNvCxnSpPr/>
            <p:nvPr/>
          </p:nvCxnSpPr>
          <p:spPr>
            <a:xfrm>
              <a:off x="3118945" y="33698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6"/>
            <p:cNvCxnSpPr/>
            <p:nvPr/>
          </p:nvCxnSpPr>
          <p:spPr>
            <a:xfrm>
              <a:off x="3124200" y="383233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7"/>
            <p:cNvCxnSpPr/>
            <p:nvPr/>
          </p:nvCxnSpPr>
          <p:spPr>
            <a:xfrm>
              <a:off x="963011" y="383233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8"/>
            <p:cNvCxnSpPr/>
            <p:nvPr/>
          </p:nvCxnSpPr>
          <p:spPr>
            <a:xfrm>
              <a:off x="963011" y="33698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מלבן 11"/>
            <p:cNvSpPr/>
            <p:nvPr/>
          </p:nvSpPr>
          <p:spPr>
            <a:xfrm>
              <a:off x="5105400" y="3627385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  <p:cxnSp>
          <p:nvCxnSpPr>
            <p:cNvPr id="39" name="מחבר ישר 12"/>
            <p:cNvCxnSpPr/>
            <p:nvPr/>
          </p:nvCxnSpPr>
          <p:spPr>
            <a:xfrm>
              <a:off x="6248400" y="383233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13"/>
            <p:cNvCxnSpPr/>
            <p:nvPr/>
          </p:nvCxnSpPr>
          <p:spPr>
            <a:xfrm>
              <a:off x="6262852" y="4198885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14"/>
            <p:cNvCxnSpPr/>
            <p:nvPr/>
          </p:nvCxnSpPr>
          <p:spPr>
            <a:xfrm>
              <a:off x="6248400" y="4602217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15"/>
            <p:cNvCxnSpPr/>
            <p:nvPr/>
          </p:nvCxnSpPr>
          <p:spPr>
            <a:xfrm>
              <a:off x="4114800" y="4617985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16"/>
            <p:cNvCxnSpPr>
              <a:stCxn id="44" idx="6"/>
            </p:cNvCxnSpPr>
            <p:nvPr/>
          </p:nvCxnSpPr>
          <p:spPr>
            <a:xfrm>
              <a:off x="4229100" y="3823139"/>
              <a:ext cx="8763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אליפסה 19"/>
            <p:cNvSpPr/>
            <p:nvPr/>
          </p:nvSpPr>
          <p:spPr>
            <a:xfrm>
              <a:off x="4000500" y="370883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45" name="אליפסה 22"/>
            <p:cNvSpPr/>
            <p:nvPr/>
          </p:nvSpPr>
          <p:spPr>
            <a:xfrm>
              <a:off x="3995245" y="448791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מחבר ישר 25"/>
            <p:cNvCxnSpPr/>
            <p:nvPr/>
          </p:nvCxnSpPr>
          <p:spPr>
            <a:xfrm>
              <a:off x="3103179" y="51986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26"/>
            <p:cNvCxnSpPr/>
            <p:nvPr/>
          </p:nvCxnSpPr>
          <p:spPr>
            <a:xfrm>
              <a:off x="974834" y="4931983"/>
              <a:ext cx="990600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מלבן 27"/>
            <p:cNvSpPr/>
            <p:nvPr/>
          </p:nvSpPr>
          <p:spPr>
            <a:xfrm>
              <a:off x="1953611" y="2971799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  <p:sp>
          <p:nvSpPr>
            <p:cNvPr id="49" name="מלבן 28"/>
            <p:cNvSpPr/>
            <p:nvPr/>
          </p:nvSpPr>
          <p:spPr>
            <a:xfrm>
              <a:off x="1965434" y="4360483"/>
              <a:ext cx="1143000" cy="1143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/>
                <a:t>Txn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8659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DD7A-29EC-4D5A-9C34-43AC93D1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7467600" cy="5364163"/>
          </a:xfrm>
        </p:spPr>
        <p:txBody>
          <a:bodyPr>
            <a:normAutofit/>
          </a:bodyPr>
          <a:lstStyle/>
          <a:p>
            <a:r>
              <a:rPr lang="en-US" dirty="0"/>
              <a:t>Give due credit to the authors</a:t>
            </a:r>
          </a:p>
          <a:p>
            <a:r>
              <a:rPr lang="en-US" dirty="0"/>
              <a:t>You make the slides (don’t use theirs if you find them online!)</a:t>
            </a:r>
          </a:p>
          <a:p>
            <a:r>
              <a:rPr lang="en-US" dirty="0"/>
              <a:t>Not too much text. </a:t>
            </a:r>
          </a:p>
          <a:p>
            <a:r>
              <a:rPr lang="en-US" dirty="0"/>
              <a:t>Presentations are a visual medium.</a:t>
            </a:r>
          </a:p>
          <a:p>
            <a:pPr lvl="1"/>
            <a:r>
              <a:rPr lang="en-US" dirty="0"/>
              <a:t>(THIS slide is BAD!)</a:t>
            </a:r>
          </a:p>
          <a:p>
            <a:r>
              <a:rPr lang="en-US" dirty="0"/>
              <a:t>Use animations gently, when attention is needed</a:t>
            </a:r>
          </a:p>
          <a:p>
            <a:r>
              <a:rPr lang="en-US" dirty="0"/>
              <a:t>A good presentation takes time to make!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0133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BD94-3DCD-49D3-A43C-758C7632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5C11-8C80-4B7B-854C-E8751832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Present a critique of the paper</a:t>
            </a:r>
          </a:p>
          <a:p>
            <a:r>
              <a:rPr lang="en-US" dirty="0"/>
              <a:t>MUST Present open questions / next steps</a:t>
            </a:r>
          </a:p>
          <a:p>
            <a:r>
              <a:rPr lang="en-US" dirty="0"/>
              <a:t>MUST motivate the work and provide context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Practice and time your lecture in advance</a:t>
            </a:r>
          </a:p>
          <a:p>
            <a:r>
              <a:rPr lang="en-US" dirty="0"/>
              <a:t>Bring a laptop</a:t>
            </a:r>
          </a:p>
          <a:p>
            <a:r>
              <a:rPr lang="en-US" dirty="0"/>
              <a:t>Test it + connectivity to projector well before the lecture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631502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D511-CAF3-4B9C-8D1E-A77647A8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11BD-E9BB-46C2-AE25-A1CC5E1E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 too much text. </a:t>
            </a:r>
          </a:p>
          <a:p>
            <a:r>
              <a:rPr lang="en-US"/>
              <a:t>Presentations are a visual medium.</a:t>
            </a:r>
          </a:p>
          <a:p>
            <a:pPr lvl="1"/>
            <a:r>
              <a:rPr lang="en-US"/>
              <a:t>(THIS slide is BAD!)</a:t>
            </a:r>
          </a:p>
          <a:p>
            <a:r>
              <a:rPr lang="en-US"/>
              <a:t>Use animations gently, when attention is needed</a:t>
            </a:r>
          </a:p>
          <a:p>
            <a:r>
              <a:rPr lang="en-US"/>
              <a:t>A good presentation takes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66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3600"/>
            <a:ext cx="8229600" cy="23012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Bitcoin </a:t>
            </a:r>
            <a:br>
              <a:rPr lang="en-US" dirty="0"/>
            </a:br>
            <a:r>
              <a:rPr lang="en-US" dirty="0"/>
              <a:t>(A Basic Tutorial)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257800"/>
            <a:ext cx="9067800" cy="1143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b="1" dirty="0"/>
              <a:t>Aviv Zohar</a:t>
            </a:r>
          </a:p>
          <a:p>
            <a:pPr algn="l"/>
            <a:r>
              <a:rPr lang="en-US" sz="2800" dirty="0"/>
              <a:t>The Rachel &amp; </a:t>
            </a:r>
            <a:r>
              <a:rPr lang="en-US" sz="2800" dirty="0" err="1"/>
              <a:t>Selim</a:t>
            </a:r>
            <a:r>
              <a:rPr lang="en-US" sz="2800" dirty="0"/>
              <a:t> Benin School of Eng. and Computer Science </a:t>
            </a:r>
            <a:br>
              <a:rPr lang="en-US" sz="2800" dirty="0"/>
            </a:br>
            <a:r>
              <a:rPr lang="en-US" sz="2800" dirty="0"/>
              <a:t>The Hebrew University</a:t>
            </a:r>
          </a:p>
        </p:txBody>
      </p:sp>
    </p:spTree>
    <p:extLst>
      <p:ext uri="{BB962C8B-B14F-4D97-AF65-F5344CB8AC3E}">
        <p14:creationId xmlns:p14="http://schemas.microsoft.com/office/powerpoint/2010/main" val="7283089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6076" y="1600200"/>
            <a:ext cx="7778324" cy="43287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" indent="0">
              <a:buNone/>
            </a:pPr>
            <a:r>
              <a:rPr lang="en-US" dirty="0"/>
              <a:t>Currently slower and more expensive than: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6" descr="data:image/jpeg;base64,/9j/4AAQSkZJRgABAQAAAQABAAD/2wCEAAkGBxQTEhUSExQWFhUXGBgWFRgUGBoVFBwYFSIcGB0ZGhcYHCggGRslGxcUITEhJSkrMC4uFyAzODMsNygtLisBCgoKDg0OGxAQGiwmHyQsLCwsLCwtNzAsLCwsLCwsLCwvLCwsLCwsLCwsLCwsLCwsLCwsLCwsLCwsLCwsLCwsLP/AABEIAMwAzAMBEQACEQEDEQH/xAAbAAEAAgMBAQAAAAAAAAAAAAAAAwQCBQYHAf/EAEgQAAIBAgMEBAkKAwcDBQAAAAECAwARBBIhBQYxQRMiUWEHFFJTcYGSsdEWFyMyM0JykZOhc8HwFTRUYmSCorLS4SQldMPx/8QAGgEBAAMBAQEAAAAAAAAAAAAAAAECAwQFBv/EADcRAAIBAgQCCAMIAwADAAAAAAABAgMREiExUQRBExQyUmFxkcEFgaEiQnKCsdHh8DM0YtLi8f/aAAwDAQACEQMRAD8A9xoBQCgFAKAUAoBQCgFAKAUAoBQCgFAKAUAoBQCgFAKAUAoBQCgFAKAUAoBQCgFAKAUAoBQCgFAKAUAoBQCgFAKAUAoBQCgFAKAUAoBQCgFAKAUAoBQCgFAKAUAoBQCgFAKAUAoBQCgFAKAUAoBQCgFAKAUAoBQCgFAKAUAoBQCgFAKAUAoBQCgFAKAUAoBQCgFAKAUAoBQCgFAKAUAoBQCgFAKAUAoBQCgFAKAUAoBQCgFAKA1uL25DGbEk20OUEi/ZfhepsRcr/KeD/P7JphYuPlPB/n9k0wsXHyng/wA/smmFi5q9qeEbA4dwkrSBiuYARsdCSOXeDWkaM5K6KucVqU/nZ2b5yT9Jqt1apsOkjuPnZ2b5yT9JqdWqbDpI7j52dm+ck/SanVqmw6SO4+dnZvnJP0mp1apsOkjuPnZ2b5yT9JqdWqbDpI7j52dm+ck/SanVqmw6SO4+dnZvnJP0mp1apsOkjuPnZ2b5yT9JqdWqbDpI7j52dm+ck/SanVqmw6SO4+dnZvnJP0mp1apsOkjuPnZ2b5yT9JqdWqbDpI7j52dm+ck/SanVqmw6SO4+dnZvnJP0mp1apsOkjuPnZ2b5yT9JqdWqbDpI7j52dm+ck/SanVqmw6SO4+dnZvnJP0mp1apsOkjuPnZ2b5yT9JqdWqbDpI7kuG8KGAkbKjSluwRNyqVwtV6Iq60Fm2dRsrasOJTpIXDrextxB7GU6qe41jOEoO0lY0jJSV0XaqSVdqOVhkINiEax7DbjUoM0G1RCrZCDpoAugAFaRg2rmcpJFHLh/Jf86t0bK40fcmH8l/zp0bGNH3osP5L/AJ0wMY0c1vNuthcTKsjGZbIF6rLbQseYJv1jXTRlgjaxhUd5ZGjO5eBDZXfEqT9UkplPoOXjXRik1dJP1McVnZtoin3SwKXztiQRwHUs3oOWrRxS0S+pWVTDq36Gce5uCLBC2JBIzDVDp7NQ5O17L6kqedrv6EQ3Y2fYnpMQCL6EoL27OrrVrTv2V9SnTRt2voiePc7AsmcPiLWJ4qDpytlqrck7NIup3V1J+iMBujgbgZsTqmfinD2aXlstbcyvSf8AT0voiOPdfAsBl8bb0ZbfmVtVmpLVL1KqtfRv0JDujgQQCcQL96Wv2Xtxqt5ckvqT0lrXk/REY3WwJJA8aNtDcqB+4q1pLVL6lemvo36INuxgBxOJ046r+fDUd9LSfJEOtb7z9EYDdzAWufGRw5rz4cBU4Z7L6kdYVr4n6IyXdrAEXBxHZxX4VDU07WQVe6vifoj58nMB/qfzXn32qcMtkR1j/p+iPp3c2f8A6n81+FRhnsh1j/p+iMW3f2eP8T7S/Cpwz2X1IfE2+8/RD+wNnf6n2l+FMM9kR1n/AKfoh/YOzv8AU+0vwphnsh1n/p+iJ8Bs7AROHTxi+o1Kka6cLVMccXdJFJcQpKzk/RHUbh4YwbR6j5ocRAzA8LmMra48oZyPWa5eNljgm1mnY9DgZO7Xkz1GvMPRKe2PsJfwN7qlakM5bbA+mf010w7Jzz1K6pVipIsdQCVYqXJNJtWP/wBXB+E+j71dVL/DI5av+aJUlZy8wsHjXVlbja19D6q1UY2jybMnKV5c0uR8wERZLyZBCeAdrsPQxpUsn9m+LwIp3cbyth8SWMq+ITIcwCEEi9vzqHFxpvFuSpKVRYdiHDYEvDplBWVmu3AWPOrykozz5ozjFyhlybPrqG0aV5D5MK9X8wKJNZqKXmQ5J5OTfkZ9F1lIQowGVVk4MvYGHBqi2Tzut1yJxZrKz2fP+SCdbvYl2Bv9GCEZSNbHhp33rSMbR5eeplKd5WzfhoYmNAqkAJmBJVj1DY21PI99TaTb529SrlFJPS/oRthAymS5I6oW/EG/A+V6asnZ4f7oUeaxeX6/UxkiObi1s7Dqi5FraDuN6JK3yREm7/NmTxa8ALEHLcFsouL2HpqEG8/bwIxEAQBy4FjxHKwHLvqXpf8AQonnZfX2MJY+7hyPDt1/kalWKybI3jGotYa/tyoiGzBovh/QoRcjeOguRMlBcjK0B3W5X22E/gz+9K83i+y/P2PY+H9tfh9z0avOPXKe2PsJfwN7qlakM5nao+mb010w0OeepHGtSVJ0SoJJ0jqCTUbTwTtioXC9VVOY6c83/iumlOKpSV82c1WEnVi7ZIqRxhZp0k6olsEJ0BBBGh4X1rV3cIuOdjJWU5RllfQgnwsULhBCzsdFaRgE9ROlaRlOosWKy8NTOUYU2o4bvx0L0cEpOXpIozxCIAzfv8KybglezfizRKo3a6XgiGSIq12tG5++NYJO5hyNaKzWWa25oyldPPJ78mQdA4aQLeEZM5C6qWF9VPIWtV7xaTeedjO002l9nK/z8DOd2ORbBl6LOwbQm3MNyNRGMVd6Z2EpSdlqrXI8NMoAaQgta8YW7SAMODW46GrSi72isuexSE1ZOTz5b5kSw6IjdXNG669pINvTbWpcs21uiuHJRfNNELG5t1nKmxzHo0BHdxNW0z0+rK2bds3b5Ijmk+sDcX1IU638pTzHaKK2T/vzEk81/fkV1xACjqjXKRl0OoPM89Ks9dSiTtpsYJOp15m2nd225VDIUefMm2bEsjZM1rpcW1OlvUBeqVqrgsXia8PQ6SWC+qIMUSjFSLEE/v39nfVoSUldGVSnKDs1mQPIKsjNo+FqCxGxoQRNQHb7lfbYT+FP70rzuL7L8/Y9n4f2l+H3PRq809cp7Y+wl/A3uqVqQzm9pj6ZvTXRDQ556nyIVJBajWqliyiVBJqds4dHlRHldSy6IpIva5uSB3H8q6aEpRg5KK8zlrxjKai5PyKcmFZQyC2IjGjIxHSr6Dz0rZSTs39l78mYyi1dL7S25oqywNJEyQvnXnFJ9qljfqk+jnWsZKM1Kat4rRmUk5Qcabv4PVFjD4JY8TGFFrxMW1JN++9VlUc6TvuTGnGFZJbGvsVhzZ2CtKyOtg2l+K3GhrfJztbNK6OfNU73ybaZcEx6MxxowSxGedraHsHH3CsWlixSeeyNk3gwxWW7KzYhQVYESKsfRvkNyO+3MVOdmnk73RXK6azSVnYoS48KbKVSM/VMQzMe6/I+qr2vm834ldHZZLwKU20UAFmJzC+WQ3vbnf7rVOd9NNhhVtdd/wC5FCbGhgXvcdUC/EWPPt9NTdp2I6NNYvL9SCXEsSTqRnY2vYDs15UTy+RLhn8zFsUSb31uOH1dOV+3WoDSZgJje2tuwaW9PO9TyK2V7F/Ycx6W+vA/16ax4jsHRwn+Q2+Pi6Qdjcj/AFyrlp1HB+B2VqKqrxOdmZlNiLEf1xr0IyUldHjzg4uzQ6WrGbRkJKFWhnqStjudyftsL/Cn96V53F9l+fsex8P7a/D7no9eaeuU9sfYS/gb3VK1IZpdp4f6RjW0XkYyWZW0XUkAd+lWuVLGHlU8CD6CD7qgksDEINCyg9hIBqrLI0m22AxuGJIAytry+9zrtof68/l7HFX/ANiHz9zXmNHkxcgcho+srI1rWBOttCNK2VS0YLk9TB07zqSzutDDY2JBAeOLpJfvSO3VHrv7qtWtfC5WWyKUb2xKF5bszn2rHHKJMRiI84BUInAA/v8AnVNYYYLLds00njm89kivhtpKikKyyRksweMhmUntXupK1R+OxEU6a8N9jT4vaagtmPTkDODmsgGvEcL3FbWssvs8jK13n9rn4FLHbcW62spyZsyWuO4jmKrFa58+ZpK2WXLkUo8UH+kYgEX1BADX0vlvoalv7qzCiu08iKKIsFU80YC/pFWbtd+JW10l4MlSAnTVraEt1UB9HOmhW9/H9CY4M6gjjy+6T3Hke6i3KyfJma4RrAHicuhHaDpb1VNkUxO1vI+x4bQX07zp6hzNS1mVU8szYbCwf0oFvun+XDurDif8fzOng3eqvI6B8DXn4j1rGu2jskOOxuR/lWtKs4PwMK9BVF4nMT4dlJDCxHGvSi01dHizTi7SRHapKAGhB3u45+mwv8Kf3pXn8X2X5+x6vw/tr8Puek15p65T2x9hL+BvdUrUhmOKguSasmQ0czvfs/NhJurmKr0oBF7mL6Th/tI9dS3dFUrM5fcXEL4xKq5QHiVgALXMbHXTul/aogTM5vbW0I3xE2ZQTJJIASoOkfU1PLgKq9Sy0NzvLJ0mBwszMNUijK8blTmb/oroVW1Fw3Zzulesp7FTAQsNm46cImSRJkJ0ByQoQCBbX6RpgR/lFZwUcEm9eRpNyxxtpzId1ITLLL0YGiJmUHo8wzHS4rXhJxhJ3MuLpynFJGrSNXxXQ2C5pmUkKGIF2JtfibDtrnecn5nRHKKJ95dkLhgjhrqxKi6hJVYC97oSCCL63FrVMo4HkwniWaKrjNgWxDAXJVS3ldHOqZiOFzlOtdFSs50UmYQoqFVtGW7exBjFdhIkYRgv2XSXJF+IYWrmULnQ5WOhwm5Dx3ZJUdjYAGLIABe5vmNzw0ro4e1Od5bcjn4hSnG0dTZLunPbk/aGIB9KkcK7VxVPyOGXC1bbk/yNmNyQraLluRmFjfXkdOdSuMprIzlwVV56krbozZr5V1Zjq/VtyNu3jUrjKVrX5bFJcDWvey13M23amvqATcHNmXiOFl7KjrdIPgq99Pnf2MPk/PmvZe/rA/keQqetUrWuV6jxGK9l6lnYuyJI5M0gUCxGhB1NY8RXhOFonRwfC1adTFNK1jcyIK4T1CtLCKtcg1G1tkrIOxhwP8j3VvRrOD8Dl4nhlVXichiMMVJBFiONenFqSujwpKUW1LUrMtSRc7vcb7bC/wAKf3pXn8X2X5+x63w/tr8Puek15p65T2x9hL+BvdUrUhkMuJGYirJFbmLMDx191LC54Tu9tZcFtFoGveFcQhzX+pErODftKxqfXVU7FmrlTYKGXZeMxliTEYRc2BJU55SPbjpYGt2jvSTs/CIouRNiLi+otlK/tNb1UvkLZnp+0cOIdjSQ8xhJM1vKZGZj62Jq9vslPvHFeB/HvI+JLHgsYFtObVFPUtPQ5jHT4k7VdMKSZembol6tsxv5fV4E8arzJ5EO358V41HFtRpkAILBQoIRvvIF6rcDr3Ubb1CSWh6Bvvho02VKIRaJUiEY49XpENyeZJJJPMk1rJWjYos5HE7jbu7SxMcjYGTKiuA46UR9a1+BOulZJsueweDDdraGHaY4984YJ0X0oksRmzcOHFam7Fj0MRgVAIpJwKmwKsuLqbEXKsmLq1iLld8XU2IuRNiqWFyM4mpsRcwM9LAjaWpBrNqYISi/BhwP8jW9Gs6b8Dk4rhlWWWpys8JU2IsRXpqSkro8GUXCWF6nZbj/AG+F/hT+9K8/i+y/P2PW+H9v8vuek15p7BT2x9hL+BvdUrUhnN7QxVpWHfW8VkYyeZlFjaOIueJeFzYkx2i00MUrCWNXLRozC+qMLqP8vDsNYyVmbRd0d7uRu8V2IcK65ZMRHMWDCxzygqhIPAgCP2alLIq3meRbp7s4iXGYeN4JVj6VWcujKoRSGc3IsDlU+nSqIue4b2xs+DxQALM0E1gouSSraADjWr0M1qee+B/ZssbYnpIpI7rHbOjJfU8LjWq09S09DXYDZU39t5zDKE6Z+uUbJaxF81rWqF2iXob7wubAklggljRnaN2QhFLHK4uOGtgy/wDI1apqVgJYJpd3GUxSdKmSIpkYPZJEy2W1yMmXXuNVv9km2ZzO5u8O0tmxvHBgywdg56SCUm4FtMpGlVLHp3g5352hjMS0WLwyxRiJnDCKSMlwyAC7sRwZtO6pIO7xOMqyRFzV4jHVdIrcoy46rWK3Kr42psRchbGVNhcxOLpYXPnjVLC48ZqbAyGIqLA+9NSwKO0sIJBcaMOB/ka3o1XB2ehycTwyqq61NtuWpGIwwOhEU/vSp4ppwbW/sZcBFxqWeuH3PR6809cp7Y+wl/A3uqVqQzlNrQHpWPfXRF5GElmaraeM6CMyFWYAqtlte7G33iB+9JSSCjc18W/BUWEU4Hc0Y/8AsrNziXwMjm354s0M2mpN4zw5/XpjROFmy2xvf0L9EyyyNlDnKVy2YsBqzDW6HlUNpEpNmvh35QG5hlW3NSjEerMD+VMSGFnTbP2mmJjEkchdb873B5gq2qnXgalNEGG3ttjCxB5C7BiECqRc3BP3iBawNQ2kSinu1vfFiJhCiSRsVZgWK2OW1x1WJvY39RqL3JsdbicX0UbysSQisxtxsouQL+ioJOUwPhQglkSPo5o85Ch3yZQW4XyuSLmw4cSKhA2e8e8Pi8DzPmZUKXVbXOd1jFrkDi4q9rFdTQbN3kXEozqrLZspD2vewP3SRzq0cyssjQbU3xjRiiBpCDYlbBQezMTr6r1LmkFFsh2ZvMJ5Fi6N1Zr24MOqCxuQbjQE8KlVEyHBoz2zt1cPII3R2JUN1ctrEkcyOw1Lmk7BRbKHyyi81L/w/wC6q9KicDNriNrImFTFlXyPawFs3WJXttxHbU41a5GF3sag76w+bl/4f91R0qJwM2ewNtJimdY1dSmW+a338wFrE+SatGaZDi0aqffiJSQI5DYkfdHDTyqr0qJwMkwm/GHYgOHjvzYAr6ypNvSRapVRMhwZvcZtAINNSeHxrppUnN+BycRxCpLxN7uS5bEYYk3Jinv+aVPFJKDS39jLgZOVS71w+56RXmnrFPbH2Ev4G91StSGUcbhLsTV1Iq0azHbIjkUpKgdDY2JZdRqDdCD+9S3chZHnm/OzYsM8HQx9HnEuazyNfL0dr52PC54dtZtWLpmy3b2DhpMLFJJArsykszPLrcnkJAP2qyimiG2c34QZwmLa5Avh4+dvvTVEtSY6G03pbARYINkw0c2WPo2iVEkLdW4bJqym7XzdpPGpaViE3cl8FkpdZ5V+yLIoNiAXUG9u2ylAT6OykRI1vhS24DiYcKD1gmYDUgvKcqjTgQF/5iokSjUbQkXZe0YkzEdG8ciXubpILOM3+6ZPVUaMHrO3MbfDzWPGN/3U1drIqnmeDYaUyQyzK144RGJdDmHSHKrDuzAD0sKzLnXz7yjFbImYtd4+iWTvyTRHN61F/TetG7xKWtIbjsZcLL0epZ2C8tcoHOph2WJao5XdrbOEinAxaZ0AK5XVmRX01eP79rEW11PA8s1a+ZZ35Hse7uycDLbE4WODNYrnw/VUBrXvGpyg6W4A6kVfJO6K5nm3hnk6HGqgvc4dbW/E9Uk7sstDtcLBsLo0zeIZsq3vJre2t+vxqchmVfClBFHskNAqCLNCYxH9TIxzAqbm4N7376PQhanJbhY7Zfix8eWBpS5t0quTl0tbKbWorcyXfkd9u2cBJmOBSFRmUSGFWHC9gcx7zV42WhR35nk+5eRtplZVjdAZjlmVXjuL2urix9dZx1LvQseFNsKHiGHWJJLN0wgASO3VyEqvVDfX4W0tVppJ5ERbepvcFhmjhhR7hxEmcHiCRcA/7Stexwt+iR89xtunkd/uJ9vhv4U3vSufjOw/P2Ov4f2/y+56XXmHsFPbH2Ev4G91StSHoRzTC5FSkQV5JAaA8i8POMaIYNktc9ONdfNVDJR124HW2bhSeJjBPrqy0IZ5P4cx/wC4R/8Ax0/65KrLUlGv3t3Mjw0PSxSSNlydIsqBbiQaNGynrAHQgi/OtZ0ZRgp5WZnGqpScdjrt0t7MRJhEYJGsUB6JxGqqeRDBNAL5hw4kGurhadKpGz7X0OfiKlSErrs/U4nFY+fF7UM+HjM0iyB40IzC0NrXAOo6o51wy7WR2R0Mt/ZMfL0c2Ow/RWvGr5Cmbi2Ukk3t1iPSahu4SsdrsTeCWfBJwtkKSM3Mr1SAOZIsfXXZCEHRcudmckpzVVR5XRy/gxlULi1cjo3EaSAi4ZGzgi/I24HttWXD0+kbVuRpxFTo0nc020EbAS4rCElo5Eygjgym0kTjt5X9JrFpxbizZNSSaO08F0rjDFUtxkbXtGW2vZrXZwtOMoty3Rx8XWnCSjHmn7G82puzg8deSUBJT9fEYchQzHheM3DntYWJ7b1rU4FPOHoc9P4jhyqeunyscBu9PNszawhilD2lETFL5JEbTVfQQbciO6vOStKzPTcrwxR2L3hqxRkxsbEgnoVFwLDRnrXiKahOyMeEqupTxPc3kXg1wBAvNiibLmt0VrnlqL9tbR4GbipXWZzT+J04zcbPIt+EXEkbK8XW5iiGHSMsAGIjCoCxGma3G2lTxPDxpU0+d7P6kcHxk69aS+7a6+n7ms8GO4WEx2Eaafpc4kKjI2UWFuVq4krnpNnpe7e6eHwIZcOHs7At0jZtRoLaCrpWKt3PAtibJTFY94pWZUzSsSgBbqknQHSopwc5KKIq1FTg5vkTbY2edl4uOSMrKlukiMsanS5FmRrjMpHEX5EdlTODpztIrTqqtTxQdr/Q7syZ7Pe+ez3PE5tbn8692DTimtD5macZtS1udpuL/eMN/Cm96Vw8Z2H5+x6nw7t/l9z0uvMPYKe2PsJfwN7qlakM5vH420jDvrVLIzbzMExlLE3OQ8I+6c20lgEUsMfRGQt0zOt8+S2XIjX+qb3tyqkkyyZ0G7WBbC4WHDuyM0aBSYyShI7CwB/apSyIbON8Ie4k2PxKTxz4aNREseWZpFclWdtAkbC1mHPto4SegUktS7tHZU00UmEM0Lq6GO7AgowAKG4BJUMFubXyk6V21IwlS0af0Zywc1U1uvqc1u7uRLEJ4fG8KzsOr0bzZVcXsZPofq/ztWdKNalFu2qLVHSqSSvoWNyt1DgZpC08EzsuQeLtIxQXzNmzxqBey9p0qKVCUftSVtialaL+zFku0cB4xhZMHI4ikZ88bz5hGCGvq4VrXTMNBxtXVxVB1Figr6aHNw9ZU3abtrqRbubpSYZWiebCy36ylJJSsYYWLkNEOwai504VhRp1I05Raavp4vY1q1KbnGSen0W5lupufLghLfEYaQyKjKI+kfqpmuWDxrYdYcKnhaUoSbmstCnFVoyjaDz1M94d0BjYIcrJDKhsrz5lV0e7FFEas1lYkjS3War8Zw8pzvHN8/5ZnwfExhC08ly/hF/d3dCXB4ZoZHRnYuVlwxd8mYAAsjqhYX4gdlRw0JqnKOje5PFVIOpCVrpbHJL4NcWBmhxuHMd7A9LLEezVGQWPcL8a53R4iDw2fyOhcRw01juvmv3N5utuKmDkM80qYjEpfIkeYRKTcZy0gUyGxuABa/M1rQ4SWJSnkjDieOhhcKebI97tzJcfJHNHiMPGAgS05kV73Y6BI2AWx01qeKoTlUvFEcFxNOFJKTzudTntYXzWOhHO3Ze2nea74RtFJ7HlVJYptrO7bNbtrYMmPhbDRPGj2BBmLKLKykg5VbXvtyrn45Xp/P2Z1/DGlWz7r/VHOw+CPaKCyY3DKOxZZwPyENeTZnu3Rvt0N28TsyZ5sTiYpg0RjRI5JXYMXjbMRIigABWF731766KFCVSXgcvFcVGjHx5I02xty5MNiXxLYnCutpOpG0pk697WDRAc+2taHD1I1E2sjm4ri6U6MoxlnYm3m3a8dRFWaKJ4mY3mLhWR7aAojahlvw++eytuMoSm1KKOb4dxUKUZQqO3NE2F2a0EUcTyRSsq2LQlmWw4auqm9rcq6OGUlTSktDl4yUJVnKDumdruN/eMP/Cm96VzcZ2X5+x3fDu3+X3PSq8w9kp7Y+wl/A3uqUQzg9ruenf010R0MnqYxSUBZR6qSTKaA5vbV/7QwoubZX05Xs+tu2u/h/8AXn5r2OOt/mia59mrLLjSQSy6plJBvlJ5cdQK6FUcIU9n+5g4KUpvn/B9wmHeOFFmbol8iPWeQn0cKmTjKbcM3u9EVipRglPJbLVmww2ALWQ2w6EXWNDaUgfeZhwrNySz7T3ehdRby7K25kLzZVOSdJgDbo5lu5PCwsLk+kVooXecWvFaGMqlllJPwepbigREP0OSaRSojQ3NjzI4KKi8m+1eK5siyS7NpPkiZEZXRkyOUj6N0DANfQ6cjS6aad1d3TsRaSkmrOys1cgaQtMCDIjMGDZ1BygC/UPAcOVXVlDOzS25+Zi7upldN78vIwVM6xi5zdE9jcg3zDias5YW34r9CmBzilzs/wBT6Jx5S9Wy3H1VPDKi8z3/AP5UNPb+fMK2+n08F+5hNML5b5gCQekHC3Eh/wCjRJ2vp5fsRK18Ovn+5i8gFrWFsuUNfgtxr2XvzorkOy0y0sY5jcnUXI5gj1Ecu6mVrEWd7l3d5rSjvQn3c/5Vz8XnT+Z1fD1asvI3O0dpCNddWPAfzPdXBRouo/A9XiOIjRjd68kcpi8SzsWJ149n7dletCMYqyPnqs5VJOTeZCW/nVjMjJoQRPQHXbj/AN4w/wDCm96V5/Gdh+fsez8N7f5fc9KrzD2Sntj7CX8De6pWpDOE2un0z+mt46GT1IEqQWY2qAWEaoJNJtXCscZBNYCONGLsTYa5hb0120JpUZR5tnLVi3VjLkkQxRSpLLNB0UqSEEjNZhb9q1coShGE7poytOMnKNmma/bMoIMhgninFsrqSVH+4HTS/Kt6Ct9nEnHY56+axYWpbl3DQCPFxHMzFoWLM5LMT6TVJTxUn5llDDVXkQ4LCiSAEEKyzO2e12ABJ00q86mGpbW6WRnGlihtZvM+JtOOzBWZV+8dTiZD71X+tKlwlldf+KKY452/9mSYmWPqhYAbpnupCuB+LiaiLnm3LnbwJkoZJQ5X8T5g8a2Q2cm+pZzdUB+6CdWbupOKxafz+xWDeHJ+vL9z4ZLBbLKoUWV1sTY6nMvp5UvdvNZ8v5IcbJZPLn/BEz3BfMrXyqCFytcHW/f8Km9nh0KON1i105eIllAzXsGDsVzXy6217zpRXy2sJJZ31vlcxWc2FtLlT2k5geN+NGlcqr2y52MY34DQHn2X/me7lUt8yIq2RPs7GCNy9r6G1rgEntHL01lWpuccJrw9RUp4vAhxOJZySTc3PqHZY9lXhFQVkZVJyqSbbIS3OrmT3F/6/wDNCD4aFWYEUIOu3I/vOH/hTe9K8/jOw/P2PY+G9v8AL7npVeYe0VtpRF4pFXiVYD0kVKDOVxmCMjF11B/MHsI5HurRSM2iodmP5NWxIix88QfyaYkLH0YSTyTS6FjT7Z2cHkQSlsttI72QnU5m7eyuqhOUYvCvmc9WKclifyNNicFCHYLFIhHBomAB9HWrrjOo1dtPzOaUaadkvQk2d06Au8jlPuRsVeQ+k8vzqKmCWSWe/IQxLNvLbmSMJM4ndbtYqkaEGwPlMTa9QrYcC03Yd8WN67EMWHN+o0sRJJsSGW57rkVZyf3kmUUVybRn4lLd3ZkcmPILWU8zwv31GONkkms7jA7ttp5WMUhcMhZdOiyGxB10041LldO29yuG0k3tYxfCy5hlCFdco4BLc7X1NSpxtne/6lXB3ytbl4GLYSZlW+bNkbUNbrX0vrUqcU3lz2KunKSWednzMlwkmlwNNLgiw7lHb2moxr++4wP++37nzxWS9gGtfXMQy2HZc3qcStdlcDTsvrmfWwcnkEcLZSuluHE68aKaIcGF2fJfNYE3HYD69adItCvRu9z54jLpZdba3tyHpqcaKuD5GX9ny3uR28x/VqY4kOnI+/2dIfu/na9TjRR02zL+zJPJ/cc/XTHEq6cjIbLk8n3VOOJR05GY2VJ5P7imOJVwkdNuXhCcSttVhjdZGH1c8hWyA8zYMT2adorg42Sw23dz2PhcHdy5JJef/wAO/rzT2SHGSlUJHHlQHlm3kxBdmjd0J4lCVv6bcaXIsc5Jgtonhipx6HNTcWMfENo/4vEe2aXYsPENo/4vEe2aXYsUsdu1i5iGlnmcgWBZm4cbfuavCtUgrRbRV04S1SK/yMn85J7TfGr9Zrd5kdDT7q9B8jJ/OS+03xp1mt3mOhp91eg+Rk/nJfab406zW7zHQ0+6vQfI2fzkvtt8adZrd5joafdXoj78jZ/OS+23xp1mt3mR0NPur0Q+R0/nZfbb406zW7zHQUu6vRD5HT+dl9tvjTrNXvMdBS7q9EffkfiPOy+2/wAadZq95joKXdXoh8j8R52b23+NOs1e8x0FLuL0Q+SGI87N7b/Go6zV7zHQUu4vRH35I4jzs3tv8adZq95kdXpdxeiHyRxHnpvbf406xV7zHV6PcXoh8ksT56b23+NOsVe8x1ej3F6I+/JLE+em/Uf406xV7zHV6Pcj6IfJPE+em/Uf406xV7zHVqPcj6IfJPE+en/Uf406xV7zHVqPcj6IfJTE+en/AFH+NOsVe8yOrUe5H0RdwO7synrPKw75H+NOsVe8x1aj3I+iPVdyQY0EYAC9gFhftrJtt3ZskkrI62oJPjLfQ0BAcFH5IoB4jH5AoB4jH5AoB4jH5AoB4jH5AoB4jH5AoB4jH5AoB4jH5AoB4jH5AoB4jH5AoB4jH5AoB4jH5AoB4jH5AoB4jH5AoB4jH5AoB4jH5AoB4jH5AoB4jH5AoB4jH5AoB4jH5AoB4jH5AoB4jH5AoB4jH5AoDOLDqvAAUBLQCgFAKAUAoBQCgFAKAUAoBQCgFAKAUAoBQCgFAKAUAoBQCgFAKAUAoBQCgFAKA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xQTEhUSExQWFhUXGBgWFRgUGBoVFBwYFSIcGB0ZGhcYHCggGRslGxcUITEhJSkrMC4uFyAzODMsNygtLisBCgoKDg0OGxAQGiwmHyQsLCwsLCwtNzAsLCwsLCwsLCwvLCwsLCwsLCwsLCwsLCwsLCwsLCwsLCwsLCwsLCwsLP/AABEIAMwAzAMBEQACEQEDEQH/xAAbAAEAAgMBAQAAAAAAAAAAAAAAAwQCBQYHAf/EAEgQAAIBAgMEBAkKAwcDBQAAAAECAwARBBIhBQYxQRMiUWEHFFJTcYGSsdEWFyMyM0JykZOhc8HwFTRUYmSCorLS4SQldMPx/8QAGgEBAAMBAQEAAAAAAAAAAAAAAAECAwQFBv/EADcRAAIBAgQCCAMIAwADAAAAAAABAgMREiExUQRBExQyUmFxkcEFgaEiQnKCsdHh8DM0YtLi8f/aAAwDAQACEQMRAD8A9xoBQCgFAKAUAoBQCgFAKAUAoBQCgFAKAUAoBQCgFAKAUAoBQCgFAKAUAoBQCgFAKAUAoBQCgFAKAUAoBQCgFAKAUAoBQCgFAKAUAoBQCgFAKAUAoBQCgFAKAUAoBQCgFAKAUAoBQCgFAKAUAoBQCgFAKAUAoBQCgFAKAUAoBQCgFAKAUAoBQCgFAKAUAoBQCgFAKAUAoBQCgFAKAUAoBQCgFAKAUAoBQCgFAKAUAoBQCgFAKA1uL25DGbEk20OUEi/ZfhepsRcr/KeD/P7JphYuPlPB/n9k0wsXHyng/wA/smmFi5q9qeEbA4dwkrSBiuYARsdCSOXeDWkaM5K6KucVqU/nZ2b5yT9Jqt1apsOkjuPnZ2b5yT9JqdWqbDpI7j52dm+ck/SanVqmw6SO4+dnZvnJP0mp1apsOkjuPnZ2b5yT9JqdWqbDpI7j52dm+ck/SanVqmw6SO4+dnZvnJP0mp1apsOkjuPnZ2b5yT9JqdWqbDpI7j52dm+ck/SanVqmw6SO4+dnZvnJP0mp1apsOkjuPnZ2b5yT9JqdWqbDpI7j52dm+ck/SanVqmw6SO4+dnZvnJP0mp1apsOkjuPnZ2b5yT9JqdWqbDpI7j52dm+ck/SanVqmw6SO4+dnZvnJP0mp1apsOkjuPnZ2b5yT9JqdWqbDpI7kuG8KGAkbKjSluwRNyqVwtV6Iq60Fm2dRsrasOJTpIXDrextxB7GU6qe41jOEoO0lY0jJSV0XaqSVdqOVhkINiEax7DbjUoM0G1RCrZCDpoAugAFaRg2rmcpJFHLh/Jf86t0bK40fcmH8l/zp0bGNH3osP5L/AJ0wMY0c1vNuthcTKsjGZbIF6rLbQseYJv1jXTRlgjaxhUd5ZGjO5eBDZXfEqT9UkplPoOXjXRik1dJP1McVnZtoin3SwKXztiQRwHUs3oOWrRxS0S+pWVTDq36Gce5uCLBC2JBIzDVDp7NQ5O17L6kqedrv6EQ3Y2fYnpMQCL6EoL27OrrVrTv2V9SnTRt2voiePc7AsmcPiLWJ4qDpytlqrck7NIup3V1J+iMBujgbgZsTqmfinD2aXlstbcyvSf8AT0voiOPdfAsBl8bb0ZbfmVtVmpLVL1KqtfRv0JDujgQQCcQL96Wv2Xtxqt5ckvqT0lrXk/REY3WwJJA8aNtDcqB+4q1pLVL6lemvo36INuxgBxOJ046r+fDUd9LSfJEOtb7z9EYDdzAWufGRw5rz4cBU4Z7L6kdYVr4n6IyXdrAEXBxHZxX4VDU07WQVe6vifoj58nMB/qfzXn32qcMtkR1j/p+iPp3c2f8A6n81+FRhnsh1j/p+iMW3f2eP8T7S/Cpwz2X1IfE2+8/RD+wNnf6n2l+FMM9kR1n/AKfoh/YOzv8AU+0vwphnsh1n/p+iJ8Bs7AROHTxi+o1Kka6cLVMccXdJFJcQpKzk/RHUbh4YwbR6j5ocRAzA8LmMra48oZyPWa5eNljgm1mnY9DgZO7Xkz1GvMPRKe2PsJfwN7qlakM5bbA+mf010w7Jzz1K6pVipIsdQCVYqXJNJtWP/wBXB+E+j71dVL/DI5av+aJUlZy8wsHjXVlbja19D6q1UY2jybMnKV5c0uR8wERZLyZBCeAdrsPQxpUsn9m+LwIp3cbyth8SWMq+ITIcwCEEi9vzqHFxpvFuSpKVRYdiHDYEvDplBWVmu3AWPOrykozz5ozjFyhlybPrqG0aV5D5MK9X8wKJNZqKXmQ5J5OTfkZ9F1lIQowGVVk4MvYGHBqi2Tzut1yJxZrKz2fP+SCdbvYl2Bv9GCEZSNbHhp33rSMbR5eeplKd5WzfhoYmNAqkAJmBJVj1DY21PI99TaTb529SrlFJPS/oRthAymS5I6oW/EG/A+V6asnZ4f7oUeaxeX6/UxkiObi1s7Dqi5FraDuN6JK3yREm7/NmTxa8ALEHLcFsouL2HpqEG8/bwIxEAQBy4FjxHKwHLvqXpf8AQonnZfX2MJY+7hyPDt1/kalWKybI3jGotYa/tyoiGzBovh/QoRcjeOguRMlBcjK0B3W5X22E/gz+9K83i+y/P2PY+H9tfh9z0avOPXKe2PsJfwN7qlakM5nao+mb010w0OeepHGtSVJ0SoJJ0jqCTUbTwTtioXC9VVOY6c83/iumlOKpSV82c1WEnVi7ZIqRxhZp0k6olsEJ0BBBGh4X1rV3cIuOdjJWU5RllfQgnwsULhBCzsdFaRgE9ROlaRlOosWKy8NTOUYU2o4bvx0L0cEpOXpIozxCIAzfv8KybglezfizRKo3a6XgiGSIq12tG5++NYJO5hyNaKzWWa25oyldPPJ78mQdA4aQLeEZM5C6qWF9VPIWtV7xaTeedjO002l9nK/z8DOd2ORbBl6LOwbQm3MNyNRGMVd6Z2EpSdlqrXI8NMoAaQgta8YW7SAMODW46GrSi72isuexSE1ZOTz5b5kSw6IjdXNG669pINvTbWpcs21uiuHJRfNNELG5t1nKmxzHo0BHdxNW0z0+rK2bds3b5Ijmk+sDcX1IU638pTzHaKK2T/vzEk81/fkV1xACjqjXKRl0OoPM89Ks9dSiTtpsYJOp15m2nd225VDIUefMm2bEsjZM1rpcW1OlvUBeqVqrgsXia8PQ6SWC+qIMUSjFSLEE/v39nfVoSUldGVSnKDs1mQPIKsjNo+FqCxGxoQRNQHb7lfbYT+FP70rzuL7L8/Y9n4f2l+H3PRq809cp7Y+wl/A3uqVqQzm9pj6ZvTXRDQ556nyIVJBajWqliyiVBJqds4dHlRHldSy6IpIva5uSB3H8q6aEpRg5KK8zlrxjKai5PyKcmFZQyC2IjGjIxHSr6Dz0rZSTs39l78mYyi1dL7S25oqywNJEyQvnXnFJ9qljfqk+jnWsZKM1Kat4rRmUk5Qcabv4PVFjD4JY8TGFFrxMW1JN++9VlUc6TvuTGnGFZJbGvsVhzZ2CtKyOtg2l+K3GhrfJztbNK6OfNU73ybaZcEx6MxxowSxGedraHsHH3CsWlixSeeyNk3gwxWW7KzYhQVYESKsfRvkNyO+3MVOdmnk73RXK6azSVnYoS48KbKVSM/VMQzMe6/I+qr2vm834ldHZZLwKU20UAFmJzC+WQ3vbnf7rVOd9NNhhVtdd/wC5FCbGhgXvcdUC/EWPPt9NTdp2I6NNYvL9SCXEsSTqRnY2vYDs15UTy+RLhn8zFsUSb31uOH1dOV+3WoDSZgJje2tuwaW9PO9TyK2V7F/Ycx6W+vA/16ax4jsHRwn+Q2+Pi6Qdjcj/AFyrlp1HB+B2VqKqrxOdmZlNiLEf1xr0IyUldHjzg4uzQ6WrGbRkJKFWhnqStjudyftsL/Cn96V53F9l+fsex8P7a/D7no9eaeuU9sfYS/gb3VK1IZpdp4f6RjW0XkYyWZW0XUkAd+lWuVLGHlU8CD6CD7qgksDEINCyg9hIBqrLI0m22AxuGJIAytry+9zrtof68/l7HFX/ANiHz9zXmNHkxcgcho+srI1rWBOttCNK2VS0YLk9TB07zqSzutDDY2JBAeOLpJfvSO3VHrv7qtWtfC5WWyKUb2xKF5bszn2rHHKJMRiI84BUInAA/v8AnVNYYYLLds00njm89kivhtpKikKyyRksweMhmUntXupK1R+OxEU6a8N9jT4vaagtmPTkDODmsgGvEcL3FbWssvs8jK13n9rn4FLHbcW62spyZsyWuO4jmKrFa58+ZpK2WXLkUo8UH+kYgEX1BADX0vlvoalv7qzCiu08iKKIsFU80YC/pFWbtd+JW10l4MlSAnTVraEt1UB9HOmhW9/H9CY4M6gjjy+6T3Hke6i3KyfJma4RrAHicuhHaDpb1VNkUxO1vI+x4bQX07zp6hzNS1mVU8szYbCwf0oFvun+XDurDif8fzOng3eqvI6B8DXn4j1rGu2jskOOxuR/lWtKs4PwMK9BVF4nMT4dlJDCxHGvSi01dHizTi7SRHapKAGhB3u45+mwv8Kf3pXn8X2X5+x6vw/tr8Puek15p65T2x9hL+BvdUrUhmOKguSasmQ0czvfs/NhJurmKr0oBF7mL6Th/tI9dS3dFUrM5fcXEL4xKq5QHiVgALXMbHXTul/aogTM5vbW0I3xE2ZQTJJIASoOkfU1PLgKq9Sy0NzvLJ0mBwszMNUijK8blTmb/oroVW1Fw3Zzulesp7FTAQsNm46cImSRJkJ0ByQoQCBbX6RpgR/lFZwUcEm9eRpNyxxtpzId1ITLLL0YGiJmUHo8wzHS4rXhJxhJ3MuLpynFJGrSNXxXQ2C5pmUkKGIF2JtfibDtrnecn5nRHKKJ95dkLhgjhrqxKi6hJVYC97oSCCL63FrVMo4HkwniWaKrjNgWxDAXJVS3ldHOqZiOFzlOtdFSs50UmYQoqFVtGW7exBjFdhIkYRgv2XSXJF+IYWrmULnQ5WOhwm5Dx3ZJUdjYAGLIABe5vmNzw0ro4e1Od5bcjn4hSnG0dTZLunPbk/aGIB9KkcK7VxVPyOGXC1bbk/yNmNyQraLluRmFjfXkdOdSuMprIzlwVV56krbozZr5V1Zjq/VtyNu3jUrjKVrX5bFJcDWvey13M23amvqATcHNmXiOFl7KjrdIPgq99Pnf2MPk/PmvZe/rA/keQqetUrWuV6jxGK9l6lnYuyJI5M0gUCxGhB1NY8RXhOFonRwfC1adTFNK1jcyIK4T1CtLCKtcg1G1tkrIOxhwP8j3VvRrOD8Dl4nhlVXichiMMVJBFiONenFqSujwpKUW1LUrMtSRc7vcb7bC/wAKf3pXn8X2X5+x63w/tr8Puek15p65T2x9hL+BvdUrUhkMuJGYirJFbmLMDx191LC54Tu9tZcFtFoGveFcQhzX+pErODftKxqfXVU7FmrlTYKGXZeMxliTEYRc2BJU55SPbjpYGt2jvSTs/CIouRNiLi+otlK/tNb1UvkLZnp+0cOIdjSQ8xhJM1vKZGZj62Jq9vslPvHFeB/HvI+JLHgsYFtObVFPUtPQ5jHT4k7VdMKSZembol6tsxv5fV4E8arzJ5EO358V41HFtRpkAILBQoIRvvIF6rcDr3Ubb1CSWh6Bvvho02VKIRaJUiEY49XpENyeZJJJPMk1rJWjYos5HE7jbu7SxMcjYGTKiuA46UR9a1+BOulZJsueweDDdraGHaY4984YJ0X0oksRmzcOHFam7Fj0MRgVAIpJwKmwKsuLqbEXKsmLq1iLld8XU2IuRNiqWFyM4mpsRcwM9LAjaWpBrNqYISi/BhwP8jW9Gs6b8Dk4rhlWWWpys8JU2IsRXpqSkro8GUXCWF6nZbj/AG+F/hT+9K8/i+y/P2PW+H9v8vuek15p7BT2x9hL+BvdUrUhnN7QxVpWHfW8VkYyeZlFjaOIueJeFzYkx2i00MUrCWNXLRozC+qMLqP8vDsNYyVmbRd0d7uRu8V2IcK65ZMRHMWDCxzygqhIPAgCP2alLIq3meRbp7s4iXGYeN4JVj6VWcujKoRSGc3IsDlU+nSqIue4b2xs+DxQALM0E1gouSSraADjWr0M1qee+B/ZssbYnpIpI7rHbOjJfU8LjWq09S09DXYDZU39t5zDKE6Z+uUbJaxF81rWqF2iXob7wubAklggljRnaN2QhFLHK4uOGtgy/wDI1apqVgJYJpd3GUxSdKmSIpkYPZJEy2W1yMmXXuNVv9km2ZzO5u8O0tmxvHBgywdg56SCUm4FtMpGlVLHp3g5352hjMS0WLwyxRiJnDCKSMlwyAC7sRwZtO6pIO7xOMqyRFzV4jHVdIrcoy46rWK3Kr42psRchbGVNhcxOLpYXPnjVLC48ZqbAyGIqLA+9NSwKO0sIJBcaMOB/ka3o1XB2ehycTwyqq61NtuWpGIwwOhEU/vSp4ppwbW/sZcBFxqWeuH3PR6809cp7Y+wl/A3uqVqQzlNrQHpWPfXRF5GElmaraeM6CMyFWYAqtlte7G33iB+9JSSCjc18W/BUWEU4Hc0Y/8AsrNziXwMjm354s0M2mpN4zw5/XpjROFmy2xvf0L9EyyyNlDnKVy2YsBqzDW6HlUNpEpNmvh35QG5hlW3NSjEerMD+VMSGFnTbP2mmJjEkchdb873B5gq2qnXgalNEGG3ttjCxB5C7BiECqRc3BP3iBawNQ2kSinu1vfFiJhCiSRsVZgWK2OW1x1WJvY39RqL3JsdbicX0UbysSQisxtxsouQL+ioJOUwPhQglkSPo5o85Ch3yZQW4XyuSLmw4cSKhA2e8e8Pi8DzPmZUKXVbXOd1jFrkDi4q9rFdTQbN3kXEozqrLZspD2vewP3SRzq0cyssjQbU3xjRiiBpCDYlbBQezMTr6r1LmkFFsh2ZvMJ5Fi6N1Zr24MOqCxuQbjQE8KlVEyHBoz2zt1cPII3R2JUN1ctrEkcyOw1Lmk7BRbKHyyi81L/w/wC6q9KicDNriNrImFTFlXyPawFs3WJXttxHbU41a5GF3sag76w+bl/4f91R0qJwM2ewNtJimdY1dSmW+a338wFrE+SatGaZDi0aqffiJSQI5DYkfdHDTyqr0qJwMkwm/GHYgOHjvzYAr6ypNvSRapVRMhwZvcZtAINNSeHxrppUnN+BycRxCpLxN7uS5bEYYk3Jinv+aVPFJKDS39jLgZOVS71w+56RXmnrFPbH2Ev4G91StSGUcbhLsTV1Iq0azHbIjkUpKgdDY2JZdRqDdCD+9S3chZHnm/OzYsM8HQx9HnEuazyNfL0dr52PC54dtZtWLpmy3b2DhpMLFJJArsykszPLrcnkJAP2qyimiG2c34QZwmLa5Avh4+dvvTVEtSY6G03pbARYINkw0c2WPo2iVEkLdW4bJqym7XzdpPGpaViE3cl8FkpdZ5V+yLIoNiAXUG9u2ylAT6OykRI1vhS24DiYcKD1gmYDUgvKcqjTgQF/5iokSjUbQkXZe0YkzEdG8ciXubpILOM3+6ZPVUaMHrO3MbfDzWPGN/3U1drIqnmeDYaUyQyzK144RGJdDmHSHKrDuzAD0sKzLnXz7yjFbImYtd4+iWTvyTRHN61F/TetG7xKWtIbjsZcLL0epZ2C8tcoHOph2WJao5XdrbOEinAxaZ0AK5XVmRX01eP79rEW11PA8s1a+ZZ35Hse7uycDLbE4WODNYrnw/VUBrXvGpyg6W4A6kVfJO6K5nm3hnk6HGqgvc4dbW/E9Uk7sstDtcLBsLo0zeIZsq3vJre2t+vxqchmVfClBFHskNAqCLNCYxH9TIxzAqbm4N7376PQhanJbhY7Zfix8eWBpS5t0quTl0tbKbWorcyXfkd9u2cBJmOBSFRmUSGFWHC9gcx7zV42WhR35nk+5eRtplZVjdAZjlmVXjuL2urix9dZx1LvQseFNsKHiGHWJJLN0wgASO3VyEqvVDfX4W0tVppJ5ERbepvcFhmjhhR7hxEmcHiCRcA/7Stexwt+iR89xtunkd/uJ9vhv4U3vSufjOw/P2Ov4f2/y+56XXmHsFPbH2Ev4G91StSHoRzTC5FSkQV5JAaA8i8POMaIYNktc9ONdfNVDJR124HW2bhSeJjBPrqy0IZ5P4cx/wC4R/8Ax0/65KrLUlGv3t3Mjw0PSxSSNlydIsqBbiQaNGynrAHQgi/OtZ0ZRgp5WZnGqpScdjrt0t7MRJhEYJGsUB6JxGqqeRDBNAL5hw4kGurhadKpGz7X0OfiKlSErrs/U4nFY+fF7UM+HjM0iyB40IzC0NrXAOo6o51wy7WR2R0Mt/ZMfL0c2Ow/RWvGr5Cmbi2Ukk3t1iPSahu4SsdrsTeCWfBJwtkKSM3Mr1SAOZIsfXXZCEHRcudmckpzVVR5XRy/gxlULi1cjo3EaSAi4ZGzgi/I24HttWXD0+kbVuRpxFTo0nc020EbAS4rCElo5Eygjgym0kTjt5X9JrFpxbizZNSSaO08F0rjDFUtxkbXtGW2vZrXZwtOMoty3Rx8XWnCSjHmn7G82puzg8deSUBJT9fEYchQzHheM3DntYWJ7b1rU4FPOHoc9P4jhyqeunyscBu9PNszawhilD2lETFL5JEbTVfQQbciO6vOStKzPTcrwxR2L3hqxRkxsbEgnoVFwLDRnrXiKahOyMeEqupTxPc3kXg1wBAvNiibLmt0VrnlqL9tbR4GbipXWZzT+J04zcbPIt+EXEkbK8XW5iiGHSMsAGIjCoCxGma3G2lTxPDxpU0+d7P6kcHxk69aS+7a6+n7ms8GO4WEx2Eaafpc4kKjI2UWFuVq4krnpNnpe7e6eHwIZcOHs7At0jZtRoLaCrpWKt3PAtibJTFY94pWZUzSsSgBbqknQHSopwc5KKIq1FTg5vkTbY2edl4uOSMrKlukiMsanS5FmRrjMpHEX5EdlTODpztIrTqqtTxQdr/Q7syZ7Pe+ez3PE5tbn8692DTimtD5macZtS1udpuL/eMN/Cm96Vw8Z2H5+x6nw7t/l9z0uvMPYKe2PsJfwN7qlakM5vH420jDvrVLIzbzMExlLE3OQ8I+6c20lgEUsMfRGQt0zOt8+S2XIjX+qb3tyqkkyyZ0G7WBbC4WHDuyM0aBSYyShI7CwB/apSyIbON8Ie4k2PxKTxz4aNREseWZpFclWdtAkbC1mHPto4SegUktS7tHZU00UmEM0Lq6GO7AgowAKG4BJUMFubXyk6V21IwlS0af0Zywc1U1uvqc1u7uRLEJ4fG8KzsOr0bzZVcXsZPofq/ztWdKNalFu2qLVHSqSSvoWNyt1DgZpC08EzsuQeLtIxQXzNmzxqBey9p0qKVCUftSVtialaL+zFku0cB4xhZMHI4ikZ88bz5hGCGvq4VrXTMNBxtXVxVB1Figr6aHNw9ZU3abtrqRbubpSYZWiebCy36ylJJSsYYWLkNEOwai504VhRp1I05Raavp4vY1q1KbnGSen0W5lupufLghLfEYaQyKjKI+kfqpmuWDxrYdYcKnhaUoSbmstCnFVoyjaDz1M94d0BjYIcrJDKhsrz5lV0e7FFEas1lYkjS3War8Zw8pzvHN8/5ZnwfExhC08ly/hF/d3dCXB4ZoZHRnYuVlwxd8mYAAsjqhYX4gdlRw0JqnKOje5PFVIOpCVrpbHJL4NcWBmhxuHMd7A9LLEezVGQWPcL8a53R4iDw2fyOhcRw01juvmv3N5utuKmDkM80qYjEpfIkeYRKTcZy0gUyGxuABa/M1rQ4SWJSnkjDieOhhcKebI97tzJcfJHNHiMPGAgS05kV73Y6BI2AWx01qeKoTlUvFEcFxNOFJKTzudTntYXzWOhHO3Ze2nea74RtFJ7HlVJYptrO7bNbtrYMmPhbDRPGj2BBmLKLKykg5VbXvtyrn45Xp/P2Z1/DGlWz7r/VHOw+CPaKCyY3DKOxZZwPyENeTZnu3Rvt0N28TsyZ5sTiYpg0RjRI5JXYMXjbMRIigABWF731766KFCVSXgcvFcVGjHx5I02xty5MNiXxLYnCutpOpG0pk697WDRAc+2taHD1I1E2sjm4ri6U6MoxlnYm3m3a8dRFWaKJ4mY3mLhWR7aAojahlvw++eytuMoSm1KKOb4dxUKUZQqO3NE2F2a0EUcTyRSsq2LQlmWw4auqm9rcq6OGUlTSktDl4yUJVnKDumdruN/eMP/Cm96VzcZ2X5+x3fDu3+X3PSq8w9kp7Y+wl/A3uqUQzg9ruenf010R0MnqYxSUBZR6qSTKaA5vbV/7QwoubZX05Xs+tu2u/h/8AXn5r2OOt/mia59mrLLjSQSy6plJBvlJ5cdQK6FUcIU9n+5g4KUpvn/B9wmHeOFFmbol8iPWeQn0cKmTjKbcM3u9EVipRglPJbLVmww2ALWQ2w6EXWNDaUgfeZhwrNySz7T3ehdRby7K25kLzZVOSdJgDbo5lu5PCwsLk+kVooXecWvFaGMqlllJPwepbigREP0OSaRSojQ3NjzI4KKi8m+1eK5siyS7NpPkiZEZXRkyOUj6N0DANfQ6cjS6aad1d3TsRaSkmrOys1cgaQtMCDIjMGDZ1BygC/UPAcOVXVlDOzS25+Zi7upldN78vIwVM6xi5zdE9jcg3zDias5YW34r9CmBzilzs/wBT6Jx5S9Wy3H1VPDKi8z3/AP5UNPb+fMK2+n08F+5hNML5b5gCQekHC3Eh/wCjRJ2vp5fsRK18Ovn+5i8gFrWFsuUNfgtxr2XvzorkOy0y0sY5jcnUXI5gj1Ecu6mVrEWd7l3d5rSjvQn3c/5Vz8XnT+Z1fD1asvI3O0dpCNddWPAfzPdXBRouo/A9XiOIjRjd68kcpi8SzsWJ149n7dletCMYqyPnqs5VJOTeZCW/nVjMjJoQRPQHXbj/AN4w/wDCm96V5/Gdh+fsez8N7f5fc9KrzD2Sntj7CX8De6pWpDOE2un0z+mt46GT1IEqQWY2qAWEaoJNJtXCscZBNYCONGLsTYa5hb0120JpUZR5tnLVi3VjLkkQxRSpLLNB0UqSEEjNZhb9q1coShGE7poytOMnKNmma/bMoIMhgninFsrqSVH+4HTS/Kt6Ct9nEnHY56+axYWpbl3DQCPFxHMzFoWLM5LMT6TVJTxUn5llDDVXkQ4LCiSAEEKyzO2e12ABJ00q86mGpbW6WRnGlihtZvM+JtOOzBWZV+8dTiZD71X+tKlwlldf+KKY452/9mSYmWPqhYAbpnupCuB+LiaiLnm3LnbwJkoZJQ5X8T5g8a2Q2cm+pZzdUB+6CdWbupOKxafz+xWDeHJ+vL9z4ZLBbLKoUWV1sTY6nMvp5UvdvNZ8v5IcbJZPLn/BEz3BfMrXyqCFytcHW/f8Km9nh0KON1i105eIllAzXsGDsVzXy6217zpRXy2sJJZ31vlcxWc2FtLlT2k5geN+NGlcqr2y52MY34DQHn2X/me7lUt8yIq2RPs7GCNy9r6G1rgEntHL01lWpuccJrw9RUp4vAhxOJZySTc3PqHZY9lXhFQVkZVJyqSbbIS3OrmT3F/6/wDNCD4aFWYEUIOu3I/vOH/hTe9K8/jOw/P2PY+G9v8AL7npVeYe0VtpRF4pFXiVYD0kVKDOVxmCMjF11B/MHsI5HurRSM2iodmP5NWxIix88QfyaYkLH0YSTyTS6FjT7Z2cHkQSlsttI72QnU5m7eyuqhOUYvCvmc9WKclifyNNicFCHYLFIhHBomAB9HWrrjOo1dtPzOaUaadkvQk2d06Au8jlPuRsVeQ+k8vzqKmCWSWe/IQxLNvLbmSMJM4ndbtYqkaEGwPlMTa9QrYcC03Yd8WN67EMWHN+o0sRJJsSGW57rkVZyf3kmUUVybRn4lLd3ZkcmPILWU8zwv31GONkkms7jA7ttp5WMUhcMhZdOiyGxB10041LldO29yuG0k3tYxfCy5hlCFdco4BLc7X1NSpxtne/6lXB3ytbl4GLYSZlW+bNkbUNbrX0vrUqcU3lz2KunKSWednzMlwkmlwNNLgiw7lHb2moxr++4wP++37nzxWS9gGtfXMQy2HZc3qcStdlcDTsvrmfWwcnkEcLZSuluHE68aKaIcGF2fJfNYE3HYD69adItCvRu9z54jLpZdba3tyHpqcaKuD5GX9ny3uR28x/VqY4kOnI+/2dIfu/na9TjRR02zL+zJPJ/cc/XTHEq6cjIbLk8n3VOOJR05GY2VJ5P7imOJVwkdNuXhCcSttVhjdZGH1c8hWyA8zYMT2adorg42Sw23dz2PhcHdy5JJef/wAO/rzT2SHGSlUJHHlQHlm3kxBdmjd0J4lCVv6bcaXIsc5Jgtonhipx6HNTcWMfENo/4vEe2aXYsPENo/4vEe2aXYsUsdu1i5iGlnmcgWBZm4cbfuavCtUgrRbRV04S1SK/yMn85J7TfGr9Zrd5kdDT7q9B8jJ/OS+03xp1mt3mOhp91eg+Rk/nJfab406zW7zHQ0+6vQfI2fzkvtt8adZrd5joafdXoj78jZ/OS+23xp1mt3mR0NPur0Q+R0/nZfbb406zW7zHQUu6vRD5HT+dl9tvjTrNXvMdBS7q9EffkfiPOy+2/wAadZq95joKXdXoh8j8R52b23+NOs1e8x0FLuL0Q+SGI87N7b/Go6zV7zHQUu4vRH35I4jzs3tv8adZq95kdXpdxeiHyRxHnpvbf406xV7zHV6PcXoh8ksT56b23+NOsVe8x1ej3F6I+/JLE+em/Uf406xV7zHV6Pcj6IfJPE+em/Uf406xV7zHVqPcj6IfJPE+en/Uf406xV7zHVqPcj6IfJTE+en/AFH+NOsVe8yOrUe5H0RdwO7synrPKw75H+NOsVe8x1aj3I+iPVdyQY0EYAC9gFhftrJtt3ZskkrI62oJPjLfQ0BAcFH5IoB4jH5AoB4jH5AoB4jH5AoB4jH5AoB4jH5AoB4jH5AoB4jH5AoB4jH5AoB4jH5AoB4jH5AoB4jH5AoB4jH5AoB4jH5AoB4jH5AoB4jH5AoB4jH5AoB4jH5AoB4jH5AoB4jH5AoB4jH5AoB4jH5AoB4jH5AoDOLDqvAAUBLQCgFAKAUAoBQCgFAKAUAoBQCgFAKAUAoBQCgFAKAUAoBQCgFAKAUAoBQCgFAKA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QTEhUSExQWFhUXGBgWFRgUGBoVFBwYFSIcGB0ZGhcYHCggGRslGxcUITEhJSkrMC4uFyAzODMsNygtLisBCgoKDg0OGxAQGiwmHyQsLCwsLCwtNzAsLCwsLCwsLCwvLCwsLCwsLCwsLCwsLCwsLCwsLCwsLCwsLCwsLCwsLP/AABEIAMwAzAMBEQACEQEDEQH/xAAbAAEAAgMBAQAAAAAAAAAAAAAAAwQCBQYHAf/EAEgQAAIBAgMEBAkKAwcDBQAAAAECAwARBBIhBQYxQRMiUWEHFFJTcYGSsdEWFyMyM0JykZOhc8HwFTRUYmSCorLS4SQldMPx/8QAGgEBAAMBAQEAAAAAAAAAAAAAAAECAwQFBv/EADcRAAIBAgQCCAMIAwADAAAAAAABAgMREiExUQRBExQyUmFxkcEFgaEiQnKCsdHh8DM0YtLi8f/aAAwDAQACEQMRAD8A9xoBQCgFAKAUAoBQCgFAKAUAoBQCgFAKAUAoBQCgFAKAUAoBQCgFAKAUAoBQCgFAKAUAoBQCgFAKAUAoBQCgFAKAUAoBQCgFAKAUAoBQCgFAKAUAoBQCgFAKAUAoBQCgFAKAUAoBQCgFAKAUAoBQCgFAKAUAoBQCgFAKAUAoBQCgFAKAUAoBQCgFAKAUAoBQCgFAKAUAoBQCgFAKAUAoBQCgFAKAUAoBQCgFAKAUAoBQCgFAKA1uL25DGbEk20OUEi/ZfhepsRcr/KeD/P7JphYuPlPB/n9k0wsXHyng/wA/smmFi5q9qeEbA4dwkrSBiuYARsdCSOXeDWkaM5K6KucVqU/nZ2b5yT9Jqt1apsOkjuPnZ2b5yT9JqdWqbDpI7j52dm+ck/SanVqmw6SO4+dnZvnJP0mp1apsOkjuPnZ2b5yT9JqdWqbDpI7j52dm+ck/SanVqmw6SO4+dnZvnJP0mp1apsOkjuPnZ2b5yT9JqdWqbDpI7j52dm+ck/SanVqmw6SO4+dnZvnJP0mp1apsOkjuPnZ2b5yT9JqdWqbDpI7j52dm+ck/SanVqmw6SO4+dnZvnJP0mp1apsOkjuPnZ2b5yT9JqdWqbDpI7j52dm+ck/SanVqmw6SO4+dnZvnJP0mp1apsOkjuPnZ2b5yT9JqdWqbDpI7kuG8KGAkbKjSluwRNyqVwtV6Iq60Fm2dRsrasOJTpIXDrextxB7GU6qe41jOEoO0lY0jJSV0XaqSVdqOVhkINiEax7DbjUoM0G1RCrZCDpoAugAFaRg2rmcpJFHLh/Jf86t0bK40fcmH8l/zp0bGNH3osP5L/AJ0wMY0c1vNuthcTKsjGZbIF6rLbQseYJv1jXTRlgjaxhUd5ZGjO5eBDZXfEqT9UkplPoOXjXRik1dJP1McVnZtoin3SwKXztiQRwHUs3oOWrRxS0S+pWVTDq36Gce5uCLBC2JBIzDVDp7NQ5O17L6kqedrv6EQ3Y2fYnpMQCL6EoL27OrrVrTv2V9SnTRt2voiePc7AsmcPiLWJ4qDpytlqrck7NIup3V1J+iMBujgbgZsTqmfinD2aXlstbcyvSf8AT0voiOPdfAsBl8bb0ZbfmVtVmpLVL1KqtfRv0JDujgQQCcQL96Wv2Xtxqt5ckvqT0lrXk/REY3WwJJA8aNtDcqB+4q1pLVL6lemvo36INuxgBxOJ046r+fDUd9LSfJEOtb7z9EYDdzAWufGRw5rz4cBU4Z7L6kdYVr4n6IyXdrAEXBxHZxX4VDU07WQVe6vifoj58nMB/qfzXn32qcMtkR1j/p+iPp3c2f8A6n81+FRhnsh1j/p+iMW3f2eP8T7S/Cpwz2X1IfE2+8/RD+wNnf6n2l+FMM9kR1n/AKfoh/YOzv8AU+0vwphnsh1n/p+iJ8Bs7AROHTxi+o1Kka6cLVMccXdJFJcQpKzk/RHUbh4YwbR6j5ocRAzA8LmMra48oZyPWa5eNljgm1mnY9DgZO7Xkz1GvMPRKe2PsJfwN7qlakM5bbA+mf010w7Jzz1K6pVipIsdQCVYqXJNJtWP/wBXB+E+j71dVL/DI5av+aJUlZy8wsHjXVlbja19D6q1UY2jybMnKV5c0uR8wERZLyZBCeAdrsPQxpUsn9m+LwIp3cbyth8SWMq+ITIcwCEEi9vzqHFxpvFuSpKVRYdiHDYEvDplBWVmu3AWPOrykozz5ozjFyhlybPrqG0aV5D5MK9X8wKJNZqKXmQ5J5OTfkZ9F1lIQowGVVk4MvYGHBqi2Tzut1yJxZrKz2fP+SCdbvYl2Bv9GCEZSNbHhp33rSMbR5eeplKd5WzfhoYmNAqkAJmBJVj1DY21PI99TaTb529SrlFJPS/oRthAymS5I6oW/EG/A+V6asnZ4f7oUeaxeX6/UxkiObi1s7Dqi5FraDuN6JK3yREm7/NmTxa8ALEHLcFsouL2HpqEG8/bwIxEAQBy4FjxHKwHLvqXpf8AQonnZfX2MJY+7hyPDt1/kalWKybI3jGotYa/tyoiGzBovh/QoRcjeOguRMlBcjK0B3W5X22E/gz+9K83i+y/P2PY+H9tfh9z0avOPXKe2PsJfwN7qlakM5nao+mb010w0OeepHGtSVJ0SoJJ0jqCTUbTwTtioXC9VVOY6c83/iumlOKpSV82c1WEnVi7ZIqRxhZp0k6olsEJ0BBBGh4X1rV3cIuOdjJWU5RllfQgnwsULhBCzsdFaRgE9ROlaRlOosWKy8NTOUYU2o4bvx0L0cEpOXpIozxCIAzfv8KybglezfizRKo3a6XgiGSIq12tG5++NYJO5hyNaKzWWa25oyldPPJ78mQdA4aQLeEZM5C6qWF9VPIWtV7xaTeedjO002l9nK/z8DOd2ORbBl6LOwbQm3MNyNRGMVd6Z2EpSdlqrXI8NMoAaQgta8YW7SAMODW46GrSi72isuexSE1ZOTz5b5kSw6IjdXNG669pINvTbWpcs21uiuHJRfNNELG5t1nKmxzHo0BHdxNW0z0+rK2bds3b5Ijmk+sDcX1IU638pTzHaKK2T/vzEk81/fkV1xACjqjXKRl0OoPM89Ks9dSiTtpsYJOp15m2nd225VDIUefMm2bEsjZM1rpcW1OlvUBeqVqrgsXia8PQ6SWC+qIMUSjFSLEE/v39nfVoSUldGVSnKDs1mQPIKsjNo+FqCxGxoQRNQHb7lfbYT+FP70rzuL7L8/Y9n4f2l+H3PRq809cp7Y+wl/A3uqVqQzm9pj6ZvTXRDQ556nyIVJBajWqliyiVBJqds4dHlRHldSy6IpIva5uSB3H8q6aEpRg5KK8zlrxjKai5PyKcmFZQyC2IjGjIxHSr6Dz0rZSTs39l78mYyi1dL7S25oqywNJEyQvnXnFJ9qljfqk+jnWsZKM1Kat4rRmUk5Qcabv4PVFjD4JY8TGFFrxMW1JN++9VlUc6TvuTGnGFZJbGvsVhzZ2CtKyOtg2l+K3GhrfJztbNK6OfNU73ybaZcEx6MxxowSxGedraHsHH3CsWlixSeeyNk3gwxWW7KzYhQVYESKsfRvkNyO+3MVOdmnk73RXK6azSVnYoS48KbKVSM/VMQzMe6/I+qr2vm834ldHZZLwKU20UAFmJzC+WQ3vbnf7rVOd9NNhhVtdd/wC5FCbGhgXvcdUC/EWPPt9NTdp2I6NNYvL9SCXEsSTqRnY2vYDs15UTy+RLhn8zFsUSb31uOH1dOV+3WoDSZgJje2tuwaW9PO9TyK2V7F/Ycx6W+vA/16ax4jsHRwn+Q2+Pi6Qdjcj/AFyrlp1HB+B2VqKqrxOdmZlNiLEf1xr0IyUldHjzg4uzQ6WrGbRkJKFWhnqStjudyftsL/Cn96V53F9l+fsex8P7a/D7no9eaeuU9sfYS/gb3VK1IZpdp4f6RjW0XkYyWZW0XUkAd+lWuVLGHlU8CD6CD7qgksDEINCyg9hIBqrLI0m22AxuGJIAytry+9zrtof68/l7HFX/ANiHz9zXmNHkxcgcho+srI1rWBOttCNK2VS0YLk9TB07zqSzutDDY2JBAeOLpJfvSO3VHrv7qtWtfC5WWyKUb2xKF5bszn2rHHKJMRiI84BUInAA/v8AnVNYYYLLds00njm89kivhtpKikKyyRksweMhmUntXupK1R+OxEU6a8N9jT4vaagtmPTkDODmsgGvEcL3FbWssvs8jK13n9rn4FLHbcW62spyZsyWuO4jmKrFa58+ZpK2WXLkUo8UH+kYgEX1BADX0vlvoalv7qzCiu08iKKIsFU80YC/pFWbtd+JW10l4MlSAnTVraEt1UB9HOmhW9/H9CY4M6gjjy+6T3Hke6i3KyfJma4RrAHicuhHaDpb1VNkUxO1vI+x4bQX07zp6hzNS1mVU8szYbCwf0oFvun+XDurDif8fzOng3eqvI6B8DXn4j1rGu2jskOOxuR/lWtKs4PwMK9BVF4nMT4dlJDCxHGvSi01dHizTi7SRHapKAGhB3u45+mwv8Kf3pXn8X2X5+x6vw/tr8Puek15p65T2x9hL+BvdUrUhmOKguSasmQ0czvfs/NhJurmKr0oBF7mL6Th/tI9dS3dFUrM5fcXEL4xKq5QHiVgALXMbHXTul/aogTM5vbW0I3xE2ZQTJJIASoOkfU1PLgKq9Sy0NzvLJ0mBwszMNUijK8blTmb/oroVW1Fw3Zzulesp7FTAQsNm46cImSRJkJ0ByQoQCBbX6RpgR/lFZwUcEm9eRpNyxxtpzId1ITLLL0YGiJmUHo8wzHS4rXhJxhJ3MuLpynFJGrSNXxXQ2C5pmUkKGIF2JtfibDtrnecn5nRHKKJ95dkLhgjhrqxKi6hJVYC97oSCCL63FrVMo4HkwniWaKrjNgWxDAXJVS3ldHOqZiOFzlOtdFSs50UmYQoqFVtGW7exBjFdhIkYRgv2XSXJF+IYWrmULnQ5WOhwm5Dx3ZJUdjYAGLIABe5vmNzw0ro4e1Od5bcjn4hSnG0dTZLunPbk/aGIB9KkcK7VxVPyOGXC1bbk/yNmNyQraLluRmFjfXkdOdSuMprIzlwVV56krbozZr5V1Zjq/VtyNu3jUrjKVrX5bFJcDWvey13M23amvqATcHNmXiOFl7KjrdIPgq99Pnf2MPk/PmvZe/rA/keQqetUrWuV6jxGK9l6lnYuyJI5M0gUCxGhB1NY8RXhOFonRwfC1adTFNK1jcyIK4T1CtLCKtcg1G1tkrIOxhwP8j3VvRrOD8Dl4nhlVXichiMMVJBFiONenFqSujwpKUW1LUrMtSRc7vcb7bC/wAKf3pXn8X2X5+x63w/tr8Puek15p65T2x9hL+BvdUrUhkMuJGYirJFbmLMDx191LC54Tu9tZcFtFoGveFcQhzX+pErODftKxqfXVU7FmrlTYKGXZeMxliTEYRc2BJU55SPbjpYGt2jvSTs/CIouRNiLi+otlK/tNb1UvkLZnp+0cOIdjSQ8xhJM1vKZGZj62Jq9vslPvHFeB/HvI+JLHgsYFtObVFPUtPQ5jHT4k7VdMKSZembol6tsxv5fV4E8arzJ5EO358V41HFtRpkAILBQoIRvvIF6rcDr3Ubb1CSWh6Bvvho02VKIRaJUiEY49XpENyeZJJJPMk1rJWjYos5HE7jbu7SxMcjYGTKiuA46UR9a1+BOulZJsueweDDdraGHaY4984YJ0X0oksRmzcOHFam7Fj0MRgVAIpJwKmwKsuLqbEXKsmLq1iLld8XU2IuRNiqWFyM4mpsRcwM9LAjaWpBrNqYISi/BhwP8jW9Gs6b8Dk4rhlWWWpys8JU2IsRXpqSkro8GUXCWF6nZbj/AG+F/hT+9K8/i+y/P2PW+H9v8vuek15p7BT2x9hL+BvdUrUhnN7QxVpWHfW8VkYyeZlFjaOIueJeFzYkx2i00MUrCWNXLRozC+qMLqP8vDsNYyVmbRd0d7uRu8V2IcK65ZMRHMWDCxzygqhIPAgCP2alLIq3meRbp7s4iXGYeN4JVj6VWcujKoRSGc3IsDlU+nSqIue4b2xs+DxQALM0E1gouSSraADjWr0M1qee+B/ZssbYnpIpI7rHbOjJfU8LjWq09S09DXYDZU39t5zDKE6Z+uUbJaxF81rWqF2iXob7wubAklggljRnaN2QhFLHK4uOGtgy/wDI1apqVgJYJpd3GUxSdKmSIpkYPZJEy2W1yMmXXuNVv9km2ZzO5u8O0tmxvHBgywdg56SCUm4FtMpGlVLHp3g5352hjMS0WLwyxRiJnDCKSMlwyAC7sRwZtO6pIO7xOMqyRFzV4jHVdIrcoy46rWK3Kr42psRchbGVNhcxOLpYXPnjVLC48ZqbAyGIqLA+9NSwKO0sIJBcaMOB/ka3o1XB2ehycTwyqq61NtuWpGIwwOhEU/vSp4ppwbW/sZcBFxqWeuH3PR6809cp7Y+wl/A3uqVqQzlNrQHpWPfXRF5GElmaraeM6CMyFWYAqtlte7G33iB+9JSSCjc18W/BUWEU4Hc0Y/8AsrNziXwMjm354s0M2mpN4zw5/XpjROFmy2xvf0L9EyyyNlDnKVy2YsBqzDW6HlUNpEpNmvh35QG5hlW3NSjEerMD+VMSGFnTbP2mmJjEkchdb873B5gq2qnXgalNEGG3ttjCxB5C7BiECqRc3BP3iBawNQ2kSinu1vfFiJhCiSRsVZgWK2OW1x1WJvY39RqL3JsdbicX0UbysSQisxtxsouQL+ioJOUwPhQglkSPo5o85Ch3yZQW4XyuSLmw4cSKhA2e8e8Pi8DzPmZUKXVbXOd1jFrkDi4q9rFdTQbN3kXEozqrLZspD2vewP3SRzq0cyssjQbU3xjRiiBpCDYlbBQezMTr6r1LmkFFsh2ZvMJ5Fi6N1Zr24MOqCxuQbjQE8KlVEyHBoz2zt1cPII3R2JUN1ctrEkcyOw1Lmk7BRbKHyyi81L/w/wC6q9KicDNriNrImFTFlXyPawFs3WJXttxHbU41a5GF3sag76w+bl/4f91R0qJwM2ewNtJimdY1dSmW+a338wFrE+SatGaZDi0aqffiJSQI5DYkfdHDTyqr0qJwMkwm/GHYgOHjvzYAr6ypNvSRapVRMhwZvcZtAINNSeHxrppUnN+BycRxCpLxN7uS5bEYYk3Jinv+aVPFJKDS39jLgZOVS71w+56RXmnrFPbH2Ev4G91StSGUcbhLsTV1Iq0azHbIjkUpKgdDY2JZdRqDdCD+9S3chZHnm/OzYsM8HQx9HnEuazyNfL0dr52PC54dtZtWLpmy3b2DhpMLFJJArsykszPLrcnkJAP2qyimiG2c34QZwmLa5Avh4+dvvTVEtSY6G03pbARYINkw0c2WPo2iVEkLdW4bJqym7XzdpPGpaViE3cl8FkpdZ5V+yLIoNiAXUG9u2ylAT6OykRI1vhS24DiYcKD1gmYDUgvKcqjTgQF/5iokSjUbQkXZe0YkzEdG8ciXubpILOM3+6ZPVUaMHrO3MbfDzWPGN/3U1drIqnmeDYaUyQyzK144RGJdDmHSHKrDuzAD0sKzLnXz7yjFbImYtd4+iWTvyTRHN61F/TetG7xKWtIbjsZcLL0epZ2C8tcoHOph2WJao5XdrbOEinAxaZ0AK5XVmRX01eP79rEW11PA8s1a+ZZ35Hse7uycDLbE4WODNYrnw/VUBrXvGpyg6W4A6kVfJO6K5nm3hnk6HGqgvc4dbW/E9Uk7sstDtcLBsLo0zeIZsq3vJre2t+vxqchmVfClBFHskNAqCLNCYxH9TIxzAqbm4N7376PQhanJbhY7Zfix8eWBpS5t0quTl0tbKbWorcyXfkd9u2cBJmOBSFRmUSGFWHC9gcx7zV42WhR35nk+5eRtplZVjdAZjlmVXjuL2urix9dZx1LvQseFNsKHiGHWJJLN0wgASO3VyEqvVDfX4W0tVppJ5ERbepvcFhmjhhR7hxEmcHiCRcA/7Stexwt+iR89xtunkd/uJ9vhv4U3vSufjOw/P2Ov4f2/y+56XXmHsFPbH2Ev4G91StSHoRzTC5FSkQV5JAaA8i8POMaIYNktc9ONdfNVDJR124HW2bhSeJjBPrqy0IZ5P4cx/wC4R/8Ax0/65KrLUlGv3t3Mjw0PSxSSNlydIsqBbiQaNGynrAHQgi/OtZ0ZRgp5WZnGqpScdjrt0t7MRJhEYJGsUB6JxGqqeRDBNAL5hw4kGurhadKpGz7X0OfiKlSErrs/U4nFY+fF7UM+HjM0iyB40IzC0NrXAOo6o51wy7WR2R0Mt/ZMfL0c2Ow/RWvGr5Cmbi2Ukk3t1iPSahu4SsdrsTeCWfBJwtkKSM3Mr1SAOZIsfXXZCEHRcudmckpzVVR5XRy/gxlULi1cjo3EaSAi4ZGzgi/I24HttWXD0+kbVuRpxFTo0nc020EbAS4rCElo5Eygjgym0kTjt5X9JrFpxbizZNSSaO08F0rjDFUtxkbXtGW2vZrXZwtOMoty3Rx8XWnCSjHmn7G82puzg8deSUBJT9fEYchQzHheM3DntYWJ7b1rU4FPOHoc9P4jhyqeunyscBu9PNszawhilD2lETFL5JEbTVfQQbciO6vOStKzPTcrwxR2L3hqxRkxsbEgnoVFwLDRnrXiKahOyMeEqupTxPc3kXg1wBAvNiibLmt0VrnlqL9tbR4GbipXWZzT+J04zcbPIt+EXEkbK8XW5iiGHSMsAGIjCoCxGma3G2lTxPDxpU0+d7P6kcHxk69aS+7a6+n7ms8GO4WEx2Eaafpc4kKjI2UWFuVq4krnpNnpe7e6eHwIZcOHs7At0jZtRoLaCrpWKt3PAtibJTFY94pWZUzSsSgBbqknQHSopwc5KKIq1FTg5vkTbY2edl4uOSMrKlukiMsanS5FmRrjMpHEX5EdlTODpztIrTqqtTxQdr/Q7syZ7Pe+ez3PE5tbn8692DTimtD5macZtS1udpuL/eMN/Cm96Vw8Z2H5+x6nw7t/l9z0uvMPYKe2PsJfwN7qlakM5vH420jDvrVLIzbzMExlLE3OQ8I+6c20lgEUsMfRGQt0zOt8+S2XIjX+qb3tyqkkyyZ0G7WBbC4WHDuyM0aBSYyShI7CwB/apSyIbON8Ie4k2PxKTxz4aNREseWZpFclWdtAkbC1mHPto4SegUktS7tHZU00UmEM0Lq6GO7AgowAKG4BJUMFubXyk6V21IwlS0af0Zywc1U1uvqc1u7uRLEJ4fG8KzsOr0bzZVcXsZPofq/ztWdKNalFu2qLVHSqSSvoWNyt1DgZpC08EzsuQeLtIxQXzNmzxqBey9p0qKVCUftSVtialaL+zFku0cB4xhZMHI4ikZ88bz5hGCGvq4VrXTMNBxtXVxVB1Figr6aHNw9ZU3abtrqRbubpSYZWiebCy36ylJJSsYYWLkNEOwai504VhRp1I05Raavp4vY1q1KbnGSen0W5lupufLghLfEYaQyKjKI+kfqpmuWDxrYdYcKnhaUoSbmstCnFVoyjaDz1M94d0BjYIcrJDKhsrz5lV0e7FFEas1lYkjS3War8Zw8pzvHN8/5ZnwfExhC08ly/hF/d3dCXB4ZoZHRnYuVlwxd8mYAAsjqhYX4gdlRw0JqnKOje5PFVIOpCVrpbHJL4NcWBmhxuHMd7A9LLEezVGQWPcL8a53R4iDw2fyOhcRw01juvmv3N5utuKmDkM80qYjEpfIkeYRKTcZy0gUyGxuABa/M1rQ4SWJSnkjDieOhhcKebI97tzJcfJHNHiMPGAgS05kV73Y6BI2AWx01qeKoTlUvFEcFxNOFJKTzudTntYXzWOhHO3Ze2nea74RtFJ7HlVJYptrO7bNbtrYMmPhbDRPGj2BBmLKLKykg5VbXvtyrn45Xp/P2Z1/DGlWz7r/VHOw+CPaKCyY3DKOxZZwPyENeTZnu3Rvt0N28TsyZ5sTiYpg0RjRI5JXYMXjbMRIigABWF731766KFCVSXgcvFcVGjHx5I02xty5MNiXxLYnCutpOpG0pk697WDRAc+2taHD1I1E2sjm4ri6U6MoxlnYm3m3a8dRFWaKJ4mY3mLhWR7aAojahlvw++eytuMoSm1KKOb4dxUKUZQqO3NE2F2a0EUcTyRSsq2LQlmWw4auqm9rcq6OGUlTSktDl4yUJVnKDumdruN/eMP/Cm96VzcZ2X5+x3fDu3+X3PSq8w9kp7Y+wl/A3uqUQzg9ruenf010R0MnqYxSUBZR6qSTKaA5vbV/7QwoubZX05Xs+tu2u/h/8AXn5r2OOt/mia59mrLLjSQSy6plJBvlJ5cdQK6FUcIU9n+5g4KUpvn/B9wmHeOFFmbol8iPWeQn0cKmTjKbcM3u9EVipRglPJbLVmww2ALWQ2w6EXWNDaUgfeZhwrNySz7T3ehdRby7K25kLzZVOSdJgDbo5lu5PCwsLk+kVooXecWvFaGMqlllJPwepbigREP0OSaRSojQ3NjzI4KKi8m+1eK5siyS7NpPkiZEZXRkyOUj6N0DANfQ6cjS6aad1d3TsRaSkmrOys1cgaQtMCDIjMGDZ1BygC/UPAcOVXVlDOzS25+Zi7upldN78vIwVM6xi5zdE9jcg3zDias5YW34r9CmBzilzs/wBT6Jx5S9Wy3H1VPDKi8z3/AP5UNPb+fMK2+n08F+5hNML5b5gCQekHC3Eh/wCjRJ2vp5fsRK18Ovn+5i8gFrWFsuUNfgtxr2XvzorkOy0y0sY5jcnUXI5gj1Ecu6mVrEWd7l3d5rSjvQn3c/5Vz8XnT+Z1fD1asvI3O0dpCNddWPAfzPdXBRouo/A9XiOIjRjd68kcpi8SzsWJ149n7dletCMYqyPnqs5VJOTeZCW/nVjMjJoQRPQHXbj/AN4w/wDCm96V5/Gdh+fsez8N7f5fc9KrzD2Sntj7CX8De6pWpDOE2un0z+mt46GT1IEqQWY2qAWEaoJNJtXCscZBNYCONGLsTYa5hb0120JpUZR5tnLVi3VjLkkQxRSpLLNB0UqSEEjNZhb9q1coShGE7poytOMnKNmma/bMoIMhgninFsrqSVH+4HTS/Kt6Ct9nEnHY56+axYWpbl3DQCPFxHMzFoWLM5LMT6TVJTxUn5llDDVXkQ4LCiSAEEKyzO2e12ABJ00q86mGpbW6WRnGlihtZvM+JtOOzBWZV+8dTiZD71X+tKlwlldf+KKY452/9mSYmWPqhYAbpnupCuB+LiaiLnm3LnbwJkoZJQ5X8T5g8a2Q2cm+pZzdUB+6CdWbupOKxafz+xWDeHJ+vL9z4ZLBbLKoUWV1sTY6nMvp5UvdvNZ8v5IcbJZPLn/BEz3BfMrXyqCFytcHW/f8Km9nh0KON1i105eIllAzXsGDsVzXy6217zpRXy2sJJZ31vlcxWc2FtLlT2k5geN+NGlcqr2y52MY34DQHn2X/me7lUt8yIq2RPs7GCNy9r6G1rgEntHL01lWpuccJrw9RUp4vAhxOJZySTc3PqHZY9lXhFQVkZVJyqSbbIS3OrmT3F/6/wDNCD4aFWYEUIOu3I/vOH/hTe9K8/jOw/P2PY+G9v8AL7npVeYe0VtpRF4pFXiVYD0kVKDOVxmCMjF11B/MHsI5HurRSM2iodmP5NWxIix88QfyaYkLH0YSTyTS6FjT7Z2cHkQSlsttI72QnU5m7eyuqhOUYvCvmc9WKclifyNNicFCHYLFIhHBomAB9HWrrjOo1dtPzOaUaadkvQk2d06Au8jlPuRsVeQ+k8vzqKmCWSWe/IQxLNvLbmSMJM4ndbtYqkaEGwPlMTa9QrYcC03Yd8WN67EMWHN+o0sRJJsSGW57rkVZyf3kmUUVybRn4lLd3ZkcmPILWU8zwv31GONkkms7jA7ttp5WMUhcMhZdOiyGxB10041LldO29yuG0k3tYxfCy5hlCFdco4BLc7X1NSpxtne/6lXB3ytbl4GLYSZlW+bNkbUNbrX0vrUqcU3lz2KunKSWednzMlwkmlwNNLgiw7lHb2moxr++4wP++37nzxWS9gGtfXMQy2HZc3qcStdlcDTsvrmfWwcnkEcLZSuluHE68aKaIcGF2fJfNYE3HYD69adItCvRu9z54jLpZdba3tyHpqcaKuD5GX9ny3uR28x/VqY4kOnI+/2dIfu/na9TjRR02zL+zJPJ/cc/XTHEq6cjIbLk8n3VOOJR05GY2VJ5P7imOJVwkdNuXhCcSttVhjdZGH1c8hWyA8zYMT2adorg42Sw23dz2PhcHdy5JJef/wAO/rzT2SHGSlUJHHlQHlm3kxBdmjd0J4lCVv6bcaXIsc5Jgtonhipx6HNTcWMfENo/4vEe2aXYsPENo/4vEe2aXYsUsdu1i5iGlnmcgWBZm4cbfuavCtUgrRbRV04S1SK/yMn85J7TfGr9Zrd5kdDT7q9B8jJ/OS+03xp1mt3mOhp91eg+Rk/nJfab406zW7zHQ0+6vQfI2fzkvtt8adZrd5joafdXoj78jZ/OS+23xp1mt3mR0NPur0Q+R0/nZfbb406zW7zHQUu6vRD5HT+dl9tvjTrNXvMdBS7q9EffkfiPOy+2/wAadZq95joKXdXoh8j8R52b23+NOs1e8x0FLuL0Q+SGI87N7b/Go6zV7zHQUu4vRH35I4jzs3tv8adZq95kdXpdxeiHyRxHnpvbf406xV7zHV6PcXoh8ksT56b23+NOsVe8x1ej3F6I+/JLE+em/Uf406xV7zHV6Pcj6IfJPE+em/Uf406xV7zHVqPcj6IfJPE+en/Uf406xV7zHVqPcj6IfJTE+en/AFH+NOsVe8yOrUe5H0RdwO7synrPKw75H+NOsVe8x1aj3I+iPVdyQY0EYAC9gFhftrJtt3ZskkrI62oJPjLfQ0BAcFH5IoB4jH5AoB4jH5AoB4jH5AoB4jH5AoB4jH5AoB4jH5AoB4jH5AoB4jH5AoB4jH5AoB4jH5AoB4jH5AoB4jH5AoB4jH5AoB4jH5AoB4jH5AoB4jH5AoB4jH5AoB4jH5AoB4jH5AoB4jH5AoB4jH5AoB4jH5AoDOLDqvAAUBLQCgFAKAUAoBQCgFAKAUAoBQCgFAKAUAoBQCgFAKAUAoBQCgFAKAUAoBQCgFAKA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TEhUSExQWFhUXGBgWFRgUGBoVFBwYFSIcGB0ZGhcYHCggGRslGxcUITEhJSkrMC4uFyAzODMsNygtLisBCgoKDg0OGxAQGiwmHyQsLCwsLCwtNzAsLCwsLCwsLCwvLCwsLCwsLCwsLCwsLCwsLCwsLCwsLCwsLCwsLCwsLP/AABEIAMwAzAMBEQACEQEDEQH/xAAbAAEAAgMBAQAAAAAAAAAAAAAAAwQCBQYHAf/EAEgQAAIBAgMEBAkKAwcDBQAAAAECAwARBBIhBQYxQRMiUWEHFFJTcYGSsdEWFyMyM0JykZOhc8HwFTRUYmSCorLS4SQldMPx/8QAGgEBAAMBAQEAAAAAAAAAAAAAAAECAwQFBv/EADcRAAIBAgQCCAMIAwADAAAAAAABAgMREiExUQRBExQyUmFxkcEFgaEiQnKCsdHh8DM0YtLi8f/aAAwDAQACEQMRAD8A9xoBQCgFAKAUAoBQCgFAKAUAoBQCgFAKAUAoBQCgFAKAUAoBQCgFAKAUAoBQCgFAKAUAoBQCgFAKAUAoBQCgFAKAUAoBQCgFAKAUAoBQCgFAKAUAoBQCgFAKAUAoBQCgFAKAUAoBQCgFAKAUAoBQCgFAKAUAoBQCgFAKAUAoBQCgFAKAUAoBQCgFAKAUAoBQCgFAKAUAoBQCgFAKAUAoBQCgFAKAUAoBQCgFAKAUAoBQCgFAKA1uL25DGbEk20OUEi/ZfhepsRcr/KeD/P7JphYuPlPB/n9k0wsXHyng/wA/smmFi5q9qeEbA4dwkrSBiuYARsdCSOXeDWkaM5K6KucVqU/nZ2b5yT9Jqt1apsOkjuPnZ2b5yT9JqdWqbDpI7j52dm+ck/SanVqmw6SO4+dnZvnJP0mp1apsOkjuPnZ2b5yT9JqdWqbDpI7j52dm+ck/SanVqmw6SO4+dnZvnJP0mp1apsOkjuPnZ2b5yT9JqdWqbDpI7j52dm+ck/SanVqmw6SO4+dnZvnJP0mp1apsOkjuPnZ2b5yT9JqdWqbDpI7j52dm+ck/SanVqmw6SO4+dnZvnJP0mp1apsOkjuPnZ2b5yT9JqdWqbDpI7j52dm+ck/SanVqmw6SO4+dnZvnJP0mp1apsOkjuPnZ2b5yT9JqdWqbDpI7kuG8KGAkbKjSluwRNyqVwtV6Iq60Fm2dRsrasOJTpIXDrextxB7GU6qe41jOEoO0lY0jJSV0XaqSVdqOVhkINiEax7DbjUoM0G1RCrZCDpoAugAFaRg2rmcpJFHLh/Jf86t0bK40fcmH8l/zp0bGNH3osP5L/AJ0wMY0c1vNuthcTKsjGZbIF6rLbQseYJv1jXTRlgjaxhUd5ZGjO5eBDZXfEqT9UkplPoOXjXRik1dJP1McVnZtoin3SwKXztiQRwHUs3oOWrRxS0S+pWVTDq36Gce5uCLBC2JBIzDVDp7NQ5O17L6kqedrv6EQ3Y2fYnpMQCL6EoL27OrrVrTv2V9SnTRt2voiePc7AsmcPiLWJ4qDpytlqrck7NIup3V1J+iMBujgbgZsTqmfinD2aXlstbcyvSf8AT0voiOPdfAsBl8bb0ZbfmVtVmpLVL1KqtfRv0JDujgQQCcQL96Wv2Xtxqt5ckvqT0lrXk/REY3WwJJA8aNtDcqB+4q1pLVL6lemvo36INuxgBxOJ046r+fDUd9LSfJEOtb7z9EYDdzAWufGRw5rz4cBU4Z7L6kdYVr4n6IyXdrAEXBxHZxX4VDU07WQVe6vifoj58nMB/qfzXn32qcMtkR1j/p+iPp3c2f8A6n81+FRhnsh1j/p+iMW3f2eP8T7S/Cpwz2X1IfE2+8/RD+wNnf6n2l+FMM9kR1n/AKfoh/YOzv8AU+0vwphnsh1n/p+iJ8Bs7AROHTxi+o1Kka6cLVMccXdJFJcQpKzk/RHUbh4YwbR6j5ocRAzA8LmMra48oZyPWa5eNljgm1mnY9DgZO7Xkz1GvMPRKe2PsJfwN7qlakM5bbA+mf010w7Jzz1K6pVipIsdQCVYqXJNJtWP/wBXB+E+j71dVL/DI5av+aJUlZy8wsHjXVlbja19D6q1UY2jybMnKV5c0uR8wERZLyZBCeAdrsPQxpUsn9m+LwIp3cbyth8SWMq+ITIcwCEEi9vzqHFxpvFuSpKVRYdiHDYEvDplBWVmu3AWPOrykozz5ozjFyhlybPrqG0aV5D5MK9X8wKJNZqKXmQ5J5OTfkZ9F1lIQowGVVk4MvYGHBqi2Tzut1yJxZrKz2fP+SCdbvYl2Bv9GCEZSNbHhp33rSMbR5eeplKd5WzfhoYmNAqkAJmBJVj1DY21PI99TaTb529SrlFJPS/oRthAymS5I6oW/EG/A+V6asnZ4f7oUeaxeX6/UxkiObi1s7Dqi5FraDuN6JK3yREm7/NmTxa8ALEHLcFsouL2HpqEG8/bwIxEAQBy4FjxHKwHLvqXpf8AQonnZfX2MJY+7hyPDt1/kalWKybI3jGotYa/tyoiGzBovh/QoRcjeOguRMlBcjK0B3W5X22E/gz+9K83i+y/P2PY+H9tfh9z0avOPXKe2PsJfwN7qlakM5nao+mb010w0OeepHGtSVJ0SoJJ0jqCTUbTwTtioXC9VVOY6c83/iumlOKpSV82c1WEnVi7ZIqRxhZp0k6olsEJ0BBBGh4X1rV3cIuOdjJWU5RllfQgnwsULhBCzsdFaRgE9ROlaRlOosWKy8NTOUYU2o4bvx0L0cEpOXpIozxCIAzfv8KybglezfizRKo3a6XgiGSIq12tG5++NYJO5hyNaKzWWa25oyldPPJ78mQdA4aQLeEZM5C6qWF9VPIWtV7xaTeedjO002l9nK/z8DOd2ORbBl6LOwbQm3MNyNRGMVd6Z2EpSdlqrXI8NMoAaQgta8YW7SAMODW46GrSi72isuexSE1ZOTz5b5kSw6IjdXNG669pINvTbWpcs21uiuHJRfNNELG5t1nKmxzHo0BHdxNW0z0+rK2bds3b5Ijmk+sDcX1IU638pTzHaKK2T/vzEk81/fkV1xACjqjXKRl0OoPM89Ks9dSiTtpsYJOp15m2nd225VDIUefMm2bEsjZM1rpcW1OlvUBeqVqrgsXia8PQ6SWC+qIMUSjFSLEE/v39nfVoSUldGVSnKDs1mQPIKsjNo+FqCxGxoQRNQHb7lfbYT+FP70rzuL7L8/Y9n4f2l+H3PRq809cp7Y+wl/A3uqVqQzm9pj6ZvTXRDQ556nyIVJBajWqliyiVBJqds4dHlRHldSy6IpIva5uSB3H8q6aEpRg5KK8zlrxjKai5PyKcmFZQyC2IjGjIxHSr6Dz0rZSTs39l78mYyi1dL7S25oqywNJEyQvnXnFJ9qljfqk+jnWsZKM1Kat4rRmUk5Qcabv4PVFjD4JY8TGFFrxMW1JN++9VlUc6TvuTGnGFZJbGvsVhzZ2CtKyOtg2l+K3GhrfJztbNK6OfNU73ybaZcEx6MxxowSxGedraHsHH3CsWlixSeeyNk3gwxWW7KzYhQVYESKsfRvkNyO+3MVOdmnk73RXK6azSVnYoS48KbKVSM/VMQzMe6/I+qr2vm834ldHZZLwKU20UAFmJzC+WQ3vbnf7rVOd9NNhhVtdd/wC5FCbGhgXvcdUC/EWPPt9NTdp2I6NNYvL9SCXEsSTqRnY2vYDs15UTy+RLhn8zFsUSb31uOH1dOV+3WoDSZgJje2tuwaW9PO9TyK2V7F/Ycx6W+vA/16ax4jsHRwn+Q2+Pi6Qdjcj/AFyrlp1HB+B2VqKqrxOdmZlNiLEf1xr0IyUldHjzg4uzQ6WrGbRkJKFWhnqStjudyftsL/Cn96V53F9l+fsex8P7a/D7no9eaeuU9sfYS/gb3VK1IZpdp4f6RjW0XkYyWZW0XUkAd+lWuVLGHlU8CD6CD7qgksDEINCyg9hIBqrLI0m22AxuGJIAytry+9zrtof68/l7HFX/ANiHz9zXmNHkxcgcho+srI1rWBOttCNK2VS0YLk9TB07zqSzutDDY2JBAeOLpJfvSO3VHrv7qtWtfC5WWyKUb2xKF5bszn2rHHKJMRiI84BUInAA/v8AnVNYYYLLds00njm89kivhtpKikKyyRksweMhmUntXupK1R+OxEU6a8N9jT4vaagtmPTkDODmsgGvEcL3FbWssvs8jK13n9rn4FLHbcW62spyZsyWuO4jmKrFa58+ZpK2WXLkUo8UH+kYgEX1BADX0vlvoalv7qzCiu08iKKIsFU80YC/pFWbtd+JW10l4MlSAnTVraEt1UB9HOmhW9/H9CY4M6gjjy+6T3Hke6i3KyfJma4RrAHicuhHaDpb1VNkUxO1vI+x4bQX07zp6hzNS1mVU8szYbCwf0oFvun+XDurDif8fzOng3eqvI6B8DXn4j1rGu2jskOOxuR/lWtKs4PwMK9BVF4nMT4dlJDCxHGvSi01dHizTi7SRHapKAGhB3u45+mwv8Kf3pXn8X2X5+x6vw/tr8Puek15p65T2x9hL+BvdUrUhmOKguSasmQ0czvfs/NhJurmKr0oBF7mL6Th/tI9dS3dFUrM5fcXEL4xKq5QHiVgALXMbHXTul/aogTM5vbW0I3xE2ZQTJJIASoOkfU1PLgKq9Sy0NzvLJ0mBwszMNUijK8blTmb/oroVW1Fw3Zzulesp7FTAQsNm46cImSRJkJ0ByQoQCBbX6RpgR/lFZwUcEm9eRpNyxxtpzId1ITLLL0YGiJmUHo8wzHS4rXhJxhJ3MuLpynFJGrSNXxXQ2C5pmUkKGIF2JtfibDtrnecn5nRHKKJ95dkLhgjhrqxKi6hJVYC97oSCCL63FrVMo4HkwniWaKrjNgWxDAXJVS3ldHOqZiOFzlOtdFSs50UmYQoqFVtGW7exBjFdhIkYRgv2XSXJF+IYWrmULnQ5WOhwm5Dx3ZJUdjYAGLIABe5vmNzw0ro4e1Od5bcjn4hSnG0dTZLunPbk/aGIB9KkcK7VxVPyOGXC1bbk/yNmNyQraLluRmFjfXkdOdSuMprIzlwVV56krbozZr5V1Zjq/VtyNu3jUrjKVrX5bFJcDWvey13M23amvqATcHNmXiOFl7KjrdIPgq99Pnf2MPk/PmvZe/rA/keQqetUrWuV6jxGK9l6lnYuyJI5M0gUCxGhB1NY8RXhOFonRwfC1adTFNK1jcyIK4T1CtLCKtcg1G1tkrIOxhwP8j3VvRrOD8Dl4nhlVXichiMMVJBFiONenFqSujwpKUW1LUrMtSRc7vcb7bC/wAKf3pXn8X2X5+x63w/tr8Puek15p65T2x9hL+BvdUrUhkMuJGYirJFbmLMDx191LC54Tu9tZcFtFoGveFcQhzX+pErODftKxqfXVU7FmrlTYKGXZeMxliTEYRc2BJU55SPbjpYGt2jvSTs/CIouRNiLi+otlK/tNb1UvkLZnp+0cOIdjSQ8xhJM1vKZGZj62Jq9vslPvHFeB/HvI+JLHgsYFtObVFPUtPQ5jHT4k7VdMKSZembol6tsxv5fV4E8arzJ5EO358V41HFtRpkAILBQoIRvvIF6rcDr3Ubb1CSWh6Bvvho02VKIRaJUiEY49XpENyeZJJJPMk1rJWjYos5HE7jbu7SxMcjYGTKiuA46UR9a1+BOulZJsueweDDdraGHaY4984YJ0X0oksRmzcOHFam7Fj0MRgVAIpJwKmwKsuLqbEXKsmLq1iLld8XU2IuRNiqWFyM4mpsRcwM9LAjaWpBrNqYISi/BhwP8jW9Gs6b8Dk4rhlWWWpys8JU2IsRXpqSkro8GUXCWF6nZbj/AG+F/hT+9K8/i+y/P2PW+H9v8vuek15p7BT2x9hL+BvdUrUhnN7QxVpWHfW8VkYyeZlFjaOIueJeFzYkx2i00MUrCWNXLRozC+qMLqP8vDsNYyVmbRd0d7uRu8V2IcK65ZMRHMWDCxzygqhIPAgCP2alLIq3meRbp7s4iXGYeN4JVj6VWcujKoRSGc3IsDlU+nSqIue4b2xs+DxQALM0E1gouSSraADjWr0M1qee+B/ZssbYnpIpI7rHbOjJfU8LjWq09S09DXYDZU39t5zDKE6Z+uUbJaxF81rWqF2iXob7wubAklggljRnaN2QhFLHK4uOGtgy/wDI1apqVgJYJpd3GUxSdKmSIpkYPZJEy2W1yMmXXuNVv9km2ZzO5u8O0tmxvHBgywdg56SCUm4FtMpGlVLHp3g5352hjMS0WLwyxRiJnDCKSMlwyAC7sRwZtO6pIO7xOMqyRFzV4jHVdIrcoy46rWK3Kr42psRchbGVNhcxOLpYXPnjVLC48ZqbAyGIqLA+9NSwKO0sIJBcaMOB/ka3o1XB2ehycTwyqq61NtuWpGIwwOhEU/vSp4ppwbW/sZcBFxqWeuH3PR6809cp7Y+wl/A3uqVqQzlNrQHpWPfXRF5GElmaraeM6CMyFWYAqtlte7G33iB+9JSSCjc18W/BUWEU4Hc0Y/8AsrNziXwMjm354s0M2mpN4zw5/XpjROFmy2xvf0L9EyyyNlDnKVy2YsBqzDW6HlUNpEpNmvh35QG5hlW3NSjEerMD+VMSGFnTbP2mmJjEkchdb873B5gq2qnXgalNEGG3ttjCxB5C7BiECqRc3BP3iBawNQ2kSinu1vfFiJhCiSRsVZgWK2OW1x1WJvY39RqL3JsdbicX0UbysSQisxtxsouQL+ioJOUwPhQglkSPo5o85Ch3yZQW4XyuSLmw4cSKhA2e8e8Pi8DzPmZUKXVbXOd1jFrkDi4q9rFdTQbN3kXEozqrLZspD2vewP3SRzq0cyssjQbU3xjRiiBpCDYlbBQezMTr6r1LmkFFsh2ZvMJ5Fi6N1Zr24MOqCxuQbjQE8KlVEyHBoz2zt1cPII3R2JUN1ctrEkcyOw1Lmk7BRbKHyyi81L/w/wC6q9KicDNriNrImFTFlXyPawFs3WJXttxHbU41a5GF3sag76w+bl/4f91R0qJwM2ewNtJimdY1dSmW+a338wFrE+SatGaZDi0aqffiJSQI5DYkfdHDTyqr0qJwMkwm/GHYgOHjvzYAr6ypNvSRapVRMhwZvcZtAINNSeHxrppUnN+BycRxCpLxN7uS5bEYYk3Jinv+aVPFJKDS39jLgZOVS71w+56RXmnrFPbH2Ev4G91StSGUcbhLsTV1Iq0azHbIjkUpKgdDY2JZdRqDdCD+9S3chZHnm/OzYsM8HQx9HnEuazyNfL0dr52PC54dtZtWLpmy3b2DhpMLFJJArsykszPLrcnkJAP2qyimiG2c34QZwmLa5Avh4+dvvTVEtSY6G03pbARYINkw0c2WPo2iVEkLdW4bJqym7XzdpPGpaViE3cl8FkpdZ5V+yLIoNiAXUG9u2ylAT6OykRI1vhS24DiYcKD1gmYDUgvKcqjTgQF/5iokSjUbQkXZe0YkzEdG8ciXubpILOM3+6ZPVUaMHrO3MbfDzWPGN/3U1drIqnmeDYaUyQyzK144RGJdDmHSHKrDuzAD0sKzLnXz7yjFbImYtd4+iWTvyTRHN61F/TetG7xKWtIbjsZcLL0epZ2C8tcoHOph2WJao5XdrbOEinAxaZ0AK5XVmRX01eP79rEW11PA8s1a+ZZ35Hse7uycDLbE4WODNYrnw/VUBrXvGpyg6W4A6kVfJO6K5nm3hnk6HGqgvc4dbW/E9Uk7sstDtcLBsLo0zeIZsq3vJre2t+vxqchmVfClBFHskNAqCLNCYxH9TIxzAqbm4N7376PQhanJbhY7Zfix8eWBpS5t0quTl0tbKbWorcyXfkd9u2cBJmOBSFRmUSGFWHC9gcx7zV42WhR35nk+5eRtplZVjdAZjlmVXjuL2urix9dZx1LvQseFNsKHiGHWJJLN0wgASO3VyEqvVDfX4W0tVppJ5ERbepvcFhmjhhR7hxEmcHiCRcA/7Stexwt+iR89xtunkd/uJ9vhv4U3vSufjOw/P2Ov4f2/y+56XXmHsFPbH2Ev4G91StSHoRzTC5FSkQV5JAaA8i8POMaIYNktc9ONdfNVDJR124HW2bhSeJjBPrqy0IZ5P4cx/wC4R/8Ax0/65KrLUlGv3t3Mjw0PSxSSNlydIsqBbiQaNGynrAHQgi/OtZ0ZRgp5WZnGqpScdjrt0t7MRJhEYJGsUB6JxGqqeRDBNAL5hw4kGurhadKpGz7X0OfiKlSErrs/U4nFY+fF7UM+HjM0iyB40IzC0NrXAOo6o51wy7WR2R0Mt/ZMfL0c2Ow/RWvGr5Cmbi2Ukk3t1iPSahu4SsdrsTeCWfBJwtkKSM3Mr1SAOZIsfXXZCEHRcudmckpzVVR5XRy/gxlULi1cjo3EaSAi4ZGzgi/I24HttWXD0+kbVuRpxFTo0nc020EbAS4rCElo5Eygjgym0kTjt5X9JrFpxbizZNSSaO08F0rjDFUtxkbXtGW2vZrXZwtOMoty3Rx8XWnCSjHmn7G82puzg8deSUBJT9fEYchQzHheM3DntYWJ7b1rU4FPOHoc9P4jhyqeunyscBu9PNszawhilD2lETFL5JEbTVfQQbciO6vOStKzPTcrwxR2L3hqxRkxsbEgnoVFwLDRnrXiKahOyMeEqupTxPc3kXg1wBAvNiibLmt0VrnlqL9tbR4GbipXWZzT+J04zcbPIt+EXEkbK8XW5iiGHSMsAGIjCoCxGma3G2lTxPDxpU0+d7P6kcHxk69aS+7a6+n7ms8GO4WEx2Eaafpc4kKjI2UWFuVq4krnpNnpe7e6eHwIZcOHs7At0jZtRoLaCrpWKt3PAtibJTFY94pWZUzSsSgBbqknQHSopwc5KKIq1FTg5vkTbY2edl4uOSMrKlukiMsanS5FmRrjMpHEX5EdlTODpztIrTqqtTxQdr/Q7syZ7Pe+ez3PE5tbn8692DTimtD5macZtS1udpuL/eMN/Cm96Vw8Z2H5+x6nw7t/l9z0uvMPYKe2PsJfwN7qlakM5vH420jDvrVLIzbzMExlLE3OQ8I+6c20lgEUsMfRGQt0zOt8+S2XIjX+qb3tyqkkyyZ0G7WBbC4WHDuyM0aBSYyShI7CwB/apSyIbON8Ie4k2PxKTxz4aNREseWZpFclWdtAkbC1mHPto4SegUktS7tHZU00UmEM0Lq6GO7AgowAKG4BJUMFubXyk6V21IwlS0af0Zywc1U1uvqc1u7uRLEJ4fG8KzsOr0bzZVcXsZPofq/ztWdKNalFu2qLVHSqSSvoWNyt1DgZpC08EzsuQeLtIxQXzNmzxqBey9p0qKVCUftSVtialaL+zFku0cB4xhZMHI4ikZ88bz5hGCGvq4VrXTMNBxtXVxVB1Figr6aHNw9ZU3abtrqRbubpSYZWiebCy36ylJJSsYYWLkNEOwai504VhRp1I05Raavp4vY1q1KbnGSen0W5lupufLghLfEYaQyKjKI+kfqpmuWDxrYdYcKnhaUoSbmstCnFVoyjaDz1M94d0BjYIcrJDKhsrz5lV0e7FFEas1lYkjS3War8Zw8pzvHN8/5ZnwfExhC08ly/hF/d3dCXB4ZoZHRnYuVlwxd8mYAAsjqhYX4gdlRw0JqnKOje5PFVIOpCVrpbHJL4NcWBmhxuHMd7A9LLEezVGQWPcL8a53R4iDw2fyOhcRw01juvmv3N5utuKmDkM80qYjEpfIkeYRKTcZy0gUyGxuABa/M1rQ4SWJSnkjDieOhhcKebI97tzJcfJHNHiMPGAgS05kV73Y6BI2AWx01qeKoTlUvFEcFxNOFJKTzudTntYXzWOhHO3Ze2nea74RtFJ7HlVJYptrO7bNbtrYMmPhbDRPGj2BBmLKLKykg5VbXvtyrn45Xp/P2Z1/DGlWz7r/VHOw+CPaKCyY3DKOxZZwPyENeTZnu3Rvt0N28TsyZ5sTiYpg0RjRI5JXYMXjbMRIigABWF731766KFCVSXgcvFcVGjHx5I02xty5MNiXxLYnCutpOpG0pk697WDRAc+2taHD1I1E2sjm4ri6U6MoxlnYm3m3a8dRFWaKJ4mY3mLhWR7aAojahlvw++eytuMoSm1KKOb4dxUKUZQqO3NE2F2a0EUcTyRSsq2LQlmWw4auqm9rcq6OGUlTSktDl4yUJVnKDumdruN/eMP/Cm96VzcZ2X5+x3fDu3+X3PSq8w9kp7Y+wl/A3uqUQzg9ruenf010R0MnqYxSUBZR6qSTKaA5vbV/7QwoubZX05Xs+tu2u/h/8AXn5r2OOt/mia59mrLLjSQSy6plJBvlJ5cdQK6FUcIU9n+5g4KUpvn/B9wmHeOFFmbol8iPWeQn0cKmTjKbcM3u9EVipRglPJbLVmww2ALWQ2w6EXWNDaUgfeZhwrNySz7T3ehdRby7K25kLzZVOSdJgDbo5lu5PCwsLk+kVooXecWvFaGMqlllJPwepbigREP0OSaRSojQ3NjzI4KKi8m+1eK5siyS7NpPkiZEZXRkyOUj6N0DANfQ6cjS6aad1d3TsRaSkmrOys1cgaQtMCDIjMGDZ1BygC/UPAcOVXVlDOzS25+Zi7upldN78vIwVM6xi5zdE9jcg3zDias5YW34r9CmBzilzs/wBT6Jx5S9Wy3H1VPDKi8z3/AP5UNPb+fMK2+n08F+5hNML5b5gCQekHC3Eh/wCjRJ2vp5fsRK18Ovn+5i8gFrWFsuUNfgtxr2XvzorkOy0y0sY5jcnUXI5gj1Ecu6mVrEWd7l3d5rSjvQn3c/5Vz8XnT+Z1fD1asvI3O0dpCNddWPAfzPdXBRouo/A9XiOIjRjd68kcpi8SzsWJ149n7dletCMYqyPnqs5VJOTeZCW/nVjMjJoQRPQHXbj/AN4w/wDCm96V5/Gdh+fsez8N7f5fc9KrzD2Sntj7CX8De6pWpDOE2un0z+mt46GT1IEqQWY2qAWEaoJNJtXCscZBNYCONGLsTYa5hb0120JpUZR5tnLVi3VjLkkQxRSpLLNB0UqSEEjNZhb9q1coShGE7poytOMnKNmma/bMoIMhgninFsrqSVH+4HTS/Kt6Ct9nEnHY56+axYWpbl3DQCPFxHMzFoWLM5LMT6TVJTxUn5llDDVXkQ4LCiSAEEKyzO2e12ABJ00q86mGpbW6WRnGlihtZvM+JtOOzBWZV+8dTiZD71X+tKlwlldf+KKY452/9mSYmWPqhYAbpnupCuB+LiaiLnm3LnbwJkoZJQ5X8T5g8a2Q2cm+pZzdUB+6CdWbupOKxafz+xWDeHJ+vL9z4ZLBbLKoUWV1sTY6nMvp5UvdvNZ8v5IcbJZPLn/BEz3BfMrXyqCFytcHW/f8Km9nh0KON1i105eIllAzXsGDsVzXy6217zpRXy2sJJZ31vlcxWc2FtLlT2k5geN+NGlcqr2y52MY34DQHn2X/me7lUt8yIq2RPs7GCNy9r6G1rgEntHL01lWpuccJrw9RUp4vAhxOJZySTc3PqHZY9lXhFQVkZVJyqSbbIS3OrmT3F/6/wDNCD4aFWYEUIOu3I/vOH/hTe9K8/jOw/P2PY+G9v8AL7npVeYe0VtpRF4pFXiVYD0kVKDOVxmCMjF11B/MHsI5HurRSM2iodmP5NWxIix88QfyaYkLH0YSTyTS6FjT7Z2cHkQSlsttI72QnU5m7eyuqhOUYvCvmc9WKclifyNNicFCHYLFIhHBomAB9HWrrjOo1dtPzOaUaadkvQk2d06Au8jlPuRsVeQ+k8vzqKmCWSWe/IQxLNvLbmSMJM4ndbtYqkaEGwPlMTa9QrYcC03Yd8WN67EMWHN+o0sRJJsSGW57rkVZyf3kmUUVybRn4lLd3ZkcmPILWU8zwv31GONkkms7jA7ttp5WMUhcMhZdOiyGxB10041LldO29yuG0k3tYxfCy5hlCFdco4BLc7X1NSpxtne/6lXB3ytbl4GLYSZlW+bNkbUNbrX0vrUqcU3lz2KunKSWednzMlwkmlwNNLgiw7lHb2moxr++4wP++37nzxWS9gGtfXMQy2HZc3qcStdlcDTsvrmfWwcnkEcLZSuluHE68aKaIcGF2fJfNYE3HYD69adItCvRu9z54jLpZdba3tyHpqcaKuD5GX9ny3uR28x/VqY4kOnI+/2dIfu/na9TjRR02zL+zJPJ/cc/XTHEq6cjIbLk8n3VOOJR05GY2VJ5P7imOJVwkdNuXhCcSttVhjdZGH1c8hWyA8zYMT2adorg42Sw23dz2PhcHdy5JJef/wAO/rzT2SHGSlUJHHlQHlm3kxBdmjd0J4lCVv6bcaXIsc5Jgtonhipx6HNTcWMfENo/4vEe2aXYsPENo/4vEe2aXYsUsdu1i5iGlnmcgWBZm4cbfuavCtUgrRbRV04S1SK/yMn85J7TfGr9Zrd5kdDT7q9B8jJ/OS+03xp1mt3mOhp91eg+Rk/nJfab406zW7zHQ0+6vQfI2fzkvtt8adZrd5joafdXoj78jZ/OS+23xp1mt3mR0NPur0Q+R0/nZfbb406zW7zHQUu6vRD5HT+dl9tvjTrNXvMdBS7q9EffkfiPOy+2/wAadZq95joKXdXoh8j8R52b23+NOs1e8x0FLuL0Q+SGI87N7b/Go6zV7zHQUu4vRH35I4jzs3tv8adZq95kdXpdxeiHyRxHnpvbf406xV7zHV6PcXoh8ksT56b23+NOsVe8x1ej3F6I+/JLE+em/Uf406xV7zHV6Pcj6IfJPE+em/Uf406xV7zHVqPcj6IfJPE+en/Uf406xV7zHVqPcj6IfJTE+en/AFH+NOsVe8yOrUe5H0RdwO7synrPKw75H+NOsVe8x1aj3I+iPVdyQY0EYAC9gFhftrJtt3ZskkrI62oJPjLfQ0BAcFH5IoB4jH5AoB4jH5AoB4jH5AoB4jH5AoB4jH5AoB4jH5AoB4jH5AoB4jH5AoB4jH5AoB4jH5AoB4jH5AoB4jH5AoB4jH5AoB4jH5AoB4jH5AoB4jH5AoB4jH5AoB4jH5AoB4jH5AoB4jH5AoB4jH5AoB4jH5AoDOLDqvAAUBLQCgFAKAUAoBQCgFAKAUAoBQCgFAKAUAoBQCgFAKAUAoBQCgFAKAUAoBQCgFAKA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22650" r="3484" b="15244"/>
          <a:stretch/>
        </p:blipFill>
        <p:spPr bwMode="auto">
          <a:xfrm>
            <a:off x="6518373" y="1447800"/>
            <a:ext cx="1709100" cy="1139400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t="7256" r="2255" b="8963"/>
          <a:stretch/>
        </p:blipFill>
        <p:spPr bwMode="auto">
          <a:xfrm>
            <a:off x="3962400" y="1489816"/>
            <a:ext cx="1671000" cy="1055368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מלבן 7"/>
          <p:cNvSpPr/>
          <p:nvPr/>
        </p:nvSpPr>
        <p:spPr>
          <a:xfrm>
            <a:off x="155575" y="381000"/>
            <a:ext cx="8607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sz="3600" dirty="0"/>
              <a:t>Money isn’t perfect</a:t>
            </a:r>
          </a:p>
        </p:txBody>
      </p:sp>
      <p:pic>
        <p:nvPicPr>
          <p:cNvPr id="12" name="Picture 2" descr="http://outlookemailsetup.com/wp-content/uploads/2011/10/e-mail20ico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59" y="4344778"/>
            <a:ext cx="1084576" cy="1104331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experian.com/blogs/marketing-forward/wp-content/uploads/2013/01/Mobile_Program_Star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20" y="4424103"/>
            <a:ext cx="1089780" cy="10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mypivots.com/images/banknotes/ils-50-new-israeli-shekels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78" y="1565846"/>
            <a:ext cx="1806615" cy="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59012C9-8148-4780-ADE9-84447DF0E3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00" y="4344778"/>
            <a:ext cx="1905000" cy="11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31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8682</TotalTime>
  <Words>1515</Words>
  <Application>Microsoft Office PowerPoint</Application>
  <PresentationFormat>On-screen Show (4:3)</PresentationFormat>
  <Paragraphs>343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Franklin Gothic Book</vt:lpstr>
      <vt:lpstr>Times New Roman</vt:lpstr>
      <vt:lpstr>Wingdings 2</vt:lpstr>
      <vt:lpstr>Technic</vt:lpstr>
      <vt:lpstr>Office Theme</vt:lpstr>
      <vt:lpstr>Bitcoin &amp; Cryptocurrency Seminar</vt:lpstr>
      <vt:lpstr>Goals</vt:lpstr>
      <vt:lpstr>PowerPoint Presentation</vt:lpstr>
      <vt:lpstr>A good presentation</vt:lpstr>
      <vt:lpstr>PowerPoint Presentation</vt:lpstr>
      <vt:lpstr>Requirements</vt:lpstr>
      <vt:lpstr>Preparing</vt:lpstr>
      <vt:lpstr>Bitcoin  (A Basic Tutorial)</vt:lpstr>
      <vt:lpstr>PowerPoint Presentation</vt:lpstr>
      <vt:lpstr>PowerPoint Presentation</vt:lpstr>
      <vt:lpstr>Features of Bitcoin</vt:lpstr>
      <vt:lpstr>PowerPoint Presentation</vt:lpstr>
      <vt:lpstr>PowerPoint Presentation</vt:lpstr>
      <vt:lpstr>PowerPoint Presentation</vt:lpstr>
      <vt:lpstr>PowerPoint Presentation</vt:lpstr>
      <vt:lpstr>Cryptographic Hash Functions</vt:lpstr>
      <vt:lpstr>PowerPoint Presentation</vt:lpstr>
      <vt:lpstr>PowerPoint Presentation</vt:lpstr>
      <vt:lpstr>PowerPoint Presentation</vt:lpstr>
      <vt:lpstr>PowerPoint Presentation</vt:lpstr>
      <vt:lpstr>The Double-Spend Attack</vt:lpstr>
      <vt:lpstr>PowerPoint Presentation</vt:lpstr>
      <vt:lpstr>PowerPoint Presentation</vt:lpstr>
      <vt:lpstr>PowerPoint Presentation</vt:lpstr>
      <vt:lpstr>Analysis of the Double Spend Attack</vt:lpstr>
      <vt:lpstr>Analysis of the Attack</vt:lpstr>
      <vt:lpstr>The Result:</vt:lpstr>
      <vt:lpstr>PowerPoint Presentation</vt:lpstr>
      <vt:lpstr>Implications</vt:lpstr>
      <vt:lpstr>The Finney attack</vt:lpstr>
      <vt:lpstr>Transactions</vt:lpstr>
      <vt:lpstr>PowerPoint Presentation</vt:lpstr>
      <vt:lpstr>PowerPoint Presentation</vt:lpstr>
      <vt:lpstr>How do you “own” bitcoins?</vt:lpstr>
      <vt:lpstr>PowerPoint Presentation</vt:lpstr>
      <vt:lpstr>Transactions</vt:lpstr>
      <vt:lpstr>Scripts allow for much more…</vt:lpstr>
      <vt:lpstr>More on Block Structure:   Merkle Trees</vt:lpstr>
      <vt:lpstr>PowerPoint Presentation</vt:lpstr>
      <vt:lpstr>Light nodes</vt:lpstr>
      <vt:lpstr>Saving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Zohar</dc:creator>
  <cp:lastModifiedBy>Aviv Zohar</cp:lastModifiedBy>
  <cp:revision>1077</cp:revision>
  <dcterms:created xsi:type="dcterms:W3CDTF">2006-08-16T00:00:00Z</dcterms:created>
  <dcterms:modified xsi:type="dcterms:W3CDTF">2021-10-14T06:54:46Z</dcterms:modified>
</cp:coreProperties>
</file>