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60" r:id="rId5"/>
    <p:sldId id="265" r:id="rId6"/>
    <p:sldId id="258" r:id="rId7"/>
    <p:sldId id="266" r:id="rId8"/>
    <p:sldId id="261" r:id="rId9"/>
    <p:sldId id="262" r:id="rId10"/>
    <p:sldId id="263" r:id="rId11"/>
    <p:sldId id="264"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C74A956-14D8-461C-9147-16F831BEB04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1A6BF67-8229-4EBF-BDB8-248D418434CE}">
      <dgm:prSet/>
      <dgm:spPr/>
      <dgm:t>
        <a:bodyPr/>
        <a:lstStyle/>
        <a:p>
          <a:pPr algn="ctr" rtl="0"/>
          <a:r>
            <a:rPr lang="he-IL" dirty="0"/>
            <a:t>התיאוריה שבחנו היא האם מגמות של מטבעות </a:t>
          </a:r>
          <a:r>
            <a:rPr lang="he-IL" dirty="0" err="1"/>
            <a:t>קריפטו</a:t>
          </a:r>
          <a:r>
            <a:rPr lang="he-IL" dirty="0"/>
            <a:t> גדולים (</a:t>
          </a:r>
          <a:r>
            <a:rPr lang="he-IL" dirty="0" err="1"/>
            <a:t>ביטקוין</a:t>
          </a:r>
          <a:r>
            <a:rPr lang="he-IL" dirty="0"/>
            <a:t> </a:t>
          </a:r>
          <a:r>
            <a:rPr lang="he-IL" dirty="0" err="1"/>
            <a:t>ואיתריום</a:t>
          </a:r>
          <a:r>
            <a:rPr lang="he-IL" dirty="0"/>
            <a:t>) יכולות לנבא מגמות במטבעות קטנים יותר (</a:t>
          </a:r>
          <a:r>
            <a:rPr lang="he-IL" dirty="0" err="1"/>
            <a:t>פולקדוט</a:t>
          </a:r>
          <a:r>
            <a:rPr lang="he-IL" dirty="0"/>
            <a:t>), וכך להפוך השקעה באמצעות אינדיקטורים טכניים למבוססת יותר. ההבנה היא שכאשר השקעה רחבה נכנסת ויוצאת משוק </a:t>
          </a:r>
          <a:r>
            <a:rPr lang="he-IL" dirty="0" err="1"/>
            <a:t>הקריפטו</a:t>
          </a:r>
          <a:r>
            <a:rPr lang="he-IL" dirty="0"/>
            <a:t>, ההשפעה הגדולה ביותר היא על המטבעות הגדולים. בעזרת בחינת הקורלציה בין המטבע הקטן לבין המטבעות הגדולים נמנע מהשקעות הנובעות מרעש בשוק.</a:t>
          </a:r>
          <a:endParaRPr lang="en-US" dirty="0"/>
        </a:p>
      </dgm:t>
    </dgm:pt>
    <dgm:pt modelId="{259C56BD-D64D-469A-A719-D7C1B66A4160}" type="parTrans" cxnId="{E568EF86-FD92-45B5-9BA3-EC33A473EBC3}">
      <dgm:prSet/>
      <dgm:spPr/>
      <dgm:t>
        <a:bodyPr/>
        <a:lstStyle/>
        <a:p>
          <a:endParaRPr lang="en-US"/>
        </a:p>
      </dgm:t>
    </dgm:pt>
    <dgm:pt modelId="{D2EECF41-FE2E-4572-895A-856F37132985}" type="sibTrans" cxnId="{E568EF86-FD92-45B5-9BA3-EC33A473EBC3}">
      <dgm:prSet/>
      <dgm:spPr/>
      <dgm:t>
        <a:bodyPr/>
        <a:lstStyle/>
        <a:p>
          <a:endParaRPr lang="en-US"/>
        </a:p>
      </dgm:t>
    </dgm:pt>
    <dgm:pt modelId="{7224ED7A-0465-4362-AA7A-F63D8FF64C19}">
      <dgm:prSet/>
      <dgm:spPr/>
      <dgm:t>
        <a:bodyPr/>
        <a:lstStyle/>
        <a:p>
          <a:pPr algn="ctr" rtl="1"/>
          <a:r>
            <a:rPr lang="he-IL" dirty="0"/>
            <a:t>בחרנו להשתמש באינדיקטור המתאים להשקעות המבוססות על מגמות ארוכות טווח - אינדיקטור ה-</a:t>
          </a:r>
          <a:r>
            <a:rPr lang="en-US" dirty="0"/>
            <a:t>Turtle Trading </a:t>
          </a:r>
          <a:r>
            <a:rPr lang="he-IL" dirty="0"/>
            <a:t>.</a:t>
          </a:r>
          <a:endParaRPr lang="en-US" dirty="0"/>
        </a:p>
      </dgm:t>
    </dgm:pt>
    <dgm:pt modelId="{AA2B9F95-859F-48E5-9EA1-E7F8FAE8EAA4}" type="parTrans" cxnId="{23F7540F-B592-4DD0-91B8-7B628387B337}">
      <dgm:prSet/>
      <dgm:spPr/>
      <dgm:t>
        <a:bodyPr/>
        <a:lstStyle/>
        <a:p>
          <a:endParaRPr lang="en-US"/>
        </a:p>
      </dgm:t>
    </dgm:pt>
    <dgm:pt modelId="{B853DA65-8474-4B1C-887E-4C53C80F9366}" type="sibTrans" cxnId="{23F7540F-B592-4DD0-91B8-7B628387B337}">
      <dgm:prSet/>
      <dgm:spPr/>
      <dgm:t>
        <a:bodyPr/>
        <a:lstStyle/>
        <a:p>
          <a:endParaRPr lang="en-US"/>
        </a:p>
      </dgm:t>
    </dgm:pt>
    <dgm:pt modelId="{85D4AC1F-78BD-45C8-85AF-52FB026A0BF2}">
      <dgm:prSet/>
      <dgm:spPr/>
      <dgm:t>
        <a:bodyPr/>
        <a:lstStyle/>
        <a:p>
          <a:pPr algn="r" rtl="1"/>
          <a:r>
            <a:rPr lang="he-IL" dirty="0"/>
            <a:t>האסטרטגיה תצליב בין סיגנלים של המטבע הקטן לבין הסיגנלים של המטבעות הגדולים (המובילים) ותבחן את הקורלציה בין המטבעות בחלון זמן של חודש אחורה, כדי להימנע מהשקעה בתנאים של חוסר וודאות בשוק המטבעות.</a:t>
          </a:r>
          <a:endParaRPr lang="en-US" dirty="0"/>
        </a:p>
      </dgm:t>
    </dgm:pt>
    <dgm:pt modelId="{1E4C22C5-E55A-439D-8B16-32AAC54F064B}" type="parTrans" cxnId="{61538071-44D1-4B4C-8733-8BE2ABA27609}">
      <dgm:prSet/>
      <dgm:spPr/>
      <dgm:t>
        <a:bodyPr/>
        <a:lstStyle/>
        <a:p>
          <a:endParaRPr lang="en-US"/>
        </a:p>
      </dgm:t>
    </dgm:pt>
    <dgm:pt modelId="{E4CFF4FA-680A-4ACB-903C-6316FBDBEFE9}" type="sibTrans" cxnId="{61538071-44D1-4B4C-8733-8BE2ABA27609}">
      <dgm:prSet/>
      <dgm:spPr/>
      <dgm:t>
        <a:bodyPr/>
        <a:lstStyle/>
        <a:p>
          <a:endParaRPr lang="en-US"/>
        </a:p>
      </dgm:t>
    </dgm:pt>
    <dgm:pt modelId="{0607BB7E-32BC-4B52-9550-2843DFD5AEA7}" type="pres">
      <dgm:prSet presAssocID="{FC74A956-14D8-461C-9147-16F831BEB040}" presName="root" presStyleCnt="0">
        <dgm:presLayoutVars>
          <dgm:dir/>
          <dgm:resizeHandles val="exact"/>
        </dgm:presLayoutVars>
      </dgm:prSet>
      <dgm:spPr/>
    </dgm:pt>
    <dgm:pt modelId="{321B3E03-59BE-42B9-8A99-A1DC9CCF6061}" type="pres">
      <dgm:prSet presAssocID="{31A6BF67-8229-4EBF-BDB8-248D418434CE}" presName="compNode" presStyleCnt="0"/>
      <dgm:spPr/>
    </dgm:pt>
    <dgm:pt modelId="{926AAF1B-EB57-41D5-BBDD-F9F943A2BF6F}" type="pres">
      <dgm:prSet presAssocID="{31A6BF67-8229-4EBF-BDB8-248D418434CE}" presName="bgRect" presStyleLbl="bgShp" presStyleIdx="0" presStyleCnt="3"/>
      <dgm:spPr/>
    </dgm:pt>
    <dgm:pt modelId="{492F3525-39D0-4D5A-9694-AB60F11FE9B4}" type="pres">
      <dgm:prSet presAssocID="{31A6BF67-8229-4EBF-BDB8-248D418434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ביטקוין"/>
        </a:ext>
      </dgm:extLst>
    </dgm:pt>
    <dgm:pt modelId="{65E436D2-35EC-4588-A712-CC572FBD841B}" type="pres">
      <dgm:prSet presAssocID="{31A6BF67-8229-4EBF-BDB8-248D418434CE}" presName="spaceRect" presStyleCnt="0"/>
      <dgm:spPr/>
    </dgm:pt>
    <dgm:pt modelId="{2F3F6D86-F681-4078-AB23-E6B68B96723D}" type="pres">
      <dgm:prSet presAssocID="{31A6BF67-8229-4EBF-BDB8-248D418434CE}" presName="parTx" presStyleLbl="revTx" presStyleIdx="0" presStyleCnt="3">
        <dgm:presLayoutVars>
          <dgm:chMax val="0"/>
          <dgm:chPref val="0"/>
        </dgm:presLayoutVars>
      </dgm:prSet>
      <dgm:spPr/>
    </dgm:pt>
    <dgm:pt modelId="{34C9560F-B8EF-4B1B-A660-9306079EE4D7}" type="pres">
      <dgm:prSet presAssocID="{D2EECF41-FE2E-4572-895A-856F37132985}" presName="sibTrans" presStyleCnt="0"/>
      <dgm:spPr/>
    </dgm:pt>
    <dgm:pt modelId="{95A8615C-DF6B-48C0-9DC8-19DF3C418CB7}" type="pres">
      <dgm:prSet presAssocID="{7224ED7A-0465-4362-AA7A-F63D8FF64C19}" presName="compNode" presStyleCnt="0"/>
      <dgm:spPr/>
    </dgm:pt>
    <dgm:pt modelId="{6DECD9E9-FCDE-4C1A-BD05-1DFEF78C4C0C}" type="pres">
      <dgm:prSet presAssocID="{7224ED7A-0465-4362-AA7A-F63D8FF64C19}" presName="bgRect" presStyleLbl="bgShp" presStyleIdx="1" presStyleCnt="3"/>
      <dgm:spPr/>
    </dgm:pt>
    <dgm:pt modelId="{045DAA16-54D6-44ED-9671-67A7746AF153}" type="pres">
      <dgm:prSet presAssocID="{7224ED7A-0465-4362-AA7A-F63D8FF64C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צב"/>
        </a:ext>
      </dgm:extLst>
    </dgm:pt>
    <dgm:pt modelId="{432A5798-6D00-4650-9F5C-5A19E7351FA5}" type="pres">
      <dgm:prSet presAssocID="{7224ED7A-0465-4362-AA7A-F63D8FF64C19}" presName="spaceRect" presStyleCnt="0"/>
      <dgm:spPr/>
    </dgm:pt>
    <dgm:pt modelId="{6A5E5E64-DEBB-43CA-9060-0BBE8D5395EF}" type="pres">
      <dgm:prSet presAssocID="{7224ED7A-0465-4362-AA7A-F63D8FF64C19}" presName="parTx" presStyleLbl="revTx" presStyleIdx="1" presStyleCnt="3">
        <dgm:presLayoutVars>
          <dgm:chMax val="0"/>
          <dgm:chPref val="0"/>
        </dgm:presLayoutVars>
      </dgm:prSet>
      <dgm:spPr/>
    </dgm:pt>
    <dgm:pt modelId="{35963FC7-90A2-4DDD-B9BA-8E127271D772}" type="pres">
      <dgm:prSet presAssocID="{B853DA65-8474-4B1C-887E-4C53C80F9366}" presName="sibTrans" presStyleCnt="0"/>
      <dgm:spPr/>
    </dgm:pt>
    <dgm:pt modelId="{1B2ADECC-7A90-4860-A028-95DEF498DE5B}" type="pres">
      <dgm:prSet presAssocID="{85D4AC1F-78BD-45C8-85AF-52FB026A0BF2}" presName="compNode" presStyleCnt="0"/>
      <dgm:spPr/>
    </dgm:pt>
    <dgm:pt modelId="{856F479E-DC24-4568-B6CE-729EB48A016D}" type="pres">
      <dgm:prSet presAssocID="{85D4AC1F-78BD-45C8-85AF-52FB026A0BF2}" presName="bgRect" presStyleLbl="bgShp" presStyleIdx="2" presStyleCnt="3"/>
      <dgm:spPr/>
    </dgm:pt>
    <dgm:pt modelId="{A63C7817-3F1D-45B9-BBA8-9C68E9A8E915}" type="pres">
      <dgm:prSet presAssocID="{85D4AC1F-78BD-45C8-85AF-52FB026A0B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שעון עצר"/>
        </a:ext>
      </dgm:extLst>
    </dgm:pt>
    <dgm:pt modelId="{02342F32-71A6-4B48-834C-DE28535A9F2F}" type="pres">
      <dgm:prSet presAssocID="{85D4AC1F-78BD-45C8-85AF-52FB026A0BF2}" presName="spaceRect" presStyleCnt="0"/>
      <dgm:spPr/>
    </dgm:pt>
    <dgm:pt modelId="{50D1865F-A3DF-4329-A355-11AA4079BEC2}" type="pres">
      <dgm:prSet presAssocID="{85D4AC1F-78BD-45C8-85AF-52FB026A0BF2}" presName="parTx" presStyleLbl="revTx" presStyleIdx="2" presStyleCnt="3">
        <dgm:presLayoutVars>
          <dgm:chMax val="0"/>
          <dgm:chPref val="0"/>
        </dgm:presLayoutVars>
      </dgm:prSet>
      <dgm:spPr/>
    </dgm:pt>
  </dgm:ptLst>
  <dgm:cxnLst>
    <dgm:cxn modelId="{23F7540F-B592-4DD0-91B8-7B628387B337}" srcId="{FC74A956-14D8-461C-9147-16F831BEB040}" destId="{7224ED7A-0465-4362-AA7A-F63D8FF64C19}" srcOrd="1" destOrd="0" parTransId="{AA2B9F95-859F-48E5-9EA1-E7F8FAE8EAA4}" sibTransId="{B853DA65-8474-4B1C-887E-4C53C80F9366}"/>
    <dgm:cxn modelId="{9665B116-3021-4EB8-BA7E-D81E76192D77}" type="presOf" srcId="{7224ED7A-0465-4362-AA7A-F63D8FF64C19}" destId="{6A5E5E64-DEBB-43CA-9060-0BBE8D5395EF}" srcOrd="0" destOrd="0" presId="urn:microsoft.com/office/officeart/2018/2/layout/IconVerticalSolidList"/>
    <dgm:cxn modelId="{61538071-44D1-4B4C-8733-8BE2ABA27609}" srcId="{FC74A956-14D8-461C-9147-16F831BEB040}" destId="{85D4AC1F-78BD-45C8-85AF-52FB026A0BF2}" srcOrd="2" destOrd="0" parTransId="{1E4C22C5-E55A-439D-8B16-32AAC54F064B}" sibTransId="{E4CFF4FA-680A-4ACB-903C-6316FBDBEFE9}"/>
    <dgm:cxn modelId="{E568EF86-FD92-45B5-9BA3-EC33A473EBC3}" srcId="{FC74A956-14D8-461C-9147-16F831BEB040}" destId="{31A6BF67-8229-4EBF-BDB8-248D418434CE}" srcOrd="0" destOrd="0" parTransId="{259C56BD-D64D-469A-A719-D7C1B66A4160}" sibTransId="{D2EECF41-FE2E-4572-895A-856F37132985}"/>
    <dgm:cxn modelId="{AEFE11BC-4EAC-4C14-A513-414F81D2E724}" type="presOf" srcId="{85D4AC1F-78BD-45C8-85AF-52FB026A0BF2}" destId="{50D1865F-A3DF-4329-A355-11AA4079BEC2}" srcOrd="0" destOrd="0" presId="urn:microsoft.com/office/officeart/2018/2/layout/IconVerticalSolidList"/>
    <dgm:cxn modelId="{E940CDD9-3366-4411-A5CD-EE862EDC0730}" type="presOf" srcId="{31A6BF67-8229-4EBF-BDB8-248D418434CE}" destId="{2F3F6D86-F681-4078-AB23-E6B68B96723D}" srcOrd="0" destOrd="0" presId="urn:microsoft.com/office/officeart/2018/2/layout/IconVerticalSolidList"/>
    <dgm:cxn modelId="{0D64DDE9-BD04-4379-A151-EEC1A851C477}" type="presOf" srcId="{FC74A956-14D8-461C-9147-16F831BEB040}" destId="{0607BB7E-32BC-4B52-9550-2843DFD5AEA7}" srcOrd="0" destOrd="0" presId="urn:microsoft.com/office/officeart/2018/2/layout/IconVerticalSolidList"/>
    <dgm:cxn modelId="{7AF741B0-F636-468D-B3E0-FFC5CC9D8779}" type="presParOf" srcId="{0607BB7E-32BC-4B52-9550-2843DFD5AEA7}" destId="{321B3E03-59BE-42B9-8A99-A1DC9CCF6061}" srcOrd="0" destOrd="0" presId="urn:microsoft.com/office/officeart/2018/2/layout/IconVerticalSolidList"/>
    <dgm:cxn modelId="{35973D6E-A93A-4583-A865-AD5667CA08D0}" type="presParOf" srcId="{321B3E03-59BE-42B9-8A99-A1DC9CCF6061}" destId="{926AAF1B-EB57-41D5-BBDD-F9F943A2BF6F}" srcOrd="0" destOrd="0" presId="urn:microsoft.com/office/officeart/2018/2/layout/IconVerticalSolidList"/>
    <dgm:cxn modelId="{BF02CB86-4AF9-4009-8E8C-131CCC52A24A}" type="presParOf" srcId="{321B3E03-59BE-42B9-8A99-A1DC9CCF6061}" destId="{492F3525-39D0-4D5A-9694-AB60F11FE9B4}" srcOrd="1" destOrd="0" presId="urn:microsoft.com/office/officeart/2018/2/layout/IconVerticalSolidList"/>
    <dgm:cxn modelId="{76F0F646-8C30-4AFD-8752-7D2640219D1F}" type="presParOf" srcId="{321B3E03-59BE-42B9-8A99-A1DC9CCF6061}" destId="{65E436D2-35EC-4588-A712-CC572FBD841B}" srcOrd="2" destOrd="0" presId="urn:microsoft.com/office/officeart/2018/2/layout/IconVerticalSolidList"/>
    <dgm:cxn modelId="{04D45F4A-085E-4C6F-AA1A-9DF99529A379}" type="presParOf" srcId="{321B3E03-59BE-42B9-8A99-A1DC9CCF6061}" destId="{2F3F6D86-F681-4078-AB23-E6B68B96723D}" srcOrd="3" destOrd="0" presId="urn:microsoft.com/office/officeart/2018/2/layout/IconVerticalSolidList"/>
    <dgm:cxn modelId="{DFBA9C27-6BC9-4F31-BE1C-88D1E0B04201}" type="presParOf" srcId="{0607BB7E-32BC-4B52-9550-2843DFD5AEA7}" destId="{34C9560F-B8EF-4B1B-A660-9306079EE4D7}" srcOrd="1" destOrd="0" presId="urn:microsoft.com/office/officeart/2018/2/layout/IconVerticalSolidList"/>
    <dgm:cxn modelId="{B34178C0-B30C-4DE0-AE6A-6447321D8659}" type="presParOf" srcId="{0607BB7E-32BC-4B52-9550-2843DFD5AEA7}" destId="{95A8615C-DF6B-48C0-9DC8-19DF3C418CB7}" srcOrd="2" destOrd="0" presId="urn:microsoft.com/office/officeart/2018/2/layout/IconVerticalSolidList"/>
    <dgm:cxn modelId="{621E4C37-F0B4-485C-B99C-42453EE50527}" type="presParOf" srcId="{95A8615C-DF6B-48C0-9DC8-19DF3C418CB7}" destId="{6DECD9E9-FCDE-4C1A-BD05-1DFEF78C4C0C}" srcOrd="0" destOrd="0" presId="urn:microsoft.com/office/officeart/2018/2/layout/IconVerticalSolidList"/>
    <dgm:cxn modelId="{CAE9EED3-7BDC-4A87-AE20-01D6F93F07BB}" type="presParOf" srcId="{95A8615C-DF6B-48C0-9DC8-19DF3C418CB7}" destId="{045DAA16-54D6-44ED-9671-67A7746AF153}" srcOrd="1" destOrd="0" presId="urn:microsoft.com/office/officeart/2018/2/layout/IconVerticalSolidList"/>
    <dgm:cxn modelId="{B54911BF-BCE1-4F17-95BE-4FB757C5BBA3}" type="presParOf" srcId="{95A8615C-DF6B-48C0-9DC8-19DF3C418CB7}" destId="{432A5798-6D00-4650-9F5C-5A19E7351FA5}" srcOrd="2" destOrd="0" presId="urn:microsoft.com/office/officeart/2018/2/layout/IconVerticalSolidList"/>
    <dgm:cxn modelId="{F46A700A-8CB6-417C-823F-038FED4C3BF7}" type="presParOf" srcId="{95A8615C-DF6B-48C0-9DC8-19DF3C418CB7}" destId="{6A5E5E64-DEBB-43CA-9060-0BBE8D5395EF}" srcOrd="3" destOrd="0" presId="urn:microsoft.com/office/officeart/2018/2/layout/IconVerticalSolidList"/>
    <dgm:cxn modelId="{35A3B920-E11B-43A6-933D-5BC1A0901BF6}" type="presParOf" srcId="{0607BB7E-32BC-4B52-9550-2843DFD5AEA7}" destId="{35963FC7-90A2-4DDD-B9BA-8E127271D772}" srcOrd="3" destOrd="0" presId="urn:microsoft.com/office/officeart/2018/2/layout/IconVerticalSolidList"/>
    <dgm:cxn modelId="{539B006F-491A-4C85-89AD-049AF27AAB4E}" type="presParOf" srcId="{0607BB7E-32BC-4B52-9550-2843DFD5AEA7}" destId="{1B2ADECC-7A90-4860-A028-95DEF498DE5B}" srcOrd="4" destOrd="0" presId="urn:microsoft.com/office/officeart/2018/2/layout/IconVerticalSolidList"/>
    <dgm:cxn modelId="{E177B70A-9FBE-4260-A62E-3C6D3708716C}" type="presParOf" srcId="{1B2ADECC-7A90-4860-A028-95DEF498DE5B}" destId="{856F479E-DC24-4568-B6CE-729EB48A016D}" srcOrd="0" destOrd="0" presId="urn:microsoft.com/office/officeart/2018/2/layout/IconVerticalSolidList"/>
    <dgm:cxn modelId="{0CCA214A-F955-42A7-A782-C373A23B68C7}" type="presParOf" srcId="{1B2ADECC-7A90-4860-A028-95DEF498DE5B}" destId="{A63C7817-3F1D-45B9-BBA8-9C68E9A8E915}" srcOrd="1" destOrd="0" presId="urn:microsoft.com/office/officeart/2018/2/layout/IconVerticalSolidList"/>
    <dgm:cxn modelId="{E827CD72-F4A0-45D4-A39D-98A038D7ACA4}" type="presParOf" srcId="{1B2ADECC-7A90-4860-A028-95DEF498DE5B}" destId="{02342F32-71A6-4B48-834C-DE28535A9F2F}" srcOrd="2" destOrd="0" presId="urn:microsoft.com/office/officeart/2018/2/layout/IconVerticalSolidList"/>
    <dgm:cxn modelId="{C3ECD0D1-2A3C-486E-8968-A35EFFB377B7}" type="presParOf" srcId="{1B2ADECC-7A90-4860-A028-95DEF498DE5B}" destId="{50D1865F-A3DF-4329-A355-11AA4079BE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AAF1B-EB57-41D5-BBDD-F9F943A2BF6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F3525-39D0-4D5A-9694-AB60F11FE9B4}">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3F6D86-F681-4078-AB23-E6B68B96723D}">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ctr" defTabSz="711200" rtl="0">
            <a:lnSpc>
              <a:spcPct val="90000"/>
            </a:lnSpc>
            <a:spcBef>
              <a:spcPct val="0"/>
            </a:spcBef>
            <a:spcAft>
              <a:spcPct val="35000"/>
            </a:spcAft>
            <a:buNone/>
          </a:pPr>
          <a:r>
            <a:rPr lang="he-IL" sz="1600" kern="1200" dirty="0"/>
            <a:t>התיאוריה שבחנו היא האם מגמות של מטבעות </a:t>
          </a:r>
          <a:r>
            <a:rPr lang="he-IL" sz="1600" kern="1200" dirty="0" err="1"/>
            <a:t>קריפטו</a:t>
          </a:r>
          <a:r>
            <a:rPr lang="he-IL" sz="1600" kern="1200" dirty="0"/>
            <a:t> גדולים (</a:t>
          </a:r>
          <a:r>
            <a:rPr lang="he-IL" sz="1600" kern="1200" dirty="0" err="1"/>
            <a:t>ביטקוין</a:t>
          </a:r>
          <a:r>
            <a:rPr lang="he-IL" sz="1600" kern="1200" dirty="0"/>
            <a:t> </a:t>
          </a:r>
          <a:r>
            <a:rPr lang="he-IL" sz="1600" kern="1200" dirty="0" err="1"/>
            <a:t>ואיתריום</a:t>
          </a:r>
          <a:r>
            <a:rPr lang="he-IL" sz="1600" kern="1200" dirty="0"/>
            <a:t>) יכולות לנבא מגמות במטבעות קטנים יותר (</a:t>
          </a:r>
          <a:r>
            <a:rPr lang="he-IL" sz="1600" kern="1200" dirty="0" err="1"/>
            <a:t>פולקדוט</a:t>
          </a:r>
          <a:r>
            <a:rPr lang="he-IL" sz="1600" kern="1200" dirty="0"/>
            <a:t>), וכך להפוך השקעה באמצעות אינדיקטורים טכניים למבוססת יותר. ההבנה היא שכאשר השקעה רחבה נכנסת ויוצאת משוק </a:t>
          </a:r>
          <a:r>
            <a:rPr lang="he-IL" sz="1600" kern="1200" dirty="0" err="1"/>
            <a:t>הקריפטו</a:t>
          </a:r>
          <a:r>
            <a:rPr lang="he-IL" sz="1600" kern="1200" dirty="0"/>
            <a:t>, ההשפעה הגדולה ביותר היא על המטבעות הגדולים. בעזרת בחינת הקורלציה בין המטבע הקטן לבין המטבעות הגדולים נמנע מהשקעות הנובעות מרעש בשוק.</a:t>
          </a:r>
          <a:endParaRPr lang="en-US" sz="1600" kern="1200" dirty="0"/>
        </a:p>
      </dsp:txBody>
      <dsp:txXfrm>
        <a:off x="1437631" y="531"/>
        <a:ext cx="9077968" cy="1244702"/>
      </dsp:txXfrm>
    </dsp:sp>
    <dsp:sp modelId="{6DECD9E9-FCDE-4C1A-BD05-1DFEF78C4C0C}">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DAA16-54D6-44ED-9671-67A7746AF15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5E5E64-DEBB-43CA-9060-0BBE8D5395E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ctr" defTabSz="711200" rtl="1">
            <a:lnSpc>
              <a:spcPct val="90000"/>
            </a:lnSpc>
            <a:spcBef>
              <a:spcPct val="0"/>
            </a:spcBef>
            <a:spcAft>
              <a:spcPct val="35000"/>
            </a:spcAft>
            <a:buNone/>
          </a:pPr>
          <a:r>
            <a:rPr lang="he-IL" sz="1600" kern="1200" dirty="0"/>
            <a:t>בחרנו להשתמש באינדיקטור המתאים להשקעות המבוססות על מגמות ארוכות טווח - אינדיקטור ה-</a:t>
          </a:r>
          <a:r>
            <a:rPr lang="en-US" sz="1600" kern="1200" dirty="0"/>
            <a:t>Turtle Trading </a:t>
          </a:r>
          <a:r>
            <a:rPr lang="he-IL" sz="1600" kern="1200" dirty="0"/>
            <a:t>.</a:t>
          </a:r>
          <a:endParaRPr lang="en-US" sz="1600" kern="1200" dirty="0"/>
        </a:p>
      </dsp:txBody>
      <dsp:txXfrm>
        <a:off x="1437631" y="1556410"/>
        <a:ext cx="9077968" cy="1244702"/>
      </dsp:txXfrm>
    </dsp:sp>
    <dsp:sp modelId="{856F479E-DC24-4568-B6CE-729EB48A016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C7817-3F1D-45B9-BBA8-9C68E9A8E91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D1865F-A3DF-4329-A355-11AA4079BEC2}">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r" defTabSz="711200" rtl="1">
            <a:lnSpc>
              <a:spcPct val="90000"/>
            </a:lnSpc>
            <a:spcBef>
              <a:spcPct val="0"/>
            </a:spcBef>
            <a:spcAft>
              <a:spcPct val="35000"/>
            </a:spcAft>
            <a:buNone/>
          </a:pPr>
          <a:r>
            <a:rPr lang="he-IL" sz="1600" kern="1200" dirty="0"/>
            <a:t>האסטרטגיה תצליב בין סיגנלים של המטבע הקטן לבין הסיגנלים של המטבעות הגדולים (המובילים) ותבחן את הקורלציה בין המטבעות בחלון זמן של חודש אחורה, כדי להימנע מהשקעה בתנאים של חוסר וודאות בשוק המטבעות.</a:t>
          </a:r>
          <a:endParaRPr lang="en-US" sz="1600" kern="1200" dirty="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A02D05-5DFB-40C9-EECC-A103C98D8BB3}"/>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68BC7F11-C194-0425-165D-CBCBF56E90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00B3FB7-91AF-BC12-C7F3-29548F8B8727}"/>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5" name="מציין מיקום של כותרת תחתונה 4">
            <a:extLst>
              <a:ext uri="{FF2B5EF4-FFF2-40B4-BE49-F238E27FC236}">
                <a16:creationId xmlns:a16="http://schemas.microsoft.com/office/drawing/2014/main" id="{713E4CBD-D19E-1F61-B0B7-A3C12F5D4F7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55B61FF-D9E0-E105-91B2-FCBB35F92ECF}"/>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378586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DADFD6-5702-B598-179E-D14B2884F9E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265EAB6-82DD-58AB-A852-F176D702DB0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98BE7E2-D990-800E-015D-7D738770121B}"/>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5" name="מציין מיקום של כותרת תחתונה 4">
            <a:extLst>
              <a:ext uri="{FF2B5EF4-FFF2-40B4-BE49-F238E27FC236}">
                <a16:creationId xmlns:a16="http://schemas.microsoft.com/office/drawing/2014/main" id="{36A2EDB6-0BE7-69D3-DE36-94C6A22A8E7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C75F0D9-7DFE-84ED-41B2-471B39B7FFED}"/>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123150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2B104569-F4D0-7B82-2182-136F58A82369}"/>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0E4E595-8E6A-F310-019D-EA10EB995C7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F98A57E-B083-17F0-774E-A51A028388B0}"/>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5" name="מציין מיקום של כותרת תחתונה 4">
            <a:extLst>
              <a:ext uri="{FF2B5EF4-FFF2-40B4-BE49-F238E27FC236}">
                <a16:creationId xmlns:a16="http://schemas.microsoft.com/office/drawing/2014/main" id="{63C4D235-BE2E-89FE-DF28-32412BC7513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F2BFB10-3C8F-EC60-A2E2-ADAD1EF78C7E}"/>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2918103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996606B-1B52-EFE0-64DB-61E704717B0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C999938-2ED5-1C5F-6826-AB097FEBA42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5F3E51F-EA6A-A512-82E1-89B5154340A2}"/>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5" name="מציין מיקום של כותרת תחתונה 4">
            <a:extLst>
              <a:ext uri="{FF2B5EF4-FFF2-40B4-BE49-F238E27FC236}">
                <a16:creationId xmlns:a16="http://schemas.microsoft.com/office/drawing/2014/main" id="{05F8ED82-51EF-C659-56FF-22DB401F015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E9E7A2D-47FD-FFE4-7D74-2FBAAA2B8212}"/>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72476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639B259-6BB1-D001-C8B3-863F1B0B27C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2C83D96-179A-311D-B8AD-6638C897E2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D53ABD68-5C2E-A18D-0FD9-9C5642D7BB18}"/>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5" name="מציין מיקום של כותרת תחתונה 4">
            <a:extLst>
              <a:ext uri="{FF2B5EF4-FFF2-40B4-BE49-F238E27FC236}">
                <a16:creationId xmlns:a16="http://schemas.microsoft.com/office/drawing/2014/main" id="{00E9B5DC-3157-C20F-1D77-9A32F81B369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D3AAB08-F8BD-B8E5-9249-B9EFAD4CE4A3}"/>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58419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4FFBB8-3375-ED58-4E7D-D9267A38972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0210F9A-A507-5151-219E-E8EA0F1AFDD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1C0E2517-49BB-4234-B9E1-9D6445451CA7}"/>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E50DE56B-55C7-24DB-AC4C-BDA299A73ED3}"/>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6" name="מציין מיקום של כותרת תחתונה 5">
            <a:extLst>
              <a:ext uri="{FF2B5EF4-FFF2-40B4-BE49-F238E27FC236}">
                <a16:creationId xmlns:a16="http://schemas.microsoft.com/office/drawing/2014/main" id="{E6A50646-A760-BC63-472D-930ACE83427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5AFA4D1-7C40-C6A9-BFA1-30031D6432EE}"/>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97170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CC97A1-8B60-FC1C-7AEE-1C03CDB1CBBE}"/>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981670F-EA77-0AD5-2808-607F487B30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FAF75A49-C268-D04A-C166-3DFD2D6D315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AB56C553-425A-27D0-9265-41CA61490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CD66CA49-4ECB-100F-5131-5308987B0867}"/>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46BD92B0-DAA0-888A-9DCB-E8C3B8BD0EB3}"/>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8" name="מציין מיקום של כותרת תחתונה 7">
            <a:extLst>
              <a:ext uri="{FF2B5EF4-FFF2-40B4-BE49-F238E27FC236}">
                <a16:creationId xmlns:a16="http://schemas.microsoft.com/office/drawing/2014/main" id="{4A04DBFE-B829-6697-04F6-278464A29C45}"/>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E9F0359F-3B74-51AE-6B07-2EB1C277DBD7}"/>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3105616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9292A0-D14F-CFE0-BFC0-97A114EB07F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47EB039D-9F12-EF91-088D-E5C4278C3926}"/>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4" name="מציין מיקום של כותרת תחתונה 3">
            <a:extLst>
              <a:ext uri="{FF2B5EF4-FFF2-40B4-BE49-F238E27FC236}">
                <a16:creationId xmlns:a16="http://schemas.microsoft.com/office/drawing/2014/main" id="{37CE767A-3EA1-C45C-E6AE-41FA6317EF0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0157DC9-DA6F-D5D1-95F1-506165F72736}"/>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116471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91856DE4-1C52-BEF5-9147-3A4FB1184062}"/>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3" name="מציין מיקום של כותרת תחתונה 2">
            <a:extLst>
              <a:ext uri="{FF2B5EF4-FFF2-40B4-BE49-F238E27FC236}">
                <a16:creationId xmlns:a16="http://schemas.microsoft.com/office/drawing/2014/main" id="{EE1B9815-18A7-C2ED-A061-253FB3189BD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3A99B14-AD93-CB3F-891A-FFB5F2CF3C44}"/>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217627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1A998C-7832-B82D-8E96-83EBDA867ED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6B5A03D-F6C9-E36F-D5AE-E6364C835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C6F08F4A-49D5-BF06-6E44-0D248E210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17D1D94-EA1B-68B3-8242-341082D1EF60}"/>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6" name="מציין מיקום של כותרת תחתונה 5">
            <a:extLst>
              <a:ext uri="{FF2B5EF4-FFF2-40B4-BE49-F238E27FC236}">
                <a16:creationId xmlns:a16="http://schemas.microsoft.com/office/drawing/2014/main" id="{290AEFD1-C56C-0DEB-7CB6-6ED5F8DB178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9795DF7-37F8-8C61-CACF-104F08CA70A3}"/>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140600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CB3DF8-EA9A-CFA2-AE19-8CA0BA1D9CF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B66EF59E-B35E-1AA2-08BB-D91FDB4B2F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B5DFD7A-CE45-9ADA-3846-5B0719719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2CBBAC6-4C10-5BDE-3B8E-C3A3985668D2}"/>
              </a:ext>
            </a:extLst>
          </p:cNvPr>
          <p:cNvSpPr>
            <a:spLocks noGrp="1"/>
          </p:cNvSpPr>
          <p:nvPr>
            <p:ph type="dt" sz="half" idx="10"/>
          </p:nvPr>
        </p:nvSpPr>
        <p:spPr/>
        <p:txBody>
          <a:bodyPr/>
          <a:lstStyle/>
          <a:p>
            <a:fld id="{59474C07-5673-40A1-AD27-F41F7AB0DD8E}" type="datetimeFigureOut">
              <a:rPr lang="he-IL" smtClean="0"/>
              <a:t>י"ב/תמוז/תשפ"ד</a:t>
            </a:fld>
            <a:endParaRPr lang="he-IL"/>
          </a:p>
        </p:txBody>
      </p:sp>
      <p:sp>
        <p:nvSpPr>
          <p:cNvPr id="6" name="מציין מיקום של כותרת תחתונה 5">
            <a:extLst>
              <a:ext uri="{FF2B5EF4-FFF2-40B4-BE49-F238E27FC236}">
                <a16:creationId xmlns:a16="http://schemas.microsoft.com/office/drawing/2014/main" id="{06C411CD-7CD1-6CD5-439D-3E88F729832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CB058EF-C33F-AE65-DB60-81721A3EF3DC}"/>
              </a:ext>
            </a:extLst>
          </p:cNvPr>
          <p:cNvSpPr>
            <a:spLocks noGrp="1"/>
          </p:cNvSpPr>
          <p:nvPr>
            <p:ph type="sldNum" sz="quarter" idx="12"/>
          </p:nvPr>
        </p:nvSpPr>
        <p:spPr/>
        <p:txBody>
          <a:bodyPr/>
          <a:lstStyle/>
          <a:p>
            <a:fld id="{8E7A4605-A397-452D-B5FB-717817EF5D77}" type="slidenum">
              <a:rPr lang="he-IL" smtClean="0"/>
              <a:t>‹#›</a:t>
            </a:fld>
            <a:endParaRPr lang="he-IL"/>
          </a:p>
        </p:txBody>
      </p:sp>
    </p:spTree>
    <p:extLst>
      <p:ext uri="{BB962C8B-B14F-4D97-AF65-F5344CB8AC3E}">
        <p14:creationId xmlns:p14="http://schemas.microsoft.com/office/powerpoint/2010/main" val="387796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F405614C-152E-AFEB-8D47-72E60D314F2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E8F9C7B-C25C-C687-E780-D31BFA56D65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355FA4B-AC72-6CF7-47D9-2BC7FF7CE85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59474C07-5673-40A1-AD27-F41F7AB0DD8E}" type="datetimeFigureOut">
              <a:rPr lang="he-IL" smtClean="0"/>
              <a:t>י"ב/תמוז/תשפ"ד</a:t>
            </a:fld>
            <a:endParaRPr lang="he-IL"/>
          </a:p>
        </p:txBody>
      </p:sp>
      <p:sp>
        <p:nvSpPr>
          <p:cNvPr id="5" name="מציין מיקום של כותרת תחתונה 4">
            <a:extLst>
              <a:ext uri="{FF2B5EF4-FFF2-40B4-BE49-F238E27FC236}">
                <a16:creationId xmlns:a16="http://schemas.microsoft.com/office/drawing/2014/main" id="{786BEB1F-4591-05EF-4AF9-C8BBDD881D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B107FC72-2F5D-EC3D-97A7-9E8B076C190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8E7A4605-A397-452D-B5FB-717817EF5D77}" type="slidenum">
              <a:rPr lang="he-IL" smtClean="0"/>
              <a:t>‹#›</a:t>
            </a:fld>
            <a:endParaRPr lang="he-IL"/>
          </a:p>
        </p:txBody>
      </p:sp>
    </p:spTree>
    <p:extLst>
      <p:ext uri="{BB962C8B-B14F-4D97-AF65-F5344CB8AC3E}">
        <p14:creationId xmlns:p14="http://schemas.microsoft.com/office/powerpoint/2010/main" val="2809722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D1B7BAD-7CE6-024C-813D-BA2A324ACE69}"/>
              </a:ext>
            </a:extLst>
          </p:cNvPr>
          <p:cNvSpPr>
            <a:spLocks noGrp="1"/>
          </p:cNvSpPr>
          <p:nvPr>
            <p:ph type="ctrTitle"/>
          </p:nvPr>
        </p:nvSpPr>
        <p:spPr>
          <a:xfrm>
            <a:off x="6194716" y="739978"/>
            <a:ext cx="5334930" cy="3004145"/>
          </a:xfrm>
        </p:spPr>
        <p:txBody>
          <a:bodyPr>
            <a:normAutofit/>
          </a:bodyPr>
          <a:lstStyle/>
          <a:p>
            <a:r>
              <a:rPr lang="en-US" sz="5100" b="1" kern="100" dirty="0">
                <a:effectLst/>
                <a:latin typeface="Aptos" panose="020B0004020202020204" pitchFamily="34" charset="0"/>
                <a:ea typeface="Aptos" panose="020B0004020202020204" pitchFamily="34" charset="0"/>
                <a:cs typeface="Arial" panose="020B0604020202020204" pitchFamily="34" charset="0"/>
              </a:rPr>
              <a:t>CryptoCorrelator</a:t>
            </a:r>
            <a:br>
              <a:rPr lang="en-US" sz="5100" kern="100" dirty="0">
                <a:effectLst/>
                <a:latin typeface="Aptos" panose="020B0004020202020204" pitchFamily="34" charset="0"/>
                <a:ea typeface="Aptos" panose="020B0004020202020204" pitchFamily="34" charset="0"/>
                <a:cs typeface="Arial" panose="020B0604020202020204" pitchFamily="34" charset="0"/>
              </a:rPr>
            </a:br>
            <a:endParaRPr lang="he-IL" sz="5100" dirty="0"/>
          </a:p>
        </p:txBody>
      </p:sp>
      <p:sp>
        <p:nvSpPr>
          <p:cNvPr id="3" name="כותרת משנה 2">
            <a:extLst>
              <a:ext uri="{FF2B5EF4-FFF2-40B4-BE49-F238E27FC236}">
                <a16:creationId xmlns:a16="http://schemas.microsoft.com/office/drawing/2014/main" id="{31A8CAE5-177B-2161-3D93-A0BCA0ECFD00}"/>
              </a:ext>
            </a:extLst>
          </p:cNvPr>
          <p:cNvSpPr>
            <a:spLocks noGrp="1"/>
          </p:cNvSpPr>
          <p:nvPr>
            <p:ph type="subTitle" idx="1"/>
          </p:nvPr>
        </p:nvSpPr>
        <p:spPr>
          <a:xfrm>
            <a:off x="6194715" y="3836197"/>
            <a:ext cx="5334931" cy="2189214"/>
          </a:xfrm>
        </p:spPr>
        <p:txBody>
          <a:bodyPr>
            <a:normAutofit/>
          </a:bodyPr>
          <a:lstStyle/>
          <a:p>
            <a:r>
              <a:rPr lang="en-US" b="1" dirty="0" err="1"/>
              <a:t>Rotem</a:t>
            </a:r>
            <a:r>
              <a:rPr lang="en-US" b="1" dirty="0"/>
              <a:t> Doron, Eden </a:t>
            </a:r>
            <a:r>
              <a:rPr lang="en-US" b="1" dirty="0" err="1"/>
              <a:t>Havri</a:t>
            </a:r>
            <a:r>
              <a:rPr lang="en-US" b="1" dirty="0"/>
              <a:t> &amp; Yoav Sela</a:t>
            </a:r>
            <a:endParaRPr lang="he-IL" b="1" dirty="0"/>
          </a:p>
        </p:txBody>
      </p:sp>
      <p:sp>
        <p:nvSpPr>
          <p:cNvPr id="14" name="Freeform: Shape 1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7" name="תמונה 6" descr="תמונה שמכילה ציור, שרטוט, אומנות קליפיפם, סרט מצויר&#10;&#10;התיאור נוצר באופן אוטומטי">
            <a:extLst>
              <a:ext uri="{FF2B5EF4-FFF2-40B4-BE49-F238E27FC236}">
                <a16:creationId xmlns:a16="http://schemas.microsoft.com/office/drawing/2014/main" id="{76335627-D08C-1BC0-8F9A-1C356B965028}"/>
              </a:ext>
            </a:extLst>
          </p:cNvPr>
          <p:cNvPicPr>
            <a:picLocks noChangeAspect="1"/>
          </p:cNvPicPr>
          <p:nvPr/>
        </p:nvPicPr>
        <p:blipFill rotWithShape="1">
          <a:blip r:embed="rId2">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4" name="Freeform: Shape 2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808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27775D82-2F98-90EB-A6A2-74AF6C873798}"/>
              </a:ext>
            </a:extLst>
          </p:cNvPr>
          <p:cNvSpPr>
            <a:spLocks noGrp="1"/>
          </p:cNvSpPr>
          <p:nvPr>
            <p:ph type="title"/>
          </p:nvPr>
        </p:nvSpPr>
        <p:spPr>
          <a:xfrm>
            <a:off x="838200" y="-193675"/>
            <a:ext cx="10515600" cy="1325563"/>
          </a:xfrm>
        </p:spPr>
        <p:txBody>
          <a:bodyPr/>
          <a:lstStyle/>
          <a:p>
            <a:pPr algn="ctr"/>
            <a:r>
              <a:rPr lang="he-IL" kern="100" dirty="0">
                <a:latin typeface="Arial" panose="020B0604020202020204" pitchFamily="34" charset="0"/>
                <a:cs typeface="Arial" panose="020B0604020202020204" pitchFamily="34" charset="0"/>
              </a:rPr>
              <a:t>בחינת האסטרטגיה</a:t>
            </a:r>
            <a:endParaRPr lang="he-IL" dirty="0"/>
          </a:p>
        </p:txBody>
      </p:sp>
      <p:pic>
        <p:nvPicPr>
          <p:cNvPr id="6" name="תמונה 5" descr="תמונה שמכילה טקסט, עלילה, תרשים, צילום מסך&#10;&#10;התיאור נוצר באופן אוטומטי">
            <a:extLst>
              <a:ext uri="{FF2B5EF4-FFF2-40B4-BE49-F238E27FC236}">
                <a16:creationId xmlns:a16="http://schemas.microsoft.com/office/drawing/2014/main" id="{A180070C-DA08-4002-5E23-ADCA29A07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88" y="738787"/>
            <a:ext cx="9718002" cy="5263116"/>
          </a:xfrm>
          <a:prstGeom prst="rect">
            <a:avLst/>
          </a:prstGeom>
        </p:spPr>
      </p:pic>
      <p:pic>
        <p:nvPicPr>
          <p:cNvPr id="8" name="תמונה 7" descr="תמונה שמכילה טקסט, גופן, צילום מסך, טיפוגרפיה&#10;&#10;התיאור נוצר באופן אוטומטי">
            <a:extLst>
              <a:ext uri="{FF2B5EF4-FFF2-40B4-BE49-F238E27FC236}">
                <a16:creationId xmlns:a16="http://schemas.microsoft.com/office/drawing/2014/main" id="{6FEDE108-E1D0-8B13-1C37-4D4ACC802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600" y="6001903"/>
            <a:ext cx="3973748" cy="745773"/>
          </a:xfrm>
          <a:prstGeom prst="rect">
            <a:avLst/>
          </a:prstGeom>
        </p:spPr>
      </p:pic>
    </p:spTree>
    <p:extLst>
      <p:ext uri="{BB962C8B-B14F-4D97-AF65-F5344CB8AC3E}">
        <p14:creationId xmlns:p14="http://schemas.microsoft.com/office/powerpoint/2010/main" val="53350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330656-D4BC-76CB-8799-B8A806FFBFA8}"/>
              </a:ext>
            </a:extLst>
          </p:cNvPr>
          <p:cNvSpPr>
            <a:spLocks noGrp="1"/>
          </p:cNvSpPr>
          <p:nvPr>
            <p:ph type="title"/>
          </p:nvPr>
        </p:nvSpPr>
        <p:spPr>
          <a:xfrm>
            <a:off x="838200" y="-282575"/>
            <a:ext cx="10515600" cy="1325563"/>
          </a:xfrm>
        </p:spPr>
        <p:txBody>
          <a:bodyPr/>
          <a:lstStyle/>
          <a:p>
            <a:pPr algn="ctr"/>
            <a:r>
              <a:rPr lang="he-IL" dirty="0">
                <a:cs typeface="+mn-cs"/>
              </a:rPr>
              <a:t>תוצאות</a:t>
            </a:r>
          </a:p>
        </p:txBody>
      </p:sp>
      <p:pic>
        <p:nvPicPr>
          <p:cNvPr id="4" name="תמונה 3">
            <a:extLst>
              <a:ext uri="{FF2B5EF4-FFF2-40B4-BE49-F238E27FC236}">
                <a16:creationId xmlns:a16="http://schemas.microsoft.com/office/drawing/2014/main" id="{C623AD09-587B-5972-DFD8-F65332648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50" y="685800"/>
            <a:ext cx="10019299" cy="5314836"/>
          </a:xfrm>
          <a:prstGeom prst="rect">
            <a:avLst/>
          </a:prstGeom>
        </p:spPr>
      </p:pic>
      <p:pic>
        <p:nvPicPr>
          <p:cNvPr id="6" name="תמונה 5">
            <a:extLst>
              <a:ext uri="{FF2B5EF4-FFF2-40B4-BE49-F238E27FC236}">
                <a16:creationId xmlns:a16="http://schemas.microsoft.com/office/drawing/2014/main" id="{5C94D0CD-AFFB-7466-23D6-5406345AE8C1}"/>
              </a:ext>
            </a:extLst>
          </p:cNvPr>
          <p:cNvPicPr>
            <a:picLocks noChangeAspect="1"/>
          </p:cNvPicPr>
          <p:nvPr/>
        </p:nvPicPr>
        <p:blipFill>
          <a:blip r:embed="rId3"/>
          <a:stretch>
            <a:fillRect/>
          </a:stretch>
        </p:blipFill>
        <p:spPr>
          <a:xfrm>
            <a:off x="4135817" y="6000636"/>
            <a:ext cx="4053924" cy="768464"/>
          </a:xfrm>
          <a:prstGeom prst="rect">
            <a:avLst/>
          </a:prstGeom>
        </p:spPr>
      </p:pic>
    </p:spTree>
    <p:extLst>
      <p:ext uri="{BB962C8B-B14F-4D97-AF65-F5344CB8AC3E}">
        <p14:creationId xmlns:p14="http://schemas.microsoft.com/office/powerpoint/2010/main" val="46085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7B61BBA-E8CC-C5E7-9129-4391FC2CAD71}"/>
              </a:ext>
            </a:extLst>
          </p:cNvPr>
          <p:cNvSpPr>
            <a:spLocks noGrp="1"/>
          </p:cNvSpPr>
          <p:nvPr>
            <p:ph type="title"/>
          </p:nvPr>
        </p:nvSpPr>
        <p:spPr>
          <a:xfrm>
            <a:off x="841248" y="256032"/>
            <a:ext cx="10506456" cy="1014984"/>
          </a:xfrm>
        </p:spPr>
        <p:txBody>
          <a:bodyPr anchor="b">
            <a:normAutofit/>
          </a:bodyPr>
          <a:lstStyle/>
          <a:p>
            <a:pPr algn="ctr"/>
            <a:r>
              <a:rPr lang="he-IL" b="1" kern="100" dirty="0">
                <a:effectLst/>
                <a:latin typeface="Aptos" panose="020B0004020202020204" pitchFamily="34" charset="0"/>
                <a:ea typeface="Aptos" panose="020B0004020202020204" pitchFamily="34" charset="0"/>
                <a:cs typeface="Arial" panose="020B0604020202020204" pitchFamily="34" charset="0"/>
              </a:rPr>
              <a:t>תיאור כללי של הרעיון מאחורי האסטרטגיה</a:t>
            </a:r>
            <a:endParaRPr lang="he-IL"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מציין מיקום תוכן 2">
            <a:extLst>
              <a:ext uri="{FF2B5EF4-FFF2-40B4-BE49-F238E27FC236}">
                <a16:creationId xmlns:a16="http://schemas.microsoft.com/office/drawing/2014/main" id="{D29C4670-4864-30BE-6393-FCA96084100C}"/>
              </a:ext>
            </a:extLst>
          </p:cNvPr>
          <p:cNvGraphicFramePr>
            <a:graphicFrameLocks noGrp="1"/>
          </p:cNvGraphicFramePr>
          <p:nvPr>
            <p:ph idx="1"/>
            <p:extLst>
              <p:ext uri="{D42A27DB-BD31-4B8C-83A1-F6EECF244321}">
                <p14:modId xmlns:p14="http://schemas.microsoft.com/office/powerpoint/2010/main" val="238277746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2988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68AAA7-D2E3-C6E4-C559-ADBF3F472833}"/>
              </a:ext>
            </a:extLst>
          </p:cNvPr>
          <p:cNvSpPr>
            <a:spLocks noGrp="1"/>
          </p:cNvSpPr>
          <p:nvPr>
            <p:ph type="title"/>
          </p:nvPr>
        </p:nvSpPr>
        <p:spPr>
          <a:xfrm>
            <a:off x="876300" y="365125"/>
            <a:ext cx="10515600" cy="1325563"/>
          </a:xfrm>
        </p:spPr>
        <p:txBody>
          <a:bodyPr/>
          <a:lstStyle/>
          <a:p>
            <a:pPr algn="ctr"/>
            <a:r>
              <a:rPr lang="he-IL" sz="4400" kern="100" dirty="0">
                <a:effectLst/>
                <a:latin typeface="Aptos" panose="020B0004020202020204" pitchFamily="34" charset="0"/>
                <a:ea typeface="Aptos" panose="020B0004020202020204" pitchFamily="34" charset="0"/>
                <a:cs typeface="Arial" panose="020B0604020202020204" pitchFamily="34" charset="0"/>
              </a:rPr>
              <a:t>אינדיקטור ה-</a:t>
            </a:r>
            <a:r>
              <a:rPr lang="en-US" sz="4400" kern="100" dirty="0">
                <a:effectLst/>
                <a:latin typeface="Aptos" panose="020B0004020202020204" pitchFamily="34" charset="0"/>
                <a:ea typeface="Aptos" panose="020B0004020202020204" pitchFamily="34" charset="0"/>
                <a:cs typeface="Arial" panose="020B0604020202020204" pitchFamily="34" charset="0"/>
              </a:rPr>
              <a:t>Turtle Trading </a:t>
            </a:r>
            <a:endParaRPr lang="he-IL" dirty="0"/>
          </a:p>
        </p:txBody>
      </p:sp>
      <p:sp>
        <p:nvSpPr>
          <p:cNvPr id="3" name="מציין מיקום תוכן 2">
            <a:extLst>
              <a:ext uri="{FF2B5EF4-FFF2-40B4-BE49-F238E27FC236}">
                <a16:creationId xmlns:a16="http://schemas.microsoft.com/office/drawing/2014/main" id="{BCEA6A58-DCF5-4F49-3653-8C8A2A9F8C04}"/>
              </a:ext>
            </a:extLst>
          </p:cNvPr>
          <p:cNvSpPr>
            <a:spLocks noGrp="1"/>
          </p:cNvSpPr>
          <p:nvPr>
            <p:ph idx="1"/>
          </p:nvPr>
        </p:nvSpPr>
        <p:spPr/>
        <p:txBody>
          <a:bodyPr/>
          <a:lstStyle/>
          <a:p>
            <a:pPr marL="0" indent="0" algn="r" rtl="1">
              <a:lnSpc>
                <a:spcPct val="107000"/>
              </a:lnSpc>
              <a:spcAft>
                <a:spcPts val="800"/>
              </a:spcAft>
              <a:buNone/>
            </a:pPr>
            <a:r>
              <a:rPr lang="he-IL" sz="1800" b="1" u="sng" kern="100" dirty="0">
                <a:effectLst/>
                <a:latin typeface="Aptos" panose="020B0004020202020204" pitchFamily="34" charset="0"/>
                <a:ea typeface="Aptos" panose="020B0004020202020204" pitchFamily="34" charset="0"/>
                <a:cs typeface="Arial" panose="020B0604020202020204" pitchFamily="34" charset="0"/>
              </a:rPr>
              <a:t>כניסה לעסקה:</a:t>
            </a:r>
            <a:endParaRPr lang="en-US" sz="1800" b="1" u="sng"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b="1" kern="100" dirty="0">
                <a:effectLst/>
                <a:latin typeface="Aptos" panose="020B0004020202020204" pitchFamily="34" charset="0"/>
                <a:ea typeface="Aptos" panose="020B0004020202020204" pitchFamily="34" charset="0"/>
                <a:cs typeface="Arial" panose="020B0604020202020204" pitchFamily="34" charset="0"/>
              </a:rPr>
              <a:t>אות קנייה (לונג): </a:t>
            </a:r>
            <a:r>
              <a:rPr lang="he-IL" sz="1800" kern="100" dirty="0">
                <a:effectLst/>
                <a:latin typeface="Aptos" panose="020B0004020202020204" pitchFamily="34" charset="0"/>
                <a:ea typeface="Aptos" panose="020B0004020202020204" pitchFamily="34" charset="0"/>
                <a:cs typeface="Arial" panose="020B0604020202020204" pitchFamily="34" charset="0"/>
              </a:rPr>
              <a:t>כאשר מחיר הסגירה מגיע לשיא הגבוה ביותר במהלך התקופה הארוכה (25 ימים).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b="1" kern="100" dirty="0">
                <a:effectLst/>
                <a:latin typeface="Aptos" panose="020B0004020202020204" pitchFamily="34" charset="0"/>
                <a:ea typeface="Aptos" panose="020B0004020202020204" pitchFamily="34" charset="0"/>
                <a:cs typeface="Arial" panose="020B0604020202020204" pitchFamily="34" charset="0"/>
              </a:rPr>
              <a:t>אות מכירה בחסר (שורט): </a:t>
            </a:r>
            <a:r>
              <a:rPr lang="he-IL" sz="1800" kern="100" dirty="0">
                <a:effectLst/>
                <a:latin typeface="Aptos" panose="020B0004020202020204" pitchFamily="34" charset="0"/>
                <a:ea typeface="Aptos" panose="020B0004020202020204" pitchFamily="34" charset="0"/>
                <a:cs typeface="Arial" panose="020B0604020202020204" pitchFamily="34" charset="0"/>
              </a:rPr>
              <a:t>כאשר מחיר הסגירה מגיע לשפל הנמוך ביותר במהלך התקופה הארוכה (25 ימים).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lgn="r" rtl="1">
              <a:lnSpc>
                <a:spcPct val="107000"/>
              </a:lnSpc>
              <a:spcAft>
                <a:spcPts val="800"/>
              </a:spcAft>
              <a:buNone/>
            </a:pPr>
            <a:r>
              <a:rPr lang="he-IL" sz="1800" b="1" u="sng" kern="100" dirty="0">
                <a:effectLst/>
                <a:latin typeface="Aptos" panose="020B0004020202020204" pitchFamily="34" charset="0"/>
                <a:ea typeface="Aptos" panose="020B0004020202020204" pitchFamily="34" charset="0"/>
                <a:cs typeface="Arial" panose="020B0604020202020204" pitchFamily="34" charset="0"/>
              </a:rPr>
              <a:t>יציאה מעסקה:</a:t>
            </a:r>
            <a:endParaRPr lang="en-US" sz="1800" b="1" u="sng"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b="1" kern="100" dirty="0">
                <a:effectLst/>
                <a:latin typeface="Aptos" panose="020B0004020202020204" pitchFamily="34" charset="0"/>
                <a:ea typeface="Aptos" panose="020B0004020202020204" pitchFamily="34" charset="0"/>
                <a:cs typeface="Arial" panose="020B0604020202020204" pitchFamily="34" charset="0"/>
              </a:rPr>
              <a:t>יציאה מעסקת לונג: </a:t>
            </a:r>
            <a:r>
              <a:rPr lang="he-IL" sz="1800" kern="100" dirty="0">
                <a:effectLst/>
                <a:latin typeface="Aptos" panose="020B0004020202020204" pitchFamily="34" charset="0"/>
                <a:ea typeface="Aptos" panose="020B0004020202020204" pitchFamily="34" charset="0"/>
                <a:cs typeface="Arial" panose="020B0604020202020204" pitchFamily="34" charset="0"/>
              </a:rPr>
              <a:t>כאשר מחיר הסגירה מגיע לשפל הנמוך ביותר במהלך התקופה </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הקצרה (10 ימים).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07000"/>
              </a:lnSpc>
              <a:spcAft>
                <a:spcPts val="800"/>
              </a:spcAft>
            </a:pPr>
            <a:r>
              <a:rPr lang="he-IL" sz="1800" b="1" kern="100" dirty="0">
                <a:effectLst/>
                <a:latin typeface="Aptos" panose="020B0004020202020204" pitchFamily="34" charset="0"/>
                <a:ea typeface="Aptos" panose="020B0004020202020204" pitchFamily="34" charset="0"/>
                <a:cs typeface="Arial" panose="020B0604020202020204" pitchFamily="34" charset="0"/>
              </a:rPr>
              <a:t>יציאה מעסקת שורט: </a:t>
            </a:r>
            <a:r>
              <a:rPr lang="he-IL" sz="1800" kern="100" dirty="0">
                <a:effectLst/>
                <a:latin typeface="Aptos" panose="020B0004020202020204" pitchFamily="34" charset="0"/>
                <a:ea typeface="Aptos" panose="020B0004020202020204" pitchFamily="34" charset="0"/>
                <a:cs typeface="Arial" panose="020B0604020202020204" pitchFamily="34" charset="0"/>
              </a:rPr>
              <a:t>כאשר מחיר הסגירה מגיע לשיא הגבוה ביותר במהלך התקופה </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הקצרה (10 ימים).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5" name="תמונה 4" descr="תמונה שמכילה סרטים מצוירים, ציור, אומנות קליפיפם, אנימציה&#10;&#10;התיאור נוצר באופן אוטומטי">
            <a:extLst>
              <a:ext uri="{FF2B5EF4-FFF2-40B4-BE49-F238E27FC236}">
                <a16:creationId xmlns:a16="http://schemas.microsoft.com/office/drawing/2014/main" id="{7E327E9C-D198-37AE-4A02-282256F63A8B}"/>
              </a:ext>
            </a:extLst>
          </p:cNvPr>
          <p:cNvPicPr>
            <a:picLocks noChangeAspect="1"/>
          </p:cNvPicPr>
          <p:nvPr/>
        </p:nvPicPr>
        <p:blipFill rotWithShape="1">
          <a:blip r:embed="rId2">
            <a:extLst>
              <a:ext uri="{28A0092B-C50C-407E-A947-70E740481C1C}">
                <a14:useLocalDpi xmlns:a14="http://schemas.microsoft.com/office/drawing/2010/main" val="0"/>
              </a:ext>
            </a:extLst>
          </a:blip>
          <a:srcRect r="5775"/>
          <a:stretch/>
        </p:blipFill>
        <p:spPr>
          <a:xfrm>
            <a:off x="590548" y="4147452"/>
            <a:ext cx="2740481" cy="2251529"/>
          </a:xfrm>
          <a:prstGeom prst="rect">
            <a:avLst/>
          </a:prstGeom>
        </p:spPr>
      </p:pic>
    </p:spTree>
    <p:extLst>
      <p:ext uri="{BB962C8B-B14F-4D97-AF65-F5344CB8AC3E}">
        <p14:creationId xmlns:p14="http://schemas.microsoft.com/office/powerpoint/2010/main" val="349028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870">
                                          <p:stCondLst>
                                            <p:cond delay="0"/>
                                          </p:stCondLst>
                                        </p:cTn>
                                        <p:tgtEl>
                                          <p:spTgt spid="5"/>
                                        </p:tgtEl>
                                      </p:cBhvr>
                                    </p:animEffect>
                                    <p:anim calcmode="lin" valueType="num">
                                      <p:cBhvr>
                                        <p:cTn id="8" dur="2733"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5"/>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5"/>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5"/>
                                        </p:tgtEl>
                                        <p:attrNameLst>
                                          <p:attrName>ppt_y</p:attrName>
                                        </p:attrNameLst>
                                      </p:cBhvr>
                                      <p:tavLst>
                                        <p:tav tm="0" fmla="#ppt_y-sin(pi*$)/81">
                                          <p:val>
                                            <p:fltVal val="0"/>
                                          </p:val>
                                        </p:tav>
                                        <p:tav tm="100000">
                                          <p:val>
                                            <p:fltVal val="1"/>
                                          </p:val>
                                        </p:tav>
                                      </p:tavLst>
                                    </p:anim>
                                    <p:animScale>
                                      <p:cBhvr>
                                        <p:cTn id="13" dur="39">
                                          <p:stCondLst>
                                            <p:cond delay="975"/>
                                          </p:stCondLst>
                                        </p:cTn>
                                        <p:tgtEl>
                                          <p:spTgt spid="5"/>
                                        </p:tgtEl>
                                      </p:cBhvr>
                                      <p:to x="100000" y="60000"/>
                                    </p:animScale>
                                    <p:animScale>
                                      <p:cBhvr>
                                        <p:cTn id="14" dur="249" decel="50000">
                                          <p:stCondLst>
                                            <p:cond delay="1014"/>
                                          </p:stCondLst>
                                        </p:cTn>
                                        <p:tgtEl>
                                          <p:spTgt spid="5"/>
                                        </p:tgtEl>
                                      </p:cBhvr>
                                      <p:to x="100000" y="100000"/>
                                    </p:animScale>
                                    <p:animScale>
                                      <p:cBhvr>
                                        <p:cTn id="15" dur="39">
                                          <p:stCondLst>
                                            <p:cond delay="1968"/>
                                          </p:stCondLst>
                                        </p:cTn>
                                        <p:tgtEl>
                                          <p:spTgt spid="5"/>
                                        </p:tgtEl>
                                      </p:cBhvr>
                                      <p:to x="100000" y="80000"/>
                                    </p:animScale>
                                    <p:animScale>
                                      <p:cBhvr>
                                        <p:cTn id="16" dur="249" decel="50000">
                                          <p:stCondLst>
                                            <p:cond delay="2007"/>
                                          </p:stCondLst>
                                        </p:cTn>
                                        <p:tgtEl>
                                          <p:spTgt spid="5"/>
                                        </p:tgtEl>
                                      </p:cBhvr>
                                      <p:to x="100000" y="100000"/>
                                    </p:animScale>
                                    <p:animScale>
                                      <p:cBhvr>
                                        <p:cTn id="17" dur="39">
                                          <p:stCondLst>
                                            <p:cond delay="2463"/>
                                          </p:stCondLst>
                                        </p:cTn>
                                        <p:tgtEl>
                                          <p:spTgt spid="5"/>
                                        </p:tgtEl>
                                      </p:cBhvr>
                                      <p:to x="100000" y="90000"/>
                                    </p:animScale>
                                    <p:animScale>
                                      <p:cBhvr>
                                        <p:cTn id="18" dur="249" decel="50000">
                                          <p:stCondLst>
                                            <p:cond delay="2502"/>
                                          </p:stCondLst>
                                        </p:cTn>
                                        <p:tgtEl>
                                          <p:spTgt spid="5"/>
                                        </p:tgtEl>
                                      </p:cBhvr>
                                      <p:to x="100000" y="100000"/>
                                    </p:animScale>
                                    <p:animScale>
                                      <p:cBhvr>
                                        <p:cTn id="19" dur="39">
                                          <p:stCondLst>
                                            <p:cond delay="2712"/>
                                          </p:stCondLst>
                                        </p:cTn>
                                        <p:tgtEl>
                                          <p:spTgt spid="5"/>
                                        </p:tgtEl>
                                      </p:cBhvr>
                                      <p:to x="100000" y="95000"/>
                                    </p:animScale>
                                    <p:animScale>
                                      <p:cBhvr>
                                        <p:cTn id="20" dur="249" decel="50000">
                                          <p:stCondLst>
                                            <p:cond delay="2751"/>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11ED292C-64F3-5AC2-B948-E7AFD0104F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25044"/>
          </a:xfrm>
          <a:prstGeom prst="rect">
            <a:avLst/>
          </a:prstGeom>
        </p:spPr>
      </p:pic>
    </p:spTree>
    <p:extLst>
      <p:ext uri="{BB962C8B-B14F-4D97-AF65-F5344CB8AC3E}">
        <p14:creationId xmlns:p14="http://schemas.microsoft.com/office/powerpoint/2010/main" val="270817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47F25B-1ACD-BBC3-5804-2138230A2D55}"/>
              </a:ext>
            </a:extLst>
          </p:cNvPr>
          <p:cNvSpPr>
            <a:spLocks noGrp="1"/>
          </p:cNvSpPr>
          <p:nvPr>
            <p:ph type="title"/>
          </p:nvPr>
        </p:nvSpPr>
        <p:spPr/>
        <p:txBody>
          <a:bodyPr/>
          <a:lstStyle/>
          <a:p>
            <a:pPr algn="ctr"/>
            <a:r>
              <a:rPr lang="he-IL" kern="100" dirty="0">
                <a:latin typeface="Aptos" panose="020B0004020202020204" pitchFamily="34" charset="0"/>
                <a:cs typeface="Arial" panose="020B0604020202020204" pitchFamily="34" charset="0"/>
              </a:rPr>
              <a:t>בחינת הקורלציה</a:t>
            </a:r>
          </a:p>
        </p:txBody>
      </p:sp>
      <p:sp>
        <p:nvSpPr>
          <p:cNvPr id="3" name="מציין מיקום תוכן 2">
            <a:extLst>
              <a:ext uri="{FF2B5EF4-FFF2-40B4-BE49-F238E27FC236}">
                <a16:creationId xmlns:a16="http://schemas.microsoft.com/office/drawing/2014/main" id="{974F0DA2-3801-F05D-6F36-8285D6C2B42F}"/>
              </a:ext>
            </a:extLst>
          </p:cNvPr>
          <p:cNvSpPr>
            <a:spLocks noGrp="1"/>
          </p:cNvSpPr>
          <p:nvPr>
            <p:ph idx="1"/>
          </p:nvPr>
        </p:nvSpPr>
        <p:spPr/>
        <p:txBody>
          <a:bodyPr>
            <a:normAutofit/>
          </a:bodyPr>
          <a:lstStyle/>
          <a:p>
            <a:pPr marL="0" indent="0" algn="r" rtl="1">
              <a:lnSpc>
                <a:spcPct val="150000"/>
              </a:lnSpc>
              <a:spcAft>
                <a:spcPts val="800"/>
              </a:spcAft>
              <a:buNone/>
            </a:pPr>
            <a:r>
              <a:rPr lang="he-IL" sz="1800" dirty="0">
                <a:effectLst/>
                <a:latin typeface="Aptos" panose="020B0004020202020204" pitchFamily="34" charset="0"/>
                <a:ea typeface="Aptos" panose="020B0004020202020204" pitchFamily="34" charset="0"/>
                <a:cs typeface="Arial" panose="020B0604020202020204" pitchFamily="34" charset="0"/>
              </a:rPr>
              <a:t>עבור כל יום מסחר, חישבנו את הקורלציה של 30 הימים האחרונים בין המטבע הנסחר – </a:t>
            </a:r>
            <a:r>
              <a:rPr lang="en-US" sz="1800" dirty="0">
                <a:effectLst/>
                <a:latin typeface="Aptos" panose="020B0004020202020204" pitchFamily="34" charset="0"/>
                <a:ea typeface="Aptos" panose="020B0004020202020204" pitchFamily="34" charset="0"/>
                <a:cs typeface="Arial" panose="020B0604020202020204" pitchFamily="34" charset="0"/>
              </a:rPr>
              <a:t>DOT</a:t>
            </a:r>
            <a:r>
              <a:rPr lang="he-IL" sz="1800" dirty="0">
                <a:effectLst/>
                <a:latin typeface="Aptos" panose="020B0004020202020204" pitchFamily="34" charset="0"/>
                <a:ea typeface="Aptos" panose="020B0004020202020204" pitchFamily="34" charset="0"/>
                <a:cs typeface="Arial" panose="020B0604020202020204" pitchFamily="34" charset="0"/>
              </a:rPr>
              <a:t>, למטבעות המובילים.</a:t>
            </a:r>
            <a:endParaRPr lang="he-IL" sz="1800" b="1" u="sng" kern="100" dirty="0">
              <a:effectLst/>
              <a:latin typeface="Aptos" panose="020B0004020202020204" pitchFamily="34" charset="0"/>
              <a:ea typeface="Aptos" panose="020B0004020202020204" pitchFamily="34" charset="0"/>
              <a:cs typeface="Arial" panose="020B0604020202020204" pitchFamily="34" charset="0"/>
            </a:endParaRPr>
          </a:p>
          <a:p>
            <a:pPr marL="0" indent="0" algn="r" rtl="1">
              <a:lnSpc>
                <a:spcPct val="150000"/>
              </a:lnSpc>
              <a:spcAft>
                <a:spcPts val="800"/>
              </a:spcAft>
              <a:buNone/>
            </a:pPr>
            <a:r>
              <a:rPr lang="he-IL" sz="1800" kern="100" dirty="0">
                <a:effectLst/>
                <a:latin typeface="Aptos" panose="020B0004020202020204" pitchFamily="34" charset="0"/>
                <a:ea typeface="Aptos" panose="020B0004020202020204" pitchFamily="34" charset="0"/>
                <a:cs typeface="Arial" panose="020B0604020202020204" pitchFamily="34" charset="0"/>
              </a:rPr>
              <a:t>נסתמך על קשר למטבע המוביל, </a:t>
            </a:r>
            <a:r>
              <a:rPr lang="he-IL" sz="1800" b="1" kern="100" dirty="0">
                <a:effectLst/>
                <a:latin typeface="Aptos" panose="020B0004020202020204" pitchFamily="34" charset="0"/>
                <a:ea typeface="Aptos" panose="020B0004020202020204" pitchFamily="34" charset="0"/>
                <a:cs typeface="Arial" panose="020B0604020202020204" pitchFamily="34" charset="0"/>
              </a:rPr>
              <a:t>נגדיר את המטבע החזק כך:</a:t>
            </a:r>
            <a:endParaRPr lang="en-US" sz="1800" b="1"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50000"/>
              </a:lnSpc>
              <a:buFont typeface="Symbol" panose="05050102010706020507" pitchFamily="18" charset="2"/>
              <a:buChar char=""/>
            </a:pPr>
            <a:r>
              <a:rPr lang="he-IL" sz="1800" kern="100" dirty="0">
                <a:effectLst/>
                <a:latin typeface="Aptos" panose="020B0004020202020204" pitchFamily="34" charset="0"/>
                <a:ea typeface="Aptos" panose="020B0004020202020204" pitchFamily="34" charset="0"/>
                <a:cs typeface="Arial" panose="020B0604020202020204" pitchFamily="34" charset="0"/>
              </a:rPr>
              <a:t>אם יש מטבע מוביל עם קורלציה של לפחות 0.7, הנחשבת לגבוהה יחסית, נגדיר אותו כמטבע החזק.</a:t>
            </a:r>
          </a:p>
          <a:p>
            <a:pPr marL="342900" lvl="0" indent="-342900" algn="r" rtl="1">
              <a:lnSpc>
                <a:spcPct val="150000"/>
              </a:lnSpc>
              <a:buFont typeface="Symbol" panose="05050102010706020507" pitchFamily="18" charset="2"/>
              <a:buChar char=""/>
            </a:pPr>
            <a:r>
              <a:rPr lang="he-IL" sz="1800" kern="100" dirty="0">
                <a:effectLst/>
                <a:latin typeface="Aptos" panose="020B0004020202020204" pitchFamily="34" charset="0"/>
                <a:ea typeface="Aptos" panose="020B0004020202020204" pitchFamily="34" charset="0"/>
                <a:cs typeface="Arial" panose="020B0604020202020204" pitchFamily="34" charset="0"/>
              </a:rPr>
              <a:t>אם נמצא שיש קורלציה גבוהה מ0.6 עם שני מטבעות מובילים, נהיה פחות שמרנים, שכן הדבר מחזק את האמונה במגמה כללית בשוק. במקרה כזה, נגדיר את המטבע החזק כזה עם הקורלציה הגבוהה יותר עם המטבע הנסחר.</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50000"/>
              </a:lnSpc>
              <a:spcAft>
                <a:spcPts val="800"/>
              </a:spcAft>
              <a:buFont typeface="Symbol" panose="05050102010706020507" pitchFamily="18" charset="2"/>
              <a:buChar char=""/>
            </a:pPr>
            <a:r>
              <a:rPr lang="he-IL" sz="1800" kern="100" dirty="0">
                <a:effectLst/>
                <a:latin typeface="Aptos" panose="020B0004020202020204" pitchFamily="34" charset="0"/>
                <a:ea typeface="Aptos" panose="020B0004020202020204" pitchFamily="34" charset="0"/>
                <a:cs typeface="Arial" panose="020B0604020202020204" pitchFamily="34" charset="0"/>
              </a:rPr>
              <a:t>אם אחד המטבעות המובילים בעל קורלציה שלילית עם המטבע הנסחר, או כל מצב אחר שלא הגדרנו, לא נגדיר מטבע חזק בשל חוסר וודאות במגמת השוק.</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he-IL" dirty="0"/>
          </a:p>
        </p:txBody>
      </p:sp>
    </p:spTree>
    <p:extLst>
      <p:ext uri="{BB962C8B-B14F-4D97-AF65-F5344CB8AC3E}">
        <p14:creationId xmlns:p14="http://schemas.microsoft.com/office/powerpoint/2010/main" val="199894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6C0AB816-BF3E-DC00-5392-30491CDDFD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205" y="936172"/>
            <a:ext cx="11539589" cy="5730875"/>
          </a:xfrm>
          <a:prstGeom prst="rect">
            <a:avLst/>
          </a:prstGeom>
        </p:spPr>
      </p:pic>
      <p:sp>
        <p:nvSpPr>
          <p:cNvPr id="5" name="כותרת 1">
            <a:extLst>
              <a:ext uri="{FF2B5EF4-FFF2-40B4-BE49-F238E27FC236}">
                <a16:creationId xmlns:a16="http://schemas.microsoft.com/office/drawing/2014/main" id="{303D0AC8-ABD8-52FC-7525-D255AD741361}"/>
              </a:ext>
            </a:extLst>
          </p:cNvPr>
          <p:cNvSpPr>
            <a:spLocks noGrp="1"/>
          </p:cNvSpPr>
          <p:nvPr>
            <p:ph type="title"/>
          </p:nvPr>
        </p:nvSpPr>
        <p:spPr>
          <a:xfrm>
            <a:off x="838200" y="-146504"/>
            <a:ext cx="10515600" cy="1325563"/>
          </a:xfrm>
        </p:spPr>
        <p:txBody>
          <a:bodyPr/>
          <a:lstStyle/>
          <a:p>
            <a:pPr algn="ctr"/>
            <a:r>
              <a:rPr lang="he-IL" sz="4400" kern="100" dirty="0">
                <a:effectLst/>
                <a:latin typeface="Aptos" panose="020B0004020202020204" pitchFamily="34" charset="0"/>
                <a:ea typeface="Aptos" panose="020B0004020202020204" pitchFamily="34" charset="0"/>
                <a:cs typeface="Arial" panose="020B0604020202020204" pitchFamily="34" charset="0"/>
              </a:rPr>
              <a:t>מחירי הסגירה לאורך זמן</a:t>
            </a:r>
            <a:endParaRPr lang="he-IL" dirty="0"/>
          </a:p>
        </p:txBody>
      </p:sp>
    </p:spTree>
    <p:extLst>
      <p:ext uri="{BB962C8B-B14F-4D97-AF65-F5344CB8AC3E}">
        <p14:creationId xmlns:p14="http://schemas.microsoft.com/office/powerpoint/2010/main" val="30705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708A2F-D604-1F22-3CD5-0561C9A89BC4}"/>
              </a:ext>
            </a:extLst>
          </p:cNvPr>
          <p:cNvSpPr>
            <a:spLocks noGrp="1"/>
          </p:cNvSpPr>
          <p:nvPr>
            <p:ph type="title"/>
          </p:nvPr>
        </p:nvSpPr>
        <p:spPr>
          <a:xfrm>
            <a:off x="838200" y="365125"/>
            <a:ext cx="10515600" cy="1325563"/>
          </a:xfrm>
        </p:spPr>
        <p:txBody>
          <a:bodyPr>
            <a:normAutofit/>
          </a:bodyPr>
          <a:lstStyle/>
          <a:p>
            <a:pPr algn="ctr"/>
            <a:r>
              <a:rPr lang="he-IL" kern="100" dirty="0">
                <a:latin typeface="Aptos" panose="020B0004020202020204" pitchFamily="34" charset="0"/>
                <a:cs typeface="Arial" panose="020B0604020202020204" pitchFamily="34" charset="0"/>
              </a:rPr>
              <a:t>אסטרטגיית המסחר</a:t>
            </a:r>
          </a:p>
        </p:txBody>
      </p:sp>
      <p:sp>
        <p:nvSpPr>
          <p:cNvPr id="3" name="מציין מיקום תוכן 2">
            <a:extLst>
              <a:ext uri="{FF2B5EF4-FFF2-40B4-BE49-F238E27FC236}">
                <a16:creationId xmlns:a16="http://schemas.microsoft.com/office/drawing/2014/main" id="{A90B1FC5-879F-7D5A-A8C9-91D8C3986B17}"/>
              </a:ext>
            </a:extLst>
          </p:cNvPr>
          <p:cNvSpPr>
            <a:spLocks noGrp="1"/>
          </p:cNvSpPr>
          <p:nvPr>
            <p:ph idx="1"/>
          </p:nvPr>
        </p:nvSpPr>
        <p:spPr>
          <a:xfrm>
            <a:off x="359229" y="1776779"/>
            <a:ext cx="10515600" cy="4351338"/>
          </a:xfrm>
        </p:spPr>
        <p:txBody>
          <a:bodyPr>
            <a:normAutofit/>
          </a:bodyPr>
          <a:lstStyle/>
          <a:p>
            <a:pPr marL="0" lvl="0" indent="0">
              <a:lnSpc>
                <a:spcPct val="150000"/>
              </a:lnSpc>
              <a:buNone/>
            </a:pPr>
            <a:r>
              <a:rPr lang="he-IL" dirty="0"/>
              <a:t>כאשר סימני המסחר זהים בין המטבע הנסחר למטבע החזק שנבחר, </a:t>
            </a:r>
            <a:r>
              <a:rPr lang="he-IL" dirty="0" err="1"/>
              <a:t>נסחור</a:t>
            </a:r>
            <a:r>
              <a:rPr lang="he-IL" dirty="0"/>
              <a:t> בהתאם לסימן המסחר. </a:t>
            </a:r>
            <a:endParaRPr lang="en-US" dirty="0"/>
          </a:p>
          <a:p>
            <a:pPr marL="0" lvl="0" indent="0">
              <a:lnSpc>
                <a:spcPct val="150000"/>
              </a:lnSpc>
              <a:buNone/>
            </a:pPr>
            <a:r>
              <a:rPr lang="he-IL" dirty="0"/>
              <a:t>כאשר סימני המסחר שונים בין המטבע הנסחר למטבע החזק שנבחר, לא נבצע עסקאות (אך נישאר בשוק).</a:t>
            </a:r>
            <a:endParaRPr lang="en-US" dirty="0"/>
          </a:p>
          <a:p>
            <a:pPr marL="0" lvl="0" indent="0">
              <a:lnSpc>
                <a:spcPct val="150000"/>
              </a:lnSpc>
              <a:buNone/>
            </a:pPr>
            <a:r>
              <a:rPr lang="he-IL" dirty="0"/>
              <a:t>כאשר אין מטבע חזק נפדה את המניות ונישאר מחוץ לשוק עד הסכמה חדשה על מסחר.</a:t>
            </a:r>
            <a:endParaRPr lang="en-US" dirty="0"/>
          </a:p>
        </p:txBody>
      </p:sp>
      <p:pic>
        <p:nvPicPr>
          <p:cNvPr id="1028" name="Picture 4" descr="אודות | הידרה שירותי הנדסה בע&quot;מ">
            <a:extLst>
              <a:ext uri="{FF2B5EF4-FFF2-40B4-BE49-F238E27FC236}">
                <a16:creationId xmlns:a16="http://schemas.microsoft.com/office/drawing/2014/main" id="{656837C8-CF6E-9F75-171B-E4473684D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8001" y="1659049"/>
            <a:ext cx="860062" cy="8600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B0F4D12-B5FF-81D2-6671-AB56F7334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4811" y="4812419"/>
            <a:ext cx="451757" cy="451757"/>
          </a:xfrm>
          <a:prstGeom prst="rect">
            <a:avLst/>
          </a:prstGeom>
          <a:noFill/>
          <a:extLst>
            <a:ext uri="{909E8E84-426E-40DD-AFC4-6F175D3DCCD1}">
              <a14:hiddenFill xmlns:a14="http://schemas.microsoft.com/office/drawing/2010/main">
                <a:solidFill>
                  <a:srgbClr val="FFFFFF"/>
                </a:solidFill>
              </a14:hiddenFill>
            </a:ext>
          </a:extLst>
        </p:spPr>
      </p:pic>
      <p:sp>
        <p:nvSpPr>
          <p:cNvPr id="7" name="מלבן 6">
            <a:extLst>
              <a:ext uri="{FF2B5EF4-FFF2-40B4-BE49-F238E27FC236}">
                <a16:creationId xmlns:a16="http://schemas.microsoft.com/office/drawing/2014/main" id="{FAB48EB8-29DE-3F69-74CB-ADD8CD5B213E}"/>
              </a:ext>
            </a:extLst>
          </p:cNvPr>
          <p:cNvSpPr/>
          <p:nvPr/>
        </p:nvSpPr>
        <p:spPr>
          <a:xfrm>
            <a:off x="11037574" y="3526973"/>
            <a:ext cx="489857" cy="1306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0922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9E9F2A28-69A3-4945-B6B6-C2E4A6C55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A4CD1BE-F7A6-1F36-EC32-158CCFFB7D28}"/>
              </a:ext>
            </a:extLst>
          </p:cNvPr>
          <p:cNvSpPr>
            <a:spLocks noGrp="1"/>
          </p:cNvSpPr>
          <p:nvPr>
            <p:ph type="title"/>
          </p:nvPr>
        </p:nvSpPr>
        <p:spPr>
          <a:xfrm>
            <a:off x="6203538" y="365125"/>
            <a:ext cx="5393360" cy="1325563"/>
          </a:xfrm>
        </p:spPr>
        <p:txBody>
          <a:bodyPr>
            <a:normAutofit/>
          </a:bodyPr>
          <a:lstStyle/>
          <a:p>
            <a:pPr algn="ctr"/>
            <a:r>
              <a:rPr lang="he-IL" kern="100" dirty="0">
                <a:effectLst/>
                <a:latin typeface="Aptos" panose="020B0004020202020204" pitchFamily="34" charset="0"/>
                <a:ea typeface="Aptos" panose="020B0004020202020204" pitchFamily="34" charset="0"/>
                <a:cs typeface="Arial" panose="020B0604020202020204" pitchFamily="34" charset="0"/>
              </a:rPr>
              <a:t>מקורות הנתונים</a:t>
            </a:r>
            <a:endParaRPr lang="he-IL" dirty="0"/>
          </a:p>
        </p:txBody>
      </p:sp>
      <p:sp>
        <p:nvSpPr>
          <p:cNvPr id="2063" name="Freeform: Shape 2062">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4038"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6" name="Picture 8" descr="Polkadot Cryptocurrency&quot; Icon - Download for free – Iconduck">
            <a:extLst>
              <a:ext uri="{FF2B5EF4-FFF2-40B4-BE49-F238E27FC236}">
                <a16:creationId xmlns:a16="http://schemas.microsoft.com/office/drawing/2014/main" id="{F815A832-A3E0-8A52-0872-0F954C6844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314" y="690425"/>
            <a:ext cx="2401910" cy="2401910"/>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sp>
        <p:nvSpPr>
          <p:cNvPr id="2081" name="Oval 2064">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31108"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2" name="Freeform: Shape 2066">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2817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2054" name="Picture 6" descr="Ethereum Logo PNG vector in SVG, PDF, AI, CDR format">
            <a:extLst>
              <a:ext uri="{FF2B5EF4-FFF2-40B4-BE49-F238E27FC236}">
                <a16:creationId xmlns:a16="http://schemas.microsoft.com/office/drawing/2014/main" id="{28B1AFC5-69B4-AF96-D8FE-5F2AC19122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84" t="11723" r="18171" b="10667"/>
          <a:stretch/>
        </p:blipFill>
        <p:spPr bwMode="auto">
          <a:xfrm>
            <a:off x="314801" y="3770163"/>
            <a:ext cx="2533423" cy="2316981"/>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Bitcoin - Wikipedia">
            <a:extLst>
              <a:ext uri="{FF2B5EF4-FFF2-40B4-BE49-F238E27FC236}">
                <a16:creationId xmlns:a16="http://schemas.microsoft.com/office/drawing/2014/main" id="{7B348E8A-9996-3653-2113-02C02FCF086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025465" y="2392776"/>
            <a:ext cx="2533422" cy="253342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31353E29-AFEB-FFE6-8E37-53E55A1ECA9A}"/>
              </a:ext>
            </a:extLst>
          </p:cNvPr>
          <p:cNvSpPr>
            <a:spLocks noGrp="1"/>
          </p:cNvSpPr>
          <p:nvPr>
            <p:ph idx="1"/>
          </p:nvPr>
        </p:nvSpPr>
        <p:spPr>
          <a:xfrm>
            <a:off x="4833257" y="1825625"/>
            <a:ext cx="6763641" cy="4351338"/>
          </a:xfrm>
        </p:spPr>
        <p:txBody>
          <a:bodyPr>
            <a:normAutofit/>
          </a:bodyPr>
          <a:lstStyle/>
          <a:p>
            <a:pPr rtl="1">
              <a:lnSpc>
                <a:spcPct val="150000"/>
              </a:lnSpc>
              <a:spcAft>
                <a:spcPts val="800"/>
              </a:spcAft>
            </a:pPr>
            <a:r>
              <a:rPr lang="he-IL" sz="2000" kern="100" dirty="0">
                <a:effectLst/>
                <a:latin typeface="Aptos" panose="020B0004020202020204" pitchFamily="34" charset="0"/>
                <a:ea typeface="Aptos" panose="020B0004020202020204" pitchFamily="34" charset="0"/>
                <a:cs typeface="Arial" panose="020B0604020202020204" pitchFamily="34" charset="0"/>
              </a:rPr>
              <a:t>לקחנו נתונים על שלושה מטבעות</a:t>
            </a:r>
            <a:r>
              <a:rPr lang="en-US" sz="2000" kern="100" dirty="0">
                <a:effectLst/>
                <a:latin typeface="Aptos" panose="020B0004020202020204" pitchFamily="34" charset="0"/>
                <a:ea typeface="Aptos" panose="020B0004020202020204" pitchFamily="34" charset="0"/>
                <a:cs typeface="Arial" panose="020B0604020202020204" pitchFamily="34" charset="0"/>
              </a:rPr>
              <a:t> Bitcoin</a:t>
            </a:r>
            <a:r>
              <a:rPr lang="en-US" sz="2000" kern="100" dirty="0">
                <a:latin typeface="Aptos" panose="020B0004020202020204" pitchFamily="34" charset="0"/>
                <a:ea typeface="Aptos" panose="020B0004020202020204" pitchFamily="34" charset="0"/>
                <a:cs typeface="Arial" panose="020B0604020202020204" pitchFamily="34" charset="0"/>
              </a:rPr>
              <a:t>,</a:t>
            </a:r>
            <a:r>
              <a:rPr lang="en-US" sz="2000" kern="100" dirty="0">
                <a:effectLst/>
                <a:latin typeface="Aptos" panose="020B0004020202020204" pitchFamily="34" charset="0"/>
                <a:ea typeface="Aptos" panose="020B0004020202020204" pitchFamily="34" charset="0"/>
                <a:cs typeface="Arial" panose="020B0604020202020204" pitchFamily="34" charset="0"/>
              </a:rPr>
              <a:t> Ethereum </a:t>
            </a: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ו</a:t>
            </a:r>
            <a:r>
              <a:rPr lang="en-US" sz="2000" kern="100" dirty="0" err="1">
                <a:effectLst/>
                <a:latin typeface="Aptos" panose="020B0004020202020204" pitchFamily="34" charset="0"/>
                <a:ea typeface="Aptos" panose="020B0004020202020204" pitchFamily="34" charset="0"/>
                <a:cs typeface="Arial" panose="020B0604020202020204" pitchFamily="34" charset="0"/>
              </a:rPr>
              <a:t>Polkado</a:t>
            </a:r>
            <a:r>
              <a:rPr lang="en-US" sz="2000" kern="100" dirty="0" err="1">
                <a:latin typeface="Aptos" panose="020B0004020202020204" pitchFamily="34" charset="0"/>
                <a:ea typeface="Aptos" panose="020B0004020202020204" pitchFamily="34" charset="0"/>
                <a:cs typeface="Arial" panose="020B0604020202020204" pitchFamily="34" charset="0"/>
              </a:rPr>
              <a:t>t</a:t>
            </a:r>
            <a:r>
              <a:rPr lang="en-US" sz="2000" kern="100" dirty="0">
                <a:latin typeface="Aptos" panose="020B0004020202020204" pitchFamily="34" charset="0"/>
                <a:ea typeface="Aptos" panose="020B0004020202020204" pitchFamily="34" charset="0"/>
                <a:cs typeface="Arial" panose="020B0604020202020204" pitchFamily="34" charset="0"/>
              </a:rPr>
              <a:t> -</a:t>
            </a:r>
            <a:r>
              <a:rPr lang="he-IL" sz="2000" kern="100" dirty="0">
                <a:effectLst/>
                <a:latin typeface="Arial" panose="020B0604020202020204" pitchFamily="34" charset="0"/>
                <a:ea typeface="Aptos" panose="020B0004020202020204" pitchFamily="34" charset="0"/>
                <a:cs typeface="Arial" panose="020B0604020202020204" pitchFamily="34" charset="0"/>
              </a:rPr>
              <a:t> מ- </a:t>
            </a:r>
            <a:r>
              <a:rPr lang="en-US" sz="2000" kern="100" dirty="0">
                <a:effectLst/>
                <a:latin typeface="Aptos" panose="020B0004020202020204" pitchFamily="34" charset="0"/>
                <a:ea typeface="Aptos" panose="020B0004020202020204" pitchFamily="34" charset="0"/>
                <a:cs typeface="Arial" panose="020B0604020202020204" pitchFamily="34" charset="0"/>
              </a:rPr>
              <a:t>Yahoo Finance</a:t>
            </a:r>
            <a:r>
              <a:rPr lang="he-IL" sz="2000" kern="100" dirty="0">
                <a:effectLst/>
                <a:latin typeface="Aptos" panose="020B0004020202020204" pitchFamily="34" charset="0"/>
                <a:ea typeface="Aptos" panose="020B0004020202020204" pitchFamily="34" charset="0"/>
                <a:cs typeface="Arial" panose="020B0604020202020204" pitchFamily="34" charset="0"/>
              </a:rPr>
              <a:t>.</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rtl="1">
              <a:lnSpc>
                <a:spcPct val="150000"/>
              </a:lnSpc>
              <a:spcAft>
                <a:spcPts val="800"/>
              </a:spcAft>
            </a:pPr>
            <a:r>
              <a:rPr lang="he-IL" sz="2000" kern="100" dirty="0">
                <a:effectLst/>
                <a:latin typeface="Aptos" panose="020B0004020202020204" pitchFamily="34" charset="0"/>
                <a:ea typeface="Aptos" panose="020B0004020202020204" pitchFamily="34" charset="0"/>
                <a:cs typeface="Arial" panose="020B0604020202020204" pitchFamily="34" charset="0"/>
              </a:rPr>
              <a:t>תקופת הזמן שלקחנו היא מ- 20.08.2020 (היום בו המטבע </a:t>
            </a:r>
            <a:r>
              <a:rPr lang="en-US" sz="2000" kern="100" dirty="0" err="1">
                <a:effectLst/>
                <a:latin typeface="Aptos" panose="020B0004020202020204" pitchFamily="34" charset="0"/>
                <a:ea typeface="Aptos" panose="020B0004020202020204" pitchFamily="34" charset="0"/>
                <a:cs typeface="Arial" panose="020B0604020202020204" pitchFamily="34" charset="0"/>
              </a:rPr>
              <a:t>Polkadot</a:t>
            </a:r>
            <a:r>
              <a:rPr lang="en-US" sz="2000" kern="100" dirty="0">
                <a:effectLst/>
                <a:latin typeface="Aptos" panose="020B0004020202020204" pitchFamily="34" charset="0"/>
                <a:ea typeface="Aptos" panose="020B0004020202020204" pitchFamily="34" charset="0"/>
                <a:cs typeface="Arial" panose="020B0604020202020204" pitchFamily="34" charset="0"/>
              </a:rPr>
              <a:t> </a:t>
            </a:r>
            <a:r>
              <a:rPr lang="he-IL" sz="2000" kern="100" dirty="0">
                <a:effectLst/>
                <a:latin typeface="Aptos" panose="020B0004020202020204" pitchFamily="34" charset="0"/>
                <a:ea typeface="Aptos" panose="020B0004020202020204" pitchFamily="34" charset="0"/>
                <a:cs typeface="Arial" panose="020B0604020202020204" pitchFamily="34" charset="0"/>
              </a:rPr>
              <a:t> הונפק) עד 01.07.2023 לתקופת ה- </a:t>
            </a:r>
            <a:r>
              <a:rPr lang="en-US" sz="2000" kern="100" dirty="0">
                <a:effectLst/>
                <a:latin typeface="Aptos" panose="020B0004020202020204" pitchFamily="34" charset="0"/>
                <a:ea typeface="Aptos" panose="020B0004020202020204" pitchFamily="34" charset="0"/>
                <a:cs typeface="Arial" panose="020B0604020202020204" pitchFamily="34" charset="0"/>
              </a:rPr>
              <a:t>Train</a:t>
            </a:r>
            <a:r>
              <a:rPr lang="he-IL" sz="2000" kern="100" dirty="0">
                <a:effectLst/>
                <a:latin typeface="Aptos" panose="020B0004020202020204" pitchFamily="34" charset="0"/>
                <a:ea typeface="Aptos" panose="020B0004020202020204" pitchFamily="34" charset="0"/>
                <a:cs typeface="Arial" panose="020B0604020202020204" pitchFamily="34" charset="0"/>
              </a:rPr>
              <a:t>. </a:t>
            </a:r>
            <a:br>
              <a:rPr lang="en-US" sz="2000" kern="100" dirty="0">
                <a:effectLst/>
                <a:latin typeface="Aptos" panose="020B0004020202020204" pitchFamily="34" charset="0"/>
                <a:ea typeface="Aptos" panose="020B0004020202020204" pitchFamily="34" charset="0"/>
                <a:cs typeface="Arial" panose="020B0604020202020204" pitchFamily="34" charset="0"/>
              </a:rPr>
            </a:br>
            <a:r>
              <a:rPr lang="he-IL" sz="2000" kern="100" dirty="0">
                <a:effectLst/>
                <a:latin typeface="Aptos" panose="020B0004020202020204" pitchFamily="34" charset="0"/>
                <a:ea typeface="Aptos" panose="020B0004020202020204" pitchFamily="34" charset="0"/>
                <a:cs typeface="Arial" panose="020B0604020202020204" pitchFamily="34" charset="0"/>
              </a:rPr>
              <a:t>ומ- 01.07.2023 עד 01.07.2024 לתקופת ה- </a:t>
            </a:r>
            <a:r>
              <a:rPr lang="en-US" sz="2000" kern="100" dirty="0">
                <a:effectLst/>
                <a:latin typeface="Aptos" panose="020B0004020202020204" pitchFamily="34" charset="0"/>
                <a:ea typeface="Aptos" panose="020B0004020202020204" pitchFamily="34" charset="0"/>
                <a:cs typeface="Arial" panose="020B0604020202020204" pitchFamily="34" charset="0"/>
              </a:rPr>
              <a:t>Test</a:t>
            </a:r>
            <a:r>
              <a:rPr lang="he-IL" sz="2000" kern="100" dirty="0">
                <a:effectLst/>
                <a:latin typeface="Aptos" panose="020B0004020202020204" pitchFamily="34" charset="0"/>
                <a:ea typeface="Aptos" panose="020B0004020202020204" pitchFamily="34" charset="0"/>
                <a:cs typeface="Arial" panose="020B0604020202020204" pitchFamily="34" charset="0"/>
              </a:rPr>
              <a:t>.</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rtl="1">
              <a:lnSpc>
                <a:spcPct val="150000"/>
              </a:lnSpc>
              <a:spcAft>
                <a:spcPts val="800"/>
              </a:spcAft>
            </a:pPr>
            <a:r>
              <a:rPr lang="he-IL" sz="2000" kern="100" dirty="0">
                <a:effectLst/>
                <a:latin typeface="Aptos" panose="020B0004020202020204" pitchFamily="34" charset="0"/>
                <a:ea typeface="Aptos" panose="020B0004020202020204" pitchFamily="34" charset="0"/>
                <a:cs typeface="Arial" panose="020B0604020202020204" pitchFamily="34" charset="0"/>
              </a:rPr>
              <a:t>הנרות שהשתמשנו בהם הם נרות יומיים.</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2083" name="Arc 2068">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899690" y="5509119"/>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84" name="Freeform: Shape 2070">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24986"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60671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8B8237-5686-1739-51BD-CD0449A3CFE2}"/>
              </a:ext>
            </a:extLst>
          </p:cNvPr>
          <p:cNvSpPr>
            <a:spLocks noGrp="1"/>
          </p:cNvSpPr>
          <p:nvPr>
            <p:ph type="title"/>
          </p:nvPr>
        </p:nvSpPr>
        <p:spPr/>
        <p:txBody>
          <a:bodyPr/>
          <a:lstStyle/>
          <a:p>
            <a:pPr algn="ctr"/>
            <a:r>
              <a:rPr lang="he-IL" sz="4400" kern="100" dirty="0">
                <a:effectLst/>
                <a:latin typeface="Aptos" panose="020B0004020202020204" pitchFamily="34" charset="0"/>
                <a:ea typeface="Aptos" panose="020B0004020202020204" pitchFamily="34" charset="0"/>
                <a:cs typeface="Arial" panose="020B0604020202020204" pitchFamily="34" charset="0"/>
              </a:rPr>
              <a:t>תיאור ה</a:t>
            </a:r>
            <a:r>
              <a:rPr lang="en-US" sz="4400" kern="100" dirty="0">
                <a:effectLst/>
                <a:latin typeface="Aptos" panose="020B0004020202020204" pitchFamily="34" charset="0"/>
                <a:ea typeface="Aptos" panose="020B0004020202020204" pitchFamily="34" charset="0"/>
                <a:cs typeface="Arial" panose="020B0604020202020204" pitchFamily="34" charset="0"/>
              </a:rPr>
              <a:t> </a:t>
            </a:r>
            <a:r>
              <a:rPr lang="en-US" sz="4400" kern="100" dirty="0" err="1">
                <a:effectLst/>
                <a:latin typeface="Aptos" panose="020B0004020202020204" pitchFamily="34" charset="0"/>
                <a:ea typeface="Aptos" panose="020B0004020202020204" pitchFamily="34" charset="0"/>
                <a:cs typeface="Arial" panose="020B0604020202020204" pitchFamily="34" charset="0"/>
              </a:rPr>
              <a:t>backtesting</a:t>
            </a:r>
            <a:r>
              <a:rPr lang="en-US" sz="4400" kern="100" dirty="0">
                <a:effectLst/>
                <a:latin typeface="Aptos" panose="020B0004020202020204" pitchFamily="34" charset="0"/>
                <a:ea typeface="Aptos" panose="020B0004020202020204" pitchFamily="34" charset="0"/>
                <a:cs typeface="Arial" panose="020B0604020202020204" pitchFamily="34" charset="0"/>
              </a:rPr>
              <a:t> </a:t>
            </a:r>
            <a:r>
              <a:rPr lang="en-US" sz="4400" kern="100" dirty="0">
                <a:effectLst/>
                <a:latin typeface="Arial" panose="020B0604020202020204" pitchFamily="34" charset="0"/>
                <a:ea typeface="Aptos" panose="020B0004020202020204" pitchFamily="34" charset="0"/>
                <a:cs typeface="Arial" panose="020B0604020202020204" pitchFamily="34" charset="0"/>
              </a:rPr>
              <a:t>-</a:t>
            </a:r>
            <a:endParaRPr lang="he-IL" dirty="0"/>
          </a:p>
        </p:txBody>
      </p:sp>
      <p:sp>
        <p:nvSpPr>
          <p:cNvPr id="3" name="מציין מיקום תוכן 2">
            <a:extLst>
              <a:ext uri="{FF2B5EF4-FFF2-40B4-BE49-F238E27FC236}">
                <a16:creationId xmlns:a16="http://schemas.microsoft.com/office/drawing/2014/main" id="{AA8D33BA-742A-2F0E-4A3A-889E8B0852F2}"/>
              </a:ext>
            </a:extLst>
          </p:cNvPr>
          <p:cNvSpPr>
            <a:spLocks noGrp="1"/>
          </p:cNvSpPr>
          <p:nvPr>
            <p:ph idx="1"/>
          </p:nvPr>
        </p:nvSpPr>
        <p:spPr/>
        <p:txBody>
          <a:bodyPr>
            <a:normAutofit/>
          </a:bodyPr>
          <a:lstStyle/>
          <a:p>
            <a:pPr algn="r" rtl="1">
              <a:lnSpc>
                <a:spcPct val="150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נגדיר נקודת התחלה למסחר עם 100,000$ ו- 0 מניות.</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50000"/>
              </a:lnSpc>
              <a:spcAft>
                <a:spcPts val="800"/>
              </a:spcAft>
            </a:pPr>
            <a:r>
              <a:rPr lang="he-IL" sz="1800" kern="100" dirty="0" err="1">
                <a:effectLst/>
                <a:latin typeface="Aptos" panose="020B0004020202020204" pitchFamily="34" charset="0"/>
                <a:ea typeface="Aptos" panose="020B0004020202020204" pitchFamily="34" charset="0"/>
                <a:cs typeface="Arial" panose="020B0604020202020204" pitchFamily="34" charset="0"/>
              </a:rPr>
              <a:t>נסחור</a:t>
            </a:r>
            <a:r>
              <a:rPr lang="he-IL" sz="1800" kern="100" dirty="0">
                <a:effectLst/>
                <a:latin typeface="Aptos" panose="020B0004020202020204" pitchFamily="34" charset="0"/>
                <a:ea typeface="Aptos" panose="020B0004020202020204" pitchFamily="34" charset="0"/>
                <a:cs typeface="Arial" panose="020B0604020202020204" pitchFamily="34" charset="0"/>
              </a:rPr>
              <a:t> בכל הכסף הפנוי בהתאם לאסטרטגיה, בבחינת ה</a:t>
            </a:r>
            <a:r>
              <a:rPr lang="en-US" sz="1800" kern="100" dirty="0" err="1">
                <a:effectLst/>
                <a:latin typeface="Aptos" panose="020B0004020202020204" pitchFamily="34" charset="0"/>
                <a:ea typeface="Aptos" panose="020B0004020202020204" pitchFamily="34" charset="0"/>
                <a:cs typeface="Arial" panose="020B0604020202020204" pitchFamily="34" charset="0"/>
              </a:rPr>
              <a:t>backtesting</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he-IL" sz="1800" kern="100" dirty="0">
                <a:effectLst/>
                <a:latin typeface="Aptos" panose="020B0004020202020204" pitchFamily="34" charset="0"/>
                <a:ea typeface="Aptos" panose="020B0004020202020204" pitchFamily="34" charset="0"/>
                <a:cs typeface="Arial" panose="020B0604020202020204" pitchFamily="34" charset="0"/>
              </a:rPr>
              <a:t> בחרנו לא להתחשב ב- </a:t>
            </a:r>
            <a:r>
              <a:rPr lang="en-US" sz="1800" kern="100" dirty="0">
                <a:effectLst/>
                <a:latin typeface="Aptos" panose="020B0004020202020204" pitchFamily="34" charset="0"/>
                <a:ea typeface="Aptos" panose="020B0004020202020204" pitchFamily="34" charset="0"/>
                <a:cs typeface="Arial" panose="020B0604020202020204" pitchFamily="34" charset="0"/>
              </a:rPr>
              <a:t>slippage</a:t>
            </a:r>
            <a:r>
              <a:rPr lang="he-IL" sz="1800" kern="100" dirty="0">
                <a:effectLst/>
                <a:latin typeface="Aptos" panose="020B0004020202020204" pitchFamily="34" charset="0"/>
                <a:ea typeface="Aptos" panose="020B0004020202020204" pitchFamily="34" charset="0"/>
                <a:cs typeface="Arial" panose="020B0604020202020204" pitchFamily="34" charset="0"/>
              </a:rPr>
              <a:t> ובעמלות המסחר ולסחור תמיד במחיר הסגירה באותו יום.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50000"/>
              </a:lnSpc>
              <a:spcAft>
                <a:spcPts val="800"/>
              </a:spcAft>
            </a:pPr>
            <a:r>
              <a:rPr lang="he-IL" sz="1800" kern="100" dirty="0">
                <a:effectLst/>
                <a:latin typeface="Aptos" panose="020B0004020202020204" pitchFamily="34" charset="0"/>
                <a:ea typeface="Aptos" panose="020B0004020202020204" pitchFamily="34" charset="0"/>
                <a:cs typeface="Arial" panose="020B0604020202020204" pitchFamily="34" charset="0"/>
              </a:rPr>
              <a:t>על מנת לוודא שהאסטרטגיה עובדת בחנו את ה-</a:t>
            </a:r>
            <a:r>
              <a:rPr lang="en-US" sz="1800" kern="100" dirty="0" err="1">
                <a:effectLst/>
                <a:latin typeface="Aptos" panose="020B0004020202020204" pitchFamily="34" charset="0"/>
                <a:ea typeface="Aptos" panose="020B0004020202020204" pitchFamily="34" charset="0"/>
                <a:cs typeface="Arial" panose="020B0604020202020204" pitchFamily="34" charset="0"/>
              </a:rPr>
              <a:t>backtesting</a:t>
            </a:r>
            <a:r>
              <a:rPr lang="en-US" sz="1800" kern="100" dirty="0">
                <a:effectLst/>
                <a:latin typeface="Arial" panose="020B0604020202020204" pitchFamily="34" charset="0"/>
                <a:ea typeface="Aptos" panose="020B0004020202020204" pitchFamily="34" charset="0"/>
                <a:cs typeface="Arial" panose="020B0604020202020204" pitchFamily="34" charset="0"/>
              </a:rPr>
              <a:t> </a:t>
            </a:r>
            <a:r>
              <a:rPr lang="he-IL" sz="1800" kern="100" dirty="0">
                <a:effectLst/>
                <a:latin typeface="Arial" panose="020B0604020202020204" pitchFamily="34" charset="0"/>
                <a:ea typeface="Aptos" panose="020B0004020202020204" pitchFamily="34" charset="0"/>
                <a:cs typeface="Arial" panose="020B0604020202020204" pitchFamily="34" charset="0"/>
              </a:rPr>
              <a:t> על ה- </a:t>
            </a:r>
            <a:r>
              <a:rPr lang="en-US" sz="1800" kern="100" dirty="0">
                <a:effectLst/>
                <a:latin typeface="Aptos" panose="020B0004020202020204" pitchFamily="34" charset="0"/>
                <a:ea typeface="Aptos" panose="020B0004020202020204" pitchFamily="34" charset="0"/>
                <a:cs typeface="Arial" panose="020B0604020202020204" pitchFamily="34" charset="0"/>
              </a:rPr>
              <a:t>Train</a:t>
            </a:r>
            <a:r>
              <a:rPr lang="he-IL" sz="1800" kern="100" dirty="0">
                <a:effectLst/>
                <a:latin typeface="Aptos" panose="020B0004020202020204" pitchFamily="34" charset="0"/>
                <a:ea typeface="Aptos" panose="020B0004020202020204" pitchFamily="34" charset="0"/>
                <a:cs typeface="Arial" panose="020B0604020202020204" pitchFamily="34" charset="0"/>
              </a:rPr>
              <a:t> לאחר מכן,</a:t>
            </a:r>
            <a:r>
              <a:rPr lang="he-IL" sz="1800" kern="100" dirty="0">
                <a:latin typeface="Aptos" panose="020B0004020202020204" pitchFamily="34" charset="0"/>
                <a:ea typeface="Aptos" panose="020B0004020202020204" pitchFamily="34" charset="0"/>
                <a:cs typeface="Arial" panose="020B0604020202020204" pitchFamily="34" charset="0"/>
              </a:rPr>
              <a:t> </a:t>
            </a:r>
            <a:r>
              <a:rPr lang="he-IL" sz="1800" kern="100" dirty="0">
                <a:effectLst/>
                <a:latin typeface="Aptos" panose="020B0004020202020204" pitchFamily="34" charset="0"/>
                <a:ea typeface="Aptos" panose="020B0004020202020204" pitchFamily="34" charset="0"/>
                <a:cs typeface="Arial" panose="020B0604020202020204" pitchFamily="34" charset="0"/>
              </a:rPr>
              <a:t>כדי לוודא שבחירת </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kern="100" dirty="0">
                <a:effectLst/>
                <a:latin typeface="Aptos" panose="020B0004020202020204" pitchFamily="34" charset="0"/>
                <a:ea typeface="Aptos" panose="020B0004020202020204" pitchFamily="34" charset="0"/>
                <a:cs typeface="Arial" panose="020B0604020202020204" pitchFamily="34" charset="0"/>
              </a:rPr>
              <a:t>ה- </a:t>
            </a:r>
            <a:r>
              <a:rPr lang="en-US" sz="1800" kern="100" dirty="0">
                <a:effectLst/>
                <a:latin typeface="Aptos" panose="020B0004020202020204" pitchFamily="34" charset="0"/>
                <a:ea typeface="Aptos" panose="020B0004020202020204" pitchFamily="34" charset="0"/>
                <a:cs typeface="Arial" panose="020B0604020202020204" pitchFamily="34" charset="0"/>
              </a:rPr>
              <a:t>hyper parameters</a:t>
            </a:r>
            <a:r>
              <a:rPr lang="he-IL" sz="1800" kern="100" dirty="0">
                <a:effectLst/>
                <a:latin typeface="Aptos" panose="020B0004020202020204" pitchFamily="34" charset="0"/>
                <a:ea typeface="Aptos" panose="020B0004020202020204" pitchFamily="34" charset="0"/>
                <a:cs typeface="Arial" panose="020B0604020202020204" pitchFamily="34" charset="0"/>
              </a:rPr>
              <a:t> לא הובילה ל- </a:t>
            </a:r>
            <a:r>
              <a:rPr lang="en-US" sz="1800" kern="100" dirty="0">
                <a:effectLst/>
                <a:latin typeface="Aptos" panose="020B0004020202020204" pitchFamily="34" charset="0"/>
                <a:ea typeface="Aptos" panose="020B0004020202020204" pitchFamily="34" charset="0"/>
                <a:cs typeface="Arial" panose="020B0604020202020204" pitchFamily="34" charset="0"/>
              </a:rPr>
              <a:t>overfitting</a:t>
            </a:r>
            <a:r>
              <a:rPr lang="he-IL" sz="1800" kern="100" dirty="0">
                <a:effectLst/>
                <a:latin typeface="Aptos" panose="020B0004020202020204" pitchFamily="34" charset="0"/>
                <a:ea typeface="Aptos" panose="020B0004020202020204" pitchFamily="34" charset="0"/>
                <a:cs typeface="Arial" panose="020B0604020202020204" pitchFamily="34" charset="0"/>
              </a:rPr>
              <a:t>, בחנו את ה- </a:t>
            </a:r>
            <a:r>
              <a:rPr lang="en-US" sz="1800" kern="100" dirty="0" err="1">
                <a:effectLst/>
                <a:latin typeface="Aptos" panose="020B0004020202020204" pitchFamily="34" charset="0"/>
                <a:ea typeface="Aptos" panose="020B0004020202020204" pitchFamily="34" charset="0"/>
                <a:cs typeface="Arial" panose="020B0604020202020204" pitchFamily="34" charset="0"/>
              </a:rPr>
              <a:t>backtesting</a:t>
            </a:r>
            <a:r>
              <a:rPr lang="he-IL" sz="1800" kern="100" dirty="0">
                <a:effectLst/>
                <a:latin typeface="Aptos" panose="020B0004020202020204" pitchFamily="34" charset="0"/>
                <a:ea typeface="Aptos" panose="020B0004020202020204" pitchFamily="34" charset="0"/>
                <a:cs typeface="Arial" panose="020B0604020202020204" pitchFamily="34" charset="0"/>
              </a:rPr>
              <a:t> על ה- </a:t>
            </a:r>
            <a:r>
              <a:rPr lang="en-US" sz="1800" kern="100" dirty="0">
                <a:effectLst/>
                <a:latin typeface="Aptos" panose="020B0004020202020204" pitchFamily="34" charset="0"/>
                <a:ea typeface="Aptos" panose="020B0004020202020204" pitchFamily="34" charset="0"/>
                <a:cs typeface="Arial" panose="020B0604020202020204" pitchFamily="34" charset="0"/>
              </a:rPr>
              <a:t>Test</a:t>
            </a:r>
            <a:r>
              <a:rPr lang="he-IL" sz="1800" kern="100" dirty="0">
                <a:latin typeface="Aptos" panose="020B0004020202020204" pitchFamily="34" charset="0"/>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05468551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289</TotalTime>
  <Words>529</Words>
  <Application>Microsoft Office PowerPoint</Application>
  <PresentationFormat>מסך רחב</PresentationFormat>
  <Paragraphs>34</Paragraphs>
  <Slides>11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11</vt:i4>
      </vt:variant>
    </vt:vector>
  </HeadingPairs>
  <TitlesOfParts>
    <vt:vector size="17" baseType="lpstr">
      <vt:lpstr>Aptos</vt:lpstr>
      <vt:lpstr>Aptos Display</vt:lpstr>
      <vt:lpstr>Arial</vt:lpstr>
      <vt:lpstr>Calibri</vt:lpstr>
      <vt:lpstr>Symbol</vt:lpstr>
      <vt:lpstr>ערכת נושא Office</vt:lpstr>
      <vt:lpstr>CryptoCorrelator </vt:lpstr>
      <vt:lpstr>תיאור כללי של הרעיון מאחורי האסטרטגיה</vt:lpstr>
      <vt:lpstr>אינדיקטור ה-Turtle Trading </vt:lpstr>
      <vt:lpstr>מצגת של PowerPoint‏</vt:lpstr>
      <vt:lpstr>בחינת הקורלציה</vt:lpstr>
      <vt:lpstr>מחירי הסגירה לאורך זמן</vt:lpstr>
      <vt:lpstr>אסטרטגיית המסחר</vt:lpstr>
      <vt:lpstr>מקורות הנתונים</vt:lpstr>
      <vt:lpstr>תיאור ה backtesting -</vt:lpstr>
      <vt:lpstr>בחינת האסטרטגיה</vt:lpstr>
      <vt:lpstr>תוצאות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אלדד דורון</dc:creator>
  <cp:lastModifiedBy>אלדד דורון</cp:lastModifiedBy>
  <cp:revision>25</cp:revision>
  <dcterms:created xsi:type="dcterms:W3CDTF">2024-07-08T15:08:30Z</dcterms:created>
  <dcterms:modified xsi:type="dcterms:W3CDTF">2024-07-18T09:45:32Z</dcterms:modified>
</cp:coreProperties>
</file>