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21"/>
  </p:notesMasterIdLst>
  <p:sldIdLst>
    <p:sldId id="256" r:id="rId2"/>
    <p:sldId id="302" r:id="rId3"/>
    <p:sldId id="303" r:id="rId4"/>
    <p:sldId id="304" r:id="rId5"/>
    <p:sldId id="293" r:id="rId6"/>
    <p:sldId id="305" r:id="rId7"/>
    <p:sldId id="309" r:id="rId8"/>
    <p:sldId id="308" r:id="rId9"/>
    <p:sldId id="288" r:id="rId10"/>
    <p:sldId id="263" r:id="rId11"/>
    <p:sldId id="316" r:id="rId12"/>
    <p:sldId id="310" r:id="rId13"/>
    <p:sldId id="311" r:id="rId14"/>
    <p:sldId id="315" r:id="rId15"/>
    <p:sldId id="312" r:id="rId16"/>
    <p:sldId id="314" r:id="rId17"/>
    <p:sldId id="313" r:id="rId18"/>
    <p:sldId id="284" r:id="rId19"/>
    <p:sldId id="31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D3ADE-95BB-3121-CF14-E365A8C382A8}" v="3" dt="2024-05-23T11:05:59.693"/>
    <p1510:client id="{2300669D-4704-CAE2-4617-57E13837525D}" v="1024" dt="2024-05-23T14:13:43.014"/>
    <p1510:client id="{97800E26-9405-6A81-0D00-CD06C4C29C9A}" v="410" dt="2024-05-23T15:01:34.587"/>
    <p1510:client id="{B4C40748-5F60-76FD-7E01-85D6E2779353}" v="6963" dt="2024-05-23T01:17:30.596"/>
    <p1510:client id="{C71D95FC-7546-65B8-7593-403345860AB9}" v="61" dt="2024-05-23T12:15:30.1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3BE14-6300-477D-BEDC-7A8101E6ED57}" type="datetimeFigureOut">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600BD-C069-4746-9CDF-242481FCDBCF}" type="slidenum">
              <a:t>‹#›</a:t>
            </a:fld>
            <a:endParaRPr lang="en-US"/>
          </a:p>
        </p:txBody>
      </p:sp>
    </p:spTree>
    <p:extLst>
      <p:ext uri="{BB962C8B-B14F-4D97-AF65-F5344CB8AC3E}">
        <p14:creationId xmlns:p14="http://schemas.microsoft.com/office/powerpoint/2010/main" val="2634207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1</a:t>
            </a:fld>
            <a:endParaRPr lang="en-US"/>
          </a:p>
        </p:txBody>
      </p:sp>
    </p:spTree>
    <p:extLst>
      <p:ext uri="{BB962C8B-B14F-4D97-AF65-F5344CB8AC3E}">
        <p14:creationId xmlns:p14="http://schemas.microsoft.com/office/powerpoint/2010/main" val="1041412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2</a:t>
            </a:fld>
            <a:endParaRPr lang="en-US"/>
          </a:p>
        </p:txBody>
      </p:sp>
    </p:spTree>
    <p:extLst>
      <p:ext uri="{BB962C8B-B14F-4D97-AF65-F5344CB8AC3E}">
        <p14:creationId xmlns:p14="http://schemas.microsoft.com/office/powerpoint/2010/main" val="4111560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Maybe: </a:t>
            </a:r>
            <a:r>
              <a:rPr lang="en-US"/>
              <a:t>Enhance the segmentation of MRI images for GI tract cancers by developing a new model that integrates transformer-based architectures with u-net models. This approach seeks to combine the spatial relationship handling of transformers with the effective segmentation capabilities of u-net to surpass current state-of-the-art models in accuracy. The objective is to automate the segmentation process, thus increasing the precision and speed of radiation therapy planning, reducing manual effort, and improving patient outcomes by ensuring that treatments are both effective and efficient.</a:t>
            </a:r>
            <a:br>
              <a:rPr lang="en-US"/>
            </a:br>
            <a:endParaRPr lang="en-US"/>
          </a:p>
        </p:txBody>
      </p:sp>
      <p:sp>
        <p:nvSpPr>
          <p:cNvPr id="4" name="Slide Number Placeholder 3"/>
          <p:cNvSpPr>
            <a:spLocks noGrp="1"/>
          </p:cNvSpPr>
          <p:nvPr>
            <p:ph type="sldNum" sz="quarter" idx="5"/>
          </p:nvPr>
        </p:nvSpPr>
        <p:spPr/>
        <p:txBody>
          <a:bodyPr/>
          <a:lstStyle/>
          <a:p>
            <a:fld id="{8EC600BD-C069-4746-9CDF-242481FCDBCF}" type="slidenum">
              <a:rPr lang="en-US" smtClean="0"/>
              <a:t>6</a:t>
            </a:fld>
            <a:endParaRPr lang="en-US"/>
          </a:p>
        </p:txBody>
      </p:sp>
    </p:spTree>
    <p:extLst>
      <p:ext uri="{BB962C8B-B14F-4D97-AF65-F5344CB8AC3E}">
        <p14:creationId xmlns:p14="http://schemas.microsoft.com/office/powerpoint/2010/main" val="252780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"Before showing you our proposed method, we will now discuss the challenges we faced during the research process"...</a:t>
            </a:r>
          </a:p>
        </p:txBody>
      </p:sp>
      <p:sp>
        <p:nvSpPr>
          <p:cNvPr id="4" name="Slide Number Placeholder 3"/>
          <p:cNvSpPr>
            <a:spLocks noGrp="1"/>
          </p:cNvSpPr>
          <p:nvPr>
            <p:ph type="sldNum" sz="quarter" idx="5"/>
          </p:nvPr>
        </p:nvSpPr>
        <p:spPr/>
        <p:txBody>
          <a:bodyPr/>
          <a:lstStyle/>
          <a:p>
            <a:fld id="{8EC600BD-C069-4746-9CDF-242481FCDBCF}" type="slidenum">
              <a:t>18</a:t>
            </a:fld>
            <a:endParaRPr lang="en-US"/>
          </a:p>
        </p:txBody>
      </p:sp>
    </p:spTree>
    <p:extLst>
      <p:ext uri="{BB962C8B-B14F-4D97-AF65-F5344CB8AC3E}">
        <p14:creationId xmlns:p14="http://schemas.microsoft.com/office/powerpoint/2010/main" val="78340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2152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4064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5946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824211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302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5507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35093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89711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62650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3496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86035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355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3709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5747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049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1458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81999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272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5/23/2024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29197820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375999" y="685799"/>
            <a:ext cx="7406374" cy="2971801"/>
          </a:xfrm>
        </p:spPr>
        <p:txBody>
          <a:bodyPr>
            <a:normAutofit/>
          </a:bodyPr>
          <a:lstStyle/>
          <a:p>
            <a:r>
              <a:rPr lang="en-US" cap="none"/>
              <a:t>MRI segmentation in cancer of the GI tract</a:t>
            </a:r>
          </a:p>
        </p:txBody>
      </p:sp>
      <p:sp>
        <p:nvSpPr>
          <p:cNvPr id="3" name="Subtitle 2"/>
          <p:cNvSpPr>
            <a:spLocks noGrp="1"/>
          </p:cNvSpPr>
          <p:nvPr>
            <p:ph type="subTitle" idx="1"/>
          </p:nvPr>
        </p:nvSpPr>
        <p:spPr>
          <a:xfrm>
            <a:off x="4366483" y="3843867"/>
            <a:ext cx="5815690" cy="1947333"/>
          </a:xfrm>
        </p:spPr>
        <p:txBody>
          <a:bodyPr>
            <a:normAutofit/>
          </a:bodyPr>
          <a:lstStyle/>
          <a:p>
            <a:r>
              <a:rPr lang="en-US"/>
              <a:t>By Rotem Levi and Ofek Malka</a:t>
            </a:r>
          </a:p>
        </p:txBody>
      </p:sp>
      <p:pic>
        <p:nvPicPr>
          <p:cNvPr id="5" name="Picture 4" descr="A close up of a logo&#10;&#10;Description automatically generated">
            <a:extLst>
              <a:ext uri="{FF2B5EF4-FFF2-40B4-BE49-F238E27FC236}">
                <a16:creationId xmlns:a16="http://schemas.microsoft.com/office/drawing/2014/main" id="{D00FD3BA-ABA6-630A-2C06-ADDB3ABC7078}"/>
              </a:ext>
            </a:extLst>
          </p:cNvPr>
          <p:cNvPicPr>
            <a:picLocks noChangeAspect="1"/>
          </p:cNvPicPr>
          <p:nvPr/>
        </p:nvPicPr>
        <p:blipFill>
          <a:blip r:embed="rId3"/>
          <a:stretch>
            <a:fillRect/>
          </a:stretch>
        </p:blipFill>
        <p:spPr>
          <a:xfrm>
            <a:off x="906" y="2699430"/>
            <a:ext cx="4374244" cy="965654"/>
          </a:xfrm>
          <a:prstGeom prst="rect">
            <a:avLst/>
          </a:prstGeom>
        </p:spPr>
      </p:pic>
    </p:spTree>
    <p:extLst>
      <p:ext uri="{BB962C8B-B14F-4D97-AF65-F5344CB8AC3E}">
        <p14:creationId xmlns:p14="http://schemas.microsoft.com/office/powerpoint/2010/main" val="961702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pic>
        <p:nvPicPr>
          <p:cNvPr id="4" name="Content Placeholder 3">
            <a:extLst>
              <a:ext uri="{FF2B5EF4-FFF2-40B4-BE49-F238E27FC236}">
                <a16:creationId xmlns:a16="http://schemas.microsoft.com/office/drawing/2014/main" id="{8FAB2334-1FCA-C4DC-0F36-FF994F643E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586" y="1423233"/>
            <a:ext cx="8434827" cy="4383242"/>
          </a:xfrm>
          <a:prstGeom prst="rect">
            <a:avLst/>
          </a:prstGeom>
        </p:spPr>
      </p:pic>
      <p:sp>
        <p:nvSpPr>
          <p:cNvPr id="5" name="TextBox 4">
            <a:extLst>
              <a:ext uri="{FF2B5EF4-FFF2-40B4-BE49-F238E27FC236}">
                <a16:creationId xmlns:a16="http://schemas.microsoft.com/office/drawing/2014/main" id="{844F07EE-634E-7C27-53FC-F7B7A3391829}"/>
              </a:ext>
            </a:extLst>
          </p:cNvPr>
          <p:cNvSpPr txBox="1"/>
          <p:nvPr/>
        </p:nvSpPr>
        <p:spPr>
          <a:xfrm>
            <a:off x="5122014" y="5900182"/>
            <a:ext cx="194796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initial stage</a:t>
            </a:r>
            <a:endParaRPr lang="en-US"/>
          </a:p>
        </p:txBody>
      </p:sp>
    </p:spTree>
    <p:extLst>
      <p:ext uri="{BB962C8B-B14F-4D97-AF65-F5344CB8AC3E}">
        <p14:creationId xmlns:p14="http://schemas.microsoft.com/office/powerpoint/2010/main" val="1725887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a16="http://schemas.microsoft.com/office/drawing/2014/main" id="{844F07EE-634E-7C27-53FC-F7B7A3391829}"/>
              </a:ext>
            </a:extLst>
          </p:cNvPr>
          <p:cNvSpPr txBox="1"/>
          <p:nvPr/>
        </p:nvSpPr>
        <p:spPr>
          <a:xfrm>
            <a:off x="4022352" y="5889804"/>
            <a:ext cx="414728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2</a:t>
            </a:r>
            <a:r>
              <a:rPr lang="en-US" sz="1800" baseline="30000">
                <a:effectLst/>
                <a:latin typeface="Times New Roman" panose="02020603050405020304" pitchFamily="18" charset="0"/>
                <a:ea typeface="Times New Roman" panose="02020603050405020304" pitchFamily="18" charset="0"/>
              </a:rPr>
              <a:t>nd</a:t>
            </a:r>
            <a:r>
              <a:rPr lang="en-US" sz="1800">
                <a:effectLst/>
                <a:latin typeface="Times New Roman" panose="02020603050405020304" pitchFamily="18" charset="0"/>
                <a:ea typeface="Times New Roman" panose="02020603050405020304" pitchFamily="18" charset="0"/>
              </a:rPr>
              <a:t> stage – MRI case scan selection</a:t>
            </a:r>
            <a:endParaRPr lang="en-US"/>
          </a:p>
        </p:txBody>
      </p:sp>
      <p:pic>
        <p:nvPicPr>
          <p:cNvPr id="3" name="Picture 2">
            <a:extLst>
              <a:ext uri="{FF2B5EF4-FFF2-40B4-BE49-F238E27FC236}">
                <a16:creationId xmlns:a16="http://schemas.microsoft.com/office/drawing/2014/main" id="{37EAB492-87DF-4DDE-0BE2-E924221112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584" y="1415799"/>
            <a:ext cx="8434827" cy="4387732"/>
          </a:xfrm>
          <a:prstGeom prst="rect">
            <a:avLst/>
          </a:prstGeom>
        </p:spPr>
      </p:pic>
    </p:spTree>
    <p:extLst>
      <p:ext uri="{BB962C8B-B14F-4D97-AF65-F5344CB8AC3E}">
        <p14:creationId xmlns:p14="http://schemas.microsoft.com/office/powerpoint/2010/main" val="959192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a16="http://schemas.microsoft.com/office/drawing/2014/main" id="{844F07EE-634E-7C27-53FC-F7B7A3391829}"/>
              </a:ext>
            </a:extLst>
          </p:cNvPr>
          <p:cNvSpPr txBox="1"/>
          <p:nvPr/>
        </p:nvSpPr>
        <p:spPr>
          <a:xfrm>
            <a:off x="4660347" y="5923596"/>
            <a:ext cx="2871299"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paused during inference</a:t>
            </a:r>
            <a:endParaRPr lang="en-US"/>
          </a:p>
        </p:txBody>
      </p:sp>
      <p:pic>
        <p:nvPicPr>
          <p:cNvPr id="3" name="Picture 2">
            <a:extLst>
              <a:ext uri="{FF2B5EF4-FFF2-40B4-BE49-F238E27FC236}">
                <a16:creationId xmlns:a16="http://schemas.microsoft.com/office/drawing/2014/main" id="{85542BD8-BF8C-6CE3-2945-9F694973D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584" y="1423233"/>
            <a:ext cx="8434827" cy="4406656"/>
          </a:xfrm>
          <a:prstGeom prst="rect">
            <a:avLst/>
          </a:prstGeom>
        </p:spPr>
      </p:pic>
    </p:spTree>
    <p:extLst>
      <p:ext uri="{BB962C8B-B14F-4D97-AF65-F5344CB8AC3E}">
        <p14:creationId xmlns:p14="http://schemas.microsoft.com/office/powerpoint/2010/main" val="21202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GUI</a:t>
            </a:r>
          </a:p>
        </p:txBody>
      </p:sp>
      <p:sp>
        <p:nvSpPr>
          <p:cNvPr id="5" name="TextBox 4">
            <a:extLst>
              <a:ext uri="{FF2B5EF4-FFF2-40B4-BE49-F238E27FC236}">
                <a16:creationId xmlns:a16="http://schemas.microsoft.com/office/drawing/2014/main" id="{844F07EE-634E-7C27-53FC-F7B7A3391829}"/>
              </a:ext>
            </a:extLst>
          </p:cNvPr>
          <p:cNvSpPr txBox="1"/>
          <p:nvPr/>
        </p:nvSpPr>
        <p:spPr>
          <a:xfrm>
            <a:off x="3817168" y="5870150"/>
            <a:ext cx="4557658" cy="369332"/>
          </a:xfrm>
          <a:prstGeom prst="rect">
            <a:avLst/>
          </a:prstGeom>
          <a:noFill/>
        </p:spPr>
        <p:txBody>
          <a:bodyPr wrap="none" rtlCol="0">
            <a:spAutoFit/>
          </a:bodyPr>
          <a:lstStyle/>
          <a:p>
            <a:r>
              <a:rPr lang="en-US" sz="1800">
                <a:effectLst/>
                <a:latin typeface="Times New Roman" panose="02020603050405020304" pitchFamily="18" charset="0"/>
                <a:ea typeface="Times New Roman" panose="02020603050405020304" pitchFamily="18" charset="0"/>
              </a:rPr>
              <a:t>GUI at final stage – MRI case scans segmented</a:t>
            </a:r>
            <a:endParaRPr lang="en-US"/>
          </a:p>
        </p:txBody>
      </p:sp>
      <p:pic>
        <p:nvPicPr>
          <p:cNvPr id="3" name="Picture 2">
            <a:extLst>
              <a:ext uri="{FF2B5EF4-FFF2-40B4-BE49-F238E27FC236}">
                <a16:creationId xmlns:a16="http://schemas.microsoft.com/office/drawing/2014/main" id="{73FD71D4-22FB-59A0-4125-0E67EAB3D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8584" y="1423233"/>
            <a:ext cx="8434827" cy="4396744"/>
          </a:xfrm>
          <a:prstGeom prst="rect">
            <a:avLst/>
          </a:prstGeom>
        </p:spPr>
      </p:pic>
    </p:spTree>
    <p:extLst>
      <p:ext uri="{BB962C8B-B14F-4D97-AF65-F5344CB8AC3E}">
        <p14:creationId xmlns:p14="http://schemas.microsoft.com/office/powerpoint/2010/main" val="1475974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526342"/>
          </a:xfrm>
        </p:spPr>
        <p:txBody>
          <a:bodyPr>
            <a:normAutofit fontScale="90000"/>
          </a:bodyPr>
          <a:lstStyle/>
          <a:p>
            <a:r>
              <a:rPr lang="en-US" cap="none"/>
              <a:t>Use case and flow chart </a:t>
            </a:r>
          </a:p>
        </p:txBody>
      </p:sp>
      <p:pic>
        <p:nvPicPr>
          <p:cNvPr id="4" name="Picture 3">
            <a:extLst>
              <a:ext uri="{FF2B5EF4-FFF2-40B4-BE49-F238E27FC236}">
                <a16:creationId xmlns:a16="http://schemas.microsoft.com/office/drawing/2014/main" id="{FDBDD190-E718-40E7-24AC-E7CFF332254B}"/>
              </a:ext>
            </a:extLst>
          </p:cNvPr>
          <p:cNvPicPr>
            <a:picLocks noChangeAspect="1"/>
          </p:cNvPicPr>
          <p:nvPr/>
        </p:nvPicPr>
        <p:blipFill rotWithShape="1">
          <a:blip r:embed="rId2">
            <a:extLst>
              <a:ext uri="{28A0092B-C50C-407E-A947-70E740481C1C}">
                <a14:useLocalDpi xmlns:a14="http://schemas.microsoft.com/office/drawing/2010/main" val="0"/>
              </a:ext>
            </a:extLst>
          </a:blip>
          <a:srcRect t="4919"/>
          <a:stretch/>
        </p:blipFill>
        <p:spPr bwMode="auto">
          <a:xfrm>
            <a:off x="5850673" y="1771967"/>
            <a:ext cx="5943600" cy="3314065"/>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E71C6EBD-55DD-AE5B-8C0F-526C8EC2B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27" y="3617912"/>
            <a:ext cx="5943600" cy="1468120"/>
          </a:xfrm>
          <a:prstGeom prst="rect">
            <a:avLst/>
          </a:prstGeom>
        </p:spPr>
      </p:pic>
    </p:spTree>
    <p:extLst>
      <p:ext uri="{BB962C8B-B14F-4D97-AF65-F5344CB8AC3E}">
        <p14:creationId xmlns:p14="http://schemas.microsoft.com/office/powerpoint/2010/main" val="277003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0455" y="598347"/>
            <a:ext cx="4391090" cy="927895"/>
          </a:xfrm>
        </p:spPr>
        <p:txBody>
          <a:bodyPr/>
          <a:lstStyle/>
          <a:p>
            <a:r>
              <a:rPr lang="en-US" cap="none"/>
              <a:t>Testing</a:t>
            </a:r>
          </a:p>
        </p:txBody>
      </p:sp>
      <p:graphicFrame>
        <p:nvGraphicFramePr>
          <p:cNvPr id="4" name="Content Placeholder 3">
            <a:extLst>
              <a:ext uri="{FF2B5EF4-FFF2-40B4-BE49-F238E27FC236}">
                <a16:creationId xmlns:a16="http://schemas.microsoft.com/office/drawing/2014/main" id="{3F5C4666-8468-E0A7-DFA6-1B54D6D0100B}"/>
              </a:ext>
            </a:extLst>
          </p:cNvPr>
          <p:cNvGraphicFramePr>
            <a:graphicFrameLocks noGrp="1"/>
          </p:cNvGraphicFramePr>
          <p:nvPr>
            <p:ph idx="1"/>
            <p:extLst>
              <p:ext uri="{D42A27DB-BD31-4B8C-83A1-F6EECF244321}">
                <p14:modId xmlns:p14="http://schemas.microsoft.com/office/powerpoint/2010/main" val="229199950"/>
              </p:ext>
            </p:extLst>
          </p:nvPr>
        </p:nvGraphicFramePr>
        <p:xfrm>
          <a:off x="3127375" y="3624698"/>
          <a:ext cx="5937250" cy="2295144"/>
        </p:xfrm>
        <a:graphic>
          <a:graphicData uri="http://schemas.openxmlformats.org/drawingml/2006/table">
            <a:tbl>
              <a:tblPr firstRow="1" firstCol="1" bandRow="1">
                <a:tableStyleId>{5C22544A-7EE6-4342-B048-85BDC9FD1C3A}</a:tableStyleId>
              </a:tblPr>
              <a:tblGrid>
                <a:gridCol w="213360">
                  <a:extLst>
                    <a:ext uri="{9D8B030D-6E8A-4147-A177-3AD203B41FA5}">
                      <a16:colId xmlns:a16="http://schemas.microsoft.com/office/drawing/2014/main" val="3328664435"/>
                    </a:ext>
                  </a:extLst>
                </a:gridCol>
                <a:gridCol w="2412365">
                  <a:extLst>
                    <a:ext uri="{9D8B030D-6E8A-4147-A177-3AD203B41FA5}">
                      <a16:colId xmlns:a16="http://schemas.microsoft.com/office/drawing/2014/main" val="2805920364"/>
                    </a:ext>
                  </a:extLst>
                </a:gridCol>
                <a:gridCol w="3311525">
                  <a:extLst>
                    <a:ext uri="{9D8B030D-6E8A-4147-A177-3AD203B41FA5}">
                      <a16:colId xmlns:a16="http://schemas.microsoft.com/office/drawing/2014/main" val="1832231614"/>
                    </a:ext>
                  </a:extLst>
                </a:gridCol>
              </a:tblGrid>
              <a:tr h="0">
                <a:tc>
                  <a:txBody>
                    <a:bodyPr/>
                    <a:lstStyle/>
                    <a:p>
                      <a:pPr marL="0" marR="0">
                        <a:lnSpc>
                          <a:spcPct val="107000"/>
                        </a:lnSpc>
                        <a:spcBef>
                          <a:spcPts val="0"/>
                        </a:spcBef>
                        <a:spcAft>
                          <a:spcPts val="0"/>
                        </a:spcAft>
                      </a:pPr>
                      <a:r>
                        <a:rPr lang="en-US" sz="1200">
                          <a:effectLst/>
                        </a:rPr>
                        <a: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Test Case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Expected Result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86937045"/>
                  </a:ext>
                </a:extLst>
              </a:tr>
              <a:tr h="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‘Load Case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 file browser will pop-up, after files were chosen, GUI will advance to 2</a:t>
                      </a:r>
                      <a:r>
                        <a:rPr lang="en-US" sz="1200" baseline="30000">
                          <a:effectLst/>
                        </a:rPr>
                        <a:t>nd</a:t>
                      </a:r>
                      <a:r>
                        <a:rPr lang="en-US" sz="1200">
                          <a:effectLst/>
                        </a:rPr>
                        <a: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375624693"/>
                  </a:ext>
                </a:extLst>
              </a:tr>
              <a:tr h="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‘Segment Case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The GUI will cease to respond to any input, a sort of spinning wheel will appear indicating inference is taking place, once done inferencing the spinning wheel disappears and GUI advance to 3</a:t>
                      </a:r>
                      <a:r>
                        <a:rPr lang="en-US" sz="1200" baseline="30000">
                          <a:effectLst/>
                        </a:rPr>
                        <a:t>rd</a:t>
                      </a:r>
                      <a:r>
                        <a:rPr lang="en-US" sz="1200">
                          <a:effectLst/>
                        </a:rPr>
                        <a: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55043183"/>
                  </a:ext>
                </a:extLst>
              </a:tr>
              <a:tr h="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 ‘Export Segmented Scans’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 file browser will pop-up, once a folder is chosen the segmented files will be saved in that folder.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79095681"/>
                  </a:ext>
                </a:extLst>
              </a:tr>
              <a:tr h="0">
                <a:tc>
                  <a:txBody>
                    <a:bodyPr/>
                    <a:lstStyle/>
                    <a:p>
                      <a:pPr marL="0" marR="0">
                        <a:lnSpc>
                          <a:spcPct val="107000"/>
                        </a:lnSpc>
                        <a:spcBef>
                          <a:spcPts val="0"/>
                        </a:spcBef>
                        <a:spcAft>
                          <a:spcPts val="0"/>
                        </a:spcAft>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Clicking on a disabled button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No action.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6802297"/>
                  </a:ext>
                </a:extLst>
              </a:tr>
              <a:tr h="0">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Attempt to load unsupported image format (or non-matching dimensions)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Error message will pop-up and GUI will not advance to the next stage.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20296853"/>
                  </a:ext>
                </a:extLst>
              </a:tr>
            </a:tbl>
          </a:graphicData>
        </a:graphic>
      </p:graphicFrame>
      <p:sp>
        <p:nvSpPr>
          <p:cNvPr id="5" name="TextBox 4">
            <a:extLst>
              <a:ext uri="{FF2B5EF4-FFF2-40B4-BE49-F238E27FC236}">
                <a16:creationId xmlns:a16="http://schemas.microsoft.com/office/drawing/2014/main" id="{2B61D718-369E-2B77-6EE7-DA129090EF81}"/>
              </a:ext>
            </a:extLst>
          </p:cNvPr>
          <p:cNvSpPr txBox="1"/>
          <p:nvPr/>
        </p:nvSpPr>
        <p:spPr>
          <a:xfrm>
            <a:off x="913774" y="1707776"/>
            <a:ext cx="10364451" cy="1477328"/>
          </a:xfrm>
          <a:prstGeom prst="rect">
            <a:avLst/>
          </a:prstGeom>
          <a:noFill/>
        </p:spPr>
        <p:txBody>
          <a:bodyPr wrap="square" rtlCol="0">
            <a:spAutoFit/>
          </a:bodyPr>
          <a:lstStyle/>
          <a:p>
            <a:pPr marL="285750" indent="-285750">
              <a:buFont typeface="Arial" panose="020B0604020202020204" pitchFamily="34" charset="0"/>
              <a:buChar char="•"/>
            </a:pPr>
            <a:r>
              <a:rPr lang="en-US"/>
              <a:t>As success criteria for the model, we will use the IoU (intersection over union ratio),</a:t>
            </a:r>
            <a:br>
              <a:rPr lang="en-US"/>
            </a:br>
            <a:r>
              <a:rPr lang="en-US"/>
              <a:t>the Dice coefficient (as a measure of similarity) and the HD (</a:t>
            </a:r>
            <a:r>
              <a:rPr lang="en-US" err="1"/>
              <a:t>Hausdorff</a:t>
            </a:r>
            <a:r>
              <a:rPr lang="en-US"/>
              <a:t> Distance) measures.</a:t>
            </a:r>
            <a:br>
              <a:rPr lang="en-US"/>
            </a:br>
            <a:r>
              <a:rPr lang="en-US"/>
              <a:t>We will follow both the per-organ values and the </a:t>
            </a:r>
            <a:r>
              <a:rPr lang="en-US" err="1"/>
              <a:t>averages.Testing</a:t>
            </a:r>
            <a:r>
              <a:rPr lang="en-US"/>
              <a:t> GUI and user interface</a:t>
            </a:r>
          </a:p>
          <a:p>
            <a:pPr marL="285750" indent="-285750">
              <a:buFont typeface="Arial" panose="020B0604020202020204" pitchFamily="34" charset="0"/>
              <a:buChar char="•"/>
            </a:pPr>
            <a:endParaRPr lang="he-IL"/>
          </a:p>
          <a:p>
            <a:pPr marL="285750" indent="-285750">
              <a:buFont typeface="Arial" panose="020B0604020202020204" pitchFamily="34" charset="0"/>
              <a:buChar char="•"/>
            </a:pPr>
            <a:r>
              <a:rPr lang="en-US"/>
              <a:t>Testing of the GUI and user interface</a:t>
            </a:r>
            <a:r>
              <a:rPr lang="he-IL"/>
              <a:t> </a:t>
            </a:r>
            <a:r>
              <a:rPr lang="en-US"/>
              <a:t>as per the following table.</a:t>
            </a:r>
          </a:p>
        </p:txBody>
      </p:sp>
    </p:spTree>
    <p:extLst>
      <p:ext uri="{BB962C8B-B14F-4D97-AF65-F5344CB8AC3E}">
        <p14:creationId xmlns:p14="http://schemas.microsoft.com/office/powerpoint/2010/main" val="142839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Our Solution's Contributions</a:t>
            </a:r>
            <a:endParaRPr lang="en-US" dirty="0"/>
          </a:p>
        </p:txBody>
      </p:sp>
      <p:sp>
        <p:nvSpPr>
          <p:cNvPr id="3" name="Content Placeholder 2"/>
          <p:cNvSpPr>
            <a:spLocks noGrp="1"/>
          </p:cNvSpPr>
          <p:nvPr>
            <p:ph idx="1"/>
          </p:nvPr>
        </p:nvSpPr>
        <p:spPr>
          <a:xfrm>
            <a:off x="848461" y="2011493"/>
            <a:ext cx="10364452" cy="3424107"/>
          </a:xfrm>
        </p:spPr>
        <p:txBody>
          <a:bodyPr vert="horz" lIns="91440" tIns="45720" rIns="91440" bIns="45720" rtlCol="0" anchor="t">
            <a:normAutofit/>
          </a:bodyPr>
          <a:lstStyle/>
          <a:p>
            <a:pPr marL="0" indent="0">
              <a:buNone/>
            </a:pPr>
            <a:r>
              <a:rPr lang="en-US" cap="none"/>
              <a:t>Current methods (2024) have mostly focused on the contributions of feature-fusion components, multi-scale skip connections or additional transformer blocks – with each component implemented individually (or in pairs). </a:t>
            </a:r>
            <a:endParaRPr lang="en-US"/>
          </a:p>
          <a:p>
            <a:pPr marL="0" indent="0">
              <a:buNone/>
            </a:pPr>
            <a:r>
              <a:rPr lang="en-US" cap="none"/>
              <a:t>Our research aims to combine these methods in an efficient method with careful selection of hyperparameters, aiming to provide a new benchmark for GI tract MRI segmentation.</a:t>
            </a:r>
          </a:p>
          <a:p>
            <a:pPr marL="0" indent="0">
              <a:buNone/>
            </a:pPr>
            <a:r>
              <a:rPr lang="en-US" cap="none"/>
              <a:t>Additionally, our project will serve as a baseline for future work toward real-time medical image segmentation, with an advanced and intuitive medical GUI system.</a:t>
            </a:r>
          </a:p>
        </p:txBody>
      </p:sp>
    </p:spTree>
    <p:extLst>
      <p:ext uri="{BB962C8B-B14F-4D97-AF65-F5344CB8AC3E}">
        <p14:creationId xmlns:p14="http://schemas.microsoft.com/office/powerpoint/2010/main" val="84923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Expected Achievements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cap="none">
                <a:ea typeface="+mn-lt"/>
                <a:cs typeface="+mn-lt"/>
              </a:rPr>
              <a:t>Key achievements of our project:</a:t>
            </a:r>
            <a:endParaRPr lang="en-US" cap="none"/>
          </a:p>
          <a:p>
            <a:pPr>
              <a:buClr>
                <a:srgbClr val="000000"/>
              </a:buClr>
            </a:pPr>
            <a:r>
              <a:rPr lang="en-US" b="1" cap="none">
                <a:ea typeface="+mn-lt"/>
                <a:cs typeface="+mn-lt"/>
              </a:rPr>
              <a:t>Accuracy metrics:</a:t>
            </a:r>
            <a:r>
              <a:rPr lang="en-US" cap="none">
                <a:ea typeface="+mn-lt"/>
                <a:cs typeface="+mn-lt"/>
              </a:rPr>
              <a:t> Superior performance via DICE and intersection over union (</a:t>
            </a:r>
            <a:r>
              <a:rPr lang="en-US" cap="none" err="1">
                <a:ea typeface="+mn-lt"/>
                <a:cs typeface="+mn-lt"/>
              </a:rPr>
              <a:t>IoU</a:t>
            </a:r>
            <a:r>
              <a:rPr lang="en-US" cap="none">
                <a:ea typeface="+mn-lt"/>
                <a:cs typeface="+mn-lt"/>
              </a:rPr>
              <a:t>) scores, with the aim to exceed current </a:t>
            </a:r>
            <a:r>
              <a:rPr lang="en-US" sz="2100" cap="none">
                <a:latin typeface="TW Cen MT"/>
                <a:ea typeface="+mn-lt"/>
                <a:cs typeface="+mn-lt"/>
              </a:rPr>
              <a:t>state-of-the-art </a:t>
            </a:r>
            <a:r>
              <a:rPr lang="en-US" cap="none">
                <a:ea typeface="+mn-lt"/>
                <a:cs typeface="+mn-lt"/>
              </a:rPr>
              <a:t>benchmarks.</a:t>
            </a:r>
            <a:endParaRPr lang="en-US" cap="none"/>
          </a:p>
          <a:p>
            <a:pPr>
              <a:buClr>
                <a:srgbClr val="000000"/>
              </a:buClr>
            </a:pPr>
            <a:r>
              <a:rPr lang="en-US" b="1" cap="none">
                <a:ea typeface="+mn-lt"/>
                <a:cs typeface="+mn-lt"/>
              </a:rPr>
              <a:t>Optimized model configuration:</a:t>
            </a:r>
            <a:r>
              <a:rPr lang="en-US" cap="none">
                <a:ea typeface="+mn-lt"/>
                <a:cs typeface="+mn-lt"/>
              </a:rPr>
              <a:t> Choosing the best hyperparameters for our model, in order to obtain the best results.</a:t>
            </a:r>
            <a:endParaRPr lang="en-US" cap="none"/>
          </a:p>
          <a:p>
            <a:pPr>
              <a:buClr>
                <a:srgbClr val="000000"/>
              </a:buClr>
            </a:pPr>
            <a:r>
              <a:rPr lang="en-US" b="1" cap="none">
                <a:ea typeface="+mn-lt"/>
                <a:cs typeface="+mn-lt"/>
              </a:rPr>
              <a:t>Efficient and accurate system:</a:t>
            </a:r>
            <a:r>
              <a:rPr lang="en-US" cap="none">
                <a:ea typeface="+mn-lt"/>
                <a:cs typeface="+mn-lt"/>
              </a:rPr>
              <a:t> Deliver a robust system capable of precisely segmenting MRI images while ensuring rapid processing times, capable of meeting clinical needs within acceptable inference durations.</a:t>
            </a:r>
            <a:endParaRPr lang="en-US" cap="none"/>
          </a:p>
          <a:p>
            <a:pPr>
              <a:buClr>
                <a:srgbClr val="000000"/>
              </a:buClr>
            </a:pPr>
            <a:endParaRPr lang="en-US"/>
          </a:p>
        </p:txBody>
      </p:sp>
    </p:spTree>
    <p:extLst>
      <p:ext uri="{BB962C8B-B14F-4D97-AF65-F5344CB8AC3E}">
        <p14:creationId xmlns:p14="http://schemas.microsoft.com/office/powerpoint/2010/main" val="1953400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2418"/>
            <a:ext cx="8534400" cy="1507067"/>
          </a:xfrm>
        </p:spPr>
        <p:txBody>
          <a:bodyPr/>
          <a:lstStyle/>
          <a:p>
            <a:pPr algn="ctr"/>
            <a:r>
              <a:rPr lang="en-US" cap="none" dirty="0"/>
              <a:t>Research Challenges</a:t>
            </a:r>
            <a:endParaRPr lang="en-US" dirty="0"/>
          </a:p>
        </p:txBody>
      </p:sp>
      <p:sp>
        <p:nvSpPr>
          <p:cNvPr id="3" name="Content Placeholder 2"/>
          <p:cNvSpPr>
            <a:spLocks noGrp="1"/>
          </p:cNvSpPr>
          <p:nvPr>
            <p:ph idx="1"/>
          </p:nvPr>
        </p:nvSpPr>
        <p:spPr>
          <a:xfrm>
            <a:off x="843870" y="997858"/>
            <a:ext cx="8824685" cy="4943324"/>
          </a:xfrm>
        </p:spPr>
        <p:txBody>
          <a:bodyPr vert="horz" lIns="91440" tIns="45720" rIns="91440" bIns="45720" rtlCol="0" anchor="t">
            <a:normAutofit/>
          </a:bodyPr>
          <a:lstStyle/>
          <a:p>
            <a:pPr marL="0" indent="0">
              <a:buClr>
                <a:srgbClr val="FFFFFF"/>
              </a:buClr>
              <a:buNone/>
            </a:pPr>
            <a:endParaRPr lang="en-US" cap="none"/>
          </a:p>
          <a:p>
            <a:pPr>
              <a:buClr>
                <a:srgbClr val="FFFFFF"/>
              </a:buClr>
            </a:pPr>
            <a:r>
              <a:rPr lang="en-US" b="1" cap="none">
                <a:ea typeface="+mn-lt"/>
                <a:cs typeface="+mn-lt"/>
              </a:rPr>
              <a:t>Dataset quality/variability:</a:t>
            </a:r>
            <a:r>
              <a:rPr lang="en-US" cap="none">
                <a:ea typeface="+mn-lt"/>
                <a:cs typeface="+mn-lt"/>
              </a:rPr>
              <a:t> MR image quality variations impact segmentation, these variations can be influenced by system models, manufacturers, sequence settings, and field shimming conditions. Additionally, slice-to-slice image variability (noise, artifacts) could affect segmentation accuracy.</a:t>
            </a:r>
            <a:endParaRPr lang="en-US" cap="none"/>
          </a:p>
          <a:p>
            <a:pPr>
              <a:buClr>
                <a:srgbClr val="FFFFFF"/>
              </a:buClr>
            </a:pPr>
            <a:r>
              <a:rPr lang="en-US" b="1" cap="none">
                <a:ea typeface="+mn-lt"/>
                <a:cs typeface="+mn-lt"/>
              </a:rPr>
              <a:t>Complex environment:</a:t>
            </a:r>
            <a:r>
              <a:rPr lang="en-US" cap="none">
                <a:ea typeface="+mn-lt"/>
                <a:cs typeface="+mn-lt"/>
              </a:rPr>
              <a:t> The GI tract is a dense region, with overlapping organs, which requires precise analysis for successful radiation treatments.</a:t>
            </a:r>
            <a:endParaRPr lang="en-US" cap="none"/>
          </a:p>
          <a:p>
            <a:pPr>
              <a:buClr>
                <a:srgbClr val="FFFFFF"/>
              </a:buClr>
            </a:pPr>
            <a:r>
              <a:rPr lang="en-US" b="1" cap="none"/>
              <a:t>Resources and time: </a:t>
            </a:r>
            <a:r>
              <a:rPr lang="en-US" cap="none"/>
              <a:t>Image segmentation is a delicate task, with little margin for error. Providing an automatic segmentation system which meets these demands while still able to perform a speedy inference requires a thorough understanding of the computer-vision field.</a:t>
            </a:r>
          </a:p>
          <a:p>
            <a:pPr>
              <a:buClr>
                <a:srgbClr val="FFFFFF"/>
              </a:buClr>
            </a:pPr>
            <a:endParaRPr lang="en-US" cap="none"/>
          </a:p>
        </p:txBody>
      </p:sp>
    </p:spTree>
    <p:extLst>
      <p:ext uri="{BB962C8B-B14F-4D97-AF65-F5344CB8AC3E}">
        <p14:creationId xmlns:p14="http://schemas.microsoft.com/office/powerpoint/2010/main" val="217510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2630911"/>
            <a:ext cx="10364451" cy="1596177"/>
          </a:xfrm>
        </p:spPr>
        <p:txBody>
          <a:bodyPr>
            <a:normAutofit/>
          </a:bodyPr>
          <a:lstStyle/>
          <a:p>
            <a:r>
              <a:rPr lang="en-US" sz="8000" cap="none"/>
              <a:t>Thank you!</a:t>
            </a:r>
          </a:p>
        </p:txBody>
      </p:sp>
    </p:spTree>
    <p:extLst>
      <p:ext uri="{BB962C8B-B14F-4D97-AF65-F5344CB8AC3E}">
        <p14:creationId xmlns:p14="http://schemas.microsoft.com/office/powerpoint/2010/main" val="2488154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Motivation</a:t>
            </a:r>
            <a:endParaRPr lang="en-US"/>
          </a:p>
        </p:txBody>
      </p:sp>
      <p:sp>
        <p:nvSpPr>
          <p:cNvPr id="3" name="Content Placeholder 2"/>
          <p:cNvSpPr>
            <a:spLocks noGrp="1"/>
          </p:cNvSpPr>
          <p:nvPr>
            <p:ph idx="1"/>
          </p:nvPr>
        </p:nvSpPr>
        <p:spPr>
          <a:xfrm>
            <a:off x="705304" y="1195040"/>
            <a:ext cx="8534400" cy="5322276"/>
          </a:xfrm>
        </p:spPr>
        <p:txBody>
          <a:bodyPr>
            <a:normAutofit/>
          </a:bodyPr>
          <a:lstStyle/>
          <a:p>
            <a:r>
              <a:rPr lang="en-US" cap="none">
                <a:solidFill>
                  <a:schemeClr val="tx1"/>
                </a:solidFill>
              </a:rPr>
              <a:t>Urgency</a:t>
            </a:r>
            <a:r>
              <a:rPr lang="he-IL" cap="none">
                <a:solidFill>
                  <a:schemeClr val="tx1"/>
                </a:solidFill>
              </a:rPr>
              <a:t>:</a:t>
            </a:r>
            <a:r>
              <a:rPr lang="en-US" cap="none">
                <a:solidFill>
                  <a:schemeClr val="tx1"/>
                </a:solidFill>
              </a:rPr>
              <a:t> GI tract cancers represent over a quarter of all cancer cases affecting approximately 5 million people each year and causing an estimated 3 million deaths.</a:t>
            </a:r>
          </a:p>
          <a:p>
            <a:r>
              <a:rPr lang="en-US" cap="none">
                <a:solidFill>
                  <a:schemeClr val="tx1"/>
                </a:solidFill>
              </a:rPr>
              <a:t>Need for precision: precise segmentation directly influences the effectiveness of radiation doses, impacting the ability to minimize damage to healthy tissues while aggressively treating cancerous areas.</a:t>
            </a:r>
          </a:p>
          <a:p>
            <a:r>
              <a:rPr lang="en-US" cap="none">
                <a:solidFill>
                  <a:schemeClr val="tx1"/>
                </a:solidFill>
              </a:rPr>
              <a:t>Potential of AI in medical imaging: artificial intelligence, especially deep learning, has shown promising results in various fields of medicine, suggesting significant potential for revolutionizing MRI image segmentation.</a:t>
            </a:r>
          </a:p>
          <a:p>
            <a:r>
              <a:rPr lang="en-US" cap="none">
                <a:solidFill>
                  <a:schemeClr val="tx1"/>
                </a:solidFill>
              </a:rPr>
              <a:t>Improving patient comfort and outcomes: by reducing the duration and increasing the accuracy of radiation therapy sessions, the project aims to enhance patient comfort and clinical outcomes.</a:t>
            </a:r>
          </a:p>
          <a:p>
            <a:endParaRPr lang="en-US" cap="none">
              <a:solidFill>
                <a:schemeClr val="tx1"/>
              </a:solidFill>
            </a:endParaRPr>
          </a:p>
        </p:txBody>
      </p:sp>
      <p:pic>
        <p:nvPicPr>
          <p:cNvPr id="4" name="Picture 3">
            <a:extLst>
              <a:ext uri="{FF2B5EF4-FFF2-40B4-BE49-F238E27FC236}">
                <a16:creationId xmlns:a16="http://schemas.microsoft.com/office/drawing/2014/main" id="{73181652-88EF-711D-B0EF-6ED99DE75787}"/>
              </a:ext>
            </a:extLst>
          </p:cNvPr>
          <p:cNvPicPr>
            <a:picLocks noChangeAspect="1"/>
          </p:cNvPicPr>
          <p:nvPr/>
        </p:nvPicPr>
        <p:blipFill>
          <a:blip r:embed="rId3"/>
          <a:stretch>
            <a:fillRect/>
          </a:stretch>
        </p:blipFill>
        <p:spPr>
          <a:xfrm>
            <a:off x="8948645" y="1444170"/>
            <a:ext cx="3126057" cy="1715341"/>
          </a:xfrm>
          <a:prstGeom prst="rect">
            <a:avLst/>
          </a:prstGeom>
        </p:spPr>
      </p:pic>
    </p:spTree>
    <p:extLst>
      <p:ext uri="{BB962C8B-B14F-4D97-AF65-F5344CB8AC3E}">
        <p14:creationId xmlns:p14="http://schemas.microsoft.com/office/powerpoint/2010/main" val="383770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The problem</a:t>
            </a:r>
          </a:p>
        </p:txBody>
      </p:sp>
      <p:sp>
        <p:nvSpPr>
          <p:cNvPr id="3" name="Content Placeholder 2"/>
          <p:cNvSpPr>
            <a:spLocks noGrp="1"/>
          </p:cNvSpPr>
          <p:nvPr>
            <p:ph idx="1"/>
          </p:nvPr>
        </p:nvSpPr>
        <p:spPr>
          <a:xfrm>
            <a:off x="800327" y="1207295"/>
            <a:ext cx="8534400" cy="5566368"/>
          </a:xfrm>
        </p:spPr>
        <p:txBody>
          <a:bodyPr>
            <a:normAutofit/>
          </a:bodyPr>
          <a:lstStyle/>
          <a:p>
            <a:r>
              <a:rPr lang="en-US" cap="none">
                <a:solidFill>
                  <a:schemeClr val="tx1"/>
                </a:solidFill>
              </a:rPr>
              <a:t>Limitations of current imaging technologies: the integration of MRI with radiation therapy devices (e.g., MR-</a:t>
            </a:r>
            <a:r>
              <a:rPr lang="en-US" cap="none" err="1">
                <a:solidFill>
                  <a:schemeClr val="tx1"/>
                </a:solidFill>
              </a:rPr>
              <a:t>Linacs</a:t>
            </a:r>
            <a:r>
              <a:rPr lang="en-US" cap="none">
                <a:solidFill>
                  <a:schemeClr val="tx1"/>
                </a:solidFill>
              </a:rPr>
              <a:t>) provides real-time imaging capabilities, but the process of segmenting tumors and organs is still largely manual which is </a:t>
            </a:r>
          </a:p>
          <a:p>
            <a:r>
              <a:rPr lang="en-US" cap="none">
                <a:solidFill>
                  <a:schemeClr val="tx1"/>
                </a:solidFill>
              </a:rPr>
              <a:t>Time-consuming: it can extend treatment times significantly, often requiring up to an hour per session.</a:t>
            </a:r>
          </a:p>
          <a:p>
            <a:r>
              <a:rPr lang="en-US" cap="none">
                <a:solidFill>
                  <a:schemeClr val="tx1"/>
                </a:solidFill>
              </a:rPr>
              <a:t>Labor-intensive: requires extensive effort from skilled radiologists.</a:t>
            </a:r>
          </a:p>
          <a:p>
            <a:r>
              <a:rPr lang="en-US" cap="none">
                <a:solidFill>
                  <a:schemeClr val="tx1"/>
                </a:solidFill>
              </a:rPr>
              <a:t>Error-prone: subject to human error, potentially affecting treatment accuracy.</a:t>
            </a:r>
          </a:p>
          <a:p>
            <a:r>
              <a:rPr lang="en-US" cap="none">
                <a:solidFill>
                  <a:schemeClr val="tx1"/>
                </a:solidFill>
              </a:rPr>
              <a:t>Inadequate segmentation models: existing</a:t>
            </a:r>
            <a:r>
              <a:rPr lang="he-IL" cap="none">
                <a:solidFill>
                  <a:schemeClr val="tx1"/>
                </a:solidFill>
              </a:rPr>
              <a:t> </a:t>
            </a:r>
            <a:r>
              <a:rPr lang="en-US" cap="none">
                <a:solidFill>
                  <a:schemeClr val="tx1"/>
                </a:solidFill>
              </a:rPr>
              <a:t>models do not yet achieve the level of accuracy needed for effective radiation therapy</a:t>
            </a:r>
            <a:r>
              <a:rPr lang="he-IL" cap="none">
                <a:solidFill>
                  <a:schemeClr val="tx1"/>
                </a:solidFill>
              </a:rPr>
              <a:t> </a:t>
            </a:r>
            <a:r>
              <a:rPr lang="en-US" cap="none">
                <a:solidFill>
                  <a:schemeClr val="tx1"/>
                </a:solidFill>
              </a:rPr>
              <a:t>within the GI tract.</a:t>
            </a:r>
          </a:p>
          <a:p>
            <a:endParaRPr lang="en-US" cap="none">
              <a:solidFill>
                <a:schemeClr val="tx1"/>
              </a:solidFill>
            </a:endParaRPr>
          </a:p>
          <a:p>
            <a:endParaRPr lang="en-US" cap="none">
              <a:solidFill>
                <a:schemeClr val="tx1"/>
              </a:solidFill>
            </a:endParaRPr>
          </a:p>
        </p:txBody>
      </p:sp>
    </p:spTree>
    <p:extLst>
      <p:ext uri="{BB962C8B-B14F-4D97-AF65-F5344CB8AC3E}">
        <p14:creationId xmlns:p14="http://schemas.microsoft.com/office/powerpoint/2010/main" val="182986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Project objectives</a:t>
            </a:r>
          </a:p>
        </p:txBody>
      </p:sp>
      <p:sp>
        <p:nvSpPr>
          <p:cNvPr id="3" name="Content Placeholder 2"/>
          <p:cNvSpPr>
            <a:spLocks noGrp="1"/>
          </p:cNvSpPr>
          <p:nvPr>
            <p:ph idx="1"/>
          </p:nvPr>
        </p:nvSpPr>
        <p:spPr>
          <a:xfrm>
            <a:off x="800327" y="1447801"/>
            <a:ext cx="8534400" cy="3615267"/>
          </a:xfrm>
        </p:spPr>
        <p:txBody>
          <a:bodyPr>
            <a:normAutofit fontScale="92500" lnSpcReduction="10000"/>
          </a:bodyPr>
          <a:lstStyle/>
          <a:p>
            <a:r>
              <a:rPr lang="en-US" cap="none">
                <a:solidFill>
                  <a:schemeClr val="tx1"/>
                </a:solidFill>
              </a:rPr>
              <a:t>Main goal: to develop and validate a segmentation model that utilizes transformer-based architectures integrated with a U-Net model, aiming to surpass current state-of-the-art segmentation models in terms of accuracy.</a:t>
            </a:r>
          </a:p>
          <a:p>
            <a:r>
              <a:rPr lang="en-US" cap="none">
                <a:solidFill>
                  <a:schemeClr val="tx1"/>
                </a:solidFill>
              </a:rPr>
              <a:t>Comprehensive testing: the developed model will be rigorously tested using the UW-Madison GI tract dataset, focusing on its ability to accurately segment tumor tissue as well as the stomach and intestines, providing safe margins for radiology treatments.</a:t>
            </a:r>
          </a:p>
          <a:p>
            <a:r>
              <a:rPr lang="en-US" cap="none">
                <a:solidFill>
                  <a:schemeClr val="tx1"/>
                </a:solidFill>
              </a:rPr>
              <a:t>Performance metrics: evaluate the model’s performance based on established metrics such as the dice coefficient and Intersection Over Union (IOU), aiming for improvements over benchmarks set by current models.</a:t>
            </a:r>
          </a:p>
          <a:p>
            <a:endParaRPr lang="en-US"/>
          </a:p>
        </p:txBody>
      </p:sp>
    </p:spTree>
    <p:extLst>
      <p:ext uri="{BB962C8B-B14F-4D97-AF65-F5344CB8AC3E}">
        <p14:creationId xmlns:p14="http://schemas.microsoft.com/office/powerpoint/2010/main" val="691083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U-Net based segmentation in radiation treatment</a:t>
            </a:r>
          </a:p>
        </p:txBody>
      </p:sp>
      <p:pic>
        <p:nvPicPr>
          <p:cNvPr id="3" name="Picture 2" descr="A close-up of a ultrasound&#10;&#10;Description automatically generated">
            <a:extLst>
              <a:ext uri="{FF2B5EF4-FFF2-40B4-BE49-F238E27FC236}">
                <a16:creationId xmlns:a16="http://schemas.microsoft.com/office/drawing/2014/main" id="{8B072C8D-EEFD-4EC4-1B94-915D9AF1127F}"/>
              </a:ext>
            </a:extLst>
          </p:cNvPr>
          <p:cNvPicPr>
            <a:picLocks noChangeAspect="1"/>
          </p:cNvPicPr>
          <p:nvPr/>
        </p:nvPicPr>
        <p:blipFill rotWithShape="1">
          <a:blip r:embed="rId2"/>
          <a:srcRect l="1555" t="671" r="667" b="671"/>
          <a:stretch/>
        </p:blipFill>
        <p:spPr>
          <a:xfrm>
            <a:off x="4473284" y="1538288"/>
            <a:ext cx="3252127" cy="3258147"/>
          </a:xfrm>
          <a:prstGeom prst="rect">
            <a:avLst/>
          </a:prstGeom>
        </p:spPr>
      </p:pic>
      <p:sp>
        <p:nvSpPr>
          <p:cNvPr id="6" name="TextBox 5">
            <a:extLst>
              <a:ext uri="{FF2B5EF4-FFF2-40B4-BE49-F238E27FC236}">
                <a16:creationId xmlns:a16="http://schemas.microsoft.com/office/drawing/2014/main" id="{405F5A35-86FD-A732-4EBD-ACC5ECD8C191}"/>
              </a:ext>
            </a:extLst>
          </p:cNvPr>
          <p:cNvSpPr txBox="1"/>
          <p:nvPr/>
        </p:nvSpPr>
        <p:spPr>
          <a:xfrm>
            <a:off x="2296885" y="5072743"/>
            <a:ext cx="76054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Segmentation masks of the stomach and intestines. Pink – tumor, Red – stomach. Radiation levels shown in color gradient.</a:t>
            </a:r>
          </a:p>
        </p:txBody>
      </p:sp>
    </p:spTree>
    <p:extLst>
      <p:ext uri="{BB962C8B-B14F-4D97-AF65-F5344CB8AC3E}">
        <p14:creationId xmlns:p14="http://schemas.microsoft.com/office/powerpoint/2010/main" val="218364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Proposed solution </a:t>
            </a:r>
            <a:endParaRPr lang="en-US"/>
          </a:p>
        </p:txBody>
      </p:sp>
      <p:sp>
        <p:nvSpPr>
          <p:cNvPr id="3" name="Content Placeholder 2"/>
          <p:cNvSpPr>
            <a:spLocks noGrp="1"/>
          </p:cNvSpPr>
          <p:nvPr>
            <p:ph idx="1"/>
          </p:nvPr>
        </p:nvSpPr>
        <p:spPr>
          <a:xfrm>
            <a:off x="858305" y="1364975"/>
            <a:ext cx="8534400" cy="3615267"/>
          </a:xfrm>
        </p:spPr>
        <p:txBody>
          <a:bodyPr vert="horz" lIns="91440" tIns="45720" rIns="91440" bIns="45720" rtlCol="0" anchor="t">
            <a:normAutofit/>
          </a:bodyPr>
          <a:lstStyle/>
          <a:p>
            <a:r>
              <a:rPr lang="en-US" cap="none"/>
              <a:t>A U-Net inspired model which incorporates the transformer attention mechanism.</a:t>
            </a:r>
          </a:p>
        </p:txBody>
      </p:sp>
      <p:pic>
        <p:nvPicPr>
          <p:cNvPr id="5" name="Content Placeholder 5">
            <a:extLst>
              <a:ext uri="{FF2B5EF4-FFF2-40B4-BE49-F238E27FC236}">
                <a16:creationId xmlns:a16="http://schemas.microsoft.com/office/drawing/2014/main" id="{DE5CCAD5-9E80-E0AC-152E-ECEFB48F95AB}"/>
              </a:ext>
            </a:extLst>
          </p:cNvPr>
          <p:cNvPicPr>
            <a:picLocks noChangeAspect="1"/>
          </p:cNvPicPr>
          <p:nvPr/>
        </p:nvPicPr>
        <p:blipFill>
          <a:blip r:embed="rId3"/>
          <a:stretch>
            <a:fillRect/>
          </a:stretch>
        </p:blipFill>
        <p:spPr>
          <a:xfrm>
            <a:off x="2798891" y="1969398"/>
            <a:ext cx="6594216" cy="41199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636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r>
              <a:rPr lang="en-US" cap="none"/>
              <a:t>The Attention Mechanism</a:t>
            </a:r>
            <a:endParaRPr lang="en-US"/>
          </a:p>
        </p:txBody>
      </p:sp>
      <p:sp>
        <p:nvSpPr>
          <p:cNvPr id="4" name="TextBox 3">
            <a:extLst>
              <a:ext uri="{FF2B5EF4-FFF2-40B4-BE49-F238E27FC236}">
                <a16:creationId xmlns:a16="http://schemas.microsoft.com/office/drawing/2014/main" id="{0F7FED2E-18CB-B81F-6F9D-11C3C79A4BEF}"/>
              </a:ext>
            </a:extLst>
          </p:cNvPr>
          <p:cNvSpPr txBox="1"/>
          <p:nvPr/>
        </p:nvSpPr>
        <p:spPr>
          <a:xfrm>
            <a:off x="551543" y="1233716"/>
            <a:ext cx="10022110" cy="20159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ts val="600"/>
              </a:spcAft>
            </a:pPr>
            <a:r>
              <a:rPr lang="en-US" sz="2000"/>
              <a:t>The attention function mimics cognitive attention, aiming to highlight relevant regions in input data, enhancing context and relationships.</a:t>
            </a:r>
          </a:p>
          <a:p>
            <a:r>
              <a:rPr lang="en-US" sz="2000"/>
              <a:t>The attention operation is used in almost all state-of-the-art U-Net variants. </a:t>
            </a:r>
            <a:endParaRPr lang="en-US"/>
          </a:p>
          <a:p>
            <a:r>
              <a:rPr lang="en-US" sz="2000"/>
              <a:t>First proposed in the now-famous article "Attention is all you need" in 2017, changing the ML world. ​</a:t>
            </a:r>
            <a:endParaRPr lang="en-US"/>
          </a:p>
          <a:p>
            <a:endParaRPr lang="en-US" sz="2000">
              <a:solidFill>
                <a:schemeClr val="bg2"/>
              </a:solidFill>
            </a:endParaRPr>
          </a:p>
        </p:txBody>
      </p:sp>
      <p:pic>
        <p:nvPicPr>
          <p:cNvPr id="7" name="Picture 6" descr="A mathematical equation with black text&#10;&#10;Description automatically generated">
            <a:extLst>
              <a:ext uri="{FF2B5EF4-FFF2-40B4-BE49-F238E27FC236}">
                <a16:creationId xmlns:a16="http://schemas.microsoft.com/office/drawing/2014/main" id="{09E4B404-05E5-FD28-082E-C12AA0C15926}"/>
              </a:ext>
            </a:extLst>
          </p:cNvPr>
          <p:cNvPicPr>
            <a:picLocks noChangeAspect="1"/>
          </p:cNvPicPr>
          <p:nvPr/>
        </p:nvPicPr>
        <p:blipFill>
          <a:blip r:embed="rId2"/>
          <a:stretch>
            <a:fillRect/>
          </a:stretch>
        </p:blipFill>
        <p:spPr>
          <a:xfrm>
            <a:off x="2766441" y="3743872"/>
            <a:ext cx="5596266" cy="1235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0141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Baseline Model</a:t>
            </a:r>
            <a:endParaRPr lang="en-US"/>
          </a:p>
        </p:txBody>
      </p:sp>
      <p:sp>
        <p:nvSpPr>
          <p:cNvPr id="3" name="Content Placeholder 2"/>
          <p:cNvSpPr>
            <a:spLocks noGrp="1"/>
          </p:cNvSpPr>
          <p:nvPr>
            <p:ph idx="1"/>
          </p:nvPr>
        </p:nvSpPr>
        <p:spPr>
          <a:xfrm>
            <a:off x="800327" y="1447801"/>
            <a:ext cx="8534400" cy="3615267"/>
          </a:xfrm>
        </p:spPr>
        <p:txBody>
          <a:bodyPr/>
          <a:lstStyle/>
          <a:p>
            <a:endParaRPr lang="en-US"/>
          </a:p>
        </p:txBody>
      </p:sp>
      <p:pic>
        <p:nvPicPr>
          <p:cNvPr id="4" name="Picture 3">
            <a:extLst>
              <a:ext uri="{FF2B5EF4-FFF2-40B4-BE49-F238E27FC236}">
                <a16:creationId xmlns:a16="http://schemas.microsoft.com/office/drawing/2014/main" id="{8F7125B5-ECF1-30F7-5234-B14ACF66D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772" y="1546821"/>
            <a:ext cx="7404456" cy="4768061"/>
          </a:xfrm>
          <a:prstGeom prst="rect">
            <a:avLst/>
          </a:prstGeom>
        </p:spPr>
      </p:pic>
    </p:spTree>
    <p:extLst>
      <p:ext uri="{BB962C8B-B14F-4D97-AF65-F5344CB8AC3E}">
        <p14:creationId xmlns:p14="http://schemas.microsoft.com/office/powerpoint/2010/main" val="60869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0841" y="-62896"/>
            <a:ext cx="8534400" cy="1507067"/>
          </a:xfrm>
        </p:spPr>
        <p:txBody>
          <a:bodyPr/>
          <a:lstStyle/>
          <a:p>
            <a:pPr algn="ctr"/>
            <a:r>
              <a:rPr lang="en-US" cap="none"/>
              <a:t>Our Application</a:t>
            </a:r>
            <a:endParaRPr lang="en-US"/>
          </a:p>
        </p:txBody>
      </p:sp>
      <p:sp>
        <p:nvSpPr>
          <p:cNvPr id="3" name="Content Placeholder 2"/>
          <p:cNvSpPr>
            <a:spLocks noGrp="1"/>
          </p:cNvSpPr>
          <p:nvPr>
            <p:ph idx="1"/>
          </p:nvPr>
        </p:nvSpPr>
        <p:spPr>
          <a:xfrm>
            <a:off x="800327" y="1447801"/>
            <a:ext cx="10377714" cy="3615267"/>
          </a:xfrm>
        </p:spPr>
        <p:txBody>
          <a:bodyPr vert="horz" lIns="91440" tIns="45720" rIns="91440" bIns="45720" rtlCol="0" anchor="t">
            <a:normAutofit/>
          </a:bodyPr>
          <a:lstStyle/>
          <a:p>
            <a:pPr>
              <a:buClr>
                <a:srgbClr val="FFFFFF"/>
              </a:buClr>
            </a:pPr>
            <a:r>
              <a:rPr lang="en-US" cap="none" dirty="0"/>
              <a:t>Using a transformer-U-Net architecture as our backbone, we will provide a user-application for simple, easy to use MRI segmentation.</a:t>
            </a:r>
          </a:p>
          <a:p>
            <a:pPr>
              <a:buClr>
                <a:srgbClr val="FFFFFF"/>
              </a:buClr>
            </a:pPr>
            <a:r>
              <a:rPr lang="en-US" cap="none" dirty="0">
                <a:latin typeface="TW Cen MT"/>
                <a:ea typeface="+mn-lt"/>
                <a:cs typeface="+mn-lt"/>
              </a:rPr>
              <a:t>The GUI system will serve as an intuitive tool for health care professionals, specifically in GI tract radiation treatment.</a:t>
            </a:r>
          </a:p>
          <a:p>
            <a:pPr algn="r">
              <a:buClr>
                <a:srgbClr val="FFFFFF"/>
              </a:buClr>
            </a:pPr>
            <a:endParaRPr lang="he" sz="1200">
              <a:ea typeface="+mn-lt"/>
              <a:cs typeface="+mn-lt"/>
            </a:endParaRPr>
          </a:p>
        </p:txBody>
      </p:sp>
    </p:spTree>
    <p:extLst>
      <p:ext uri="{BB962C8B-B14F-4D97-AF65-F5344CB8AC3E}">
        <p14:creationId xmlns:p14="http://schemas.microsoft.com/office/powerpoint/2010/main" val="39495022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Application>Microsoft Office PowerPoint</Application>
  <PresentationFormat>Widescreen</PresentationFormat>
  <Slides>19</Slides>
  <Notes>4</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Droplet</vt:lpstr>
      <vt:lpstr>MRI segmentation in cancer of the GI tract</vt:lpstr>
      <vt:lpstr>Motivation</vt:lpstr>
      <vt:lpstr>The problem</vt:lpstr>
      <vt:lpstr>Project objectives</vt:lpstr>
      <vt:lpstr>U-Net based segmentation in radiation treatment</vt:lpstr>
      <vt:lpstr>Proposed solution </vt:lpstr>
      <vt:lpstr>The Attention Mechanism</vt:lpstr>
      <vt:lpstr>Baseline Model</vt:lpstr>
      <vt:lpstr>Our Application</vt:lpstr>
      <vt:lpstr>GUI</vt:lpstr>
      <vt:lpstr>GUI</vt:lpstr>
      <vt:lpstr>GUI</vt:lpstr>
      <vt:lpstr>GUI</vt:lpstr>
      <vt:lpstr>Use case and flow chart </vt:lpstr>
      <vt:lpstr>Testing</vt:lpstr>
      <vt:lpstr>Our Solution's Contributions</vt:lpstr>
      <vt:lpstr>Expected Achievements</vt:lpstr>
      <vt:lpstr>Research 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segmentation in cancer of the GI tract</dc:title>
  <dc:creator>Rotem</dc:creator>
  <cp:revision>232</cp:revision>
  <dcterms:created xsi:type="dcterms:W3CDTF">2024-05-12T23:58:06Z</dcterms:created>
  <dcterms:modified xsi:type="dcterms:W3CDTF">2024-05-23T15:01:41Z</dcterms:modified>
</cp:coreProperties>
</file>