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INGER\Downloads\ProjectExcel-%20RoniRote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INGER\Downloads\ProjectExcel-%20RoniRote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[ProjectExcel- RoniRotem.xlsx]Health and life insurances!PivotTable1</c:name>
    <c:fmtId val="10"/>
  </c:pivotSource>
  <c:chart>
    <c:title>
      <c:tx>
        <c:rich>
          <a:bodyPr rot="0" spcFirstLastPara="1" vertOverflow="ellipsis" vert="horz" wrap="square" anchor="ctr" anchorCtr="1"/>
          <a:lstStyle/>
          <a:p>
            <a:pPr>
              <a:defRPr sz="1400" b="1" i="0" u="none" strike="noStrike" kern="1200" cap="none" baseline="0">
                <a:solidFill>
                  <a:schemeClr val="lt1"/>
                </a:solidFill>
                <a:latin typeface="+mn-lt"/>
                <a:ea typeface="+mn-ea"/>
                <a:cs typeface="+mn-cs"/>
              </a:defRPr>
            </a:pPr>
            <a:r>
              <a:rPr lang="en-US">
                <a:solidFill>
                  <a:schemeClr val="lt1"/>
                </a:solidFill>
                <a:latin typeface="+mn-lt"/>
                <a:ea typeface="+mn-ea"/>
                <a:cs typeface="+mn-cs"/>
              </a:rPr>
              <a:t>USA vs. China - Revenue of health and life insurances</a:t>
            </a:r>
            <a:endParaRPr lang="en-US"/>
          </a:p>
        </c:rich>
      </c:tx>
      <c:overlay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solidFill>
          <a:prstDash val="solid"/>
          <a:miter lim="800000"/>
        </a:ln>
        <a:effectLst/>
      </c:spPr>
      <c:txPr>
        <a:bodyPr rot="0" spcFirstLastPara="1" vertOverflow="ellipsis" vert="horz" wrap="square" anchor="ctr" anchorCtr="1"/>
        <a:lstStyle/>
        <a:p>
          <a:pPr>
            <a:defRPr sz="1400" b="1" i="0" u="none" strike="noStrike" kern="1200" cap="none" baseline="0">
              <a:solidFill>
                <a:schemeClr val="lt1"/>
              </a:solidFill>
              <a:latin typeface="+mn-lt"/>
              <a:ea typeface="+mn-ea"/>
              <a:cs typeface="+mn-cs"/>
            </a:defRPr>
          </a:pPr>
          <a:endParaRPr lang="he-IL"/>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he-IL"/>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'Health and life insurances'!$B$1:$B$3</c:f>
              <c:strCache>
                <c:ptCount val="1"/>
                <c:pt idx="0">
                  <c:v>Health insurance - China</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multiLvlStrRef>
              <c:f>'Health and life insurances'!$A$4:$A$19</c:f>
              <c:multiLvlStrCache>
                <c:ptCount val="12"/>
                <c:lvl>
                  <c:pt idx="0">
                    <c:v>1</c:v>
                  </c:pt>
                  <c:pt idx="1">
                    <c:v>2</c:v>
                  </c:pt>
                  <c:pt idx="2">
                    <c:v>3</c:v>
                  </c:pt>
                  <c:pt idx="3">
                    <c:v>4</c:v>
                  </c:pt>
                  <c:pt idx="4">
                    <c:v>1</c:v>
                  </c:pt>
                  <c:pt idx="5">
                    <c:v>2</c:v>
                  </c:pt>
                  <c:pt idx="6">
                    <c:v>3</c:v>
                  </c:pt>
                  <c:pt idx="7">
                    <c:v>4</c:v>
                  </c:pt>
                  <c:pt idx="8">
                    <c:v>1</c:v>
                  </c:pt>
                  <c:pt idx="9">
                    <c:v>2</c:v>
                  </c:pt>
                  <c:pt idx="10">
                    <c:v>3</c:v>
                  </c:pt>
                  <c:pt idx="11">
                    <c:v>4</c:v>
                  </c:pt>
                </c:lvl>
                <c:lvl>
                  <c:pt idx="0">
                    <c:v>2011</c:v>
                  </c:pt>
                  <c:pt idx="4">
                    <c:v>2012</c:v>
                  </c:pt>
                  <c:pt idx="8">
                    <c:v>2013</c:v>
                  </c:pt>
                </c:lvl>
              </c:multiLvlStrCache>
            </c:multiLvlStrRef>
          </c:cat>
          <c:val>
            <c:numRef>
              <c:f>'Health and life insurances'!$B$4:$B$19</c:f>
              <c:numCache>
                <c:formatCode>0</c:formatCode>
                <c:ptCount val="12"/>
                <c:pt idx="0">
                  <c:v>169677.41940000001</c:v>
                </c:pt>
                <c:pt idx="1">
                  <c:v>360312.85590000002</c:v>
                </c:pt>
                <c:pt idx="2">
                  <c:v>289298.49330000003</c:v>
                </c:pt>
                <c:pt idx="3">
                  <c:v>315211.27250000002</c:v>
                </c:pt>
                <c:pt idx="4">
                  <c:v>168818.96549999999</c:v>
                </c:pt>
                <c:pt idx="5">
                  <c:v>284976.92860000004</c:v>
                </c:pt>
                <c:pt idx="6">
                  <c:v>253519.76630000002</c:v>
                </c:pt>
                <c:pt idx="7">
                  <c:v>230302.97349999999</c:v>
                </c:pt>
                <c:pt idx="8">
                  <c:v>374198.2634</c:v>
                </c:pt>
                <c:pt idx="9">
                  <c:v>391620.6237</c:v>
                </c:pt>
                <c:pt idx="10">
                  <c:v>267411.74979999999</c:v>
                </c:pt>
                <c:pt idx="11">
                  <c:v>241471.9743</c:v>
                </c:pt>
              </c:numCache>
            </c:numRef>
          </c:val>
          <c:smooth val="0"/>
          <c:extLst>
            <c:ext xmlns:c16="http://schemas.microsoft.com/office/drawing/2014/chart" uri="{C3380CC4-5D6E-409C-BE32-E72D297353CC}">
              <c16:uniqueId val="{00000000-0D5F-4EE0-87F5-A46A5881E821}"/>
            </c:ext>
          </c:extLst>
        </c:ser>
        <c:ser>
          <c:idx val="1"/>
          <c:order val="1"/>
          <c:tx>
            <c:strRef>
              <c:f>'Health and life insurances'!$C$1:$C$3</c:f>
              <c:strCache>
                <c:ptCount val="1"/>
                <c:pt idx="0">
                  <c:v>Health insurance - USA</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multiLvlStrRef>
              <c:f>'Health and life insurances'!$A$4:$A$19</c:f>
              <c:multiLvlStrCache>
                <c:ptCount val="12"/>
                <c:lvl>
                  <c:pt idx="0">
                    <c:v>1</c:v>
                  </c:pt>
                  <c:pt idx="1">
                    <c:v>2</c:v>
                  </c:pt>
                  <c:pt idx="2">
                    <c:v>3</c:v>
                  </c:pt>
                  <c:pt idx="3">
                    <c:v>4</c:v>
                  </c:pt>
                  <c:pt idx="4">
                    <c:v>1</c:v>
                  </c:pt>
                  <c:pt idx="5">
                    <c:v>2</c:v>
                  </c:pt>
                  <c:pt idx="6">
                    <c:v>3</c:v>
                  </c:pt>
                  <c:pt idx="7">
                    <c:v>4</c:v>
                  </c:pt>
                  <c:pt idx="8">
                    <c:v>1</c:v>
                  </c:pt>
                  <c:pt idx="9">
                    <c:v>2</c:v>
                  </c:pt>
                  <c:pt idx="10">
                    <c:v>3</c:v>
                  </c:pt>
                  <c:pt idx="11">
                    <c:v>4</c:v>
                  </c:pt>
                </c:lvl>
                <c:lvl>
                  <c:pt idx="0">
                    <c:v>2011</c:v>
                  </c:pt>
                  <c:pt idx="4">
                    <c:v>2012</c:v>
                  </c:pt>
                  <c:pt idx="8">
                    <c:v>2013</c:v>
                  </c:pt>
                </c:lvl>
              </c:multiLvlStrCache>
            </c:multiLvlStrRef>
          </c:cat>
          <c:val>
            <c:numRef>
              <c:f>'Health and life insurances'!$C$4:$C$19</c:f>
              <c:numCache>
                <c:formatCode>0</c:formatCode>
                <c:ptCount val="12"/>
                <c:pt idx="0">
                  <c:v>318512.74530000001</c:v>
                </c:pt>
                <c:pt idx="1">
                  <c:v>338479.23060000007</c:v>
                </c:pt>
                <c:pt idx="2">
                  <c:v>344578.81659999996</c:v>
                </c:pt>
                <c:pt idx="3">
                  <c:v>609788.31629999995</c:v>
                </c:pt>
                <c:pt idx="4">
                  <c:v>352082.72599999997</c:v>
                </c:pt>
                <c:pt idx="5">
                  <c:v>413252.60719999997</c:v>
                </c:pt>
                <c:pt idx="6">
                  <c:v>486918.42470000003</c:v>
                </c:pt>
                <c:pt idx="7">
                  <c:v>743710.98329999996</c:v>
                </c:pt>
                <c:pt idx="8">
                  <c:v>672053.53309999988</c:v>
                </c:pt>
                <c:pt idx="9">
                  <c:v>445647.63939999999</c:v>
                </c:pt>
                <c:pt idx="10">
                  <c:v>696655.3502000001</c:v>
                </c:pt>
                <c:pt idx="11">
                  <c:v>535489.76560000004</c:v>
                </c:pt>
              </c:numCache>
            </c:numRef>
          </c:val>
          <c:smooth val="0"/>
          <c:extLst>
            <c:ext xmlns:c16="http://schemas.microsoft.com/office/drawing/2014/chart" uri="{C3380CC4-5D6E-409C-BE32-E72D297353CC}">
              <c16:uniqueId val="{00000001-0D5F-4EE0-87F5-A46A5881E821}"/>
            </c:ext>
          </c:extLst>
        </c:ser>
        <c:ser>
          <c:idx val="2"/>
          <c:order val="2"/>
          <c:tx>
            <c:strRef>
              <c:f>'Health and life insurances'!$D$1:$D$3</c:f>
              <c:strCache>
                <c:ptCount val="1"/>
                <c:pt idx="0">
                  <c:v>Life insurance - China</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multiLvlStrRef>
              <c:f>'Health and life insurances'!$A$4:$A$19</c:f>
              <c:multiLvlStrCache>
                <c:ptCount val="12"/>
                <c:lvl>
                  <c:pt idx="0">
                    <c:v>1</c:v>
                  </c:pt>
                  <c:pt idx="1">
                    <c:v>2</c:v>
                  </c:pt>
                  <c:pt idx="2">
                    <c:v>3</c:v>
                  </c:pt>
                  <c:pt idx="3">
                    <c:v>4</c:v>
                  </c:pt>
                  <c:pt idx="4">
                    <c:v>1</c:v>
                  </c:pt>
                  <c:pt idx="5">
                    <c:v>2</c:v>
                  </c:pt>
                  <c:pt idx="6">
                    <c:v>3</c:v>
                  </c:pt>
                  <c:pt idx="7">
                    <c:v>4</c:v>
                  </c:pt>
                  <c:pt idx="8">
                    <c:v>1</c:v>
                  </c:pt>
                  <c:pt idx="9">
                    <c:v>2</c:v>
                  </c:pt>
                  <c:pt idx="10">
                    <c:v>3</c:v>
                  </c:pt>
                  <c:pt idx="11">
                    <c:v>4</c:v>
                  </c:pt>
                </c:lvl>
                <c:lvl>
                  <c:pt idx="0">
                    <c:v>2011</c:v>
                  </c:pt>
                  <c:pt idx="4">
                    <c:v>2012</c:v>
                  </c:pt>
                  <c:pt idx="8">
                    <c:v>2013</c:v>
                  </c:pt>
                </c:lvl>
              </c:multiLvlStrCache>
            </c:multiLvlStrRef>
          </c:cat>
          <c:val>
            <c:numRef>
              <c:f>'Health and life insurances'!$D$4:$D$19</c:f>
              <c:numCache>
                <c:formatCode>0</c:formatCode>
                <c:ptCount val="12"/>
                <c:pt idx="0">
                  <c:v>166101.4522</c:v>
                </c:pt>
                <c:pt idx="1">
                  <c:v>269969.50789999997</c:v>
                </c:pt>
                <c:pt idx="2">
                  <c:v>249475.03750000001</c:v>
                </c:pt>
                <c:pt idx="3">
                  <c:v>288870.74159999995</c:v>
                </c:pt>
                <c:pt idx="4">
                  <c:v>224521.3456</c:v>
                </c:pt>
                <c:pt idx="5">
                  <c:v>352213.00580000004</c:v>
                </c:pt>
                <c:pt idx="6">
                  <c:v>273193.3541</c:v>
                </c:pt>
                <c:pt idx="7">
                  <c:v>473601.79520000005</c:v>
                </c:pt>
                <c:pt idx="8">
                  <c:v>292030.40280000004</c:v>
                </c:pt>
                <c:pt idx="9">
                  <c:v>337037.28539999999</c:v>
                </c:pt>
                <c:pt idx="10">
                  <c:v>390000.29499999998</c:v>
                </c:pt>
                <c:pt idx="11">
                  <c:v>409867.68719999999</c:v>
                </c:pt>
              </c:numCache>
            </c:numRef>
          </c:val>
          <c:smooth val="0"/>
          <c:extLst>
            <c:ext xmlns:c16="http://schemas.microsoft.com/office/drawing/2014/chart" uri="{C3380CC4-5D6E-409C-BE32-E72D297353CC}">
              <c16:uniqueId val="{00000002-0D5F-4EE0-87F5-A46A5881E821}"/>
            </c:ext>
          </c:extLst>
        </c:ser>
        <c:ser>
          <c:idx val="3"/>
          <c:order val="3"/>
          <c:tx>
            <c:strRef>
              <c:f>'Health and life insurances'!$E$1:$E$3</c:f>
              <c:strCache>
                <c:ptCount val="1"/>
                <c:pt idx="0">
                  <c:v>Life insurance - USA</c:v>
                </c:pt>
              </c:strCache>
            </c:strRef>
          </c:tx>
          <c:spPr>
            <a:ln w="22225" cap="rnd">
              <a:solidFill>
                <a:schemeClr val="accent4"/>
              </a:solidFill>
            </a:ln>
            <a:effectLst>
              <a:glow rad="139700">
                <a:schemeClr val="accent4">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cat>
            <c:multiLvlStrRef>
              <c:f>'Health and life insurances'!$A$4:$A$19</c:f>
              <c:multiLvlStrCache>
                <c:ptCount val="12"/>
                <c:lvl>
                  <c:pt idx="0">
                    <c:v>1</c:v>
                  </c:pt>
                  <c:pt idx="1">
                    <c:v>2</c:v>
                  </c:pt>
                  <c:pt idx="2">
                    <c:v>3</c:v>
                  </c:pt>
                  <c:pt idx="3">
                    <c:v>4</c:v>
                  </c:pt>
                  <c:pt idx="4">
                    <c:v>1</c:v>
                  </c:pt>
                  <c:pt idx="5">
                    <c:v>2</c:v>
                  </c:pt>
                  <c:pt idx="6">
                    <c:v>3</c:v>
                  </c:pt>
                  <c:pt idx="7">
                    <c:v>4</c:v>
                  </c:pt>
                  <c:pt idx="8">
                    <c:v>1</c:v>
                  </c:pt>
                  <c:pt idx="9">
                    <c:v>2</c:v>
                  </c:pt>
                  <c:pt idx="10">
                    <c:v>3</c:v>
                  </c:pt>
                  <c:pt idx="11">
                    <c:v>4</c:v>
                  </c:pt>
                </c:lvl>
                <c:lvl>
                  <c:pt idx="0">
                    <c:v>2011</c:v>
                  </c:pt>
                  <c:pt idx="4">
                    <c:v>2012</c:v>
                  </c:pt>
                  <c:pt idx="8">
                    <c:v>2013</c:v>
                  </c:pt>
                </c:lvl>
              </c:multiLvlStrCache>
            </c:multiLvlStrRef>
          </c:cat>
          <c:val>
            <c:numRef>
              <c:f>'Health and life insurances'!$E$4:$E$19</c:f>
              <c:numCache>
                <c:formatCode>0</c:formatCode>
                <c:ptCount val="12"/>
                <c:pt idx="0">
                  <c:v>140250.2164</c:v>
                </c:pt>
                <c:pt idx="1">
                  <c:v>297448.41370000003</c:v>
                </c:pt>
                <c:pt idx="2">
                  <c:v>330207.21399999998</c:v>
                </c:pt>
                <c:pt idx="3">
                  <c:v>365945.46919999999</c:v>
                </c:pt>
                <c:pt idx="4">
                  <c:v>291949.3321</c:v>
                </c:pt>
                <c:pt idx="5">
                  <c:v>295525.76309999998</c:v>
                </c:pt>
                <c:pt idx="6">
                  <c:v>411377.2171999999</c:v>
                </c:pt>
                <c:pt idx="7">
                  <c:v>607753.3764999999</c:v>
                </c:pt>
                <c:pt idx="8">
                  <c:v>388471.68000000005</c:v>
                </c:pt>
                <c:pt idx="9">
                  <c:v>526137.51289999997</c:v>
                </c:pt>
                <c:pt idx="10">
                  <c:v>583982.92119999998</c:v>
                </c:pt>
                <c:pt idx="11">
                  <c:v>525558.27659999998</c:v>
                </c:pt>
              </c:numCache>
            </c:numRef>
          </c:val>
          <c:smooth val="0"/>
          <c:extLst>
            <c:ext xmlns:c16="http://schemas.microsoft.com/office/drawing/2014/chart" uri="{C3380CC4-5D6E-409C-BE32-E72D297353CC}">
              <c16:uniqueId val="{00000003-0D5F-4EE0-87F5-A46A5881E821}"/>
            </c:ext>
          </c:extLst>
        </c:ser>
        <c:dLbls>
          <c:showLegendKey val="0"/>
          <c:showVal val="0"/>
          <c:showCatName val="0"/>
          <c:showSerName val="0"/>
          <c:showPercent val="0"/>
          <c:showBubbleSize val="0"/>
        </c:dLbls>
        <c:marker val="1"/>
        <c:smooth val="0"/>
        <c:axId val="1474607823"/>
        <c:axId val="1474603663"/>
      </c:lineChart>
      <c:catAx>
        <c:axId val="1474607823"/>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cap="none" spc="0" baseline="0">
                <a:ln/>
                <a:solidFill>
                  <a:schemeClr val="accent3"/>
                </a:solidFill>
                <a:effectLst/>
                <a:latin typeface="+mn-lt"/>
                <a:ea typeface="+mn-ea"/>
                <a:cs typeface="+mn-cs"/>
              </a:defRPr>
            </a:pPr>
            <a:endParaRPr lang="he-IL"/>
          </a:p>
        </c:txPr>
        <c:crossAx val="1474603663"/>
        <c:crosses val="autoZero"/>
        <c:auto val="1"/>
        <c:lblAlgn val="ctr"/>
        <c:lblOffset val="100"/>
        <c:noMultiLvlLbl val="0"/>
      </c:catAx>
      <c:valAx>
        <c:axId val="1474603663"/>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1">
                    <a:lumMod val="60000"/>
                    <a:lumOff val="40000"/>
                  </a:schemeClr>
                </a:solidFill>
                <a:latin typeface="+mn-lt"/>
                <a:ea typeface="+mn-ea"/>
                <a:cs typeface="+mn-cs"/>
              </a:defRPr>
            </a:pPr>
            <a:endParaRPr lang="he-IL"/>
          </a:p>
        </c:txPr>
        <c:crossAx val="1474607823"/>
        <c:crosses val="autoZero"/>
        <c:crossBetween val="between"/>
      </c:valAx>
      <c:spPr>
        <a:noFill/>
        <a:ln>
          <a:noFill/>
        </a:ln>
        <a:effectLst/>
      </c:spPr>
    </c:plotArea>
    <c:legend>
      <c:legendPos val="l"/>
      <c:overlay val="0"/>
      <c:spPr>
        <a:solidFill>
          <a:schemeClr val="bg1">
            <a:lumMod val="75000"/>
          </a:schemeClr>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[ProjectExcel- RoniRotem.xlsx]Revenue by Year - Customers!PivotTable1</c:name>
    <c:fmtId val="7"/>
  </c:pivotSource>
  <c:chart>
    <c:title>
      <c:tx>
        <c:rich>
          <a:bodyPr rot="0" spcFirstLastPara="1" vertOverflow="ellipsis" vert="horz" wrap="square" anchor="ctr" anchorCtr="1"/>
          <a:lstStyle/>
          <a:p>
            <a:pPr>
              <a:defRPr sz="14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US"/>
              <a:t>Total Revenue</a:t>
            </a:r>
          </a:p>
        </c:rich>
      </c:tx>
      <c:overlay val="0"/>
      <c:spPr>
        <a:solidFill>
          <a:srgbClr val="00B050"/>
        </a:solidFill>
        <a:ln w="76200">
          <a:noFill/>
        </a:ln>
        <a:effectLst/>
      </c:spPr>
      <c:txPr>
        <a:bodyPr rot="0" spcFirstLastPara="1" vertOverflow="ellipsis" vert="horz" wrap="square" anchor="ctr" anchorCtr="1"/>
        <a:lstStyle/>
        <a:p>
          <a:pPr>
            <a:defRPr sz="14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he-IL"/>
        </a:p>
      </c:txPr>
    </c:title>
    <c:autoTitleDeleted val="0"/>
    <c:pivotFmts>
      <c:pivotFmt>
        <c:idx val="0"/>
        <c:spPr>
          <a:noFill/>
          <a:ln w="12700" cap="flat" cmpd="sng" algn="ctr">
            <a:solidFill>
              <a:schemeClr val="dk1">
                <a:shade val="50000"/>
              </a:schemeClr>
            </a:solidFill>
            <a:prstDash val="solid"/>
            <a:miter lim="800000"/>
          </a:ln>
          <a:effectLst/>
        </c:spPr>
        <c:marker>
          <c:symbol val="circle"/>
          <c:size val="4"/>
          <c:spPr>
            <a:solidFill>
              <a:srgbClr val="00B050"/>
            </a:solidFill>
            <a:ln w="12700" cap="flat" cmpd="sng" algn="ctr">
              <a:solidFill>
                <a:schemeClr val="dk1">
                  <a:shade val="50000"/>
                </a:schemeClr>
              </a:solidFill>
              <a:prstDash val="solid"/>
              <a:miter lim="800000"/>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he-IL"/>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noFill/>
          <a:ln w="12700" cap="flat" cmpd="sng" algn="ctr">
            <a:solidFill>
              <a:schemeClr val="dk1">
                <a:shade val="50000"/>
              </a:schemeClr>
            </a:solidFill>
            <a:prstDash val="solid"/>
            <a:miter lim="800000"/>
          </a:ln>
          <a:effectLst/>
        </c:spPr>
        <c:marker>
          <c:symbol val="circle"/>
          <c:size val="4"/>
          <c:spPr>
            <a:solidFill>
              <a:srgbClr val="00B050"/>
            </a:solidFill>
            <a:ln w="12700" cap="flat" cmpd="sng" algn="ctr">
              <a:solidFill>
                <a:schemeClr val="dk1">
                  <a:shade val="50000"/>
                </a:schemeClr>
              </a:solidFill>
              <a:prstDash val="solid"/>
              <a:miter lim="800000"/>
            </a:ln>
            <a:effectLst/>
          </c:spPr>
        </c:marker>
      </c:pivotFmt>
      <c:pivotFmt>
        <c:idx val="2"/>
        <c:spPr>
          <a:noFill/>
          <a:ln w="12700" cap="flat" cmpd="sng" algn="ctr">
            <a:solidFill>
              <a:schemeClr val="dk1">
                <a:shade val="50000"/>
              </a:schemeClr>
            </a:solidFill>
            <a:prstDash val="solid"/>
            <a:miter lim="800000"/>
          </a:ln>
          <a:effectLst/>
        </c:spPr>
        <c:marker>
          <c:symbol val="circle"/>
          <c:size val="4"/>
          <c:spPr>
            <a:solidFill>
              <a:srgbClr val="00B050"/>
            </a:solidFill>
            <a:ln w="12700" cap="flat" cmpd="sng" algn="ctr">
              <a:solidFill>
                <a:schemeClr val="dk1">
                  <a:shade val="50000"/>
                </a:schemeClr>
              </a:solidFill>
              <a:prstDash val="solid"/>
              <a:miter lim="800000"/>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he-IL"/>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noFill/>
          <a:ln w="12700" cap="flat" cmpd="sng" algn="ctr">
            <a:solidFill>
              <a:schemeClr val="dk1">
                <a:shade val="50000"/>
              </a:schemeClr>
            </a:solidFill>
            <a:prstDash val="solid"/>
            <a:miter lim="800000"/>
          </a:ln>
          <a:effectLst/>
        </c:spPr>
        <c:marker>
          <c:symbol val="circle"/>
          <c:size val="4"/>
          <c:spPr>
            <a:solidFill>
              <a:srgbClr val="00B050"/>
            </a:solidFill>
            <a:ln w="12700" cap="flat" cmpd="sng" algn="ctr">
              <a:solidFill>
                <a:schemeClr val="dk1">
                  <a:shade val="50000"/>
                </a:schemeClr>
              </a:solidFill>
              <a:prstDash val="solid"/>
              <a:miter lim="800000"/>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he-IL"/>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'Revenue by Year - Customers'!$B$6</c:f>
              <c:strCache>
                <c:ptCount val="1"/>
                <c:pt idx="0">
                  <c:v>Total</c:v>
                </c:pt>
              </c:strCache>
            </c:strRef>
          </c:tx>
          <c:spPr>
            <a:ln w="12700" cap="flat" cmpd="sng" algn="ctr">
              <a:solidFill>
                <a:schemeClr val="dk1">
                  <a:shade val="50000"/>
                </a:schemeClr>
              </a:solidFill>
              <a:prstDash val="solid"/>
              <a:miter lim="800000"/>
            </a:ln>
            <a:effectLst/>
          </c:spPr>
          <c:marker>
            <c:symbol val="circle"/>
            <c:size val="4"/>
            <c:spPr>
              <a:solidFill>
                <a:srgbClr val="00B050"/>
              </a:solidFill>
              <a:ln w="12700" cap="flat" cmpd="sng" algn="ctr">
                <a:solidFill>
                  <a:schemeClr val="dk1">
                    <a:shade val="50000"/>
                  </a:schemeClr>
                </a:solidFill>
                <a:prstDash val="solid"/>
                <a:miter lim="800000"/>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he-IL"/>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'Revenue by Year - Customers'!$A$7:$A$22</c:f>
              <c:multiLvlStrCache>
                <c:ptCount val="12"/>
                <c:lvl>
                  <c:pt idx="0">
                    <c:v>1</c:v>
                  </c:pt>
                  <c:pt idx="1">
                    <c:v>2</c:v>
                  </c:pt>
                  <c:pt idx="2">
                    <c:v>3</c:v>
                  </c:pt>
                  <c:pt idx="3">
                    <c:v>4</c:v>
                  </c:pt>
                  <c:pt idx="4">
                    <c:v>1</c:v>
                  </c:pt>
                  <c:pt idx="5">
                    <c:v>2</c:v>
                  </c:pt>
                  <c:pt idx="6">
                    <c:v>3</c:v>
                  </c:pt>
                  <c:pt idx="7">
                    <c:v>4</c:v>
                  </c:pt>
                  <c:pt idx="8">
                    <c:v>1</c:v>
                  </c:pt>
                  <c:pt idx="9">
                    <c:v>2</c:v>
                  </c:pt>
                  <c:pt idx="10">
                    <c:v>3</c:v>
                  </c:pt>
                  <c:pt idx="11">
                    <c:v>4</c:v>
                  </c:pt>
                </c:lvl>
                <c:lvl>
                  <c:pt idx="0">
                    <c:v>2011</c:v>
                  </c:pt>
                  <c:pt idx="4">
                    <c:v>2012</c:v>
                  </c:pt>
                  <c:pt idx="8">
                    <c:v>2013</c:v>
                  </c:pt>
                </c:lvl>
              </c:multiLvlStrCache>
            </c:multiLvlStrRef>
          </c:cat>
          <c:val>
            <c:numRef>
              <c:f>'Revenue by Year - Customers'!$B$7:$B$22</c:f>
              <c:numCache>
                <c:formatCode>0</c:formatCode>
                <c:ptCount val="12"/>
                <c:pt idx="0">
                  <c:v>1594797.4094</c:v>
                </c:pt>
                <c:pt idx="1">
                  <c:v>2274072.5306000002</c:v>
                </c:pt>
                <c:pt idx="2">
                  <c:v>1954007.4421999999</c:v>
                </c:pt>
                <c:pt idx="3">
                  <c:v>2560702.0896000001</c:v>
                </c:pt>
                <c:pt idx="4">
                  <c:v>1984369.2747</c:v>
                </c:pt>
                <c:pt idx="5">
                  <c:v>2452693.2283999999</c:v>
                </c:pt>
                <c:pt idx="6">
                  <c:v>2383086.3201000001</c:v>
                </c:pt>
                <c:pt idx="7">
                  <c:v>3025827.0638000001</c:v>
                </c:pt>
                <c:pt idx="8">
                  <c:v>2678671.2025000001</c:v>
                </c:pt>
                <c:pt idx="9">
                  <c:v>2781502.5378999999</c:v>
                </c:pt>
                <c:pt idx="10">
                  <c:v>2866330.4835999999</c:v>
                </c:pt>
                <c:pt idx="11">
                  <c:v>2877824.2508999999</c:v>
                </c:pt>
              </c:numCache>
            </c:numRef>
          </c:val>
          <c:smooth val="0"/>
          <c:extLst>
            <c:ext xmlns:c16="http://schemas.microsoft.com/office/drawing/2014/chart" uri="{C3380CC4-5D6E-409C-BE32-E72D297353CC}">
              <c16:uniqueId val="{00000000-EC06-4962-800A-2132B268240C}"/>
            </c:ext>
          </c:extLst>
        </c:ser>
        <c:dLbls>
          <c:dLblPos val="t"/>
          <c:showLegendKey val="0"/>
          <c:showVal val="1"/>
          <c:showCatName val="0"/>
          <c:showSerName val="0"/>
          <c:showPercent val="0"/>
          <c:showBubbleSize val="0"/>
        </c:dLbls>
        <c:upDownBars>
          <c:gapWidth val="315"/>
          <c:upBars>
            <c:spPr>
              <a:solidFill>
                <a:schemeClr val="lt1">
                  <a:lumMod val="85000"/>
                </a:schemeClr>
              </a:solidFill>
              <a:ln w="9525">
                <a:solidFill>
                  <a:schemeClr val="dk1">
                    <a:lumMod val="50000"/>
                  </a:schemeClr>
                </a:solidFill>
                <a:round/>
              </a:ln>
              <a:effectLst/>
            </c:spPr>
          </c:upBars>
          <c:downBars>
            <c:spPr>
              <a:solidFill>
                <a:schemeClr val="dk1">
                  <a:lumMod val="50000"/>
                  <a:lumOff val="50000"/>
                </a:schemeClr>
              </a:solidFill>
              <a:ln w="9525">
                <a:solidFill>
                  <a:schemeClr val="dk1">
                    <a:lumMod val="75000"/>
                  </a:schemeClr>
                </a:solidFill>
                <a:round/>
              </a:ln>
              <a:effectLst/>
            </c:spPr>
          </c:downBars>
        </c:upDownBars>
        <c:marker val="1"/>
        <c:smooth val="0"/>
        <c:axId val="1068463936"/>
        <c:axId val="1068463104"/>
      </c:lineChart>
      <c:catAx>
        <c:axId val="10684639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m/d/yyyy"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he-IL"/>
          </a:p>
        </c:txPr>
        <c:crossAx val="1068463104"/>
        <c:crosses val="autoZero"/>
        <c:auto val="1"/>
        <c:lblAlgn val="ctr"/>
        <c:lblOffset val="100"/>
        <c:noMultiLvlLbl val="0"/>
      </c:catAx>
      <c:valAx>
        <c:axId val="106846310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US"/>
                  <a:t>REVENUE</a:t>
                </a:r>
              </a:p>
            </c:rich>
          </c:tx>
          <c:overlay val="0"/>
          <c:spPr>
            <a:noFill/>
            <a:ln>
              <a:noFill/>
            </a:ln>
            <a:effectLst/>
          </c:spPr>
          <c:txPr>
            <a:bodyPr rot="-54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he-IL"/>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he-IL"/>
          </a:p>
        </c:txPr>
        <c:crossAx val="1068463936"/>
        <c:crosses val="autoZero"/>
        <c:crossBetween val="between"/>
      </c:valAx>
      <c:spPr>
        <a:solidFill>
          <a:srgbClr val="0070C0"/>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c:spPr>
  <c:txPr>
    <a:bodyPr/>
    <a:lstStyle/>
    <a:p>
      <a:pPr>
        <a:defRPr b="0" cap="none" spc="0">
          <a:ln w="0"/>
          <a:solidFill>
            <a:schemeClr val="tx1"/>
          </a:solidFill>
          <a:effectLst>
            <a:outerShdw blurRad="38100" dist="19050" dir="2700000" algn="tl" rotWithShape="0">
              <a:schemeClr val="dk1">
                <a:alpha val="40000"/>
              </a:schemeClr>
            </a:outerShdw>
          </a:effectLst>
          <a:latin typeface="+mn-lt"/>
          <a:ea typeface="+mn-ea"/>
          <a:cs typeface="+mn-cs"/>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18FF2CF-6D2D-4112-AF2A-1D0DBD926DEB}" type="datetimeFigureOut">
              <a:rPr lang="he-IL" smtClean="0"/>
              <a:t>ז'/אדר ב/תשפ"ב</a:t>
            </a:fld>
            <a:endParaRPr lang="he-IL"/>
          </a:p>
        </p:txBody>
      </p:sp>
      <p:sp>
        <p:nvSpPr>
          <p:cNvPr id="5" name="Footer Placeholder 4"/>
          <p:cNvSpPr>
            <a:spLocks noGrp="1"/>
          </p:cNvSpPr>
          <p:nvPr>
            <p:ph type="ftr" sz="quarter" idx="11"/>
          </p:nvPr>
        </p:nvSpPr>
        <p:spPr>
          <a:xfrm>
            <a:off x="2692397" y="5037663"/>
            <a:ext cx="5214635" cy="279400"/>
          </a:xfrm>
        </p:spPr>
        <p:txBody>
          <a:bodyPr/>
          <a:lstStyle/>
          <a:p>
            <a:endParaRPr lang="he-IL"/>
          </a:p>
        </p:txBody>
      </p:sp>
      <p:sp>
        <p:nvSpPr>
          <p:cNvPr id="6" name="Slide Number Placeholder 5"/>
          <p:cNvSpPr>
            <a:spLocks noGrp="1"/>
          </p:cNvSpPr>
          <p:nvPr>
            <p:ph type="sldNum" sz="quarter" idx="12"/>
          </p:nvPr>
        </p:nvSpPr>
        <p:spPr>
          <a:xfrm>
            <a:off x="8956900" y="5037663"/>
            <a:ext cx="551167" cy="279400"/>
          </a:xfrm>
        </p:spPr>
        <p:txBody>
          <a:bodyPr/>
          <a:lstStyle/>
          <a:p>
            <a:fld id="{271DF3CD-84E6-466E-AAB6-3560988350CC}" type="slidenum">
              <a:rPr lang="he-IL" smtClean="0"/>
              <a:t>‹#›</a:t>
            </a:fld>
            <a:endParaRPr lang="he-I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844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8FF2CF-6D2D-4112-AF2A-1D0DBD926DEB}" type="datetimeFigureOut">
              <a:rPr lang="he-IL" smtClean="0"/>
              <a:t>ז'/אדר 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1DF3CD-84E6-466E-AAB6-3560988350CC}" type="slidenum">
              <a:rPr lang="he-IL" smtClean="0"/>
              <a:t>‹#›</a:t>
            </a:fld>
            <a:endParaRPr lang="he-IL"/>
          </a:p>
        </p:txBody>
      </p:sp>
    </p:spTree>
    <p:extLst>
      <p:ext uri="{BB962C8B-B14F-4D97-AF65-F5344CB8AC3E}">
        <p14:creationId xmlns:p14="http://schemas.microsoft.com/office/powerpoint/2010/main" val="393342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8FF2CF-6D2D-4112-AF2A-1D0DBD926DEB}" type="datetimeFigureOut">
              <a:rPr lang="he-IL" smtClean="0"/>
              <a:t>ז'/אדר 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1DF3CD-84E6-466E-AAB6-3560988350CC}" type="slidenum">
              <a:rPr lang="he-IL" smtClean="0"/>
              <a:t>‹#›</a:t>
            </a:fld>
            <a:endParaRPr lang="he-I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702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8FF2CF-6D2D-4112-AF2A-1D0DBD926DEB}" type="datetimeFigureOut">
              <a:rPr lang="he-IL" smtClean="0"/>
              <a:t>ז'/אדר 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1DF3CD-84E6-466E-AAB6-3560988350CC}" type="slidenum">
              <a:rPr lang="he-IL" smtClean="0"/>
              <a:t>‹#›</a:t>
            </a:fld>
            <a:endParaRPr lang="he-I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3813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8FF2CF-6D2D-4112-AF2A-1D0DBD926DEB}" type="datetimeFigureOut">
              <a:rPr lang="he-IL" smtClean="0"/>
              <a:t>ז'/אדר 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1DF3CD-84E6-466E-AAB6-3560988350CC}" type="slidenum">
              <a:rPr lang="he-IL" smtClean="0"/>
              <a:t>‹#›</a:t>
            </a:fld>
            <a:endParaRPr lang="he-IL"/>
          </a:p>
        </p:txBody>
      </p:sp>
    </p:spTree>
    <p:extLst>
      <p:ext uri="{BB962C8B-B14F-4D97-AF65-F5344CB8AC3E}">
        <p14:creationId xmlns:p14="http://schemas.microsoft.com/office/powerpoint/2010/main" val="2003140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8FF2CF-6D2D-4112-AF2A-1D0DBD926DEB}" type="datetimeFigureOut">
              <a:rPr lang="he-IL" smtClean="0"/>
              <a:t>ז'/אדר 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1DF3CD-84E6-466E-AAB6-3560988350CC}" type="slidenum">
              <a:rPr lang="he-IL" smtClean="0"/>
              <a:t>‹#›</a:t>
            </a:fld>
            <a:endParaRPr lang="he-I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460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8FF2CF-6D2D-4112-AF2A-1D0DBD926DEB}" type="datetimeFigureOut">
              <a:rPr lang="he-IL" smtClean="0"/>
              <a:t>ז'/אדר 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1DF3CD-84E6-466E-AAB6-3560988350CC}" type="slidenum">
              <a:rPr lang="he-IL" smtClean="0"/>
              <a:t>‹#›</a:t>
            </a:fld>
            <a:endParaRPr lang="he-I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2291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8FF2CF-6D2D-4112-AF2A-1D0DBD926DEB}" type="datetimeFigureOut">
              <a:rPr lang="he-IL" smtClean="0"/>
              <a:t>ז'/אדר 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1DF3CD-84E6-466E-AAB6-3560988350CC}" type="slidenum">
              <a:rPr lang="he-IL" smtClean="0"/>
              <a:t>‹#›</a:t>
            </a:fld>
            <a:endParaRPr lang="he-I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9696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8FF2CF-6D2D-4112-AF2A-1D0DBD926DEB}" type="datetimeFigureOut">
              <a:rPr lang="he-IL" smtClean="0"/>
              <a:t>ז'/אדר 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1DF3CD-84E6-466E-AAB6-3560988350CC}" type="slidenum">
              <a:rPr lang="he-IL" smtClean="0"/>
              <a:t>‹#›</a:t>
            </a:fld>
            <a:endParaRPr lang="he-I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927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8FF2CF-6D2D-4112-AF2A-1D0DBD926DEB}" type="datetimeFigureOut">
              <a:rPr lang="he-IL" smtClean="0"/>
              <a:t>ז'/אדר 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1DF3CD-84E6-466E-AAB6-3560988350CC}" type="slidenum">
              <a:rPr lang="he-IL" smtClean="0"/>
              <a:t>‹#›</a:t>
            </a:fld>
            <a:endParaRPr lang="he-IL"/>
          </a:p>
        </p:txBody>
      </p:sp>
    </p:spTree>
    <p:extLst>
      <p:ext uri="{BB962C8B-B14F-4D97-AF65-F5344CB8AC3E}">
        <p14:creationId xmlns:p14="http://schemas.microsoft.com/office/powerpoint/2010/main" val="248333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8FF2CF-6D2D-4112-AF2A-1D0DBD926DEB}" type="datetimeFigureOut">
              <a:rPr lang="he-IL" smtClean="0"/>
              <a:t>ז'/אדר 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1DF3CD-84E6-466E-AAB6-3560988350CC}" type="slidenum">
              <a:rPr lang="he-IL" smtClean="0"/>
              <a:t>‹#›</a:t>
            </a:fld>
            <a:endParaRPr lang="he-I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9404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8FF2CF-6D2D-4112-AF2A-1D0DBD926DEB}" type="datetimeFigureOut">
              <a:rPr lang="he-IL" smtClean="0"/>
              <a:t>ז'/אדר 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1DF3CD-84E6-466E-AAB6-3560988350CC}" type="slidenum">
              <a:rPr lang="he-IL" smtClean="0"/>
              <a:t>‹#›</a:t>
            </a:fld>
            <a:endParaRPr lang="he-IL"/>
          </a:p>
        </p:txBody>
      </p:sp>
    </p:spTree>
    <p:extLst>
      <p:ext uri="{BB962C8B-B14F-4D97-AF65-F5344CB8AC3E}">
        <p14:creationId xmlns:p14="http://schemas.microsoft.com/office/powerpoint/2010/main" val="205269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8FF2CF-6D2D-4112-AF2A-1D0DBD926DEB}" type="datetimeFigureOut">
              <a:rPr lang="he-IL" smtClean="0"/>
              <a:t>ז'/אדר ב/תשפ"ב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71DF3CD-84E6-466E-AAB6-3560988350CC}" type="slidenum">
              <a:rPr lang="he-IL" smtClean="0"/>
              <a:t>‹#›</a:t>
            </a:fld>
            <a:endParaRPr lang="he-I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2169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8FF2CF-6D2D-4112-AF2A-1D0DBD926DEB}" type="datetimeFigureOut">
              <a:rPr lang="he-IL" smtClean="0"/>
              <a:t>ז'/אדר ב/תשפ"ב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71DF3CD-84E6-466E-AAB6-3560988350CC}" type="slidenum">
              <a:rPr lang="he-IL" smtClean="0"/>
              <a:t>‹#›</a:t>
            </a:fld>
            <a:endParaRPr lang="he-I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8293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FF2CF-6D2D-4112-AF2A-1D0DBD926DEB}" type="datetimeFigureOut">
              <a:rPr lang="he-IL" smtClean="0"/>
              <a:t>ז'/אדר ב/תשפ"ב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71DF3CD-84E6-466E-AAB6-3560988350CC}" type="slidenum">
              <a:rPr lang="he-IL" smtClean="0"/>
              <a:t>‹#›</a:t>
            </a:fld>
            <a:endParaRPr lang="he-IL"/>
          </a:p>
        </p:txBody>
      </p:sp>
    </p:spTree>
    <p:extLst>
      <p:ext uri="{BB962C8B-B14F-4D97-AF65-F5344CB8AC3E}">
        <p14:creationId xmlns:p14="http://schemas.microsoft.com/office/powerpoint/2010/main" val="1870380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8FF2CF-6D2D-4112-AF2A-1D0DBD926DEB}" type="datetimeFigureOut">
              <a:rPr lang="he-IL" smtClean="0"/>
              <a:t>ז'/אדר 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1DF3CD-84E6-466E-AAB6-3560988350CC}" type="slidenum">
              <a:rPr lang="he-IL" smtClean="0"/>
              <a:t>‹#›</a:t>
            </a:fld>
            <a:endParaRPr lang="he-I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68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8FF2CF-6D2D-4112-AF2A-1D0DBD926DEB}" type="datetimeFigureOut">
              <a:rPr lang="he-IL" smtClean="0"/>
              <a:t>ז'/אדר 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1DF3CD-84E6-466E-AAB6-3560988350CC}" type="slidenum">
              <a:rPr lang="he-IL" smtClean="0"/>
              <a:t>‹#›</a:t>
            </a:fld>
            <a:endParaRPr lang="he-IL"/>
          </a:p>
        </p:txBody>
      </p:sp>
    </p:spTree>
    <p:extLst>
      <p:ext uri="{BB962C8B-B14F-4D97-AF65-F5344CB8AC3E}">
        <p14:creationId xmlns:p14="http://schemas.microsoft.com/office/powerpoint/2010/main" val="145881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8FF2CF-6D2D-4112-AF2A-1D0DBD926DEB}" type="datetimeFigureOut">
              <a:rPr lang="he-IL" smtClean="0"/>
              <a:t>ז'/אדר ב/תשפ"ב</a:t>
            </a:fld>
            <a:endParaRPr lang="he-I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he-I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1DF3CD-84E6-466E-AAB6-3560988350CC}" type="slidenum">
              <a:rPr lang="he-IL" smtClean="0"/>
              <a:t>‹#›</a:t>
            </a:fld>
            <a:endParaRPr lang="he-IL"/>
          </a:p>
        </p:txBody>
      </p:sp>
    </p:spTree>
    <p:extLst>
      <p:ext uri="{BB962C8B-B14F-4D97-AF65-F5344CB8AC3E}">
        <p14:creationId xmlns:p14="http://schemas.microsoft.com/office/powerpoint/2010/main" val="2347701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A614-FA8A-4A04-B2FE-492D8C4AFA1B}"/>
              </a:ext>
            </a:extLst>
          </p:cNvPr>
          <p:cNvSpPr>
            <a:spLocks noGrp="1"/>
          </p:cNvSpPr>
          <p:nvPr>
            <p:ph type="ctrTitle"/>
          </p:nvPr>
        </p:nvSpPr>
        <p:spPr/>
        <p:txBody>
          <a:bodyPr/>
          <a:lstStyle/>
          <a:p>
            <a:r>
              <a:rPr lang="en-US" dirty="0"/>
              <a:t>Data Analysis</a:t>
            </a:r>
            <a:endParaRPr lang="he-IL" dirty="0"/>
          </a:p>
        </p:txBody>
      </p:sp>
      <p:sp>
        <p:nvSpPr>
          <p:cNvPr id="3" name="Subtitle 2">
            <a:extLst>
              <a:ext uri="{FF2B5EF4-FFF2-40B4-BE49-F238E27FC236}">
                <a16:creationId xmlns:a16="http://schemas.microsoft.com/office/drawing/2014/main" id="{F58B1CBA-CCFF-4718-8EC8-F1888BCDE1D6}"/>
              </a:ext>
            </a:extLst>
          </p:cNvPr>
          <p:cNvSpPr>
            <a:spLocks noGrp="1"/>
          </p:cNvSpPr>
          <p:nvPr>
            <p:ph type="subTitle" idx="1"/>
          </p:nvPr>
        </p:nvSpPr>
        <p:spPr/>
        <p:txBody>
          <a:bodyPr/>
          <a:lstStyle/>
          <a:p>
            <a:r>
              <a:rPr lang="en-US" dirty="0"/>
              <a:t>Roni Sheffi</a:t>
            </a:r>
          </a:p>
          <a:p>
            <a:r>
              <a:rPr lang="en-US" dirty="0"/>
              <a:t>Rotem Singer</a:t>
            </a:r>
          </a:p>
        </p:txBody>
      </p:sp>
    </p:spTree>
    <p:extLst>
      <p:ext uri="{BB962C8B-B14F-4D97-AF65-F5344CB8AC3E}">
        <p14:creationId xmlns:p14="http://schemas.microsoft.com/office/powerpoint/2010/main" val="341583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76FF-2208-4AAC-964F-849B313BAC6C}"/>
              </a:ext>
            </a:extLst>
          </p:cNvPr>
          <p:cNvSpPr>
            <a:spLocks noGrp="1"/>
          </p:cNvSpPr>
          <p:nvPr>
            <p:ph type="title"/>
          </p:nvPr>
        </p:nvSpPr>
        <p:spPr/>
        <p:txBody>
          <a:bodyPr>
            <a:normAutofit fontScale="90000"/>
          </a:bodyPr>
          <a:lstStyle/>
          <a:p>
            <a:r>
              <a:rPr lang="en-US" dirty="0"/>
              <a:t>Project development steps – Creating dashboards and visualizations (Excel/PowerBI)</a:t>
            </a:r>
            <a:endParaRPr lang="he-IL" dirty="0"/>
          </a:p>
        </p:txBody>
      </p:sp>
      <p:sp>
        <p:nvSpPr>
          <p:cNvPr id="3" name="Content Placeholder 2">
            <a:extLst>
              <a:ext uri="{FF2B5EF4-FFF2-40B4-BE49-F238E27FC236}">
                <a16:creationId xmlns:a16="http://schemas.microsoft.com/office/drawing/2014/main" id="{470E89F2-31D5-47CB-9B3D-31A2DEF48C37}"/>
              </a:ext>
            </a:extLst>
          </p:cNvPr>
          <p:cNvSpPr>
            <a:spLocks noGrp="1"/>
          </p:cNvSpPr>
          <p:nvPr>
            <p:ph idx="1"/>
          </p:nvPr>
        </p:nvSpPr>
        <p:spPr/>
        <p:txBody>
          <a:bodyPr anchor="t">
            <a:normAutofit lnSpcReduction="10000"/>
          </a:bodyPr>
          <a:lstStyle/>
          <a:p>
            <a:pPr algn="l" rtl="0">
              <a:buFont typeface="Arial" panose="020B0604020202020204" pitchFamily="34" charset="0"/>
              <a:buChar char="•"/>
            </a:pPr>
            <a:r>
              <a:rPr lang="en-US" dirty="0"/>
              <a:t>Creating visualizations: Combo charts, slicers, maps, PowerTables (in Excel), scatter charts, pie charts, etc…</a:t>
            </a:r>
          </a:p>
          <a:p>
            <a:pPr algn="l" rtl="0">
              <a:buFont typeface="Arial" panose="020B0604020202020204" pitchFamily="34" charset="0"/>
              <a:buChar char="•"/>
            </a:pPr>
            <a:r>
              <a:rPr lang="en-US" dirty="0"/>
              <a:t>Creating drill-downs in visualizations (based on the hierarchies)</a:t>
            </a:r>
          </a:p>
          <a:p>
            <a:pPr algn="l" rtl="0">
              <a:buFont typeface="Arial" panose="020B0604020202020204" pitchFamily="34" charset="0"/>
              <a:buChar char="•"/>
            </a:pPr>
            <a:r>
              <a:rPr lang="en-US" dirty="0"/>
              <a:t>Creating tooltips</a:t>
            </a:r>
          </a:p>
          <a:p>
            <a:pPr algn="l" rtl="0">
              <a:buFont typeface="Arial" panose="020B0604020202020204" pitchFamily="34" charset="0"/>
              <a:buChar char="•"/>
            </a:pPr>
            <a:r>
              <a:rPr lang="en-US" dirty="0"/>
              <a:t>Creating a what-if scroll bar</a:t>
            </a:r>
          </a:p>
          <a:p>
            <a:pPr algn="l" rtl="0">
              <a:buFont typeface="Arial" panose="020B0604020202020204" pitchFamily="34" charset="0"/>
              <a:buChar char="•"/>
            </a:pPr>
            <a:r>
              <a:rPr lang="en-US" dirty="0"/>
              <a:t>Using DAX formulas for visualizations: variables, Calculate, Filter, SumX, Related, All, TotalYDT/TotalQTD, SamePeriodLastYear, etc…</a:t>
            </a:r>
          </a:p>
          <a:p>
            <a:pPr marL="0" indent="0" algn="l" rtl="0">
              <a:buNone/>
            </a:pPr>
            <a:endParaRPr lang="en-US" dirty="0"/>
          </a:p>
        </p:txBody>
      </p:sp>
    </p:spTree>
    <p:extLst>
      <p:ext uri="{BB962C8B-B14F-4D97-AF65-F5344CB8AC3E}">
        <p14:creationId xmlns:p14="http://schemas.microsoft.com/office/powerpoint/2010/main" val="605339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76FF-2208-4AAC-964F-849B313BAC6C}"/>
              </a:ext>
            </a:extLst>
          </p:cNvPr>
          <p:cNvSpPr>
            <a:spLocks noGrp="1"/>
          </p:cNvSpPr>
          <p:nvPr>
            <p:ph type="title"/>
          </p:nvPr>
        </p:nvSpPr>
        <p:spPr/>
        <p:txBody>
          <a:bodyPr>
            <a:normAutofit/>
          </a:bodyPr>
          <a:lstStyle/>
          <a:p>
            <a:r>
              <a:rPr lang="en-US" dirty="0"/>
              <a:t>Project development steps – DAX queries</a:t>
            </a:r>
            <a:endParaRPr lang="he-IL" dirty="0"/>
          </a:p>
        </p:txBody>
      </p:sp>
      <p:sp>
        <p:nvSpPr>
          <p:cNvPr id="3" name="Content Placeholder 2">
            <a:extLst>
              <a:ext uri="{FF2B5EF4-FFF2-40B4-BE49-F238E27FC236}">
                <a16:creationId xmlns:a16="http://schemas.microsoft.com/office/drawing/2014/main" id="{470E89F2-31D5-47CB-9B3D-31A2DEF48C37}"/>
              </a:ext>
            </a:extLst>
          </p:cNvPr>
          <p:cNvSpPr>
            <a:spLocks noGrp="1"/>
          </p:cNvSpPr>
          <p:nvPr>
            <p:ph idx="1"/>
          </p:nvPr>
        </p:nvSpPr>
        <p:spPr/>
        <p:txBody>
          <a:bodyPr anchor="t">
            <a:normAutofit/>
          </a:bodyPr>
          <a:lstStyle/>
          <a:p>
            <a:pPr algn="l" rtl="0">
              <a:buFont typeface="Arial" panose="020B0604020202020204" pitchFamily="34" charset="0"/>
              <a:buChar char="•"/>
            </a:pPr>
            <a:r>
              <a:rPr lang="en-US" dirty="0"/>
              <a:t>Opening DAX Studio and connecting it to Excel/PowerBI</a:t>
            </a:r>
          </a:p>
          <a:p>
            <a:pPr algn="l" rtl="0">
              <a:buFont typeface="Arial" panose="020B0604020202020204" pitchFamily="34" charset="0"/>
              <a:buChar char="•"/>
            </a:pPr>
            <a:r>
              <a:rPr lang="en-US" dirty="0"/>
              <a:t>Creating DAX queries for each dashboard/visualization which will verify that the information displayed in them is correct.</a:t>
            </a:r>
          </a:p>
          <a:p>
            <a:pPr algn="l" rtl="0">
              <a:buFont typeface="Arial" panose="020B0604020202020204" pitchFamily="34" charset="0"/>
              <a:buChar char="•"/>
            </a:pPr>
            <a:r>
              <a:rPr lang="en-US" dirty="0"/>
              <a:t>Using DAX functions such as: Evaluate, CalculateTable, Summarize, Filter, Sum, etc…</a:t>
            </a:r>
          </a:p>
        </p:txBody>
      </p:sp>
    </p:spTree>
    <p:extLst>
      <p:ext uri="{BB962C8B-B14F-4D97-AF65-F5344CB8AC3E}">
        <p14:creationId xmlns:p14="http://schemas.microsoft.com/office/powerpoint/2010/main" val="453019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AC7E70E-EB6C-4D91-ABAA-629174C3E248}"/>
              </a:ext>
            </a:extLst>
          </p:cNvPr>
          <p:cNvSpPr>
            <a:spLocks noGrp="1"/>
          </p:cNvSpPr>
          <p:nvPr>
            <p:ph type="title"/>
          </p:nvPr>
        </p:nvSpPr>
        <p:spPr>
          <a:xfrm>
            <a:off x="929140" y="972766"/>
            <a:ext cx="2835464" cy="1254868"/>
          </a:xfrm>
        </p:spPr>
        <p:txBody>
          <a:bodyPr anchor="b">
            <a:normAutofit fontScale="90000"/>
          </a:bodyPr>
          <a:lstStyle/>
          <a:p>
            <a:r>
              <a:rPr lang="en-US" sz="2800" dirty="0">
                <a:solidFill>
                  <a:srgbClr val="262626"/>
                </a:solidFill>
              </a:rPr>
              <a:t>Ratio between sale and return per item</a:t>
            </a:r>
            <a:endParaRPr lang="he-IL" sz="2800" dirty="0">
              <a:solidFill>
                <a:srgbClr val="262626"/>
              </a:solidFill>
            </a:endParaRPr>
          </a:p>
        </p:txBody>
      </p:sp>
      <p:sp>
        <p:nvSpPr>
          <p:cNvPr id="8" name="Content Placeholder 7">
            <a:extLst>
              <a:ext uri="{FF2B5EF4-FFF2-40B4-BE49-F238E27FC236}">
                <a16:creationId xmlns:a16="http://schemas.microsoft.com/office/drawing/2014/main" id="{FBEA5EDC-DBE6-4222-99E6-03914C177E11}"/>
              </a:ext>
            </a:extLst>
          </p:cNvPr>
          <p:cNvSpPr>
            <a:spLocks noGrp="1"/>
          </p:cNvSpPr>
          <p:nvPr>
            <p:ph idx="1"/>
          </p:nvPr>
        </p:nvSpPr>
        <p:spPr>
          <a:xfrm>
            <a:off x="929141" y="2430471"/>
            <a:ext cx="2835464" cy="3552039"/>
          </a:xfrm>
        </p:spPr>
        <p:txBody>
          <a:bodyPr>
            <a:normAutofit/>
          </a:bodyPr>
          <a:lstStyle/>
          <a:p>
            <a:pPr marL="0" indent="0" algn="ctr">
              <a:buNone/>
            </a:pPr>
            <a:r>
              <a:rPr lang="en-US" sz="1800" dirty="0">
                <a:solidFill>
                  <a:srgbClr val="262626"/>
                </a:solidFill>
              </a:rPr>
              <a:t>According to the scatter chart it can be seen that product “Live 1” has a high return rate and that compared to how it sells it has many returns</a:t>
            </a:r>
          </a:p>
        </p:txBody>
      </p:sp>
      <p:sp useBgFill="1">
        <p:nvSpPr>
          <p:cNvPr id="17" name="Rectangle 16">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תמונה 9">
            <a:extLst>
              <a:ext uri="{FF2B5EF4-FFF2-40B4-BE49-F238E27FC236}">
                <a16:creationId xmlns:a16="http://schemas.microsoft.com/office/drawing/2014/main" id="{57768432-DFA8-45F2-950B-FF2AF050A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881232" y="371476"/>
            <a:ext cx="7167893" cy="6007910"/>
          </a:xfrm>
          <a:prstGeom prst="rect">
            <a:avLst/>
          </a:prstGeom>
          <a:noFill/>
        </p:spPr>
      </p:pic>
    </p:spTree>
    <p:extLst>
      <p:ext uri="{BB962C8B-B14F-4D97-AF65-F5344CB8AC3E}">
        <p14:creationId xmlns:p14="http://schemas.microsoft.com/office/powerpoint/2010/main" val="4206867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AC7E70E-EB6C-4D91-ABAA-629174C3E248}"/>
              </a:ext>
            </a:extLst>
          </p:cNvPr>
          <p:cNvSpPr>
            <a:spLocks noGrp="1"/>
          </p:cNvSpPr>
          <p:nvPr>
            <p:ph type="title"/>
          </p:nvPr>
        </p:nvSpPr>
        <p:spPr>
          <a:xfrm>
            <a:off x="929140" y="972766"/>
            <a:ext cx="2835464" cy="1254868"/>
          </a:xfrm>
        </p:spPr>
        <p:txBody>
          <a:bodyPr anchor="b">
            <a:normAutofit fontScale="90000"/>
          </a:bodyPr>
          <a:lstStyle/>
          <a:p>
            <a:r>
              <a:rPr lang="en-US" sz="2800" dirty="0">
                <a:solidFill>
                  <a:srgbClr val="262626"/>
                </a:solidFill>
              </a:rPr>
              <a:t>Product price as it was sold or returned</a:t>
            </a:r>
            <a:endParaRPr lang="he-IL" sz="2800" dirty="0">
              <a:solidFill>
                <a:srgbClr val="262626"/>
              </a:solidFill>
            </a:endParaRPr>
          </a:p>
        </p:txBody>
      </p:sp>
      <p:sp>
        <p:nvSpPr>
          <p:cNvPr id="8" name="Content Placeholder 7">
            <a:extLst>
              <a:ext uri="{FF2B5EF4-FFF2-40B4-BE49-F238E27FC236}">
                <a16:creationId xmlns:a16="http://schemas.microsoft.com/office/drawing/2014/main" id="{FBEA5EDC-DBE6-4222-99E6-03914C177E11}"/>
              </a:ext>
            </a:extLst>
          </p:cNvPr>
          <p:cNvSpPr>
            <a:spLocks noGrp="1"/>
          </p:cNvSpPr>
          <p:nvPr>
            <p:ph idx="1"/>
          </p:nvPr>
        </p:nvSpPr>
        <p:spPr>
          <a:xfrm>
            <a:off x="929141" y="2430471"/>
            <a:ext cx="2835464" cy="3552039"/>
          </a:xfrm>
        </p:spPr>
        <p:txBody>
          <a:bodyPr>
            <a:normAutofit/>
          </a:bodyPr>
          <a:lstStyle/>
          <a:p>
            <a:pPr marL="0" indent="0" algn="ctr">
              <a:buNone/>
            </a:pPr>
            <a:r>
              <a:rPr lang="en-US" sz="1800" dirty="0">
                <a:solidFill>
                  <a:srgbClr val="262626"/>
                </a:solidFill>
              </a:rPr>
              <a:t>The visualization shows the price in absolute value with its’ range from maximum to minimum. It can be seen that Major 1 product has a large range of prices and that its’ mean price is located at the lower end of the price range</a:t>
            </a:r>
          </a:p>
        </p:txBody>
      </p:sp>
      <p:sp useBgFill="1">
        <p:nvSpPr>
          <p:cNvPr id="17" name="Rectangle 16">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תמונה 1">
            <a:extLst>
              <a:ext uri="{FF2B5EF4-FFF2-40B4-BE49-F238E27FC236}">
                <a16:creationId xmlns:a16="http://schemas.microsoft.com/office/drawing/2014/main" id="{D6F859BB-4CB2-4A26-AC78-544798E376CC}"/>
              </a:ext>
            </a:extLst>
          </p:cNvPr>
          <p:cNvPicPr>
            <a:picLocks noChangeAspect="1"/>
          </p:cNvPicPr>
          <p:nvPr/>
        </p:nvPicPr>
        <p:blipFill>
          <a:blip r:embed="rId3"/>
          <a:stretch>
            <a:fillRect/>
          </a:stretch>
        </p:blipFill>
        <p:spPr>
          <a:xfrm>
            <a:off x="5030193" y="244420"/>
            <a:ext cx="6981294" cy="6134965"/>
          </a:xfrm>
          <a:prstGeom prst="rect">
            <a:avLst/>
          </a:prstGeom>
        </p:spPr>
      </p:pic>
    </p:spTree>
    <p:extLst>
      <p:ext uri="{BB962C8B-B14F-4D97-AF65-F5344CB8AC3E}">
        <p14:creationId xmlns:p14="http://schemas.microsoft.com/office/powerpoint/2010/main" val="374044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AC7E70E-EB6C-4D91-ABAA-629174C3E248}"/>
              </a:ext>
            </a:extLst>
          </p:cNvPr>
          <p:cNvSpPr>
            <a:spLocks noGrp="1"/>
          </p:cNvSpPr>
          <p:nvPr>
            <p:ph type="title"/>
          </p:nvPr>
        </p:nvSpPr>
        <p:spPr>
          <a:xfrm>
            <a:off x="929140" y="972766"/>
            <a:ext cx="2835464" cy="1254868"/>
          </a:xfrm>
        </p:spPr>
        <p:txBody>
          <a:bodyPr anchor="b">
            <a:normAutofit/>
          </a:bodyPr>
          <a:lstStyle/>
          <a:p>
            <a:r>
              <a:rPr lang="en-US" sz="2800" dirty="0">
                <a:solidFill>
                  <a:srgbClr val="262626"/>
                </a:solidFill>
              </a:rPr>
              <a:t>Top 10 countries by revenue</a:t>
            </a:r>
            <a:endParaRPr lang="he-IL" sz="2800" dirty="0">
              <a:solidFill>
                <a:srgbClr val="262626"/>
              </a:solidFill>
            </a:endParaRPr>
          </a:p>
        </p:txBody>
      </p:sp>
      <p:sp>
        <p:nvSpPr>
          <p:cNvPr id="8" name="Content Placeholder 7">
            <a:extLst>
              <a:ext uri="{FF2B5EF4-FFF2-40B4-BE49-F238E27FC236}">
                <a16:creationId xmlns:a16="http://schemas.microsoft.com/office/drawing/2014/main" id="{FBEA5EDC-DBE6-4222-99E6-03914C177E11}"/>
              </a:ext>
            </a:extLst>
          </p:cNvPr>
          <p:cNvSpPr>
            <a:spLocks noGrp="1"/>
          </p:cNvSpPr>
          <p:nvPr>
            <p:ph idx="1"/>
          </p:nvPr>
        </p:nvSpPr>
        <p:spPr>
          <a:xfrm>
            <a:off x="929141" y="2430471"/>
            <a:ext cx="2835464" cy="3552039"/>
          </a:xfrm>
        </p:spPr>
        <p:txBody>
          <a:bodyPr>
            <a:normAutofit/>
          </a:bodyPr>
          <a:lstStyle/>
          <a:p>
            <a:pPr marL="0" indent="0" algn="ctr">
              <a:buNone/>
            </a:pPr>
            <a:r>
              <a:rPr lang="en-US" sz="1800" dirty="0">
                <a:solidFill>
                  <a:srgbClr val="262626"/>
                </a:solidFill>
              </a:rPr>
              <a:t>It can be seen that USA and China are the 2 the countries with the highest revenue with much higher combined revenue that the 3</a:t>
            </a:r>
            <a:r>
              <a:rPr lang="en-US" sz="1800" baseline="30000" dirty="0">
                <a:solidFill>
                  <a:srgbClr val="262626"/>
                </a:solidFill>
              </a:rPr>
              <a:t>rd</a:t>
            </a:r>
            <a:r>
              <a:rPr lang="en-US" sz="1800" dirty="0">
                <a:solidFill>
                  <a:srgbClr val="262626"/>
                </a:solidFill>
              </a:rPr>
              <a:t> to 10</a:t>
            </a:r>
            <a:r>
              <a:rPr lang="en-US" sz="1800" baseline="30000" dirty="0">
                <a:solidFill>
                  <a:srgbClr val="262626"/>
                </a:solidFill>
              </a:rPr>
              <a:t>th</a:t>
            </a:r>
            <a:r>
              <a:rPr lang="en-US" sz="1800" dirty="0">
                <a:solidFill>
                  <a:srgbClr val="262626"/>
                </a:solidFill>
              </a:rPr>
              <a:t> countries by revenue.</a:t>
            </a:r>
          </a:p>
        </p:txBody>
      </p:sp>
      <p:sp useBgFill="1">
        <p:nvSpPr>
          <p:cNvPr id="17" name="Rectangle 16">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תמונה 3">
            <a:extLst>
              <a:ext uri="{FF2B5EF4-FFF2-40B4-BE49-F238E27FC236}">
                <a16:creationId xmlns:a16="http://schemas.microsoft.com/office/drawing/2014/main" id="{C949B1F3-B24D-42B3-870C-60129958A8E6}"/>
              </a:ext>
            </a:extLst>
          </p:cNvPr>
          <p:cNvPicPr>
            <a:picLocks noChangeAspect="1"/>
          </p:cNvPicPr>
          <p:nvPr/>
        </p:nvPicPr>
        <p:blipFill>
          <a:blip r:embed="rId3"/>
          <a:stretch>
            <a:fillRect/>
          </a:stretch>
        </p:blipFill>
        <p:spPr>
          <a:xfrm>
            <a:off x="4943105" y="117673"/>
            <a:ext cx="6963733" cy="6261711"/>
          </a:xfrm>
          <a:prstGeom prst="rect">
            <a:avLst/>
          </a:prstGeom>
        </p:spPr>
      </p:pic>
    </p:spTree>
    <p:extLst>
      <p:ext uri="{BB962C8B-B14F-4D97-AF65-F5344CB8AC3E}">
        <p14:creationId xmlns:p14="http://schemas.microsoft.com/office/powerpoint/2010/main" val="635356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AC7E70E-EB6C-4D91-ABAA-629174C3E248}"/>
              </a:ext>
            </a:extLst>
          </p:cNvPr>
          <p:cNvSpPr>
            <a:spLocks noGrp="1"/>
          </p:cNvSpPr>
          <p:nvPr>
            <p:ph type="title"/>
          </p:nvPr>
        </p:nvSpPr>
        <p:spPr>
          <a:xfrm>
            <a:off x="929140" y="972766"/>
            <a:ext cx="2835464" cy="1254868"/>
          </a:xfrm>
        </p:spPr>
        <p:txBody>
          <a:bodyPr anchor="b">
            <a:normAutofit/>
          </a:bodyPr>
          <a:lstStyle/>
          <a:p>
            <a:r>
              <a:rPr lang="en-US" sz="2800" dirty="0">
                <a:solidFill>
                  <a:srgbClr val="262626"/>
                </a:solidFill>
              </a:rPr>
              <a:t>Number of orders per region</a:t>
            </a:r>
            <a:endParaRPr lang="he-IL" sz="2800" dirty="0">
              <a:solidFill>
                <a:srgbClr val="262626"/>
              </a:solidFill>
            </a:endParaRPr>
          </a:p>
        </p:txBody>
      </p:sp>
      <p:sp>
        <p:nvSpPr>
          <p:cNvPr id="8" name="Content Placeholder 7">
            <a:extLst>
              <a:ext uri="{FF2B5EF4-FFF2-40B4-BE49-F238E27FC236}">
                <a16:creationId xmlns:a16="http://schemas.microsoft.com/office/drawing/2014/main" id="{FBEA5EDC-DBE6-4222-99E6-03914C177E11}"/>
              </a:ext>
            </a:extLst>
          </p:cNvPr>
          <p:cNvSpPr>
            <a:spLocks noGrp="1"/>
          </p:cNvSpPr>
          <p:nvPr>
            <p:ph idx="1"/>
          </p:nvPr>
        </p:nvSpPr>
        <p:spPr>
          <a:xfrm>
            <a:off x="929141" y="2430471"/>
            <a:ext cx="2835464" cy="3552039"/>
          </a:xfrm>
        </p:spPr>
        <p:txBody>
          <a:bodyPr>
            <a:normAutofit/>
          </a:bodyPr>
          <a:lstStyle/>
          <a:p>
            <a:pPr marL="0" indent="0" algn="ctr">
              <a:buNone/>
            </a:pPr>
            <a:r>
              <a:rPr lang="en-US" sz="1800" dirty="0">
                <a:solidFill>
                  <a:srgbClr val="262626"/>
                </a:solidFill>
              </a:rPr>
              <a:t>It can be seen that although the USA is country that has the highest revenue (as proved in the previous slide) it is part of Americas which is the region with the fewest orders. It can be implied that orders coming from USA have a high revenue per order.</a:t>
            </a:r>
          </a:p>
        </p:txBody>
      </p:sp>
      <p:sp useBgFill="1">
        <p:nvSpPr>
          <p:cNvPr id="17" name="Rectangle 16">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תמונה 7">
            <a:extLst>
              <a:ext uri="{FF2B5EF4-FFF2-40B4-BE49-F238E27FC236}">
                <a16:creationId xmlns:a16="http://schemas.microsoft.com/office/drawing/2014/main" id="{58761193-ADBF-4CF9-AC29-99B02F019038}"/>
              </a:ext>
            </a:extLst>
          </p:cNvPr>
          <p:cNvPicPr>
            <a:picLocks noChangeAspect="1"/>
          </p:cNvPicPr>
          <p:nvPr/>
        </p:nvPicPr>
        <p:blipFill>
          <a:blip r:embed="rId3"/>
          <a:stretch>
            <a:fillRect/>
          </a:stretch>
        </p:blipFill>
        <p:spPr>
          <a:xfrm>
            <a:off x="5048388" y="187817"/>
            <a:ext cx="6938355" cy="6191567"/>
          </a:xfrm>
          <a:prstGeom prst="rect">
            <a:avLst/>
          </a:prstGeom>
        </p:spPr>
      </p:pic>
    </p:spTree>
    <p:extLst>
      <p:ext uri="{BB962C8B-B14F-4D97-AF65-F5344CB8AC3E}">
        <p14:creationId xmlns:p14="http://schemas.microsoft.com/office/powerpoint/2010/main" val="1349559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AC7E70E-EB6C-4D91-ABAA-629174C3E248}"/>
              </a:ext>
            </a:extLst>
          </p:cNvPr>
          <p:cNvSpPr>
            <a:spLocks noGrp="1"/>
          </p:cNvSpPr>
          <p:nvPr>
            <p:ph type="title"/>
          </p:nvPr>
        </p:nvSpPr>
        <p:spPr>
          <a:xfrm>
            <a:off x="929140" y="972766"/>
            <a:ext cx="2835464" cy="1254868"/>
          </a:xfrm>
        </p:spPr>
        <p:txBody>
          <a:bodyPr anchor="b">
            <a:normAutofit fontScale="90000"/>
          </a:bodyPr>
          <a:lstStyle/>
          <a:p>
            <a:r>
              <a:rPr lang="en-US" sz="2800" dirty="0">
                <a:solidFill>
                  <a:srgbClr val="262626"/>
                </a:solidFill>
              </a:rPr>
              <a:t>Revenue and percentage of revenue out of the top selling customer</a:t>
            </a:r>
            <a:endParaRPr lang="he-IL" sz="2800" dirty="0">
              <a:solidFill>
                <a:srgbClr val="262626"/>
              </a:solidFill>
            </a:endParaRPr>
          </a:p>
        </p:txBody>
      </p:sp>
      <p:sp>
        <p:nvSpPr>
          <p:cNvPr id="8" name="Content Placeholder 7">
            <a:extLst>
              <a:ext uri="{FF2B5EF4-FFF2-40B4-BE49-F238E27FC236}">
                <a16:creationId xmlns:a16="http://schemas.microsoft.com/office/drawing/2014/main" id="{FBEA5EDC-DBE6-4222-99E6-03914C177E11}"/>
              </a:ext>
            </a:extLst>
          </p:cNvPr>
          <p:cNvSpPr>
            <a:spLocks noGrp="1"/>
          </p:cNvSpPr>
          <p:nvPr>
            <p:ph idx="1"/>
          </p:nvPr>
        </p:nvSpPr>
        <p:spPr>
          <a:xfrm>
            <a:off x="929141" y="2430471"/>
            <a:ext cx="2835464" cy="3552039"/>
          </a:xfrm>
        </p:spPr>
        <p:txBody>
          <a:bodyPr>
            <a:normAutofit/>
          </a:bodyPr>
          <a:lstStyle/>
          <a:p>
            <a:pPr marL="0" indent="0" algn="ctr">
              <a:buNone/>
            </a:pPr>
            <a:r>
              <a:rPr lang="en-US" sz="1800" dirty="0">
                <a:solidFill>
                  <a:srgbClr val="262626"/>
                </a:solidFill>
              </a:rPr>
              <a:t>The 3 customers with the highest revenue make up 64.27% of all revenue whereas the remaining 91 customers have much smaller revenue individually and combined.</a:t>
            </a:r>
          </a:p>
        </p:txBody>
      </p:sp>
      <p:sp useBgFill="1">
        <p:nvSpPr>
          <p:cNvPr id="17" name="Rectangle 16">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תמונה 10">
            <a:extLst>
              <a:ext uri="{FF2B5EF4-FFF2-40B4-BE49-F238E27FC236}">
                <a16:creationId xmlns:a16="http://schemas.microsoft.com/office/drawing/2014/main" id="{44AE68AB-F463-4A83-9BB9-169F94CAFCA3}"/>
              </a:ext>
            </a:extLst>
          </p:cNvPr>
          <p:cNvPicPr>
            <a:picLocks noChangeAspect="1"/>
          </p:cNvPicPr>
          <p:nvPr/>
        </p:nvPicPr>
        <p:blipFill>
          <a:blip r:embed="rId3"/>
          <a:stretch>
            <a:fillRect/>
          </a:stretch>
        </p:blipFill>
        <p:spPr>
          <a:xfrm>
            <a:off x="4996787" y="144677"/>
            <a:ext cx="7013335" cy="6234707"/>
          </a:xfrm>
          <a:prstGeom prst="rect">
            <a:avLst/>
          </a:prstGeom>
        </p:spPr>
      </p:pic>
    </p:spTree>
    <p:extLst>
      <p:ext uri="{BB962C8B-B14F-4D97-AF65-F5344CB8AC3E}">
        <p14:creationId xmlns:p14="http://schemas.microsoft.com/office/powerpoint/2010/main" val="2186974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AC7E70E-EB6C-4D91-ABAA-629174C3E248}"/>
              </a:ext>
            </a:extLst>
          </p:cNvPr>
          <p:cNvSpPr>
            <a:spLocks noGrp="1"/>
          </p:cNvSpPr>
          <p:nvPr>
            <p:ph type="title"/>
          </p:nvPr>
        </p:nvSpPr>
        <p:spPr>
          <a:xfrm>
            <a:off x="929140" y="972766"/>
            <a:ext cx="2835464" cy="1254868"/>
          </a:xfrm>
        </p:spPr>
        <p:txBody>
          <a:bodyPr anchor="b">
            <a:normAutofit fontScale="90000"/>
          </a:bodyPr>
          <a:lstStyle/>
          <a:p>
            <a:r>
              <a:rPr lang="en-US" sz="2800" dirty="0">
                <a:solidFill>
                  <a:srgbClr val="262626"/>
                </a:solidFill>
              </a:rPr>
              <a:t>“What if” a revenue generated by customers would be multiplied</a:t>
            </a:r>
            <a:endParaRPr lang="he-IL" sz="2800" dirty="0">
              <a:solidFill>
                <a:srgbClr val="262626"/>
              </a:solidFill>
            </a:endParaRPr>
          </a:p>
        </p:txBody>
      </p:sp>
      <p:sp>
        <p:nvSpPr>
          <p:cNvPr id="8" name="Content Placeholder 7">
            <a:extLst>
              <a:ext uri="{FF2B5EF4-FFF2-40B4-BE49-F238E27FC236}">
                <a16:creationId xmlns:a16="http://schemas.microsoft.com/office/drawing/2014/main" id="{FBEA5EDC-DBE6-4222-99E6-03914C177E11}"/>
              </a:ext>
            </a:extLst>
          </p:cNvPr>
          <p:cNvSpPr>
            <a:spLocks noGrp="1"/>
          </p:cNvSpPr>
          <p:nvPr>
            <p:ph idx="1"/>
          </p:nvPr>
        </p:nvSpPr>
        <p:spPr>
          <a:xfrm>
            <a:off x="929141" y="2430471"/>
            <a:ext cx="2835464" cy="3552039"/>
          </a:xfrm>
        </p:spPr>
        <p:txBody>
          <a:bodyPr>
            <a:normAutofit/>
          </a:bodyPr>
          <a:lstStyle/>
          <a:p>
            <a:pPr marL="0" indent="0" algn="ctr">
              <a:buNone/>
            </a:pPr>
            <a:r>
              <a:rPr lang="en-US" sz="1800" dirty="0">
                <a:solidFill>
                  <a:srgbClr val="262626"/>
                </a:solidFill>
              </a:rPr>
              <a:t>The revenue which would be generated by the top selling customer (Debra) would be much more profitable than that of the 4</a:t>
            </a:r>
            <a:r>
              <a:rPr lang="en-US" sz="1800" baseline="30000" dirty="0">
                <a:solidFill>
                  <a:srgbClr val="262626"/>
                </a:solidFill>
              </a:rPr>
              <a:t>th</a:t>
            </a:r>
            <a:r>
              <a:rPr lang="en-US" sz="1800" dirty="0">
                <a:solidFill>
                  <a:srgbClr val="262626"/>
                </a:solidFill>
              </a:rPr>
              <a:t> highest selling customer (Syreeta). Perhaps it would be a good idea to invest more in Debra.</a:t>
            </a:r>
          </a:p>
        </p:txBody>
      </p:sp>
      <p:sp useBgFill="1">
        <p:nvSpPr>
          <p:cNvPr id="17" name="Rectangle 16">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תמונה 5">
            <a:extLst>
              <a:ext uri="{FF2B5EF4-FFF2-40B4-BE49-F238E27FC236}">
                <a16:creationId xmlns:a16="http://schemas.microsoft.com/office/drawing/2014/main" id="{657CD12B-F139-4E2B-9DA6-9B44FA924A21}"/>
              </a:ext>
            </a:extLst>
          </p:cNvPr>
          <p:cNvPicPr>
            <a:picLocks noChangeAspect="1"/>
          </p:cNvPicPr>
          <p:nvPr/>
        </p:nvPicPr>
        <p:blipFill>
          <a:blip r:embed="rId3"/>
          <a:stretch>
            <a:fillRect/>
          </a:stretch>
        </p:blipFill>
        <p:spPr>
          <a:xfrm>
            <a:off x="4991099" y="188361"/>
            <a:ext cx="6972301" cy="2821169"/>
          </a:xfrm>
          <a:prstGeom prst="rect">
            <a:avLst/>
          </a:prstGeom>
        </p:spPr>
      </p:pic>
      <p:pic>
        <p:nvPicPr>
          <p:cNvPr id="12" name="תמונה 6">
            <a:extLst>
              <a:ext uri="{FF2B5EF4-FFF2-40B4-BE49-F238E27FC236}">
                <a16:creationId xmlns:a16="http://schemas.microsoft.com/office/drawing/2014/main" id="{F0D24F81-62A6-4C68-B59C-4D2DD27DDE3F}"/>
              </a:ext>
            </a:extLst>
          </p:cNvPr>
          <p:cNvPicPr>
            <a:picLocks noChangeAspect="1"/>
          </p:cNvPicPr>
          <p:nvPr/>
        </p:nvPicPr>
        <p:blipFill>
          <a:blip r:embed="rId4"/>
          <a:stretch>
            <a:fillRect/>
          </a:stretch>
        </p:blipFill>
        <p:spPr>
          <a:xfrm>
            <a:off x="4991099" y="3195961"/>
            <a:ext cx="6972301" cy="3112216"/>
          </a:xfrm>
          <a:prstGeom prst="rect">
            <a:avLst/>
          </a:prstGeom>
        </p:spPr>
      </p:pic>
    </p:spTree>
    <p:extLst>
      <p:ext uri="{BB962C8B-B14F-4D97-AF65-F5344CB8AC3E}">
        <p14:creationId xmlns:p14="http://schemas.microsoft.com/office/powerpoint/2010/main" val="4263982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AC7E70E-EB6C-4D91-ABAA-629174C3E248}"/>
              </a:ext>
            </a:extLst>
          </p:cNvPr>
          <p:cNvSpPr>
            <a:spLocks noGrp="1"/>
          </p:cNvSpPr>
          <p:nvPr>
            <p:ph type="title"/>
          </p:nvPr>
        </p:nvSpPr>
        <p:spPr>
          <a:xfrm>
            <a:off x="929140" y="972766"/>
            <a:ext cx="2835464" cy="1254868"/>
          </a:xfrm>
        </p:spPr>
        <p:txBody>
          <a:bodyPr anchor="b">
            <a:normAutofit fontScale="90000"/>
          </a:bodyPr>
          <a:lstStyle/>
          <a:p>
            <a:r>
              <a:rPr lang="en-US" sz="2800" dirty="0">
                <a:solidFill>
                  <a:srgbClr val="262626"/>
                </a:solidFill>
              </a:rPr>
              <a:t>Dynamic KPI for net sales percentage</a:t>
            </a:r>
            <a:endParaRPr lang="he-IL" sz="2800" dirty="0">
              <a:solidFill>
                <a:srgbClr val="262626"/>
              </a:solidFill>
            </a:endParaRPr>
          </a:p>
        </p:txBody>
      </p:sp>
      <p:sp>
        <p:nvSpPr>
          <p:cNvPr id="8" name="Content Placeholder 7">
            <a:extLst>
              <a:ext uri="{FF2B5EF4-FFF2-40B4-BE49-F238E27FC236}">
                <a16:creationId xmlns:a16="http://schemas.microsoft.com/office/drawing/2014/main" id="{FBEA5EDC-DBE6-4222-99E6-03914C177E11}"/>
              </a:ext>
            </a:extLst>
          </p:cNvPr>
          <p:cNvSpPr>
            <a:spLocks noGrp="1"/>
          </p:cNvSpPr>
          <p:nvPr>
            <p:ph idx="1"/>
          </p:nvPr>
        </p:nvSpPr>
        <p:spPr>
          <a:xfrm>
            <a:off x="929141" y="2430471"/>
            <a:ext cx="2835464" cy="3552039"/>
          </a:xfrm>
        </p:spPr>
        <p:txBody>
          <a:bodyPr>
            <a:normAutofit/>
          </a:bodyPr>
          <a:lstStyle/>
          <a:p>
            <a:pPr marL="0" indent="0" algn="ctr">
              <a:buNone/>
            </a:pPr>
            <a:r>
              <a:rPr lang="en-US" sz="1800" dirty="0">
                <a:solidFill>
                  <a:srgbClr val="262626"/>
                </a:solidFill>
              </a:rPr>
              <a:t>Gauge visualization for a KPI with a dynamic target which is 80% net revenue out of the total revenue. For every product it can be seen if it is within the target or not</a:t>
            </a:r>
          </a:p>
        </p:txBody>
      </p:sp>
      <p:sp useBgFill="1">
        <p:nvSpPr>
          <p:cNvPr id="17" name="Rectangle 16">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תמונה 11">
            <a:extLst>
              <a:ext uri="{FF2B5EF4-FFF2-40B4-BE49-F238E27FC236}">
                <a16:creationId xmlns:a16="http://schemas.microsoft.com/office/drawing/2014/main" id="{BE2E8247-F870-4AFC-B627-7FC7B1D5B159}"/>
              </a:ext>
            </a:extLst>
          </p:cNvPr>
          <p:cNvPicPr>
            <a:picLocks noChangeAspect="1"/>
          </p:cNvPicPr>
          <p:nvPr/>
        </p:nvPicPr>
        <p:blipFill>
          <a:blip r:embed="rId3"/>
          <a:stretch>
            <a:fillRect/>
          </a:stretch>
        </p:blipFill>
        <p:spPr>
          <a:xfrm>
            <a:off x="4961461" y="65459"/>
            <a:ext cx="7092736" cy="6313926"/>
          </a:xfrm>
          <a:prstGeom prst="rect">
            <a:avLst/>
          </a:prstGeom>
        </p:spPr>
      </p:pic>
    </p:spTree>
    <p:extLst>
      <p:ext uri="{BB962C8B-B14F-4D97-AF65-F5344CB8AC3E}">
        <p14:creationId xmlns:p14="http://schemas.microsoft.com/office/powerpoint/2010/main" val="1465962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AC7E70E-EB6C-4D91-ABAA-629174C3E248}"/>
              </a:ext>
            </a:extLst>
          </p:cNvPr>
          <p:cNvSpPr>
            <a:spLocks noGrp="1"/>
          </p:cNvSpPr>
          <p:nvPr>
            <p:ph type="title"/>
          </p:nvPr>
        </p:nvSpPr>
        <p:spPr>
          <a:xfrm>
            <a:off x="929140" y="972766"/>
            <a:ext cx="2835464" cy="1254868"/>
          </a:xfrm>
        </p:spPr>
        <p:txBody>
          <a:bodyPr anchor="b">
            <a:normAutofit fontScale="90000"/>
          </a:bodyPr>
          <a:lstStyle/>
          <a:p>
            <a:r>
              <a:rPr lang="en-US" sz="2800" dirty="0">
                <a:solidFill>
                  <a:srgbClr val="262626"/>
                </a:solidFill>
              </a:rPr>
              <a:t>Revenue of health and life insurances – comparison between USA and China</a:t>
            </a:r>
            <a:endParaRPr lang="he-IL" sz="2800" dirty="0">
              <a:solidFill>
                <a:srgbClr val="262626"/>
              </a:solidFill>
            </a:endParaRPr>
          </a:p>
        </p:txBody>
      </p:sp>
      <p:sp>
        <p:nvSpPr>
          <p:cNvPr id="8" name="Content Placeholder 7">
            <a:extLst>
              <a:ext uri="{FF2B5EF4-FFF2-40B4-BE49-F238E27FC236}">
                <a16:creationId xmlns:a16="http://schemas.microsoft.com/office/drawing/2014/main" id="{FBEA5EDC-DBE6-4222-99E6-03914C177E11}"/>
              </a:ext>
            </a:extLst>
          </p:cNvPr>
          <p:cNvSpPr>
            <a:spLocks noGrp="1"/>
          </p:cNvSpPr>
          <p:nvPr>
            <p:ph idx="1"/>
          </p:nvPr>
        </p:nvSpPr>
        <p:spPr>
          <a:xfrm>
            <a:off x="929141" y="2430471"/>
            <a:ext cx="2835464" cy="3552039"/>
          </a:xfrm>
        </p:spPr>
        <p:txBody>
          <a:bodyPr>
            <a:normAutofit/>
          </a:bodyPr>
          <a:lstStyle/>
          <a:p>
            <a:pPr marL="0" indent="0" algn="ctr">
              <a:buNone/>
            </a:pPr>
            <a:r>
              <a:rPr lang="en-US" sz="1800" dirty="0">
                <a:solidFill>
                  <a:srgbClr val="262626"/>
                </a:solidFill>
              </a:rPr>
              <a:t>USA and China are the 2 countries with the highest revenue. It can be seen in the graph that for the USA there are bigger “spikes” (especially for health insurance) whereas for China the revenue is more steady</a:t>
            </a:r>
          </a:p>
        </p:txBody>
      </p:sp>
      <p:sp useBgFill="1">
        <p:nvSpPr>
          <p:cNvPr id="17" name="Rectangle 16">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Chart 8">
            <a:extLst>
              <a:ext uri="{FF2B5EF4-FFF2-40B4-BE49-F238E27FC236}">
                <a16:creationId xmlns:a16="http://schemas.microsoft.com/office/drawing/2014/main" id="{143512F4-3632-4AA5-A679-F3A0265F34E1}"/>
              </a:ext>
            </a:extLst>
          </p:cNvPr>
          <p:cNvGraphicFramePr>
            <a:graphicFrameLocks/>
          </p:cNvGraphicFramePr>
          <p:nvPr>
            <p:extLst>
              <p:ext uri="{D42A27DB-BD31-4B8C-83A1-F6EECF244321}">
                <p14:modId xmlns:p14="http://schemas.microsoft.com/office/powerpoint/2010/main" val="612918302"/>
              </p:ext>
            </p:extLst>
          </p:nvPr>
        </p:nvGraphicFramePr>
        <p:xfrm>
          <a:off x="4873094" y="171709"/>
          <a:ext cx="7058494" cy="62076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7975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47A0876-7E7C-4BB3-ADD3-AF319850FC6A}"/>
              </a:ext>
            </a:extLst>
          </p:cNvPr>
          <p:cNvSpPr>
            <a:spLocks noGrp="1"/>
          </p:cNvSpPr>
          <p:nvPr>
            <p:ph type="title"/>
          </p:nvPr>
        </p:nvSpPr>
        <p:spPr>
          <a:xfrm>
            <a:off x="929140" y="972766"/>
            <a:ext cx="2835464" cy="1254868"/>
          </a:xfrm>
        </p:spPr>
        <p:txBody>
          <a:bodyPr anchor="b">
            <a:normAutofit fontScale="90000"/>
          </a:bodyPr>
          <a:lstStyle/>
          <a:p>
            <a:r>
              <a:rPr lang="en-US" sz="2800" dirty="0">
                <a:solidFill>
                  <a:srgbClr val="262626"/>
                </a:solidFill>
              </a:rPr>
              <a:t>Data warehouse – Star scheme -</a:t>
            </a:r>
            <a:br>
              <a:rPr lang="he-IL" sz="2800" dirty="0">
                <a:solidFill>
                  <a:srgbClr val="262626"/>
                </a:solidFill>
              </a:rPr>
            </a:br>
            <a:r>
              <a:rPr lang="en-US" sz="2800" dirty="0">
                <a:solidFill>
                  <a:srgbClr val="262626"/>
                </a:solidFill>
              </a:rPr>
              <a:t>From PowerPivot in Excel</a:t>
            </a:r>
            <a:endParaRPr lang="he-IL" sz="2800" dirty="0">
              <a:solidFill>
                <a:srgbClr val="262626"/>
              </a:solidFill>
            </a:endParaRPr>
          </a:p>
        </p:txBody>
      </p:sp>
      <p:sp>
        <p:nvSpPr>
          <p:cNvPr id="9" name="Content Placeholder 8">
            <a:extLst>
              <a:ext uri="{FF2B5EF4-FFF2-40B4-BE49-F238E27FC236}">
                <a16:creationId xmlns:a16="http://schemas.microsoft.com/office/drawing/2014/main" id="{7140D762-68DE-4E9E-9643-84F7B66EE49E}"/>
              </a:ext>
            </a:extLst>
          </p:cNvPr>
          <p:cNvSpPr>
            <a:spLocks noGrp="1"/>
          </p:cNvSpPr>
          <p:nvPr>
            <p:ph idx="1"/>
          </p:nvPr>
        </p:nvSpPr>
        <p:spPr>
          <a:xfrm>
            <a:off x="929141" y="2430471"/>
            <a:ext cx="2835464" cy="3552039"/>
          </a:xfrm>
        </p:spPr>
        <p:txBody>
          <a:bodyPr>
            <a:normAutofit/>
          </a:bodyPr>
          <a:lstStyle/>
          <a:p>
            <a:pPr algn="ctr">
              <a:buFont typeface="Courier New" panose="02070309020205020404" pitchFamily="49" charset="0"/>
              <a:buChar char="o"/>
            </a:pPr>
            <a:r>
              <a:rPr lang="en-US" sz="1800" dirty="0">
                <a:solidFill>
                  <a:srgbClr val="262626"/>
                </a:solidFill>
              </a:rPr>
              <a:t>Fact_OrderLines</a:t>
            </a:r>
          </a:p>
          <a:p>
            <a:pPr algn="ctr">
              <a:buFont typeface="Courier New" panose="02070309020205020404" pitchFamily="49" charset="0"/>
              <a:buChar char="o"/>
            </a:pPr>
            <a:r>
              <a:rPr lang="en-US" sz="1800" dirty="0">
                <a:solidFill>
                  <a:srgbClr val="262626"/>
                </a:solidFill>
              </a:rPr>
              <a:t>Dim_Customers</a:t>
            </a:r>
          </a:p>
          <a:p>
            <a:pPr algn="ctr">
              <a:buFont typeface="Courier New" panose="02070309020205020404" pitchFamily="49" charset="0"/>
              <a:buChar char="o"/>
            </a:pPr>
            <a:r>
              <a:rPr lang="en-US" sz="1800" dirty="0">
                <a:solidFill>
                  <a:srgbClr val="262626"/>
                </a:solidFill>
              </a:rPr>
              <a:t>Dim_OrderLines</a:t>
            </a:r>
          </a:p>
          <a:p>
            <a:pPr algn="ctr">
              <a:buFont typeface="Courier New" panose="02070309020205020404" pitchFamily="49" charset="0"/>
              <a:buChar char="o"/>
            </a:pPr>
            <a:r>
              <a:rPr lang="en-US" sz="1800" dirty="0">
                <a:solidFill>
                  <a:srgbClr val="262626"/>
                </a:solidFill>
              </a:rPr>
              <a:t>Dim_Products</a:t>
            </a:r>
          </a:p>
          <a:p>
            <a:pPr algn="ctr">
              <a:buFont typeface="Courier New" panose="02070309020205020404" pitchFamily="49" charset="0"/>
              <a:buChar char="o"/>
            </a:pPr>
            <a:r>
              <a:rPr lang="en-US" sz="1800" dirty="0">
                <a:solidFill>
                  <a:srgbClr val="262626"/>
                </a:solidFill>
              </a:rPr>
              <a:t>Dim_Date</a:t>
            </a:r>
          </a:p>
          <a:p>
            <a:pPr algn="l">
              <a:buFont typeface="Courier New" panose="02070309020205020404" pitchFamily="49" charset="0"/>
              <a:buChar char="o"/>
            </a:pPr>
            <a:endParaRPr lang="en-US" sz="1800" dirty="0">
              <a:solidFill>
                <a:srgbClr val="262626"/>
              </a:solidFill>
            </a:endParaRPr>
          </a:p>
        </p:txBody>
      </p:sp>
      <p:sp useBgFill="1">
        <p:nvSpPr>
          <p:cNvPr id="18" name="Rectangle 17">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85D731C7-DDB9-443F-810E-C6EB89B6887A}"/>
              </a:ext>
            </a:extLst>
          </p:cNvPr>
          <p:cNvPicPr>
            <a:picLocks noChangeAspect="1"/>
          </p:cNvPicPr>
          <p:nvPr/>
        </p:nvPicPr>
        <p:blipFill>
          <a:blip r:embed="rId3"/>
          <a:stretch>
            <a:fillRect/>
          </a:stretch>
        </p:blipFill>
        <p:spPr>
          <a:xfrm>
            <a:off x="4933950" y="152400"/>
            <a:ext cx="7058025" cy="6419850"/>
          </a:xfrm>
          <a:prstGeom prst="rect">
            <a:avLst/>
          </a:prstGeom>
        </p:spPr>
      </p:pic>
    </p:spTree>
    <p:extLst>
      <p:ext uri="{BB962C8B-B14F-4D97-AF65-F5344CB8AC3E}">
        <p14:creationId xmlns:p14="http://schemas.microsoft.com/office/powerpoint/2010/main" val="2195131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AC7E70E-EB6C-4D91-ABAA-629174C3E248}"/>
              </a:ext>
            </a:extLst>
          </p:cNvPr>
          <p:cNvSpPr>
            <a:spLocks noGrp="1"/>
          </p:cNvSpPr>
          <p:nvPr>
            <p:ph type="title"/>
          </p:nvPr>
        </p:nvSpPr>
        <p:spPr>
          <a:xfrm>
            <a:off x="929140" y="972766"/>
            <a:ext cx="2835464" cy="1254868"/>
          </a:xfrm>
        </p:spPr>
        <p:txBody>
          <a:bodyPr anchor="b">
            <a:normAutofit/>
          </a:bodyPr>
          <a:lstStyle/>
          <a:p>
            <a:r>
              <a:rPr lang="en-US" sz="2800" dirty="0">
                <a:solidFill>
                  <a:srgbClr val="262626"/>
                </a:solidFill>
              </a:rPr>
              <a:t>Total revenue timeline</a:t>
            </a:r>
            <a:r>
              <a:rPr lang="he-IL" sz="2800" dirty="0">
                <a:solidFill>
                  <a:srgbClr val="262626"/>
                </a:solidFill>
              </a:rPr>
              <a:t> </a:t>
            </a:r>
          </a:p>
        </p:txBody>
      </p:sp>
      <p:sp>
        <p:nvSpPr>
          <p:cNvPr id="8" name="Content Placeholder 7">
            <a:extLst>
              <a:ext uri="{FF2B5EF4-FFF2-40B4-BE49-F238E27FC236}">
                <a16:creationId xmlns:a16="http://schemas.microsoft.com/office/drawing/2014/main" id="{FBEA5EDC-DBE6-4222-99E6-03914C177E11}"/>
              </a:ext>
            </a:extLst>
          </p:cNvPr>
          <p:cNvSpPr>
            <a:spLocks noGrp="1"/>
          </p:cNvSpPr>
          <p:nvPr>
            <p:ph idx="1"/>
          </p:nvPr>
        </p:nvSpPr>
        <p:spPr>
          <a:xfrm>
            <a:off x="929141" y="2430471"/>
            <a:ext cx="2835464" cy="3552039"/>
          </a:xfrm>
        </p:spPr>
        <p:txBody>
          <a:bodyPr>
            <a:normAutofit/>
          </a:bodyPr>
          <a:lstStyle/>
          <a:p>
            <a:pPr marL="0" indent="0" algn="ctr">
              <a:buNone/>
            </a:pPr>
            <a:r>
              <a:rPr lang="en-US" sz="1800" dirty="0">
                <a:solidFill>
                  <a:srgbClr val="262626"/>
                </a:solidFill>
              </a:rPr>
              <a:t>In general, the revenue grows with time. Especially in 2013 where the growth is consistent and has no “spikes”</a:t>
            </a:r>
          </a:p>
        </p:txBody>
      </p:sp>
      <p:sp useBgFill="1">
        <p:nvSpPr>
          <p:cNvPr id="17" name="Rectangle 16">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Chart 9">
            <a:extLst>
              <a:ext uri="{FF2B5EF4-FFF2-40B4-BE49-F238E27FC236}">
                <a16:creationId xmlns:a16="http://schemas.microsoft.com/office/drawing/2014/main" id="{2D168F70-B10B-425F-8706-B1695B54A488}"/>
              </a:ext>
            </a:extLst>
          </p:cNvPr>
          <p:cNvGraphicFramePr>
            <a:graphicFrameLocks/>
          </p:cNvGraphicFramePr>
          <p:nvPr>
            <p:extLst>
              <p:ext uri="{D42A27DB-BD31-4B8C-83A1-F6EECF244321}">
                <p14:modId xmlns:p14="http://schemas.microsoft.com/office/powerpoint/2010/main" val="1652786408"/>
              </p:ext>
            </p:extLst>
          </p:nvPr>
        </p:nvGraphicFramePr>
        <p:xfrm>
          <a:off x="5157926" y="129539"/>
          <a:ext cx="6812592" cy="62498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60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47A0876-7E7C-4BB3-ADD3-AF319850FC6A}"/>
              </a:ext>
            </a:extLst>
          </p:cNvPr>
          <p:cNvSpPr>
            <a:spLocks noGrp="1"/>
          </p:cNvSpPr>
          <p:nvPr>
            <p:ph type="title"/>
          </p:nvPr>
        </p:nvSpPr>
        <p:spPr>
          <a:xfrm>
            <a:off x="929140" y="972766"/>
            <a:ext cx="2835464" cy="1254868"/>
          </a:xfrm>
        </p:spPr>
        <p:txBody>
          <a:bodyPr anchor="b">
            <a:normAutofit/>
          </a:bodyPr>
          <a:lstStyle/>
          <a:p>
            <a:pPr>
              <a:lnSpc>
                <a:spcPct val="90000"/>
              </a:lnSpc>
            </a:pPr>
            <a:r>
              <a:rPr lang="en-US" sz="2800" dirty="0">
                <a:solidFill>
                  <a:srgbClr val="262626"/>
                </a:solidFill>
              </a:rPr>
              <a:t>Data warehouse – Star scheme –</a:t>
            </a:r>
            <a:br>
              <a:rPr lang="en-US" sz="2800" dirty="0">
                <a:solidFill>
                  <a:srgbClr val="262626"/>
                </a:solidFill>
              </a:rPr>
            </a:br>
            <a:r>
              <a:rPr lang="en-US" sz="2800" dirty="0">
                <a:solidFill>
                  <a:srgbClr val="262626"/>
                </a:solidFill>
              </a:rPr>
              <a:t>From PowerBI</a:t>
            </a:r>
            <a:endParaRPr lang="he-IL" sz="2800" dirty="0">
              <a:solidFill>
                <a:srgbClr val="262626"/>
              </a:solidFill>
            </a:endParaRPr>
          </a:p>
        </p:txBody>
      </p:sp>
      <p:sp>
        <p:nvSpPr>
          <p:cNvPr id="9" name="Content Placeholder 8">
            <a:extLst>
              <a:ext uri="{FF2B5EF4-FFF2-40B4-BE49-F238E27FC236}">
                <a16:creationId xmlns:a16="http://schemas.microsoft.com/office/drawing/2014/main" id="{7140D762-68DE-4E9E-9643-84F7B66EE49E}"/>
              </a:ext>
            </a:extLst>
          </p:cNvPr>
          <p:cNvSpPr>
            <a:spLocks noGrp="1"/>
          </p:cNvSpPr>
          <p:nvPr>
            <p:ph idx="1"/>
          </p:nvPr>
        </p:nvSpPr>
        <p:spPr>
          <a:xfrm>
            <a:off x="929141" y="2430471"/>
            <a:ext cx="2835464" cy="3552039"/>
          </a:xfrm>
        </p:spPr>
        <p:txBody>
          <a:bodyPr>
            <a:normAutofit/>
          </a:bodyPr>
          <a:lstStyle/>
          <a:p>
            <a:pPr algn="ctr">
              <a:buFont typeface="Courier New" panose="02070309020205020404" pitchFamily="49" charset="0"/>
              <a:buChar char="o"/>
            </a:pPr>
            <a:r>
              <a:rPr lang="en-US" sz="1800" dirty="0">
                <a:solidFill>
                  <a:srgbClr val="262626"/>
                </a:solidFill>
              </a:rPr>
              <a:t>Sales</a:t>
            </a:r>
          </a:p>
          <a:p>
            <a:pPr algn="ctr">
              <a:buFont typeface="Courier New" panose="02070309020205020404" pitchFamily="49" charset="0"/>
              <a:buChar char="o"/>
            </a:pPr>
            <a:r>
              <a:rPr lang="en-US" sz="1800" dirty="0">
                <a:solidFill>
                  <a:srgbClr val="262626"/>
                </a:solidFill>
              </a:rPr>
              <a:t>Customers</a:t>
            </a:r>
          </a:p>
          <a:p>
            <a:pPr algn="ctr">
              <a:buFont typeface="Courier New" panose="02070309020205020404" pitchFamily="49" charset="0"/>
              <a:buChar char="o"/>
            </a:pPr>
            <a:r>
              <a:rPr lang="en-US" sz="1800" dirty="0">
                <a:solidFill>
                  <a:srgbClr val="262626"/>
                </a:solidFill>
              </a:rPr>
              <a:t>OrderLines</a:t>
            </a:r>
          </a:p>
          <a:p>
            <a:pPr algn="ctr">
              <a:buFont typeface="Courier New" panose="02070309020205020404" pitchFamily="49" charset="0"/>
              <a:buChar char="o"/>
            </a:pPr>
            <a:r>
              <a:rPr lang="en-US" sz="1800" dirty="0">
                <a:solidFill>
                  <a:srgbClr val="262626"/>
                </a:solidFill>
              </a:rPr>
              <a:t>Products</a:t>
            </a:r>
          </a:p>
          <a:p>
            <a:pPr algn="ctr">
              <a:buFont typeface="Courier New" panose="02070309020205020404" pitchFamily="49" charset="0"/>
              <a:buChar char="o"/>
            </a:pPr>
            <a:r>
              <a:rPr lang="en-US" sz="1800" dirty="0">
                <a:solidFill>
                  <a:srgbClr val="262626"/>
                </a:solidFill>
              </a:rPr>
              <a:t>Date</a:t>
            </a:r>
          </a:p>
          <a:p>
            <a:pPr algn="ctr">
              <a:buFont typeface="Courier New" panose="02070309020205020404" pitchFamily="49" charset="0"/>
              <a:buChar char="o"/>
            </a:pPr>
            <a:r>
              <a:rPr lang="en-US" sz="1800" dirty="0">
                <a:solidFill>
                  <a:srgbClr val="262626"/>
                </a:solidFill>
              </a:rPr>
              <a:t>Measures Table</a:t>
            </a:r>
          </a:p>
          <a:p>
            <a:pPr algn="ctr">
              <a:buFont typeface="Courier New" panose="02070309020205020404" pitchFamily="49" charset="0"/>
              <a:buChar char="o"/>
            </a:pPr>
            <a:r>
              <a:rPr lang="en-US" sz="1800" dirty="0">
                <a:solidFill>
                  <a:srgbClr val="262626"/>
                </a:solidFill>
              </a:rPr>
              <a:t>Parameter</a:t>
            </a:r>
          </a:p>
        </p:txBody>
      </p:sp>
      <p:sp useBgFill="1">
        <p:nvSpPr>
          <p:cNvPr id="29" name="Rectangle 28">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279C29F-9FFF-4A56-8EAD-BA570F979FD3}"/>
              </a:ext>
            </a:extLst>
          </p:cNvPr>
          <p:cNvPicPr>
            <a:picLocks noChangeAspect="1"/>
          </p:cNvPicPr>
          <p:nvPr/>
        </p:nvPicPr>
        <p:blipFill>
          <a:blip r:embed="rId3"/>
          <a:stretch>
            <a:fillRect/>
          </a:stretch>
        </p:blipFill>
        <p:spPr>
          <a:xfrm>
            <a:off x="4895850" y="72868"/>
            <a:ext cx="7172325" cy="6575582"/>
          </a:xfrm>
          <a:prstGeom prst="rect">
            <a:avLst/>
          </a:prstGeom>
        </p:spPr>
      </p:pic>
    </p:spTree>
    <p:extLst>
      <p:ext uri="{BB962C8B-B14F-4D97-AF65-F5344CB8AC3E}">
        <p14:creationId xmlns:p14="http://schemas.microsoft.com/office/powerpoint/2010/main" val="610981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76FF-2208-4AAC-964F-849B313BAC6C}"/>
              </a:ext>
            </a:extLst>
          </p:cNvPr>
          <p:cNvSpPr>
            <a:spLocks noGrp="1"/>
          </p:cNvSpPr>
          <p:nvPr>
            <p:ph type="title"/>
          </p:nvPr>
        </p:nvSpPr>
        <p:spPr/>
        <p:txBody>
          <a:bodyPr>
            <a:normAutofit fontScale="90000"/>
          </a:bodyPr>
          <a:lstStyle/>
          <a:p>
            <a:r>
              <a:rPr lang="en-US" dirty="0"/>
              <a:t>Project development steps – ETL process - Extract</a:t>
            </a:r>
            <a:endParaRPr lang="he-IL" dirty="0"/>
          </a:p>
        </p:txBody>
      </p:sp>
      <p:sp>
        <p:nvSpPr>
          <p:cNvPr id="3" name="Content Placeholder 2">
            <a:extLst>
              <a:ext uri="{FF2B5EF4-FFF2-40B4-BE49-F238E27FC236}">
                <a16:creationId xmlns:a16="http://schemas.microsoft.com/office/drawing/2014/main" id="{470E89F2-31D5-47CB-9B3D-31A2DEF48C37}"/>
              </a:ext>
            </a:extLst>
          </p:cNvPr>
          <p:cNvSpPr>
            <a:spLocks noGrp="1"/>
          </p:cNvSpPr>
          <p:nvPr>
            <p:ph idx="1"/>
          </p:nvPr>
        </p:nvSpPr>
        <p:spPr/>
        <p:txBody>
          <a:bodyPr anchor="t">
            <a:normAutofit/>
          </a:bodyPr>
          <a:lstStyle/>
          <a:p>
            <a:pPr algn="l" rtl="0">
              <a:buFont typeface="Arial" panose="020B0604020202020204" pitchFamily="34" charset="0"/>
              <a:buChar char="•"/>
            </a:pPr>
            <a:r>
              <a:rPr lang="en-US" dirty="0"/>
              <a:t>Executing the .sql file with the script that creates the Happy Insurance database in Microsoft SQL Server Management Studio</a:t>
            </a:r>
          </a:p>
          <a:p>
            <a:pPr algn="l" rtl="0"/>
            <a:r>
              <a:rPr lang="en-US" dirty="0"/>
              <a:t>ETL process – Establishing a connection between Excel and Microsoft SQL Server Management Studio and loading</a:t>
            </a:r>
            <a:r>
              <a:rPr lang="en-US" b="1" dirty="0"/>
              <a:t> </a:t>
            </a:r>
            <a:r>
              <a:rPr lang="en-US" dirty="0"/>
              <a:t>the tables to PowerQuery</a:t>
            </a:r>
          </a:p>
          <a:p>
            <a:pPr algn="l" rtl="0"/>
            <a:r>
              <a:rPr lang="en-US" dirty="0"/>
              <a:t>ETL process – Loading the .csv file into Excel</a:t>
            </a:r>
          </a:p>
        </p:txBody>
      </p:sp>
    </p:spTree>
    <p:extLst>
      <p:ext uri="{BB962C8B-B14F-4D97-AF65-F5344CB8AC3E}">
        <p14:creationId xmlns:p14="http://schemas.microsoft.com/office/powerpoint/2010/main" val="403407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76FF-2208-4AAC-964F-849B313BAC6C}"/>
              </a:ext>
            </a:extLst>
          </p:cNvPr>
          <p:cNvSpPr>
            <a:spLocks noGrp="1"/>
          </p:cNvSpPr>
          <p:nvPr>
            <p:ph type="title"/>
          </p:nvPr>
        </p:nvSpPr>
        <p:spPr/>
        <p:txBody>
          <a:bodyPr>
            <a:normAutofit fontScale="90000"/>
          </a:bodyPr>
          <a:lstStyle/>
          <a:p>
            <a:r>
              <a:rPr lang="en-US" dirty="0"/>
              <a:t>Project development steps – ETL process - Transform</a:t>
            </a:r>
            <a:endParaRPr lang="he-IL" dirty="0"/>
          </a:p>
        </p:txBody>
      </p:sp>
      <p:sp>
        <p:nvSpPr>
          <p:cNvPr id="3" name="Content Placeholder 2">
            <a:extLst>
              <a:ext uri="{FF2B5EF4-FFF2-40B4-BE49-F238E27FC236}">
                <a16:creationId xmlns:a16="http://schemas.microsoft.com/office/drawing/2014/main" id="{470E89F2-31D5-47CB-9B3D-31A2DEF48C37}"/>
              </a:ext>
            </a:extLst>
          </p:cNvPr>
          <p:cNvSpPr>
            <a:spLocks noGrp="1"/>
          </p:cNvSpPr>
          <p:nvPr>
            <p:ph idx="1"/>
          </p:nvPr>
        </p:nvSpPr>
        <p:spPr/>
        <p:txBody>
          <a:bodyPr anchor="t">
            <a:normAutofit fontScale="92500" lnSpcReduction="10000"/>
          </a:bodyPr>
          <a:lstStyle/>
          <a:p>
            <a:pPr algn="l" rtl="0">
              <a:buFont typeface="Wingdings" panose="05000000000000000000" pitchFamily="2" charset="2"/>
              <a:buChar char="§"/>
            </a:pPr>
            <a:endParaRPr lang="en-US" dirty="0"/>
          </a:p>
          <a:p>
            <a:pPr algn="l" rtl="0"/>
            <a:r>
              <a:rPr lang="en-US" dirty="0"/>
              <a:t>Removing redundant columns from the tables</a:t>
            </a:r>
          </a:p>
          <a:p>
            <a:pPr algn="l" rtl="0">
              <a:buFont typeface="Arial" panose="020B0604020202020204" pitchFamily="34" charset="0"/>
              <a:buChar char="•"/>
            </a:pPr>
            <a:r>
              <a:rPr lang="en-US" dirty="0"/>
              <a:t>Deciding that the OrderLines table will be the factual table and that the Customers and Products table will be the dimensional tables</a:t>
            </a:r>
          </a:p>
          <a:p>
            <a:pPr algn="l" rtl="0">
              <a:buFont typeface="Arial" panose="020B0604020202020204" pitchFamily="34" charset="0"/>
              <a:buChar char="•"/>
            </a:pPr>
            <a:r>
              <a:rPr lang="en-US" dirty="0"/>
              <a:t>Creating a duplicate OrderLines table which will be a dimension table that holds all unique combinations of orders and order lines.</a:t>
            </a:r>
          </a:p>
          <a:p>
            <a:pPr algn="l" rtl="0">
              <a:buFont typeface="Arial" panose="020B0604020202020204" pitchFamily="34" charset="0"/>
              <a:buChar char="•"/>
            </a:pPr>
            <a:r>
              <a:rPr lang="en-US" dirty="0"/>
              <a:t>Deciding that the Divisions and Segments tables will not be part of the tabular model and will be represented through the Products table</a:t>
            </a:r>
          </a:p>
          <a:p>
            <a:pPr marL="457200" indent="-457200" algn="l" rtl="0">
              <a:buFont typeface="+mj-lt"/>
              <a:buAutoNum type="arabicPeriod" startAt="4"/>
            </a:pPr>
            <a:endParaRPr lang="en-US" dirty="0"/>
          </a:p>
        </p:txBody>
      </p:sp>
    </p:spTree>
    <p:extLst>
      <p:ext uri="{BB962C8B-B14F-4D97-AF65-F5344CB8AC3E}">
        <p14:creationId xmlns:p14="http://schemas.microsoft.com/office/powerpoint/2010/main" val="417960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76FF-2208-4AAC-964F-849B313BAC6C}"/>
              </a:ext>
            </a:extLst>
          </p:cNvPr>
          <p:cNvSpPr>
            <a:spLocks noGrp="1"/>
          </p:cNvSpPr>
          <p:nvPr>
            <p:ph type="title"/>
          </p:nvPr>
        </p:nvSpPr>
        <p:spPr/>
        <p:txBody>
          <a:bodyPr>
            <a:normAutofit fontScale="90000"/>
          </a:bodyPr>
          <a:lstStyle/>
          <a:p>
            <a:r>
              <a:rPr lang="en-US" dirty="0"/>
              <a:t>Project development steps – ETL process - Transform</a:t>
            </a:r>
            <a:endParaRPr lang="he-IL" dirty="0"/>
          </a:p>
        </p:txBody>
      </p:sp>
      <p:sp>
        <p:nvSpPr>
          <p:cNvPr id="3" name="Content Placeholder 2">
            <a:extLst>
              <a:ext uri="{FF2B5EF4-FFF2-40B4-BE49-F238E27FC236}">
                <a16:creationId xmlns:a16="http://schemas.microsoft.com/office/drawing/2014/main" id="{470E89F2-31D5-47CB-9B3D-31A2DEF48C37}"/>
              </a:ext>
            </a:extLst>
          </p:cNvPr>
          <p:cNvSpPr>
            <a:spLocks noGrp="1"/>
          </p:cNvSpPr>
          <p:nvPr>
            <p:ph idx="1"/>
          </p:nvPr>
        </p:nvSpPr>
        <p:spPr/>
        <p:txBody>
          <a:bodyPr anchor="t">
            <a:normAutofit/>
          </a:bodyPr>
          <a:lstStyle/>
          <a:p>
            <a:pPr marL="457200" indent="-457200" algn="l" rtl="0">
              <a:buFont typeface="+mj-lt"/>
              <a:buAutoNum type="arabicPeriod" startAt="6"/>
            </a:pPr>
            <a:endParaRPr lang="en-US" dirty="0"/>
          </a:p>
          <a:p>
            <a:pPr algn="l" rtl="0">
              <a:buFont typeface="Arial" panose="020B0604020202020204" pitchFamily="34" charset="0"/>
              <a:buChar char="•"/>
            </a:pPr>
            <a:r>
              <a:rPr lang="en-US" dirty="0"/>
              <a:t>Creating 2 parameters for start year (2011) and end year (2013) in PowerQuery</a:t>
            </a:r>
          </a:p>
          <a:p>
            <a:pPr algn="l" rtl="0">
              <a:buFont typeface="Arial" panose="020B0604020202020204" pitchFamily="34" charset="0"/>
              <a:buChar char="•"/>
            </a:pPr>
            <a:r>
              <a:rPr lang="en-US" dirty="0"/>
              <a:t>Creating all dates between 2011 and 2013 in a new table</a:t>
            </a:r>
          </a:p>
          <a:p>
            <a:pPr algn="l" rtl="0">
              <a:buFont typeface="Arial" panose="020B0604020202020204" pitchFamily="34" charset="0"/>
              <a:buChar char="•"/>
            </a:pPr>
            <a:r>
              <a:rPr lang="en-US" dirty="0"/>
              <a:t>Expanding the Dim_Date table to include quarters, years and DateKey.</a:t>
            </a:r>
          </a:p>
          <a:p>
            <a:pPr marL="457200" indent="-457200" algn="l" rtl="0">
              <a:buFont typeface="+mj-lt"/>
              <a:buAutoNum type="arabicPeriod" startAt="8"/>
            </a:pPr>
            <a:endParaRPr lang="en-US" dirty="0"/>
          </a:p>
        </p:txBody>
      </p:sp>
    </p:spTree>
    <p:extLst>
      <p:ext uri="{BB962C8B-B14F-4D97-AF65-F5344CB8AC3E}">
        <p14:creationId xmlns:p14="http://schemas.microsoft.com/office/powerpoint/2010/main" val="44726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76FF-2208-4AAC-964F-849B313BAC6C}"/>
              </a:ext>
            </a:extLst>
          </p:cNvPr>
          <p:cNvSpPr>
            <a:spLocks noGrp="1"/>
          </p:cNvSpPr>
          <p:nvPr>
            <p:ph type="title"/>
          </p:nvPr>
        </p:nvSpPr>
        <p:spPr/>
        <p:txBody>
          <a:bodyPr>
            <a:normAutofit fontScale="90000"/>
          </a:bodyPr>
          <a:lstStyle/>
          <a:p>
            <a:r>
              <a:rPr lang="en-US" dirty="0"/>
              <a:t>Project development steps – ETL process - Transform</a:t>
            </a:r>
            <a:endParaRPr lang="he-IL" dirty="0"/>
          </a:p>
        </p:txBody>
      </p:sp>
      <p:sp>
        <p:nvSpPr>
          <p:cNvPr id="3" name="Content Placeholder 2">
            <a:extLst>
              <a:ext uri="{FF2B5EF4-FFF2-40B4-BE49-F238E27FC236}">
                <a16:creationId xmlns:a16="http://schemas.microsoft.com/office/drawing/2014/main" id="{470E89F2-31D5-47CB-9B3D-31A2DEF48C37}"/>
              </a:ext>
            </a:extLst>
          </p:cNvPr>
          <p:cNvSpPr>
            <a:spLocks noGrp="1"/>
          </p:cNvSpPr>
          <p:nvPr>
            <p:ph idx="1"/>
          </p:nvPr>
        </p:nvSpPr>
        <p:spPr/>
        <p:txBody>
          <a:bodyPr anchor="t">
            <a:normAutofit/>
          </a:bodyPr>
          <a:lstStyle/>
          <a:p>
            <a:pPr marL="457200" indent="-457200" algn="l" rtl="0">
              <a:buFont typeface="+mj-lt"/>
              <a:buAutoNum type="arabicPeriod" startAt="6"/>
            </a:pPr>
            <a:endParaRPr lang="en-US" dirty="0"/>
          </a:p>
          <a:p>
            <a:pPr algn="l" rtl="0">
              <a:buFont typeface="Arial" panose="020B0604020202020204" pitchFamily="34" charset="0"/>
              <a:buChar char="•"/>
            </a:pPr>
            <a:r>
              <a:rPr lang="en-US" dirty="0"/>
              <a:t>Renaming all ID columns to BK (“business key”) columns</a:t>
            </a:r>
          </a:p>
          <a:p>
            <a:pPr algn="l" rtl="0">
              <a:buFont typeface="Arial" panose="020B0604020202020204" pitchFamily="34" charset="0"/>
              <a:buChar char="•"/>
            </a:pPr>
            <a:r>
              <a:rPr lang="en-US" dirty="0"/>
              <a:t>Creating connections between the factual table and the dimension tables by creating a “surrogate key” for each dimension table in the factual table.</a:t>
            </a:r>
          </a:p>
          <a:p>
            <a:pPr algn="l" rtl="0">
              <a:buFont typeface="Arial" panose="020B0604020202020204" pitchFamily="34" charset="0"/>
              <a:buChar char="•"/>
            </a:pPr>
            <a:r>
              <a:rPr lang="en-US" dirty="0"/>
              <a:t>Closing PowerQuery to load the tabular model back to Excel (can also be done to PowerBI)</a:t>
            </a:r>
          </a:p>
          <a:p>
            <a:pPr marL="457200" indent="-457200" algn="l" rtl="0">
              <a:buFont typeface="+mj-lt"/>
              <a:buAutoNum type="arabicPeriod" startAt="11"/>
            </a:pPr>
            <a:endParaRPr lang="en-US" dirty="0"/>
          </a:p>
        </p:txBody>
      </p:sp>
    </p:spTree>
    <p:extLst>
      <p:ext uri="{BB962C8B-B14F-4D97-AF65-F5344CB8AC3E}">
        <p14:creationId xmlns:p14="http://schemas.microsoft.com/office/powerpoint/2010/main" val="291113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76FF-2208-4AAC-964F-849B313BAC6C}"/>
              </a:ext>
            </a:extLst>
          </p:cNvPr>
          <p:cNvSpPr>
            <a:spLocks noGrp="1"/>
          </p:cNvSpPr>
          <p:nvPr>
            <p:ph type="title"/>
          </p:nvPr>
        </p:nvSpPr>
        <p:spPr/>
        <p:txBody>
          <a:bodyPr>
            <a:normAutofit fontScale="90000"/>
          </a:bodyPr>
          <a:lstStyle/>
          <a:p>
            <a:r>
              <a:rPr lang="en-US" dirty="0"/>
              <a:t>Project development steps – ETL process - Load</a:t>
            </a:r>
            <a:endParaRPr lang="he-IL" dirty="0"/>
          </a:p>
        </p:txBody>
      </p:sp>
      <p:sp>
        <p:nvSpPr>
          <p:cNvPr id="3" name="Content Placeholder 2">
            <a:extLst>
              <a:ext uri="{FF2B5EF4-FFF2-40B4-BE49-F238E27FC236}">
                <a16:creationId xmlns:a16="http://schemas.microsoft.com/office/drawing/2014/main" id="{470E89F2-31D5-47CB-9B3D-31A2DEF48C37}"/>
              </a:ext>
            </a:extLst>
          </p:cNvPr>
          <p:cNvSpPr>
            <a:spLocks noGrp="1"/>
          </p:cNvSpPr>
          <p:nvPr>
            <p:ph idx="1"/>
          </p:nvPr>
        </p:nvSpPr>
        <p:spPr/>
        <p:txBody>
          <a:bodyPr anchor="t">
            <a:normAutofit/>
          </a:bodyPr>
          <a:lstStyle/>
          <a:p>
            <a:pPr marL="457200" indent="-457200" algn="l" rtl="0">
              <a:buFont typeface="+mj-lt"/>
              <a:buAutoNum type="arabicPeriod" startAt="6"/>
            </a:pPr>
            <a:endParaRPr lang="en-US" dirty="0"/>
          </a:p>
          <a:p>
            <a:pPr algn="l" rtl="0">
              <a:buFont typeface="Arial" panose="020B0604020202020204" pitchFamily="34" charset="0"/>
              <a:buChar char="•"/>
            </a:pPr>
            <a:r>
              <a:rPr lang="en-US" dirty="0"/>
              <a:t>In PowerPivot, creating 1-to-many relations between all SK (“surrogate keys”) in the factual table and the dimensional tables. The “1” is in the dimension tables and the “many” is in the factual table (can also be done in PowerBI)</a:t>
            </a:r>
          </a:p>
          <a:p>
            <a:pPr algn="l" rtl="0">
              <a:buFont typeface="Arial" panose="020B0604020202020204" pitchFamily="34" charset="0"/>
              <a:buChar char="•"/>
            </a:pPr>
            <a:r>
              <a:rPr lang="en-US" dirty="0"/>
              <a:t>Adding calculated columns in the factual table (Price, Income and Expenses)</a:t>
            </a:r>
          </a:p>
          <a:p>
            <a:pPr marL="457200" indent="-457200" algn="l" rtl="0">
              <a:buFont typeface="+mj-lt"/>
              <a:buAutoNum type="arabicPeriod" startAt="14"/>
            </a:pPr>
            <a:endParaRPr lang="en-US" dirty="0"/>
          </a:p>
        </p:txBody>
      </p:sp>
    </p:spTree>
    <p:extLst>
      <p:ext uri="{BB962C8B-B14F-4D97-AF65-F5344CB8AC3E}">
        <p14:creationId xmlns:p14="http://schemas.microsoft.com/office/powerpoint/2010/main" val="195525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76FF-2208-4AAC-964F-849B313BAC6C}"/>
              </a:ext>
            </a:extLst>
          </p:cNvPr>
          <p:cNvSpPr>
            <a:spLocks noGrp="1"/>
          </p:cNvSpPr>
          <p:nvPr>
            <p:ph type="title"/>
          </p:nvPr>
        </p:nvSpPr>
        <p:spPr/>
        <p:txBody>
          <a:bodyPr>
            <a:normAutofit fontScale="90000"/>
          </a:bodyPr>
          <a:lstStyle/>
          <a:p>
            <a:r>
              <a:rPr lang="en-US" dirty="0"/>
              <a:t>Project development steps – </a:t>
            </a:r>
            <a:br>
              <a:rPr lang="en-US" dirty="0"/>
            </a:br>
            <a:r>
              <a:rPr lang="en-US" dirty="0"/>
              <a:t>Developing the tabular model</a:t>
            </a:r>
            <a:endParaRPr lang="he-IL" dirty="0"/>
          </a:p>
        </p:txBody>
      </p:sp>
      <p:sp>
        <p:nvSpPr>
          <p:cNvPr id="3" name="Content Placeholder 2">
            <a:extLst>
              <a:ext uri="{FF2B5EF4-FFF2-40B4-BE49-F238E27FC236}">
                <a16:creationId xmlns:a16="http://schemas.microsoft.com/office/drawing/2014/main" id="{470E89F2-31D5-47CB-9B3D-31A2DEF48C37}"/>
              </a:ext>
            </a:extLst>
          </p:cNvPr>
          <p:cNvSpPr>
            <a:spLocks noGrp="1"/>
          </p:cNvSpPr>
          <p:nvPr>
            <p:ph idx="1"/>
          </p:nvPr>
        </p:nvSpPr>
        <p:spPr/>
        <p:txBody>
          <a:bodyPr anchor="t">
            <a:normAutofit fontScale="92500" lnSpcReduction="10000"/>
          </a:bodyPr>
          <a:lstStyle/>
          <a:p>
            <a:pPr marL="457200" indent="-457200" algn="l" rtl="0">
              <a:buFont typeface="+mj-lt"/>
              <a:buAutoNum type="arabicPeriod" startAt="6"/>
            </a:pPr>
            <a:endParaRPr lang="en-US" dirty="0"/>
          </a:p>
          <a:p>
            <a:pPr algn="l" rtl="0">
              <a:buFont typeface="Arial" panose="020B0604020202020204" pitchFamily="34" charset="0"/>
              <a:buChar char="•"/>
            </a:pPr>
            <a:r>
              <a:rPr lang="en-US" dirty="0"/>
              <a:t>Creating measures from data in the tables and measures that are based on other measures</a:t>
            </a:r>
          </a:p>
          <a:p>
            <a:pPr algn="l" rtl="0">
              <a:buFont typeface="Arial" panose="020B0604020202020204" pitchFamily="34" charset="0"/>
              <a:buChar char="•"/>
            </a:pPr>
            <a:r>
              <a:rPr lang="en-US" dirty="0"/>
              <a:t>Turning some of the measures to KPIs by setting the target and boundaries for the KPI.</a:t>
            </a:r>
          </a:p>
          <a:p>
            <a:pPr algn="l" rtl="0">
              <a:buFont typeface="Arial" panose="020B0604020202020204" pitchFamily="34" charset="0"/>
              <a:buChar char="•"/>
            </a:pPr>
            <a:r>
              <a:rPr lang="en-US" dirty="0"/>
              <a:t>Gathering all the measures in a measures table (done in PowerBI)</a:t>
            </a:r>
          </a:p>
          <a:p>
            <a:pPr algn="l" rtl="0">
              <a:buFont typeface="Arial" panose="020B0604020202020204" pitchFamily="34" charset="0"/>
              <a:buChar char="•"/>
            </a:pPr>
            <a:r>
              <a:rPr lang="en-US" dirty="0"/>
              <a:t>Hiding the SK and BK columns from the tables</a:t>
            </a:r>
          </a:p>
          <a:p>
            <a:pPr algn="l" rtl="0">
              <a:buFont typeface="Arial" panose="020B0604020202020204" pitchFamily="34" charset="0"/>
              <a:buChar char="•"/>
            </a:pPr>
            <a:r>
              <a:rPr lang="en-US" dirty="0"/>
              <a:t>Creating hierarchies of columns in some of the tables (done in PowerBI)</a:t>
            </a:r>
          </a:p>
        </p:txBody>
      </p:sp>
    </p:spTree>
    <p:extLst>
      <p:ext uri="{BB962C8B-B14F-4D97-AF65-F5344CB8AC3E}">
        <p14:creationId xmlns:p14="http://schemas.microsoft.com/office/powerpoint/2010/main" val="40909954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136</TotalTime>
  <Words>999</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Courier New</vt:lpstr>
      <vt:lpstr>Garamond</vt:lpstr>
      <vt:lpstr>Wingdings</vt:lpstr>
      <vt:lpstr>Organic</vt:lpstr>
      <vt:lpstr>Data Analysis</vt:lpstr>
      <vt:lpstr>Data warehouse – Star scheme - From PowerPivot in Excel</vt:lpstr>
      <vt:lpstr>Data warehouse – Star scheme – From PowerBI</vt:lpstr>
      <vt:lpstr>Project development steps – ETL process - Extract</vt:lpstr>
      <vt:lpstr>Project development steps – ETL process - Transform</vt:lpstr>
      <vt:lpstr>Project development steps – ETL process - Transform</vt:lpstr>
      <vt:lpstr>Project development steps – ETL process - Transform</vt:lpstr>
      <vt:lpstr>Project development steps – ETL process - Load</vt:lpstr>
      <vt:lpstr>Project development steps –  Developing the tabular model</vt:lpstr>
      <vt:lpstr>Project development steps – Creating dashboards and visualizations (Excel/PowerBI)</vt:lpstr>
      <vt:lpstr>Project development steps – DAX queries</vt:lpstr>
      <vt:lpstr>Ratio between sale and return per item</vt:lpstr>
      <vt:lpstr>Product price as it was sold or returned</vt:lpstr>
      <vt:lpstr>Top 10 countries by revenue</vt:lpstr>
      <vt:lpstr>Number of orders per region</vt:lpstr>
      <vt:lpstr>Revenue and percentage of revenue out of the top selling customer</vt:lpstr>
      <vt:lpstr>“What if” a revenue generated by customers would be multiplied</vt:lpstr>
      <vt:lpstr>Dynamic KPI for net sales percentage</vt:lpstr>
      <vt:lpstr>Revenue of health and life insurances – comparison between USA and China</vt:lpstr>
      <vt:lpstr>Total revenue timeline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singer17@013.net.il</dc:creator>
  <cp:lastModifiedBy>singer17@013.net.il</cp:lastModifiedBy>
  <cp:revision>39</cp:revision>
  <dcterms:created xsi:type="dcterms:W3CDTF">2022-03-09T17:52:14Z</dcterms:created>
  <dcterms:modified xsi:type="dcterms:W3CDTF">2022-03-10T19:23:42Z</dcterms:modified>
</cp:coreProperties>
</file>