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78" r:id="rId4"/>
    <p:sldId id="259" r:id="rId5"/>
    <p:sldId id="260" r:id="rId6"/>
    <p:sldId id="263" r:id="rId7"/>
    <p:sldId id="266" r:id="rId8"/>
    <p:sldId id="264" r:id="rId9"/>
    <p:sldId id="268" r:id="rId10"/>
    <p:sldId id="269" r:id="rId11"/>
    <p:sldId id="283" r:id="rId12"/>
    <p:sldId id="286" r:id="rId13"/>
    <p:sldId id="270" r:id="rId14"/>
    <p:sldId id="267" r:id="rId15"/>
    <p:sldId id="279" r:id="rId16"/>
    <p:sldId id="272" r:id="rId17"/>
    <p:sldId id="280" r:id="rId18"/>
    <p:sldId id="281" r:id="rId19"/>
    <p:sldId id="273" r:id="rId20"/>
    <p:sldId id="284" r:id="rId21"/>
    <p:sldId id="274" r:id="rId22"/>
    <p:sldId id="288" r:id="rId23"/>
    <p:sldId id="291" r:id="rId24"/>
    <p:sldId id="262" r:id="rId25"/>
    <p:sldId id="289" r:id="rId26"/>
    <p:sldId id="285" r:id="rId27"/>
    <p:sldId id="275"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7/20/2019</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7/20/2019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7/20/2019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7/20/2019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7/20/2019</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7/20/2019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gif"/><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www.nashville.gov/Police-Department/Precincts/Midtown-Hills-Precinct.aspx" TargetMode="External"/><Relationship Id="rId3" Type="http://schemas.openxmlformats.org/officeDocument/2006/relationships/image" Target="../media/image12.png"/><Relationship Id="rId7" Type="http://schemas.openxmlformats.org/officeDocument/2006/relationships/hyperlink" Target="https://www.nashville.gov/Police-Department/Precincts/Madison-Precinct.aspx" TargetMode="External"/><Relationship Id="rId2"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hyperlink" Target="https://www.nashville.gov/Police-Department/Precincts/Hermitage-Precinct.aspx" TargetMode="External"/><Relationship Id="rId11" Type="http://schemas.openxmlformats.org/officeDocument/2006/relationships/hyperlink" Target="https://www.nashville.gov/Police-Department/Precincts/West-Precinct.aspx" TargetMode="External"/><Relationship Id="rId5" Type="http://schemas.openxmlformats.org/officeDocument/2006/relationships/hyperlink" Target="https://www.nashville.gov/Police-Department/Precincts/East-Precinct.aspx" TargetMode="External"/><Relationship Id="rId10" Type="http://schemas.openxmlformats.org/officeDocument/2006/relationships/hyperlink" Target="https://www.nashville.gov/Police-Department/Precincts/South-Precinct.aspx" TargetMode="External"/><Relationship Id="rId4" Type="http://schemas.openxmlformats.org/officeDocument/2006/relationships/hyperlink" Target="https://www.nashville.gov/Police-Department/Precincts/Central-Precinct.aspx" TargetMode="External"/><Relationship Id="rId9" Type="http://schemas.openxmlformats.org/officeDocument/2006/relationships/hyperlink" Target="https://www.nashville.gov/Police-Department/Precincts/North-Precinct.asp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gif"/><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gif"/><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4839537"/>
            <a:ext cx="9228201" cy="1825672"/>
          </a:xfrm>
        </p:spPr>
        <p:txBody>
          <a:bodyPr>
            <a:normAutofit/>
          </a:bodyPr>
          <a:lstStyle/>
          <a:p>
            <a:pPr algn="ctr"/>
            <a:r>
              <a:rPr lang="en-US" sz="4000" dirty="0">
                <a:solidFill>
                  <a:srgbClr val="FFC000"/>
                </a:solidFill>
              </a:rPr>
              <a:t>Nashville Data Crime Analysis</a:t>
            </a:r>
          </a:p>
          <a:p>
            <a:pPr algn="ctr"/>
            <a:r>
              <a:rPr lang="en-US" dirty="0">
                <a:solidFill>
                  <a:srgbClr val="FFC000"/>
                </a:solidFill>
              </a:rPr>
              <a:t>Yang Liu, </a:t>
            </a:r>
            <a:r>
              <a:rPr lang="en-US" dirty="0" err="1">
                <a:solidFill>
                  <a:srgbClr val="FFC000"/>
                </a:solidFill>
              </a:rPr>
              <a:t>Tolly</a:t>
            </a:r>
            <a:r>
              <a:rPr lang="en-US" dirty="0">
                <a:solidFill>
                  <a:srgbClr val="FFC000"/>
                </a:solidFill>
              </a:rPr>
              <a:t> Smith</a:t>
            </a:r>
          </a:p>
          <a:p>
            <a:pPr algn="ctr"/>
            <a:r>
              <a:rPr lang="en-US" dirty="0">
                <a:solidFill>
                  <a:srgbClr val="FFC000"/>
                </a:solidFill>
              </a:rPr>
              <a:t>Justin Roth, Bill Schreiber</a:t>
            </a:r>
          </a:p>
          <a:p>
            <a:endParaRPr lang="en-US" dirty="0"/>
          </a:p>
        </p:txBody>
      </p:sp>
      <p:pic>
        <p:nvPicPr>
          <p:cNvPr id="7" name="Picture 6">
            <a:extLst>
              <a:ext uri="{FF2B5EF4-FFF2-40B4-BE49-F238E27FC236}">
                <a16:creationId xmlns:a16="http://schemas.microsoft.com/office/drawing/2014/main" id="{CCE84784-5449-4730-AF6C-8AF8D314AA93}"/>
              </a:ext>
            </a:extLst>
          </p:cNvPr>
          <p:cNvPicPr>
            <a:picLocks noChangeAspect="1"/>
          </p:cNvPicPr>
          <p:nvPr/>
        </p:nvPicPr>
        <p:blipFill>
          <a:blip r:embed="rId2"/>
          <a:stretch>
            <a:fillRect/>
          </a:stretch>
        </p:blipFill>
        <p:spPr>
          <a:xfrm>
            <a:off x="1887522" y="192791"/>
            <a:ext cx="7222921" cy="4646746"/>
          </a:xfrm>
          <a:prstGeom prst="rect">
            <a:avLst/>
          </a:prstGeom>
        </p:spPr>
      </p:pic>
      <p:pic>
        <p:nvPicPr>
          <p:cNvPr id="9" name="Picture 8">
            <a:extLst>
              <a:ext uri="{FF2B5EF4-FFF2-40B4-BE49-F238E27FC236}">
                <a16:creationId xmlns:a16="http://schemas.microsoft.com/office/drawing/2014/main" id="{BC4DA56B-71DB-4DBB-BD8F-D1BE84E35B0F}"/>
              </a:ext>
            </a:extLst>
          </p:cNvPr>
          <p:cNvPicPr>
            <a:picLocks noChangeAspect="1"/>
          </p:cNvPicPr>
          <p:nvPr/>
        </p:nvPicPr>
        <p:blipFill>
          <a:blip r:embed="rId3"/>
          <a:stretch>
            <a:fillRect/>
          </a:stretch>
        </p:blipFill>
        <p:spPr>
          <a:xfrm>
            <a:off x="9925224" y="4674416"/>
            <a:ext cx="1905000" cy="1905000"/>
          </a:xfrm>
          <a:prstGeom prst="rect">
            <a:avLst/>
          </a:prstGeom>
        </p:spPr>
      </p:pic>
    </p:spTree>
    <p:extLst>
      <p:ext uri="{BB962C8B-B14F-4D97-AF65-F5344CB8AC3E}">
        <p14:creationId xmlns:p14="http://schemas.microsoft.com/office/powerpoint/2010/main" val="2099773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pPr algn="ctr"/>
            <a:r>
              <a:rPr lang="en-US" sz="5000" b="1" u="sng" dirty="0">
                <a:solidFill>
                  <a:srgbClr val="FFC000"/>
                </a:solidFill>
              </a:rPr>
              <a:t>Data Cleanup and Exploration</a:t>
            </a:r>
          </a:p>
          <a:p>
            <a:r>
              <a:rPr lang="en-US" sz="3000" dirty="0">
                <a:solidFill>
                  <a:srgbClr val="FFC000"/>
                </a:solidFill>
              </a:rPr>
              <a:t>Drop </a:t>
            </a:r>
            <a:r>
              <a:rPr lang="en-US" sz="3000" dirty="0" err="1">
                <a:solidFill>
                  <a:srgbClr val="FFC000"/>
                </a:solidFill>
              </a:rPr>
              <a:t>Tencodes</a:t>
            </a:r>
            <a:r>
              <a:rPr lang="en-US" sz="3000" dirty="0">
                <a:solidFill>
                  <a:srgbClr val="FFC000"/>
                </a:solidFill>
              </a:rPr>
              <a:t> that were not real crime</a:t>
            </a:r>
          </a:p>
          <a:p>
            <a:endParaRPr lang="en-US" sz="3000" dirty="0">
              <a:solidFill>
                <a:srgbClr val="FFC000"/>
              </a:solidFill>
            </a:endParaRP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19" name="Picture 18">
            <a:extLst>
              <a:ext uri="{FF2B5EF4-FFF2-40B4-BE49-F238E27FC236}">
                <a16:creationId xmlns:a16="http://schemas.microsoft.com/office/drawing/2014/main" id="{FBEC6414-028F-48B4-8F65-01A613962FBA}"/>
              </a:ext>
            </a:extLst>
          </p:cNvPr>
          <p:cNvPicPr>
            <a:picLocks noChangeAspect="1"/>
          </p:cNvPicPr>
          <p:nvPr/>
        </p:nvPicPr>
        <p:blipFill>
          <a:blip r:embed="rId3"/>
          <a:stretch>
            <a:fillRect/>
          </a:stretch>
        </p:blipFill>
        <p:spPr>
          <a:xfrm>
            <a:off x="7091492" y="2244317"/>
            <a:ext cx="4738732" cy="2369366"/>
          </a:xfrm>
          <a:prstGeom prst="rect">
            <a:avLst/>
          </a:prstGeom>
        </p:spPr>
      </p:pic>
      <p:pic>
        <p:nvPicPr>
          <p:cNvPr id="20" name="Picture 19">
            <a:extLst>
              <a:ext uri="{FF2B5EF4-FFF2-40B4-BE49-F238E27FC236}">
                <a16:creationId xmlns:a16="http://schemas.microsoft.com/office/drawing/2014/main" id="{ADC60F05-55BA-48F1-A77D-DF7494687290}"/>
              </a:ext>
            </a:extLst>
          </p:cNvPr>
          <p:cNvPicPr>
            <a:picLocks noChangeAspect="1"/>
          </p:cNvPicPr>
          <p:nvPr/>
        </p:nvPicPr>
        <p:blipFill>
          <a:blip r:embed="rId4"/>
          <a:stretch>
            <a:fillRect/>
          </a:stretch>
        </p:blipFill>
        <p:spPr>
          <a:xfrm>
            <a:off x="328038" y="2183584"/>
            <a:ext cx="4714875" cy="2343150"/>
          </a:xfrm>
          <a:prstGeom prst="rect">
            <a:avLst/>
          </a:prstGeom>
        </p:spPr>
      </p:pic>
      <p:sp>
        <p:nvSpPr>
          <p:cNvPr id="21" name="Arrow: Right 20">
            <a:extLst>
              <a:ext uri="{FF2B5EF4-FFF2-40B4-BE49-F238E27FC236}">
                <a16:creationId xmlns:a16="http://schemas.microsoft.com/office/drawing/2014/main" id="{6CF1AC34-00A4-4220-83F3-CED85C1350C0}"/>
              </a:ext>
            </a:extLst>
          </p:cNvPr>
          <p:cNvSpPr/>
          <p:nvPr/>
        </p:nvSpPr>
        <p:spPr>
          <a:xfrm>
            <a:off x="5475879" y="2874719"/>
            <a:ext cx="1240241" cy="960879"/>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Tree>
    <p:extLst>
      <p:ext uri="{BB962C8B-B14F-4D97-AF65-F5344CB8AC3E}">
        <p14:creationId xmlns:p14="http://schemas.microsoft.com/office/powerpoint/2010/main" val="187486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pPr algn="ctr"/>
            <a:r>
              <a:rPr lang="en-US" sz="5000" b="1" u="sng" dirty="0">
                <a:solidFill>
                  <a:srgbClr val="FFC000"/>
                </a:solidFill>
              </a:rPr>
              <a:t>Data Cleanup and Exploration</a:t>
            </a:r>
          </a:p>
          <a:p>
            <a:r>
              <a:rPr lang="en-US" sz="3000" dirty="0">
                <a:solidFill>
                  <a:srgbClr val="FFC000"/>
                </a:solidFill>
              </a:rPr>
              <a:t>Sort data by time , day of the week, and month of year.</a:t>
            </a:r>
          </a:p>
          <a:p>
            <a:r>
              <a:rPr lang="en-US" sz="3000" dirty="0">
                <a:solidFill>
                  <a:srgbClr val="FFC000"/>
                </a:solidFill>
              </a:rPr>
              <a:t>Our time column showed AM/PM.  For easier analysis we used a formula to convert all times to military time or 24 hour time.</a:t>
            </a:r>
          </a:p>
          <a:p>
            <a:endParaRPr lang="en-US" sz="3000" dirty="0">
              <a:solidFill>
                <a:srgbClr val="FFC000"/>
              </a:solidFill>
            </a:endParaRP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2" name="Picture 1">
            <a:extLst>
              <a:ext uri="{FF2B5EF4-FFF2-40B4-BE49-F238E27FC236}">
                <a16:creationId xmlns:a16="http://schemas.microsoft.com/office/drawing/2014/main" id="{CBF11EA7-1ED7-407F-B726-F7B987CC22F3}"/>
              </a:ext>
            </a:extLst>
          </p:cNvPr>
          <p:cNvPicPr>
            <a:picLocks noChangeAspect="1"/>
          </p:cNvPicPr>
          <p:nvPr/>
        </p:nvPicPr>
        <p:blipFill>
          <a:blip r:embed="rId3"/>
          <a:stretch>
            <a:fillRect/>
          </a:stretch>
        </p:blipFill>
        <p:spPr>
          <a:xfrm>
            <a:off x="1491325" y="3429000"/>
            <a:ext cx="7023603" cy="2662172"/>
          </a:xfrm>
          <a:prstGeom prst="rect">
            <a:avLst/>
          </a:prstGeom>
        </p:spPr>
      </p:pic>
    </p:spTree>
    <p:extLst>
      <p:ext uri="{BB962C8B-B14F-4D97-AF65-F5344CB8AC3E}">
        <p14:creationId xmlns:p14="http://schemas.microsoft.com/office/powerpoint/2010/main" val="341828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pPr algn="ctr"/>
            <a:r>
              <a:rPr lang="en-US" sz="5000" b="1" u="sng" dirty="0">
                <a:solidFill>
                  <a:srgbClr val="FFC000"/>
                </a:solidFill>
              </a:rPr>
              <a:t>Data Cleanup and Exploration</a:t>
            </a:r>
          </a:p>
          <a:p>
            <a:r>
              <a:rPr lang="en-US" sz="3000" dirty="0">
                <a:solidFill>
                  <a:srgbClr val="FFC000"/>
                </a:solidFill>
              </a:rPr>
              <a:t>Using the time column, we created bins for “Early Morning”, “Morning”, “Afternoon”, and “Evening</a:t>
            </a:r>
          </a:p>
          <a:p>
            <a:endParaRPr lang="en-US" sz="3000" dirty="0">
              <a:solidFill>
                <a:srgbClr val="FFC000"/>
              </a:solidFill>
            </a:endParaRP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5" name="Picture 4">
            <a:extLst>
              <a:ext uri="{FF2B5EF4-FFF2-40B4-BE49-F238E27FC236}">
                <a16:creationId xmlns:a16="http://schemas.microsoft.com/office/drawing/2014/main" id="{BDAF28D0-66D3-4216-82AC-04506BE433E8}"/>
              </a:ext>
            </a:extLst>
          </p:cNvPr>
          <p:cNvPicPr>
            <a:picLocks noChangeAspect="1"/>
          </p:cNvPicPr>
          <p:nvPr/>
        </p:nvPicPr>
        <p:blipFill>
          <a:blip r:embed="rId3"/>
          <a:stretch>
            <a:fillRect/>
          </a:stretch>
        </p:blipFill>
        <p:spPr>
          <a:xfrm>
            <a:off x="3434312" y="2197984"/>
            <a:ext cx="4514850" cy="4467225"/>
          </a:xfrm>
          <a:prstGeom prst="rect">
            <a:avLst/>
          </a:prstGeom>
        </p:spPr>
      </p:pic>
    </p:spTree>
    <p:extLst>
      <p:ext uri="{BB962C8B-B14F-4D97-AF65-F5344CB8AC3E}">
        <p14:creationId xmlns:p14="http://schemas.microsoft.com/office/powerpoint/2010/main" val="31833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pPr algn="ctr"/>
            <a:r>
              <a:rPr lang="en-US" sz="5000" b="1" u="sng" dirty="0">
                <a:solidFill>
                  <a:srgbClr val="FFC000"/>
                </a:solidFill>
              </a:rPr>
              <a:t>Data Analysis</a:t>
            </a:r>
          </a:p>
          <a:p>
            <a:r>
              <a:rPr lang="en-US" sz="3000" dirty="0">
                <a:solidFill>
                  <a:srgbClr val="FFC000"/>
                </a:solidFill>
              </a:rPr>
              <a:t>To begin our analysis we needed to become familiar with each of the 8 Metro Nashville police precincts</a:t>
            </a:r>
          </a:p>
          <a:p>
            <a:endParaRPr lang="en-US" sz="3000" dirty="0">
              <a:solidFill>
                <a:srgbClr val="FFC000"/>
              </a:solidFill>
            </a:endParaRP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7" name="Picture 6">
            <a:extLst>
              <a:ext uri="{FF2B5EF4-FFF2-40B4-BE49-F238E27FC236}">
                <a16:creationId xmlns:a16="http://schemas.microsoft.com/office/drawing/2014/main" id="{D153D373-5762-452F-B0DD-5C71202516C9}"/>
              </a:ext>
            </a:extLst>
          </p:cNvPr>
          <p:cNvPicPr>
            <a:picLocks noChangeAspect="1"/>
          </p:cNvPicPr>
          <p:nvPr/>
        </p:nvPicPr>
        <p:blipFill>
          <a:blip r:embed="rId3"/>
          <a:stretch>
            <a:fillRect/>
          </a:stretch>
        </p:blipFill>
        <p:spPr>
          <a:xfrm>
            <a:off x="3169119" y="2188391"/>
            <a:ext cx="5853762" cy="4572000"/>
          </a:xfrm>
          <a:prstGeom prst="rect">
            <a:avLst/>
          </a:prstGeom>
        </p:spPr>
      </p:pic>
      <p:sp>
        <p:nvSpPr>
          <p:cNvPr id="8" name="Rectangle 7">
            <a:extLst>
              <a:ext uri="{FF2B5EF4-FFF2-40B4-BE49-F238E27FC236}">
                <a16:creationId xmlns:a16="http://schemas.microsoft.com/office/drawing/2014/main" id="{58EF78E4-79DD-4121-85F6-F0B78C1B7552}"/>
              </a:ext>
            </a:extLst>
          </p:cNvPr>
          <p:cNvSpPr/>
          <p:nvPr/>
        </p:nvSpPr>
        <p:spPr>
          <a:xfrm>
            <a:off x="509985" y="2472057"/>
            <a:ext cx="6096000" cy="2308324"/>
          </a:xfrm>
          <a:prstGeom prst="rect">
            <a:avLst/>
          </a:prstGeom>
        </p:spPr>
        <p:txBody>
          <a:bodyPr>
            <a:spAutoFit/>
          </a:bodyPr>
          <a:lstStyle/>
          <a:p>
            <a:pPr>
              <a:buFont typeface="Arial" panose="020B0604020202020204" pitchFamily="34" charset="0"/>
              <a:buChar char="•"/>
            </a:pPr>
            <a:r>
              <a:rPr lang="en-US" dirty="0">
                <a:solidFill>
                  <a:srgbClr val="FFC000"/>
                </a:solidFill>
                <a:latin typeface="proxima-nova"/>
                <a:hlinkClick r:id="rId4">
                  <a:extLst>
                    <a:ext uri="{A12FA001-AC4F-418D-AE19-62706E023703}">
                      <ahyp:hlinkClr xmlns:ahyp="http://schemas.microsoft.com/office/drawing/2018/hyperlinkcolor" val="tx"/>
                    </a:ext>
                  </a:extLst>
                </a:hlinkClick>
              </a:rPr>
              <a:t>Central</a:t>
            </a:r>
            <a:endParaRPr lang="en-US" dirty="0">
              <a:solidFill>
                <a:srgbClr val="FFC000"/>
              </a:solidFill>
              <a:latin typeface="proxima-nova"/>
            </a:endParaRPr>
          </a:p>
          <a:p>
            <a:pPr>
              <a:buFont typeface="Arial" panose="020B0604020202020204" pitchFamily="34" charset="0"/>
              <a:buChar char="•"/>
            </a:pPr>
            <a:r>
              <a:rPr lang="en-US" dirty="0">
                <a:solidFill>
                  <a:srgbClr val="FFC000"/>
                </a:solidFill>
                <a:latin typeface="proxima-nova"/>
                <a:hlinkClick r:id="rId5">
                  <a:extLst>
                    <a:ext uri="{A12FA001-AC4F-418D-AE19-62706E023703}">
                      <ahyp:hlinkClr xmlns:ahyp="http://schemas.microsoft.com/office/drawing/2018/hyperlinkcolor" val="tx"/>
                    </a:ext>
                  </a:extLst>
                </a:hlinkClick>
              </a:rPr>
              <a:t>East</a:t>
            </a:r>
            <a:endParaRPr lang="en-US" dirty="0">
              <a:solidFill>
                <a:srgbClr val="FFC000"/>
              </a:solidFill>
              <a:latin typeface="proxima-nova"/>
            </a:endParaRPr>
          </a:p>
          <a:p>
            <a:pPr>
              <a:buFont typeface="Arial" panose="020B0604020202020204" pitchFamily="34" charset="0"/>
              <a:buChar char="•"/>
            </a:pPr>
            <a:r>
              <a:rPr lang="en-US" dirty="0">
                <a:solidFill>
                  <a:srgbClr val="FFC000"/>
                </a:solidFill>
                <a:latin typeface="proxima-nova"/>
                <a:hlinkClick r:id="rId6">
                  <a:extLst>
                    <a:ext uri="{A12FA001-AC4F-418D-AE19-62706E023703}">
                      <ahyp:hlinkClr xmlns:ahyp="http://schemas.microsoft.com/office/drawing/2018/hyperlinkcolor" val="tx"/>
                    </a:ext>
                  </a:extLst>
                </a:hlinkClick>
              </a:rPr>
              <a:t>Hermitage</a:t>
            </a:r>
            <a:endParaRPr lang="en-US" dirty="0">
              <a:solidFill>
                <a:srgbClr val="FFC000"/>
              </a:solidFill>
              <a:latin typeface="proxima-nova"/>
            </a:endParaRPr>
          </a:p>
          <a:p>
            <a:pPr>
              <a:buFont typeface="Arial" panose="020B0604020202020204" pitchFamily="34" charset="0"/>
              <a:buChar char="•"/>
            </a:pPr>
            <a:r>
              <a:rPr lang="en-US" dirty="0">
                <a:solidFill>
                  <a:srgbClr val="FFC000"/>
                </a:solidFill>
                <a:latin typeface="proxima-nova"/>
                <a:hlinkClick r:id="rId7">
                  <a:extLst>
                    <a:ext uri="{A12FA001-AC4F-418D-AE19-62706E023703}">
                      <ahyp:hlinkClr xmlns:ahyp="http://schemas.microsoft.com/office/drawing/2018/hyperlinkcolor" val="tx"/>
                    </a:ext>
                  </a:extLst>
                </a:hlinkClick>
              </a:rPr>
              <a:t>Madison</a:t>
            </a:r>
            <a:endParaRPr lang="en-US" dirty="0">
              <a:solidFill>
                <a:srgbClr val="FFC000"/>
              </a:solidFill>
              <a:latin typeface="proxima-nova"/>
            </a:endParaRPr>
          </a:p>
          <a:p>
            <a:pPr>
              <a:buFont typeface="Arial" panose="020B0604020202020204" pitchFamily="34" charset="0"/>
              <a:buChar char="•"/>
            </a:pPr>
            <a:r>
              <a:rPr lang="en-US" dirty="0">
                <a:solidFill>
                  <a:srgbClr val="FFC000"/>
                </a:solidFill>
                <a:latin typeface="proxima-nova"/>
                <a:hlinkClick r:id="rId8">
                  <a:extLst>
                    <a:ext uri="{A12FA001-AC4F-418D-AE19-62706E023703}">
                      <ahyp:hlinkClr xmlns:ahyp="http://schemas.microsoft.com/office/drawing/2018/hyperlinkcolor" val="tx"/>
                    </a:ext>
                  </a:extLst>
                </a:hlinkClick>
              </a:rPr>
              <a:t>Midtown Hills</a:t>
            </a:r>
            <a:endParaRPr lang="en-US" dirty="0">
              <a:solidFill>
                <a:srgbClr val="FFC000"/>
              </a:solidFill>
              <a:latin typeface="proxima-nova"/>
            </a:endParaRPr>
          </a:p>
          <a:p>
            <a:pPr>
              <a:buFont typeface="Arial" panose="020B0604020202020204" pitchFamily="34" charset="0"/>
              <a:buChar char="•"/>
            </a:pPr>
            <a:r>
              <a:rPr lang="en-US" dirty="0">
                <a:solidFill>
                  <a:srgbClr val="FFC000"/>
                </a:solidFill>
                <a:latin typeface="proxima-nova"/>
                <a:hlinkClick r:id="rId9">
                  <a:extLst>
                    <a:ext uri="{A12FA001-AC4F-418D-AE19-62706E023703}">
                      <ahyp:hlinkClr xmlns:ahyp="http://schemas.microsoft.com/office/drawing/2018/hyperlinkcolor" val="tx"/>
                    </a:ext>
                  </a:extLst>
                </a:hlinkClick>
              </a:rPr>
              <a:t>North</a:t>
            </a:r>
            <a:endParaRPr lang="en-US" dirty="0">
              <a:solidFill>
                <a:srgbClr val="FFC000"/>
              </a:solidFill>
              <a:latin typeface="proxima-nova"/>
            </a:endParaRPr>
          </a:p>
          <a:p>
            <a:pPr>
              <a:buFont typeface="Arial" panose="020B0604020202020204" pitchFamily="34" charset="0"/>
              <a:buChar char="•"/>
            </a:pPr>
            <a:r>
              <a:rPr lang="en-US" dirty="0">
                <a:solidFill>
                  <a:srgbClr val="FFC000"/>
                </a:solidFill>
                <a:latin typeface="proxima-nova"/>
                <a:hlinkClick r:id="rId10">
                  <a:extLst>
                    <a:ext uri="{A12FA001-AC4F-418D-AE19-62706E023703}">
                      <ahyp:hlinkClr xmlns:ahyp="http://schemas.microsoft.com/office/drawing/2018/hyperlinkcolor" val="tx"/>
                    </a:ext>
                  </a:extLst>
                </a:hlinkClick>
              </a:rPr>
              <a:t>South</a:t>
            </a:r>
            <a:endParaRPr lang="en-US" dirty="0">
              <a:solidFill>
                <a:srgbClr val="FFC000"/>
              </a:solidFill>
              <a:latin typeface="proxima-nova"/>
            </a:endParaRPr>
          </a:p>
          <a:p>
            <a:pPr>
              <a:buFont typeface="Arial" panose="020B0604020202020204" pitchFamily="34" charset="0"/>
              <a:buChar char="•"/>
            </a:pPr>
            <a:r>
              <a:rPr lang="en-US" dirty="0">
                <a:solidFill>
                  <a:srgbClr val="FFC000"/>
                </a:solidFill>
                <a:latin typeface="proxima-nova"/>
                <a:hlinkClick r:id="rId11">
                  <a:extLst>
                    <a:ext uri="{A12FA001-AC4F-418D-AE19-62706E023703}">
                      <ahyp:hlinkClr xmlns:ahyp="http://schemas.microsoft.com/office/drawing/2018/hyperlinkcolor" val="tx"/>
                    </a:ext>
                  </a:extLst>
                </a:hlinkClick>
              </a:rPr>
              <a:t>West</a:t>
            </a:r>
            <a:endParaRPr lang="en-US" b="0" i="0" dirty="0">
              <a:solidFill>
                <a:srgbClr val="FFC000"/>
              </a:solidFill>
              <a:effectLst/>
              <a:latin typeface="proxima-nova"/>
            </a:endParaRPr>
          </a:p>
        </p:txBody>
      </p:sp>
    </p:spTree>
    <p:extLst>
      <p:ext uri="{BB962C8B-B14F-4D97-AF65-F5344CB8AC3E}">
        <p14:creationId xmlns:p14="http://schemas.microsoft.com/office/powerpoint/2010/main" val="3069253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46798"/>
            <a:ext cx="9228201" cy="6077980"/>
          </a:xfrm>
        </p:spPr>
        <p:txBody>
          <a:bodyPr>
            <a:normAutofit/>
          </a:bodyPr>
          <a:lstStyle/>
          <a:p>
            <a:pPr algn="ctr"/>
            <a:r>
              <a:rPr lang="en-US" sz="5000" b="1" u="sng" dirty="0">
                <a:solidFill>
                  <a:srgbClr val="FFC000"/>
                </a:solidFill>
              </a:rPr>
              <a:t>Heatmap of frequency of crimes in each precinct by hour of the day</a:t>
            </a:r>
          </a:p>
          <a:p>
            <a:r>
              <a:rPr lang="en-US" sz="3000" dirty="0">
                <a:solidFill>
                  <a:srgbClr val="FFC000"/>
                </a:solidFill>
              </a:rPr>
              <a:t>Fewest number of calls between 4am and 6am</a:t>
            </a:r>
          </a:p>
          <a:p>
            <a:r>
              <a:rPr lang="en-US" sz="3000" dirty="0">
                <a:solidFill>
                  <a:srgbClr val="FFC000"/>
                </a:solidFill>
              </a:rPr>
              <a:t>Highest number of calls between 3pm and 5pm</a:t>
            </a: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5" name="Picture 4">
            <a:extLst>
              <a:ext uri="{FF2B5EF4-FFF2-40B4-BE49-F238E27FC236}">
                <a16:creationId xmlns:a16="http://schemas.microsoft.com/office/drawing/2014/main" id="{88AC181F-C9ED-41F6-B0AE-E47D800020FB}"/>
              </a:ext>
            </a:extLst>
          </p:cNvPr>
          <p:cNvPicPr>
            <a:picLocks noChangeAspect="1"/>
          </p:cNvPicPr>
          <p:nvPr/>
        </p:nvPicPr>
        <p:blipFill>
          <a:blip r:embed="rId3"/>
          <a:stretch>
            <a:fillRect/>
          </a:stretch>
        </p:blipFill>
        <p:spPr>
          <a:xfrm>
            <a:off x="1863372" y="3429000"/>
            <a:ext cx="7200900" cy="2505075"/>
          </a:xfrm>
          <a:prstGeom prst="rect">
            <a:avLst/>
          </a:prstGeom>
        </p:spPr>
      </p:pic>
      <p:sp>
        <p:nvSpPr>
          <p:cNvPr id="6" name="TextBox 5">
            <a:extLst>
              <a:ext uri="{FF2B5EF4-FFF2-40B4-BE49-F238E27FC236}">
                <a16:creationId xmlns:a16="http://schemas.microsoft.com/office/drawing/2014/main" id="{6AC2643C-BCEE-48B6-A29A-CFFF8395CBC1}"/>
              </a:ext>
            </a:extLst>
          </p:cNvPr>
          <p:cNvSpPr txBox="1"/>
          <p:nvPr/>
        </p:nvSpPr>
        <p:spPr>
          <a:xfrm>
            <a:off x="232497" y="4277022"/>
            <a:ext cx="1584115" cy="461665"/>
          </a:xfrm>
          <a:prstGeom prst="rect">
            <a:avLst/>
          </a:prstGeom>
          <a:noFill/>
        </p:spPr>
        <p:txBody>
          <a:bodyPr wrap="square" rtlCol="0">
            <a:spAutoFit/>
          </a:bodyPr>
          <a:lstStyle/>
          <a:p>
            <a:r>
              <a:rPr lang="en-US" sz="2400" dirty="0">
                <a:solidFill>
                  <a:srgbClr val="FFC000"/>
                </a:solidFill>
              </a:rPr>
              <a:t>Precinct</a:t>
            </a:r>
          </a:p>
        </p:txBody>
      </p:sp>
    </p:spTree>
    <p:extLst>
      <p:ext uri="{BB962C8B-B14F-4D97-AF65-F5344CB8AC3E}">
        <p14:creationId xmlns:p14="http://schemas.microsoft.com/office/powerpoint/2010/main" val="1572922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46798"/>
            <a:ext cx="9228201" cy="6077980"/>
          </a:xfrm>
        </p:spPr>
        <p:txBody>
          <a:bodyPr>
            <a:normAutofit/>
          </a:bodyPr>
          <a:lstStyle/>
          <a:p>
            <a:pPr algn="ctr"/>
            <a:r>
              <a:rPr lang="en-US" sz="5000" b="1" u="sng" dirty="0">
                <a:solidFill>
                  <a:srgbClr val="FFC000"/>
                </a:solidFill>
              </a:rPr>
              <a:t>Crime by Day of the Week</a:t>
            </a: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6" name="Picture 5">
            <a:extLst>
              <a:ext uri="{FF2B5EF4-FFF2-40B4-BE49-F238E27FC236}">
                <a16:creationId xmlns:a16="http://schemas.microsoft.com/office/drawing/2014/main" id="{49665E0D-1458-4D44-8B6E-5C75B942B621}"/>
              </a:ext>
            </a:extLst>
          </p:cNvPr>
          <p:cNvPicPr>
            <a:picLocks noChangeAspect="1"/>
          </p:cNvPicPr>
          <p:nvPr/>
        </p:nvPicPr>
        <p:blipFill>
          <a:blip r:embed="rId3"/>
          <a:stretch>
            <a:fillRect/>
          </a:stretch>
        </p:blipFill>
        <p:spPr>
          <a:xfrm>
            <a:off x="644562" y="1238331"/>
            <a:ext cx="9146084" cy="5487650"/>
          </a:xfrm>
          <a:prstGeom prst="rect">
            <a:avLst/>
          </a:prstGeom>
        </p:spPr>
      </p:pic>
    </p:spTree>
    <p:extLst>
      <p:ext uri="{BB962C8B-B14F-4D97-AF65-F5344CB8AC3E}">
        <p14:creationId xmlns:p14="http://schemas.microsoft.com/office/powerpoint/2010/main" val="426120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175803" y="390010"/>
            <a:ext cx="5654421" cy="6077980"/>
          </a:xfrm>
        </p:spPr>
        <p:txBody>
          <a:bodyPr>
            <a:normAutofit/>
          </a:bodyPr>
          <a:lstStyle/>
          <a:p>
            <a:pPr algn="ctr"/>
            <a:r>
              <a:rPr lang="en-US" sz="5000" b="1" u="sng" dirty="0">
                <a:solidFill>
                  <a:srgbClr val="FFC000"/>
                </a:solidFill>
              </a:rPr>
              <a:t>Heatmap of </a:t>
            </a:r>
            <a:r>
              <a:rPr lang="en-US" sz="5000" b="1" u="sng" dirty="0" err="1">
                <a:solidFill>
                  <a:srgbClr val="FFC000"/>
                </a:solidFill>
              </a:rPr>
              <a:t>tencode</a:t>
            </a:r>
            <a:r>
              <a:rPr lang="en-US" sz="5000" b="1" u="sng" dirty="0">
                <a:solidFill>
                  <a:srgbClr val="FFC000"/>
                </a:solidFill>
              </a:rPr>
              <a:t> description by hour of the day</a:t>
            </a:r>
          </a:p>
          <a:p>
            <a:r>
              <a:rPr lang="en-US" sz="2000" dirty="0">
                <a:solidFill>
                  <a:srgbClr val="FFC000"/>
                </a:solidFill>
              </a:rPr>
              <a:t>Highest number of calls for residential burglaries are between 10 am and 2pm</a:t>
            </a:r>
          </a:p>
          <a:p>
            <a:r>
              <a:rPr lang="en-US" sz="2000" dirty="0" err="1">
                <a:solidFill>
                  <a:srgbClr val="FFC000"/>
                </a:solidFill>
              </a:rPr>
              <a:t>Highesty</a:t>
            </a:r>
            <a:r>
              <a:rPr lang="en-US" sz="2000" dirty="0">
                <a:solidFill>
                  <a:srgbClr val="FFC000"/>
                </a:solidFill>
              </a:rPr>
              <a:t> number of calls for suspicious person are between 10pm and 2am</a:t>
            </a:r>
          </a:p>
          <a:p>
            <a:r>
              <a:rPr lang="en-US" sz="2000" dirty="0">
                <a:solidFill>
                  <a:srgbClr val="FFC000"/>
                </a:solidFill>
              </a:rPr>
              <a:t>Highest number of calls for safety hazard are between 3pm and 6pm</a:t>
            </a:r>
          </a:p>
          <a:p>
            <a:pPr algn="ctr"/>
            <a:endParaRPr lang="en-US" sz="3000" dirty="0">
              <a:solidFill>
                <a:srgbClr val="FFC000"/>
              </a:solidFill>
            </a:endParaRP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2" name="Picture 1">
            <a:extLst>
              <a:ext uri="{FF2B5EF4-FFF2-40B4-BE49-F238E27FC236}">
                <a16:creationId xmlns:a16="http://schemas.microsoft.com/office/drawing/2014/main" id="{25C10A72-BABE-4049-8D42-573157B5FB34}"/>
              </a:ext>
            </a:extLst>
          </p:cNvPr>
          <p:cNvPicPr>
            <a:picLocks noChangeAspect="1"/>
          </p:cNvPicPr>
          <p:nvPr/>
        </p:nvPicPr>
        <p:blipFill>
          <a:blip r:embed="rId3"/>
          <a:stretch>
            <a:fillRect/>
          </a:stretch>
        </p:blipFill>
        <p:spPr>
          <a:xfrm>
            <a:off x="0" y="0"/>
            <a:ext cx="5935477" cy="6858000"/>
          </a:xfrm>
          <a:prstGeom prst="rect">
            <a:avLst/>
          </a:prstGeom>
        </p:spPr>
      </p:pic>
    </p:spTree>
    <p:extLst>
      <p:ext uri="{BB962C8B-B14F-4D97-AF65-F5344CB8AC3E}">
        <p14:creationId xmlns:p14="http://schemas.microsoft.com/office/powerpoint/2010/main" val="467697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175803" y="390010"/>
            <a:ext cx="5654421" cy="6077980"/>
          </a:xfrm>
        </p:spPr>
        <p:txBody>
          <a:bodyPr>
            <a:normAutofit/>
          </a:bodyPr>
          <a:lstStyle/>
          <a:p>
            <a:pPr algn="ctr"/>
            <a:r>
              <a:rPr lang="en-US" sz="5000" b="1" u="sng" dirty="0">
                <a:solidFill>
                  <a:srgbClr val="FFC000"/>
                </a:solidFill>
              </a:rPr>
              <a:t>Heatmap of </a:t>
            </a:r>
            <a:r>
              <a:rPr lang="en-US" sz="5000" b="1" u="sng" dirty="0" err="1">
                <a:solidFill>
                  <a:srgbClr val="FFC000"/>
                </a:solidFill>
              </a:rPr>
              <a:t>tencode</a:t>
            </a:r>
            <a:r>
              <a:rPr lang="en-US" sz="5000" b="1" u="sng" dirty="0">
                <a:solidFill>
                  <a:srgbClr val="FFC000"/>
                </a:solidFill>
              </a:rPr>
              <a:t> description by month</a:t>
            </a:r>
          </a:p>
          <a:p>
            <a:r>
              <a:rPr lang="en-US" sz="2000" dirty="0">
                <a:solidFill>
                  <a:srgbClr val="FFC000"/>
                </a:solidFill>
              </a:rPr>
              <a:t>Number of burglaries was consistent throughout the year</a:t>
            </a:r>
          </a:p>
          <a:p>
            <a:r>
              <a:rPr lang="en-US" sz="2000" dirty="0" err="1">
                <a:solidFill>
                  <a:srgbClr val="FFC000"/>
                </a:solidFill>
              </a:rPr>
              <a:t>Highesty</a:t>
            </a:r>
            <a:r>
              <a:rPr lang="en-US" sz="2000" dirty="0">
                <a:solidFill>
                  <a:srgbClr val="FFC000"/>
                </a:solidFill>
              </a:rPr>
              <a:t> number of calls for suspicious person are in summer months</a:t>
            </a:r>
          </a:p>
          <a:p>
            <a:r>
              <a:rPr lang="en-US" sz="2000" dirty="0">
                <a:solidFill>
                  <a:srgbClr val="FFC000"/>
                </a:solidFill>
              </a:rPr>
              <a:t>Highest number of calls for safety hazard are January, June, July, December</a:t>
            </a:r>
          </a:p>
          <a:p>
            <a:pPr algn="ctr"/>
            <a:endParaRPr lang="en-US" sz="3000" dirty="0">
              <a:solidFill>
                <a:srgbClr val="FFC000"/>
              </a:solidFill>
            </a:endParaRP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2" name="Picture 1">
            <a:extLst>
              <a:ext uri="{FF2B5EF4-FFF2-40B4-BE49-F238E27FC236}">
                <a16:creationId xmlns:a16="http://schemas.microsoft.com/office/drawing/2014/main" id="{8CB553FA-65C3-40B0-A515-2A465642458B}"/>
              </a:ext>
            </a:extLst>
          </p:cNvPr>
          <p:cNvPicPr>
            <a:picLocks noChangeAspect="1"/>
          </p:cNvPicPr>
          <p:nvPr/>
        </p:nvPicPr>
        <p:blipFill>
          <a:blip r:embed="rId3"/>
          <a:stretch>
            <a:fillRect/>
          </a:stretch>
        </p:blipFill>
        <p:spPr>
          <a:xfrm>
            <a:off x="0" y="0"/>
            <a:ext cx="5840744" cy="6858000"/>
          </a:xfrm>
          <a:prstGeom prst="rect">
            <a:avLst/>
          </a:prstGeom>
        </p:spPr>
      </p:pic>
    </p:spTree>
    <p:extLst>
      <p:ext uri="{BB962C8B-B14F-4D97-AF65-F5344CB8AC3E}">
        <p14:creationId xmlns:p14="http://schemas.microsoft.com/office/powerpoint/2010/main" val="3353490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46798"/>
            <a:ext cx="9228201" cy="6077980"/>
          </a:xfrm>
        </p:spPr>
        <p:txBody>
          <a:bodyPr>
            <a:normAutofit/>
          </a:bodyPr>
          <a:lstStyle/>
          <a:p>
            <a:pPr algn="ctr"/>
            <a:r>
              <a:rPr lang="en-US" sz="5000" b="1" u="sng" dirty="0">
                <a:solidFill>
                  <a:srgbClr val="FFC000"/>
                </a:solidFill>
              </a:rPr>
              <a:t>Crime by Month</a:t>
            </a: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5" name="Picture 4">
            <a:extLst>
              <a:ext uri="{FF2B5EF4-FFF2-40B4-BE49-F238E27FC236}">
                <a16:creationId xmlns:a16="http://schemas.microsoft.com/office/drawing/2014/main" id="{1DC18F9E-2B44-4212-94F5-AF604EF1F2C9}"/>
              </a:ext>
            </a:extLst>
          </p:cNvPr>
          <p:cNvPicPr>
            <a:picLocks noChangeAspect="1"/>
          </p:cNvPicPr>
          <p:nvPr/>
        </p:nvPicPr>
        <p:blipFill>
          <a:blip r:embed="rId3"/>
          <a:stretch>
            <a:fillRect/>
          </a:stretch>
        </p:blipFill>
        <p:spPr>
          <a:xfrm>
            <a:off x="261630" y="1261527"/>
            <a:ext cx="9144019" cy="5486411"/>
          </a:xfrm>
          <a:prstGeom prst="rect">
            <a:avLst/>
          </a:prstGeom>
        </p:spPr>
      </p:pic>
    </p:spTree>
    <p:extLst>
      <p:ext uri="{BB962C8B-B14F-4D97-AF65-F5344CB8AC3E}">
        <p14:creationId xmlns:p14="http://schemas.microsoft.com/office/powerpoint/2010/main" val="1986087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pPr algn="ctr"/>
            <a:r>
              <a:rPr lang="en-US" b="1" u="sng" dirty="0">
                <a:solidFill>
                  <a:srgbClr val="FFC000"/>
                </a:solidFill>
              </a:rPr>
              <a:t>Highest Frequency of Residential Burglaries</a:t>
            </a:r>
          </a:p>
          <a:p>
            <a:endParaRPr lang="en-US" sz="3000" dirty="0">
              <a:solidFill>
                <a:srgbClr val="FFC000"/>
              </a:solidFill>
            </a:endParaRPr>
          </a:p>
          <a:p>
            <a:r>
              <a:rPr lang="en-US" sz="3000" dirty="0">
                <a:solidFill>
                  <a:srgbClr val="FFC000"/>
                </a:solidFill>
              </a:rPr>
              <a:t>Fewest number of calls between 4am and 6am</a:t>
            </a:r>
          </a:p>
          <a:p>
            <a:r>
              <a:rPr lang="en-US" sz="3000" dirty="0">
                <a:solidFill>
                  <a:srgbClr val="FFC000"/>
                </a:solidFill>
              </a:rPr>
              <a:t>Highest number of calls between 10am and 2pm</a:t>
            </a: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6" name="Picture 5">
            <a:extLst>
              <a:ext uri="{FF2B5EF4-FFF2-40B4-BE49-F238E27FC236}">
                <a16:creationId xmlns:a16="http://schemas.microsoft.com/office/drawing/2014/main" id="{219364F5-8086-41DC-A655-B3F1FF449ACC}"/>
              </a:ext>
            </a:extLst>
          </p:cNvPr>
          <p:cNvPicPr>
            <a:picLocks noChangeAspect="1"/>
          </p:cNvPicPr>
          <p:nvPr/>
        </p:nvPicPr>
        <p:blipFill>
          <a:blip r:embed="rId3"/>
          <a:stretch>
            <a:fillRect/>
          </a:stretch>
        </p:blipFill>
        <p:spPr>
          <a:xfrm>
            <a:off x="2994026" y="3429000"/>
            <a:ext cx="4781550" cy="2628900"/>
          </a:xfrm>
          <a:prstGeom prst="rect">
            <a:avLst/>
          </a:prstGeom>
        </p:spPr>
      </p:pic>
    </p:spTree>
    <p:extLst>
      <p:ext uri="{BB962C8B-B14F-4D97-AF65-F5344CB8AC3E}">
        <p14:creationId xmlns:p14="http://schemas.microsoft.com/office/powerpoint/2010/main" val="55884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pPr algn="ctr"/>
            <a:r>
              <a:rPr lang="en-US" sz="6400" b="1" u="sng" dirty="0">
                <a:solidFill>
                  <a:srgbClr val="FFC000"/>
                </a:solidFill>
              </a:rPr>
              <a:t>Core </a:t>
            </a:r>
            <a:r>
              <a:rPr lang="en-US" sz="7100" b="1" u="sng" dirty="0">
                <a:solidFill>
                  <a:srgbClr val="FFC000"/>
                </a:solidFill>
              </a:rPr>
              <a:t>message</a:t>
            </a:r>
          </a:p>
          <a:p>
            <a:r>
              <a:rPr lang="en-US" sz="5000" dirty="0">
                <a:solidFill>
                  <a:srgbClr val="FFC000"/>
                </a:solidFill>
              </a:rPr>
              <a:t>We wanted to find some crime trends in Nashville for the year 2016 using data of calls placed for police service to help our city be a safer place to live.</a:t>
            </a:r>
            <a:endParaRPr lang="en-US" dirty="0">
              <a:solidFill>
                <a:srgbClr val="FFC000"/>
              </a:solidFill>
            </a:endParaRPr>
          </a:p>
          <a:p>
            <a:endParaRPr lang="en-US" dirty="0"/>
          </a:p>
          <a:p>
            <a:endParaRPr lang="en-US" dirty="0"/>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spTree>
    <p:extLst>
      <p:ext uri="{BB962C8B-B14F-4D97-AF65-F5344CB8AC3E}">
        <p14:creationId xmlns:p14="http://schemas.microsoft.com/office/powerpoint/2010/main" val="2504831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pPr algn="ctr"/>
            <a:r>
              <a:rPr lang="en-US" b="1" u="sng" dirty="0">
                <a:solidFill>
                  <a:srgbClr val="FFC000"/>
                </a:solidFill>
              </a:rPr>
              <a:t>Boxplot of Residential Burglaries 2013-2017</a:t>
            </a: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5" name="Picture 4">
            <a:extLst>
              <a:ext uri="{FF2B5EF4-FFF2-40B4-BE49-F238E27FC236}">
                <a16:creationId xmlns:a16="http://schemas.microsoft.com/office/drawing/2014/main" id="{AC60E04E-E0D0-44D5-81DD-1E9E6076B4AD}"/>
              </a:ext>
            </a:extLst>
          </p:cNvPr>
          <p:cNvPicPr>
            <a:picLocks noChangeAspect="1"/>
          </p:cNvPicPr>
          <p:nvPr/>
        </p:nvPicPr>
        <p:blipFill>
          <a:blip r:embed="rId3"/>
          <a:stretch>
            <a:fillRect/>
          </a:stretch>
        </p:blipFill>
        <p:spPr>
          <a:xfrm>
            <a:off x="1672672" y="1241778"/>
            <a:ext cx="7213600" cy="4809066"/>
          </a:xfrm>
          <a:prstGeom prst="rect">
            <a:avLst/>
          </a:prstGeom>
        </p:spPr>
      </p:pic>
    </p:spTree>
    <p:extLst>
      <p:ext uri="{BB962C8B-B14F-4D97-AF65-F5344CB8AC3E}">
        <p14:creationId xmlns:p14="http://schemas.microsoft.com/office/powerpoint/2010/main" val="3090101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pPr algn="ctr"/>
            <a:r>
              <a:rPr lang="en-US" sz="5000" b="1" u="sng" dirty="0">
                <a:solidFill>
                  <a:srgbClr val="FFC000"/>
                </a:solidFill>
              </a:rPr>
              <a:t>Residential Burglaries 2013-2017 for each day of the week</a:t>
            </a:r>
          </a:p>
          <a:p>
            <a:endParaRPr lang="en-US" sz="2000" dirty="0">
              <a:solidFill>
                <a:srgbClr val="FFC000"/>
              </a:solidFill>
            </a:endParaRP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6" name="Picture 5">
            <a:extLst>
              <a:ext uri="{FF2B5EF4-FFF2-40B4-BE49-F238E27FC236}">
                <a16:creationId xmlns:a16="http://schemas.microsoft.com/office/drawing/2014/main" id="{B4FA5F7B-AB0F-4921-A4BD-0551976A1371}"/>
              </a:ext>
            </a:extLst>
          </p:cNvPr>
          <p:cNvPicPr>
            <a:picLocks noChangeAspect="1"/>
          </p:cNvPicPr>
          <p:nvPr/>
        </p:nvPicPr>
        <p:blipFill>
          <a:blip r:embed="rId3"/>
          <a:stretch>
            <a:fillRect/>
          </a:stretch>
        </p:blipFill>
        <p:spPr>
          <a:xfrm>
            <a:off x="2506133" y="2001962"/>
            <a:ext cx="6034790" cy="4663247"/>
          </a:xfrm>
          <a:prstGeom prst="rect">
            <a:avLst/>
          </a:prstGeom>
        </p:spPr>
      </p:pic>
    </p:spTree>
    <p:extLst>
      <p:ext uri="{BB962C8B-B14F-4D97-AF65-F5344CB8AC3E}">
        <p14:creationId xmlns:p14="http://schemas.microsoft.com/office/powerpoint/2010/main" val="56137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pPr algn="ctr"/>
            <a:r>
              <a:rPr lang="en-US" sz="5000" b="1" dirty="0">
                <a:solidFill>
                  <a:srgbClr val="FFC000"/>
                </a:solidFill>
              </a:rPr>
              <a:t>2013-2017</a:t>
            </a:r>
          </a:p>
          <a:p>
            <a:pPr algn="ctr"/>
            <a:r>
              <a:rPr lang="en-US" sz="5000" b="1" dirty="0">
                <a:solidFill>
                  <a:srgbClr val="FFC000"/>
                </a:solidFill>
              </a:rPr>
              <a:t>Cumulative Residential Burglaries</a:t>
            </a:r>
          </a:p>
          <a:p>
            <a:pPr algn="ctr"/>
            <a:r>
              <a:rPr lang="en-US" sz="5000" b="1">
                <a:solidFill>
                  <a:srgbClr val="FFC000"/>
                </a:solidFill>
              </a:rPr>
              <a:t>Trending </a:t>
            </a:r>
            <a:r>
              <a:rPr lang="en-US" sz="5000" b="1" dirty="0">
                <a:solidFill>
                  <a:srgbClr val="FFC000"/>
                </a:solidFill>
              </a:rPr>
              <a:t>down in 2016 and 2017</a:t>
            </a:r>
            <a:endParaRPr lang="en-US" sz="2000" dirty="0">
              <a:solidFill>
                <a:srgbClr val="FFC000"/>
              </a:solidFill>
            </a:endParaRP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8" name="Picture 7">
            <a:extLst>
              <a:ext uri="{FF2B5EF4-FFF2-40B4-BE49-F238E27FC236}">
                <a16:creationId xmlns:a16="http://schemas.microsoft.com/office/drawing/2014/main" id="{786EEDB5-533E-4CC7-9972-9F37CC1A2F0E}"/>
              </a:ext>
            </a:extLst>
          </p:cNvPr>
          <p:cNvPicPr>
            <a:picLocks noChangeAspect="1"/>
          </p:cNvPicPr>
          <p:nvPr/>
        </p:nvPicPr>
        <p:blipFill>
          <a:blip r:embed="rId3"/>
          <a:stretch>
            <a:fillRect/>
          </a:stretch>
        </p:blipFill>
        <p:spPr>
          <a:xfrm>
            <a:off x="1942606" y="3127021"/>
            <a:ext cx="7037714" cy="3538187"/>
          </a:xfrm>
          <a:prstGeom prst="rect">
            <a:avLst/>
          </a:prstGeom>
        </p:spPr>
      </p:pic>
    </p:spTree>
    <p:extLst>
      <p:ext uri="{BB962C8B-B14F-4D97-AF65-F5344CB8AC3E}">
        <p14:creationId xmlns:p14="http://schemas.microsoft.com/office/powerpoint/2010/main" val="4130070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pPr algn="ctr"/>
            <a:r>
              <a:rPr lang="en-US" sz="2800" dirty="0">
                <a:solidFill>
                  <a:srgbClr val="FFC000"/>
                </a:solidFill>
              </a:rPr>
              <a:t>Stat Tests Analysis</a:t>
            </a:r>
          </a:p>
          <a:p>
            <a:pPr algn="ctr"/>
            <a:endParaRPr lang="en-US" sz="2000" dirty="0">
              <a:solidFill>
                <a:srgbClr val="FFC000"/>
              </a:solidFill>
            </a:endParaRP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sp>
        <p:nvSpPr>
          <p:cNvPr id="2" name="Rectangle 1">
            <a:extLst>
              <a:ext uri="{FF2B5EF4-FFF2-40B4-BE49-F238E27FC236}">
                <a16:creationId xmlns:a16="http://schemas.microsoft.com/office/drawing/2014/main" id="{FB4C859C-D50C-4E69-90FD-42F70CC73AF3}"/>
              </a:ext>
            </a:extLst>
          </p:cNvPr>
          <p:cNvSpPr/>
          <p:nvPr/>
        </p:nvSpPr>
        <p:spPr>
          <a:xfrm>
            <a:off x="1207911" y="891142"/>
            <a:ext cx="8229599" cy="5613460"/>
          </a:xfrm>
          <a:prstGeom prst="rect">
            <a:avLst/>
          </a:prstGeom>
        </p:spPr>
        <p:txBody>
          <a:bodyPr wrap="square">
            <a:spAutoFit/>
          </a:bodyPr>
          <a:lstStyle/>
          <a:p>
            <a:pPr>
              <a:lnSpc>
                <a:spcPct val="107000"/>
              </a:lnSpc>
            </a:pPr>
            <a:r>
              <a:rPr lang="en-US" sz="1600" dirty="0">
                <a:latin typeface="Calibri" panose="020F0502020204030204" pitchFamily="34" charset="0"/>
                <a:ea typeface="Calibri" panose="020F0502020204030204" pitchFamily="34" charset="0"/>
                <a:cs typeface="Arial" panose="020B0604020202020204" pitchFamily="34" charset="0"/>
              </a:rPr>
              <a:t>For the statistical analysis, we compared residential burglaries.  We compared frequency by day of week.  We then compared the numbers across years (2013-2017).</a:t>
            </a:r>
          </a:p>
          <a:p>
            <a:pPr>
              <a:lnSpc>
                <a:spcPct val="107000"/>
              </a:lnSpc>
            </a:pPr>
            <a:r>
              <a:rPr lang="en-US" sz="1600" dirty="0">
                <a:latin typeface="Calibri" panose="020F0502020204030204" pitchFamily="34" charset="0"/>
                <a:ea typeface="Calibri" panose="020F0502020204030204" pitchFamily="34" charset="0"/>
                <a:cs typeface="Arial" panose="020B0604020202020204" pitchFamily="34" charset="0"/>
              </a:rPr>
              <a:t> </a:t>
            </a:r>
          </a:p>
          <a:p>
            <a:pPr>
              <a:lnSpc>
                <a:spcPct val="107000"/>
              </a:lnSpc>
            </a:pPr>
            <a:r>
              <a:rPr lang="en-US" sz="1600" dirty="0">
                <a:latin typeface="Calibri" panose="020F0502020204030204" pitchFamily="34" charset="0"/>
                <a:ea typeface="Calibri" panose="020F0502020204030204" pitchFamily="34" charset="0"/>
                <a:cs typeface="Arial" panose="020B0604020202020204" pitchFamily="34" charset="0"/>
              </a:rPr>
              <a:t>After calculating the mean and standard deviation for each day, we prepared a boxplot.</a:t>
            </a:r>
          </a:p>
          <a:p>
            <a:pPr>
              <a:lnSpc>
                <a:spcPct val="107000"/>
              </a:lnSpc>
            </a:pPr>
            <a:r>
              <a:rPr lang="en-US" sz="1600" dirty="0">
                <a:latin typeface="Calibri" panose="020F0502020204030204" pitchFamily="34" charset="0"/>
                <a:ea typeface="Calibri" panose="020F0502020204030204" pitchFamily="34" charset="0"/>
                <a:cs typeface="Arial" panose="020B0604020202020204" pitchFamily="34" charset="0"/>
              </a:rPr>
              <a:t> </a:t>
            </a:r>
          </a:p>
          <a:p>
            <a:pPr>
              <a:lnSpc>
                <a:spcPct val="107000"/>
              </a:lnSpc>
            </a:pPr>
            <a:r>
              <a:rPr lang="en-US" sz="1600" dirty="0">
                <a:latin typeface="Calibri" panose="020F0502020204030204" pitchFamily="34" charset="0"/>
                <a:ea typeface="Calibri" panose="020F0502020204030204" pitchFamily="34" charset="0"/>
                <a:cs typeface="Arial" panose="020B0604020202020204" pitchFamily="34" charset="0"/>
              </a:rPr>
              <a:t>Sunday looks to have the least amount of crime and Friday appears to be the day with the highest crime.  We ran a t-test to confirm.  With a value of 0.00627, we reject the null hypothesis that the mean of the crimes on these two days are statistically the same.  We accept the alternative hypothesis that the crime on these two days are statistically significant.</a:t>
            </a:r>
          </a:p>
          <a:p>
            <a:pPr>
              <a:lnSpc>
                <a:spcPct val="107000"/>
              </a:lnSpc>
            </a:pPr>
            <a:r>
              <a:rPr lang="en-US" sz="1600" dirty="0">
                <a:latin typeface="Calibri" panose="020F0502020204030204" pitchFamily="34" charset="0"/>
                <a:ea typeface="Calibri" panose="020F0502020204030204" pitchFamily="34" charset="0"/>
                <a:cs typeface="Arial" panose="020B0604020202020204" pitchFamily="34" charset="0"/>
              </a:rPr>
              <a:t> </a:t>
            </a:r>
          </a:p>
          <a:p>
            <a:pPr>
              <a:lnSpc>
                <a:spcPct val="107000"/>
              </a:lnSpc>
            </a:pPr>
            <a:r>
              <a:rPr lang="en-US" sz="1600" dirty="0">
                <a:latin typeface="Calibri" panose="020F0502020204030204" pitchFamily="34" charset="0"/>
                <a:ea typeface="Calibri" panose="020F0502020204030204" pitchFamily="34" charset="0"/>
                <a:cs typeface="Arial" panose="020B0604020202020204" pitchFamily="34" charset="0"/>
              </a:rPr>
              <a:t>We then ran the ANOVA test on the days of the week.  With a low P value, 0.03419, we reject the null hypothesis that all days statistically have the same amount of residential burglaries.  We accept the alternative hypothesis that the mean of at least one day is significantly different.</a:t>
            </a:r>
          </a:p>
          <a:p>
            <a:pPr>
              <a:lnSpc>
                <a:spcPct val="107000"/>
              </a:lnSpc>
            </a:pPr>
            <a:r>
              <a:rPr lang="en-US" sz="1600" dirty="0">
                <a:latin typeface="Calibri" panose="020F0502020204030204" pitchFamily="34" charset="0"/>
                <a:ea typeface="Calibri" panose="020F0502020204030204" pitchFamily="34" charset="0"/>
                <a:cs typeface="Arial" panose="020B0604020202020204" pitchFamily="34" charset="0"/>
              </a:rPr>
              <a:t> </a:t>
            </a:r>
          </a:p>
          <a:p>
            <a:pPr>
              <a:lnSpc>
                <a:spcPct val="107000"/>
              </a:lnSpc>
            </a:pPr>
            <a:r>
              <a:rPr lang="en-US" sz="1600" dirty="0">
                <a:latin typeface="Calibri" panose="020F0502020204030204" pitchFamily="34" charset="0"/>
                <a:ea typeface="Calibri" panose="020F0502020204030204" pitchFamily="34" charset="0"/>
                <a:cs typeface="Arial" panose="020B0604020202020204" pitchFamily="34" charset="0"/>
              </a:rPr>
              <a:t>In looking at the charts and means, Saturday and Sunday look to have the lowest amount of residential burglaries.  For fun, we reran the ANOVA test with weekdays only.  This result was 0.74071.  With result above 0.05, we accept the null hypothesis that average residential burglary on any weekday is statistically similar to the same crime on any other weekday.</a:t>
            </a:r>
          </a:p>
          <a:p>
            <a:pPr>
              <a:lnSpc>
                <a:spcPct val="107000"/>
              </a:lnSpc>
            </a:pPr>
            <a:r>
              <a:rPr lang="en-US" sz="1600" dirty="0">
                <a:latin typeface="Calibri" panose="020F0502020204030204" pitchFamily="34" charset="0"/>
                <a:ea typeface="Calibri" panose="020F0502020204030204" pitchFamily="34" charset="0"/>
                <a:cs typeface="Arial" panose="020B0604020202020204" pitchFamily="34" charset="0"/>
              </a:rPr>
              <a:t> </a:t>
            </a:r>
          </a:p>
          <a:p>
            <a:pPr>
              <a:lnSpc>
                <a:spcPct val="107000"/>
              </a:lnSpc>
            </a:pPr>
            <a:r>
              <a:rPr lang="en-US" sz="1600" dirty="0">
                <a:latin typeface="Calibri" panose="020F0502020204030204" pitchFamily="34" charset="0"/>
                <a:ea typeface="Calibri" panose="020F0502020204030204" pitchFamily="34" charset="0"/>
                <a:cs typeface="Arial" panose="020B0604020202020204" pitchFamily="34" charset="0"/>
              </a:rPr>
              <a:t>Moral of the story, according to historical data from 2013-2017, if you are going to leave your house unlocked and do not want a break-in, do it on a Sunday!</a:t>
            </a:r>
          </a:p>
        </p:txBody>
      </p:sp>
    </p:spTree>
    <p:extLst>
      <p:ext uri="{BB962C8B-B14F-4D97-AF65-F5344CB8AC3E}">
        <p14:creationId xmlns:p14="http://schemas.microsoft.com/office/powerpoint/2010/main" val="2382358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1253065" y="124385"/>
            <a:ext cx="9076268" cy="6077980"/>
          </a:xfrm>
        </p:spPr>
        <p:txBody>
          <a:bodyPr>
            <a:normAutofit/>
          </a:bodyPr>
          <a:lstStyle/>
          <a:p>
            <a:pPr algn="ctr"/>
            <a:r>
              <a:rPr lang="en-US" sz="5000" b="1" u="sng" dirty="0" err="1">
                <a:solidFill>
                  <a:srgbClr val="FFC000"/>
                </a:solidFill>
              </a:rPr>
              <a:t>GMaps</a:t>
            </a:r>
            <a:endParaRPr lang="en-US" sz="5000" b="1" u="sng" dirty="0">
              <a:solidFill>
                <a:srgbClr val="FFC000"/>
              </a:solidFill>
            </a:endParaRPr>
          </a:p>
          <a:p>
            <a:r>
              <a:rPr lang="en-US" dirty="0">
                <a:solidFill>
                  <a:srgbClr val="FFC000"/>
                </a:solidFill>
              </a:rPr>
              <a:t>Red circle is above 200 real crime</a:t>
            </a:r>
          </a:p>
          <a:p>
            <a:r>
              <a:rPr lang="en-US" dirty="0">
                <a:solidFill>
                  <a:srgbClr val="FFC000"/>
                </a:solidFill>
              </a:rPr>
              <a:t>Green dots are approximately 50-199 crimes</a:t>
            </a:r>
            <a:endParaRPr lang="en-US" dirty="0"/>
          </a:p>
          <a:p>
            <a:endParaRPr lang="en-US" dirty="0"/>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10139537" y="124385"/>
            <a:ext cx="1905000" cy="1905000"/>
          </a:xfrm>
          <a:prstGeom prst="rect">
            <a:avLst/>
          </a:prstGeom>
        </p:spPr>
      </p:pic>
      <p:pic>
        <p:nvPicPr>
          <p:cNvPr id="2" name="Picture 1">
            <a:extLst>
              <a:ext uri="{FF2B5EF4-FFF2-40B4-BE49-F238E27FC236}">
                <a16:creationId xmlns:a16="http://schemas.microsoft.com/office/drawing/2014/main" id="{8FE2286D-F353-404B-8763-76278C0E0743}"/>
              </a:ext>
            </a:extLst>
          </p:cNvPr>
          <p:cNvPicPr>
            <a:picLocks noChangeAspect="1"/>
          </p:cNvPicPr>
          <p:nvPr/>
        </p:nvPicPr>
        <p:blipFill>
          <a:blip r:embed="rId3"/>
          <a:stretch>
            <a:fillRect/>
          </a:stretch>
        </p:blipFill>
        <p:spPr>
          <a:xfrm>
            <a:off x="5886449" y="2443163"/>
            <a:ext cx="5052486" cy="4161230"/>
          </a:xfrm>
          <a:prstGeom prst="rect">
            <a:avLst/>
          </a:prstGeom>
        </p:spPr>
      </p:pic>
      <p:pic>
        <p:nvPicPr>
          <p:cNvPr id="5" name="Picture 4">
            <a:extLst>
              <a:ext uri="{FF2B5EF4-FFF2-40B4-BE49-F238E27FC236}">
                <a16:creationId xmlns:a16="http://schemas.microsoft.com/office/drawing/2014/main" id="{621D9BF1-7C7B-4165-9696-A6ECED424598}"/>
              </a:ext>
            </a:extLst>
          </p:cNvPr>
          <p:cNvPicPr>
            <a:picLocks noChangeAspect="1"/>
          </p:cNvPicPr>
          <p:nvPr/>
        </p:nvPicPr>
        <p:blipFill>
          <a:blip r:embed="rId4"/>
          <a:stretch>
            <a:fillRect/>
          </a:stretch>
        </p:blipFill>
        <p:spPr>
          <a:xfrm>
            <a:off x="283609" y="2443162"/>
            <a:ext cx="5295853" cy="4136253"/>
          </a:xfrm>
          <a:prstGeom prst="rect">
            <a:avLst/>
          </a:prstGeom>
        </p:spPr>
      </p:pic>
    </p:spTree>
    <p:extLst>
      <p:ext uri="{BB962C8B-B14F-4D97-AF65-F5344CB8AC3E}">
        <p14:creationId xmlns:p14="http://schemas.microsoft.com/office/powerpoint/2010/main" val="3780190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1253065" y="124385"/>
            <a:ext cx="9076268" cy="6077980"/>
          </a:xfrm>
        </p:spPr>
        <p:txBody>
          <a:bodyPr>
            <a:normAutofit/>
          </a:bodyPr>
          <a:lstStyle/>
          <a:p>
            <a:pPr algn="ctr"/>
            <a:r>
              <a:rPr lang="en-US" sz="5000" b="1" u="sng" dirty="0" err="1">
                <a:solidFill>
                  <a:srgbClr val="FFC000"/>
                </a:solidFill>
              </a:rPr>
              <a:t>GMaps</a:t>
            </a:r>
            <a:endParaRPr lang="en-US" sz="5000" b="1" u="sng" dirty="0">
              <a:solidFill>
                <a:srgbClr val="FFC000"/>
              </a:solidFill>
            </a:endParaRPr>
          </a:p>
          <a:p>
            <a:r>
              <a:rPr lang="en-US" dirty="0">
                <a:solidFill>
                  <a:srgbClr val="FFC000"/>
                </a:solidFill>
              </a:rPr>
              <a:t>Be careful around Vanderbilt campus</a:t>
            </a:r>
          </a:p>
          <a:p>
            <a:r>
              <a:rPr lang="en-US" dirty="0">
                <a:solidFill>
                  <a:srgbClr val="FFC000"/>
                </a:solidFill>
              </a:rPr>
              <a:t>232 incidents in close proximity in 2016</a:t>
            </a:r>
            <a:endParaRPr lang="en-US" dirty="0"/>
          </a:p>
          <a:p>
            <a:endParaRPr lang="en-US" dirty="0"/>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5" name="Picture 4">
            <a:extLst>
              <a:ext uri="{FF2B5EF4-FFF2-40B4-BE49-F238E27FC236}">
                <a16:creationId xmlns:a16="http://schemas.microsoft.com/office/drawing/2014/main" id="{0FD14CC5-D07C-4D75-8649-4AC9D010951E}"/>
              </a:ext>
            </a:extLst>
          </p:cNvPr>
          <p:cNvPicPr>
            <a:picLocks noChangeAspect="1"/>
          </p:cNvPicPr>
          <p:nvPr/>
        </p:nvPicPr>
        <p:blipFill>
          <a:blip r:embed="rId3"/>
          <a:stretch>
            <a:fillRect/>
          </a:stretch>
        </p:blipFill>
        <p:spPr>
          <a:xfrm>
            <a:off x="2439875" y="2374305"/>
            <a:ext cx="6298539" cy="4205111"/>
          </a:xfrm>
          <a:prstGeom prst="rect">
            <a:avLst/>
          </a:prstGeom>
        </p:spPr>
      </p:pic>
    </p:spTree>
    <p:extLst>
      <p:ext uri="{BB962C8B-B14F-4D97-AF65-F5344CB8AC3E}">
        <p14:creationId xmlns:p14="http://schemas.microsoft.com/office/powerpoint/2010/main" val="3759309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pPr algn="ctr"/>
            <a:r>
              <a:rPr lang="en-US" sz="5000" b="1" u="sng" dirty="0">
                <a:solidFill>
                  <a:srgbClr val="FFC000"/>
                </a:solidFill>
              </a:rPr>
              <a:t>Challenges</a:t>
            </a:r>
          </a:p>
          <a:p>
            <a:r>
              <a:rPr lang="en-US" sz="2000" dirty="0">
                <a:solidFill>
                  <a:srgbClr val="FFC000"/>
                </a:solidFill>
              </a:rPr>
              <a:t>Downsizing </a:t>
            </a:r>
            <a:r>
              <a:rPr lang="en-US" sz="2000" dirty="0" err="1">
                <a:solidFill>
                  <a:srgbClr val="FFC000"/>
                </a:solidFill>
              </a:rPr>
              <a:t>dataframe</a:t>
            </a:r>
            <a:r>
              <a:rPr lang="en-US" sz="2000" dirty="0">
                <a:solidFill>
                  <a:srgbClr val="FFC000"/>
                </a:solidFill>
              </a:rPr>
              <a:t> to the data we found most useful</a:t>
            </a:r>
          </a:p>
          <a:p>
            <a:r>
              <a:rPr lang="en-US" sz="2000" dirty="0">
                <a:solidFill>
                  <a:srgbClr val="FFC000"/>
                </a:solidFill>
              </a:rPr>
              <a:t>Merging code into 1 notebook</a:t>
            </a:r>
          </a:p>
          <a:p>
            <a:r>
              <a:rPr lang="en-US" sz="2000" dirty="0">
                <a:solidFill>
                  <a:srgbClr val="FFC000"/>
                </a:solidFill>
              </a:rPr>
              <a:t>Binning times in segments of day</a:t>
            </a:r>
          </a:p>
          <a:p>
            <a:r>
              <a:rPr lang="en-US" sz="2000" dirty="0">
                <a:solidFill>
                  <a:srgbClr val="FFC000"/>
                </a:solidFill>
              </a:rPr>
              <a:t>Statistical analysis </a:t>
            </a:r>
          </a:p>
          <a:p>
            <a:r>
              <a:rPr lang="en-US" sz="2000" dirty="0">
                <a:solidFill>
                  <a:srgbClr val="FFC000"/>
                </a:solidFill>
              </a:rPr>
              <a:t>Finding useful dataset </a:t>
            </a:r>
          </a:p>
          <a:p>
            <a:r>
              <a:rPr lang="en-US" sz="2000" dirty="0">
                <a:solidFill>
                  <a:srgbClr val="FFC000"/>
                </a:solidFill>
              </a:rPr>
              <a:t>Syntax</a:t>
            </a:r>
          </a:p>
          <a:p>
            <a:endParaRPr lang="en-US" sz="2000" dirty="0">
              <a:solidFill>
                <a:srgbClr val="FFC000"/>
              </a:solidFill>
            </a:endParaRPr>
          </a:p>
          <a:p>
            <a:endParaRPr lang="en-US" sz="2000" dirty="0">
              <a:solidFill>
                <a:srgbClr val="FFC000"/>
              </a:solidFill>
            </a:endParaRP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spTree>
    <p:extLst>
      <p:ext uri="{BB962C8B-B14F-4D97-AF65-F5344CB8AC3E}">
        <p14:creationId xmlns:p14="http://schemas.microsoft.com/office/powerpoint/2010/main" val="3713095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pPr algn="ctr"/>
            <a:r>
              <a:rPr lang="en-US" sz="5000" b="1" u="sng" dirty="0">
                <a:solidFill>
                  <a:srgbClr val="FFC000"/>
                </a:solidFill>
              </a:rPr>
              <a:t>Additional Questions We would ask with 2 more weeks</a:t>
            </a:r>
          </a:p>
          <a:p>
            <a:r>
              <a:rPr lang="en-US" sz="2000" dirty="0">
                <a:solidFill>
                  <a:srgbClr val="FFC000"/>
                </a:solidFill>
              </a:rPr>
              <a:t>How does weather affect frequency of crime?</a:t>
            </a:r>
          </a:p>
          <a:p>
            <a:r>
              <a:rPr lang="en-US" sz="2000" dirty="0">
                <a:solidFill>
                  <a:srgbClr val="FFC000"/>
                </a:solidFill>
              </a:rPr>
              <a:t>What trends are we seeing in Nashville crime over the last 5 years?</a:t>
            </a:r>
          </a:p>
          <a:p>
            <a:r>
              <a:rPr lang="en-US" sz="2000" dirty="0">
                <a:solidFill>
                  <a:srgbClr val="FFC000"/>
                </a:solidFill>
              </a:rPr>
              <a:t>Show plot of crime in relation to median income</a:t>
            </a:r>
          </a:p>
          <a:p>
            <a:r>
              <a:rPr lang="en-US" sz="2000" dirty="0">
                <a:solidFill>
                  <a:srgbClr val="FFC000"/>
                </a:solidFill>
              </a:rPr>
              <a:t>Statistical analysis of additional </a:t>
            </a:r>
            <a:r>
              <a:rPr lang="en-US" sz="2000" dirty="0" err="1">
                <a:solidFill>
                  <a:srgbClr val="FFC000"/>
                </a:solidFill>
              </a:rPr>
              <a:t>tencodes</a:t>
            </a:r>
            <a:endParaRPr lang="en-US" sz="2000" dirty="0">
              <a:solidFill>
                <a:srgbClr val="FFC000"/>
              </a:solidFill>
            </a:endParaRPr>
          </a:p>
          <a:p>
            <a:r>
              <a:rPr lang="en-US" sz="2000" dirty="0">
                <a:solidFill>
                  <a:srgbClr val="FFC000"/>
                </a:solidFill>
              </a:rPr>
              <a:t>Statistical analysis for additional cities</a:t>
            </a:r>
          </a:p>
          <a:p>
            <a:pPr algn="ctr"/>
            <a:endParaRPr lang="en-US" sz="5000" b="1" u="sng" dirty="0">
              <a:solidFill>
                <a:srgbClr val="FFC000"/>
              </a:solidFill>
            </a:endParaRP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spTree>
    <p:extLst>
      <p:ext uri="{BB962C8B-B14F-4D97-AF65-F5344CB8AC3E}">
        <p14:creationId xmlns:p14="http://schemas.microsoft.com/office/powerpoint/2010/main" val="3690477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pPr algn="ctr"/>
            <a:r>
              <a:rPr lang="en-US" sz="5000" b="1" u="sng" dirty="0">
                <a:solidFill>
                  <a:srgbClr val="FFC000"/>
                </a:solidFill>
              </a:rPr>
              <a:t>Questions</a:t>
            </a: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spTree>
    <p:extLst>
      <p:ext uri="{BB962C8B-B14F-4D97-AF65-F5344CB8AC3E}">
        <p14:creationId xmlns:p14="http://schemas.microsoft.com/office/powerpoint/2010/main" val="1045302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endParaRPr lang="en-US" dirty="0">
              <a:solidFill>
                <a:srgbClr val="FFC000"/>
              </a:solidFill>
            </a:endParaRPr>
          </a:p>
          <a:p>
            <a:pPr algn="ctr"/>
            <a:r>
              <a:rPr lang="en-US" sz="6500" b="1" u="sng" dirty="0">
                <a:solidFill>
                  <a:srgbClr val="FFC000"/>
                </a:solidFill>
              </a:rPr>
              <a:t>Questions Asked</a:t>
            </a:r>
          </a:p>
          <a:p>
            <a:r>
              <a:rPr lang="en-US" dirty="0">
                <a:solidFill>
                  <a:srgbClr val="FFC000"/>
                </a:solidFill>
              </a:rPr>
              <a:t>What Police </a:t>
            </a:r>
            <a:r>
              <a:rPr lang="en-US" dirty="0" err="1">
                <a:solidFill>
                  <a:srgbClr val="FFC000"/>
                </a:solidFill>
              </a:rPr>
              <a:t>tencodes</a:t>
            </a:r>
            <a:r>
              <a:rPr lang="en-US" dirty="0">
                <a:solidFill>
                  <a:srgbClr val="FFC000"/>
                </a:solidFill>
              </a:rPr>
              <a:t> are used the most often?</a:t>
            </a:r>
          </a:p>
          <a:p>
            <a:r>
              <a:rPr lang="en-US" dirty="0">
                <a:solidFill>
                  <a:srgbClr val="FFC000"/>
                </a:solidFill>
              </a:rPr>
              <a:t>What parts of Davidson County see a higher number of calls received?</a:t>
            </a:r>
          </a:p>
          <a:p>
            <a:r>
              <a:rPr lang="en-US" dirty="0">
                <a:solidFill>
                  <a:srgbClr val="FFC000"/>
                </a:solidFill>
              </a:rPr>
              <a:t>What hours of the day receive the most number of police calls?</a:t>
            </a:r>
          </a:p>
          <a:p>
            <a:r>
              <a:rPr lang="en-US" dirty="0">
                <a:solidFill>
                  <a:srgbClr val="FFC000"/>
                </a:solidFill>
              </a:rPr>
              <a:t>Have certain crimes of interest increased or decreased over time?</a:t>
            </a:r>
          </a:p>
          <a:p>
            <a:endParaRPr lang="en-US" dirty="0"/>
          </a:p>
          <a:p>
            <a:endParaRPr lang="en-US" dirty="0"/>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spTree>
    <p:extLst>
      <p:ext uri="{BB962C8B-B14F-4D97-AF65-F5344CB8AC3E}">
        <p14:creationId xmlns:p14="http://schemas.microsoft.com/office/powerpoint/2010/main" val="320715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endParaRPr lang="en-US" dirty="0">
              <a:solidFill>
                <a:srgbClr val="FFC000"/>
              </a:solidFill>
            </a:endParaRPr>
          </a:p>
          <a:p>
            <a:pPr algn="ctr"/>
            <a:r>
              <a:rPr lang="en-US" sz="5000" b="1" u="sng" dirty="0">
                <a:solidFill>
                  <a:srgbClr val="FFC000"/>
                </a:solidFill>
              </a:rPr>
              <a:t>Why we asked these questions</a:t>
            </a:r>
          </a:p>
          <a:p>
            <a:r>
              <a:rPr lang="en-US" dirty="0">
                <a:solidFill>
                  <a:srgbClr val="FFC000"/>
                </a:solidFill>
              </a:rPr>
              <a:t>Advice to the Metro Nashville Police department</a:t>
            </a:r>
          </a:p>
          <a:p>
            <a:r>
              <a:rPr lang="en-US" dirty="0">
                <a:solidFill>
                  <a:srgbClr val="FFC000"/>
                </a:solidFill>
              </a:rPr>
              <a:t>Overview of when and where crimes are occurring</a:t>
            </a:r>
          </a:p>
          <a:p>
            <a:r>
              <a:rPr lang="en-US" dirty="0">
                <a:solidFill>
                  <a:srgbClr val="FFC000"/>
                </a:solidFill>
              </a:rPr>
              <a:t>Help predict who will commit crimes in the future</a:t>
            </a:r>
            <a:endParaRPr lang="en-US" dirty="0"/>
          </a:p>
          <a:p>
            <a:r>
              <a:rPr lang="en-US" dirty="0">
                <a:solidFill>
                  <a:srgbClr val="FFC000"/>
                </a:solidFill>
              </a:rPr>
              <a:t>Determine areas of Nashville that require more police presence to deter crime from occurring</a:t>
            </a:r>
            <a:endParaRPr lang="en-US" dirty="0"/>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spTree>
    <p:extLst>
      <p:ext uri="{BB962C8B-B14F-4D97-AF65-F5344CB8AC3E}">
        <p14:creationId xmlns:p14="http://schemas.microsoft.com/office/powerpoint/2010/main" val="166657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259644"/>
            <a:ext cx="9228201" cy="6405565"/>
          </a:xfrm>
        </p:spPr>
        <p:txBody>
          <a:bodyPr>
            <a:normAutofit/>
          </a:bodyPr>
          <a:lstStyle/>
          <a:p>
            <a:endParaRPr lang="en-US" dirty="0">
              <a:solidFill>
                <a:srgbClr val="FFC000"/>
              </a:solidFill>
            </a:endParaRPr>
          </a:p>
          <a:p>
            <a:pPr algn="ctr"/>
            <a:r>
              <a:rPr lang="en-US" sz="5000" b="1" u="sng" dirty="0">
                <a:solidFill>
                  <a:srgbClr val="FFC000"/>
                </a:solidFill>
              </a:rPr>
              <a:t>Were these questions answered to our satisfaction?</a:t>
            </a:r>
          </a:p>
          <a:p>
            <a:r>
              <a:rPr lang="en-US" dirty="0">
                <a:solidFill>
                  <a:srgbClr val="FFC000"/>
                </a:solidFill>
              </a:rPr>
              <a:t>Summary of </a:t>
            </a:r>
            <a:r>
              <a:rPr lang="en-US" dirty="0" err="1">
                <a:solidFill>
                  <a:srgbClr val="FFC000"/>
                </a:solidFill>
              </a:rPr>
              <a:t>tencode</a:t>
            </a:r>
            <a:r>
              <a:rPr lang="en-US" dirty="0">
                <a:solidFill>
                  <a:srgbClr val="FFC000"/>
                </a:solidFill>
              </a:rPr>
              <a:t> descriptions </a:t>
            </a:r>
          </a:p>
          <a:p>
            <a:r>
              <a:rPr lang="en-US" dirty="0">
                <a:solidFill>
                  <a:srgbClr val="FFC000"/>
                </a:solidFill>
              </a:rPr>
              <a:t>Latitude and longitude coordinates with </a:t>
            </a:r>
            <a:r>
              <a:rPr lang="en-US" dirty="0" err="1">
                <a:solidFill>
                  <a:srgbClr val="FFC000"/>
                </a:solidFill>
              </a:rPr>
              <a:t>Gmaps</a:t>
            </a:r>
            <a:endParaRPr lang="en-US" dirty="0">
              <a:solidFill>
                <a:srgbClr val="FFC000"/>
              </a:solidFill>
            </a:endParaRPr>
          </a:p>
          <a:p>
            <a:r>
              <a:rPr lang="en-US" dirty="0">
                <a:solidFill>
                  <a:srgbClr val="FFC000"/>
                </a:solidFill>
              </a:rPr>
              <a:t>Group every call into each hour of the day </a:t>
            </a:r>
          </a:p>
          <a:p>
            <a:r>
              <a:rPr lang="en-US" dirty="0">
                <a:solidFill>
                  <a:srgbClr val="FFC000"/>
                </a:solidFill>
              </a:rPr>
              <a:t>Group crimes into each month</a:t>
            </a:r>
          </a:p>
          <a:p>
            <a:endParaRPr lang="en-US" dirty="0"/>
          </a:p>
          <a:p>
            <a:endParaRPr lang="en-US" dirty="0"/>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spTree>
    <p:extLst>
      <p:ext uri="{BB962C8B-B14F-4D97-AF65-F5344CB8AC3E}">
        <p14:creationId xmlns:p14="http://schemas.microsoft.com/office/powerpoint/2010/main" val="339916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endParaRPr lang="en-US" dirty="0">
              <a:solidFill>
                <a:srgbClr val="FFC000"/>
              </a:solidFill>
            </a:endParaRPr>
          </a:p>
          <a:p>
            <a:pPr algn="ctr"/>
            <a:r>
              <a:rPr lang="en-US" sz="5000" b="1" u="sng" dirty="0">
                <a:solidFill>
                  <a:srgbClr val="FFC000"/>
                </a:solidFill>
              </a:rPr>
              <a:t>How we answered our questions</a:t>
            </a:r>
          </a:p>
          <a:p>
            <a:r>
              <a:rPr lang="en-US" sz="3000" dirty="0">
                <a:solidFill>
                  <a:srgbClr val="FFC000"/>
                </a:solidFill>
              </a:rPr>
              <a:t>Our data was pulled from Data.Nashville.gov. </a:t>
            </a:r>
          </a:p>
          <a:p>
            <a:r>
              <a:rPr lang="en-US" sz="3000" dirty="0">
                <a:solidFill>
                  <a:srgbClr val="FFC000"/>
                </a:solidFill>
              </a:rPr>
              <a:t>Emergency and non-emergency numbers</a:t>
            </a:r>
          </a:p>
          <a:p>
            <a:r>
              <a:rPr lang="en-US" sz="3000" dirty="0">
                <a:solidFill>
                  <a:srgbClr val="FFC000"/>
                </a:solidFill>
              </a:rPr>
              <a:t>Over 20 million pieces of data</a:t>
            </a:r>
          </a:p>
          <a:p>
            <a:r>
              <a:rPr lang="en-US" sz="3000" dirty="0">
                <a:solidFill>
                  <a:srgbClr val="FFC000"/>
                </a:solidFill>
              </a:rPr>
              <a:t>1.13 Million rows x 19 columns</a:t>
            </a:r>
          </a:p>
          <a:p>
            <a:r>
              <a:rPr lang="en-US" sz="3000" dirty="0">
                <a:solidFill>
                  <a:srgbClr val="FFC000"/>
                </a:solidFill>
              </a:rPr>
              <a:t>Every row was a different call requesting police assistance</a:t>
            </a:r>
          </a:p>
          <a:p>
            <a:pPr algn="ctr"/>
            <a:endParaRPr lang="en-US" sz="3000" dirty="0">
              <a:solidFill>
                <a:srgbClr val="FFC000"/>
              </a:solidFill>
            </a:endParaRP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spTree>
    <p:extLst>
      <p:ext uri="{BB962C8B-B14F-4D97-AF65-F5344CB8AC3E}">
        <p14:creationId xmlns:p14="http://schemas.microsoft.com/office/powerpoint/2010/main" val="283766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97023" y="109057"/>
            <a:ext cx="9228201" cy="6077980"/>
          </a:xfrm>
        </p:spPr>
        <p:txBody>
          <a:bodyPr>
            <a:normAutofit/>
          </a:bodyPr>
          <a:lstStyle/>
          <a:p>
            <a:pPr algn="ctr"/>
            <a:r>
              <a:rPr lang="en-US" sz="5000" b="1" u="sng" dirty="0">
                <a:solidFill>
                  <a:srgbClr val="FFC000"/>
                </a:solidFill>
              </a:rPr>
              <a:t>Columns in the Dataset</a:t>
            </a: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5" name="Picture 4">
            <a:extLst>
              <a:ext uri="{FF2B5EF4-FFF2-40B4-BE49-F238E27FC236}">
                <a16:creationId xmlns:a16="http://schemas.microsoft.com/office/drawing/2014/main" id="{BD452137-3E0E-4A55-982A-A846836F8BED}"/>
              </a:ext>
            </a:extLst>
          </p:cNvPr>
          <p:cNvPicPr>
            <a:picLocks noChangeAspect="1"/>
          </p:cNvPicPr>
          <p:nvPr/>
        </p:nvPicPr>
        <p:blipFill>
          <a:blip r:embed="rId3"/>
          <a:stretch>
            <a:fillRect/>
          </a:stretch>
        </p:blipFill>
        <p:spPr>
          <a:xfrm>
            <a:off x="2819400" y="817286"/>
            <a:ext cx="5103331" cy="5931657"/>
          </a:xfrm>
          <a:prstGeom prst="rect">
            <a:avLst/>
          </a:prstGeom>
        </p:spPr>
      </p:pic>
    </p:spTree>
    <p:extLst>
      <p:ext uri="{BB962C8B-B14F-4D97-AF65-F5344CB8AC3E}">
        <p14:creationId xmlns:p14="http://schemas.microsoft.com/office/powerpoint/2010/main" val="1396392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pPr algn="ctr"/>
            <a:r>
              <a:rPr lang="en-US" sz="5000" b="1" u="sng" dirty="0">
                <a:solidFill>
                  <a:srgbClr val="FFC000"/>
                </a:solidFill>
              </a:rPr>
              <a:t>Data Cleanup and Exploration</a:t>
            </a:r>
          </a:p>
          <a:p>
            <a:r>
              <a:rPr lang="en-US" sz="2000" dirty="0">
                <a:solidFill>
                  <a:srgbClr val="FFC000"/>
                </a:solidFill>
              </a:rPr>
              <a:t>With over 1 million calls over the course of the year, we expected to have some null values.  </a:t>
            </a:r>
            <a:r>
              <a:rPr lang="en-US" sz="2000" dirty="0" err="1">
                <a:solidFill>
                  <a:srgbClr val="FFC000"/>
                </a:solidFill>
              </a:rPr>
              <a:t>Tencode</a:t>
            </a:r>
            <a:r>
              <a:rPr lang="en-US" sz="2000" dirty="0">
                <a:solidFill>
                  <a:srgbClr val="FFC000"/>
                </a:solidFill>
              </a:rPr>
              <a:t> Suffix and </a:t>
            </a:r>
            <a:r>
              <a:rPr lang="en-US" sz="2000" dirty="0" err="1">
                <a:solidFill>
                  <a:srgbClr val="FFC000"/>
                </a:solidFill>
              </a:rPr>
              <a:t>Tencode</a:t>
            </a:r>
            <a:r>
              <a:rPr lang="en-US" sz="2000" dirty="0">
                <a:solidFill>
                  <a:srgbClr val="FFC000"/>
                </a:solidFill>
              </a:rPr>
              <a:t> Suffix Description had many null values.  These columns were dropped.  We dropped all other rows with any null data.</a:t>
            </a: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2" name="Picture 1">
            <a:extLst>
              <a:ext uri="{FF2B5EF4-FFF2-40B4-BE49-F238E27FC236}">
                <a16:creationId xmlns:a16="http://schemas.microsoft.com/office/drawing/2014/main" id="{D910C49D-0C73-4E3C-B12E-C46BFB980D2F}"/>
              </a:ext>
            </a:extLst>
          </p:cNvPr>
          <p:cNvPicPr>
            <a:picLocks noChangeAspect="1"/>
          </p:cNvPicPr>
          <p:nvPr/>
        </p:nvPicPr>
        <p:blipFill>
          <a:blip r:embed="rId3"/>
          <a:stretch>
            <a:fillRect/>
          </a:stretch>
        </p:blipFill>
        <p:spPr>
          <a:xfrm>
            <a:off x="246610" y="4114799"/>
            <a:ext cx="2596290" cy="2155971"/>
          </a:xfrm>
          <a:prstGeom prst="rect">
            <a:avLst/>
          </a:prstGeom>
        </p:spPr>
      </p:pic>
      <p:pic>
        <p:nvPicPr>
          <p:cNvPr id="5" name="Picture 4">
            <a:extLst>
              <a:ext uri="{FF2B5EF4-FFF2-40B4-BE49-F238E27FC236}">
                <a16:creationId xmlns:a16="http://schemas.microsoft.com/office/drawing/2014/main" id="{3E21DD82-36F4-42B6-B049-9B132B42B045}"/>
              </a:ext>
            </a:extLst>
          </p:cNvPr>
          <p:cNvPicPr>
            <a:picLocks noChangeAspect="1"/>
          </p:cNvPicPr>
          <p:nvPr/>
        </p:nvPicPr>
        <p:blipFill>
          <a:blip r:embed="rId4"/>
          <a:stretch>
            <a:fillRect/>
          </a:stretch>
        </p:blipFill>
        <p:spPr>
          <a:xfrm>
            <a:off x="4373462" y="3325370"/>
            <a:ext cx="2654775" cy="2214936"/>
          </a:xfrm>
          <a:prstGeom prst="rect">
            <a:avLst/>
          </a:prstGeom>
        </p:spPr>
      </p:pic>
      <p:sp>
        <p:nvSpPr>
          <p:cNvPr id="12" name="Arrow: Right 11">
            <a:extLst>
              <a:ext uri="{FF2B5EF4-FFF2-40B4-BE49-F238E27FC236}">
                <a16:creationId xmlns:a16="http://schemas.microsoft.com/office/drawing/2014/main" id="{64D54DF1-BCC7-4B3A-997D-1AF515708352}"/>
              </a:ext>
            </a:extLst>
          </p:cNvPr>
          <p:cNvSpPr/>
          <p:nvPr/>
        </p:nvSpPr>
        <p:spPr>
          <a:xfrm rot="20111431">
            <a:off x="2988859" y="4514850"/>
            <a:ext cx="1240241" cy="960879"/>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pic>
        <p:nvPicPr>
          <p:cNvPr id="13" name="Picture 12">
            <a:extLst>
              <a:ext uri="{FF2B5EF4-FFF2-40B4-BE49-F238E27FC236}">
                <a16:creationId xmlns:a16="http://schemas.microsoft.com/office/drawing/2014/main" id="{7472A6B5-2AF8-45F8-B2E6-099539FD0D9C}"/>
              </a:ext>
            </a:extLst>
          </p:cNvPr>
          <p:cNvPicPr>
            <a:picLocks noChangeAspect="1"/>
          </p:cNvPicPr>
          <p:nvPr/>
        </p:nvPicPr>
        <p:blipFill>
          <a:blip r:embed="rId5"/>
          <a:stretch>
            <a:fillRect/>
          </a:stretch>
        </p:blipFill>
        <p:spPr>
          <a:xfrm>
            <a:off x="8882552" y="2111126"/>
            <a:ext cx="2580708" cy="2187860"/>
          </a:xfrm>
          <a:prstGeom prst="rect">
            <a:avLst/>
          </a:prstGeom>
        </p:spPr>
      </p:pic>
      <p:sp>
        <p:nvSpPr>
          <p:cNvPr id="14" name="Arrow: Right 13">
            <a:extLst>
              <a:ext uri="{FF2B5EF4-FFF2-40B4-BE49-F238E27FC236}">
                <a16:creationId xmlns:a16="http://schemas.microsoft.com/office/drawing/2014/main" id="{7B9442F5-ECE2-419D-BE5A-7CEAD8EF5D2B}"/>
              </a:ext>
            </a:extLst>
          </p:cNvPr>
          <p:cNvSpPr/>
          <p:nvPr/>
        </p:nvSpPr>
        <p:spPr>
          <a:xfrm rot="20111431">
            <a:off x="7335274" y="3236732"/>
            <a:ext cx="1240241" cy="960879"/>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Tree>
    <p:extLst>
      <p:ext uri="{BB962C8B-B14F-4D97-AF65-F5344CB8AC3E}">
        <p14:creationId xmlns:p14="http://schemas.microsoft.com/office/powerpoint/2010/main" val="3388474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CE861-183E-4348-A0FB-2353D708460B}"/>
              </a:ext>
            </a:extLst>
          </p:cNvPr>
          <p:cNvSpPr>
            <a:spLocks noGrp="1"/>
          </p:cNvSpPr>
          <p:nvPr>
            <p:ph type="subTitle" idx="1"/>
          </p:nvPr>
        </p:nvSpPr>
        <p:spPr>
          <a:xfrm>
            <a:off x="603504" y="587229"/>
            <a:ext cx="9228201" cy="6077980"/>
          </a:xfrm>
        </p:spPr>
        <p:txBody>
          <a:bodyPr>
            <a:normAutofit/>
          </a:bodyPr>
          <a:lstStyle/>
          <a:p>
            <a:pPr algn="ctr"/>
            <a:r>
              <a:rPr lang="en-US" sz="5000" b="1" u="sng" dirty="0">
                <a:solidFill>
                  <a:srgbClr val="FFC000"/>
                </a:solidFill>
              </a:rPr>
              <a:t>Data Cleanup and Exploration</a:t>
            </a:r>
          </a:p>
          <a:p>
            <a:r>
              <a:rPr lang="en-US" sz="2000" dirty="0">
                <a:solidFill>
                  <a:srgbClr val="FFC000"/>
                </a:solidFill>
              </a:rPr>
              <a:t>973,598 rows and 11 columns of complete data.</a:t>
            </a:r>
          </a:p>
          <a:p>
            <a:r>
              <a:rPr lang="en-US" sz="2000" dirty="0">
                <a:solidFill>
                  <a:srgbClr val="FFC000"/>
                </a:solidFill>
              </a:rPr>
              <a:t>However, when looking at value counts of </a:t>
            </a:r>
            <a:r>
              <a:rPr lang="en-US" sz="2000" dirty="0" err="1">
                <a:solidFill>
                  <a:srgbClr val="FFC000"/>
                </a:solidFill>
              </a:rPr>
              <a:t>tencode</a:t>
            </a:r>
            <a:r>
              <a:rPr lang="en-US" sz="2000" dirty="0">
                <a:solidFill>
                  <a:srgbClr val="FFC000"/>
                </a:solidFill>
              </a:rPr>
              <a:t> descriptions, we found that the most common calls were not crime, but required police assistance.</a:t>
            </a:r>
          </a:p>
          <a:p>
            <a:endParaRPr lang="en-US" sz="3000" dirty="0">
              <a:solidFill>
                <a:srgbClr val="FFC000"/>
              </a:solidFill>
            </a:endParaRPr>
          </a:p>
          <a:p>
            <a:endParaRPr lang="en-US" sz="3000" dirty="0">
              <a:solidFill>
                <a:srgbClr val="FFC000"/>
              </a:solidFill>
            </a:endParaRPr>
          </a:p>
        </p:txBody>
      </p:sp>
      <p:pic>
        <p:nvPicPr>
          <p:cNvPr id="4" name="Picture 3">
            <a:extLst>
              <a:ext uri="{FF2B5EF4-FFF2-40B4-BE49-F238E27FC236}">
                <a16:creationId xmlns:a16="http://schemas.microsoft.com/office/drawing/2014/main" id="{55C4DBB3-7541-4421-A2A4-DE7A95764F32}"/>
              </a:ext>
            </a:extLst>
          </p:cNvPr>
          <p:cNvPicPr>
            <a:picLocks noChangeAspect="1"/>
          </p:cNvPicPr>
          <p:nvPr/>
        </p:nvPicPr>
        <p:blipFill>
          <a:blip r:embed="rId2"/>
          <a:stretch>
            <a:fillRect/>
          </a:stretch>
        </p:blipFill>
        <p:spPr>
          <a:xfrm>
            <a:off x="9925224" y="4674416"/>
            <a:ext cx="1905000" cy="1905000"/>
          </a:xfrm>
          <a:prstGeom prst="rect">
            <a:avLst/>
          </a:prstGeom>
        </p:spPr>
      </p:pic>
      <p:pic>
        <p:nvPicPr>
          <p:cNvPr id="6" name="Picture 5">
            <a:extLst>
              <a:ext uri="{FF2B5EF4-FFF2-40B4-BE49-F238E27FC236}">
                <a16:creationId xmlns:a16="http://schemas.microsoft.com/office/drawing/2014/main" id="{CE052440-7A77-4ACF-885D-91B2D66D9D24}"/>
              </a:ext>
            </a:extLst>
          </p:cNvPr>
          <p:cNvPicPr>
            <a:picLocks noChangeAspect="1"/>
          </p:cNvPicPr>
          <p:nvPr/>
        </p:nvPicPr>
        <p:blipFill>
          <a:blip r:embed="rId3"/>
          <a:stretch>
            <a:fillRect/>
          </a:stretch>
        </p:blipFill>
        <p:spPr>
          <a:xfrm>
            <a:off x="1685924" y="2602825"/>
            <a:ext cx="7381875" cy="3895584"/>
          </a:xfrm>
          <a:prstGeom prst="rect">
            <a:avLst/>
          </a:prstGeom>
        </p:spPr>
      </p:pic>
    </p:spTree>
    <p:extLst>
      <p:ext uri="{BB962C8B-B14F-4D97-AF65-F5344CB8AC3E}">
        <p14:creationId xmlns:p14="http://schemas.microsoft.com/office/powerpoint/2010/main" val="373004281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402</TotalTime>
  <Words>724</Words>
  <Application>Microsoft Office PowerPoint</Application>
  <PresentationFormat>Widescreen</PresentationFormat>
  <Paragraphs>108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proxima-nova</vt:lpstr>
      <vt:lpstr>Metropolitan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Roth</dc:creator>
  <cp:lastModifiedBy>Justin Roth</cp:lastModifiedBy>
  <cp:revision>43</cp:revision>
  <dcterms:created xsi:type="dcterms:W3CDTF">2019-07-18T00:05:13Z</dcterms:created>
  <dcterms:modified xsi:type="dcterms:W3CDTF">2019-07-20T13:40:42Z</dcterms:modified>
</cp:coreProperties>
</file>