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8" r:id="rId2"/>
    <p:sldId id="259" r:id="rId3"/>
    <p:sldId id="263" r:id="rId4"/>
    <p:sldId id="261" r:id="rId5"/>
    <p:sldId id="289" r:id="rId6"/>
    <p:sldId id="311" r:id="rId7"/>
    <p:sldId id="312" r:id="rId8"/>
  </p:sldIdLst>
  <p:sldSz cx="9144000" cy="5143500" type="screen16x9"/>
  <p:notesSz cx="6858000" cy="9144000"/>
  <p:embeddedFontLs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PROFFESIONA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4" clrIdx="0">
    <p:extLst>
      <p:ext uri="{19B8F6BF-5375-455C-9EA6-DF929625EA0E}">
        <p15:presenceInfo xmlns:p15="http://schemas.microsoft.com/office/powerpoint/2012/main" userId="DELL" providerId="None"/>
      </p:ext>
    </p:extLst>
  </p:cmAuthor>
  <p:cmAuthor id="2" name="sreykhuoch KPT soeun" initials="sKs" lastIdx="2" clrIdx="1">
    <p:extLst>
      <p:ext uri="{19B8F6BF-5375-455C-9EA6-DF929625EA0E}">
        <p15:presenceInfo xmlns:p15="http://schemas.microsoft.com/office/powerpoint/2012/main" userId="2eff223b8ccf6d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4D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597D24-F24F-41B4-AC06-7A4F69B87172}">
  <a:tblStyle styleId="{00597D24-F24F-41B4-AC06-7A4F69B8717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087" autoAdjust="0"/>
  </p:normalViewPr>
  <p:slideViewPr>
    <p:cSldViewPr snapToGrid="0">
      <p:cViewPr varScale="1">
        <p:scale>
          <a:sx n="98" d="100"/>
          <a:sy n="98" d="100"/>
        </p:scale>
        <p:origin x="54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21:26:40.575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2501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69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3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54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Placement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first stage in money laundering where the cash proceeds of criminal activity enter into the financial system.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Layering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second stage in money laundering where attempts are made to distance the money from its illegal source through layers of financial transactions.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n-US" sz="11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</a:t>
            </a:r>
            <a:r>
              <a:rPr lang="en-US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third stage of money laundering. This stage involves the re-introduction of the illegal proceeds into legitimate commerce by providing a legitimate-appearing explanation for the funds.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8033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09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5400000">
            <a:off x="2035125" y="-107149"/>
            <a:ext cx="2393100" cy="6463199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‘</a:t>
            </a:r>
            <a:endParaRPr dirty="0">
              <a:latin typeface="+mj-lt"/>
            </a:endParaRPr>
          </a:p>
        </p:txBody>
      </p:sp>
      <p:sp>
        <p:nvSpPr>
          <p:cNvPr id="56" name="Shape 56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39024" y="2499500"/>
            <a:ext cx="567694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4800">
                <a:solidFill>
                  <a:srgbClr val="FFFFFF"/>
                </a:solidFill>
                <a:latin typeface="PROFFESIONAL" panose="02000000000000000000" pitchFamily="2" charset="0"/>
                <a:ea typeface="PROFFESIONAL" panose="02000000000000000000" pitchFamily="2" charset="0"/>
                <a:cs typeface="PROFFESIONAL" panose="02000000000000000000" pitchFamily="2" charset="0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61" name="Shape 161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002060">
              <a:alpha val="9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800">
                <a:solidFill>
                  <a:srgbClr val="FFFFFF"/>
                </a:solidFill>
                <a:latin typeface="PROFFESIONAL" panose="02000000000000000000" pitchFamily="2" charset="0"/>
                <a:ea typeface="PROFFESIONAL" panose="02000000000000000000" pitchFamily="2" charset="0"/>
                <a:cs typeface="PROFFESIONAL" panose="02000000000000000000" pitchFamily="2" charset="0"/>
                <a:sym typeface="Muli"/>
              </a:defRPr>
            </a:lvl1pPr>
            <a:lvl2pPr lvl="1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370625" y="2958048"/>
            <a:ext cx="3082500" cy="72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 dirty="0"/>
          </a:p>
        </p:txBody>
      </p:sp>
      <p:grpSp>
        <p:nvGrpSpPr>
          <p:cNvPr id="26" name="Shape 85"/>
          <p:cNvGrpSpPr/>
          <p:nvPr userDrawn="1"/>
        </p:nvGrpSpPr>
        <p:grpSpPr>
          <a:xfrm rot="-5400000">
            <a:off x="-47650" y="1100098"/>
            <a:ext cx="649714" cy="69001"/>
            <a:chOff x="684762" y="3506750"/>
            <a:chExt cx="3536825" cy="69001"/>
          </a:xfrm>
        </p:grpSpPr>
        <p:sp>
          <p:nvSpPr>
            <p:cNvPr id="27" name="Shape 8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8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8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89"/>
            <p:cNvSpPr/>
            <p:nvPr/>
          </p:nvSpPr>
          <p:spPr>
            <a:xfrm>
              <a:off x="2519144" y="3506751"/>
              <a:ext cx="918901" cy="69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rot="5400000">
            <a:off x="2035125" y="-107149"/>
            <a:ext cx="2393100" cy="6463199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4E6F9B"/>
              </a:buClr>
              <a:buFont typeface="Muli"/>
              <a:defRPr sz="2800">
                <a:solidFill>
                  <a:srgbClr val="4E6F9B"/>
                </a:solidFill>
                <a:latin typeface="Muli" panose="020B0604020202020204" charset="0"/>
                <a:ea typeface="Muli" panose="020B0604020202020204" charset="0"/>
                <a:cs typeface="Muli" panose="020B0604020202020204" charset="0"/>
                <a:sym typeface="Muli"/>
              </a:defRPr>
            </a:lvl1pPr>
            <a:lvl2pPr lvl="1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85" name="Shape 85"/>
          <p:cNvGrpSpPr/>
          <p:nvPr/>
        </p:nvGrpSpPr>
        <p:grpSpPr>
          <a:xfrm rot="-5400000">
            <a:off x="-47650" y="696877"/>
            <a:ext cx="649714" cy="69001"/>
            <a:chOff x="684762" y="3506750"/>
            <a:chExt cx="3536825" cy="69001"/>
          </a:xfrm>
        </p:grpSpPr>
        <p:sp>
          <p:nvSpPr>
            <p:cNvPr id="86" name="Shape 8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19144" y="3506751"/>
              <a:ext cx="918901" cy="69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Shape 9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E6F9B"/>
              </a:buClr>
              <a:buFont typeface="Muli"/>
              <a:defRPr sz="2800">
                <a:solidFill>
                  <a:srgbClr val="4E6F9B"/>
                </a:solidFill>
                <a:latin typeface="Muli" panose="020B0604020202020204" charset="0"/>
                <a:ea typeface="Muli" panose="020B0604020202020204" charset="0"/>
                <a:cs typeface="Muli" panose="020B0604020202020204" charset="0"/>
                <a:sym typeface="Muli"/>
              </a:defRPr>
            </a:lvl1pPr>
            <a:lvl2pPr lvl="1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grpSp>
        <p:nvGrpSpPr>
          <p:cNvPr id="12" name="Shape 85"/>
          <p:cNvGrpSpPr>
            <a:grpSpLocks/>
          </p:cNvGrpSpPr>
          <p:nvPr userDrawn="1"/>
        </p:nvGrpSpPr>
        <p:grpSpPr>
          <a:xfrm rot="-5400000">
            <a:off x="-47650" y="696877"/>
            <a:ext cx="649714" cy="69001"/>
            <a:chOff x="684762" y="3506750"/>
            <a:chExt cx="3536825" cy="69001"/>
          </a:xfrm>
        </p:grpSpPr>
        <p:sp>
          <p:nvSpPr>
            <p:cNvPr id="13" name="Shape 8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9"/>
            <p:cNvSpPr/>
            <p:nvPr/>
          </p:nvSpPr>
          <p:spPr>
            <a:xfrm>
              <a:off x="2519144" y="3506751"/>
              <a:ext cx="918901" cy="69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>
                <a:latin typeface="PROFFESIONAL" panose="02000000000000000000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>
                <a:latin typeface="PROFFESIONAL" panose="02000000000000000000" pitchFamily="2" charset="0"/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>
                <a:latin typeface="PROFFESIONAL" panose="02000000000000000000" pitchFamily="2" charset="0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000">
                <a:latin typeface="PROFFESIONAL" panose="02000000000000000000" pitchFamily="2" charset="0"/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Descriptio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>
                <a:latin typeface="PROFFESIONAL" panose="02000000000000000000" pitchFamily="2" charset="0"/>
                <a:ea typeface="PROFFESIONAL" panose="02000000000000000000" pitchFamily="2" charset="0"/>
                <a:cs typeface="PROFFESIONAL" panose="02000000000000000000" pitchFamily="2" charset="0"/>
                <a:sym typeface="Muli"/>
              </a:defRPr>
            </a:lvl1pPr>
            <a:lvl2pPr lvl="1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7" r:id="rId4"/>
    <p:sldLayoutId id="2147483658" r:id="rId5"/>
    <p:sldLayoutId id="2147483660" r:id="rId6"/>
    <p:sldLayoutId id="2147483662" r:id="rId7"/>
    <p:sldLayoutId id="2147483664" r:id="rId8"/>
    <p:sldLayoutId id="2147483667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539024" y="2650750"/>
            <a:ext cx="6281225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 b="1" dirty="0">
                <a:solidFill>
                  <a:schemeClr val="bg1"/>
                </a:solidFill>
                <a:latin typeface="PROFFESIONAL" panose="02000000000000000000" pitchFamily="2" charset="0"/>
                <a:ea typeface="Arial Black"/>
                <a:cs typeface="Arial Black"/>
                <a:sym typeface="Arial Black"/>
              </a:rPr>
              <a:t>Food Management system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Agenda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69908" y="538244"/>
            <a:ext cx="4789266" cy="805230"/>
            <a:chOff x="4169908" y="373103"/>
            <a:chExt cx="4552074" cy="692868"/>
          </a:xfrm>
        </p:grpSpPr>
        <p:sp>
          <p:nvSpPr>
            <p:cNvPr id="13" name="Isosceles Triangle 12"/>
            <p:cNvSpPr/>
            <p:nvPr userDrawn="1"/>
          </p:nvSpPr>
          <p:spPr>
            <a:xfrm rot="5400000">
              <a:off x="8344717" y="612272"/>
              <a:ext cx="536277" cy="218252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00064" y="453260"/>
              <a:ext cx="3803666" cy="54666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 useBgFill="1">
          <p:nvSpPr>
            <p:cNvPr id="15" name="Oval 14"/>
            <p:cNvSpPr/>
            <p:nvPr userDrawn="1"/>
          </p:nvSpPr>
          <p:spPr>
            <a:xfrm>
              <a:off x="4169908" y="373103"/>
              <a:ext cx="692868" cy="692868"/>
            </a:xfrm>
            <a:prstGeom prst="ellipse">
              <a:avLst/>
            </a:prstGeom>
            <a:ln w="50800">
              <a:solidFill>
                <a:srgbClr val="002060"/>
              </a:solidFill>
            </a:ln>
            <a:effectLst>
              <a:outerShdw blurRad="50800" dist="508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b="0" cap="none" spc="0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80606" y="1391174"/>
            <a:ext cx="4778568" cy="766023"/>
            <a:chOff x="4165680" y="1239008"/>
            <a:chExt cx="4556302" cy="692868"/>
          </a:xfrm>
        </p:grpSpPr>
        <p:sp>
          <p:nvSpPr>
            <p:cNvPr id="16" name="Isosceles Triangle 15"/>
            <p:cNvSpPr/>
            <p:nvPr userDrawn="1"/>
          </p:nvSpPr>
          <p:spPr>
            <a:xfrm rot="5400000">
              <a:off x="8337409" y="1470869"/>
              <a:ext cx="546666" cy="22248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695836" y="1308774"/>
              <a:ext cx="3803665" cy="5466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 useBgFill="1">
          <p:nvSpPr>
            <p:cNvPr id="18" name="Oval 17"/>
            <p:cNvSpPr/>
            <p:nvPr userDrawn="1"/>
          </p:nvSpPr>
          <p:spPr>
            <a:xfrm>
              <a:off x="4165680" y="1239008"/>
              <a:ext cx="692868" cy="692868"/>
            </a:xfrm>
            <a:prstGeom prst="ellipse">
              <a:avLst/>
            </a:prstGeom>
            <a:ln w="50800">
              <a:solidFill>
                <a:schemeClr val="accent5"/>
              </a:solidFill>
            </a:ln>
            <a:effectLst>
              <a:outerShdw blurRad="50800" dist="508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b="0" cap="none" spc="0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18772" y="3941389"/>
            <a:ext cx="4793494" cy="729955"/>
            <a:chOff x="4165680" y="2976133"/>
            <a:chExt cx="4556302" cy="692868"/>
          </a:xfrm>
        </p:grpSpPr>
        <p:sp>
          <p:nvSpPr>
            <p:cNvPr id="19" name="Isosceles Triangle 18"/>
            <p:cNvSpPr/>
            <p:nvPr userDrawn="1"/>
          </p:nvSpPr>
          <p:spPr>
            <a:xfrm rot="5400000">
              <a:off x="8337409" y="3207994"/>
              <a:ext cx="546666" cy="22248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695836" y="3045899"/>
              <a:ext cx="3803666" cy="5466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 useBgFill="1">
          <p:nvSpPr>
            <p:cNvPr id="21" name="Oval 20"/>
            <p:cNvSpPr/>
            <p:nvPr userDrawn="1"/>
          </p:nvSpPr>
          <p:spPr>
            <a:xfrm>
              <a:off x="4165680" y="2976133"/>
              <a:ext cx="692868" cy="692868"/>
            </a:xfrm>
            <a:prstGeom prst="ellipse">
              <a:avLst/>
            </a:prstGeom>
            <a:ln w="50800">
              <a:solidFill>
                <a:srgbClr val="C00000"/>
              </a:solidFill>
            </a:ln>
            <a:effectLst>
              <a:outerShdw blurRad="50800" dist="508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b="0" cap="none" spc="0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330" name="Shape 330"/>
          <p:cNvSpPr txBox="1"/>
          <p:nvPr/>
        </p:nvSpPr>
        <p:spPr>
          <a:xfrm>
            <a:off x="4923241" y="757084"/>
            <a:ext cx="3400091" cy="4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>
                <a:solidFill>
                  <a:schemeClr val="bg1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  <a:t>INTRODUCTION</a:t>
            </a:r>
            <a:endParaRPr lang="en" sz="2000" dirty="0">
              <a:solidFill>
                <a:schemeClr val="bg1"/>
              </a:solidFill>
              <a:latin typeface="PROFFESIONAL" panose="020000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51090" y="797092"/>
            <a:ext cx="5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76242" y="2263097"/>
            <a:ext cx="5037439" cy="800631"/>
            <a:chOff x="4165680" y="2125357"/>
            <a:chExt cx="4556302" cy="692868"/>
          </a:xfrm>
        </p:grpSpPr>
        <p:sp>
          <p:nvSpPr>
            <p:cNvPr id="25" name="Isosceles Triangle 24"/>
            <p:cNvSpPr/>
            <p:nvPr/>
          </p:nvSpPr>
          <p:spPr>
            <a:xfrm rot="5400000">
              <a:off x="8337409" y="2357218"/>
              <a:ext cx="546666" cy="22248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95836" y="2195123"/>
              <a:ext cx="3803665" cy="546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 useBgFill="1">
          <p:nvSpPr>
            <p:cNvPr id="27" name="Oval 26"/>
            <p:cNvSpPr/>
            <p:nvPr/>
          </p:nvSpPr>
          <p:spPr>
            <a:xfrm>
              <a:off x="4165680" y="2125357"/>
              <a:ext cx="692868" cy="692868"/>
            </a:xfrm>
            <a:prstGeom prst="ellips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  <a:effectLst>
              <a:outerShdw blurRad="50800" dist="508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b="0" cap="none" spc="0" dirty="0">
                <a:ln w="0">
                  <a:solidFill>
                    <a:schemeClr val="accent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8" name="Shape 330"/>
          <p:cNvSpPr txBox="1"/>
          <p:nvPr/>
        </p:nvSpPr>
        <p:spPr>
          <a:xfrm>
            <a:off x="4910382" y="1489117"/>
            <a:ext cx="3916835" cy="5711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  <a:t>The purpose food system</a:t>
            </a:r>
            <a:endParaRPr lang="en" sz="2000" dirty="0">
              <a:solidFill>
                <a:schemeClr val="bg1"/>
              </a:solidFill>
              <a:latin typeface="PROFFESIONAL" panose="020000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73467" y="1599125"/>
            <a:ext cx="5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02</a:t>
            </a:r>
          </a:p>
        </p:txBody>
      </p:sp>
      <p:sp>
        <p:nvSpPr>
          <p:cNvPr id="33" name="Shape 330"/>
          <p:cNvSpPr txBox="1"/>
          <p:nvPr/>
        </p:nvSpPr>
        <p:spPr>
          <a:xfrm>
            <a:off x="4907274" y="2423822"/>
            <a:ext cx="4295844" cy="500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  <a:latin typeface="PROFFESIONAL" panose="02000000000000000000" pitchFamily="2" charset="0"/>
              </a:rPr>
              <a:t>Main feature in this application</a:t>
            </a:r>
            <a:endParaRPr lang="en" sz="2000" b="1" dirty="0">
              <a:solidFill>
                <a:schemeClr val="bg1"/>
              </a:solidFill>
              <a:latin typeface="PROFFESIONAL" panose="020000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73467" y="2526423"/>
            <a:ext cx="59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03</a:t>
            </a:r>
          </a:p>
        </p:txBody>
      </p:sp>
      <p:sp>
        <p:nvSpPr>
          <p:cNvPr id="35" name="Shape 330"/>
          <p:cNvSpPr txBox="1"/>
          <p:nvPr/>
        </p:nvSpPr>
        <p:spPr>
          <a:xfrm>
            <a:off x="5027413" y="4080595"/>
            <a:ext cx="3295919" cy="4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  <a:t>Conclusion</a:t>
            </a:r>
            <a:endParaRPr lang="en" sz="2000" dirty="0">
              <a:solidFill>
                <a:schemeClr val="bg1"/>
              </a:solidFill>
              <a:latin typeface="PROFFESIONAL" panose="020000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18772" y="4111990"/>
            <a:ext cx="597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E61C1A-4620-4BFF-B321-F4BD3AE89F02}"/>
              </a:ext>
            </a:extLst>
          </p:cNvPr>
          <p:cNvGrpSpPr/>
          <p:nvPr/>
        </p:nvGrpSpPr>
        <p:grpSpPr>
          <a:xfrm>
            <a:off x="4156652" y="3127666"/>
            <a:ext cx="4987349" cy="765921"/>
            <a:chOff x="4165679" y="2125357"/>
            <a:chExt cx="4556303" cy="692868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00F5183-C47A-4BFF-AD2D-4285E6C18BC3}"/>
                </a:ext>
              </a:extLst>
            </p:cNvPr>
            <p:cNvSpPr/>
            <p:nvPr/>
          </p:nvSpPr>
          <p:spPr>
            <a:xfrm rot="5400000">
              <a:off x="8337409" y="2357218"/>
              <a:ext cx="546666" cy="22248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FF2D69-C565-41E1-8906-501F8D5DB7AF}"/>
                </a:ext>
              </a:extLst>
            </p:cNvPr>
            <p:cNvSpPr/>
            <p:nvPr/>
          </p:nvSpPr>
          <p:spPr>
            <a:xfrm>
              <a:off x="4695836" y="2195123"/>
              <a:ext cx="3803665" cy="546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 useBgFill="1">
          <p:nvSpPr>
            <p:cNvPr id="37" name="Oval 36">
              <a:extLst>
                <a:ext uri="{FF2B5EF4-FFF2-40B4-BE49-F238E27FC236}">
                  <a16:creationId xmlns:a16="http://schemas.microsoft.com/office/drawing/2014/main" id="{CC3421DD-7228-4389-9539-96F397A79A29}"/>
                </a:ext>
              </a:extLst>
            </p:cNvPr>
            <p:cNvSpPr/>
            <p:nvPr/>
          </p:nvSpPr>
          <p:spPr>
            <a:xfrm>
              <a:off x="4165679" y="2125357"/>
              <a:ext cx="717723" cy="692868"/>
            </a:xfrm>
            <a:prstGeom prst="ellips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  <a:effectLst>
              <a:outerShdw blurRad="50800" dist="50800" dir="2700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rgbClr val="C00000"/>
                  </a:solidFill>
                  <a:latin typeface="PROFFESIONAL" panose="02000000000000000000" pitchFamily="2" charset="0"/>
                  <a:cs typeface="Aparajita" panose="020B0604020202020204" pitchFamily="34" charset="0"/>
                </a:rPr>
                <a:t>04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599640-E976-4C38-8B5B-672B72711E82}"/>
              </a:ext>
            </a:extLst>
          </p:cNvPr>
          <p:cNvSpPr txBox="1"/>
          <p:nvPr/>
        </p:nvSpPr>
        <p:spPr>
          <a:xfrm>
            <a:off x="5124893" y="3344449"/>
            <a:ext cx="3198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  <a:t>Project Demo</a:t>
            </a:r>
            <a:endParaRPr lang="en" sz="2000" dirty="0">
              <a:solidFill>
                <a:schemeClr val="bg1"/>
              </a:solidFill>
              <a:latin typeface="PROFFESIONAL" panose="02000000000000000000" pitchFamily="2" charset="0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9C1B76-BC60-4BD9-9A77-07F72D044317}"/>
              </a:ext>
            </a:extLst>
          </p:cNvPr>
          <p:cNvSpPr txBox="1"/>
          <p:nvPr/>
        </p:nvSpPr>
        <p:spPr>
          <a:xfrm>
            <a:off x="357809" y="532789"/>
            <a:ext cx="806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01. </a:t>
            </a:r>
            <a:r>
              <a:rPr lang="en-GB" sz="2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0D11-6833-434E-8AE0-34527F9BC1C0}"/>
              </a:ext>
            </a:extLst>
          </p:cNvPr>
          <p:cNvSpPr txBox="1"/>
          <p:nvPr/>
        </p:nvSpPr>
        <p:spPr>
          <a:xfrm>
            <a:off x="948447" y="1215957"/>
            <a:ext cx="72471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Group Member :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 err="1"/>
              <a:t>Suos</a:t>
            </a:r>
            <a:r>
              <a:rPr lang="en-US" sz="1800" dirty="0"/>
              <a:t> </a:t>
            </a:r>
            <a:r>
              <a:rPr lang="en-US" sz="1800" dirty="0" err="1"/>
              <a:t>Rattana</a:t>
            </a:r>
            <a:r>
              <a:rPr lang="en-US" sz="1800" dirty="0"/>
              <a:t> (Leader)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Soeun Sreykhuoch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 err="1"/>
              <a:t>Yorn</a:t>
            </a:r>
            <a:r>
              <a:rPr lang="en-US" sz="1800" dirty="0"/>
              <a:t> </a:t>
            </a:r>
            <a:r>
              <a:rPr lang="en-US" sz="1800" dirty="0" err="1"/>
              <a:t>Ngornsreng</a:t>
            </a:r>
            <a:r>
              <a:rPr lang="en-US" sz="1800" dirty="0"/>
              <a:t> 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r>
              <a:rPr lang="en-US" sz="1800" dirty="0"/>
              <a:t>4.    Soy </a:t>
            </a:r>
            <a:r>
              <a:rPr lang="en-US" sz="1800" dirty="0" err="1"/>
              <a:t>Trikea</a:t>
            </a:r>
            <a:endParaRPr lang="en-US" sz="1800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B75DF-91DA-46BA-A3DA-9A62F2A0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45" y="1234615"/>
            <a:ext cx="2782109" cy="2782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02. </a:t>
            </a:r>
            <a:r>
              <a:rPr lang="en" b="1" dirty="0"/>
              <a:t>The purpose of food system</a:t>
            </a:r>
          </a:p>
        </p:txBody>
      </p:sp>
      <p:sp>
        <p:nvSpPr>
          <p:cNvPr id="365" name="Shape 365"/>
          <p:cNvSpPr/>
          <p:nvPr/>
        </p:nvSpPr>
        <p:spPr>
          <a:xfrm>
            <a:off x="655517" y="1050587"/>
            <a:ext cx="5112986" cy="10910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GB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W</a:t>
            </a:r>
            <a:r>
              <a:rPr lang="en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e can order food just use the food system  app. </a:t>
            </a:r>
          </a:p>
        </p:txBody>
      </p:sp>
      <p:sp>
        <p:nvSpPr>
          <p:cNvPr id="6" name="Shape 365">
            <a:extLst>
              <a:ext uri="{FF2B5EF4-FFF2-40B4-BE49-F238E27FC236}">
                <a16:creationId xmlns:a16="http://schemas.microsoft.com/office/drawing/2014/main" id="{3267ECF3-8833-4E02-96A6-FE577446FC14}"/>
              </a:ext>
            </a:extLst>
          </p:cNvPr>
          <p:cNvSpPr/>
          <p:nvPr/>
        </p:nvSpPr>
        <p:spPr>
          <a:xfrm>
            <a:off x="655516" y="2066049"/>
            <a:ext cx="4636332" cy="1688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457200" rtl="0">
              <a:spcBef>
                <a:spcPts val="0"/>
              </a:spcBef>
              <a:buAutoNum type="arabicPeriod"/>
            </a:pPr>
            <a:r>
              <a:rPr lang="en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Easy for customer order food </a:t>
            </a:r>
          </a:p>
          <a:p>
            <a:pPr marL="457200" lvl="0" indent="-457200" rtl="0">
              <a:spcBef>
                <a:spcPts val="0"/>
              </a:spcBef>
              <a:buAutoNum type="arabicPeriod"/>
            </a:pPr>
            <a:r>
              <a:rPr lang="en-GB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ake faster and save time when we use food system </a:t>
            </a:r>
          </a:p>
          <a:p>
            <a:pPr marL="457200" lvl="0" indent="-457200" rtl="0">
              <a:spcBef>
                <a:spcPts val="0"/>
              </a:spcBef>
              <a:buAutoNum type="arabicPeriod"/>
            </a:pPr>
            <a:endParaRPr lang="en" sz="1900" dirty="0">
              <a:solidFill>
                <a:schemeClr val="bg2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457200" rtl="0">
              <a:spcBef>
                <a:spcPts val="0"/>
              </a:spcBef>
              <a:buAutoNum type="arabicPeriod"/>
            </a:pPr>
            <a:r>
              <a:rPr lang="en" sz="1900" dirty="0">
                <a:solidFill>
                  <a:schemeClr val="bg2"/>
                </a:solidFill>
                <a:latin typeface="Muli"/>
                <a:ea typeface="Muli"/>
                <a:cs typeface="Muli"/>
                <a:sym typeface="Muli"/>
              </a:rPr>
              <a:t>customer can choose food that you that they like in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7D092-B9D4-4E7A-9C33-4B8A32FC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935" y="1767046"/>
            <a:ext cx="3442547" cy="2286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03. </a:t>
            </a:r>
            <a:r>
              <a:rPr lang="en-US" sz="2800" b="1" dirty="0">
                <a:solidFill>
                  <a:schemeClr val="tx1"/>
                </a:solidFill>
              </a:rPr>
              <a:t>Main feature in this application</a:t>
            </a:r>
            <a:endParaRPr lang="en" sz="2800" b="1" dirty="0">
              <a:solidFill>
                <a:schemeClr val="tx1"/>
              </a:solidFill>
              <a:ea typeface="Muli"/>
              <a:cs typeface="Muli"/>
              <a:sym typeface="Muli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1662398" y="1414503"/>
            <a:ext cx="525297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Search 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1655829" y="1925666"/>
            <a:ext cx="5089735" cy="461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Order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1686950" y="2879203"/>
            <a:ext cx="4835617" cy="461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Coupons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686949" y="3432613"/>
            <a:ext cx="4496906" cy="461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Payment</a:t>
            </a:r>
          </a:p>
        </p:txBody>
      </p:sp>
      <p:sp>
        <p:nvSpPr>
          <p:cNvPr id="33" name="Shape 642">
            <a:extLst>
              <a:ext uri="{FF2B5EF4-FFF2-40B4-BE49-F238E27FC236}">
                <a16:creationId xmlns:a16="http://schemas.microsoft.com/office/drawing/2014/main" id="{8812A5B7-C823-46AF-A604-3D389BD8B39A}"/>
              </a:ext>
            </a:extLst>
          </p:cNvPr>
          <p:cNvSpPr txBox="1"/>
          <p:nvPr/>
        </p:nvSpPr>
        <p:spPr>
          <a:xfrm>
            <a:off x="1686950" y="2414646"/>
            <a:ext cx="4546011" cy="461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Favorites</a:t>
            </a:r>
          </a:p>
        </p:txBody>
      </p:sp>
      <p:sp>
        <p:nvSpPr>
          <p:cNvPr id="37" name="Shape 650">
            <a:extLst>
              <a:ext uri="{FF2B5EF4-FFF2-40B4-BE49-F238E27FC236}">
                <a16:creationId xmlns:a16="http://schemas.microsoft.com/office/drawing/2014/main" id="{79674A18-9AA5-4DC4-8E23-6BB2E1DB71C4}"/>
              </a:ext>
            </a:extLst>
          </p:cNvPr>
          <p:cNvSpPr/>
          <p:nvPr/>
        </p:nvSpPr>
        <p:spPr>
          <a:xfrm rot="16200000">
            <a:off x="1391358" y="1556580"/>
            <a:ext cx="201560" cy="327382"/>
          </a:xfrm>
          <a:prstGeom prst="flowChartOffpageConnector">
            <a:avLst/>
          </a:prstGeom>
          <a:solidFill>
            <a:srgbClr val="4E6F9B"/>
          </a:solidFill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" name="Shape 650">
            <a:extLst>
              <a:ext uri="{FF2B5EF4-FFF2-40B4-BE49-F238E27FC236}">
                <a16:creationId xmlns:a16="http://schemas.microsoft.com/office/drawing/2014/main" id="{25C10730-5FF5-4397-AEC7-8337E5B150EA}"/>
              </a:ext>
            </a:extLst>
          </p:cNvPr>
          <p:cNvSpPr/>
          <p:nvPr/>
        </p:nvSpPr>
        <p:spPr>
          <a:xfrm rot="16200000">
            <a:off x="1391358" y="2031597"/>
            <a:ext cx="201560" cy="327382"/>
          </a:xfrm>
          <a:prstGeom prst="flowChartOffpageConnector">
            <a:avLst/>
          </a:prstGeom>
          <a:solidFill>
            <a:srgbClr val="4E6F9B"/>
          </a:solidFill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Shape 650">
            <a:extLst>
              <a:ext uri="{FF2B5EF4-FFF2-40B4-BE49-F238E27FC236}">
                <a16:creationId xmlns:a16="http://schemas.microsoft.com/office/drawing/2014/main" id="{FF24F21D-A11B-480C-B84E-BD521473A02D}"/>
              </a:ext>
            </a:extLst>
          </p:cNvPr>
          <p:cNvSpPr/>
          <p:nvPr/>
        </p:nvSpPr>
        <p:spPr>
          <a:xfrm rot="16200000">
            <a:off x="1397927" y="2556588"/>
            <a:ext cx="201560" cy="327382"/>
          </a:xfrm>
          <a:prstGeom prst="flowChartOffpageConnector">
            <a:avLst/>
          </a:prstGeom>
          <a:solidFill>
            <a:srgbClr val="4E6F9B"/>
          </a:solidFill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Shape 650">
            <a:extLst>
              <a:ext uri="{FF2B5EF4-FFF2-40B4-BE49-F238E27FC236}">
                <a16:creationId xmlns:a16="http://schemas.microsoft.com/office/drawing/2014/main" id="{69AD25C1-0DC4-4EA3-BA81-5C799550C96E}"/>
              </a:ext>
            </a:extLst>
          </p:cNvPr>
          <p:cNvSpPr/>
          <p:nvPr/>
        </p:nvSpPr>
        <p:spPr>
          <a:xfrm rot="16200000">
            <a:off x="1391358" y="3013102"/>
            <a:ext cx="201560" cy="327382"/>
          </a:xfrm>
          <a:prstGeom prst="flowChartOffpageConnector">
            <a:avLst/>
          </a:prstGeom>
          <a:solidFill>
            <a:srgbClr val="4E6F9B"/>
          </a:solidFill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Shape 650">
            <a:extLst>
              <a:ext uri="{FF2B5EF4-FFF2-40B4-BE49-F238E27FC236}">
                <a16:creationId xmlns:a16="http://schemas.microsoft.com/office/drawing/2014/main" id="{2C3B997C-4926-4A96-8D7D-7634167DBF14}"/>
              </a:ext>
            </a:extLst>
          </p:cNvPr>
          <p:cNvSpPr/>
          <p:nvPr/>
        </p:nvSpPr>
        <p:spPr>
          <a:xfrm rot="16200000">
            <a:off x="1391358" y="3523253"/>
            <a:ext cx="201560" cy="327382"/>
          </a:xfrm>
          <a:prstGeom prst="flowChartOffpageConnector">
            <a:avLst/>
          </a:prstGeom>
          <a:solidFill>
            <a:srgbClr val="4E6F9B"/>
          </a:solidFill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Shape 644">
            <a:extLst>
              <a:ext uri="{FF2B5EF4-FFF2-40B4-BE49-F238E27FC236}">
                <a16:creationId xmlns:a16="http://schemas.microsoft.com/office/drawing/2014/main" id="{4BC60323-B73A-4C3B-96CA-BCEA1730F82F}"/>
              </a:ext>
            </a:extLst>
          </p:cNvPr>
          <p:cNvSpPr txBox="1"/>
          <p:nvPr/>
        </p:nvSpPr>
        <p:spPr>
          <a:xfrm>
            <a:off x="1655829" y="3894278"/>
            <a:ext cx="5526704" cy="4616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9294D-7596-4E12-B363-74DBE0C1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07" y="1322496"/>
            <a:ext cx="2862495" cy="27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8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60DA-E37E-476D-9E3B-30CC163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PROFFESIONAL" panose="02000000000000000000" pitchFamily="2" charset="0"/>
                <a:cs typeface="Aparajita" panose="020B0604020202020204" pitchFamily="34" charset="0"/>
              </a:rPr>
              <a:t>05. </a:t>
            </a:r>
            <a:r>
              <a:rPr lang="en-US" sz="2800" b="1" dirty="0">
                <a:solidFill>
                  <a:schemeClr val="bg2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  <a:t>Conclusion</a:t>
            </a:r>
            <a:br>
              <a:rPr lang="en" sz="2800" dirty="0">
                <a:solidFill>
                  <a:schemeClr val="bg1"/>
                </a:solidFill>
                <a:latin typeface="PROFFESIONAL" panose="02000000000000000000" pitchFamily="2" charset="0"/>
                <a:ea typeface="Muli"/>
                <a:cs typeface="Muli"/>
                <a:sym typeface="Muli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CA2C-901D-43FB-B83E-ACC1F742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482" y="1148315"/>
            <a:ext cx="8460000" cy="315792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/>
              <a:t>When use this system service for order can more then faster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 Save time and money when we use this system </a:t>
            </a:r>
          </a:p>
          <a:p>
            <a:r>
              <a:rPr lang="en-US" sz="2400" dirty="0"/>
              <a:t>-  Customer can choose that they like </a:t>
            </a:r>
          </a:p>
        </p:txBody>
      </p:sp>
    </p:spTree>
    <p:extLst>
      <p:ext uri="{BB962C8B-B14F-4D97-AF65-F5344CB8AC3E}">
        <p14:creationId xmlns:p14="http://schemas.microsoft.com/office/powerpoint/2010/main" val="215562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3AAA-6B64-412E-BC60-2416AC7A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ilu"/>
                <a:cs typeface="Aparajita" panose="020B0604020202020204" pitchFamily="34" charset="0"/>
              </a:rPr>
              <a:t>4. </a:t>
            </a:r>
            <a:r>
              <a:rPr lang="en-US" dirty="0">
                <a:solidFill>
                  <a:schemeClr val="tx1"/>
                </a:solidFill>
              </a:rPr>
              <a:t>Project Demo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749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22929</TotalTime>
  <Words>212</Words>
  <Application>Microsoft Office PowerPoint</Application>
  <PresentationFormat>On-screen Show (16:9)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Milu</vt:lpstr>
      <vt:lpstr>PROFFESIONAL</vt:lpstr>
      <vt:lpstr>Arial</vt:lpstr>
      <vt:lpstr>Muli</vt:lpstr>
      <vt:lpstr>simple-light-2</vt:lpstr>
      <vt:lpstr>Food Management system</vt:lpstr>
      <vt:lpstr>Agenda</vt:lpstr>
      <vt:lpstr>PowerPoint Presentation</vt:lpstr>
      <vt:lpstr>02. The purpose of food system</vt:lpstr>
      <vt:lpstr>03. Main feature in this application</vt:lpstr>
      <vt:lpstr>05. Conclusion </vt:lpstr>
      <vt:lpstr>4. 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Presentation Template</dc:title>
  <dc:creator>NArin TuZzu</dc:creator>
  <cp:lastModifiedBy>sreykhuoch KPT soeun</cp:lastModifiedBy>
  <cp:revision>276</cp:revision>
  <dcterms:modified xsi:type="dcterms:W3CDTF">2020-08-04T15:53:07Z</dcterms:modified>
</cp:coreProperties>
</file>