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77">
          <p15:clr>
            <a:srgbClr val="9AA0A6"/>
          </p15:clr>
        </p15:guide>
        <p15:guide id="2" orient="horz" pos="2484">
          <p15:clr>
            <a:srgbClr val="9AA0A6"/>
          </p15:clr>
        </p15:guide>
        <p15:guide id="3" orient="horz" pos="957">
          <p15:clr>
            <a:srgbClr val="9AA0A6"/>
          </p15:clr>
        </p15:guide>
        <p15:guide id="4" pos="1572">
          <p15:clr>
            <a:srgbClr val="9AA0A6"/>
          </p15:clr>
        </p15:guide>
        <p15:guide id="5" pos="4299">
          <p15:clr>
            <a:srgbClr val="9AA0A6"/>
          </p15:clr>
        </p15:guide>
      </p15:sldGuideLst>
    </p:ext>
    <p:ext uri="GoogleSlidesCustomDataVersion2">
      <go:slidesCustomData xmlns:go="http://customooxmlschemas.google.com/" r:id="rId18" roundtripDataSignature="AMtx7mi90a9VSAe6vpgufzpQxyZ8B0Nt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7"/>
        <p:guide pos="2484" orient="horz"/>
        <p:guide pos="957" orient="horz"/>
        <p:guide pos="1572"/>
        <p:guide pos="429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 of part 4 video</a:t>
            </a:r>
            <a:endParaRPr/>
          </a:p>
        </p:txBody>
      </p:sp>
      <p:sp>
        <p:nvSpPr>
          <p:cNvPr id="147" name="Google Shape;14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l">
  <p:cSld name="Title Slide Darl">
    <p:bg>
      <p:bgPr>
        <a:solidFill>
          <a:srgbClr val="00264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3"/>
          <p:cNvSpPr txBox="1"/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rgbClr val="F6F6F6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  <a:defRPr b="1" i="0" sz="6000">
                <a:solidFill>
                  <a:srgbClr val="FFCB0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647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redits">
  <p:cSld name="End Credits">
    <p:bg>
      <p:bgPr>
        <a:solidFill>
          <a:srgbClr val="002647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5"/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The Regents of The University of Michigan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49179" y="2299530"/>
            <a:ext cx="11325726" cy="55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2" type="body"/>
          </p:nvPr>
        </p:nvSpPr>
        <p:spPr>
          <a:xfrm>
            <a:off x="449179" y="2985075"/>
            <a:ext cx="11325726" cy="558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Arial"/>
              <a:buNone/>
              <a:defRPr sz="3600">
                <a:solidFill>
                  <a:srgbClr val="BFBFB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5"/>
          <p:cNvSpPr txBox="1"/>
          <p:nvPr/>
        </p:nvSpPr>
        <p:spPr>
          <a:xfrm>
            <a:off x="11866418" y="597477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37" y="720139"/>
            <a:ext cx="751114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42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2"/>
          <p:cNvPicPr preferRelativeResize="0"/>
          <p:nvPr/>
        </p:nvPicPr>
        <p:blipFill rotWithShape="1">
          <a:blip r:embed="rId1">
            <a:alphaModFix amt="0"/>
          </a:blip>
          <a:srcRect b="0" l="0" r="0" t="0"/>
          <a:stretch/>
        </p:blipFill>
        <p:spPr>
          <a:xfrm>
            <a:off x="0" y="2563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2"/>
          <p:cNvSpPr txBox="1"/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647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" type="body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647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600"/>
              <a:buFont typeface="Verdana"/>
              <a:buChar char="•"/>
              <a:defRPr b="0" i="0" sz="16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647"/>
              </a:buClr>
              <a:buSzPts val="1400"/>
              <a:buFont typeface="Verdana"/>
              <a:buChar char="•"/>
              <a:defRPr b="0" i="0" sz="1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699">
          <p15:clr>
            <a:srgbClr val="EA4335"/>
          </p15:clr>
        </p15:guide>
        <p15:guide id="2" pos="528">
          <p15:clr>
            <a:srgbClr val="EA4335"/>
          </p15:clr>
        </p15:guide>
        <p15:guide id="3" pos="715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title"/>
          </p:nvPr>
        </p:nvSpPr>
        <p:spPr>
          <a:xfrm>
            <a:off x="799766" y="951442"/>
            <a:ext cx="10515600" cy="4125900"/>
          </a:xfrm>
          <a:prstGeom prst="rect">
            <a:avLst/>
          </a:prstGeom>
          <a:solidFill>
            <a:srgbClr val="F6F6F6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</a:pPr>
            <a:r>
              <a:rPr lang="en-US"/>
              <a:t>Markov Chain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000"/>
              <a:buFont typeface="Arial"/>
              <a:buNone/>
            </a:pPr>
            <a:r>
              <a:rPr lang="en-US"/>
              <a:t>Part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Other Markovian models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838200" y="1192698"/>
            <a:ext cx="10515600" cy="167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Markov Chain is a powerful, yet simple model for sequence modeling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Other models with Markov assumption are also widely used for various types of sequence-like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/>
        </p:nvSpPr>
        <p:spPr>
          <a:xfrm>
            <a:off x="0" y="6064136"/>
            <a:ext cx="12192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baseline="30000" i="0" sz="1350" u="none" cap="none" strike="noStrike">
              <a:solidFill>
                <a:srgbClr val="B4B5B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Except where otherwise noted, this work is licensed under CC BY-NC 4.0</a:t>
            </a:r>
            <a:endParaRPr b="0" i="0" sz="135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0" y="6027890"/>
            <a:ext cx="12052199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baseline="30000" i="0" lang="en-US" sz="1350" u="none" cap="none" strike="noStrike">
                <a:solidFill>
                  <a:srgbClr val="B4B5B5"/>
                </a:solidFill>
                <a:latin typeface="Arial Black"/>
                <a:ea typeface="Arial Black"/>
                <a:cs typeface="Arial Black"/>
                <a:sym typeface="Arial Black"/>
              </a:rPr>
              <a:t>© Faculty Presenter Qiaozhu Mei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02673" y="3833152"/>
            <a:ext cx="1072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Credits: Qiaozhu Mei, Ph.D., Professor of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Estimating an n-gram language model</a:t>
            </a:r>
            <a:endParaRPr sz="3600"/>
          </a:p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8200" y="1192698"/>
            <a:ext cx="10515600" cy="10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Given a large database, count the frequency of ngrams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Then given any word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/>
              <a:t> and pattern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...w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/>
              <a:t> (k &lt; n), we have</a:t>
            </a:r>
            <a:endParaRPr/>
          </a:p>
        </p:txBody>
      </p:sp>
      <p:sp>
        <p:nvSpPr>
          <p:cNvPr id="39" name="Google Shape;39;p22"/>
          <p:cNvSpPr txBox="1"/>
          <p:nvPr/>
        </p:nvSpPr>
        <p:spPr>
          <a:xfrm>
            <a:off x="3217381" y="2520356"/>
            <a:ext cx="4888838" cy="844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953" l="-77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" name="Google Shape;40;p22"/>
          <p:cNvSpPr txBox="1"/>
          <p:nvPr/>
        </p:nvSpPr>
        <p:spPr>
          <a:xfrm>
            <a:off x="1975346" y="3788900"/>
            <a:ext cx="6982104" cy="89710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443" l="-543" r="0" t="-5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(Trigram language model)</a:t>
            </a:r>
            <a:endParaRPr/>
          </a:p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838200" y="1192697"/>
            <a:ext cx="10515600" cy="5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 sz="2000"/>
              <a:t>fear leads to anger. anger leads to hate. hate leads to suffering.</a:t>
            </a:r>
            <a:endParaRPr/>
          </a:p>
        </p:txBody>
      </p:sp>
      <p:sp>
        <p:nvSpPr>
          <p:cNvPr id="48" name="Google Shape;48;p23"/>
          <p:cNvSpPr txBox="1"/>
          <p:nvPr/>
        </p:nvSpPr>
        <p:spPr>
          <a:xfrm>
            <a:off x="870625" y="1787550"/>
            <a:ext cx="30777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 to:  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leads: 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to: 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anger: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hate:  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to: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anger: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hate: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anger:   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 to: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hate:   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 to: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" name="Google Shape;49;p23"/>
          <p:cNvSpPr txBox="1"/>
          <p:nvPr/>
        </p:nvSpPr>
        <p:spPr>
          <a:xfrm>
            <a:off x="2749825" y="2063000"/>
            <a:ext cx="34818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P(“anger leads to suffering”) = 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23"/>
          <p:cNvSpPr txBox="1"/>
          <p:nvPr/>
        </p:nvSpPr>
        <p:spPr>
          <a:xfrm>
            <a:off x="6155413" y="2069829"/>
            <a:ext cx="4995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P(suffering|“anger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23"/>
          <p:cNvSpPr txBox="1"/>
          <p:nvPr/>
        </p:nvSpPr>
        <p:spPr>
          <a:xfrm>
            <a:off x="6152175" y="2825000"/>
            <a:ext cx="51708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P(suffering|“anger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23"/>
          <p:cNvSpPr txBox="1"/>
          <p:nvPr/>
        </p:nvSpPr>
        <p:spPr>
          <a:xfrm>
            <a:off x="5747064" y="2809850"/>
            <a:ext cx="38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line strikethrough anger" id="53" name="Google Shape;53;p23"/>
          <p:cNvCxnSpPr/>
          <p:nvPr/>
        </p:nvCxnSpPr>
        <p:spPr>
          <a:xfrm flipH="1" rot="10800000">
            <a:off x="7588775" y="3184800"/>
            <a:ext cx="458400" cy="24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23"/>
          <p:cNvSpPr txBox="1"/>
          <p:nvPr/>
        </p:nvSpPr>
        <p:spPr>
          <a:xfrm>
            <a:off x="5747064" y="3648050"/>
            <a:ext cx="38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 txBox="1"/>
          <p:nvPr/>
        </p:nvSpPr>
        <p:spPr>
          <a:xfrm>
            <a:off x="5747064" y="4486250"/>
            <a:ext cx="38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5747108" y="5301225"/>
            <a:ext cx="2383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   0.028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/>
          <p:nvPr/>
        </p:nvSpPr>
        <p:spPr>
          <a:xfrm>
            <a:off x="6176563" y="3631085"/>
            <a:ext cx="5212645" cy="4558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4992" l="-5108" r="0" t="-3055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8" name="Google Shape;58;p23"/>
          <p:cNvSpPr txBox="1"/>
          <p:nvPr/>
        </p:nvSpPr>
        <p:spPr>
          <a:xfrm>
            <a:off x="6145593" y="4304329"/>
            <a:ext cx="1604735" cy="6938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123" r="-312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838200" y="1192698"/>
            <a:ext cx="10515600" cy="9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What if an n-gram never appeared in the past?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Does it mean it will never appear in the future?</a:t>
            </a:r>
            <a:endParaRPr/>
          </a:p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838200" y="3097700"/>
            <a:ext cx="10926900" cy="97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any component is zero, then the whole product is zero!</a:t>
            </a:r>
            <a:endParaRPr/>
          </a:p>
        </p:txBody>
      </p:sp>
      <p:sp>
        <p:nvSpPr>
          <p:cNvPr id="67" name="Google Shape;67;p24"/>
          <p:cNvSpPr txBox="1"/>
          <p:nvPr/>
        </p:nvSpPr>
        <p:spPr>
          <a:xfrm>
            <a:off x="1452795" y="2400666"/>
            <a:ext cx="8795228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429" l="-4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(Trigram language model)</a:t>
            </a:r>
            <a:endParaRPr/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838200" y="1192697"/>
            <a:ext cx="10515600" cy="5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 sz="2000"/>
              <a:t>fear leads to anger. anger leads to hate. hate leads to suffering.</a:t>
            </a:r>
            <a:endParaRPr/>
          </a:p>
        </p:txBody>
      </p:sp>
      <p:sp>
        <p:nvSpPr>
          <p:cNvPr id="75" name="Google Shape;75;p25"/>
          <p:cNvSpPr txBox="1"/>
          <p:nvPr/>
        </p:nvSpPr>
        <p:spPr>
          <a:xfrm>
            <a:off x="870625" y="1787550"/>
            <a:ext cx="22653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 to:  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leads: 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to: 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anger: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hate:  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to:   3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anger: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hate: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anger:   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 to: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hate:   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 to: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suffering:   1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3135876" y="2037675"/>
            <a:ext cx="2964000" cy="6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P(“anger leads to fear”) = 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25"/>
          <p:cNvSpPr txBox="1"/>
          <p:nvPr/>
        </p:nvSpPr>
        <p:spPr>
          <a:xfrm>
            <a:off x="6003450" y="2037675"/>
            <a:ext cx="5095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P(fear|“anger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25"/>
          <p:cNvSpPr txBox="1"/>
          <p:nvPr/>
        </p:nvSpPr>
        <p:spPr>
          <a:xfrm>
            <a:off x="6003355" y="2799675"/>
            <a:ext cx="5095307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P(fear|“anger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25"/>
          <p:cNvSpPr txBox="1"/>
          <p:nvPr/>
        </p:nvSpPr>
        <p:spPr>
          <a:xfrm>
            <a:off x="5604159" y="2784525"/>
            <a:ext cx="37662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line strikethrough anger" id="80" name="Google Shape;80;p25"/>
          <p:cNvCxnSpPr/>
          <p:nvPr/>
        </p:nvCxnSpPr>
        <p:spPr>
          <a:xfrm flipH="1" rot="10800000">
            <a:off x="6967446" y="3150100"/>
            <a:ext cx="451707" cy="244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5"/>
          <p:cNvSpPr txBox="1"/>
          <p:nvPr/>
        </p:nvSpPr>
        <p:spPr>
          <a:xfrm>
            <a:off x="5604283" y="4460925"/>
            <a:ext cx="942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  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 txBox="1"/>
          <p:nvPr/>
        </p:nvSpPr>
        <p:spPr>
          <a:xfrm>
            <a:off x="5604159" y="3622725"/>
            <a:ext cx="37662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10143462" y="3571173"/>
            <a:ext cx="1328221" cy="24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 txBox="1"/>
          <p:nvPr/>
        </p:nvSpPr>
        <p:spPr>
          <a:xfrm>
            <a:off x="10880689" y="2999250"/>
            <a:ext cx="274631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5" name="Google Shape;85;p25"/>
          <p:cNvCxnSpPr>
            <a:stCxn id="84" idx="2"/>
          </p:cNvCxnSpPr>
          <p:nvPr/>
        </p:nvCxnSpPr>
        <p:spPr>
          <a:xfrm flipH="1">
            <a:off x="10818505" y="3358650"/>
            <a:ext cx="199500" cy="20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" name="Google Shape;86;p25"/>
          <p:cNvSpPr txBox="1"/>
          <p:nvPr/>
        </p:nvSpPr>
        <p:spPr>
          <a:xfrm>
            <a:off x="6033448" y="3577134"/>
            <a:ext cx="5500160" cy="521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3800" l="-5759" r="0" t="-285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Smoothing</a:t>
            </a:r>
            <a:endParaRPr/>
          </a:p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838200" y="1192700"/>
            <a:ext cx="10515600" cy="19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Assign a small probability to n-grams that have never appeared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So we can calculate the probability of any out-sample sequence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If we assign probabilities to unseen events, that means we have to distract those of observed events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This process is called “smoothing”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 “One” Smoothing</a:t>
            </a:r>
            <a:endParaRPr/>
          </a:p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838200" y="1192700"/>
            <a:ext cx="10515600" cy="13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Laplace smoothing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 </a:t>
            </a:r>
            <a:r>
              <a:rPr lang="en-US" u="sng"/>
              <a:t>every</a:t>
            </a:r>
            <a:r>
              <a:rPr lang="en-US"/>
              <a:t> word w in the vocabulary, add the count of (k+1)-gram ending with w by 1 so every word has appeared after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...w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/>
              <a:t> for at least once.</a:t>
            </a:r>
            <a:endParaRPr/>
          </a:p>
        </p:txBody>
      </p:sp>
      <p:sp>
        <p:nvSpPr>
          <p:cNvPr id="101" name="Google Shape;101;p27"/>
          <p:cNvSpPr txBox="1"/>
          <p:nvPr/>
        </p:nvSpPr>
        <p:spPr>
          <a:xfrm>
            <a:off x="863152" y="3985825"/>
            <a:ext cx="100425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647"/>
              </a:buClr>
              <a:buSzPts val="2400"/>
              <a:buFont typeface="Verdana"/>
              <a:buChar char="•"/>
            </a:pPr>
            <a:r>
              <a:rPr b="0" i="0" lang="en-US" sz="2400" u="none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rPr>
              <a:t>Many other smoothing methods available in </a:t>
            </a:r>
            <a:r>
              <a:rPr b="0" i="0" lang="en-US" sz="2400" u="sng" cap="none" strike="noStrike">
                <a:solidFill>
                  <a:srgbClr val="002647"/>
                </a:solidFill>
                <a:latin typeface="Verdana"/>
                <a:ea typeface="Verdana"/>
                <a:cs typeface="Verdana"/>
                <a:sym typeface="Verdana"/>
              </a:rPr>
              <a:t>natural language processing </a:t>
            </a:r>
            <a:endParaRPr b="0" i="0" sz="2400" u="sng" cap="none" strike="noStrike">
              <a:solidFill>
                <a:srgbClr val="0026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27"/>
          <p:cNvSpPr txBox="1"/>
          <p:nvPr/>
        </p:nvSpPr>
        <p:spPr>
          <a:xfrm>
            <a:off x="2794550" y="2988641"/>
            <a:ext cx="5356145" cy="77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967" l="-70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(Trigram language model)</a:t>
            </a:r>
            <a:endParaRPr/>
          </a:p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838200" y="995847"/>
            <a:ext cx="10515600" cy="5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i="1" lang="en-US" sz="2000"/>
              <a:t>fear leads to anger. anger leads to hate. hate leads to suffering</a:t>
            </a:r>
            <a:endParaRPr/>
          </a:p>
        </p:txBody>
      </p:sp>
      <p:sp>
        <p:nvSpPr>
          <p:cNvPr id="110" name="Google Shape;110;p28"/>
          <p:cNvSpPr txBox="1"/>
          <p:nvPr/>
        </p:nvSpPr>
        <p:spPr>
          <a:xfrm>
            <a:off x="924075" y="1552050"/>
            <a:ext cx="2383800" cy="4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fear leads to:  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leads:    3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to:    3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anger: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hate:  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leads to suffering: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to:   3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anger: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hate: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suffering: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anger:   2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anger leads to: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hate:   2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hate leads to: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suffering:   1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28"/>
          <p:cNvSpPr txBox="1"/>
          <p:nvPr/>
        </p:nvSpPr>
        <p:spPr>
          <a:xfrm>
            <a:off x="3483695" y="2050175"/>
            <a:ext cx="2901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P(“anger leads to fear”) = 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28"/>
          <p:cNvSpPr txBox="1"/>
          <p:nvPr/>
        </p:nvSpPr>
        <p:spPr>
          <a:xfrm>
            <a:off x="6366600" y="2050175"/>
            <a:ext cx="5051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P(fear|“anger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8"/>
          <p:cNvSpPr txBox="1"/>
          <p:nvPr/>
        </p:nvSpPr>
        <p:spPr>
          <a:xfrm>
            <a:off x="6366594" y="2814709"/>
            <a:ext cx="49872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P(anger)*P(leads|anger)*P(to|“anger leads”)*</a:t>
            </a:r>
            <a:b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P(fear|“anger leads to”)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5975867" y="2799509"/>
            <a:ext cx="368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descr="line strikethrough anger" id="115" name="Google Shape;115;p28"/>
          <p:cNvCxnSpPr/>
          <p:nvPr/>
        </p:nvCxnSpPr>
        <p:spPr>
          <a:xfrm flipH="1" rot="10800000">
            <a:off x="7310231" y="3166212"/>
            <a:ext cx="442200" cy="245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/>
        </p:nvSpPr>
        <p:spPr>
          <a:xfrm>
            <a:off x="924075" y="5498128"/>
            <a:ext cx="5051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 = {fear, leads, to, anger, hate, suffering}</a:t>
            </a:r>
            <a:endParaRPr b="1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8"/>
          <p:cNvSpPr txBox="1"/>
          <p:nvPr/>
        </p:nvSpPr>
        <p:spPr>
          <a:xfrm>
            <a:off x="5975904" y="3640402"/>
            <a:ext cx="368632" cy="360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5975909" y="5528529"/>
            <a:ext cx="2299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   0.00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 txBox="1"/>
          <p:nvPr/>
        </p:nvSpPr>
        <p:spPr>
          <a:xfrm>
            <a:off x="5975908" y="4840330"/>
            <a:ext cx="332463" cy="360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/>
          <p:nvPr/>
        </p:nvSpPr>
        <p:spPr>
          <a:xfrm>
            <a:off x="8353941" y="4834089"/>
            <a:ext cx="221100" cy="2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8"/>
          <p:cNvSpPr txBox="1"/>
          <p:nvPr/>
        </p:nvSpPr>
        <p:spPr>
          <a:xfrm>
            <a:off x="6384695" y="3637470"/>
            <a:ext cx="2656240" cy="45589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1619" l="-10475" r="-1426" t="-270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2" name="Google Shape;122;p28"/>
          <p:cNvSpPr txBox="1"/>
          <p:nvPr/>
        </p:nvSpPr>
        <p:spPr>
          <a:xfrm>
            <a:off x="6401024" y="4224232"/>
            <a:ext cx="3348737" cy="4558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918" l="-756" r="-757" t="-54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" name="Google Shape;123;p28"/>
          <p:cNvSpPr txBox="1"/>
          <p:nvPr/>
        </p:nvSpPr>
        <p:spPr>
          <a:xfrm>
            <a:off x="6395929" y="4856659"/>
            <a:ext cx="2508957" cy="466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57" l="-1004" r="-1004" t="-26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838200" y="245857"/>
            <a:ext cx="10515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Trick: do calculation with logarithm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838200" y="1192698"/>
            <a:ext cx="10515600" cy="166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When sequence is long: avoid multiplying many probs.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 it in log space: mathematically equivalent (why?)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Avoid underflow &amp; loss of precision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Faster</a:t>
            </a:r>
            <a:endParaRPr/>
          </a:p>
        </p:txBody>
      </p:sp>
      <p:sp>
        <p:nvSpPr>
          <p:cNvPr id="131" name="Google Shape;131;p29"/>
          <p:cNvSpPr txBox="1"/>
          <p:nvPr/>
        </p:nvSpPr>
        <p:spPr>
          <a:xfrm>
            <a:off x="1355700" y="4906000"/>
            <a:ext cx="6867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P(“dark dark dark dark … dark”) = P(“dark”)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0.00008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= ?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1355700" y="5668000"/>
            <a:ext cx="9684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log (P(“dark dark dark dark … dark”))= log(P(“dark”)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) = 100 * log(0.00008) = -943.3</a:t>
            </a:r>
            <a:endParaRPr b="0" i="0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29"/>
          <p:cNvSpPr/>
          <p:nvPr/>
        </p:nvSpPr>
        <p:spPr>
          <a:xfrm rot="5400000">
            <a:off x="3059125" y="4108900"/>
            <a:ext cx="197700" cy="2463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2856350" y="5428275"/>
            <a:ext cx="5565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355700" y="2943276"/>
            <a:ext cx="8899616" cy="4924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9996" l="-996" r="0" t="-4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1987960" y="3837294"/>
            <a:ext cx="2296526" cy="6265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842" l="-1647" r="-3844" t="-19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7" name="Google Shape;137;p29"/>
          <p:cNvSpPr txBox="1"/>
          <p:nvPr/>
        </p:nvSpPr>
        <p:spPr>
          <a:xfrm>
            <a:off x="5805508" y="3926914"/>
            <a:ext cx="4190058" cy="49244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5895" l="-2407" r="-12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