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177">
          <p15:clr>
            <a:srgbClr val="9AA0A6"/>
          </p15:clr>
        </p15:guide>
        <p15:guide id="2" orient="horz" pos="2484">
          <p15:clr>
            <a:srgbClr val="9AA0A6"/>
          </p15:clr>
        </p15:guide>
        <p15:guide id="3" orient="horz" pos="957">
          <p15:clr>
            <a:srgbClr val="9AA0A6"/>
          </p15:clr>
        </p15:guide>
        <p15:guide id="4" pos="1572">
          <p15:clr>
            <a:srgbClr val="9AA0A6"/>
          </p15:clr>
        </p15:guide>
        <p15:guide id="5" pos="4299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7" roundtripDataSignature="AMtx7miWBHz9rtaXA2fh6G+9rV3Q8b8a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77"/>
        <p:guide pos="2484" orient="horz"/>
        <p:guide pos="957" orient="horz"/>
        <p:guide pos="1572"/>
        <p:guide pos="429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End of part 2</a:t>
            </a:r>
            <a:endParaRPr/>
          </a:p>
        </p:txBody>
      </p:sp>
      <p:sp>
        <p:nvSpPr>
          <p:cNvPr id="157" name="Google Shape;15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Darl">
  <p:cSld name="Title Slide Darl">
    <p:bg>
      <p:bgPr>
        <a:solidFill>
          <a:srgbClr val="00264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/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rgbClr val="F6F6F6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B05"/>
              </a:buClr>
              <a:buSzPts val="6000"/>
              <a:buFont typeface="Arial"/>
              <a:buNone/>
              <a:defRPr b="1" i="0" sz="6000">
                <a:solidFill>
                  <a:srgbClr val="FFCB0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4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body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647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600"/>
              <a:buChar char="•"/>
              <a:defRPr sz="16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redits">
  <p:cSld name="End Credits">
    <p:bg>
      <p:bgPr>
        <a:solidFill>
          <a:srgbClr val="002647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2"/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baseline="30000" i="0" lang="en-US" sz="1350" u="none" cap="none" strike="noStrike">
                <a:solidFill>
                  <a:srgbClr val="B4B5B5"/>
                </a:solidFill>
                <a:latin typeface="Arial Black"/>
                <a:ea typeface="Arial Black"/>
                <a:cs typeface="Arial Black"/>
                <a:sym typeface="Arial Black"/>
              </a:rPr>
              <a:t>© The Regents of The University of Michigan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2"/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2"/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449179" y="2299530"/>
            <a:ext cx="11325726" cy="558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2" type="body"/>
          </p:nvPr>
        </p:nvSpPr>
        <p:spPr>
          <a:xfrm>
            <a:off x="449179" y="2985075"/>
            <a:ext cx="11325726" cy="558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None/>
              <a:defRPr sz="3600">
                <a:solidFill>
                  <a:srgbClr val="BFBFB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2"/>
          <p:cNvSpPr txBox="1"/>
          <p:nvPr/>
        </p:nvSpPr>
        <p:spPr>
          <a:xfrm>
            <a:off x="11866418" y="597477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637" y="720139"/>
            <a:ext cx="751114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2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9"/>
          <p:cNvPicPr preferRelativeResize="0"/>
          <p:nvPr/>
        </p:nvPicPr>
        <p:blipFill rotWithShape="1">
          <a:blip r:embed="rId1">
            <a:alphaModFix amt="0"/>
          </a:blip>
          <a:srcRect b="0" l="0" r="0" t="0"/>
          <a:stretch/>
        </p:blipFill>
        <p:spPr>
          <a:xfrm>
            <a:off x="0" y="25638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9"/>
          <p:cNvSpPr txBox="1"/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47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264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" type="body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647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rgbClr val="00264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2000"/>
              <a:buFont typeface="Verdana"/>
              <a:buChar char="•"/>
              <a:defRPr b="0" i="0" sz="2000" u="none" cap="none" strike="noStrike">
                <a:solidFill>
                  <a:srgbClr val="00264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rgbClr val="00264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rgbClr val="00264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rgbClr val="00264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99">
          <p15:clr>
            <a:srgbClr val="EA4335"/>
          </p15:clr>
        </p15:guide>
        <p15:guide id="2" pos="528">
          <p15:clr>
            <a:srgbClr val="EA4335"/>
          </p15:clr>
        </p15:guide>
        <p15:guide id="3" pos="715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hyperlink" Target="https://brat.nlplab.org/example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hyperlink" Target="https://www.biocompare.com/Molecular-Biology/9187-Next-Generation-Sequencin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/>
          <p:nvPr>
            <p:ph type="title"/>
          </p:nvPr>
        </p:nvSpPr>
        <p:spPr>
          <a:xfrm>
            <a:off x="799766" y="951442"/>
            <a:ext cx="10515600" cy="4125900"/>
          </a:xfrm>
          <a:prstGeom prst="rect">
            <a:avLst/>
          </a:prstGeom>
          <a:solidFill>
            <a:srgbClr val="F6F6F6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B05"/>
              </a:buClr>
              <a:buSzPts val="6000"/>
              <a:buFont typeface="Arial"/>
              <a:buNone/>
            </a:pPr>
            <a:r>
              <a:rPr lang="en-US"/>
              <a:t>Hidden Markov Model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B05"/>
              </a:buClr>
              <a:buSzPts val="6000"/>
              <a:buFont typeface="Arial"/>
              <a:buNone/>
            </a:pPr>
            <a:r>
              <a:rPr lang="en-US"/>
              <a:t>Part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baseline="30000" i="0" sz="1350" u="none" cap="none" strike="noStrike">
              <a:solidFill>
                <a:srgbClr val="B4B5B5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baseline="30000" i="0" lang="en-US" sz="1350" u="none" cap="none" strike="noStrike">
                <a:solidFill>
                  <a:srgbClr val="B4B5B5"/>
                </a:solidFill>
                <a:latin typeface="Arial Black"/>
                <a:ea typeface="Arial Black"/>
                <a:cs typeface="Arial Black"/>
                <a:sym typeface="Arial Black"/>
              </a:rPr>
              <a:t>Except where otherwise noted, this work is licensed under CC BY-NC 4.0</a:t>
            </a:r>
            <a:endParaRPr b="0" i="0" sz="135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0" y="6027890"/>
            <a:ext cx="1205209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baseline="30000" i="0" lang="en-US" sz="1350" u="none" cap="none" strike="noStrike">
                <a:solidFill>
                  <a:srgbClr val="B4B5B5"/>
                </a:solidFill>
                <a:latin typeface="Arial Black"/>
                <a:ea typeface="Arial Black"/>
                <a:cs typeface="Arial Black"/>
                <a:sym typeface="Arial Black"/>
              </a:rPr>
              <a:t>© Faculty Presenter Qiaozhu Mei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602673" y="3833152"/>
            <a:ext cx="10723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Credits: Qiaozhu Mei, Ph.D., Professor of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Three problems of HMM</a:t>
            </a:r>
            <a:endParaRPr/>
          </a:p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838200" y="1192698"/>
            <a:ext cx="10515600" cy="131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Decoding - finding the most likely sequence of states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Evaluation - finding the probability of a given sequence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Training/learning - estimating model parameters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Three problems of HMM</a:t>
            </a:r>
            <a:endParaRPr/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838200" y="1192700"/>
            <a:ext cx="10515600" cy="134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Decoding - finding the most likely sequence of states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Known: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 = o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...o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, 𝜆 = {P(q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), P(q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|q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), P(o|q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)}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Find: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 = q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...q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300"/>
          </a:p>
        </p:txBody>
      </p:sp>
      <p:pic>
        <p:nvPicPr>
          <p:cNvPr id="47" name="Google Shape;47;p21"/>
          <p:cNvPicPr preferRelativeResize="0"/>
          <p:nvPr/>
        </p:nvPicPr>
        <p:blipFill rotWithShape="1">
          <a:blip r:embed="rId3">
            <a:alphaModFix/>
          </a:blip>
          <a:srcRect b="26101" l="0" r="0" t="0"/>
          <a:stretch/>
        </p:blipFill>
        <p:spPr>
          <a:xfrm>
            <a:off x="1114425" y="4811025"/>
            <a:ext cx="10239375" cy="6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1"/>
          <p:cNvSpPr txBox="1"/>
          <p:nvPr/>
        </p:nvSpPr>
        <p:spPr>
          <a:xfrm>
            <a:off x="1130700" y="3468500"/>
            <a:ext cx="104838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 Raul Salinas de Gortari, brother of a former Mexican president, to banks in Switzerland, are also expected to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" name="Google Shape;49;p21"/>
          <p:cNvSpPr/>
          <p:nvPr/>
        </p:nvSpPr>
        <p:spPr>
          <a:xfrm>
            <a:off x="5507750" y="3956525"/>
            <a:ext cx="557700" cy="601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1"/>
          <p:cNvSpPr txBox="1"/>
          <p:nvPr/>
        </p:nvSpPr>
        <p:spPr>
          <a:xfrm>
            <a:off x="875950" y="2797450"/>
            <a:ext cx="6919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Application: sequence labeling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Three problems of HMM</a:t>
            </a:r>
            <a:endParaRPr/>
          </a:p>
        </p:txBody>
      </p:sp>
      <p:sp>
        <p:nvSpPr>
          <p:cNvPr id="57" name="Google Shape;57;p22"/>
          <p:cNvSpPr txBox="1"/>
          <p:nvPr>
            <p:ph idx="1" type="body"/>
          </p:nvPr>
        </p:nvSpPr>
        <p:spPr>
          <a:xfrm>
            <a:off x="838200" y="1192700"/>
            <a:ext cx="10515600" cy="13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Evaluation - finding the probability of a given sequence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Known: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 = o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...o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,   𝜆 = {P(q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), P(q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|q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), P(o|q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)}</a:t>
            </a: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Find: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P(O|𝜆)</a:t>
            </a:r>
            <a:endParaRPr sz="2400"/>
          </a:p>
        </p:txBody>
      </p:sp>
      <p:sp>
        <p:nvSpPr>
          <p:cNvPr id="58" name="Google Shape;58;p22"/>
          <p:cNvSpPr txBox="1"/>
          <p:nvPr/>
        </p:nvSpPr>
        <p:spPr>
          <a:xfrm>
            <a:off x="875950" y="2797450"/>
            <a:ext cx="9764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Application: sequence prediction, sequence generation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" name="Google Shape;59;p22"/>
          <p:cNvPicPr preferRelativeResize="0"/>
          <p:nvPr/>
        </p:nvPicPr>
        <p:blipFill rotWithShape="1">
          <a:blip r:embed="rId3">
            <a:alphaModFix/>
          </a:blip>
          <a:srcRect b="62646" l="0" r="0" t="0"/>
          <a:stretch/>
        </p:blipFill>
        <p:spPr>
          <a:xfrm>
            <a:off x="771000" y="3717088"/>
            <a:ext cx="4492851" cy="12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2"/>
          <p:cNvSpPr txBox="1"/>
          <p:nvPr/>
        </p:nvSpPr>
        <p:spPr>
          <a:xfrm>
            <a:off x="5369125" y="3643000"/>
            <a:ext cx="924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 b="0" i="0" sz="2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1" name="Google Shape;61;p22"/>
          <p:cNvPicPr preferRelativeResize="0"/>
          <p:nvPr/>
        </p:nvPicPr>
        <p:blipFill rotWithShape="1">
          <a:blip r:embed="rId4">
            <a:alphaModFix/>
          </a:blip>
          <a:srcRect b="4888" l="0" r="6785" t="0"/>
          <a:stretch/>
        </p:blipFill>
        <p:spPr>
          <a:xfrm>
            <a:off x="5529150" y="4545700"/>
            <a:ext cx="5691681" cy="12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Three problems of HMM</a:t>
            </a:r>
            <a:endParaRPr/>
          </a:p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8200" y="1192700"/>
            <a:ext cx="10515600" cy="13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Training/learning - estimating model parameters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Known: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{O, Q}, </a:t>
            </a:r>
            <a:r>
              <a:rPr lang="en-US" sz="2400"/>
              <a:t>or just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Find: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𝜆 = {P(q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), P(q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|q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), P(o|q</a:t>
            </a:r>
            <a:r>
              <a:rPr baseline="-25000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)}</a:t>
            </a:r>
            <a:endParaRPr sz="2400"/>
          </a:p>
        </p:txBody>
      </p:sp>
      <p:pic>
        <p:nvPicPr>
          <p:cNvPr id="69" name="Google Shape;69;p23"/>
          <p:cNvPicPr preferRelativeResize="0"/>
          <p:nvPr/>
        </p:nvPicPr>
        <p:blipFill rotWithShape="1">
          <a:blip r:embed="rId3">
            <a:alphaModFix/>
          </a:blip>
          <a:srcRect b="48805" l="0" r="0" t="7453"/>
          <a:stretch/>
        </p:blipFill>
        <p:spPr>
          <a:xfrm>
            <a:off x="1682875" y="4076275"/>
            <a:ext cx="4582825" cy="12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3"/>
          <p:cNvSpPr/>
          <p:nvPr/>
        </p:nvSpPr>
        <p:spPr>
          <a:xfrm>
            <a:off x="6657450" y="4485875"/>
            <a:ext cx="723300" cy="48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23"/>
          <p:cNvGrpSpPr/>
          <p:nvPr/>
        </p:nvGrpSpPr>
        <p:grpSpPr>
          <a:xfrm>
            <a:off x="7995064" y="2438891"/>
            <a:ext cx="3189261" cy="3432809"/>
            <a:chOff x="1875689" y="1319591"/>
            <a:chExt cx="3189261" cy="3432809"/>
          </a:xfrm>
        </p:grpSpPr>
        <p:sp>
          <p:nvSpPr>
            <p:cNvPr id="72" name="Google Shape;72;p23"/>
            <p:cNvSpPr/>
            <p:nvPr/>
          </p:nvSpPr>
          <p:spPr>
            <a:xfrm>
              <a:off x="2039700" y="3528500"/>
              <a:ext cx="721500" cy="750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None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3779475" y="2161075"/>
              <a:ext cx="824100" cy="8193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Location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3"/>
            <p:cNvSpPr/>
            <p:nvPr/>
          </p:nvSpPr>
          <p:spPr>
            <a:xfrm>
              <a:off x="2039700" y="1803850"/>
              <a:ext cx="721500" cy="7083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" name="Google Shape;75;p23"/>
            <p:cNvCxnSpPr>
              <a:stCxn id="74" idx="6"/>
              <a:endCxn id="73" idx="1"/>
            </p:cNvCxnSpPr>
            <p:nvPr/>
          </p:nvCxnSpPr>
          <p:spPr>
            <a:xfrm>
              <a:off x="2761200" y="2158000"/>
              <a:ext cx="1139100" cy="1230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" name="Google Shape;76;p23"/>
            <p:cNvCxnSpPr>
              <a:stCxn id="74" idx="5"/>
              <a:endCxn id="73" idx="2"/>
            </p:cNvCxnSpPr>
            <p:nvPr/>
          </p:nvCxnSpPr>
          <p:spPr>
            <a:xfrm flipH="1" rot="-5400000">
              <a:off x="3136289" y="1927672"/>
              <a:ext cx="162300" cy="11238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77" name="Google Shape;77;p23"/>
            <p:cNvSpPr/>
            <p:nvPr/>
          </p:nvSpPr>
          <p:spPr>
            <a:xfrm>
              <a:off x="2746925" y="2993350"/>
              <a:ext cx="1368520" cy="1023404"/>
            </a:xfrm>
            <a:custGeom>
              <a:rect b="b" l="l" r="r" t="t"/>
              <a:pathLst>
                <a:path extrusionOk="0" h="43989" w="55597">
                  <a:moveTo>
                    <a:pt x="0" y="43989"/>
                  </a:moveTo>
                  <a:cubicBezTo>
                    <a:pt x="6161" y="42767"/>
                    <a:pt x="27697" y="43990"/>
                    <a:pt x="36963" y="36658"/>
                  </a:cubicBezTo>
                  <a:cubicBezTo>
                    <a:pt x="46229" y="29327"/>
                    <a:pt x="52491" y="6110"/>
                    <a:pt x="5559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2746925" y="2903150"/>
              <a:ext cx="1195475" cy="930238"/>
            </a:xfrm>
            <a:custGeom>
              <a:rect b="b" l="l" r="r" t="t"/>
              <a:pathLst>
                <a:path extrusionOk="0" h="37574" w="51932">
                  <a:moveTo>
                    <a:pt x="51932" y="0"/>
                  </a:moveTo>
                  <a:cubicBezTo>
                    <a:pt x="47146" y="1782"/>
                    <a:pt x="31872" y="4430"/>
                    <a:pt x="23217" y="10692"/>
                  </a:cubicBezTo>
                  <a:cubicBezTo>
                    <a:pt x="14562" y="16954"/>
                    <a:pt x="3870" y="33094"/>
                    <a:pt x="0" y="3757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2015161" y="1319591"/>
              <a:ext cx="581575" cy="543475"/>
            </a:xfrm>
            <a:custGeom>
              <a:rect b="b" l="l" r="r" t="t"/>
              <a:pathLst>
                <a:path extrusionOk="0" h="21739" w="23263">
                  <a:moveTo>
                    <a:pt x="18274" y="19601"/>
                  </a:moveTo>
                  <a:cubicBezTo>
                    <a:pt x="19089" y="18685"/>
                    <a:pt x="23569" y="17310"/>
                    <a:pt x="23162" y="14102"/>
                  </a:cubicBezTo>
                  <a:cubicBezTo>
                    <a:pt x="22755" y="10895"/>
                    <a:pt x="19649" y="1680"/>
                    <a:pt x="15830" y="356"/>
                  </a:cubicBezTo>
                  <a:cubicBezTo>
                    <a:pt x="12012" y="-968"/>
                    <a:pt x="1778" y="2596"/>
                    <a:pt x="251" y="6160"/>
                  </a:cubicBezTo>
                  <a:cubicBezTo>
                    <a:pt x="-1276" y="9724"/>
                    <a:pt x="5597" y="19143"/>
                    <a:pt x="6666" y="2173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3"/>
            <p:cNvSpPr/>
            <p:nvPr/>
          </p:nvSpPr>
          <p:spPr>
            <a:xfrm>
              <a:off x="4526350" y="2008016"/>
              <a:ext cx="538600" cy="930275"/>
            </a:xfrm>
            <a:custGeom>
              <a:rect b="b" l="l" r="r" t="t"/>
              <a:pathLst>
                <a:path extrusionOk="0" h="37211" w="21544">
                  <a:moveTo>
                    <a:pt x="1222" y="24750"/>
                  </a:moveTo>
                  <a:cubicBezTo>
                    <a:pt x="3360" y="26787"/>
                    <a:pt x="10692" y="38802"/>
                    <a:pt x="14052" y="36969"/>
                  </a:cubicBezTo>
                  <a:cubicBezTo>
                    <a:pt x="17412" y="35136"/>
                    <a:pt x="22401" y="19914"/>
                    <a:pt x="21383" y="13753"/>
                  </a:cubicBezTo>
                  <a:cubicBezTo>
                    <a:pt x="20365" y="7593"/>
                    <a:pt x="11506" y="57"/>
                    <a:pt x="7942" y="6"/>
                  </a:cubicBezTo>
                  <a:cubicBezTo>
                    <a:pt x="4378" y="-45"/>
                    <a:pt x="1324" y="11207"/>
                    <a:pt x="0" y="13447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1920718" y="4222900"/>
              <a:ext cx="717750" cy="529500"/>
            </a:xfrm>
            <a:custGeom>
              <a:rect b="b" l="l" r="r" t="t"/>
              <a:pathLst>
                <a:path extrusionOk="0" h="21180" w="28710">
                  <a:moveTo>
                    <a:pt x="10748" y="0"/>
                  </a:moveTo>
                  <a:cubicBezTo>
                    <a:pt x="8966" y="1731"/>
                    <a:pt x="-401" y="6874"/>
                    <a:pt x="57" y="10387"/>
                  </a:cubicBezTo>
                  <a:cubicBezTo>
                    <a:pt x="515" y="13900"/>
                    <a:pt x="8763" y="20671"/>
                    <a:pt x="13498" y="21078"/>
                  </a:cubicBezTo>
                  <a:cubicBezTo>
                    <a:pt x="18233" y="21485"/>
                    <a:pt x="26990" y="15936"/>
                    <a:pt x="28466" y="12830"/>
                  </a:cubicBezTo>
                  <a:cubicBezTo>
                    <a:pt x="29943" y="9724"/>
                    <a:pt x="23375" y="4175"/>
                    <a:pt x="22357" y="244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3"/>
            <p:cNvSpPr/>
            <p:nvPr/>
          </p:nvSpPr>
          <p:spPr>
            <a:xfrm>
              <a:off x="1875689" y="2481675"/>
              <a:ext cx="367200" cy="1130275"/>
            </a:xfrm>
            <a:custGeom>
              <a:rect b="b" l="l" r="r" t="t"/>
              <a:pathLst>
                <a:path extrusionOk="0" h="45211" w="14688">
                  <a:moveTo>
                    <a:pt x="14688" y="0"/>
                  </a:moveTo>
                  <a:cubicBezTo>
                    <a:pt x="12244" y="4328"/>
                    <a:pt x="229" y="18431"/>
                    <a:pt x="25" y="25966"/>
                  </a:cubicBezTo>
                  <a:cubicBezTo>
                    <a:pt x="-179" y="33501"/>
                    <a:pt x="11226" y="42004"/>
                    <a:pt x="13466" y="4521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2388000" y="2512225"/>
              <a:ext cx="268900" cy="1023350"/>
            </a:xfrm>
            <a:custGeom>
              <a:rect b="b" l="l" r="r" t="t"/>
              <a:pathLst>
                <a:path extrusionOk="0" h="40934" w="10756">
                  <a:moveTo>
                    <a:pt x="0" y="40934"/>
                  </a:moveTo>
                  <a:cubicBezTo>
                    <a:pt x="1782" y="37472"/>
                    <a:pt x="10183" y="26984"/>
                    <a:pt x="10692" y="20162"/>
                  </a:cubicBezTo>
                  <a:cubicBezTo>
                    <a:pt x="11201" y="13340"/>
                    <a:pt x="4328" y="3360"/>
                    <a:pt x="3055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" name="Google Shape;8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4725" y="3300412"/>
            <a:ext cx="293370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3"/>
          <p:cNvSpPr txBox="1"/>
          <p:nvPr/>
        </p:nvSpPr>
        <p:spPr>
          <a:xfrm>
            <a:off x="381000" y="2594550"/>
            <a:ext cx="3000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2400"/>
              <a:buFont typeface="Verdana"/>
              <a:buChar char="•"/>
            </a:pPr>
            <a:r>
              <a:rPr b="0" i="0" lang="en-US" sz="2400" u="none" cap="none" strike="noStrike">
                <a:solidFill>
                  <a:srgbClr val="002647"/>
                </a:solidFill>
                <a:latin typeface="Verdana"/>
                <a:ea typeface="Verdana"/>
                <a:cs typeface="Verdana"/>
                <a:sym typeface="Verdana"/>
              </a:rPr>
              <a:t>Supervised: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3"/>
          <p:cNvSpPr txBox="1"/>
          <p:nvPr/>
        </p:nvSpPr>
        <p:spPr>
          <a:xfrm>
            <a:off x="381000" y="3204150"/>
            <a:ext cx="3462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2400"/>
              <a:buFont typeface="Verdana"/>
              <a:buChar char="•"/>
            </a:pPr>
            <a:r>
              <a:rPr b="0" i="0" lang="en-US" sz="2400" u="none" cap="none" strike="noStrike">
                <a:solidFill>
                  <a:srgbClr val="002647"/>
                </a:solidFill>
                <a:latin typeface="Verdana"/>
                <a:ea typeface="Verdana"/>
                <a:cs typeface="Verdana"/>
                <a:sym typeface="Verdana"/>
              </a:rPr>
              <a:t>Unsupervised: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9013" y="2688475"/>
            <a:ext cx="33623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3"/>
          <p:cNvSpPr txBox="1"/>
          <p:nvPr/>
        </p:nvSpPr>
        <p:spPr>
          <a:xfrm>
            <a:off x="3331075" y="5398125"/>
            <a:ext cx="300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https://brat.nlplab.org/examples.html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Applications of HMMs</a:t>
            </a:r>
            <a:endParaRPr/>
          </a:p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838200" y="1192700"/>
            <a:ext cx="10515600" cy="325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Natural language processing: part of speech tagging, entity/relation extraction, machine translation, ...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Bioinformatics: gene detection, sequence alignment, structure prediction, motif discovery, ...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Speech recognition, signal processing, time series analysis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Behavior analysis: finance, sports, business, transportation, …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More powerful solutions available (deep learning, recurrent neural networks), but HMMs are still widely used as reliable baselines &amp; building blocks for more complex techniques.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Which model is better?</a:t>
            </a:r>
            <a:endParaRPr/>
          </a:p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838200" y="1192697"/>
            <a:ext cx="10515600" cy="47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 data likelihood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a model (including structure and parameters) is better, then </a:t>
            </a:r>
            <a:r>
              <a:rPr i="1" lang="en-US"/>
              <a:t>P(O|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𝜆</a:t>
            </a:r>
            <a:r>
              <a:rPr i="1" lang="en-US"/>
              <a:t>)</a:t>
            </a:r>
            <a:r>
              <a:rPr lang="en-US"/>
              <a:t> should be larger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Related concepts: perplexity, entropy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 reality, use validation data to evaluate which model is better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Prediction accuracy: precision, recall, F1, cross-entropy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Summary of sequence modeling</a:t>
            </a:r>
            <a:endParaRPr/>
          </a:p>
        </p:txBody>
      </p:sp>
      <p:grpSp>
        <p:nvGrpSpPr>
          <p:cNvPr id="109" name="Google Shape;109;p26"/>
          <p:cNvGrpSpPr/>
          <p:nvPr/>
        </p:nvGrpSpPr>
        <p:grpSpPr>
          <a:xfrm>
            <a:off x="1386054" y="4118705"/>
            <a:ext cx="1551894" cy="1716061"/>
            <a:chOff x="1875689" y="1319591"/>
            <a:chExt cx="3189261" cy="3432809"/>
          </a:xfrm>
        </p:grpSpPr>
        <p:sp>
          <p:nvSpPr>
            <p:cNvPr id="110" name="Google Shape;110;p26"/>
            <p:cNvSpPr/>
            <p:nvPr/>
          </p:nvSpPr>
          <p:spPr>
            <a:xfrm>
              <a:off x="2039700" y="3528500"/>
              <a:ext cx="721500" cy="750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6"/>
            <p:cNvSpPr/>
            <p:nvPr/>
          </p:nvSpPr>
          <p:spPr>
            <a:xfrm>
              <a:off x="3779475" y="2161075"/>
              <a:ext cx="824100" cy="8193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2039700" y="1803850"/>
              <a:ext cx="721500" cy="7083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" name="Google Shape;113;p26"/>
            <p:cNvCxnSpPr>
              <a:stCxn id="112" idx="6"/>
              <a:endCxn id="111" idx="1"/>
            </p:cNvCxnSpPr>
            <p:nvPr/>
          </p:nvCxnSpPr>
          <p:spPr>
            <a:xfrm>
              <a:off x="2761200" y="2158000"/>
              <a:ext cx="1138800" cy="1230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4" name="Google Shape;114;p26"/>
            <p:cNvCxnSpPr>
              <a:stCxn id="112" idx="5"/>
              <a:endCxn id="111" idx="2"/>
            </p:cNvCxnSpPr>
            <p:nvPr/>
          </p:nvCxnSpPr>
          <p:spPr>
            <a:xfrm flipH="1" rot="-5400000">
              <a:off x="3136439" y="1927522"/>
              <a:ext cx="162000" cy="11238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15" name="Google Shape;115;p26"/>
            <p:cNvSpPr/>
            <p:nvPr/>
          </p:nvSpPr>
          <p:spPr>
            <a:xfrm>
              <a:off x="2746925" y="2993350"/>
              <a:ext cx="1368520" cy="1023404"/>
            </a:xfrm>
            <a:custGeom>
              <a:rect b="b" l="l" r="r" t="t"/>
              <a:pathLst>
                <a:path extrusionOk="0" h="43989" w="55597">
                  <a:moveTo>
                    <a:pt x="0" y="43989"/>
                  </a:moveTo>
                  <a:cubicBezTo>
                    <a:pt x="6161" y="42767"/>
                    <a:pt x="27697" y="43990"/>
                    <a:pt x="36963" y="36658"/>
                  </a:cubicBezTo>
                  <a:cubicBezTo>
                    <a:pt x="46229" y="29327"/>
                    <a:pt x="52491" y="6110"/>
                    <a:pt x="5559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2746925" y="2903150"/>
              <a:ext cx="1195475" cy="930238"/>
            </a:xfrm>
            <a:custGeom>
              <a:rect b="b" l="l" r="r" t="t"/>
              <a:pathLst>
                <a:path extrusionOk="0" h="37574" w="51932">
                  <a:moveTo>
                    <a:pt x="51932" y="0"/>
                  </a:moveTo>
                  <a:cubicBezTo>
                    <a:pt x="47146" y="1782"/>
                    <a:pt x="31872" y="4430"/>
                    <a:pt x="23217" y="10692"/>
                  </a:cubicBezTo>
                  <a:cubicBezTo>
                    <a:pt x="14562" y="16954"/>
                    <a:pt x="3870" y="33094"/>
                    <a:pt x="0" y="3757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>
              <a:off x="2015161" y="1319591"/>
              <a:ext cx="581575" cy="543475"/>
            </a:xfrm>
            <a:custGeom>
              <a:rect b="b" l="l" r="r" t="t"/>
              <a:pathLst>
                <a:path extrusionOk="0" h="21739" w="23263">
                  <a:moveTo>
                    <a:pt x="18274" y="19601"/>
                  </a:moveTo>
                  <a:cubicBezTo>
                    <a:pt x="19089" y="18685"/>
                    <a:pt x="23569" y="17310"/>
                    <a:pt x="23162" y="14102"/>
                  </a:cubicBezTo>
                  <a:cubicBezTo>
                    <a:pt x="22755" y="10895"/>
                    <a:pt x="19649" y="1680"/>
                    <a:pt x="15830" y="356"/>
                  </a:cubicBezTo>
                  <a:cubicBezTo>
                    <a:pt x="12012" y="-968"/>
                    <a:pt x="1778" y="2596"/>
                    <a:pt x="251" y="6160"/>
                  </a:cubicBezTo>
                  <a:cubicBezTo>
                    <a:pt x="-1276" y="9724"/>
                    <a:pt x="5597" y="19143"/>
                    <a:pt x="6666" y="2173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4526350" y="2008016"/>
              <a:ext cx="538600" cy="930275"/>
            </a:xfrm>
            <a:custGeom>
              <a:rect b="b" l="l" r="r" t="t"/>
              <a:pathLst>
                <a:path extrusionOk="0" h="37211" w="21544">
                  <a:moveTo>
                    <a:pt x="1222" y="24750"/>
                  </a:moveTo>
                  <a:cubicBezTo>
                    <a:pt x="3360" y="26787"/>
                    <a:pt x="10692" y="38802"/>
                    <a:pt x="14052" y="36969"/>
                  </a:cubicBezTo>
                  <a:cubicBezTo>
                    <a:pt x="17412" y="35136"/>
                    <a:pt x="22401" y="19914"/>
                    <a:pt x="21383" y="13753"/>
                  </a:cubicBezTo>
                  <a:cubicBezTo>
                    <a:pt x="20365" y="7593"/>
                    <a:pt x="11506" y="57"/>
                    <a:pt x="7942" y="6"/>
                  </a:cubicBezTo>
                  <a:cubicBezTo>
                    <a:pt x="4378" y="-45"/>
                    <a:pt x="1324" y="11207"/>
                    <a:pt x="0" y="13447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1920718" y="4222900"/>
              <a:ext cx="717750" cy="529500"/>
            </a:xfrm>
            <a:custGeom>
              <a:rect b="b" l="l" r="r" t="t"/>
              <a:pathLst>
                <a:path extrusionOk="0" h="21180" w="28710">
                  <a:moveTo>
                    <a:pt x="10748" y="0"/>
                  </a:moveTo>
                  <a:cubicBezTo>
                    <a:pt x="8966" y="1731"/>
                    <a:pt x="-401" y="6874"/>
                    <a:pt x="57" y="10387"/>
                  </a:cubicBezTo>
                  <a:cubicBezTo>
                    <a:pt x="515" y="13900"/>
                    <a:pt x="8763" y="20671"/>
                    <a:pt x="13498" y="21078"/>
                  </a:cubicBezTo>
                  <a:cubicBezTo>
                    <a:pt x="18233" y="21485"/>
                    <a:pt x="26990" y="15936"/>
                    <a:pt x="28466" y="12830"/>
                  </a:cubicBezTo>
                  <a:cubicBezTo>
                    <a:pt x="29943" y="9724"/>
                    <a:pt x="23375" y="4175"/>
                    <a:pt x="22357" y="244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1875689" y="2481675"/>
              <a:ext cx="367200" cy="1130275"/>
            </a:xfrm>
            <a:custGeom>
              <a:rect b="b" l="l" r="r" t="t"/>
              <a:pathLst>
                <a:path extrusionOk="0" h="45211" w="14688">
                  <a:moveTo>
                    <a:pt x="14688" y="0"/>
                  </a:moveTo>
                  <a:cubicBezTo>
                    <a:pt x="12244" y="4328"/>
                    <a:pt x="229" y="18431"/>
                    <a:pt x="25" y="25966"/>
                  </a:cubicBezTo>
                  <a:cubicBezTo>
                    <a:pt x="-179" y="33501"/>
                    <a:pt x="11226" y="42004"/>
                    <a:pt x="13466" y="4521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2388000" y="2512225"/>
              <a:ext cx="268900" cy="1023350"/>
            </a:xfrm>
            <a:custGeom>
              <a:rect b="b" l="l" r="r" t="t"/>
              <a:pathLst>
                <a:path extrusionOk="0" h="40934" w="10756">
                  <a:moveTo>
                    <a:pt x="0" y="40934"/>
                  </a:moveTo>
                  <a:cubicBezTo>
                    <a:pt x="1782" y="37472"/>
                    <a:pt x="10183" y="26984"/>
                    <a:pt x="10692" y="20162"/>
                  </a:cubicBezTo>
                  <a:cubicBezTo>
                    <a:pt x="11201" y="13340"/>
                    <a:pt x="4328" y="3360"/>
                    <a:pt x="3055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2" name="Google Shape;1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1050" y="2443088"/>
            <a:ext cx="620625" cy="620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26"/>
          <p:cNvGrpSpPr/>
          <p:nvPr/>
        </p:nvGrpSpPr>
        <p:grpSpPr>
          <a:xfrm>
            <a:off x="5639065" y="2791646"/>
            <a:ext cx="1652356" cy="1862299"/>
            <a:chOff x="1875689" y="1319591"/>
            <a:chExt cx="3189261" cy="3432809"/>
          </a:xfrm>
        </p:grpSpPr>
        <p:sp>
          <p:nvSpPr>
            <p:cNvPr id="124" name="Google Shape;124;p26"/>
            <p:cNvSpPr/>
            <p:nvPr/>
          </p:nvSpPr>
          <p:spPr>
            <a:xfrm>
              <a:off x="2039700" y="3528500"/>
              <a:ext cx="721500" cy="750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3779475" y="2161075"/>
              <a:ext cx="824100" cy="819300"/>
            </a:xfrm>
            <a:prstGeom prst="ellipse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2039700" y="1803850"/>
              <a:ext cx="721500" cy="708300"/>
            </a:xfrm>
            <a:prstGeom prst="ellipse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7;p26"/>
            <p:cNvCxnSpPr>
              <a:stCxn id="126" idx="6"/>
              <a:endCxn id="125" idx="1"/>
            </p:cNvCxnSpPr>
            <p:nvPr/>
          </p:nvCxnSpPr>
          <p:spPr>
            <a:xfrm>
              <a:off x="2761200" y="2158000"/>
              <a:ext cx="1139100" cy="1233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8" name="Google Shape;128;p26"/>
            <p:cNvCxnSpPr>
              <a:stCxn id="126" idx="5"/>
              <a:endCxn id="125" idx="2"/>
            </p:cNvCxnSpPr>
            <p:nvPr/>
          </p:nvCxnSpPr>
          <p:spPr>
            <a:xfrm flipH="1" rot="-5400000">
              <a:off x="3136439" y="1927522"/>
              <a:ext cx="162000" cy="11238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29" name="Google Shape;129;p26"/>
            <p:cNvSpPr/>
            <p:nvPr/>
          </p:nvSpPr>
          <p:spPr>
            <a:xfrm>
              <a:off x="2746925" y="2993350"/>
              <a:ext cx="1368520" cy="1023404"/>
            </a:xfrm>
            <a:custGeom>
              <a:rect b="b" l="l" r="r" t="t"/>
              <a:pathLst>
                <a:path extrusionOk="0" h="43989" w="55597">
                  <a:moveTo>
                    <a:pt x="0" y="43989"/>
                  </a:moveTo>
                  <a:cubicBezTo>
                    <a:pt x="6161" y="42767"/>
                    <a:pt x="27697" y="43990"/>
                    <a:pt x="36963" y="36658"/>
                  </a:cubicBezTo>
                  <a:cubicBezTo>
                    <a:pt x="46229" y="29327"/>
                    <a:pt x="52491" y="6110"/>
                    <a:pt x="5559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2746925" y="2903150"/>
              <a:ext cx="1195475" cy="930238"/>
            </a:xfrm>
            <a:custGeom>
              <a:rect b="b" l="l" r="r" t="t"/>
              <a:pathLst>
                <a:path extrusionOk="0" h="37574" w="51932">
                  <a:moveTo>
                    <a:pt x="51932" y="0"/>
                  </a:moveTo>
                  <a:cubicBezTo>
                    <a:pt x="47146" y="1782"/>
                    <a:pt x="31872" y="4430"/>
                    <a:pt x="23217" y="10692"/>
                  </a:cubicBezTo>
                  <a:cubicBezTo>
                    <a:pt x="14562" y="16954"/>
                    <a:pt x="3870" y="33094"/>
                    <a:pt x="0" y="3757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2015161" y="1319591"/>
              <a:ext cx="581575" cy="543475"/>
            </a:xfrm>
            <a:custGeom>
              <a:rect b="b" l="l" r="r" t="t"/>
              <a:pathLst>
                <a:path extrusionOk="0" h="21739" w="23263">
                  <a:moveTo>
                    <a:pt x="18274" y="19601"/>
                  </a:moveTo>
                  <a:cubicBezTo>
                    <a:pt x="19089" y="18685"/>
                    <a:pt x="23569" y="17310"/>
                    <a:pt x="23162" y="14102"/>
                  </a:cubicBezTo>
                  <a:cubicBezTo>
                    <a:pt x="22755" y="10895"/>
                    <a:pt x="19649" y="1680"/>
                    <a:pt x="15830" y="356"/>
                  </a:cubicBezTo>
                  <a:cubicBezTo>
                    <a:pt x="12012" y="-968"/>
                    <a:pt x="1778" y="2596"/>
                    <a:pt x="251" y="6160"/>
                  </a:cubicBezTo>
                  <a:cubicBezTo>
                    <a:pt x="-1276" y="9724"/>
                    <a:pt x="5597" y="19143"/>
                    <a:pt x="6666" y="2173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4526350" y="2008016"/>
              <a:ext cx="538600" cy="930275"/>
            </a:xfrm>
            <a:custGeom>
              <a:rect b="b" l="l" r="r" t="t"/>
              <a:pathLst>
                <a:path extrusionOk="0" h="37211" w="21544">
                  <a:moveTo>
                    <a:pt x="1222" y="24750"/>
                  </a:moveTo>
                  <a:cubicBezTo>
                    <a:pt x="3360" y="26787"/>
                    <a:pt x="10692" y="38802"/>
                    <a:pt x="14052" y="36969"/>
                  </a:cubicBezTo>
                  <a:cubicBezTo>
                    <a:pt x="17412" y="35136"/>
                    <a:pt x="22401" y="19914"/>
                    <a:pt x="21383" y="13753"/>
                  </a:cubicBezTo>
                  <a:cubicBezTo>
                    <a:pt x="20365" y="7593"/>
                    <a:pt x="11506" y="57"/>
                    <a:pt x="7942" y="6"/>
                  </a:cubicBezTo>
                  <a:cubicBezTo>
                    <a:pt x="4378" y="-45"/>
                    <a:pt x="1324" y="11207"/>
                    <a:pt x="0" y="13447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1920718" y="4222900"/>
              <a:ext cx="717750" cy="529500"/>
            </a:xfrm>
            <a:custGeom>
              <a:rect b="b" l="l" r="r" t="t"/>
              <a:pathLst>
                <a:path extrusionOk="0" h="21180" w="28710">
                  <a:moveTo>
                    <a:pt x="10748" y="0"/>
                  </a:moveTo>
                  <a:cubicBezTo>
                    <a:pt x="8966" y="1731"/>
                    <a:pt x="-401" y="6874"/>
                    <a:pt x="57" y="10387"/>
                  </a:cubicBezTo>
                  <a:cubicBezTo>
                    <a:pt x="515" y="13900"/>
                    <a:pt x="8763" y="20671"/>
                    <a:pt x="13498" y="21078"/>
                  </a:cubicBezTo>
                  <a:cubicBezTo>
                    <a:pt x="18233" y="21485"/>
                    <a:pt x="26990" y="15936"/>
                    <a:pt x="28466" y="12830"/>
                  </a:cubicBezTo>
                  <a:cubicBezTo>
                    <a:pt x="29943" y="9724"/>
                    <a:pt x="23375" y="4175"/>
                    <a:pt x="22357" y="244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1875689" y="2481675"/>
              <a:ext cx="367200" cy="1130275"/>
            </a:xfrm>
            <a:custGeom>
              <a:rect b="b" l="l" r="r" t="t"/>
              <a:pathLst>
                <a:path extrusionOk="0" h="45211" w="14688">
                  <a:moveTo>
                    <a:pt x="14688" y="0"/>
                  </a:moveTo>
                  <a:cubicBezTo>
                    <a:pt x="12244" y="4328"/>
                    <a:pt x="229" y="18431"/>
                    <a:pt x="25" y="25966"/>
                  </a:cubicBezTo>
                  <a:cubicBezTo>
                    <a:pt x="-179" y="33501"/>
                    <a:pt x="11226" y="42004"/>
                    <a:pt x="13466" y="4521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2388000" y="2512225"/>
              <a:ext cx="268900" cy="1023350"/>
            </a:xfrm>
            <a:custGeom>
              <a:rect b="b" l="l" r="r" t="t"/>
              <a:pathLst>
                <a:path extrusionOk="0" h="40934" w="10756">
                  <a:moveTo>
                    <a:pt x="0" y="40934"/>
                  </a:moveTo>
                  <a:cubicBezTo>
                    <a:pt x="1782" y="37472"/>
                    <a:pt x="10183" y="26984"/>
                    <a:pt x="10692" y="20162"/>
                  </a:cubicBezTo>
                  <a:cubicBezTo>
                    <a:pt x="11201" y="13340"/>
                    <a:pt x="4328" y="3360"/>
                    <a:pt x="3055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6" name="Google Shape;13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2526" y="4403650"/>
            <a:ext cx="721500" cy="689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6149" y="1456852"/>
            <a:ext cx="2736400" cy="20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838200" y="916550"/>
            <a:ext cx="3000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https://www.biocompare.com/Molecular-Biology/9187-Next-Generation-Sequencing/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1679075" y="3481675"/>
            <a:ext cx="20304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Lots of sequences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(labeled/unlabeled)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1954931" y="5596621"/>
            <a:ext cx="1906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 a model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26"/>
          <p:cNvSpPr/>
          <p:nvPr/>
        </p:nvSpPr>
        <p:spPr>
          <a:xfrm rot="2091744">
            <a:off x="4302794" y="2869782"/>
            <a:ext cx="793027" cy="4533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/>
          <p:nvPr/>
        </p:nvSpPr>
        <p:spPr>
          <a:xfrm rot="-2527062">
            <a:off x="4217686" y="4259746"/>
            <a:ext cx="793104" cy="4532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5464175" y="1570225"/>
            <a:ext cx="14085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Learning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3995075" y="3555250"/>
            <a:ext cx="14085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find model parameters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26"/>
          <p:cNvSpPr/>
          <p:nvPr/>
        </p:nvSpPr>
        <p:spPr>
          <a:xfrm rot="-1300">
            <a:off x="7934345" y="3404285"/>
            <a:ext cx="793200" cy="45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9274175" y="1570225"/>
            <a:ext cx="16152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Applications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8795075" y="3070750"/>
            <a:ext cx="25734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Sequence labeling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Sequence prediction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Sequence generation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Sequence alignment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you should know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838200" y="1192697"/>
            <a:ext cx="10515600" cy="47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Sequence modeling provides a solution to sequence prediction and other sequence mining tasks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family of models compute the probability of any sequence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Markov assumption simplifies the dependency of long sequences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ideas behind n-gram language models, Markov chain, and hidden Markov models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Hidden Markov models have a lot of applications, although deep learning models are more powerful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