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DD8B-D522-0047-BF20-4171D0EB1531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F5286-C855-1D4C-A03E-C3EC9A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7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8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5286-C855-1D4C-A03E-C3EC9A56A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C93A-CF04-A049-BA4D-5651C7458F8C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B77B-FA7E-A34D-A721-5827587B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Map</a:t>
            </a:r>
          </a:p>
          <a:p>
            <a:r>
              <a:rPr lang="en-US" sz="1800" dirty="0" smtClean="0"/>
              <a:t>(a.k.a. associative array, hash table, dictionary)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051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0"/>
    </mc:Choice>
    <mc:Fallback>
      <p:transition xmlns:p14="http://schemas.microsoft.com/office/powerpoint/2010/main" spd="slow" advTm="65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No! All hail the </a:t>
            </a:r>
            <a:r>
              <a:rPr lang="en-US" dirty="0" smtClean="0">
                <a:latin typeface="Courier"/>
                <a:cs typeface="Courier"/>
              </a:rPr>
              <a:t>HashMap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Courier"/>
              </a:rPr>
              <a:t>A </a:t>
            </a:r>
            <a:r>
              <a:rPr lang="en-US" sz="2000" dirty="0" smtClean="0">
                <a:latin typeface="Courier"/>
                <a:cs typeface="Courier"/>
              </a:rPr>
              <a:t>HashMap</a:t>
            </a:r>
            <a:r>
              <a:rPr lang="en-US" sz="2000" dirty="0" smtClean="0">
                <a:cs typeface="Courier"/>
              </a:rPr>
              <a:t> is specific kind of </a:t>
            </a:r>
            <a:r>
              <a:rPr lang="en-US" sz="2000" dirty="0" smtClean="0">
                <a:latin typeface="Courier"/>
                <a:cs typeface="Courier"/>
              </a:rPr>
              <a:t>Map</a:t>
            </a:r>
            <a:r>
              <a:rPr lang="en-US" sz="2000" dirty="0" smtClean="0">
                <a:cs typeface="Courier"/>
              </a:rPr>
              <a:t>, just like an </a:t>
            </a:r>
            <a:r>
              <a:rPr lang="en-US" sz="2000" dirty="0" smtClean="0">
                <a:latin typeface="Courier"/>
                <a:cs typeface="Courier"/>
              </a:rPr>
              <a:t>ArrayList</a:t>
            </a:r>
            <a:r>
              <a:rPr lang="en-US" sz="2000" dirty="0" smtClean="0">
                <a:cs typeface="Courier"/>
              </a:rPr>
              <a:t> is a specific kind of </a:t>
            </a:r>
            <a:r>
              <a:rPr lang="en-US" sz="2000" dirty="0" smtClean="0">
                <a:latin typeface="Courier"/>
                <a:cs typeface="Courier"/>
              </a:rPr>
              <a:t>List</a:t>
            </a:r>
            <a:r>
              <a:rPr lang="en-US" sz="2000" dirty="0" smtClean="0">
                <a:cs typeface="Courier"/>
              </a:rPr>
              <a:t>.</a:t>
            </a:r>
            <a:endParaRPr lang="en-US" sz="2000" dirty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Sadly, it has nothing to do with hash browns.</a:t>
            </a:r>
          </a:p>
          <a:p>
            <a:pPr marL="0" indent="0">
              <a:buNone/>
            </a:pPr>
            <a:endParaRPr lang="en-US" sz="1800" dirty="0" smtClean="0"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List&lt;String&gt; names = new ArrayList&lt;String&gt;();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Map&lt;String, Integer&gt; ages = new HashMap&lt;String, Integer&gt;();</a:t>
            </a:r>
          </a:p>
          <a:p>
            <a:pPr marL="0" indent="0">
              <a:buNone/>
            </a:pPr>
            <a:endParaRPr lang="en-US" sz="18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Notice that since the </a:t>
            </a:r>
            <a:r>
              <a:rPr lang="en-US" sz="2000" dirty="0" smtClean="0">
                <a:latin typeface="Courier"/>
                <a:cs typeface="Courier"/>
              </a:rPr>
              <a:t>ages</a:t>
            </a:r>
            <a:r>
              <a:rPr lang="en-US" sz="2000" dirty="0" smtClean="0">
                <a:cs typeface="Courier"/>
              </a:rPr>
              <a:t> map associates Strings (names) to Integers (ages), we use </a:t>
            </a:r>
            <a:r>
              <a:rPr lang="en-US" sz="2000" dirty="0" smtClean="0">
                <a:latin typeface="Courier"/>
                <a:cs typeface="Courier"/>
              </a:rPr>
              <a:t>&lt;String, Integer&gt;</a:t>
            </a:r>
            <a:r>
              <a:rPr lang="en-US" sz="2000" dirty="0" smtClean="0">
                <a:cs typeface="Courier"/>
              </a:rPr>
              <a:t>. I.e. keys are Strings, values are Integers.</a:t>
            </a:r>
          </a:p>
          <a:p>
            <a:pPr marL="0" indent="0">
              <a:buNone/>
            </a:pPr>
            <a:endParaRPr lang="en-US" sz="18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How would you create a map to associate words with definitions?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Map&lt;String, String&gt; dictionary = new HashMap&lt;String, String&gt;();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Random fact: some languages call a map a </a:t>
            </a:r>
            <a:r>
              <a:rPr lang="en-US" sz="2000" i="1" dirty="0" smtClean="0">
                <a:cs typeface="Courier"/>
              </a:rPr>
              <a:t>dictionary</a:t>
            </a:r>
            <a:r>
              <a:rPr lang="en-US" sz="2000" dirty="0" smtClean="0">
                <a:cs typeface="Courier"/>
              </a:rPr>
              <a:t>!</a:t>
            </a:r>
            <a:endParaRPr lang="en-US" sz="2000" dirty="0">
              <a:cs typeface="Courier"/>
            </a:endParaRPr>
          </a:p>
          <a:p>
            <a:pPr marL="0" indent="0">
              <a:buNone/>
            </a:pPr>
            <a:endParaRPr lang="en-US" sz="2400" dirty="0">
              <a:cs typeface="Courier"/>
            </a:endParaRPr>
          </a:p>
        </p:txBody>
      </p:sp>
      <p:pic>
        <p:nvPicPr>
          <p:cNvPr id="5" name="Picture 4" descr="hero_hash-brow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12" y="1619014"/>
            <a:ext cx="2335153" cy="2163143"/>
          </a:xfrm>
          <a:prstGeom prst="rect">
            <a:avLst/>
          </a:prstGeom>
        </p:spPr>
      </p:pic>
      <p:sp>
        <p:nvSpPr>
          <p:cNvPr id="22" name="Multiply 21"/>
          <p:cNvSpPr/>
          <p:nvPr/>
        </p:nvSpPr>
        <p:spPr>
          <a:xfrm>
            <a:off x="6032265" y="2083739"/>
            <a:ext cx="853957" cy="837259"/>
          </a:xfrm>
          <a:prstGeom prst="mathMultiply">
            <a:avLst>
              <a:gd name="adj1" fmla="val 100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fine print…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Map&lt;String, Integer&gt; ages = new HashMap&lt;String, Integer&gt;();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ages.put(“Divya”, 15);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ages.get(“Divya”); // 15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ages.get(“Felix”); // null since “Felix” has no association yet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ages.put(“Felix”, 20);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ages.get(“Felix”); // 20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ages.put(“Felix”, 21); // change “Felix” association from 20 to 21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ages.get(“Felix”); // 21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ages.remove(“Felix”); // remove “Felix” association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ages.get(“Felix”); // null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879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"/>
              </a:rPr>
              <a:t>Who needs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>
                <a:cs typeface="Courier"/>
              </a:rPr>
              <a:t> anyway?</a:t>
            </a:r>
            <a:endParaRPr lang="en-US" dirty="0"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 rot="21305056">
            <a:off x="457200" y="2983059"/>
            <a:ext cx="8229599" cy="110799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Who likes CANDY!!!</a:t>
            </a:r>
          </a:p>
        </p:txBody>
      </p:sp>
    </p:spTree>
    <p:extLst>
      <p:ext uri="{BB962C8B-B14F-4D97-AF65-F5344CB8AC3E}">
        <p14:creationId xmlns:p14="http://schemas.microsoft.com/office/powerpoint/2010/main" val="256163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seriously</a:t>
            </a:r>
            <a:br>
              <a:rPr lang="en-US" dirty="0" smtClean="0"/>
            </a:br>
            <a:r>
              <a:rPr lang="en-US" sz="2200" dirty="0" smtClean="0">
                <a:latin typeface="Courier"/>
                <a:cs typeface="Courier"/>
              </a:rPr>
              <a:t>Map</a:t>
            </a:r>
            <a:r>
              <a:rPr lang="en-US" sz="2200" dirty="0" smtClean="0"/>
              <a:t> is deliciously sweet fun</a:t>
            </a:r>
            <a:endParaRPr lang="en-US" sz="2200" dirty="0"/>
          </a:p>
        </p:txBody>
      </p:sp>
      <p:pic>
        <p:nvPicPr>
          <p:cNvPr id="4" name="Content Placeholder 3" descr="6b0d1e30a72349bc37189cfdc6bcc679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192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Deliciously sweet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enum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CandyCrushType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i="1" dirty="0">
                <a:latin typeface="Courier"/>
                <a:cs typeface="Courier"/>
              </a:rPr>
              <a:t>THREE_IN_A_ROW,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i="1" dirty="0">
                <a:latin typeface="Courier"/>
                <a:cs typeface="Courier"/>
              </a:rPr>
              <a:t>FOUR_IN_A_ROW,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i="1" dirty="0">
                <a:latin typeface="Courier"/>
                <a:cs typeface="Courier"/>
              </a:rPr>
              <a:t>FIVE_IN_A_ROW,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i="1" dirty="0">
                <a:latin typeface="Courier"/>
                <a:cs typeface="Courier"/>
              </a:rPr>
              <a:t>L_SHAPE,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</a:t>
            </a:r>
            <a:r>
              <a:rPr lang="en-US" sz="2000" i="1" dirty="0">
                <a:latin typeface="Courier"/>
                <a:cs typeface="Courier"/>
              </a:rPr>
              <a:t>T_SHAPE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/**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* This function creates a Map that associates a point value with each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* different kind of crush listed above.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*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* We use this map to answer a question like "how many points does a 5-in-a-row score"?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 */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Map&lt;CandyCrushType, Integer&gt; candyCrushPoints()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Map&lt;CandyCrushType, Integer&gt; pointMap = new HashMap&lt;CandyCrushType, Integer&gt;();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pointMap.put(CandyCrushType.</a:t>
            </a:r>
            <a:r>
              <a:rPr lang="en-US" sz="2000" i="1" dirty="0">
                <a:latin typeface="Courier"/>
                <a:cs typeface="Courier"/>
              </a:rPr>
              <a:t>THREE_IN_A_ROW, 10);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pointMap.put(CandyCrushType.</a:t>
            </a:r>
            <a:r>
              <a:rPr lang="en-US" sz="2000" i="1" dirty="0">
                <a:latin typeface="Courier"/>
                <a:cs typeface="Courier"/>
              </a:rPr>
              <a:t>FOUR_IN_A_ROW, 20);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pointMap.put(CandyCrushType.</a:t>
            </a:r>
            <a:r>
              <a:rPr lang="en-US" sz="2000" i="1" dirty="0">
                <a:latin typeface="Courier"/>
                <a:cs typeface="Courier"/>
              </a:rPr>
              <a:t>FIVE_IN_A_ROW, 30);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pointMap.put(CandyCrushType.</a:t>
            </a:r>
            <a:r>
              <a:rPr lang="en-US" sz="2000" i="1" dirty="0">
                <a:latin typeface="Courier"/>
                <a:cs typeface="Courier"/>
              </a:rPr>
              <a:t>L_SHAPE, 25);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pointMap.put(CandyCrushType.</a:t>
            </a:r>
            <a:r>
              <a:rPr lang="en-US" sz="2000" i="1" dirty="0">
                <a:latin typeface="Courier"/>
                <a:cs typeface="Courier"/>
              </a:rPr>
              <a:t>T_SHAPE, 25);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	return pointMap;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371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Deliciously sweet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/**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 * Computes the total score received in a game of Candy Crush for a given list of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 * crushes completed during the game.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 */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int computeTotalCandyCrushScore(List&lt;CandyCrushType&gt; crushes) {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int total = 0;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for (CandyCrushType crush : crushes) {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	// </a:t>
            </a:r>
            <a:r>
              <a:rPr lang="fr-FR" sz="1200" dirty="0" smtClean="0">
                <a:latin typeface="Courier"/>
                <a:cs typeface="Courier"/>
              </a:rPr>
              <a:t>Get the </a:t>
            </a:r>
            <a:r>
              <a:rPr lang="fr-FR" sz="1200" dirty="0">
                <a:latin typeface="Courier"/>
                <a:cs typeface="Courier"/>
              </a:rPr>
              <a:t>point value </a:t>
            </a:r>
            <a:r>
              <a:rPr lang="fr-FR" sz="1200" dirty="0" smtClean="0">
                <a:latin typeface="Courier"/>
                <a:cs typeface="Courier"/>
              </a:rPr>
              <a:t>for the current crush and </a:t>
            </a:r>
            <a:r>
              <a:rPr lang="fr-FR" sz="1200" dirty="0">
                <a:latin typeface="Courier"/>
                <a:cs typeface="Courier"/>
              </a:rPr>
              <a:t>add to total.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	total += candyCrushPoints().get(crush);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	return total;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	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355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Sorry</a:t>
            </a:r>
            <a:endParaRPr lang="en-US" dirty="0"/>
          </a:p>
        </p:txBody>
      </p:sp>
      <p:pic>
        <p:nvPicPr>
          <p:cNvPr id="4" name="Content Placeholder 3" descr="i-heard-there-would-be-candy_o_157052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34" r="-2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57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500" dirty="0" smtClean="0"/>
              <a:t>Recall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>
                <a:latin typeface="Courier"/>
                <a:cs typeface="Courier"/>
              </a:rPr>
              <a:t>	/**</a:t>
            </a:r>
          </a:p>
          <a:p>
            <a:pPr marL="0" indent="0">
              <a:buNone/>
            </a:pPr>
            <a:r>
              <a:rPr lang="en-US" sz="4000" dirty="0">
                <a:latin typeface="Courier"/>
                <a:cs typeface="Courier"/>
              </a:rPr>
              <a:t>	 * Counts the number of words which are duplicated in a list.</a:t>
            </a:r>
          </a:p>
          <a:p>
            <a:pPr marL="0" indent="0">
              <a:buNone/>
            </a:pPr>
            <a:r>
              <a:rPr lang="en-US" sz="4000" dirty="0">
                <a:latin typeface="Courier"/>
                <a:cs typeface="Courier"/>
              </a:rPr>
              <a:t>	 */</a:t>
            </a:r>
          </a:p>
          <a:p>
            <a:pPr marL="0" indent="0">
              <a:buNone/>
            </a:pPr>
            <a:r>
              <a:rPr lang="en-US" sz="4000" dirty="0">
                <a:latin typeface="Courier"/>
                <a:cs typeface="Courier"/>
              </a:rPr>
              <a:t>	int countDuplicates(List&lt;String&gt; words) {</a:t>
            </a:r>
          </a:p>
          <a:p>
            <a:pPr marL="0" indent="0">
              <a:buNone/>
            </a:pPr>
            <a:r>
              <a:rPr lang="en-US" sz="4000" dirty="0">
                <a:latin typeface="Courier"/>
                <a:cs typeface="Courier"/>
              </a:rPr>
              <a:t>		</a:t>
            </a:r>
            <a:r>
              <a:rPr lang="en-US" sz="4000" dirty="0" smtClean="0">
                <a:latin typeface="Courier"/>
                <a:cs typeface="Courier"/>
              </a:rPr>
              <a:t>List&lt;String&gt; duplicates = new ArrayList&lt;String&gt;();</a:t>
            </a:r>
          </a:p>
          <a:p>
            <a:pPr marL="0" indent="0">
              <a:buNone/>
            </a:pPr>
            <a:r>
              <a:rPr lang="nl-NL" sz="4000" dirty="0" smtClean="0">
                <a:latin typeface="Courier"/>
                <a:cs typeface="Courier"/>
              </a:rPr>
              <a:t>		for (int i = 0; i &lt; words.size(); i++) {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String word = words.get(i)</a:t>
            </a:r>
            <a:r>
              <a:rPr lang="nl-NL" sz="4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</a:t>
            </a:r>
            <a:r>
              <a:rPr lang="nl-NL" sz="4000" dirty="0" smtClean="0">
                <a:latin typeface="Courier"/>
                <a:cs typeface="Courier"/>
              </a:rPr>
              <a:t>		if (duplicates.contains(word)) continue; // Already counted.</a:t>
            </a:r>
            <a:endParaRPr lang="nl-NL" sz="4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// Find words at all *other* indices and look for a duplicate.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for (int j = 0; j &lt; words.size(); j++) {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	if (i == j) continue; // Skip </a:t>
            </a:r>
            <a:r>
              <a:rPr lang="nl-NL" sz="4000" dirty="0" smtClean="0">
                <a:latin typeface="Courier"/>
                <a:cs typeface="Courier"/>
              </a:rPr>
              <a:t>if we're </a:t>
            </a:r>
            <a:r>
              <a:rPr lang="nl-NL" sz="4000" dirty="0">
                <a:latin typeface="Courier"/>
                <a:cs typeface="Courier"/>
              </a:rPr>
              <a:t>looking at the same index.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	String otherWord = words.get(j);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	if (word.equals(otherWord)) {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		</a:t>
            </a:r>
            <a:r>
              <a:rPr lang="nl-NL" sz="4000" dirty="0" smtClean="0">
                <a:latin typeface="Courier"/>
                <a:cs typeface="Courier"/>
              </a:rPr>
              <a:t>duplicates.add(word);</a:t>
            </a:r>
            <a:endParaRPr lang="nl-NL" sz="4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4000" dirty="0" smtClean="0">
                <a:latin typeface="Courier"/>
                <a:cs typeface="Courier"/>
              </a:rPr>
              <a:t>					break;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	}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	}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	return </a:t>
            </a:r>
            <a:r>
              <a:rPr lang="nl-NL" sz="4000" dirty="0" smtClean="0">
                <a:latin typeface="Courier"/>
                <a:cs typeface="Courier"/>
              </a:rPr>
              <a:t>duplicates.size();</a:t>
            </a:r>
            <a:endParaRPr lang="nl-NL" sz="4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40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duplicates ‘mo ‘betta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int countDuplicates(List&lt;String&gt; words) {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Map&lt;String, Integer&gt; wordCounts = new HashMap&lt;String, Integer&gt;();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for (String word : words) {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	Integer currCount = wordCounts.get(word);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	if (currCount == null) { // We haven't seen the word </a:t>
            </a:r>
            <a:r>
              <a:rPr lang="en-US" sz="1300" dirty="0" smtClean="0">
                <a:latin typeface="Courier"/>
                <a:cs typeface="Courier"/>
              </a:rPr>
              <a:t>before.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</a:t>
            </a:r>
            <a:r>
              <a:rPr lang="en-US" sz="1300" dirty="0" smtClean="0">
                <a:latin typeface="Courier"/>
                <a:cs typeface="Courier"/>
              </a:rPr>
              <a:t>			wordCounts.put</a:t>
            </a:r>
            <a:r>
              <a:rPr lang="en-US" sz="1300" dirty="0">
                <a:latin typeface="Courier"/>
                <a:cs typeface="Courier"/>
              </a:rPr>
              <a:t>(word, 1);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	} else {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		wordCounts.put(word, currCount + 1);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	}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int duplicates = 0;</a:t>
            </a:r>
          </a:p>
          <a:p>
            <a:pPr marL="0" indent="0">
              <a:buNone/>
            </a:pPr>
            <a:r>
              <a:rPr lang="da-DK" sz="1300" dirty="0">
                <a:latin typeface="Courier"/>
                <a:cs typeface="Courier"/>
              </a:rPr>
              <a:t>		for (Integer count : wordCounts.values()) {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	if (count &gt; 1) {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		++duplicates;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	}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	return duplicates;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9549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is ‘mo ‘betta?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Some situations can benefit from the use of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, while others benefit from the use of a </a:t>
            </a:r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dirty="0" smtClean="0"/>
              <a:t>. Some benefit from both!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choose the right tool for the job!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don’t forget that the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is one of the most important and  widely used data structures in computer science. If you’re stuck on a problem it’s usually worth your time to think about if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can help.</a:t>
            </a:r>
            <a:endParaRPr lang="en-US" dirty="0"/>
          </a:p>
        </p:txBody>
      </p:sp>
      <p:pic>
        <p:nvPicPr>
          <p:cNvPr id="4" name="Picture 3" descr="wrong-tool-for-the-j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63" y="2577620"/>
            <a:ext cx="2231909" cy="14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what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is!</a:t>
            </a:r>
            <a:endParaRPr lang="en-US" dirty="0"/>
          </a:p>
        </p:txBody>
      </p:sp>
      <p:pic>
        <p:nvPicPr>
          <p:cNvPr id="4" name="Content Placeholder 3" descr="bYvO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6" r="-11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1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friend in need (might) need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, indeed.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0763" y="2648185"/>
            <a:ext cx="8892822" cy="4175008"/>
            <a:chOff x="130763" y="2648185"/>
            <a:chExt cx="8892822" cy="4175008"/>
          </a:xfrm>
        </p:grpSpPr>
        <p:pic>
          <p:nvPicPr>
            <p:cNvPr id="4" name="Picture 3" descr="map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52" y="2648185"/>
              <a:ext cx="5381037" cy="2690519"/>
            </a:xfrm>
            <a:prstGeom prst="rect">
              <a:avLst/>
            </a:prstGeom>
          </p:spPr>
        </p:pic>
        <p:pic>
          <p:nvPicPr>
            <p:cNvPr id="5" name="Picture 4" descr="mapLov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63" y="5222993"/>
              <a:ext cx="1600200" cy="1600200"/>
            </a:xfrm>
            <a:prstGeom prst="rect">
              <a:avLst/>
            </a:prstGeom>
          </p:spPr>
        </p:pic>
        <p:pic>
          <p:nvPicPr>
            <p:cNvPr id="6" name="Picture 5" descr="mapLov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385" y="5222993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</a:t>
            </a:r>
            <a:r>
              <a:rPr lang="fr-FR" dirty="0" smtClean="0"/>
              <a:t>’</a:t>
            </a:r>
            <a:r>
              <a:rPr lang="en-US" dirty="0" smtClean="0"/>
              <a:t>T know what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is!</a:t>
            </a:r>
            <a:endParaRPr lang="en-US" dirty="0"/>
          </a:p>
        </p:txBody>
      </p:sp>
      <p:pic>
        <p:nvPicPr>
          <p:cNvPr id="4" name="Content Placeholder 3" descr="bYvO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6" r="-11186"/>
          <a:stretch>
            <a:fillRect/>
          </a:stretch>
        </p:blipFill>
        <p:spPr/>
      </p:pic>
      <p:sp>
        <p:nvSpPr>
          <p:cNvPr id="3" name="Multiply 2"/>
          <p:cNvSpPr/>
          <p:nvPr/>
        </p:nvSpPr>
        <p:spPr>
          <a:xfrm>
            <a:off x="2128955" y="1499865"/>
            <a:ext cx="4760454" cy="47085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</a:t>
            </a:r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List&lt;String&gt; list = new ArrayList&lt;String&gt;();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list.add(“Amy”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list.add(“Divya”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l</a:t>
            </a:r>
            <a:r>
              <a:rPr lang="en-US" sz="2400" dirty="0" smtClean="0">
                <a:latin typeface="Courier"/>
                <a:cs typeface="Courier"/>
              </a:rPr>
              <a:t>ist.add(“Felix”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list.size(</a:t>
            </a:r>
            <a:r>
              <a:rPr lang="en-US" sz="2400" dirty="0" smtClean="0">
                <a:latin typeface="Courier"/>
                <a:cs typeface="Courier"/>
              </a:rPr>
              <a:t>); </a:t>
            </a:r>
            <a:r>
              <a:rPr lang="en-US" sz="2400" dirty="0" smtClean="0">
                <a:latin typeface="Courier"/>
                <a:cs typeface="Courier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6267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</a:t>
            </a:r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List</a:t>
            </a:r>
            <a:r>
              <a:rPr lang="en-US" sz="2400" dirty="0" smtClean="0">
                <a:cs typeface="Courier"/>
              </a:rPr>
              <a:t> is type of </a:t>
            </a:r>
            <a:r>
              <a:rPr lang="en-US" sz="2400" b="1" dirty="0" smtClean="0">
                <a:cs typeface="Courier"/>
              </a:rPr>
              <a:t>data structure </a:t>
            </a:r>
            <a:r>
              <a:rPr lang="en-US" sz="2400" dirty="0" smtClean="0">
                <a:cs typeface="Courier"/>
              </a:rPr>
              <a:t>that we use to hold an </a:t>
            </a:r>
            <a:r>
              <a:rPr lang="en-US" sz="2400" i="1" dirty="0" smtClean="0">
                <a:cs typeface="Courier"/>
              </a:rPr>
              <a:t>ordered sequence </a:t>
            </a:r>
            <a:r>
              <a:rPr lang="en-US" sz="2400" dirty="0" smtClean="0">
                <a:cs typeface="Courier"/>
              </a:rPr>
              <a:t>of stuff (or “</a:t>
            </a:r>
            <a:r>
              <a:rPr lang="en-US" sz="2400" dirty="0" smtClean="0">
                <a:cs typeface="Courier"/>
              </a:rPr>
              <a:t>elements”</a:t>
            </a:r>
            <a:r>
              <a:rPr lang="en-US" sz="2400" dirty="0" smtClean="0">
                <a:cs typeface="Courier"/>
              </a:rPr>
              <a:t>).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List</a:t>
            </a:r>
            <a:r>
              <a:rPr lang="en-US" sz="2400" dirty="0" smtClean="0">
                <a:cs typeface="Courier"/>
              </a:rPr>
              <a:t> is also an </a:t>
            </a:r>
            <a:r>
              <a:rPr lang="en-US" sz="2400" b="1" dirty="0" smtClean="0">
                <a:cs typeface="Courier"/>
              </a:rPr>
              <a:t>object </a:t>
            </a:r>
            <a:r>
              <a:rPr lang="en-US" sz="2400" dirty="0" smtClean="0">
                <a:cs typeface="Courier"/>
              </a:rPr>
              <a:t>with </a:t>
            </a:r>
            <a:r>
              <a:rPr lang="en-US" sz="2400" b="1" dirty="0" smtClean="0">
                <a:cs typeface="Courier"/>
              </a:rPr>
              <a:t>methods </a:t>
            </a:r>
            <a:r>
              <a:rPr lang="en-US" sz="2400" dirty="0" smtClean="0">
                <a:cs typeface="Courier"/>
              </a:rPr>
              <a:t>that provide useful ways to do things with the stuff inside.</a:t>
            </a:r>
          </a:p>
          <a:p>
            <a:r>
              <a:rPr lang="en-US" sz="1800" dirty="0" smtClean="0">
                <a:latin typeface="Courier"/>
                <a:cs typeface="Courier"/>
              </a:rPr>
              <a:t>list.add(element)</a:t>
            </a:r>
            <a:r>
              <a:rPr lang="en-US" sz="2400" dirty="0" smtClean="0">
                <a:cs typeface="Courier"/>
              </a:rPr>
              <a:t>: adds a new element to the end of the list</a:t>
            </a:r>
          </a:p>
          <a:p>
            <a:r>
              <a:rPr lang="en-US" sz="1800" dirty="0" smtClean="0">
                <a:latin typeface="Courier"/>
                <a:cs typeface="Courier"/>
              </a:rPr>
              <a:t>list.size()</a:t>
            </a:r>
            <a:r>
              <a:rPr lang="en-US" sz="2400" dirty="0" smtClean="0">
                <a:cs typeface="Courier"/>
              </a:rPr>
              <a:t>: the number of elements currently in the list</a:t>
            </a:r>
          </a:p>
          <a:p>
            <a:r>
              <a:rPr lang="en-US" sz="1800" dirty="0" smtClean="0">
                <a:latin typeface="Courier"/>
                <a:cs typeface="Courier"/>
              </a:rPr>
              <a:t>list.clear()</a:t>
            </a:r>
            <a:r>
              <a:rPr lang="en-US" sz="2400" dirty="0" smtClean="0">
                <a:cs typeface="Courier"/>
              </a:rPr>
              <a:t>: removes all elements from the list</a:t>
            </a:r>
          </a:p>
          <a:p>
            <a:r>
              <a:rPr lang="en-US" sz="2400" dirty="0" smtClean="0">
                <a:cs typeface="Courier"/>
              </a:rPr>
              <a:t>etc.</a:t>
            </a:r>
          </a:p>
          <a:p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012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Map</a:t>
            </a:r>
            <a:r>
              <a:rPr lang="en-US" sz="2400" i="1" dirty="0" smtClean="0"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is type of </a:t>
            </a:r>
            <a:r>
              <a:rPr lang="en-US" sz="2400" b="1" dirty="0" smtClean="0">
                <a:cs typeface="Courier"/>
              </a:rPr>
              <a:t>data structure </a:t>
            </a:r>
            <a:r>
              <a:rPr lang="en-US" sz="2400" dirty="0" smtClean="0">
                <a:cs typeface="Courier"/>
              </a:rPr>
              <a:t>that we use to hold </a:t>
            </a:r>
            <a:r>
              <a:rPr lang="en-US" sz="2400" i="1" dirty="0" smtClean="0">
                <a:cs typeface="Courier"/>
              </a:rPr>
              <a:t>key value associations</a:t>
            </a:r>
            <a:r>
              <a:rPr lang="en-US" sz="2400" dirty="0" smtClean="0">
                <a:cs typeface="Courier"/>
              </a:rPr>
              <a:t>.</a:t>
            </a:r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Map</a:t>
            </a:r>
            <a:r>
              <a:rPr lang="en-US" sz="2400" i="1" dirty="0" smtClean="0"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is also an </a:t>
            </a:r>
            <a:r>
              <a:rPr lang="en-US" sz="2400" b="1" dirty="0" smtClean="0">
                <a:cs typeface="Courier"/>
              </a:rPr>
              <a:t>object </a:t>
            </a:r>
            <a:r>
              <a:rPr lang="en-US" sz="2400" dirty="0" smtClean="0">
                <a:cs typeface="Courier"/>
              </a:rPr>
              <a:t>with </a:t>
            </a:r>
            <a:r>
              <a:rPr lang="en-US" sz="2400" b="1" dirty="0" smtClean="0">
                <a:cs typeface="Courier"/>
              </a:rPr>
              <a:t>methods</a:t>
            </a:r>
            <a:r>
              <a:rPr lang="en-US" sz="2400" dirty="0" smtClean="0">
                <a:cs typeface="Courier"/>
              </a:rPr>
              <a:t>.</a:t>
            </a:r>
            <a:endParaRPr lang="en-US" sz="2400" dirty="0">
              <a:cs typeface="Courier"/>
            </a:endParaRPr>
          </a:p>
          <a:p>
            <a:pPr marL="0" indent="0">
              <a:buNone/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662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your 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What’s a </a:t>
            </a:r>
            <a:r>
              <a:rPr lang="en-US" i="1" dirty="0" smtClean="0"/>
              <a:t>key value association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 real world examples:</a:t>
            </a:r>
          </a:p>
          <a:p>
            <a:r>
              <a:rPr lang="en-US" dirty="0" smtClean="0"/>
              <a:t>A word has a definition</a:t>
            </a:r>
          </a:p>
          <a:p>
            <a:r>
              <a:rPr lang="en-US" dirty="0" smtClean="0"/>
              <a:t>A person has an age</a:t>
            </a:r>
          </a:p>
          <a:p>
            <a:r>
              <a:rPr lang="en-US" dirty="0" smtClean="0"/>
              <a:t>A city has </a:t>
            </a:r>
            <a:r>
              <a:rPr lang="en-US" dirty="0" smtClean="0"/>
              <a:t>a zipcode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9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your </a:t>
            </a:r>
            <a:r>
              <a:rPr lang="en-US" dirty="0" smtClean="0">
                <a:solidFill>
                  <a:srgbClr val="FF0000"/>
                </a:solidFill>
              </a:rPr>
              <a:t>keys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values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these examples: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0000FF"/>
                </a:solidFill>
              </a:rPr>
              <a:t>age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city</a:t>
            </a:r>
            <a:r>
              <a:rPr lang="en-US" dirty="0" smtClean="0"/>
              <a:t> has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zip</a:t>
            </a:r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a 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, we can get a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key         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Direction is important!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8223" y="5108224"/>
            <a:ext cx="5832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hail the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Map</a:t>
            </a:r>
            <a:r>
              <a:rPr lang="en-US" sz="2400" dirty="0" smtClean="0">
                <a:cs typeface="Courier"/>
              </a:rPr>
              <a:t> is type of </a:t>
            </a:r>
            <a:r>
              <a:rPr lang="en-US" sz="2400" b="1" dirty="0" smtClean="0">
                <a:cs typeface="Courier"/>
              </a:rPr>
              <a:t>data structure </a:t>
            </a:r>
            <a:r>
              <a:rPr lang="en-US" sz="2400" dirty="0" smtClean="0">
                <a:cs typeface="Courier"/>
              </a:rPr>
              <a:t>that we use to hold </a:t>
            </a:r>
            <a:r>
              <a:rPr lang="en-US" sz="2400" i="1" dirty="0" smtClean="0">
                <a:cs typeface="Courier"/>
              </a:rPr>
              <a:t>key value associations</a:t>
            </a:r>
            <a:r>
              <a:rPr lang="en-US" sz="2400" dirty="0" smtClean="0">
                <a:cs typeface="Courier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Map</a:t>
            </a:r>
            <a:r>
              <a:rPr lang="en-US" sz="2400" dirty="0" smtClean="0">
                <a:cs typeface="Courier"/>
              </a:rPr>
              <a:t> is also an </a:t>
            </a:r>
            <a:r>
              <a:rPr lang="en-US" sz="2400" b="1" dirty="0" smtClean="0">
                <a:cs typeface="Courier"/>
              </a:rPr>
              <a:t>object </a:t>
            </a:r>
            <a:r>
              <a:rPr lang="en-US" sz="2400" dirty="0" smtClean="0">
                <a:cs typeface="Courier"/>
              </a:rPr>
              <a:t>with </a:t>
            </a:r>
            <a:r>
              <a:rPr lang="en-US" sz="2400" b="1" dirty="0" smtClean="0">
                <a:cs typeface="Courier"/>
              </a:rPr>
              <a:t>methods</a:t>
            </a:r>
            <a:r>
              <a:rPr lang="en-US" sz="2400" dirty="0" smtClean="0">
                <a:cs typeface="Courier"/>
              </a:rPr>
              <a:t>.</a:t>
            </a:r>
          </a:p>
          <a:p>
            <a:r>
              <a:rPr lang="en-US" sz="1800" dirty="0" smtClean="0">
                <a:latin typeface="Courier"/>
                <a:cs typeface="Courier"/>
              </a:rPr>
              <a:t>map.put(key, value)</a:t>
            </a:r>
            <a:r>
              <a:rPr lang="en-US" sz="2400" dirty="0" smtClean="0">
                <a:cs typeface="Courier"/>
              </a:rPr>
              <a:t>: associates key with value</a:t>
            </a:r>
          </a:p>
          <a:p>
            <a:r>
              <a:rPr lang="en-US" sz="1800" dirty="0" smtClean="0">
                <a:latin typeface="Courier"/>
                <a:cs typeface="Courier"/>
              </a:rPr>
              <a:t>map.get(key)</a:t>
            </a:r>
            <a:r>
              <a:rPr lang="en-US" sz="2400" dirty="0" smtClean="0">
                <a:cs typeface="Courier"/>
              </a:rPr>
              <a:t>: get the value currently associated with key</a:t>
            </a:r>
          </a:p>
          <a:p>
            <a:r>
              <a:rPr lang="en-US" sz="1800" dirty="0" smtClean="0">
                <a:latin typeface="Courier"/>
                <a:cs typeface="Courier"/>
              </a:rPr>
              <a:t>map.size()</a:t>
            </a:r>
            <a:r>
              <a:rPr lang="en-US" sz="2400" dirty="0" smtClean="0">
                <a:cs typeface="Courier"/>
              </a:rPr>
              <a:t>: the number of associations currently in the map</a:t>
            </a:r>
          </a:p>
          <a:p>
            <a:r>
              <a:rPr lang="en-US" sz="1800" dirty="0" smtClean="0">
                <a:latin typeface="Courier"/>
                <a:cs typeface="Courier"/>
              </a:rPr>
              <a:t>map.keySet()</a:t>
            </a:r>
            <a:r>
              <a:rPr lang="en-US" sz="2400" dirty="0" smtClean="0">
                <a:cs typeface="Courier"/>
              </a:rPr>
              <a:t>: a list* of all keys in the map (in no order)</a:t>
            </a:r>
          </a:p>
          <a:p>
            <a:r>
              <a:rPr lang="en-US" sz="1800" dirty="0" smtClean="0">
                <a:latin typeface="Courier"/>
                <a:cs typeface="Courier"/>
              </a:rPr>
              <a:t>map.values()</a:t>
            </a:r>
            <a:r>
              <a:rPr lang="en-US" sz="2400" dirty="0" smtClean="0">
                <a:cs typeface="Courier"/>
              </a:rPr>
              <a:t>: a list* of all values in the map (in no order)</a:t>
            </a:r>
          </a:p>
          <a:p>
            <a:pPr marL="0" indent="0">
              <a:buNone/>
            </a:pPr>
            <a:endParaRPr lang="en-US" sz="1000" dirty="0" smtClean="0"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cs typeface="Courier"/>
              </a:rPr>
              <a:t>* These technically aren’t lists, though you may think of them that way.</a:t>
            </a:r>
            <a:endParaRPr lang="en-US" sz="1600" dirty="0">
              <a:cs typeface="Courier"/>
            </a:endParaRPr>
          </a:p>
          <a:p>
            <a:pPr marL="0" indent="0">
              <a:buNone/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865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707</Words>
  <Application>Microsoft Macintosh PowerPoint</Application>
  <PresentationFormat>On-screen Show (4:3)</PresentationFormat>
  <Paragraphs>192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Structures</vt:lpstr>
      <vt:lpstr>I know what a Map is!</vt:lpstr>
      <vt:lpstr>I DON’T know what a Map is!</vt:lpstr>
      <vt:lpstr>Remember the List?</vt:lpstr>
      <vt:lpstr>Remember the List?</vt:lpstr>
      <vt:lpstr>What’s in a Map?</vt:lpstr>
      <vt:lpstr>It’s all about your keys and values</vt:lpstr>
      <vt:lpstr>It’s all about your keys and values</vt:lpstr>
      <vt:lpstr>All hail the Map!</vt:lpstr>
      <vt:lpstr>No! All hail the HashMap!</vt:lpstr>
      <vt:lpstr>The fine print…</vt:lpstr>
      <vt:lpstr>Who cares?</vt:lpstr>
      <vt:lpstr>But seriously Map is deliciously sweet fun</vt:lpstr>
      <vt:lpstr>Deliciously sweet fun</vt:lpstr>
      <vt:lpstr>Deliciously sweet fun</vt:lpstr>
      <vt:lpstr>Sorry</vt:lpstr>
      <vt:lpstr>Counting duplicates</vt:lpstr>
      <vt:lpstr>Counting duplicates ‘mo ‘betta</vt:lpstr>
      <vt:lpstr>Map is ‘mo ‘betta?</vt:lpstr>
      <vt:lpstr>Map is your friend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John Rothfels</dc:creator>
  <cp:lastModifiedBy>John Rothfels</cp:lastModifiedBy>
  <cp:revision>32</cp:revision>
  <dcterms:created xsi:type="dcterms:W3CDTF">2014-12-15T06:04:12Z</dcterms:created>
  <dcterms:modified xsi:type="dcterms:W3CDTF">2014-12-16T01:12:33Z</dcterms:modified>
</cp:coreProperties>
</file>