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1812" y="39517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6674" y="2809842"/>
            <a:ext cx="298505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8660" y="15041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115" y="3899396"/>
            <a:ext cx="436016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0584" y="1547597"/>
            <a:ext cx="8337231" cy="487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58763" y="6871149"/>
            <a:ext cx="114681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23456" y="6871149"/>
            <a:ext cx="2482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674" y="2809842"/>
            <a:ext cx="2982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70BF"/>
                </a:solidFill>
                <a:latin typeface="Tahoma"/>
                <a:cs typeface="Tahoma"/>
              </a:rPr>
              <a:t>Operating</a:t>
            </a:r>
            <a:r>
              <a:rPr dirty="0" sz="28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0070BF"/>
                </a:solidFill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4149" y="6733913"/>
            <a:ext cx="114681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1-Introduction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0385" y="6733913"/>
            <a:ext cx="12318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935" y="4205785"/>
            <a:ext cx="20554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 b="1">
                <a:latin typeface="Tahoma"/>
                <a:cs typeface="Tahoma"/>
              </a:rPr>
              <a:t>1.</a:t>
            </a:r>
            <a:r>
              <a:rPr dirty="0" sz="2100" spc="-3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Introduction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995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System</a:t>
            </a:r>
            <a:r>
              <a:rPr dirty="0" spc="-50"/>
              <a:t> </a:t>
            </a:r>
            <a:r>
              <a:rPr dirty="0" spc="-10"/>
              <a:t>Calls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6359" y="2371344"/>
            <a:ext cx="7257415" cy="3604260"/>
            <a:chOff x="1356359" y="2371344"/>
            <a:chExt cx="7257415" cy="360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1" y="2371344"/>
              <a:ext cx="7217663" cy="36042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6359" y="3579876"/>
              <a:ext cx="7257415" cy="326390"/>
            </a:xfrm>
            <a:custGeom>
              <a:avLst/>
              <a:gdLst/>
              <a:ahLst/>
              <a:cxnLst/>
              <a:rect l="l" t="t" r="r" b="b"/>
              <a:pathLst>
                <a:path w="7257415" h="326389">
                  <a:moveTo>
                    <a:pt x="7237476" y="326136"/>
                  </a:moveTo>
                  <a:lnTo>
                    <a:pt x="19812" y="326136"/>
                  </a:lnTo>
                  <a:lnTo>
                    <a:pt x="12215" y="324540"/>
                  </a:lnTo>
                  <a:lnTo>
                    <a:pt x="5905" y="320230"/>
                  </a:lnTo>
                  <a:lnTo>
                    <a:pt x="1595" y="313920"/>
                  </a:lnTo>
                  <a:lnTo>
                    <a:pt x="0" y="306324"/>
                  </a:lnTo>
                  <a:lnTo>
                    <a:pt x="0" y="18288"/>
                  </a:lnTo>
                  <a:lnTo>
                    <a:pt x="1595" y="11572"/>
                  </a:lnTo>
                  <a:lnTo>
                    <a:pt x="5905" y="5715"/>
                  </a:lnTo>
                  <a:lnTo>
                    <a:pt x="12215" y="1571"/>
                  </a:lnTo>
                  <a:lnTo>
                    <a:pt x="19812" y="0"/>
                  </a:lnTo>
                  <a:lnTo>
                    <a:pt x="7237476" y="0"/>
                  </a:lnTo>
                  <a:lnTo>
                    <a:pt x="7245072" y="1571"/>
                  </a:lnTo>
                  <a:lnTo>
                    <a:pt x="7251382" y="5715"/>
                  </a:lnTo>
                  <a:lnTo>
                    <a:pt x="7255692" y="11572"/>
                  </a:lnTo>
                  <a:lnTo>
                    <a:pt x="7257288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288036"/>
                  </a:lnTo>
                  <a:lnTo>
                    <a:pt x="19812" y="288036"/>
                  </a:lnTo>
                  <a:lnTo>
                    <a:pt x="38100" y="306324"/>
                  </a:lnTo>
                  <a:lnTo>
                    <a:pt x="7257288" y="306324"/>
                  </a:lnTo>
                  <a:lnTo>
                    <a:pt x="7255692" y="313920"/>
                  </a:lnTo>
                  <a:lnTo>
                    <a:pt x="7251382" y="320230"/>
                  </a:lnTo>
                  <a:lnTo>
                    <a:pt x="7245072" y="324540"/>
                  </a:lnTo>
                  <a:lnTo>
                    <a:pt x="7237476" y="326136"/>
                  </a:lnTo>
                  <a:close/>
                </a:path>
                <a:path w="7257415" h="326389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7257415" h="326389">
                  <a:moveTo>
                    <a:pt x="7219188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7219188" y="18288"/>
                  </a:lnTo>
                  <a:lnTo>
                    <a:pt x="7219188" y="38100"/>
                  </a:lnTo>
                  <a:close/>
                </a:path>
                <a:path w="7257415" h="326389">
                  <a:moveTo>
                    <a:pt x="7219188" y="306324"/>
                  </a:moveTo>
                  <a:lnTo>
                    <a:pt x="7219188" y="18288"/>
                  </a:lnTo>
                  <a:lnTo>
                    <a:pt x="7237476" y="38100"/>
                  </a:lnTo>
                  <a:lnTo>
                    <a:pt x="7257288" y="38100"/>
                  </a:lnTo>
                  <a:lnTo>
                    <a:pt x="7257288" y="288036"/>
                  </a:lnTo>
                  <a:lnTo>
                    <a:pt x="7237476" y="288036"/>
                  </a:lnTo>
                  <a:lnTo>
                    <a:pt x="7219188" y="306324"/>
                  </a:lnTo>
                  <a:close/>
                </a:path>
                <a:path w="7257415" h="326389">
                  <a:moveTo>
                    <a:pt x="7257288" y="38100"/>
                  </a:moveTo>
                  <a:lnTo>
                    <a:pt x="7237476" y="38100"/>
                  </a:lnTo>
                  <a:lnTo>
                    <a:pt x="7219188" y="18288"/>
                  </a:lnTo>
                  <a:lnTo>
                    <a:pt x="7257288" y="18288"/>
                  </a:lnTo>
                  <a:lnTo>
                    <a:pt x="7257288" y="38100"/>
                  </a:lnTo>
                  <a:close/>
                </a:path>
                <a:path w="7257415" h="326389">
                  <a:moveTo>
                    <a:pt x="38100" y="306324"/>
                  </a:moveTo>
                  <a:lnTo>
                    <a:pt x="19812" y="288036"/>
                  </a:lnTo>
                  <a:lnTo>
                    <a:pt x="38100" y="288036"/>
                  </a:lnTo>
                  <a:lnTo>
                    <a:pt x="38100" y="306324"/>
                  </a:lnTo>
                  <a:close/>
                </a:path>
                <a:path w="7257415" h="326389">
                  <a:moveTo>
                    <a:pt x="7219188" y="306324"/>
                  </a:moveTo>
                  <a:lnTo>
                    <a:pt x="38100" y="306324"/>
                  </a:lnTo>
                  <a:lnTo>
                    <a:pt x="38100" y="288036"/>
                  </a:lnTo>
                  <a:lnTo>
                    <a:pt x="7219188" y="288036"/>
                  </a:lnTo>
                  <a:lnTo>
                    <a:pt x="7219188" y="306324"/>
                  </a:lnTo>
                  <a:close/>
                </a:path>
                <a:path w="7257415" h="326389">
                  <a:moveTo>
                    <a:pt x="7257288" y="306324"/>
                  </a:moveTo>
                  <a:lnTo>
                    <a:pt x="7219188" y="306324"/>
                  </a:lnTo>
                  <a:lnTo>
                    <a:pt x="7237476" y="288036"/>
                  </a:lnTo>
                  <a:lnTo>
                    <a:pt x="7257288" y="288036"/>
                  </a:lnTo>
                  <a:lnTo>
                    <a:pt x="7257288" y="3063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3456" y="6871149"/>
            <a:ext cx="2209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995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System</a:t>
            </a:r>
            <a:r>
              <a:rPr dirty="0" spc="-50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81375"/>
            <a:ext cx="8131175" cy="448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Programming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interface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to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the services</a:t>
            </a:r>
            <a:r>
              <a:rPr dirty="0" sz="2100" spc="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provided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by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the</a:t>
            </a:r>
            <a:r>
              <a:rPr dirty="0" sz="2100">
                <a:latin typeface="Tahoma"/>
                <a:cs typeface="Tahoma"/>
              </a:rPr>
              <a:t> OS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205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Typically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written</a:t>
            </a:r>
            <a:r>
              <a:rPr dirty="0" sz="2100" spc="-10">
                <a:latin typeface="Tahoma"/>
                <a:cs typeface="Tahoma"/>
              </a:rPr>
              <a:t> in </a:t>
            </a:r>
            <a:r>
              <a:rPr dirty="0" sz="2100">
                <a:latin typeface="Tahoma"/>
                <a:cs typeface="Tahoma"/>
              </a:rPr>
              <a:t>a high-level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language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(C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or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C++)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2300">
              <a:latin typeface="Tahoma"/>
              <a:cs typeface="Tahoma"/>
            </a:endParaRPr>
          </a:p>
          <a:p>
            <a:pPr marL="354965" marR="5080" indent="-342900">
              <a:lnSpc>
                <a:spcPts val="227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Mostly accessed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by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programs</a:t>
            </a:r>
            <a:r>
              <a:rPr dirty="0" sz="2100" spc="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via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high-level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3366FF"/>
                </a:solidFill>
                <a:latin typeface="Tahoma"/>
                <a:cs typeface="Tahoma"/>
              </a:rPr>
              <a:t>Application Program </a:t>
            </a:r>
            <a:r>
              <a:rPr dirty="0" sz="2100" spc="-645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3366FF"/>
                </a:solidFill>
                <a:latin typeface="Tahoma"/>
                <a:cs typeface="Tahoma"/>
              </a:rPr>
              <a:t>Interface (API)</a:t>
            </a:r>
            <a:r>
              <a:rPr dirty="0" sz="2100" spc="15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rather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than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direct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system </a:t>
            </a:r>
            <a:r>
              <a:rPr dirty="0" sz="2100">
                <a:latin typeface="Tahoma"/>
                <a:cs typeface="Tahoma"/>
              </a:rPr>
              <a:t>call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use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Three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most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common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APIs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Win32</a:t>
            </a:r>
            <a:r>
              <a:rPr dirty="0" sz="1900" spc="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API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for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Windows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POSIX</a:t>
            </a:r>
            <a:r>
              <a:rPr dirty="0" sz="1900" spc="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API </a:t>
            </a:r>
            <a:r>
              <a:rPr dirty="0" sz="1900" spc="-5">
                <a:latin typeface="Tahoma"/>
                <a:cs typeface="Tahoma"/>
              </a:rPr>
              <a:t>for POSIX-based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systems</a:t>
            </a:r>
            <a:endParaRPr sz="19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200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Virtually</a:t>
            </a:r>
            <a:r>
              <a:rPr dirty="0" sz="170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all versions</a:t>
            </a:r>
            <a:r>
              <a:rPr dirty="0" sz="1700" spc="3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of UNIX,</a:t>
            </a:r>
            <a:r>
              <a:rPr dirty="0" sz="1700" spc="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Linux,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and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Mac</a:t>
            </a:r>
            <a:r>
              <a:rPr dirty="0" sz="1700" spc="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OS</a:t>
            </a:r>
            <a:r>
              <a:rPr dirty="0" sz="1700" spc="1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(X)</a:t>
            </a:r>
            <a:endParaRPr sz="17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Java</a:t>
            </a: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API</a:t>
            </a:r>
            <a:r>
              <a:rPr dirty="0" sz="1900" spc="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for</a:t>
            </a:r>
            <a:r>
              <a:rPr dirty="0" sz="1900">
                <a:latin typeface="Tahoma"/>
                <a:cs typeface="Tahoma"/>
              </a:rPr>
              <a:t> the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Java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virtual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machine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(JVM)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>
                <a:latin typeface="Tahoma"/>
                <a:cs typeface="Tahoma"/>
              </a:rPr>
              <a:t>Why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use APIs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rather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system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calls?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578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System Call</a:t>
            </a:r>
            <a:r>
              <a:rPr dirty="0" spc="-25"/>
              <a:t> </a:t>
            </a:r>
            <a:r>
              <a:rPr dirty="0" spc="-5"/>
              <a:t>–</a:t>
            </a:r>
            <a:r>
              <a:rPr dirty="0" spc="-2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55054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10">
                <a:latin typeface="Tahoma"/>
                <a:cs typeface="Tahoma"/>
              </a:rPr>
              <a:t>Copy</a:t>
            </a:r>
            <a:r>
              <a:rPr dirty="0" sz="2100" spc="5">
                <a:latin typeface="Tahoma"/>
                <a:cs typeface="Tahoma"/>
              </a:rPr>
              <a:t> the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contents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of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one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file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to</a:t>
            </a:r>
            <a:r>
              <a:rPr dirty="0" sz="2100">
                <a:latin typeface="Tahoma"/>
                <a:cs typeface="Tahoma"/>
              </a:rPr>
              <a:t> another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file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588" y="2253382"/>
            <a:ext cx="6746747" cy="44883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099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Win32</a:t>
            </a:r>
            <a:r>
              <a:rPr dirty="0" spc="-35"/>
              <a:t> </a:t>
            </a:r>
            <a:r>
              <a:rPr dirty="0" spc="-10"/>
              <a:t>API</a:t>
            </a:r>
            <a:r>
              <a:rPr dirty="0" spc="-2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90491"/>
            <a:ext cx="66414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</a:t>
            </a:r>
            <a:r>
              <a:rPr dirty="0" sz="2100" spc="-10">
                <a:latin typeface="Tahoma"/>
                <a:cs typeface="Tahoma"/>
              </a:rPr>
              <a:t>o</a:t>
            </a:r>
            <a:r>
              <a:rPr dirty="0" sz="2100" spc="5">
                <a:latin typeface="Tahoma"/>
                <a:cs typeface="Tahoma"/>
              </a:rPr>
              <a:t>n</a:t>
            </a:r>
            <a:r>
              <a:rPr dirty="0" sz="2100" spc="-15">
                <a:latin typeface="Tahoma"/>
                <a:cs typeface="Tahoma"/>
              </a:rPr>
              <a:t>s</a:t>
            </a:r>
            <a:r>
              <a:rPr dirty="0" sz="2100">
                <a:latin typeface="Tahoma"/>
                <a:cs typeface="Tahoma"/>
              </a:rPr>
              <a:t>i</a:t>
            </a:r>
            <a:r>
              <a:rPr dirty="0" sz="2100" spc="15">
                <a:latin typeface="Tahoma"/>
                <a:cs typeface="Tahoma"/>
              </a:rPr>
              <a:t>d</a:t>
            </a:r>
            <a:r>
              <a:rPr dirty="0" sz="2100" spc="-15">
                <a:latin typeface="Tahoma"/>
                <a:cs typeface="Tahoma"/>
              </a:rPr>
              <a:t>e</a:t>
            </a:r>
            <a:r>
              <a:rPr dirty="0" sz="2100">
                <a:latin typeface="Tahoma"/>
                <a:cs typeface="Tahoma"/>
              </a:rPr>
              <a:t>r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</a:t>
            </a:r>
            <a:r>
              <a:rPr dirty="0" sz="2100" spc="5">
                <a:latin typeface="Tahoma"/>
                <a:cs typeface="Tahoma"/>
              </a:rPr>
              <a:t>h</a:t>
            </a:r>
            <a:r>
              <a:rPr dirty="0" sz="2100">
                <a:latin typeface="Tahoma"/>
                <a:cs typeface="Tahoma"/>
              </a:rPr>
              <a:t>e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ReadFile(</a:t>
            </a:r>
            <a:r>
              <a:rPr dirty="0" sz="2100">
                <a:latin typeface="Courier New"/>
                <a:cs typeface="Courier New"/>
              </a:rPr>
              <a:t>)</a:t>
            </a:r>
            <a:r>
              <a:rPr dirty="0" sz="2100" spc="-580">
                <a:latin typeface="Courier New"/>
                <a:cs typeface="Courier New"/>
              </a:rPr>
              <a:t> </a:t>
            </a:r>
            <a:r>
              <a:rPr dirty="0" sz="2100">
                <a:latin typeface="Tahoma"/>
                <a:cs typeface="Tahoma"/>
              </a:rPr>
              <a:t>f</a:t>
            </a:r>
            <a:r>
              <a:rPr dirty="0" sz="2100" spc="5">
                <a:latin typeface="Tahoma"/>
                <a:cs typeface="Tahoma"/>
              </a:rPr>
              <a:t>un</a:t>
            </a:r>
            <a:r>
              <a:rPr dirty="0" sz="2100" spc="-5">
                <a:latin typeface="Tahoma"/>
                <a:cs typeface="Tahoma"/>
              </a:rPr>
              <a:t>c</a:t>
            </a:r>
            <a:r>
              <a:rPr dirty="0" sz="2100" spc="10">
                <a:latin typeface="Tahoma"/>
                <a:cs typeface="Tahoma"/>
              </a:rPr>
              <a:t>t</a:t>
            </a:r>
            <a:r>
              <a:rPr dirty="0" sz="2100">
                <a:latin typeface="Tahoma"/>
                <a:cs typeface="Tahoma"/>
              </a:rPr>
              <a:t>i</a:t>
            </a:r>
            <a:r>
              <a:rPr dirty="0" sz="2100" spc="-10">
                <a:latin typeface="Tahoma"/>
                <a:cs typeface="Tahoma"/>
              </a:rPr>
              <a:t>o</a:t>
            </a:r>
            <a:r>
              <a:rPr dirty="0" sz="2100">
                <a:latin typeface="Tahoma"/>
                <a:cs typeface="Tahoma"/>
              </a:rPr>
              <a:t>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</a:t>
            </a:r>
            <a:r>
              <a:rPr dirty="0" sz="2100" spc="5">
                <a:latin typeface="Tahoma"/>
                <a:cs typeface="Tahoma"/>
              </a:rPr>
              <a:t>h</a:t>
            </a:r>
            <a:r>
              <a:rPr dirty="0" sz="2100">
                <a:latin typeface="Tahoma"/>
                <a:cs typeface="Tahoma"/>
              </a:rPr>
              <a:t>e </a:t>
            </a:r>
            <a:r>
              <a:rPr dirty="0" sz="2100" spc="-5">
                <a:latin typeface="Tahoma"/>
                <a:cs typeface="Tahoma"/>
              </a:rPr>
              <a:t>W</a:t>
            </a:r>
            <a:r>
              <a:rPr dirty="0" sz="2100">
                <a:latin typeface="Tahoma"/>
                <a:cs typeface="Tahoma"/>
              </a:rPr>
              <a:t>i</a:t>
            </a:r>
            <a:r>
              <a:rPr dirty="0" sz="2100" spc="5">
                <a:latin typeface="Tahoma"/>
                <a:cs typeface="Tahoma"/>
              </a:rPr>
              <a:t>n3</a:t>
            </a:r>
            <a:r>
              <a:rPr dirty="0" sz="2100">
                <a:latin typeface="Tahoma"/>
                <a:cs typeface="Tahoma"/>
              </a:rPr>
              <a:t>2 A</a:t>
            </a:r>
            <a:r>
              <a:rPr dirty="0" sz="2100" spc="-5">
                <a:latin typeface="Tahoma"/>
                <a:cs typeface="Tahoma"/>
              </a:rPr>
              <a:t>P</a:t>
            </a:r>
            <a:r>
              <a:rPr dirty="0" sz="2100">
                <a:latin typeface="Tahoma"/>
                <a:cs typeface="Tahoma"/>
              </a:rPr>
              <a:t>I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584" y="4467337"/>
            <a:ext cx="8129270" cy="21532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description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of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the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parameters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passed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to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ReadFile()</a:t>
            </a:r>
            <a:endParaRPr sz="2100">
              <a:latin typeface="Courier New"/>
              <a:cs typeface="Courier New"/>
            </a:endParaRPr>
          </a:p>
          <a:p>
            <a:pPr marL="756285" indent="-28765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HAND</a:t>
            </a:r>
            <a:r>
              <a:rPr dirty="0" sz="1900" spc="10">
                <a:solidFill>
                  <a:srgbClr val="0070BF"/>
                </a:solidFill>
                <a:latin typeface="Courier New"/>
                <a:cs typeface="Courier New"/>
              </a:rPr>
              <a:t>L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E</a:t>
            </a:r>
            <a:r>
              <a:rPr dirty="0" sz="1900" spc="-555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fil</a:t>
            </a:r>
            <a:r>
              <a:rPr dirty="0" sz="1900">
                <a:solidFill>
                  <a:srgbClr val="0070BF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: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</a:t>
            </a:r>
            <a:r>
              <a:rPr dirty="0" sz="1900" spc="-5">
                <a:latin typeface="Tahoma"/>
                <a:cs typeface="Tahoma"/>
              </a:rPr>
              <a:t>i</a:t>
            </a:r>
            <a:r>
              <a:rPr dirty="0" sz="1900" spc="-25">
                <a:latin typeface="Tahoma"/>
                <a:cs typeface="Tahoma"/>
              </a:rPr>
              <a:t>l</a:t>
            </a:r>
            <a:r>
              <a:rPr dirty="0" sz="1900" spc="-5">
                <a:latin typeface="Tahoma"/>
                <a:cs typeface="Tahoma"/>
              </a:rPr>
              <a:t>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t</a:t>
            </a:r>
            <a:r>
              <a:rPr dirty="0" sz="1900" spc="-5">
                <a:latin typeface="Tahoma"/>
                <a:cs typeface="Tahoma"/>
              </a:rPr>
              <a:t>o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 spc="-5">
                <a:latin typeface="Tahoma"/>
                <a:cs typeface="Tahoma"/>
              </a:rPr>
              <a:t>e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</a:t>
            </a:r>
            <a:r>
              <a:rPr dirty="0" sz="1900">
                <a:latin typeface="Tahoma"/>
                <a:cs typeface="Tahoma"/>
              </a:rPr>
              <a:t>ea</a:t>
            </a:r>
            <a:r>
              <a:rPr dirty="0" sz="1900" spc="-5">
                <a:latin typeface="Tahoma"/>
                <a:cs typeface="Tahoma"/>
              </a:rPr>
              <a:t>d</a:t>
            </a:r>
            <a:endParaRPr sz="1900">
              <a:latin typeface="Tahoma"/>
              <a:cs typeface="Tahoma"/>
            </a:endParaRPr>
          </a:p>
          <a:p>
            <a:pPr marL="756285" indent="-287655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  <a:tab pos="756920" algn="l"/>
                <a:tab pos="2804160" algn="l"/>
              </a:tabLst>
            </a:pP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LPVOID</a:t>
            </a:r>
            <a:r>
              <a:rPr dirty="0" sz="1900" spc="-555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buffer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:	</a:t>
            </a:r>
            <a:r>
              <a:rPr dirty="0" sz="1900" spc="-10">
                <a:latin typeface="Tahoma"/>
                <a:cs typeface="Tahoma"/>
              </a:rPr>
              <a:t>Where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data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will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read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into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written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from</a:t>
            </a:r>
            <a:endParaRPr sz="1900">
              <a:latin typeface="Tahoma"/>
              <a:cs typeface="Tahoma"/>
            </a:endParaRPr>
          </a:p>
          <a:p>
            <a:pPr marL="756285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DWOR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D</a:t>
            </a:r>
            <a:r>
              <a:rPr dirty="0" sz="1900" spc="-535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bytesT</a:t>
            </a:r>
            <a:r>
              <a:rPr dirty="0" sz="1900" spc="10">
                <a:solidFill>
                  <a:srgbClr val="0070BF"/>
                </a:solidFill>
                <a:latin typeface="Courier New"/>
                <a:cs typeface="Courier New"/>
              </a:rPr>
              <a:t>o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Rea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d</a:t>
            </a:r>
            <a:r>
              <a:rPr dirty="0" sz="1900" spc="-5">
                <a:latin typeface="Tahoma"/>
                <a:cs typeface="Tahoma"/>
              </a:rPr>
              <a:t>: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N</a:t>
            </a:r>
            <a:r>
              <a:rPr dirty="0" sz="1900" spc="-5">
                <a:latin typeface="Tahoma"/>
                <a:cs typeface="Tahoma"/>
              </a:rPr>
              <a:t>um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>
                <a:latin typeface="Tahoma"/>
                <a:cs typeface="Tahoma"/>
              </a:rPr>
              <a:t>e</a:t>
            </a:r>
            <a:r>
              <a:rPr dirty="0" sz="1900" spc="-5">
                <a:latin typeface="Tahoma"/>
                <a:cs typeface="Tahoma"/>
              </a:rPr>
              <a:t>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o</a:t>
            </a:r>
            <a:r>
              <a:rPr dirty="0" sz="1900" spc="-5">
                <a:latin typeface="Tahoma"/>
                <a:cs typeface="Tahoma"/>
              </a:rPr>
              <a:t>f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 spc="-5">
                <a:latin typeface="Tahoma"/>
                <a:cs typeface="Tahoma"/>
              </a:rPr>
              <a:t>y</a:t>
            </a:r>
            <a:r>
              <a:rPr dirty="0" sz="1900" spc="5">
                <a:latin typeface="Tahoma"/>
                <a:cs typeface="Tahoma"/>
              </a:rPr>
              <a:t>t</a:t>
            </a:r>
            <a:r>
              <a:rPr dirty="0" sz="1900" spc="-20">
                <a:latin typeface="Tahoma"/>
                <a:cs typeface="Tahoma"/>
              </a:rPr>
              <a:t>e</a:t>
            </a:r>
            <a:r>
              <a:rPr dirty="0" sz="1900" spc="-5">
                <a:latin typeface="Tahoma"/>
                <a:cs typeface="Tahoma"/>
              </a:rPr>
              <a:t>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t</a:t>
            </a:r>
            <a:r>
              <a:rPr dirty="0" sz="1900" spc="-5">
                <a:latin typeface="Tahoma"/>
                <a:cs typeface="Tahoma"/>
              </a:rPr>
              <a:t>o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 spc="-5">
                <a:latin typeface="Tahoma"/>
                <a:cs typeface="Tahoma"/>
              </a:rPr>
              <a:t>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</a:t>
            </a:r>
            <a:r>
              <a:rPr dirty="0" sz="1900">
                <a:latin typeface="Tahoma"/>
                <a:cs typeface="Tahoma"/>
              </a:rPr>
              <a:t>e</a:t>
            </a:r>
            <a:r>
              <a:rPr dirty="0" sz="1900" spc="-15">
                <a:latin typeface="Tahoma"/>
                <a:cs typeface="Tahoma"/>
              </a:rPr>
              <a:t>a</a:t>
            </a:r>
            <a:r>
              <a:rPr dirty="0" sz="1900" spc="-5">
                <a:latin typeface="Tahoma"/>
                <a:cs typeface="Tahoma"/>
              </a:rPr>
              <a:t>d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</a:t>
            </a:r>
            <a:r>
              <a:rPr dirty="0" sz="1900" spc="-15">
                <a:latin typeface="Tahoma"/>
                <a:cs typeface="Tahoma"/>
              </a:rPr>
              <a:t>t</a:t>
            </a:r>
            <a:r>
              <a:rPr dirty="0" sz="1900" spc="-5">
                <a:latin typeface="Tahoma"/>
                <a:cs typeface="Tahoma"/>
              </a:rPr>
              <a:t>o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t</a:t>
            </a:r>
            <a:r>
              <a:rPr dirty="0" sz="1900" spc="-5">
                <a:latin typeface="Tahoma"/>
                <a:cs typeface="Tahoma"/>
              </a:rPr>
              <a:t>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 spc="-5">
                <a:latin typeface="Tahoma"/>
                <a:cs typeface="Tahoma"/>
              </a:rPr>
              <a:t>u</a:t>
            </a:r>
            <a:r>
              <a:rPr dirty="0" sz="1900" spc="-25">
                <a:latin typeface="Tahoma"/>
                <a:cs typeface="Tahoma"/>
              </a:rPr>
              <a:t>f</a:t>
            </a:r>
            <a:r>
              <a:rPr dirty="0" sz="1900" spc="-5">
                <a:latin typeface="Tahoma"/>
                <a:cs typeface="Tahoma"/>
              </a:rPr>
              <a:t>f</a:t>
            </a:r>
            <a:r>
              <a:rPr dirty="0" sz="1900" spc="-20">
                <a:latin typeface="Tahoma"/>
                <a:cs typeface="Tahoma"/>
              </a:rPr>
              <a:t>e</a:t>
            </a:r>
            <a:r>
              <a:rPr dirty="0" sz="1900" spc="-5">
                <a:latin typeface="Tahoma"/>
                <a:cs typeface="Tahoma"/>
              </a:rPr>
              <a:t>r</a:t>
            </a:r>
            <a:endParaRPr sz="1900">
              <a:latin typeface="Tahoma"/>
              <a:cs typeface="Tahoma"/>
            </a:endParaRPr>
          </a:p>
          <a:p>
            <a:pPr marL="756285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LPDW</a:t>
            </a:r>
            <a:r>
              <a:rPr dirty="0" sz="1900" spc="10">
                <a:solidFill>
                  <a:srgbClr val="0070BF"/>
                </a:solidFill>
                <a:latin typeface="Courier New"/>
                <a:cs typeface="Courier New"/>
              </a:rPr>
              <a:t>O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R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D</a:t>
            </a:r>
            <a:r>
              <a:rPr dirty="0" sz="1900" spc="-555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byte</a:t>
            </a:r>
            <a:r>
              <a:rPr dirty="0" sz="1900" spc="10">
                <a:solidFill>
                  <a:srgbClr val="0070BF"/>
                </a:solidFill>
                <a:latin typeface="Courier New"/>
                <a:cs typeface="Courier New"/>
              </a:rPr>
              <a:t>s</a:t>
            </a: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Rea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d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:</a:t>
            </a:r>
            <a:r>
              <a:rPr dirty="0" sz="19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N</a:t>
            </a:r>
            <a:r>
              <a:rPr dirty="0" sz="1900" spc="-5">
                <a:latin typeface="Tahoma"/>
                <a:cs typeface="Tahoma"/>
              </a:rPr>
              <a:t>um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>
                <a:latin typeface="Tahoma"/>
                <a:cs typeface="Tahoma"/>
              </a:rPr>
              <a:t>e</a:t>
            </a:r>
            <a:r>
              <a:rPr dirty="0" sz="1900" spc="-5">
                <a:latin typeface="Tahoma"/>
                <a:cs typeface="Tahoma"/>
              </a:rPr>
              <a:t>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o</a:t>
            </a:r>
            <a:r>
              <a:rPr dirty="0" sz="1900" spc="-5">
                <a:latin typeface="Tahoma"/>
                <a:cs typeface="Tahoma"/>
              </a:rPr>
              <a:t>f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b</a:t>
            </a:r>
            <a:r>
              <a:rPr dirty="0" sz="1900" spc="-5">
                <a:latin typeface="Tahoma"/>
                <a:cs typeface="Tahoma"/>
              </a:rPr>
              <a:t>y</a:t>
            </a:r>
            <a:r>
              <a:rPr dirty="0" sz="1900" spc="5">
                <a:latin typeface="Tahoma"/>
                <a:cs typeface="Tahoma"/>
              </a:rPr>
              <a:t>t</a:t>
            </a:r>
            <a:r>
              <a:rPr dirty="0" sz="1900" spc="-20">
                <a:latin typeface="Tahoma"/>
                <a:cs typeface="Tahoma"/>
              </a:rPr>
              <a:t>e</a:t>
            </a:r>
            <a:r>
              <a:rPr dirty="0" sz="1900" spc="-5">
                <a:latin typeface="Tahoma"/>
                <a:cs typeface="Tahoma"/>
              </a:rPr>
              <a:t>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</a:t>
            </a:r>
            <a:r>
              <a:rPr dirty="0" sz="1900" spc="-20">
                <a:latin typeface="Tahoma"/>
                <a:cs typeface="Tahoma"/>
              </a:rPr>
              <a:t>e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5">
                <a:latin typeface="Tahoma"/>
                <a:cs typeface="Tahoma"/>
              </a:rPr>
              <a:t>d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d</a:t>
            </a:r>
            <a:r>
              <a:rPr dirty="0" sz="1900" spc="-5">
                <a:latin typeface="Tahoma"/>
                <a:cs typeface="Tahoma"/>
              </a:rPr>
              <a:t>u</a:t>
            </a:r>
            <a:r>
              <a:rPr dirty="0" sz="1900" spc="-10">
                <a:latin typeface="Tahoma"/>
                <a:cs typeface="Tahoma"/>
              </a:rPr>
              <a:t>r</a:t>
            </a:r>
            <a:r>
              <a:rPr dirty="0" sz="1900" spc="-5">
                <a:latin typeface="Tahoma"/>
                <a:cs typeface="Tahoma"/>
              </a:rPr>
              <a:t>i</a:t>
            </a:r>
            <a:r>
              <a:rPr dirty="0" sz="1900" spc="-20">
                <a:latin typeface="Tahoma"/>
                <a:cs typeface="Tahoma"/>
              </a:rPr>
              <a:t>n</a:t>
            </a:r>
            <a:r>
              <a:rPr dirty="0" sz="1900" spc="-5">
                <a:latin typeface="Tahoma"/>
                <a:cs typeface="Tahoma"/>
              </a:rPr>
              <a:t>g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t</a:t>
            </a:r>
            <a:r>
              <a:rPr dirty="0" sz="1900" spc="-20">
                <a:latin typeface="Tahoma"/>
                <a:cs typeface="Tahoma"/>
              </a:rPr>
              <a:t>h</a:t>
            </a:r>
            <a:r>
              <a:rPr dirty="0" sz="1900" spc="-5">
                <a:latin typeface="Tahoma"/>
                <a:cs typeface="Tahoma"/>
              </a:rPr>
              <a:t>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</a:t>
            </a:r>
            <a:r>
              <a:rPr dirty="0" sz="1900" spc="-15">
                <a:latin typeface="Tahoma"/>
                <a:cs typeface="Tahoma"/>
              </a:rPr>
              <a:t>a</a:t>
            </a:r>
            <a:r>
              <a:rPr dirty="0" sz="1900">
                <a:latin typeface="Tahoma"/>
                <a:cs typeface="Tahoma"/>
              </a:rPr>
              <a:t>s</a:t>
            </a:r>
            <a:r>
              <a:rPr dirty="0" sz="1900" spc="-5">
                <a:latin typeface="Tahoma"/>
                <a:cs typeface="Tahoma"/>
              </a:rPr>
              <a:t>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</a:t>
            </a:r>
            <a:r>
              <a:rPr dirty="0" sz="1900">
                <a:latin typeface="Tahoma"/>
                <a:cs typeface="Tahoma"/>
              </a:rPr>
              <a:t>e</a:t>
            </a:r>
            <a:r>
              <a:rPr dirty="0" sz="1900" spc="-15">
                <a:latin typeface="Tahoma"/>
                <a:cs typeface="Tahoma"/>
              </a:rPr>
              <a:t>a</a:t>
            </a:r>
            <a:r>
              <a:rPr dirty="0" sz="1900" spc="-5">
                <a:latin typeface="Tahoma"/>
                <a:cs typeface="Tahoma"/>
              </a:rPr>
              <a:t>d</a:t>
            </a:r>
            <a:endParaRPr sz="1900">
              <a:latin typeface="Tahoma"/>
              <a:cs typeface="Tahoma"/>
            </a:endParaRPr>
          </a:p>
          <a:p>
            <a:pPr marL="756285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0070BF"/>
                </a:solidFill>
                <a:latin typeface="Courier New"/>
                <a:cs typeface="Courier New"/>
              </a:rPr>
              <a:t>LPOVERLAPPED</a:t>
            </a:r>
            <a:r>
              <a:rPr dirty="0" sz="1900" spc="-55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070BF"/>
                </a:solidFill>
                <a:latin typeface="Courier New"/>
                <a:cs typeface="Courier New"/>
              </a:rPr>
              <a:t>ovl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: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Indicates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if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overlapped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I/O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being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used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4291" y="2014727"/>
            <a:ext cx="7319645" cy="2282825"/>
            <a:chOff x="1574291" y="2014727"/>
            <a:chExt cx="7319645" cy="22828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291" y="2014727"/>
              <a:ext cx="7319150" cy="22823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5427" y="302209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6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288036" y="0"/>
                  </a:lnTo>
                  <a:lnTo>
                    <a:pt x="288036" y="288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96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5"/>
              <a:t>System</a:t>
            </a:r>
            <a:r>
              <a:rPr dirty="0" spc="10"/>
              <a:t> </a:t>
            </a:r>
            <a:r>
              <a:rPr dirty="0" spc="-5"/>
              <a:t>Call</a:t>
            </a:r>
            <a:r>
              <a:rPr dirty="0" spc="-15"/>
              <a:t> </a:t>
            </a:r>
            <a:r>
              <a:rPr dirty="0" spc="-5"/>
              <a:t>Relationship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068" y="1655064"/>
            <a:ext cx="8122919" cy="49573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3884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Standard</a:t>
            </a:r>
            <a:r>
              <a:rPr dirty="0" spc="30"/>
              <a:t> </a:t>
            </a:r>
            <a:r>
              <a:rPr dirty="0" spc="-5"/>
              <a:t>C</a:t>
            </a:r>
            <a:r>
              <a:rPr dirty="0" spc="5"/>
              <a:t> </a:t>
            </a:r>
            <a:r>
              <a:rPr dirty="0" spc="-10"/>
              <a:t>Library</a:t>
            </a:r>
            <a:r>
              <a:rPr dirty="0" spc="1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67519"/>
            <a:ext cx="8143875" cy="7118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28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Program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invoke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printf()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5">
                <a:latin typeface="Tahoma"/>
                <a:cs typeface="Tahoma"/>
              </a:rPr>
              <a:t>library </a:t>
            </a:r>
            <a:r>
              <a:rPr dirty="0" sz="2100">
                <a:latin typeface="Tahoma"/>
                <a:cs typeface="Tahoma"/>
              </a:rPr>
              <a:t>function,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which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calls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write()</a:t>
            </a:r>
            <a:endParaRPr sz="21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180"/>
              </a:spcBef>
            </a:pPr>
            <a:r>
              <a:rPr dirty="0" sz="2100" spc="-5">
                <a:latin typeface="Tahoma"/>
                <a:cs typeface="Tahoma"/>
              </a:rPr>
              <a:t>system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call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9" y="2168651"/>
            <a:ext cx="4044695" cy="45994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805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Transition</a:t>
            </a:r>
            <a:r>
              <a:rPr dirty="0" spc="10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 spc="5"/>
              <a:t>User</a:t>
            </a:r>
            <a:r>
              <a:rPr dirty="0" spc="-25"/>
              <a:t> </a:t>
            </a:r>
            <a:r>
              <a:rPr dirty="0" spc="-10"/>
              <a:t>to</a:t>
            </a:r>
            <a:r>
              <a:rPr dirty="0"/>
              <a:t> </a:t>
            </a:r>
            <a:r>
              <a:rPr dirty="0" spc="-5"/>
              <a:t>Kernel</a:t>
            </a:r>
            <a:r>
              <a:rPr dirty="0" spc="5"/>
              <a:t> </a:t>
            </a:r>
            <a:r>
              <a:rPr dirty="0" spc="-5"/>
              <a:t>Mode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" y="2752682"/>
            <a:ext cx="8731220" cy="26590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61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System</a:t>
            </a:r>
            <a:r>
              <a:rPr dirty="0" spc="10"/>
              <a:t> </a:t>
            </a:r>
            <a:r>
              <a:rPr dirty="0" spc="-5"/>
              <a:t>Call</a:t>
            </a:r>
            <a:r>
              <a:rPr dirty="0" spc="-15"/>
              <a:t> </a:t>
            </a:r>
            <a:r>
              <a:rPr dirty="0" spc="-5"/>
              <a:t>–</a:t>
            </a:r>
            <a:r>
              <a:rPr dirty="0" spc="-10"/>
              <a:t> </a:t>
            </a:r>
            <a:r>
              <a:rPr dirty="0" spc="-5"/>
              <a:t>Parameter</a:t>
            </a:r>
            <a:r>
              <a:rPr dirty="0" spc="5"/>
              <a:t> </a:t>
            </a:r>
            <a:r>
              <a:rPr dirty="0" spc="-5"/>
              <a:t>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157845" cy="462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Three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general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methods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used</a:t>
            </a:r>
            <a:r>
              <a:rPr dirty="0" sz="2100" spc="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pass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parameters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0070BF"/>
                </a:solidFill>
                <a:latin typeface="Tahoma"/>
                <a:cs typeface="Tahoma"/>
              </a:rPr>
              <a:t>to the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Pass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the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parameters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registers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In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some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cases,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may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more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parameters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than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registers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marR="32384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Parameters </a:t>
            </a:r>
            <a:r>
              <a:rPr dirty="0" sz="2100">
                <a:latin typeface="Tahoma"/>
                <a:cs typeface="Tahoma"/>
              </a:rPr>
              <a:t>stored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 block,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or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table,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memory,</a:t>
            </a:r>
            <a:r>
              <a:rPr dirty="0" sz="2100" spc="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and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address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of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block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passed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as</a:t>
            </a:r>
            <a:r>
              <a:rPr dirty="0" sz="2100">
                <a:latin typeface="Tahoma"/>
                <a:cs typeface="Tahoma"/>
              </a:rPr>
              <a:t> a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parameter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register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This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approach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taken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by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Linux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and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Solaris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Parameters </a:t>
            </a:r>
            <a:r>
              <a:rPr dirty="0" sz="2100">
                <a:latin typeface="Tahoma"/>
                <a:cs typeface="Tahoma"/>
              </a:rPr>
              <a:t>placed, </a:t>
            </a:r>
            <a:r>
              <a:rPr dirty="0" sz="2100" spc="-5">
                <a:latin typeface="Tahoma"/>
                <a:cs typeface="Tahoma"/>
              </a:rPr>
              <a:t>or </a:t>
            </a:r>
            <a:r>
              <a:rPr dirty="0" sz="2100">
                <a:latin typeface="Tahoma"/>
                <a:cs typeface="Tahoma"/>
              </a:rPr>
              <a:t>pushed, onto </a:t>
            </a:r>
            <a:r>
              <a:rPr dirty="0" sz="2100" spc="5">
                <a:latin typeface="Tahoma"/>
                <a:cs typeface="Tahoma"/>
              </a:rPr>
              <a:t>the </a:t>
            </a:r>
            <a:r>
              <a:rPr dirty="0" sz="2100">
                <a:latin typeface="Tahoma"/>
                <a:cs typeface="Tahoma"/>
              </a:rPr>
              <a:t>stack </a:t>
            </a:r>
            <a:r>
              <a:rPr dirty="0" sz="2100" spc="5">
                <a:latin typeface="Tahoma"/>
                <a:cs typeface="Tahoma"/>
              </a:rPr>
              <a:t>by the </a:t>
            </a:r>
            <a:r>
              <a:rPr dirty="0" sz="2100" spc="-5">
                <a:latin typeface="Tahoma"/>
                <a:cs typeface="Tahoma"/>
              </a:rPr>
              <a:t>program and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popped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off</a:t>
            </a:r>
            <a:r>
              <a:rPr dirty="0" sz="2100" spc="-5">
                <a:latin typeface="Tahoma"/>
                <a:cs typeface="Tahoma"/>
              </a:rPr>
              <a:t> the</a:t>
            </a:r>
            <a:r>
              <a:rPr dirty="0" sz="2100">
                <a:latin typeface="Tahoma"/>
                <a:cs typeface="Tahoma"/>
              </a:rPr>
              <a:t> stack</a:t>
            </a:r>
            <a:r>
              <a:rPr dirty="0" sz="2100" spc="-5">
                <a:latin typeface="Tahoma"/>
                <a:cs typeface="Tahoma"/>
              </a:rPr>
              <a:t> by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the</a:t>
            </a:r>
            <a:r>
              <a:rPr dirty="0" sz="2100">
                <a:latin typeface="Tahoma"/>
                <a:cs typeface="Tahoma"/>
              </a:rPr>
              <a:t> operating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system</a:t>
            </a:r>
            <a:endParaRPr sz="2100">
              <a:latin typeface="Tahoma"/>
              <a:cs typeface="Tahoma"/>
            </a:endParaRPr>
          </a:p>
          <a:p>
            <a:pPr lvl="1" marL="756285" marR="81089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Block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stack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methods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do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not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limit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number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length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 </a:t>
            </a:r>
            <a:r>
              <a:rPr dirty="0" sz="1900" spc="-57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parameters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being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passed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459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Parameter</a:t>
            </a:r>
            <a:r>
              <a:rPr dirty="0" spc="-10"/>
              <a:t> </a:t>
            </a:r>
            <a:r>
              <a:rPr dirty="0" spc="-5"/>
              <a:t>Passing</a:t>
            </a:r>
            <a:r>
              <a:rPr dirty="0" spc="15"/>
              <a:t> </a:t>
            </a:r>
            <a:r>
              <a:rPr dirty="0" spc="-10"/>
              <a:t>via</a:t>
            </a:r>
            <a:r>
              <a:rPr dirty="0" spc="5"/>
              <a:t> </a:t>
            </a:r>
            <a:r>
              <a:rPr dirty="0" spc="-5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291" y="2157983"/>
            <a:ext cx="7024583" cy="37200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454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</a:t>
            </a:r>
            <a:r>
              <a:rPr dirty="0" spc="5"/>
              <a:t> </a:t>
            </a:r>
            <a:r>
              <a:rPr dirty="0" spc="-10"/>
              <a:t>of</a:t>
            </a:r>
            <a:r>
              <a:rPr dirty="0" spc="-25"/>
              <a:t> </a:t>
            </a:r>
            <a:r>
              <a:rPr dirty="0"/>
              <a:t>System </a:t>
            </a:r>
            <a:r>
              <a:rPr dirty="0" spc="-10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463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1</a:t>
            </a:r>
            <a:r>
              <a:rPr dirty="0" sz="1400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5547995" cy="492950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control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End,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abort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Load,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execute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Create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process, terminate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Get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attributes,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set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Wait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for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Wait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event,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signal event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Allocate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-5">
                <a:latin typeface="Tahoma"/>
                <a:cs typeface="Tahoma"/>
              </a:rPr>
              <a:t> free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File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management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create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file,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delete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file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open, close</a:t>
            </a:r>
            <a:r>
              <a:rPr dirty="0" sz="1900" spc="-10">
                <a:latin typeface="Tahoma"/>
                <a:cs typeface="Tahoma"/>
              </a:rPr>
              <a:t> file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read,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write,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reposition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get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and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set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file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050" y="3899396"/>
            <a:ext cx="42037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Operating</a:t>
            </a:r>
            <a:r>
              <a:rPr dirty="0" spc="-20"/>
              <a:t> </a:t>
            </a:r>
            <a:r>
              <a:rPr dirty="0" spc="-10"/>
              <a:t>System</a:t>
            </a:r>
            <a:r>
              <a:rPr dirty="0" spc="-5"/>
              <a:t> Services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454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</a:t>
            </a:r>
            <a:r>
              <a:rPr dirty="0" spc="5"/>
              <a:t> </a:t>
            </a:r>
            <a:r>
              <a:rPr dirty="0" spc="-10"/>
              <a:t>of</a:t>
            </a:r>
            <a:r>
              <a:rPr dirty="0" spc="-25"/>
              <a:t> </a:t>
            </a:r>
            <a:r>
              <a:rPr dirty="0"/>
              <a:t>System </a:t>
            </a:r>
            <a:r>
              <a:rPr dirty="0" spc="-10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6" y="6871149"/>
            <a:ext cx="2209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ahoma"/>
                <a:cs typeface="Tahoma"/>
              </a:rPr>
              <a:t>2</a:t>
            </a:r>
            <a:r>
              <a:rPr dirty="0" sz="140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5553075" cy="50025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Device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management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Request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device,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release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Read,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write,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reposition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Get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attributes,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set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device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Logically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attach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detach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devices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Information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maintenance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Get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time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date,</a:t>
            </a:r>
            <a:r>
              <a:rPr dirty="0" sz="1900">
                <a:latin typeface="Tahoma"/>
                <a:cs typeface="Tahoma"/>
              </a:rPr>
              <a:t> set</a:t>
            </a:r>
            <a:r>
              <a:rPr dirty="0" sz="1900" spc="-5">
                <a:latin typeface="Tahoma"/>
                <a:cs typeface="Tahoma"/>
              </a:rPr>
              <a:t> time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date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Get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data,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set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data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Get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>
                <a:latin typeface="Tahoma"/>
                <a:cs typeface="Tahoma"/>
              </a:rPr>
              <a:t> set</a:t>
            </a:r>
            <a:r>
              <a:rPr dirty="0" sz="1900" spc="-5">
                <a:latin typeface="Tahoma"/>
                <a:cs typeface="Tahoma"/>
              </a:rPr>
              <a:t> process,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file,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device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attributes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Communications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Create,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delete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communication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connection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Send,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receive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messages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Transfer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status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information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Attach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detach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remote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7570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Windows</a:t>
            </a:r>
            <a:r>
              <a:rPr dirty="0" spc="-10"/>
              <a:t> and</a:t>
            </a:r>
            <a:r>
              <a:rPr dirty="0"/>
              <a:t> Unix </a:t>
            </a:r>
            <a:r>
              <a:rPr dirty="0" spc="-5"/>
              <a:t>System</a:t>
            </a:r>
            <a:r>
              <a:rPr dirty="0" spc="10"/>
              <a:t> </a:t>
            </a:r>
            <a:r>
              <a:rPr dirty="0" spc="-10"/>
              <a:t>Calls</a:t>
            </a:r>
            <a:r>
              <a:rPr dirty="0" spc="25"/>
              <a:t> </a:t>
            </a:r>
            <a:r>
              <a:rPr dirty="0" spc="-5"/>
              <a:t>–</a:t>
            </a:r>
            <a:r>
              <a:rPr dirty="0" spc="-10"/>
              <a:t> </a:t>
            </a:r>
            <a:r>
              <a:rPr dirty="0"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11" y="1581912"/>
            <a:ext cx="5824681" cy="51788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Operating</a:t>
            </a:r>
            <a:r>
              <a:rPr dirty="0" spc="-25"/>
              <a:t> </a:t>
            </a:r>
            <a:r>
              <a:rPr dirty="0" spc="-10"/>
              <a:t>System</a:t>
            </a:r>
            <a:r>
              <a:rPr dirty="0" spc="-1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017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Monolithic</a:t>
            </a:r>
            <a:r>
              <a:rPr dirty="0" spc="-40"/>
              <a:t> </a:t>
            </a:r>
            <a:r>
              <a:rPr dirty="0" spc="-5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553959" cy="14547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Most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operating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systems</a:t>
            </a:r>
            <a:r>
              <a:rPr dirty="0" sz="2100">
                <a:latin typeface="Tahoma"/>
                <a:cs typeface="Tahoma"/>
              </a:rPr>
              <a:t> have </a:t>
            </a:r>
            <a:r>
              <a:rPr dirty="0" sz="2100" spc="-5">
                <a:latin typeface="Tahoma"/>
                <a:cs typeface="Tahoma"/>
              </a:rPr>
              <a:t>relied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on</a:t>
            </a:r>
            <a:r>
              <a:rPr dirty="0" sz="2100" spc="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monolithic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structure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OS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written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 </a:t>
            </a:r>
            <a:r>
              <a:rPr dirty="0" sz="1900" spc="-5">
                <a:latin typeface="Tahoma"/>
                <a:cs typeface="Tahoma"/>
              </a:rPr>
              <a:t>a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collection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procedures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procedure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can call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any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other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procedure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Issues: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difficult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 </a:t>
            </a:r>
            <a:r>
              <a:rPr dirty="0" sz="1900" spc="-5">
                <a:latin typeface="Tahoma"/>
                <a:cs typeface="Tahoma"/>
              </a:rPr>
              <a:t>implement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maintain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804" y="3454908"/>
            <a:ext cx="6632447" cy="29637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316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</a:t>
            </a:r>
            <a:r>
              <a:rPr dirty="0"/>
              <a:t>S</a:t>
            </a:r>
            <a:r>
              <a:rPr dirty="0" spc="10"/>
              <a:t>-</a:t>
            </a:r>
            <a:r>
              <a:rPr dirty="0" spc="-30"/>
              <a:t>D</a:t>
            </a:r>
            <a:r>
              <a:rPr dirty="0"/>
              <a:t>O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725409" cy="13970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Written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to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provide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most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functionality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the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least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space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Not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divided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into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modules</a:t>
            </a:r>
            <a:endParaRPr sz="19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Although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MS-DOS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has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some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structure,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its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interfaces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and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levels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functionality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are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not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well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separated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003" y="3089148"/>
            <a:ext cx="3898391" cy="37505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835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U</a:t>
            </a:r>
            <a:r>
              <a:rPr dirty="0"/>
              <a:t>N</a:t>
            </a:r>
            <a:r>
              <a:rPr dirty="0" spc="-15"/>
              <a:t>I</a:t>
            </a:r>
            <a:r>
              <a:rPr dirty="0" spc="-5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008620" cy="18103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Traditional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UNIX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OS </a:t>
            </a:r>
            <a:r>
              <a:rPr dirty="0" sz="2100" spc="-5">
                <a:latin typeface="Tahoma"/>
                <a:cs typeface="Tahoma"/>
              </a:rPr>
              <a:t>consists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of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two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separable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parts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Systems </a:t>
            </a:r>
            <a:r>
              <a:rPr dirty="0" sz="1900" spc="-10">
                <a:latin typeface="Tahoma"/>
                <a:cs typeface="Tahoma"/>
              </a:rPr>
              <a:t>programs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Kernel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Kernel consists of everything below </a:t>
            </a:r>
            <a:r>
              <a:rPr dirty="0" sz="2100" spc="5">
                <a:latin typeface="Tahoma"/>
                <a:cs typeface="Tahoma"/>
              </a:rPr>
              <a:t>the </a:t>
            </a:r>
            <a:r>
              <a:rPr dirty="0" sz="2100" spc="-5">
                <a:latin typeface="Tahoma"/>
                <a:cs typeface="Tahoma"/>
              </a:rPr>
              <a:t>system-call </a:t>
            </a:r>
            <a:r>
              <a:rPr dirty="0" sz="2100">
                <a:latin typeface="Tahoma"/>
                <a:cs typeface="Tahoma"/>
              </a:rPr>
              <a:t>interface </a:t>
            </a:r>
            <a:r>
              <a:rPr dirty="0" sz="2100" spc="5">
                <a:latin typeface="Tahoma"/>
                <a:cs typeface="Tahoma"/>
              </a:rPr>
              <a:t>and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above </a:t>
            </a:r>
            <a:r>
              <a:rPr dirty="0" sz="2100" spc="5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physical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hardware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75" y="3326891"/>
            <a:ext cx="5855207" cy="35585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8549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Layered</a:t>
            </a:r>
            <a:r>
              <a:rPr dirty="0" spc="-30"/>
              <a:t> </a:t>
            </a:r>
            <a:r>
              <a:rPr dirty="0" spc="-5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459740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Break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operating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system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pieces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400">
              <a:latin typeface="Tahoma"/>
              <a:cs typeface="Tahoma"/>
            </a:endParaRPr>
          </a:p>
          <a:p>
            <a:pPr marL="354965" marR="4191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10">
                <a:latin typeface="Tahoma"/>
                <a:cs typeface="Tahoma"/>
              </a:rPr>
              <a:t>Each </a:t>
            </a:r>
            <a:r>
              <a:rPr dirty="0" sz="2100" spc="-5">
                <a:latin typeface="Tahoma"/>
                <a:cs typeface="Tahoma"/>
              </a:rPr>
              <a:t>layer </a:t>
            </a:r>
            <a:r>
              <a:rPr dirty="0" sz="2100">
                <a:latin typeface="Tahoma"/>
                <a:cs typeface="Tahoma"/>
              </a:rPr>
              <a:t>interacts </a:t>
            </a:r>
            <a:r>
              <a:rPr dirty="0" sz="2100" spc="-5">
                <a:latin typeface="Tahoma"/>
                <a:cs typeface="Tahoma"/>
              </a:rPr>
              <a:t>only </a:t>
            </a:r>
            <a:r>
              <a:rPr dirty="0" sz="2100">
                <a:latin typeface="Tahoma"/>
                <a:cs typeface="Tahoma"/>
              </a:rPr>
              <a:t>with its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lower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layer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Benefits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  <a:tab pos="3356610" algn="l"/>
              </a:tabLst>
            </a:pPr>
            <a:r>
              <a:rPr dirty="0" sz="1900" spc="-5">
                <a:latin typeface="Tahoma"/>
                <a:cs typeface="Tahoma"/>
              </a:rPr>
              <a:t>Allows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built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modular	systems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Can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exchange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layer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Facilitates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testing</a:t>
            </a:r>
            <a:endParaRPr sz="19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Look</a:t>
            </a:r>
            <a:r>
              <a:rPr dirty="0" sz="1700" spc="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at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each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layer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separately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Drawback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Difficult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define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appropriate</a:t>
            </a:r>
            <a:r>
              <a:rPr dirty="0" sz="1900" spc="6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layers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Sometimes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contradictory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needs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Tends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 </a:t>
            </a:r>
            <a:r>
              <a:rPr dirty="0" sz="1900" spc="-10">
                <a:latin typeface="Tahoma"/>
                <a:cs typeface="Tahoma"/>
              </a:rPr>
              <a:t>be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less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efficient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815" y="1726692"/>
            <a:ext cx="3954935" cy="39185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4594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Layered Approach</a:t>
            </a:r>
            <a:r>
              <a:rPr dirty="0" spc="-15"/>
              <a:t> </a:t>
            </a:r>
            <a:r>
              <a:rPr dirty="0" spc="-5"/>
              <a:t>–</a:t>
            </a:r>
            <a:r>
              <a:rPr dirty="0" spc="-15"/>
              <a:t> </a:t>
            </a:r>
            <a:r>
              <a:rPr dirty="0"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088" y="2086088"/>
            <a:ext cx="4690526" cy="4124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1825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Microkernel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4530725" cy="431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623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Small</a:t>
            </a:r>
            <a:r>
              <a:rPr dirty="0" sz="2100">
                <a:latin typeface="Tahoma"/>
                <a:cs typeface="Tahoma"/>
              </a:rPr>
              <a:t> OS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core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–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contains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only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essential</a:t>
            </a:r>
            <a:r>
              <a:rPr dirty="0" sz="2100" spc="-10">
                <a:latin typeface="Tahoma"/>
                <a:cs typeface="Tahoma"/>
              </a:rPr>
              <a:t> OS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functions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Low-level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management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Process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scheduling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Communication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facility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Many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services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traditionally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included </a:t>
            </a:r>
            <a:r>
              <a:rPr dirty="0" sz="2100" spc="-6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 </a:t>
            </a:r>
            <a:r>
              <a:rPr dirty="0" sz="2100" spc="5">
                <a:latin typeface="Tahoma"/>
                <a:cs typeface="Tahoma"/>
              </a:rPr>
              <a:t>the </a:t>
            </a:r>
            <a:r>
              <a:rPr dirty="0" sz="2100">
                <a:latin typeface="Tahoma"/>
                <a:cs typeface="Tahoma"/>
              </a:rPr>
              <a:t>OS </a:t>
            </a:r>
            <a:r>
              <a:rPr dirty="0" sz="2100" spc="-5">
                <a:latin typeface="Tahoma"/>
                <a:cs typeface="Tahoma"/>
              </a:rPr>
              <a:t>kernel </a:t>
            </a:r>
            <a:r>
              <a:rPr dirty="0" sz="2100" spc="-10">
                <a:latin typeface="Tahoma"/>
                <a:cs typeface="Tahoma"/>
              </a:rPr>
              <a:t>are </a:t>
            </a:r>
            <a:r>
              <a:rPr dirty="0" sz="2100" spc="5">
                <a:latin typeface="Tahoma"/>
                <a:cs typeface="Tahoma"/>
              </a:rPr>
              <a:t>now </a:t>
            </a:r>
            <a:r>
              <a:rPr dirty="0" sz="2100">
                <a:latin typeface="Tahoma"/>
                <a:cs typeface="Tahoma"/>
              </a:rPr>
              <a:t>external 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subsystems</a:t>
            </a:r>
            <a:endParaRPr sz="2100">
              <a:latin typeface="Tahoma"/>
              <a:cs typeface="Tahoma"/>
            </a:endParaRPr>
          </a:p>
          <a:p>
            <a:pPr lvl="1" marL="756285" marR="63500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Device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drivers,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file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systems,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virtual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manager,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windowing </a:t>
            </a:r>
            <a:r>
              <a:rPr dirty="0" sz="1900" spc="-5">
                <a:latin typeface="Tahoma"/>
                <a:cs typeface="Tahoma"/>
              </a:rPr>
              <a:t> system,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security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services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Run </a:t>
            </a:r>
            <a:r>
              <a:rPr dirty="0" sz="1900" spc="-15">
                <a:latin typeface="Tahoma"/>
                <a:cs typeface="Tahoma"/>
              </a:rPr>
              <a:t>in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user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mode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206" y="2460192"/>
            <a:ext cx="4024575" cy="33926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1825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Microkernel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4535170" cy="50025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Corresponds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to client/server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model</a:t>
            </a:r>
            <a:endParaRPr sz="2100">
              <a:latin typeface="Tahoma"/>
              <a:cs typeface="Tahoma"/>
            </a:endParaRPr>
          </a:p>
          <a:p>
            <a:pPr lvl="1" marL="756285" marR="71691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Communication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takes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place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between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user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modules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using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message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passing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Benefits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Easier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extend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microkernel</a:t>
            </a:r>
            <a:endParaRPr sz="19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Easier</a:t>
            </a:r>
            <a:r>
              <a:rPr dirty="0" sz="1900">
                <a:latin typeface="Tahoma"/>
                <a:cs typeface="Tahoma"/>
              </a:rPr>
              <a:t> to</a:t>
            </a:r>
            <a:r>
              <a:rPr dirty="0" sz="1900" spc="-5">
                <a:latin typeface="Tahoma"/>
                <a:cs typeface="Tahoma"/>
              </a:rPr>
              <a:t> port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operating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 </a:t>
            </a:r>
            <a:r>
              <a:rPr dirty="0" sz="1900" spc="-10">
                <a:latin typeface="Tahoma"/>
                <a:cs typeface="Tahoma"/>
              </a:rPr>
              <a:t>new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architectures</a:t>
            </a:r>
            <a:endParaRPr sz="1900">
              <a:latin typeface="Tahoma"/>
              <a:cs typeface="Tahoma"/>
            </a:endParaRPr>
          </a:p>
          <a:p>
            <a:pPr lvl="1" marL="756285" marR="11938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More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reliable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(less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code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running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kernel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mode)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More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secure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Detriments</a:t>
            </a:r>
            <a:endParaRPr sz="2100">
              <a:latin typeface="Tahoma"/>
              <a:cs typeface="Tahoma"/>
            </a:endParaRPr>
          </a:p>
          <a:p>
            <a:pPr lvl="1" marL="756285" marR="54419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Performance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overhead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user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space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kernel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space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communication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206" y="2460192"/>
            <a:ext cx="4024575" cy="33926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62033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30"/>
              <a:t> </a:t>
            </a:r>
            <a:r>
              <a:rPr dirty="0" spc="-5"/>
              <a:t>System:</a:t>
            </a:r>
            <a:r>
              <a:rPr dirty="0"/>
              <a:t> </a:t>
            </a:r>
            <a:r>
              <a:rPr dirty="0" spc="-5"/>
              <a:t>…</a:t>
            </a:r>
            <a:r>
              <a:rPr dirty="0" spc="-40"/>
              <a:t> </a:t>
            </a:r>
            <a:r>
              <a:rPr dirty="0" spc="5"/>
              <a:t>It</a:t>
            </a:r>
            <a:r>
              <a:rPr dirty="0"/>
              <a:t> </a:t>
            </a:r>
            <a:r>
              <a:rPr dirty="0" spc="-5"/>
              <a:t>is a Program</a:t>
            </a:r>
            <a:r>
              <a:rPr dirty="0" spc="15"/>
              <a:t> </a:t>
            </a:r>
            <a:r>
              <a:rPr dirty="0" spc="-5"/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20596"/>
            <a:ext cx="6234683" cy="4980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3046" y="1813097"/>
            <a:ext cx="2908935" cy="3927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870" algn="l"/>
              </a:tabLst>
            </a:pPr>
            <a:r>
              <a:rPr dirty="0" sz="2000" spc="-5">
                <a:latin typeface="Tahoma"/>
                <a:cs typeface="Tahoma"/>
              </a:rPr>
              <a:t>Relinquishes control </a:t>
            </a:r>
            <a:r>
              <a:rPr dirty="0" sz="2000" spc="5">
                <a:latin typeface="Tahoma"/>
                <a:cs typeface="Tahoma"/>
              </a:rPr>
              <a:t>of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 processor to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execute other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programs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solidFill>
                  <a:srgbClr val="0033CC"/>
                </a:solidFill>
                <a:latin typeface="Tahoma"/>
                <a:cs typeface="Tahoma"/>
              </a:rPr>
              <a:t>OS</a:t>
            </a:r>
            <a:r>
              <a:rPr dirty="0" sz="2000" spc="-6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Tahoma"/>
                <a:cs typeface="Tahoma"/>
              </a:rPr>
              <a:t>Kernel</a:t>
            </a:r>
            <a:endParaRPr sz="2000">
              <a:latin typeface="Tahoma"/>
              <a:cs typeface="Tahoma"/>
            </a:endParaRPr>
          </a:p>
          <a:p>
            <a:pPr marL="354965" marR="27432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5600" algn="l"/>
                <a:tab pos="356870" algn="l"/>
              </a:tabLst>
            </a:pPr>
            <a:r>
              <a:rPr dirty="0" sz="2000" spc="-5">
                <a:latin typeface="Tahoma"/>
                <a:cs typeface="Tahoma"/>
              </a:rPr>
              <a:t>(Roughly) Portion </a:t>
            </a:r>
            <a:r>
              <a:rPr dirty="0" sz="2000" spc="5">
                <a:latin typeface="Tahoma"/>
                <a:cs typeface="Tahoma"/>
              </a:rPr>
              <a:t>of </a:t>
            </a:r>
            <a:r>
              <a:rPr dirty="0" sz="2000" spc="-61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OS </a:t>
            </a:r>
            <a:r>
              <a:rPr dirty="0" sz="2000">
                <a:latin typeface="Tahoma"/>
                <a:cs typeface="Tahoma"/>
              </a:rPr>
              <a:t>that is in </a:t>
            </a:r>
            <a:r>
              <a:rPr dirty="0" sz="2000" spc="-5">
                <a:latin typeface="Tahoma"/>
                <a:cs typeface="Tahoma"/>
              </a:rPr>
              <a:t>main </a:t>
            </a:r>
            <a:r>
              <a:rPr dirty="0" sz="2000">
                <a:latin typeface="Tahoma"/>
                <a:cs typeface="Tahoma"/>
              </a:rPr>
              <a:t> memory</a:t>
            </a:r>
            <a:endParaRPr sz="2000">
              <a:latin typeface="Tahoma"/>
              <a:cs typeface="Tahoma"/>
            </a:endParaRPr>
          </a:p>
          <a:p>
            <a:pPr algn="just" marL="354965" marR="800735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</a:tabLst>
            </a:pPr>
            <a:r>
              <a:rPr dirty="0" sz="2000" spc="-5">
                <a:latin typeface="Tahoma"/>
                <a:cs typeface="Tahoma"/>
              </a:rPr>
              <a:t>Contains </a:t>
            </a:r>
            <a:r>
              <a:rPr dirty="0" sz="2000">
                <a:latin typeface="Tahoma"/>
                <a:cs typeface="Tahoma"/>
              </a:rPr>
              <a:t>most-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frequently used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831" y="1602985"/>
            <a:ext cx="5293031" cy="5355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2325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Windows</a:t>
            </a:r>
            <a:r>
              <a:rPr dirty="0" spc="-70"/>
              <a:t> </a:t>
            </a:r>
            <a:r>
              <a:rPr dirty="0" spc="-5"/>
              <a:t>2000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0243" y="6871149"/>
            <a:ext cx="114681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1-Introduction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4935" y="6871149"/>
            <a:ext cx="2209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ahoma"/>
                <a:cs typeface="Tahoma"/>
              </a:rPr>
              <a:t>3</a:t>
            </a:r>
            <a:r>
              <a:rPr dirty="0" sz="140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6826" y="1607290"/>
            <a:ext cx="3300729" cy="444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Client/Server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computing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49657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Modified</a:t>
            </a:r>
            <a:r>
              <a:rPr dirty="0" sz="2100" spc="-85"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microkernel </a:t>
            </a:r>
            <a:r>
              <a:rPr dirty="0" sz="2100" spc="-6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architecture</a:t>
            </a:r>
            <a:endParaRPr sz="21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Not a </a:t>
            </a:r>
            <a:r>
              <a:rPr dirty="0" sz="1900" spc="-10">
                <a:latin typeface="Tahoma"/>
                <a:cs typeface="Tahoma"/>
              </a:rPr>
              <a:t>pure </a:t>
            </a:r>
            <a:r>
              <a:rPr dirty="0" sz="1900" spc="-5">
                <a:latin typeface="Tahoma"/>
                <a:cs typeface="Tahoma"/>
              </a:rPr>
              <a:t>microkernel: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many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functions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outside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microkernel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run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kernel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mode</a:t>
            </a:r>
            <a:endParaRPr sz="1900">
              <a:latin typeface="Tahoma"/>
              <a:cs typeface="Tahoma"/>
            </a:endParaRPr>
          </a:p>
          <a:p>
            <a:pPr lvl="1" marL="756285" marR="8001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Modules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can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 </a:t>
            </a:r>
            <a:r>
              <a:rPr dirty="0" sz="1900" spc="-5">
                <a:latin typeface="Tahoma"/>
                <a:cs typeface="Tahoma"/>
              </a:rPr>
              <a:t> removed,</a:t>
            </a:r>
            <a:r>
              <a:rPr dirty="0" sz="1900" spc="-10">
                <a:latin typeface="Tahoma"/>
                <a:cs typeface="Tahoma"/>
              </a:rPr>
              <a:t> upgraded,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replaced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without 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rewriting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entire </a:t>
            </a:r>
            <a:r>
              <a:rPr dirty="0" sz="1900" spc="-5">
                <a:latin typeface="Tahoma"/>
                <a:cs typeface="Tahoma"/>
              </a:rPr>
              <a:t> system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313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</a:t>
            </a:r>
            <a:r>
              <a:rPr dirty="0" spc="10"/>
              <a:t>o</a:t>
            </a:r>
            <a:r>
              <a:rPr dirty="0" spc="-15"/>
              <a:t>d</a:t>
            </a:r>
            <a:r>
              <a:rPr dirty="0"/>
              <a:t>u</a:t>
            </a:r>
            <a:r>
              <a:rPr dirty="0" spc="-5"/>
              <a:t>l</a:t>
            </a:r>
            <a:r>
              <a:rPr dirty="0" spc="-25"/>
              <a:t>e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329805" cy="18383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Most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modern</a:t>
            </a:r>
            <a:r>
              <a:rPr dirty="0" sz="2100" spc="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operating systems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implement kernel</a:t>
            </a:r>
            <a:r>
              <a:rPr dirty="0" sz="2100" spc="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modules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core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component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 separate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talks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others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over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known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interfaces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loadable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needed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within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kernel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Overall,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similar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to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layers </a:t>
            </a:r>
            <a:r>
              <a:rPr dirty="0" sz="2100" spc="5">
                <a:latin typeface="Tahoma"/>
                <a:cs typeface="Tahoma"/>
              </a:rPr>
              <a:t>but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with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more </a:t>
            </a:r>
            <a:r>
              <a:rPr dirty="0" sz="2100">
                <a:latin typeface="Tahoma"/>
                <a:cs typeface="Tahoma"/>
              </a:rPr>
              <a:t>flexible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100" y="3518916"/>
            <a:ext cx="5864351" cy="3160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7094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Modular</a:t>
            </a:r>
            <a:r>
              <a:rPr dirty="0" spc="15"/>
              <a:t> </a:t>
            </a:r>
            <a:r>
              <a:rPr dirty="0" spc="-5"/>
              <a:t>Approach</a:t>
            </a:r>
            <a:r>
              <a:rPr dirty="0" spc="25"/>
              <a:t> </a:t>
            </a:r>
            <a:r>
              <a:rPr dirty="0" spc="-5"/>
              <a:t>in</a:t>
            </a:r>
            <a:r>
              <a:rPr dirty="0"/>
              <a:t> </a:t>
            </a:r>
            <a:r>
              <a:rPr dirty="0" spc="-5"/>
              <a:t>Modern UNIX</a:t>
            </a:r>
            <a:r>
              <a:rPr dirty="0" spc="20"/>
              <a:t> </a:t>
            </a:r>
            <a:r>
              <a:rPr dirty="0" spc="-5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2856230" cy="3802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1783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Kernel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set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of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core </a:t>
            </a:r>
            <a:r>
              <a:rPr dirty="0" sz="2100" spc="-64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facilities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34480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Modules </a:t>
            </a:r>
            <a:r>
              <a:rPr dirty="0" sz="2100">
                <a:latin typeface="Tahoma"/>
                <a:cs typeface="Tahoma"/>
              </a:rPr>
              <a:t>can </a:t>
            </a:r>
            <a:r>
              <a:rPr dirty="0" sz="2100" spc="5">
                <a:latin typeface="Tahoma"/>
                <a:cs typeface="Tahoma"/>
              </a:rPr>
              <a:t>be 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dynamically linked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during </a:t>
            </a:r>
            <a:r>
              <a:rPr dirty="0" sz="2100">
                <a:latin typeface="Tahoma"/>
                <a:cs typeface="Tahoma"/>
              </a:rPr>
              <a:t>run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Modern Unix 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approaches, </a:t>
            </a:r>
            <a:r>
              <a:rPr dirty="0" sz="2100">
                <a:latin typeface="Tahoma"/>
                <a:cs typeface="Tahoma"/>
              </a:rPr>
              <a:t>e.g., 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Solaris follow </a:t>
            </a:r>
            <a:r>
              <a:rPr dirty="0" sz="2100">
                <a:latin typeface="Tahoma"/>
                <a:cs typeface="Tahoma"/>
              </a:rPr>
              <a:t>a 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modular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organization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169" y="1661879"/>
            <a:ext cx="5719834" cy="4988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591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Virtual</a:t>
            </a:r>
            <a:r>
              <a:rPr dirty="0" spc="-55"/>
              <a:t> </a:t>
            </a:r>
            <a:r>
              <a:rPr dirty="0" spc="-5"/>
              <a:t>Machines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164195" cy="504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6764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Abstract </a:t>
            </a:r>
            <a:r>
              <a:rPr dirty="0" sz="2100" spc="5">
                <a:latin typeface="Tahoma"/>
                <a:cs typeface="Tahoma"/>
              </a:rPr>
              <a:t>the </a:t>
            </a:r>
            <a:r>
              <a:rPr dirty="0" sz="2100" spc="-5">
                <a:latin typeface="Tahoma"/>
                <a:cs typeface="Tahoma"/>
              </a:rPr>
              <a:t>hardware </a:t>
            </a:r>
            <a:r>
              <a:rPr dirty="0" sz="2100" spc="5">
                <a:latin typeface="Tahoma"/>
                <a:cs typeface="Tahoma"/>
              </a:rPr>
              <a:t>of </a:t>
            </a:r>
            <a:r>
              <a:rPr dirty="0" sz="2100">
                <a:latin typeface="Tahoma"/>
                <a:cs typeface="Tahoma"/>
              </a:rPr>
              <a:t>a single computer </a:t>
            </a:r>
            <a:r>
              <a:rPr dirty="0" sz="2100" spc="-5">
                <a:latin typeface="Tahoma"/>
                <a:cs typeface="Tahoma"/>
              </a:rPr>
              <a:t>into several different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execution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environment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CPU,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memory,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disk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drives,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network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interface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cards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so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forth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Creates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the </a:t>
            </a:r>
            <a:r>
              <a:rPr dirty="0" sz="2100" spc="-5">
                <a:latin typeface="Tahoma"/>
                <a:cs typeface="Tahoma"/>
              </a:rPr>
              <a:t>illusion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each</a:t>
            </a:r>
            <a:r>
              <a:rPr dirty="0" sz="2100" spc="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execution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environment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running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its </a:t>
            </a:r>
            <a:r>
              <a:rPr dirty="0" sz="2100" spc="-6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own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private</a:t>
            </a:r>
            <a:r>
              <a:rPr dirty="0" sz="2100">
                <a:latin typeface="Tahoma"/>
                <a:cs typeface="Tahoma"/>
              </a:rPr>
              <a:t> computer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300">
              <a:latin typeface="Tahoma"/>
              <a:cs typeface="Tahoma"/>
            </a:endParaRPr>
          </a:p>
          <a:p>
            <a:pPr marL="354965" marR="27940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>
                <a:latin typeface="Tahoma"/>
                <a:cs typeface="Tahoma"/>
              </a:rPr>
              <a:t>A virtual machine </a:t>
            </a:r>
            <a:r>
              <a:rPr dirty="0" sz="2100" spc="-5">
                <a:latin typeface="Tahoma"/>
                <a:cs typeface="Tahoma"/>
              </a:rPr>
              <a:t>provides interface </a:t>
            </a:r>
            <a:r>
              <a:rPr dirty="0" sz="2100">
                <a:latin typeface="Tahoma"/>
                <a:cs typeface="Tahoma"/>
              </a:rPr>
              <a:t>identical </a:t>
            </a:r>
            <a:r>
              <a:rPr dirty="0" sz="2100" spc="5">
                <a:latin typeface="Tahoma"/>
                <a:cs typeface="Tahoma"/>
              </a:rPr>
              <a:t>to </a:t>
            </a:r>
            <a:r>
              <a:rPr dirty="0" sz="2100" spc="-5">
                <a:latin typeface="Tahoma"/>
                <a:cs typeface="Tahoma"/>
              </a:rPr>
              <a:t>underlying bare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hardware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I.e.,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all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devices,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interrupts,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page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tables,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etc.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4965" marR="663575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Virtual </a:t>
            </a:r>
            <a:r>
              <a:rPr dirty="0" sz="2100">
                <a:latin typeface="Tahoma"/>
                <a:cs typeface="Tahoma"/>
              </a:rPr>
              <a:t>Machine Operating </a:t>
            </a:r>
            <a:r>
              <a:rPr dirty="0" sz="2100" spc="-5">
                <a:latin typeface="Tahoma"/>
                <a:cs typeface="Tahoma"/>
              </a:rPr>
              <a:t>System creates illusion of </a:t>
            </a:r>
            <a:r>
              <a:rPr dirty="0" sz="2100">
                <a:latin typeface="Tahoma"/>
                <a:cs typeface="Tahoma"/>
              </a:rPr>
              <a:t>multiple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processors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Each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capable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 </a:t>
            </a:r>
            <a:r>
              <a:rPr dirty="0" sz="1900" spc="-5">
                <a:latin typeface="Tahoma"/>
                <a:cs typeface="Tahoma"/>
              </a:rPr>
              <a:t>executing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independently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No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sharing,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except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via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network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protocols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591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Virtual</a:t>
            </a:r>
            <a:r>
              <a:rPr dirty="0" spc="-55"/>
              <a:t> </a:t>
            </a:r>
            <a:r>
              <a:rPr dirty="0" spc="-5"/>
              <a:t>Machines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372" y="1798320"/>
            <a:ext cx="6393179" cy="43174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03604" y="6334729"/>
            <a:ext cx="4425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(a)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Non-virtual</a:t>
            </a:r>
            <a:r>
              <a:rPr dirty="0" sz="1800" spc="-5">
                <a:latin typeface="Tahoma"/>
                <a:cs typeface="Tahoma"/>
              </a:rPr>
              <a:t> machine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(b)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Virtual machine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244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Java</a:t>
            </a:r>
            <a:r>
              <a:rPr dirty="0" spc="-20"/>
              <a:t> </a:t>
            </a:r>
            <a:r>
              <a:rPr dirty="0" spc="-10"/>
              <a:t>Virtual</a:t>
            </a:r>
            <a:r>
              <a:rPr dirty="0" spc="25"/>
              <a:t> </a:t>
            </a:r>
            <a:r>
              <a:rPr dirty="0" spc="-5"/>
              <a:t>Machine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078980" cy="48736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Compiled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Java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programs </a:t>
            </a:r>
            <a:r>
              <a:rPr dirty="0" sz="2100" spc="-10">
                <a:latin typeface="Tahoma"/>
                <a:cs typeface="Tahoma"/>
              </a:rPr>
              <a:t>are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platform-neutral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byte-codes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Executed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by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 Java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Virtual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Machine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(JVM)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JVM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consists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of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Class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loader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Class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verifier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Runtime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interpreter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Class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verifier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checks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.class file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is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valid</a:t>
            </a:r>
            <a:r>
              <a:rPr dirty="0" sz="1900">
                <a:latin typeface="Tahoma"/>
                <a:cs typeface="Tahoma"/>
              </a:rPr>
              <a:t> Java </a:t>
            </a:r>
            <a:r>
              <a:rPr dirty="0" sz="1900" spc="-5">
                <a:latin typeface="Tahoma"/>
                <a:cs typeface="Tahoma"/>
              </a:rPr>
              <a:t>byte code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Does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not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overflow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underflow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stack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Byte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code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does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not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perform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illegal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access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Just-In-Time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(JIT)</a:t>
            </a:r>
            <a:r>
              <a:rPr dirty="0" sz="2100" spc="4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compilers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increase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performance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244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Java</a:t>
            </a:r>
            <a:r>
              <a:rPr dirty="0" spc="-20"/>
              <a:t> </a:t>
            </a:r>
            <a:r>
              <a:rPr dirty="0" spc="-10"/>
              <a:t>Virtual</a:t>
            </a:r>
            <a:r>
              <a:rPr dirty="0" spc="25"/>
              <a:t> </a:t>
            </a:r>
            <a:r>
              <a:rPr dirty="0" spc="-5"/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4" y="2368295"/>
            <a:ext cx="7269479" cy="35280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96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Any</a:t>
            </a:r>
            <a:r>
              <a:rPr dirty="0" spc="-25"/>
              <a:t> </a:t>
            </a:r>
            <a:r>
              <a:rPr dirty="0" spc="-5"/>
              <a:t>Question</a:t>
            </a:r>
            <a:r>
              <a:rPr dirty="0" spc="-20"/>
              <a:t> </a:t>
            </a:r>
            <a:r>
              <a:rPr dirty="0"/>
              <a:t>So</a:t>
            </a:r>
            <a:r>
              <a:rPr dirty="0" spc="-5"/>
              <a:t> 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1871471"/>
            <a:ext cx="3642360" cy="4678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293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15"/>
              <a:t> </a:t>
            </a:r>
            <a:r>
              <a:rPr dirty="0" spc="-5"/>
              <a:t>System in</a:t>
            </a:r>
            <a:r>
              <a:rPr dirty="0" spc="-25"/>
              <a:t> </a:t>
            </a:r>
            <a:r>
              <a:rPr dirty="0" spc="-5"/>
              <a:t>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771130" cy="510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10">
                <a:latin typeface="Tahoma"/>
                <a:cs typeface="Tahoma"/>
              </a:rPr>
              <a:t>OS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 </a:t>
            </a:r>
            <a:r>
              <a:rPr dirty="0" sz="2100" spc="-5">
                <a:latin typeface="Tahoma"/>
                <a:cs typeface="Tahoma"/>
              </a:rPr>
              <a:t>program,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just </a:t>
            </a:r>
            <a:r>
              <a:rPr dirty="0" sz="2100" spc="-5">
                <a:latin typeface="Tahoma"/>
                <a:cs typeface="Tahoma"/>
              </a:rPr>
              <a:t>like any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other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100" spc="-10">
                <a:latin typeface="Tahoma"/>
                <a:cs typeface="Tahoma"/>
              </a:rPr>
              <a:t>On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computer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start,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bootstrap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5">
                <a:latin typeface="Tahoma"/>
                <a:cs typeface="Tahoma"/>
              </a:rPr>
              <a:t> loaded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from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ROM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Boot</a:t>
            </a:r>
            <a:r>
              <a:rPr dirty="0" sz="210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activates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OS</a:t>
            </a:r>
            <a:r>
              <a:rPr dirty="0" sz="2100" spc="-5">
                <a:latin typeface="Tahoma"/>
                <a:cs typeface="Tahoma"/>
              </a:rPr>
              <a:t> kernel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(permanent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system</a:t>
            </a:r>
            <a:r>
              <a:rPr dirty="0" sz="2100" spc="1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process)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Shell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(is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not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kernel):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Program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let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user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initiate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dirty="0" sz="2100" spc="-5">
                <a:latin typeface="Tahoma"/>
                <a:cs typeface="Tahoma"/>
              </a:rPr>
              <a:t>Boot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5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Examine/check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machine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configuration,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e.g.,</a:t>
            </a:r>
            <a:endParaRPr sz="19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Number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of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CPUs</a:t>
            </a:r>
            <a:endParaRPr sz="17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>
                <a:latin typeface="Tahoma"/>
                <a:cs typeface="Tahoma"/>
              </a:rPr>
              <a:t>How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much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memory</a:t>
            </a:r>
            <a:endParaRPr sz="17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Number</a:t>
            </a:r>
            <a:r>
              <a:rPr dirty="0" sz="170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and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type of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 spc="5">
                <a:latin typeface="Tahoma"/>
                <a:cs typeface="Tahoma"/>
              </a:rPr>
              <a:t>HW </a:t>
            </a:r>
            <a:r>
              <a:rPr dirty="0" sz="1700">
                <a:latin typeface="Tahoma"/>
                <a:cs typeface="Tahoma"/>
              </a:rPr>
              <a:t>devices</a:t>
            </a:r>
            <a:endParaRPr sz="17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Build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configuration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structure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describing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HW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Locates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and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Loads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control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transfers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214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/>
              <a:t> </a:t>
            </a:r>
            <a:r>
              <a:rPr dirty="0" spc="-5"/>
              <a:t>System</a:t>
            </a:r>
            <a:r>
              <a:rPr dirty="0" spc="-15"/>
              <a:t> </a:t>
            </a:r>
            <a:r>
              <a:rPr dirty="0" spc="-5"/>
              <a:t>Services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6172" y="2060448"/>
            <a:ext cx="7218045" cy="3602990"/>
            <a:chOff x="1376172" y="2060448"/>
            <a:chExt cx="7218045" cy="360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2" y="2060448"/>
              <a:ext cx="7217663" cy="36027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9136" y="3651504"/>
              <a:ext cx="7023100" cy="1550035"/>
            </a:xfrm>
            <a:custGeom>
              <a:avLst/>
              <a:gdLst/>
              <a:ahLst/>
              <a:cxnLst/>
              <a:rect l="l" t="t" r="r" b="b"/>
              <a:pathLst>
                <a:path w="7023100" h="1550035">
                  <a:moveTo>
                    <a:pt x="7002780" y="1549908"/>
                  </a:moveTo>
                  <a:lnTo>
                    <a:pt x="18288" y="1549908"/>
                  </a:lnTo>
                  <a:lnTo>
                    <a:pt x="10929" y="1548550"/>
                  </a:lnTo>
                  <a:lnTo>
                    <a:pt x="5143" y="1544764"/>
                  </a:lnTo>
                  <a:lnTo>
                    <a:pt x="1357" y="1538978"/>
                  </a:lnTo>
                  <a:lnTo>
                    <a:pt x="0" y="1531620"/>
                  </a:lnTo>
                  <a:lnTo>
                    <a:pt x="0" y="19812"/>
                  </a:lnTo>
                  <a:lnTo>
                    <a:pt x="1357" y="12215"/>
                  </a:lnTo>
                  <a:lnTo>
                    <a:pt x="5143" y="5905"/>
                  </a:lnTo>
                  <a:lnTo>
                    <a:pt x="10929" y="1595"/>
                  </a:lnTo>
                  <a:lnTo>
                    <a:pt x="18288" y="0"/>
                  </a:lnTo>
                  <a:lnTo>
                    <a:pt x="7002780" y="0"/>
                  </a:lnTo>
                  <a:lnTo>
                    <a:pt x="7010376" y="1595"/>
                  </a:lnTo>
                  <a:lnTo>
                    <a:pt x="7016686" y="5905"/>
                  </a:lnTo>
                  <a:lnTo>
                    <a:pt x="7020997" y="12215"/>
                  </a:lnTo>
                  <a:lnTo>
                    <a:pt x="7022592" y="19812"/>
                  </a:lnTo>
                  <a:lnTo>
                    <a:pt x="38100" y="19812"/>
                  </a:lnTo>
                  <a:lnTo>
                    <a:pt x="18288" y="38100"/>
                  </a:lnTo>
                  <a:lnTo>
                    <a:pt x="38100" y="38100"/>
                  </a:lnTo>
                  <a:lnTo>
                    <a:pt x="38100" y="1511808"/>
                  </a:lnTo>
                  <a:lnTo>
                    <a:pt x="18288" y="1511808"/>
                  </a:lnTo>
                  <a:lnTo>
                    <a:pt x="38100" y="1531620"/>
                  </a:lnTo>
                  <a:lnTo>
                    <a:pt x="7022592" y="1531620"/>
                  </a:lnTo>
                  <a:lnTo>
                    <a:pt x="7020997" y="1538978"/>
                  </a:lnTo>
                  <a:lnTo>
                    <a:pt x="7016686" y="1544764"/>
                  </a:lnTo>
                  <a:lnTo>
                    <a:pt x="7010376" y="1548550"/>
                  </a:lnTo>
                  <a:lnTo>
                    <a:pt x="7002780" y="1549908"/>
                  </a:lnTo>
                  <a:close/>
                </a:path>
                <a:path w="7023100" h="1550035">
                  <a:moveTo>
                    <a:pt x="38100" y="38100"/>
                  </a:moveTo>
                  <a:lnTo>
                    <a:pt x="18288" y="38100"/>
                  </a:lnTo>
                  <a:lnTo>
                    <a:pt x="38100" y="19812"/>
                  </a:lnTo>
                  <a:lnTo>
                    <a:pt x="38100" y="38100"/>
                  </a:lnTo>
                  <a:close/>
                </a:path>
                <a:path w="7023100" h="1550035">
                  <a:moveTo>
                    <a:pt x="6984492" y="38100"/>
                  </a:moveTo>
                  <a:lnTo>
                    <a:pt x="38100" y="38100"/>
                  </a:lnTo>
                  <a:lnTo>
                    <a:pt x="38100" y="19812"/>
                  </a:lnTo>
                  <a:lnTo>
                    <a:pt x="6984492" y="19812"/>
                  </a:lnTo>
                  <a:lnTo>
                    <a:pt x="6984492" y="38100"/>
                  </a:lnTo>
                  <a:close/>
                </a:path>
                <a:path w="7023100" h="1550035">
                  <a:moveTo>
                    <a:pt x="6984492" y="1531620"/>
                  </a:moveTo>
                  <a:lnTo>
                    <a:pt x="6984492" y="19812"/>
                  </a:lnTo>
                  <a:lnTo>
                    <a:pt x="7002780" y="38100"/>
                  </a:lnTo>
                  <a:lnTo>
                    <a:pt x="7022592" y="38100"/>
                  </a:lnTo>
                  <a:lnTo>
                    <a:pt x="7022592" y="1511808"/>
                  </a:lnTo>
                  <a:lnTo>
                    <a:pt x="7002780" y="1511808"/>
                  </a:lnTo>
                  <a:lnTo>
                    <a:pt x="6984492" y="1531620"/>
                  </a:lnTo>
                  <a:close/>
                </a:path>
                <a:path w="7023100" h="1550035">
                  <a:moveTo>
                    <a:pt x="7022592" y="38100"/>
                  </a:moveTo>
                  <a:lnTo>
                    <a:pt x="7002780" y="38100"/>
                  </a:lnTo>
                  <a:lnTo>
                    <a:pt x="6984492" y="19812"/>
                  </a:lnTo>
                  <a:lnTo>
                    <a:pt x="7022592" y="19812"/>
                  </a:lnTo>
                  <a:lnTo>
                    <a:pt x="7022592" y="38100"/>
                  </a:lnTo>
                  <a:close/>
                </a:path>
                <a:path w="7023100" h="1550035">
                  <a:moveTo>
                    <a:pt x="38100" y="1531620"/>
                  </a:moveTo>
                  <a:lnTo>
                    <a:pt x="18288" y="1511808"/>
                  </a:lnTo>
                  <a:lnTo>
                    <a:pt x="38100" y="1511808"/>
                  </a:lnTo>
                  <a:lnTo>
                    <a:pt x="38100" y="1531620"/>
                  </a:lnTo>
                  <a:close/>
                </a:path>
                <a:path w="7023100" h="1550035">
                  <a:moveTo>
                    <a:pt x="6984492" y="1531620"/>
                  </a:moveTo>
                  <a:lnTo>
                    <a:pt x="38100" y="1531620"/>
                  </a:lnTo>
                  <a:lnTo>
                    <a:pt x="38100" y="1511808"/>
                  </a:lnTo>
                  <a:lnTo>
                    <a:pt x="6984492" y="1511808"/>
                  </a:lnTo>
                  <a:lnTo>
                    <a:pt x="6984492" y="1531620"/>
                  </a:lnTo>
                  <a:close/>
                </a:path>
                <a:path w="7023100" h="1550035">
                  <a:moveTo>
                    <a:pt x="7022592" y="1531620"/>
                  </a:moveTo>
                  <a:lnTo>
                    <a:pt x="6984492" y="1531620"/>
                  </a:lnTo>
                  <a:lnTo>
                    <a:pt x="7002780" y="1511808"/>
                  </a:lnTo>
                  <a:lnTo>
                    <a:pt x="7022592" y="1511808"/>
                  </a:lnTo>
                  <a:lnTo>
                    <a:pt x="7022592" y="1531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8611" y="2793492"/>
            <a:ext cx="7162800" cy="890269"/>
            <a:chOff x="1848611" y="2793492"/>
            <a:chExt cx="7162800" cy="890269"/>
          </a:xfrm>
        </p:grpSpPr>
        <p:sp>
          <p:nvSpPr>
            <p:cNvPr id="3" name="object 3"/>
            <p:cNvSpPr/>
            <p:nvPr/>
          </p:nvSpPr>
          <p:spPr>
            <a:xfrm>
              <a:off x="1860803" y="2807208"/>
              <a:ext cx="7137400" cy="864235"/>
            </a:xfrm>
            <a:custGeom>
              <a:avLst/>
              <a:gdLst/>
              <a:ahLst/>
              <a:cxnLst/>
              <a:rect l="l" t="t" r="r" b="b"/>
              <a:pathLst>
                <a:path w="7137400" h="864235">
                  <a:moveTo>
                    <a:pt x="7136892" y="864108"/>
                  </a:moveTo>
                  <a:lnTo>
                    <a:pt x="0" y="864108"/>
                  </a:lnTo>
                  <a:lnTo>
                    <a:pt x="0" y="0"/>
                  </a:lnTo>
                  <a:lnTo>
                    <a:pt x="7136892" y="0"/>
                  </a:lnTo>
                  <a:lnTo>
                    <a:pt x="7136892" y="864108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8611" y="2793492"/>
              <a:ext cx="7162800" cy="890269"/>
            </a:xfrm>
            <a:custGeom>
              <a:avLst/>
              <a:gdLst/>
              <a:ahLst/>
              <a:cxnLst/>
              <a:rect l="l" t="t" r="r" b="b"/>
              <a:pathLst>
                <a:path w="7162800" h="890270">
                  <a:moveTo>
                    <a:pt x="7156704" y="890016"/>
                  </a:moveTo>
                  <a:lnTo>
                    <a:pt x="6096" y="890016"/>
                  </a:lnTo>
                  <a:lnTo>
                    <a:pt x="0" y="883920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7156704" y="0"/>
                  </a:lnTo>
                  <a:lnTo>
                    <a:pt x="7162800" y="6096"/>
                  </a:lnTo>
                  <a:lnTo>
                    <a:pt x="7162800" y="13716"/>
                  </a:ln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lnTo>
                    <a:pt x="25908" y="864108"/>
                  </a:lnTo>
                  <a:lnTo>
                    <a:pt x="12192" y="864108"/>
                  </a:lnTo>
                  <a:lnTo>
                    <a:pt x="25908" y="877824"/>
                  </a:lnTo>
                  <a:lnTo>
                    <a:pt x="7162800" y="877824"/>
                  </a:lnTo>
                  <a:lnTo>
                    <a:pt x="7162800" y="883920"/>
                  </a:lnTo>
                  <a:lnTo>
                    <a:pt x="7156704" y="890016"/>
                  </a:lnTo>
                  <a:close/>
                </a:path>
                <a:path w="7162800" h="890270">
                  <a:moveTo>
                    <a:pt x="25908" y="25908"/>
                  </a:move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close/>
                </a:path>
                <a:path w="7162800" h="890270">
                  <a:moveTo>
                    <a:pt x="7136892" y="25908"/>
                  </a:moveTo>
                  <a:lnTo>
                    <a:pt x="25908" y="25908"/>
                  </a:lnTo>
                  <a:lnTo>
                    <a:pt x="25908" y="13716"/>
                  </a:lnTo>
                  <a:lnTo>
                    <a:pt x="7136892" y="13716"/>
                  </a:lnTo>
                  <a:lnTo>
                    <a:pt x="7136892" y="25908"/>
                  </a:lnTo>
                  <a:close/>
                </a:path>
                <a:path w="7162800" h="890270">
                  <a:moveTo>
                    <a:pt x="7136892" y="877824"/>
                  </a:moveTo>
                  <a:lnTo>
                    <a:pt x="7136892" y="13716"/>
                  </a:lnTo>
                  <a:lnTo>
                    <a:pt x="7149084" y="25908"/>
                  </a:lnTo>
                  <a:lnTo>
                    <a:pt x="7162800" y="25908"/>
                  </a:lnTo>
                  <a:lnTo>
                    <a:pt x="7162800" y="864108"/>
                  </a:lnTo>
                  <a:lnTo>
                    <a:pt x="7149084" y="864108"/>
                  </a:lnTo>
                  <a:lnTo>
                    <a:pt x="7136892" y="877824"/>
                  </a:lnTo>
                  <a:close/>
                </a:path>
                <a:path w="7162800" h="890270">
                  <a:moveTo>
                    <a:pt x="7162800" y="25908"/>
                  </a:moveTo>
                  <a:lnTo>
                    <a:pt x="7149084" y="25908"/>
                  </a:lnTo>
                  <a:lnTo>
                    <a:pt x="7136892" y="13716"/>
                  </a:lnTo>
                  <a:lnTo>
                    <a:pt x="7162800" y="13716"/>
                  </a:lnTo>
                  <a:lnTo>
                    <a:pt x="7162800" y="25908"/>
                  </a:lnTo>
                  <a:close/>
                </a:path>
                <a:path w="7162800" h="890270">
                  <a:moveTo>
                    <a:pt x="25908" y="877824"/>
                  </a:moveTo>
                  <a:lnTo>
                    <a:pt x="12192" y="864108"/>
                  </a:lnTo>
                  <a:lnTo>
                    <a:pt x="25908" y="864108"/>
                  </a:lnTo>
                  <a:lnTo>
                    <a:pt x="25908" y="877824"/>
                  </a:lnTo>
                  <a:close/>
                </a:path>
                <a:path w="7162800" h="890270">
                  <a:moveTo>
                    <a:pt x="7136892" y="877824"/>
                  </a:moveTo>
                  <a:lnTo>
                    <a:pt x="25908" y="877824"/>
                  </a:lnTo>
                  <a:lnTo>
                    <a:pt x="25908" y="864108"/>
                  </a:lnTo>
                  <a:lnTo>
                    <a:pt x="7136892" y="864108"/>
                  </a:lnTo>
                  <a:lnTo>
                    <a:pt x="7136892" y="877824"/>
                  </a:lnTo>
                  <a:close/>
                </a:path>
                <a:path w="7162800" h="890270">
                  <a:moveTo>
                    <a:pt x="7162800" y="877824"/>
                  </a:moveTo>
                  <a:lnTo>
                    <a:pt x="7136892" y="877824"/>
                  </a:lnTo>
                  <a:lnTo>
                    <a:pt x="7149084" y="864108"/>
                  </a:lnTo>
                  <a:lnTo>
                    <a:pt x="7162800" y="864108"/>
                  </a:lnTo>
                  <a:lnTo>
                    <a:pt x="7162800" y="877824"/>
                  </a:lnTo>
                  <a:close/>
                </a:path>
              </a:pathLst>
            </a:custGeom>
            <a:solidFill>
              <a:srgbClr val="89A3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650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20"/>
              <a:t> </a:t>
            </a:r>
            <a:r>
              <a:rPr dirty="0" spc="-5"/>
              <a:t>System</a:t>
            </a:r>
            <a:r>
              <a:rPr dirty="0" spc="5"/>
              <a:t> </a:t>
            </a:r>
            <a:r>
              <a:rPr dirty="0" spc="-5"/>
              <a:t>Services</a:t>
            </a:r>
            <a:r>
              <a:rPr dirty="0" spc="15"/>
              <a:t> </a:t>
            </a:r>
            <a:r>
              <a:rPr dirty="0" spc="-5"/>
              <a:t>–</a:t>
            </a:r>
            <a:r>
              <a:rPr dirty="0" spc="-40"/>
              <a:t> </a:t>
            </a:r>
            <a:r>
              <a:rPr dirty="0" spc="-5"/>
              <a:t>Helper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584" y="1547597"/>
            <a:ext cx="4792980" cy="107061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User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interface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Command</a:t>
            </a:r>
            <a:r>
              <a:rPr dirty="0" sz="1900" spc="-10">
                <a:latin typeface="Tahoma"/>
                <a:cs typeface="Tahoma"/>
              </a:rPr>
              <a:t> line</a:t>
            </a:r>
            <a:endParaRPr sz="1900">
              <a:latin typeface="Tahoma"/>
              <a:cs typeface="Tahoma"/>
            </a:endParaRPr>
          </a:p>
          <a:p>
            <a:pPr lvl="2" marL="1155065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Shell</a:t>
            </a:r>
            <a:r>
              <a:rPr dirty="0" sz="1700" spc="2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provides</a:t>
            </a:r>
            <a:r>
              <a:rPr dirty="0" sz="1700" spc="2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command </a:t>
            </a:r>
            <a:r>
              <a:rPr dirty="0" sz="1700" spc="-10">
                <a:latin typeface="Tahoma"/>
                <a:cs typeface="Tahoma"/>
              </a:rPr>
              <a:t>line</a:t>
            </a:r>
            <a:r>
              <a:rPr dirty="0" sz="1700" spc="2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interface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804" y="2807207"/>
            <a:ext cx="7137400" cy="86423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070"/>
              </a:spcBef>
            </a:pPr>
            <a:r>
              <a:rPr dirty="0" sz="1700">
                <a:latin typeface="Courier New"/>
                <a:cs typeface="Courier New"/>
              </a:rPr>
              <a:t>cat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file1</a:t>
            </a:r>
            <a:r>
              <a:rPr dirty="0" sz="1700" spc="-5">
                <a:latin typeface="Courier New"/>
                <a:cs typeface="Courier New"/>
              </a:rPr>
              <a:t> file2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file3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|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sort &gt;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text.txt &amp;</a:t>
            </a:r>
            <a:endParaRPr sz="1700">
              <a:latin typeface="Courier New"/>
              <a:cs typeface="Courier New"/>
            </a:endParaRPr>
          </a:p>
          <a:p>
            <a:pPr marL="18542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ourier New"/>
                <a:cs typeface="Courier New"/>
              </a:rPr>
              <a:t>Create </a:t>
            </a:r>
            <a:r>
              <a:rPr dirty="0" sz="1700" spc="5">
                <a:latin typeface="Courier New"/>
                <a:cs typeface="Courier New"/>
              </a:rPr>
              <a:t>two</a:t>
            </a:r>
            <a:r>
              <a:rPr dirty="0" sz="1700">
                <a:latin typeface="Courier New"/>
                <a:cs typeface="Courier New"/>
              </a:rPr>
              <a:t> processes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cat,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sort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links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input/output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584" y="3836375"/>
            <a:ext cx="7031990" cy="24580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756285" indent="-287655">
              <a:lnSpc>
                <a:spcPct val="100000"/>
              </a:lnSpc>
              <a:spcBef>
                <a:spcPts val="5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Graphical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user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interface</a:t>
            </a:r>
            <a:endParaRPr sz="1900">
              <a:latin typeface="Tahoma"/>
              <a:cs typeface="Tahoma"/>
            </a:endParaRPr>
          </a:p>
          <a:p>
            <a:pPr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Batch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interface</a:t>
            </a:r>
            <a:endParaRPr sz="1900">
              <a:latin typeface="Tahoma"/>
              <a:cs typeface="Tahoma"/>
            </a:endParaRPr>
          </a:p>
          <a:p>
            <a:pPr lvl="1" marL="1155065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1700" spc="-5">
                <a:latin typeface="Tahoma"/>
                <a:cs typeface="Tahoma"/>
              </a:rPr>
              <a:t>Commands</a:t>
            </a:r>
            <a:r>
              <a:rPr dirty="0" sz="1700">
                <a:latin typeface="Tahoma"/>
                <a:cs typeface="Tahoma"/>
              </a:rPr>
              <a:t> are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entered</a:t>
            </a:r>
            <a:r>
              <a:rPr dirty="0" sz="1700" spc="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into</a:t>
            </a:r>
            <a:r>
              <a:rPr dirty="0" sz="1700" spc="2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files</a:t>
            </a:r>
            <a:r>
              <a:rPr dirty="0" sz="1700" spc="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and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those</a:t>
            </a:r>
            <a:r>
              <a:rPr dirty="0" sz="1700" spc="25">
                <a:latin typeface="Tahoma"/>
                <a:cs typeface="Tahoma"/>
              </a:rPr>
              <a:t> </a:t>
            </a:r>
            <a:r>
              <a:rPr dirty="0" sz="1700" spc="-5">
                <a:latin typeface="Tahoma"/>
                <a:cs typeface="Tahoma"/>
              </a:rPr>
              <a:t>files</a:t>
            </a:r>
            <a:r>
              <a:rPr dirty="0" sz="1700">
                <a:latin typeface="Tahoma"/>
                <a:cs typeface="Tahoma"/>
              </a:rPr>
              <a:t> are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executed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Program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execution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Load program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into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and</a:t>
            </a:r>
            <a:r>
              <a:rPr dirty="0" sz="1900" spc="-5">
                <a:latin typeface="Tahoma"/>
                <a:cs typeface="Tahoma"/>
              </a:rPr>
              <a:t> run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it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End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execution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either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normally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abnormally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650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20"/>
              <a:t> </a:t>
            </a:r>
            <a:r>
              <a:rPr dirty="0" spc="-5"/>
              <a:t>System</a:t>
            </a:r>
            <a:r>
              <a:rPr dirty="0" spc="5"/>
              <a:t> </a:t>
            </a:r>
            <a:r>
              <a:rPr dirty="0" spc="-5"/>
              <a:t>Services</a:t>
            </a:r>
            <a:r>
              <a:rPr dirty="0" spc="15"/>
              <a:t> </a:t>
            </a:r>
            <a:r>
              <a:rPr dirty="0" spc="-5"/>
              <a:t>–</a:t>
            </a:r>
            <a:r>
              <a:rPr dirty="0" spc="-40"/>
              <a:t> </a:t>
            </a:r>
            <a:r>
              <a:rPr dirty="0" spc="-5"/>
              <a:t>Helper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228330" cy="45243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I/O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operations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User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programs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cannot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control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I/O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device directly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Operating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must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provide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some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means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control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I/O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File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system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manipulation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Program’s</a:t>
            </a:r>
            <a:r>
              <a:rPr dirty="0" sz="1900" spc="6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capability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read,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write,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create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delete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files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directories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Permission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management</a:t>
            </a:r>
            <a:r>
              <a:rPr dirty="0" sz="1900" spc="6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allow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deny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access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files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directories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Communication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Exchange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5">
                <a:latin typeface="Tahoma"/>
                <a:cs typeface="Tahoma"/>
              </a:rPr>
              <a:t> information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between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Processes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may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executing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different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computers</a:t>
            </a:r>
            <a:r>
              <a:rPr dirty="0" sz="1900" spc="6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via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network</a:t>
            </a:r>
            <a:endParaRPr sz="1900">
              <a:latin typeface="Tahoma"/>
              <a:cs typeface="Tahoma"/>
            </a:endParaRPr>
          </a:p>
          <a:p>
            <a:pPr lvl="1" marL="756285" marR="31750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Communication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same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computer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via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shared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message </a:t>
            </a:r>
            <a:r>
              <a:rPr dirty="0" sz="1900" spc="-58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passing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650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20"/>
              <a:t> </a:t>
            </a:r>
            <a:r>
              <a:rPr dirty="0" spc="-5"/>
              <a:t>System</a:t>
            </a:r>
            <a:r>
              <a:rPr dirty="0" spc="5"/>
              <a:t> </a:t>
            </a:r>
            <a:r>
              <a:rPr dirty="0" spc="-5"/>
              <a:t>Services</a:t>
            </a:r>
            <a:r>
              <a:rPr dirty="0" spc="15"/>
              <a:t> </a:t>
            </a:r>
            <a:r>
              <a:rPr dirty="0" spc="-5"/>
              <a:t>–</a:t>
            </a:r>
            <a:r>
              <a:rPr dirty="0" spc="-40"/>
              <a:t> </a:t>
            </a:r>
            <a:r>
              <a:rPr dirty="0" spc="-5"/>
              <a:t>Helper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270240" cy="18021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Error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detection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OS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needs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constantly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aware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</a:t>
            </a:r>
            <a:r>
              <a:rPr dirty="0" sz="190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possible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errors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May occur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CPU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&amp;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hardware,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I/O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in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user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program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OS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takes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corrective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actions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ensure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correct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computing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Debugging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facilities</a:t>
            </a:r>
            <a:r>
              <a:rPr dirty="0" sz="1900" spc="7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the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application</a:t>
            </a:r>
            <a:r>
              <a:rPr dirty="0" sz="1900" spc="7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programmers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698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Operating</a:t>
            </a:r>
            <a:r>
              <a:rPr dirty="0" spc="35"/>
              <a:t> </a:t>
            </a:r>
            <a:r>
              <a:rPr dirty="0" spc="-5"/>
              <a:t>System</a:t>
            </a:r>
            <a:r>
              <a:rPr dirty="0" spc="15"/>
              <a:t> </a:t>
            </a:r>
            <a:r>
              <a:rPr dirty="0" spc="-5"/>
              <a:t>Services</a:t>
            </a:r>
            <a:r>
              <a:rPr dirty="0" spc="30"/>
              <a:t> </a:t>
            </a:r>
            <a:r>
              <a:rPr dirty="0" spc="-5"/>
              <a:t>–</a:t>
            </a:r>
            <a:r>
              <a:rPr dirty="0" spc="-30"/>
              <a:t> </a:t>
            </a:r>
            <a:r>
              <a:rPr dirty="0" spc="-5"/>
              <a:t>Efficient</a:t>
            </a:r>
            <a:r>
              <a:rPr dirty="0" spc="-25"/>
              <a:t> </a:t>
            </a:r>
            <a:r>
              <a:rPr dirty="0" spc="-5"/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1-Introduction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6125" y="6871149"/>
            <a:ext cx="175260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374890" cy="39604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Resource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allocation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Resource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allocation</a:t>
            </a:r>
            <a:r>
              <a:rPr dirty="0" sz="1900" spc="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to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concurrently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running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jobs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Resources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such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CPU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cycles,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main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memory,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file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storage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etc.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26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Accounting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Track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usage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computer</a:t>
            </a:r>
            <a:r>
              <a:rPr dirty="0" sz="1900" spc="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Tahoma"/>
                <a:cs typeface="Tahoma"/>
              </a:rPr>
              <a:t>For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billing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simply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for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accumulating</a:t>
            </a:r>
            <a:r>
              <a:rPr dirty="0" sz="1900" spc="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usage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statistics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26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Protection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security</a:t>
            </a:r>
            <a:endParaRPr sz="21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Protect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access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2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system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resources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is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controlled</a:t>
            </a:r>
            <a:endParaRPr sz="19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Tahoma"/>
                <a:cs typeface="Tahoma"/>
              </a:rPr>
              <a:t>Security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from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the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outsiders,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e.g.,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user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authentication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Adnan</dc:creator>
  <dc:title>Microsoft PowerPoint - Chapter 1 - Introduction.pptx</dc:title>
  <dcterms:created xsi:type="dcterms:W3CDTF">2023-08-21T03:39:10Z</dcterms:created>
  <dcterms:modified xsi:type="dcterms:W3CDTF">2023-08-21T03:39:10Z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2023-08-21T00:00:00Z</vt:filetime>
  </property>
</Properties>
</file>