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7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46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1613" y="1612745"/>
            <a:ext cx="3916679" cy="497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21125" y="2474496"/>
            <a:ext cx="3482340" cy="415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8660" y="15041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985" y="3899396"/>
            <a:ext cx="45104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159" y="2272283"/>
            <a:ext cx="7684134" cy="186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41599" y="6871149"/>
            <a:ext cx="78105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97233" y="6871149"/>
            <a:ext cx="2736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812" y="39517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37071" y="6734001"/>
            <a:ext cx="781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2-Process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1434" y="6734001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6674" y="2809842"/>
            <a:ext cx="298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Operating</a:t>
            </a:r>
            <a:r>
              <a:rPr spc="-20" dirty="0"/>
              <a:t> </a:t>
            </a:r>
            <a:r>
              <a:rPr spc="-5"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2035" y="4205785"/>
            <a:ext cx="25552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Tahoma"/>
                <a:cs typeface="Tahoma"/>
              </a:rPr>
              <a:t>2. </a:t>
            </a:r>
            <a:r>
              <a:rPr sz="2100" b="1" spc="-5" dirty="0">
                <a:latin typeface="Tahoma"/>
                <a:cs typeface="Tahoma"/>
              </a:rPr>
              <a:t>Process</a:t>
            </a:r>
            <a:r>
              <a:rPr sz="2100" b="1" spc="-6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Concept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87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Execution </a:t>
            </a:r>
            <a:r>
              <a:rPr spc="-10" dirty="0"/>
              <a:t>with</a:t>
            </a:r>
            <a:r>
              <a:rPr spc="-30" dirty="0"/>
              <a:t> </a:t>
            </a:r>
            <a:r>
              <a:rPr spc="-5" dirty="0"/>
              <a:t>Timeouts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713740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On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timeout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dispatcher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gains control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Decides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which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next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Dispatcher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perform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as</a:t>
            </a:r>
            <a:r>
              <a:rPr sz="2100" spc="-5" dirty="0">
                <a:latin typeface="Tahoma"/>
                <a:cs typeface="Tahoma"/>
              </a:rPr>
              <a:t> few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instructions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as</a:t>
            </a:r>
            <a:r>
              <a:rPr sz="2100" spc="-5" dirty="0">
                <a:latin typeface="Tahoma"/>
                <a:cs typeface="Tahoma"/>
              </a:rPr>
              <a:t> possible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8324" y="4242815"/>
            <a:ext cx="8143240" cy="443865"/>
            <a:chOff x="1068324" y="4242815"/>
            <a:chExt cx="8143240" cy="443865"/>
          </a:xfrm>
        </p:grpSpPr>
        <p:sp>
          <p:nvSpPr>
            <p:cNvPr id="5" name="object 5"/>
            <p:cNvSpPr/>
            <p:nvPr/>
          </p:nvSpPr>
          <p:spPr>
            <a:xfrm>
              <a:off x="1933955" y="4248911"/>
              <a:ext cx="1850389" cy="433070"/>
            </a:xfrm>
            <a:custGeom>
              <a:avLst/>
              <a:gdLst/>
              <a:ahLst/>
              <a:cxnLst/>
              <a:rect l="l" t="t" r="r" b="b"/>
              <a:pathLst>
                <a:path w="1850389" h="433070">
                  <a:moveTo>
                    <a:pt x="185013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850136" y="0"/>
                  </a:lnTo>
                  <a:lnTo>
                    <a:pt x="1850136" y="4328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8324" y="4242828"/>
              <a:ext cx="5430520" cy="443865"/>
            </a:xfrm>
            <a:custGeom>
              <a:avLst/>
              <a:gdLst/>
              <a:ahLst/>
              <a:cxnLst/>
              <a:rect l="l" t="t" r="r" b="b"/>
              <a:pathLst>
                <a:path w="5430520" h="443864">
                  <a:moveTo>
                    <a:pt x="5430012" y="0"/>
                  </a:moveTo>
                  <a:lnTo>
                    <a:pt x="5420868" y="0"/>
                  </a:lnTo>
                  <a:lnTo>
                    <a:pt x="5420868" y="10668"/>
                  </a:lnTo>
                  <a:lnTo>
                    <a:pt x="5420868" y="434340"/>
                  </a:lnTo>
                  <a:lnTo>
                    <a:pt x="3581387" y="434340"/>
                  </a:lnTo>
                  <a:lnTo>
                    <a:pt x="3581387" y="10668"/>
                  </a:lnTo>
                  <a:lnTo>
                    <a:pt x="5420868" y="10668"/>
                  </a:lnTo>
                  <a:lnTo>
                    <a:pt x="5420868" y="0"/>
                  </a:lnTo>
                  <a:lnTo>
                    <a:pt x="3581387" y="0"/>
                  </a:lnTo>
                  <a:lnTo>
                    <a:pt x="3570732" y="0"/>
                  </a:lnTo>
                  <a:lnTo>
                    <a:pt x="3570732" y="10668"/>
                  </a:lnTo>
                  <a:lnTo>
                    <a:pt x="3570732" y="434340"/>
                  </a:lnTo>
                  <a:lnTo>
                    <a:pt x="2720340" y="434340"/>
                  </a:lnTo>
                  <a:lnTo>
                    <a:pt x="2720340" y="10668"/>
                  </a:lnTo>
                  <a:lnTo>
                    <a:pt x="3570732" y="10668"/>
                  </a:lnTo>
                  <a:lnTo>
                    <a:pt x="3570732" y="0"/>
                  </a:lnTo>
                  <a:lnTo>
                    <a:pt x="2720340" y="0"/>
                  </a:lnTo>
                  <a:lnTo>
                    <a:pt x="2711183" y="0"/>
                  </a:lnTo>
                  <a:lnTo>
                    <a:pt x="2711183" y="10668"/>
                  </a:lnTo>
                  <a:lnTo>
                    <a:pt x="2711183" y="434340"/>
                  </a:lnTo>
                  <a:lnTo>
                    <a:pt x="870204" y="434340"/>
                  </a:lnTo>
                  <a:lnTo>
                    <a:pt x="870204" y="10668"/>
                  </a:lnTo>
                  <a:lnTo>
                    <a:pt x="2711183" y="10668"/>
                  </a:lnTo>
                  <a:lnTo>
                    <a:pt x="2711183" y="0"/>
                  </a:lnTo>
                  <a:lnTo>
                    <a:pt x="870204" y="0"/>
                  </a:lnTo>
                  <a:lnTo>
                    <a:pt x="859523" y="0"/>
                  </a:lnTo>
                  <a:lnTo>
                    <a:pt x="859523" y="10668"/>
                  </a:lnTo>
                  <a:lnTo>
                    <a:pt x="859523" y="434340"/>
                  </a:lnTo>
                  <a:lnTo>
                    <a:pt x="9144" y="434340"/>
                  </a:lnTo>
                  <a:lnTo>
                    <a:pt x="9144" y="10668"/>
                  </a:lnTo>
                  <a:lnTo>
                    <a:pt x="859523" y="10668"/>
                  </a:lnTo>
                  <a:lnTo>
                    <a:pt x="859523" y="0"/>
                  </a:lnTo>
                  <a:lnTo>
                    <a:pt x="0" y="0"/>
                  </a:lnTo>
                  <a:lnTo>
                    <a:pt x="0" y="443484"/>
                  </a:lnTo>
                  <a:lnTo>
                    <a:pt x="859523" y="443484"/>
                  </a:lnTo>
                  <a:lnTo>
                    <a:pt x="870204" y="443484"/>
                  </a:lnTo>
                  <a:lnTo>
                    <a:pt x="5430012" y="443484"/>
                  </a:lnTo>
                  <a:lnTo>
                    <a:pt x="5430012" y="438912"/>
                  </a:lnTo>
                  <a:lnTo>
                    <a:pt x="5430012" y="434340"/>
                  </a:lnTo>
                  <a:lnTo>
                    <a:pt x="5430012" y="10668"/>
                  </a:lnTo>
                  <a:lnTo>
                    <a:pt x="5430012" y="6096"/>
                  </a:lnTo>
                  <a:lnTo>
                    <a:pt x="5430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4823" y="4248911"/>
              <a:ext cx="1850389" cy="433070"/>
            </a:xfrm>
            <a:custGeom>
              <a:avLst/>
              <a:gdLst/>
              <a:ahLst/>
              <a:cxnLst/>
              <a:rect l="l" t="t" r="r" b="b"/>
              <a:pathLst>
                <a:path w="1850390" h="433070">
                  <a:moveTo>
                    <a:pt x="185013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850136" y="0"/>
                  </a:lnTo>
                  <a:lnTo>
                    <a:pt x="1850136" y="4328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0716" y="4242828"/>
              <a:ext cx="2720340" cy="443865"/>
            </a:xfrm>
            <a:custGeom>
              <a:avLst/>
              <a:gdLst/>
              <a:ahLst/>
              <a:cxnLst/>
              <a:rect l="l" t="t" r="r" b="b"/>
              <a:pathLst>
                <a:path w="2720340" h="443864">
                  <a:moveTo>
                    <a:pt x="2720327" y="0"/>
                  </a:moveTo>
                  <a:lnTo>
                    <a:pt x="2709672" y="0"/>
                  </a:lnTo>
                  <a:lnTo>
                    <a:pt x="2709672" y="10668"/>
                  </a:lnTo>
                  <a:lnTo>
                    <a:pt x="2709672" y="434340"/>
                  </a:lnTo>
                  <a:lnTo>
                    <a:pt x="870204" y="434340"/>
                  </a:lnTo>
                  <a:lnTo>
                    <a:pt x="870204" y="10668"/>
                  </a:lnTo>
                  <a:lnTo>
                    <a:pt x="2709672" y="10668"/>
                  </a:lnTo>
                  <a:lnTo>
                    <a:pt x="2709672" y="0"/>
                  </a:lnTo>
                  <a:lnTo>
                    <a:pt x="870204" y="0"/>
                  </a:lnTo>
                  <a:lnTo>
                    <a:pt x="859523" y="0"/>
                  </a:lnTo>
                  <a:lnTo>
                    <a:pt x="859523" y="10668"/>
                  </a:lnTo>
                  <a:lnTo>
                    <a:pt x="859523" y="434340"/>
                  </a:lnTo>
                  <a:lnTo>
                    <a:pt x="9144" y="434340"/>
                  </a:lnTo>
                  <a:lnTo>
                    <a:pt x="9144" y="10668"/>
                  </a:lnTo>
                  <a:lnTo>
                    <a:pt x="859523" y="10668"/>
                  </a:lnTo>
                  <a:lnTo>
                    <a:pt x="859523" y="0"/>
                  </a:lnTo>
                  <a:lnTo>
                    <a:pt x="0" y="0"/>
                  </a:lnTo>
                  <a:lnTo>
                    <a:pt x="0" y="443484"/>
                  </a:lnTo>
                  <a:lnTo>
                    <a:pt x="859523" y="443484"/>
                  </a:lnTo>
                  <a:lnTo>
                    <a:pt x="870204" y="443484"/>
                  </a:lnTo>
                  <a:lnTo>
                    <a:pt x="2720327" y="443484"/>
                  </a:lnTo>
                  <a:lnTo>
                    <a:pt x="2720327" y="438912"/>
                  </a:lnTo>
                  <a:lnTo>
                    <a:pt x="2720327" y="434340"/>
                  </a:lnTo>
                  <a:lnTo>
                    <a:pt x="2720327" y="10668"/>
                  </a:lnTo>
                  <a:lnTo>
                    <a:pt x="2720327" y="6096"/>
                  </a:lnTo>
                  <a:lnTo>
                    <a:pt x="2720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8324" y="4890515"/>
            <a:ext cx="8143240" cy="443865"/>
            <a:chOff x="1068324" y="4890515"/>
            <a:chExt cx="8143240" cy="443865"/>
          </a:xfrm>
        </p:grpSpPr>
        <p:sp>
          <p:nvSpPr>
            <p:cNvPr id="10" name="object 10"/>
            <p:cNvSpPr/>
            <p:nvPr/>
          </p:nvSpPr>
          <p:spPr>
            <a:xfrm>
              <a:off x="3782567" y="4896611"/>
              <a:ext cx="861060" cy="433070"/>
            </a:xfrm>
            <a:custGeom>
              <a:avLst/>
              <a:gdLst/>
              <a:ahLst/>
              <a:cxnLst/>
              <a:rect l="l" t="t" r="r" b="b"/>
              <a:pathLst>
                <a:path w="861060" h="433070">
                  <a:moveTo>
                    <a:pt x="861059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861059" y="0"/>
                  </a:lnTo>
                  <a:lnTo>
                    <a:pt x="861059" y="4328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7996" y="4890515"/>
              <a:ext cx="870585" cy="443865"/>
            </a:xfrm>
            <a:custGeom>
              <a:avLst/>
              <a:gdLst/>
              <a:ahLst/>
              <a:cxnLst/>
              <a:rect l="l" t="t" r="r" b="b"/>
              <a:pathLst>
                <a:path w="870585" h="443864">
                  <a:moveTo>
                    <a:pt x="870204" y="443484"/>
                  </a:moveTo>
                  <a:lnTo>
                    <a:pt x="0" y="443484"/>
                  </a:lnTo>
                  <a:lnTo>
                    <a:pt x="0" y="0"/>
                  </a:lnTo>
                  <a:lnTo>
                    <a:pt x="870204" y="0"/>
                  </a:lnTo>
                  <a:lnTo>
                    <a:pt x="870204" y="6096"/>
                  </a:ln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434339"/>
                  </a:lnTo>
                  <a:lnTo>
                    <a:pt x="4572" y="434339"/>
                  </a:lnTo>
                  <a:lnTo>
                    <a:pt x="9144" y="438912"/>
                  </a:lnTo>
                  <a:lnTo>
                    <a:pt x="870204" y="438912"/>
                  </a:lnTo>
                  <a:lnTo>
                    <a:pt x="870204" y="443484"/>
                  </a:lnTo>
                  <a:close/>
                </a:path>
                <a:path w="870585" h="443864">
                  <a:moveTo>
                    <a:pt x="9144" y="10668"/>
                  </a:move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close/>
                </a:path>
                <a:path w="870585" h="443864">
                  <a:moveTo>
                    <a:pt x="859536" y="10668"/>
                  </a:moveTo>
                  <a:lnTo>
                    <a:pt x="9144" y="10668"/>
                  </a:lnTo>
                  <a:lnTo>
                    <a:pt x="9144" y="6096"/>
                  </a:lnTo>
                  <a:lnTo>
                    <a:pt x="859536" y="6096"/>
                  </a:lnTo>
                  <a:lnTo>
                    <a:pt x="859536" y="10668"/>
                  </a:lnTo>
                  <a:close/>
                </a:path>
                <a:path w="870585" h="443864">
                  <a:moveTo>
                    <a:pt x="859536" y="438912"/>
                  </a:moveTo>
                  <a:lnTo>
                    <a:pt x="859536" y="6096"/>
                  </a:lnTo>
                  <a:lnTo>
                    <a:pt x="865631" y="10668"/>
                  </a:lnTo>
                  <a:lnTo>
                    <a:pt x="870204" y="10668"/>
                  </a:lnTo>
                  <a:lnTo>
                    <a:pt x="870204" y="434339"/>
                  </a:lnTo>
                  <a:lnTo>
                    <a:pt x="865631" y="434339"/>
                  </a:lnTo>
                  <a:lnTo>
                    <a:pt x="859536" y="438912"/>
                  </a:lnTo>
                  <a:close/>
                </a:path>
                <a:path w="870585" h="443864">
                  <a:moveTo>
                    <a:pt x="870204" y="10668"/>
                  </a:moveTo>
                  <a:lnTo>
                    <a:pt x="865631" y="10668"/>
                  </a:lnTo>
                  <a:lnTo>
                    <a:pt x="859536" y="6096"/>
                  </a:lnTo>
                  <a:lnTo>
                    <a:pt x="870204" y="6096"/>
                  </a:lnTo>
                  <a:lnTo>
                    <a:pt x="870204" y="10668"/>
                  </a:lnTo>
                  <a:close/>
                </a:path>
                <a:path w="870585" h="443864">
                  <a:moveTo>
                    <a:pt x="9144" y="438912"/>
                  </a:moveTo>
                  <a:lnTo>
                    <a:pt x="4572" y="434339"/>
                  </a:lnTo>
                  <a:lnTo>
                    <a:pt x="9144" y="434339"/>
                  </a:lnTo>
                  <a:lnTo>
                    <a:pt x="9144" y="438912"/>
                  </a:lnTo>
                  <a:close/>
                </a:path>
                <a:path w="870585" h="443864">
                  <a:moveTo>
                    <a:pt x="859536" y="438912"/>
                  </a:moveTo>
                  <a:lnTo>
                    <a:pt x="9144" y="438912"/>
                  </a:lnTo>
                  <a:lnTo>
                    <a:pt x="9144" y="434339"/>
                  </a:lnTo>
                  <a:lnTo>
                    <a:pt x="859536" y="434339"/>
                  </a:lnTo>
                  <a:lnTo>
                    <a:pt x="859536" y="438912"/>
                  </a:lnTo>
                  <a:close/>
                </a:path>
                <a:path w="870585" h="443864">
                  <a:moveTo>
                    <a:pt x="870204" y="438912"/>
                  </a:moveTo>
                  <a:lnTo>
                    <a:pt x="859536" y="438912"/>
                  </a:lnTo>
                  <a:lnTo>
                    <a:pt x="865631" y="434339"/>
                  </a:lnTo>
                  <a:lnTo>
                    <a:pt x="870204" y="434339"/>
                  </a:lnTo>
                  <a:lnTo>
                    <a:pt x="870204" y="438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2895" y="4896611"/>
              <a:ext cx="859790" cy="433070"/>
            </a:xfrm>
            <a:custGeom>
              <a:avLst/>
              <a:gdLst/>
              <a:ahLst/>
              <a:cxnLst/>
              <a:rect l="l" t="t" r="r" b="b"/>
              <a:pathLst>
                <a:path w="859789" h="433070">
                  <a:moveTo>
                    <a:pt x="85953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859536" y="0"/>
                  </a:lnTo>
                  <a:lnTo>
                    <a:pt x="859536" y="4328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8324" y="4890528"/>
              <a:ext cx="2714625" cy="443865"/>
            </a:xfrm>
            <a:custGeom>
              <a:avLst/>
              <a:gdLst/>
              <a:ahLst/>
              <a:cxnLst/>
              <a:rect l="l" t="t" r="r" b="b"/>
              <a:pathLst>
                <a:path w="2714625" h="443864">
                  <a:moveTo>
                    <a:pt x="2714244" y="0"/>
                  </a:moveTo>
                  <a:lnTo>
                    <a:pt x="868680" y="0"/>
                  </a:lnTo>
                  <a:lnTo>
                    <a:pt x="862584" y="0"/>
                  </a:lnTo>
                  <a:lnTo>
                    <a:pt x="859536" y="0"/>
                  </a:lnTo>
                  <a:lnTo>
                    <a:pt x="859536" y="10668"/>
                  </a:lnTo>
                  <a:lnTo>
                    <a:pt x="859536" y="434340"/>
                  </a:lnTo>
                  <a:lnTo>
                    <a:pt x="9144" y="434340"/>
                  </a:lnTo>
                  <a:lnTo>
                    <a:pt x="9144" y="10668"/>
                  </a:lnTo>
                  <a:lnTo>
                    <a:pt x="859536" y="10668"/>
                  </a:lnTo>
                  <a:lnTo>
                    <a:pt x="859536" y="0"/>
                  </a:lnTo>
                  <a:lnTo>
                    <a:pt x="0" y="0"/>
                  </a:lnTo>
                  <a:lnTo>
                    <a:pt x="0" y="443484"/>
                  </a:lnTo>
                  <a:lnTo>
                    <a:pt x="868680" y="443484"/>
                  </a:lnTo>
                  <a:lnTo>
                    <a:pt x="868680" y="441960"/>
                  </a:lnTo>
                  <a:lnTo>
                    <a:pt x="2714244" y="441960"/>
                  </a:lnTo>
                  <a:lnTo>
                    <a:pt x="2714244" y="432816"/>
                  </a:lnTo>
                  <a:lnTo>
                    <a:pt x="868680" y="432816"/>
                  </a:lnTo>
                  <a:lnTo>
                    <a:pt x="868680" y="10668"/>
                  </a:lnTo>
                  <a:lnTo>
                    <a:pt x="2714244" y="10668"/>
                  </a:lnTo>
                  <a:lnTo>
                    <a:pt x="2714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3764" y="4896611"/>
              <a:ext cx="861060" cy="433070"/>
            </a:xfrm>
            <a:custGeom>
              <a:avLst/>
              <a:gdLst/>
              <a:ahLst/>
              <a:cxnLst/>
              <a:rect l="l" t="t" r="r" b="b"/>
              <a:pathLst>
                <a:path w="861059" h="433070">
                  <a:moveTo>
                    <a:pt x="861059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861059" y="0"/>
                  </a:lnTo>
                  <a:lnTo>
                    <a:pt x="861059" y="4328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7532" y="4890528"/>
              <a:ext cx="4573905" cy="443865"/>
            </a:xfrm>
            <a:custGeom>
              <a:avLst/>
              <a:gdLst/>
              <a:ahLst/>
              <a:cxnLst/>
              <a:rect l="l" t="t" r="r" b="b"/>
              <a:pathLst>
                <a:path w="4573905" h="443864">
                  <a:moveTo>
                    <a:pt x="4573511" y="0"/>
                  </a:moveTo>
                  <a:lnTo>
                    <a:pt x="4562856" y="0"/>
                  </a:lnTo>
                  <a:lnTo>
                    <a:pt x="4562856" y="10668"/>
                  </a:lnTo>
                  <a:lnTo>
                    <a:pt x="4562856" y="434340"/>
                  </a:lnTo>
                  <a:lnTo>
                    <a:pt x="2721864" y="434340"/>
                  </a:lnTo>
                  <a:lnTo>
                    <a:pt x="2721864" y="10668"/>
                  </a:lnTo>
                  <a:lnTo>
                    <a:pt x="4562856" y="10668"/>
                  </a:lnTo>
                  <a:lnTo>
                    <a:pt x="4562856" y="0"/>
                  </a:lnTo>
                  <a:lnTo>
                    <a:pt x="2721864" y="0"/>
                  </a:lnTo>
                  <a:lnTo>
                    <a:pt x="2712707" y="0"/>
                  </a:lnTo>
                  <a:lnTo>
                    <a:pt x="2712707" y="10668"/>
                  </a:lnTo>
                  <a:lnTo>
                    <a:pt x="2712707" y="434340"/>
                  </a:lnTo>
                  <a:lnTo>
                    <a:pt x="1860804" y="434340"/>
                  </a:lnTo>
                  <a:lnTo>
                    <a:pt x="1860804" y="10668"/>
                  </a:lnTo>
                  <a:lnTo>
                    <a:pt x="2712707" y="10668"/>
                  </a:lnTo>
                  <a:lnTo>
                    <a:pt x="2712707" y="0"/>
                  </a:lnTo>
                  <a:lnTo>
                    <a:pt x="1860804" y="0"/>
                  </a:lnTo>
                  <a:lnTo>
                    <a:pt x="1851660" y="0"/>
                  </a:lnTo>
                  <a:lnTo>
                    <a:pt x="1851660" y="10668"/>
                  </a:lnTo>
                  <a:lnTo>
                    <a:pt x="1851660" y="434340"/>
                  </a:lnTo>
                  <a:lnTo>
                    <a:pt x="10668" y="434340"/>
                  </a:lnTo>
                  <a:lnTo>
                    <a:pt x="10668" y="10668"/>
                  </a:lnTo>
                  <a:lnTo>
                    <a:pt x="1851660" y="10668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443484"/>
                  </a:lnTo>
                  <a:lnTo>
                    <a:pt x="1851660" y="443484"/>
                  </a:lnTo>
                  <a:lnTo>
                    <a:pt x="1860804" y="443484"/>
                  </a:lnTo>
                  <a:lnTo>
                    <a:pt x="2712707" y="443484"/>
                  </a:lnTo>
                  <a:lnTo>
                    <a:pt x="2721864" y="443484"/>
                  </a:lnTo>
                  <a:lnTo>
                    <a:pt x="4573511" y="443484"/>
                  </a:lnTo>
                  <a:lnTo>
                    <a:pt x="4573511" y="438912"/>
                  </a:lnTo>
                  <a:lnTo>
                    <a:pt x="4573511" y="434340"/>
                  </a:lnTo>
                  <a:lnTo>
                    <a:pt x="4573511" y="10668"/>
                  </a:lnTo>
                  <a:lnTo>
                    <a:pt x="4573511" y="6096"/>
                  </a:lnTo>
                  <a:lnTo>
                    <a:pt x="4573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68324" y="3593591"/>
            <a:ext cx="8143240" cy="443865"/>
            <a:chOff x="1068324" y="3593591"/>
            <a:chExt cx="8143240" cy="443865"/>
          </a:xfrm>
        </p:grpSpPr>
        <p:sp>
          <p:nvSpPr>
            <p:cNvPr id="17" name="object 17"/>
            <p:cNvSpPr/>
            <p:nvPr/>
          </p:nvSpPr>
          <p:spPr>
            <a:xfrm>
              <a:off x="1068324" y="3593591"/>
              <a:ext cx="3581400" cy="443865"/>
            </a:xfrm>
            <a:custGeom>
              <a:avLst/>
              <a:gdLst/>
              <a:ahLst/>
              <a:cxnLst/>
              <a:rect l="l" t="t" r="r" b="b"/>
              <a:pathLst>
                <a:path w="3581400" h="443864">
                  <a:moveTo>
                    <a:pt x="3581387" y="0"/>
                  </a:moveTo>
                  <a:lnTo>
                    <a:pt x="3572243" y="0"/>
                  </a:lnTo>
                  <a:lnTo>
                    <a:pt x="3572243" y="10668"/>
                  </a:lnTo>
                  <a:lnTo>
                    <a:pt x="3572243" y="434340"/>
                  </a:lnTo>
                  <a:lnTo>
                    <a:pt x="2720340" y="434340"/>
                  </a:lnTo>
                  <a:lnTo>
                    <a:pt x="2720340" y="10668"/>
                  </a:lnTo>
                  <a:lnTo>
                    <a:pt x="3572243" y="10668"/>
                  </a:lnTo>
                  <a:lnTo>
                    <a:pt x="3572243" y="0"/>
                  </a:lnTo>
                  <a:lnTo>
                    <a:pt x="2720340" y="0"/>
                  </a:lnTo>
                  <a:lnTo>
                    <a:pt x="2711183" y="0"/>
                  </a:lnTo>
                  <a:lnTo>
                    <a:pt x="2711183" y="10668"/>
                  </a:lnTo>
                  <a:lnTo>
                    <a:pt x="2711183" y="434340"/>
                  </a:lnTo>
                  <a:lnTo>
                    <a:pt x="870204" y="434340"/>
                  </a:lnTo>
                  <a:lnTo>
                    <a:pt x="870204" y="10668"/>
                  </a:lnTo>
                  <a:lnTo>
                    <a:pt x="2711183" y="10668"/>
                  </a:lnTo>
                  <a:lnTo>
                    <a:pt x="2711183" y="0"/>
                  </a:lnTo>
                  <a:lnTo>
                    <a:pt x="870204" y="0"/>
                  </a:lnTo>
                  <a:lnTo>
                    <a:pt x="859523" y="0"/>
                  </a:lnTo>
                  <a:lnTo>
                    <a:pt x="859523" y="10668"/>
                  </a:lnTo>
                  <a:lnTo>
                    <a:pt x="859523" y="434340"/>
                  </a:lnTo>
                  <a:lnTo>
                    <a:pt x="9144" y="434340"/>
                  </a:lnTo>
                  <a:lnTo>
                    <a:pt x="9144" y="10668"/>
                  </a:lnTo>
                  <a:lnTo>
                    <a:pt x="859523" y="10668"/>
                  </a:lnTo>
                  <a:lnTo>
                    <a:pt x="859523" y="0"/>
                  </a:lnTo>
                  <a:lnTo>
                    <a:pt x="0" y="0"/>
                  </a:lnTo>
                  <a:lnTo>
                    <a:pt x="0" y="443496"/>
                  </a:lnTo>
                  <a:lnTo>
                    <a:pt x="859523" y="443496"/>
                  </a:lnTo>
                  <a:lnTo>
                    <a:pt x="870204" y="443496"/>
                  </a:lnTo>
                  <a:lnTo>
                    <a:pt x="2711183" y="443496"/>
                  </a:lnTo>
                  <a:lnTo>
                    <a:pt x="2720340" y="443496"/>
                  </a:lnTo>
                  <a:lnTo>
                    <a:pt x="3581387" y="443496"/>
                  </a:lnTo>
                  <a:lnTo>
                    <a:pt x="3581387" y="438924"/>
                  </a:lnTo>
                  <a:lnTo>
                    <a:pt x="3581387" y="434340"/>
                  </a:lnTo>
                  <a:lnTo>
                    <a:pt x="3581387" y="10668"/>
                  </a:lnTo>
                  <a:lnTo>
                    <a:pt x="3581387" y="4572"/>
                  </a:lnTo>
                  <a:lnTo>
                    <a:pt x="3581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3627" y="3598163"/>
              <a:ext cx="1850389" cy="434340"/>
            </a:xfrm>
            <a:custGeom>
              <a:avLst/>
              <a:gdLst/>
              <a:ahLst/>
              <a:cxnLst/>
              <a:rect l="l" t="t" r="r" b="b"/>
              <a:pathLst>
                <a:path w="1850389" h="434339">
                  <a:moveTo>
                    <a:pt x="1850136" y="434339"/>
                  </a:moveTo>
                  <a:lnTo>
                    <a:pt x="0" y="434339"/>
                  </a:lnTo>
                  <a:lnTo>
                    <a:pt x="0" y="0"/>
                  </a:lnTo>
                  <a:lnTo>
                    <a:pt x="1850136" y="0"/>
                  </a:lnTo>
                  <a:lnTo>
                    <a:pt x="1850136" y="43433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9056" y="3593591"/>
              <a:ext cx="4572000" cy="443865"/>
            </a:xfrm>
            <a:custGeom>
              <a:avLst/>
              <a:gdLst/>
              <a:ahLst/>
              <a:cxnLst/>
              <a:rect l="l" t="t" r="r" b="b"/>
              <a:pathLst>
                <a:path w="4572000" h="443864">
                  <a:moveTo>
                    <a:pt x="4571987" y="0"/>
                  </a:moveTo>
                  <a:lnTo>
                    <a:pt x="4561332" y="0"/>
                  </a:lnTo>
                  <a:lnTo>
                    <a:pt x="4561332" y="10668"/>
                  </a:lnTo>
                  <a:lnTo>
                    <a:pt x="4561332" y="434340"/>
                  </a:lnTo>
                  <a:lnTo>
                    <a:pt x="2721864" y="434340"/>
                  </a:lnTo>
                  <a:lnTo>
                    <a:pt x="2721864" y="10668"/>
                  </a:lnTo>
                  <a:lnTo>
                    <a:pt x="4561332" y="10668"/>
                  </a:lnTo>
                  <a:lnTo>
                    <a:pt x="4561332" y="0"/>
                  </a:lnTo>
                  <a:lnTo>
                    <a:pt x="2721864" y="0"/>
                  </a:lnTo>
                  <a:lnTo>
                    <a:pt x="2711183" y="0"/>
                  </a:lnTo>
                  <a:lnTo>
                    <a:pt x="2711183" y="10668"/>
                  </a:lnTo>
                  <a:lnTo>
                    <a:pt x="2711183" y="434340"/>
                  </a:lnTo>
                  <a:lnTo>
                    <a:pt x="1860804" y="434340"/>
                  </a:lnTo>
                  <a:lnTo>
                    <a:pt x="1860804" y="10668"/>
                  </a:lnTo>
                  <a:lnTo>
                    <a:pt x="2711183" y="10668"/>
                  </a:lnTo>
                  <a:lnTo>
                    <a:pt x="2711183" y="0"/>
                  </a:lnTo>
                  <a:lnTo>
                    <a:pt x="1859280" y="0"/>
                  </a:lnTo>
                  <a:lnTo>
                    <a:pt x="1851660" y="0"/>
                  </a:lnTo>
                  <a:lnTo>
                    <a:pt x="1850136" y="0"/>
                  </a:lnTo>
                  <a:lnTo>
                    <a:pt x="1850136" y="10668"/>
                  </a:lnTo>
                  <a:lnTo>
                    <a:pt x="1850136" y="434340"/>
                  </a:lnTo>
                  <a:lnTo>
                    <a:pt x="9144" y="434340"/>
                  </a:lnTo>
                  <a:lnTo>
                    <a:pt x="9144" y="10668"/>
                  </a:lnTo>
                  <a:lnTo>
                    <a:pt x="1850136" y="10668"/>
                  </a:lnTo>
                  <a:lnTo>
                    <a:pt x="1850136" y="0"/>
                  </a:lnTo>
                  <a:lnTo>
                    <a:pt x="0" y="0"/>
                  </a:lnTo>
                  <a:lnTo>
                    <a:pt x="0" y="443496"/>
                  </a:lnTo>
                  <a:lnTo>
                    <a:pt x="1851660" y="443496"/>
                  </a:lnTo>
                  <a:lnTo>
                    <a:pt x="1859280" y="443496"/>
                  </a:lnTo>
                  <a:lnTo>
                    <a:pt x="2711183" y="443496"/>
                  </a:lnTo>
                  <a:lnTo>
                    <a:pt x="2721864" y="443496"/>
                  </a:lnTo>
                  <a:lnTo>
                    <a:pt x="4571987" y="443496"/>
                  </a:lnTo>
                  <a:lnTo>
                    <a:pt x="4571987" y="438924"/>
                  </a:lnTo>
                  <a:lnTo>
                    <a:pt x="4571987" y="434340"/>
                  </a:lnTo>
                  <a:lnTo>
                    <a:pt x="4571987" y="10668"/>
                  </a:lnTo>
                  <a:lnTo>
                    <a:pt x="4571987" y="4572"/>
                  </a:lnTo>
                  <a:lnTo>
                    <a:pt x="4571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93776" y="5486400"/>
            <a:ext cx="8964295" cy="489584"/>
          </a:xfrm>
          <a:custGeom>
            <a:avLst/>
            <a:gdLst/>
            <a:ahLst/>
            <a:cxnLst/>
            <a:rect l="l" t="t" r="r" b="b"/>
            <a:pathLst>
              <a:path w="8964295" h="489585">
                <a:moveTo>
                  <a:pt x="3348215" y="242316"/>
                </a:moveTo>
                <a:lnTo>
                  <a:pt x="3338957" y="224028"/>
                </a:lnTo>
                <a:lnTo>
                  <a:pt x="3290303" y="128016"/>
                </a:lnTo>
                <a:lnTo>
                  <a:pt x="3233915" y="242316"/>
                </a:lnTo>
                <a:lnTo>
                  <a:pt x="3272015" y="242316"/>
                </a:lnTo>
                <a:lnTo>
                  <a:pt x="3272015" y="489204"/>
                </a:lnTo>
                <a:lnTo>
                  <a:pt x="3310115" y="489204"/>
                </a:lnTo>
                <a:lnTo>
                  <a:pt x="3310115" y="242316"/>
                </a:lnTo>
                <a:lnTo>
                  <a:pt x="3348215" y="242316"/>
                </a:lnTo>
                <a:close/>
              </a:path>
              <a:path w="8964295" h="489585">
                <a:moveTo>
                  <a:pt x="6059424" y="242316"/>
                </a:moveTo>
                <a:lnTo>
                  <a:pt x="6050153" y="224028"/>
                </a:lnTo>
                <a:lnTo>
                  <a:pt x="6001499" y="128016"/>
                </a:lnTo>
                <a:lnTo>
                  <a:pt x="5945111" y="242316"/>
                </a:lnTo>
                <a:lnTo>
                  <a:pt x="5983211" y="242316"/>
                </a:lnTo>
                <a:lnTo>
                  <a:pt x="5983211" y="489204"/>
                </a:lnTo>
                <a:lnTo>
                  <a:pt x="6021324" y="489204"/>
                </a:lnTo>
                <a:lnTo>
                  <a:pt x="6021324" y="242316"/>
                </a:lnTo>
                <a:lnTo>
                  <a:pt x="6059424" y="242316"/>
                </a:lnTo>
                <a:close/>
              </a:path>
              <a:path w="8964295" h="489585">
                <a:moveTo>
                  <a:pt x="8964168" y="57924"/>
                </a:moveTo>
                <a:lnTo>
                  <a:pt x="8925065" y="38100"/>
                </a:lnTo>
                <a:lnTo>
                  <a:pt x="8849868" y="0"/>
                </a:lnTo>
                <a:lnTo>
                  <a:pt x="8849868" y="38100"/>
                </a:lnTo>
                <a:lnTo>
                  <a:pt x="0" y="38100"/>
                </a:lnTo>
                <a:lnTo>
                  <a:pt x="0" y="76212"/>
                </a:lnTo>
                <a:lnTo>
                  <a:pt x="8702142" y="76212"/>
                </a:lnTo>
                <a:lnTo>
                  <a:pt x="8654783" y="172224"/>
                </a:lnTo>
                <a:lnTo>
                  <a:pt x="8692883" y="172224"/>
                </a:lnTo>
                <a:lnTo>
                  <a:pt x="8692883" y="417588"/>
                </a:lnTo>
                <a:lnTo>
                  <a:pt x="8730983" y="417588"/>
                </a:lnTo>
                <a:lnTo>
                  <a:pt x="8730983" y="172224"/>
                </a:lnTo>
                <a:lnTo>
                  <a:pt x="8769083" y="172224"/>
                </a:lnTo>
                <a:lnTo>
                  <a:pt x="8759050" y="152412"/>
                </a:lnTo>
                <a:lnTo>
                  <a:pt x="8720430" y="76212"/>
                </a:lnTo>
                <a:lnTo>
                  <a:pt x="8849868" y="76212"/>
                </a:lnTo>
                <a:lnTo>
                  <a:pt x="8849868" y="114312"/>
                </a:lnTo>
                <a:lnTo>
                  <a:pt x="8927097" y="76212"/>
                </a:lnTo>
                <a:lnTo>
                  <a:pt x="8964168" y="5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99548" y="6221991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Timeout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705340" y="6221991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Timeout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0233" y="6221991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Timeout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865" y="3701259"/>
            <a:ext cx="31178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  <a:p>
            <a:pPr marL="50800" marR="43180">
              <a:lnSpc>
                <a:spcPts val="51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  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65022" y="5645917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3970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Two-State</a:t>
            </a:r>
            <a:r>
              <a:rPr spc="-20" dirty="0"/>
              <a:t> </a:t>
            </a: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9470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At </a:t>
            </a:r>
            <a:r>
              <a:rPr sz="2100" spc="-5" dirty="0">
                <a:latin typeface="Tahoma"/>
                <a:cs typeface="Tahoma"/>
              </a:rPr>
              <a:t>any </a:t>
            </a:r>
            <a:r>
              <a:rPr sz="2100" dirty="0">
                <a:latin typeface="Tahoma"/>
                <a:cs typeface="Tahoma"/>
              </a:rPr>
              <a:t>time a process </a:t>
            </a:r>
            <a:r>
              <a:rPr sz="2100" spc="-10" dirty="0">
                <a:latin typeface="Tahoma"/>
                <a:cs typeface="Tahoma"/>
              </a:rPr>
              <a:t>is </a:t>
            </a:r>
            <a:r>
              <a:rPr sz="2100" dirty="0">
                <a:latin typeface="Tahoma"/>
                <a:cs typeface="Tahoma"/>
              </a:rPr>
              <a:t>either being executed </a:t>
            </a:r>
            <a:r>
              <a:rPr sz="2100" spc="5" dirty="0">
                <a:latin typeface="Tahoma"/>
                <a:cs typeface="Tahoma"/>
              </a:rPr>
              <a:t>by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processor </a:t>
            </a:r>
            <a:r>
              <a:rPr sz="2100" spc="5" dirty="0">
                <a:latin typeface="Tahoma"/>
                <a:cs typeface="Tahoma"/>
              </a:rPr>
              <a:t>or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not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313" y="3531833"/>
            <a:ext cx="8248257" cy="2495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441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5" dirty="0"/>
              <a:t>to</a:t>
            </a:r>
            <a:r>
              <a:rPr dirty="0"/>
              <a:t> </a:t>
            </a:r>
            <a:r>
              <a:rPr spc="-10" dirty="0"/>
              <a:t>Use </a:t>
            </a:r>
            <a:r>
              <a:rPr spc="-5" dirty="0"/>
              <a:t>States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Scheduling?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4147820" cy="18738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Queue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not-running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FIFO,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Priority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Design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goal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Execute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only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few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operations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4" y="3881627"/>
            <a:ext cx="8542019" cy="24612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38580"/>
            </a:xfrm>
            <a:custGeom>
              <a:avLst/>
              <a:gdLst/>
              <a:ahLst/>
              <a:cxnLst/>
              <a:rect l="l" t="t" r="r" b="b"/>
              <a:pathLst>
                <a:path w="4502150" h="1338579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38579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38579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840979" y="1306068"/>
                  </a:lnTo>
                  <a:lnTo>
                    <a:pt x="1904987" y="1338072"/>
                  </a:lnTo>
                  <a:lnTo>
                    <a:pt x="1904987" y="1306068"/>
                  </a:lnTo>
                  <a:lnTo>
                    <a:pt x="4267200" y="1306068"/>
                  </a:lnTo>
                  <a:lnTo>
                    <a:pt x="4267200" y="1299959"/>
                  </a:lnTo>
                  <a:lnTo>
                    <a:pt x="4273296" y="1299959"/>
                  </a:lnTo>
                  <a:lnTo>
                    <a:pt x="4273296" y="766559"/>
                  </a:lnTo>
                  <a:lnTo>
                    <a:pt x="4262628" y="766559"/>
                  </a:lnTo>
                  <a:lnTo>
                    <a:pt x="4262628" y="1295400"/>
                  </a:lnTo>
                  <a:lnTo>
                    <a:pt x="1905000" y="1295400"/>
                  </a:lnTo>
                  <a:lnTo>
                    <a:pt x="1904987" y="1261872"/>
                  </a:lnTo>
                  <a:lnTo>
                    <a:pt x="1837931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7" y="5405627"/>
              <a:ext cx="239268" cy="2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0227" y="5405627"/>
              <a:ext cx="239268" cy="239268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13" name="object 13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0966" y="2619211"/>
            <a:ext cx="1292225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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 +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 + 1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read a 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file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:=</a:t>
            </a:r>
            <a:r>
              <a:rPr sz="16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* b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17" name="object 17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03344" y="2619211"/>
            <a:ext cx="1292225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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+</a:t>
            </a:r>
            <a:r>
              <a:rPr sz="16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 + 1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:=</a:t>
            </a:r>
            <a:r>
              <a:rPr sz="16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sz="1600" spc="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* b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21" name="object 21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22149" y="2619211"/>
            <a:ext cx="1292225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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read a 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file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+</a:t>
            </a:r>
            <a:r>
              <a:rPr sz="16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 + 1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:=</a:t>
            </a:r>
            <a:r>
              <a:rPr sz="16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sz="1600" spc="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c * b </a:t>
            </a:r>
            <a:r>
              <a:rPr sz="1600" spc="-48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:=</a:t>
            </a:r>
            <a:r>
              <a:rPr sz="16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363201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2800" spc="5" dirty="0">
                <a:solidFill>
                  <a:srgbClr val="333333"/>
                </a:solidFill>
                <a:latin typeface="Tahoma"/>
                <a:cs typeface="Tahoma"/>
              </a:rPr>
              <a:t>ea</a:t>
            </a:r>
            <a:r>
              <a:rPr sz="2800" spc="-1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4622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2800" spc="5" dirty="0">
                <a:solidFill>
                  <a:srgbClr val="333333"/>
                </a:solidFill>
                <a:latin typeface="Tahoma"/>
                <a:cs typeface="Tahoma"/>
              </a:rPr>
              <a:t>ea</a:t>
            </a:r>
            <a:r>
              <a:rPr sz="2800" spc="-1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26044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2800" spc="5" dirty="0">
                <a:solidFill>
                  <a:srgbClr val="333333"/>
                </a:solidFill>
                <a:latin typeface="Tahoma"/>
                <a:cs typeface="Tahoma"/>
              </a:rPr>
              <a:t>ea</a:t>
            </a:r>
            <a:r>
              <a:rPr sz="2800" spc="-1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1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8628" y="5405627"/>
              <a:ext cx="239268" cy="2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14" name="object 14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53666" y="2631812"/>
            <a:ext cx="1266825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read a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18" name="object 18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24600" y="2590800"/>
            <a:ext cx="1600200" cy="19050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830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22" name="object 22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2149" y="2619211"/>
            <a:ext cx="1292225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read a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1850" y="3367952"/>
            <a:ext cx="937894" cy="9766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3695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8459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69881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10027" y="2738627"/>
            <a:ext cx="1610995" cy="1915795"/>
            <a:chOff x="2510027" y="2738627"/>
            <a:chExt cx="1610995" cy="1915795"/>
          </a:xfrm>
        </p:grpSpPr>
        <p:sp>
          <p:nvSpPr>
            <p:cNvPr id="30" name="object 30"/>
            <p:cNvSpPr/>
            <p:nvPr/>
          </p:nvSpPr>
          <p:spPr>
            <a:xfrm>
              <a:off x="25145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027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05981" y="2788779"/>
            <a:ext cx="125476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 indent="-317500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read a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62427" y="2891027"/>
            <a:ext cx="1610995" cy="1915795"/>
            <a:chOff x="2662427" y="2891027"/>
            <a:chExt cx="1610995" cy="1915795"/>
          </a:xfrm>
        </p:grpSpPr>
        <p:sp>
          <p:nvSpPr>
            <p:cNvPr id="34" name="object 34"/>
            <p:cNvSpPr/>
            <p:nvPr/>
          </p:nvSpPr>
          <p:spPr>
            <a:xfrm>
              <a:off x="2666999" y="28955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2427" y="28910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45695" y="2928592"/>
            <a:ext cx="12922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algn="just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indent="-317500" algn="just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61594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38" name="object 38"/>
            <p:cNvSpPr/>
            <p:nvPr/>
          </p:nvSpPr>
          <p:spPr>
            <a:xfrm>
              <a:off x="6019800" y="3428999"/>
              <a:ext cx="7620" cy="914400"/>
            </a:xfrm>
            <a:custGeom>
              <a:avLst/>
              <a:gdLst/>
              <a:ahLst/>
              <a:cxnLst/>
              <a:rect l="l" t="t" r="r" b="b"/>
              <a:pathLst>
                <a:path w="7620" h="914400">
                  <a:moveTo>
                    <a:pt x="761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7" y="5405627"/>
              <a:ext cx="239268" cy="2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4828" y="5405627"/>
              <a:ext cx="239268" cy="239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14" name="object 14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18" name="object 18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24600" y="2590800"/>
            <a:ext cx="1600200" cy="19050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830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22" name="object 22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34849" y="2631812"/>
            <a:ext cx="1266825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read a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6850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4929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69694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91227" y="2738627"/>
            <a:ext cx="1610995" cy="1915795"/>
            <a:chOff x="4491227" y="2738627"/>
            <a:chExt cx="1610995" cy="1915795"/>
          </a:xfrm>
        </p:grpSpPr>
        <p:sp>
          <p:nvSpPr>
            <p:cNvPr id="29" name="object 29"/>
            <p:cNvSpPr/>
            <p:nvPr/>
          </p:nvSpPr>
          <p:spPr>
            <a:xfrm>
              <a:off x="44957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1227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74464" y="2776177"/>
            <a:ext cx="12922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 indent="-317500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5" dirty="0">
                <a:latin typeface="Tahoma"/>
                <a:cs typeface="Tahoma"/>
              </a:rPr>
              <a:t> 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4165" y="3520365"/>
            <a:ext cx="937894" cy="7327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1465" y="4239252"/>
            <a:ext cx="59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35" name="object 35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800" dirty="0">
                <a:solidFill>
                  <a:srgbClr val="333333"/>
                </a:solidFill>
                <a:latin typeface="Tahoma"/>
                <a:cs typeface="Tahoma"/>
              </a:rPr>
              <a:t>I/O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5410200"/>
              <a:ext cx="228600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77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15" name="object 15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2149" y="2623763"/>
            <a:ext cx="12922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 indent="-317500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5" dirty="0">
                <a:latin typeface="Tahoma"/>
                <a:cs typeface="Tahoma"/>
              </a:rPr>
              <a:t> 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1850" y="3367952"/>
            <a:ext cx="937894" cy="9766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20" name="object 20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24" name="object 24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16044" y="2631812"/>
            <a:ext cx="1266825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6850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7540" y="2020244"/>
            <a:ext cx="1230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Blocked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6350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31" name="object 31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72428" y="2738627"/>
            <a:ext cx="1610995" cy="1915795"/>
            <a:chOff x="6472428" y="2738627"/>
            <a:chExt cx="1610995" cy="1915795"/>
          </a:xfrm>
        </p:grpSpPr>
        <p:sp>
          <p:nvSpPr>
            <p:cNvPr id="35" name="object 35"/>
            <p:cNvSpPr/>
            <p:nvPr/>
          </p:nvSpPr>
          <p:spPr>
            <a:xfrm>
              <a:off x="64769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2428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68459" y="2788779"/>
            <a:ext cx="125476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 indent="-317500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24828" y="2891027"/>
            <a:ext cx="1610995" cy="1915795"/>
            <a:chOff x="6624828" y="2891027"/>
            <a:chExt cx="1610995" cy="1915795"/>
          </a:xfrm>
        </p:grpSpPr>
        <p:sp>
          <p:nvSpPr>
            <p:cNvPr id="39" name="object 39"/>
            <p:cNvSpPr/>
            <p:nvPr/>
          </p:nvSpPr>
          <p:spPr>
            <a:xfrm>
              <a:off x="6629399" y="28955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4828" y="28910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24600" y="2590800"/>
            <a:ext cx="1905000" cy="2209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71310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713105" algn="just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713105" indent="-317500" algn="just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+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713105" marR="299720" algn="just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71310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1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828" y="5405627"/>
              <a:ext cx="239268" cy="2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5410200"/>
              <a:ext cx="228600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58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15" name="object 15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246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L="408305" marR="29972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830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19" name="object 19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22149" y="2623763"/>
            <a:ext cx="12922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 indent="-317500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5" dirty="0">
                <a:latin typeface="Tahoma"/>
                <a:cs typeface="Tahoma"/>
              </a:rPr>
              <a:t> 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1850" y="3367952"/>
            <a:ext cx="937894" cy="9766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24" name="object 24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3695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7728" y="2020244"/>
            <a:ext cx="1230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Blocked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9881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31" name="object 31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800" dirty="0">
                <a:solidFill>
                  <a:srgbClr val="333333"/>
                </a:solidFill>
                <a:latin typeface="Tahoma"/>
                <a:cs typeface="Tahoma"/>
              </a:rPr>
              <a:t>I/O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1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0" y="5410200"/>
              <a:ext cx="2286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96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5410200"/>
              <a:ext cx="22860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58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16" name="object 16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434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>
              <a:lnSpc>
                <a:spcPts val="19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3431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20" name="object 20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7908" y="2020244"/>
            <a:ext cx="123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Bl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9330" y="2020244"/>
            <a:ext cx="123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Bl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7289" y="2032771"/>
            <a:ext cx="156591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2800" spc="-5" dirty="0">
                <a:latin typeface="Tahoma"/>
                <a:cs typeface="Tahoma"/>
              </a:rPr>
              <a:t>Running</a:t>
            </a:r>
            <a:endParaRPr sz="2800">
              <a:latin typeface="Tahoma"/>
              <a:cs typeface="Tahoma"/>
            </a:endParaRPr>
          </a:p>
          <a:p>
            <a:pPr marL="615315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6153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R="118745" algn="r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R="57785" algn="r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27" name="object 27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20358" y="3842976"/>
            <a:ext cx="594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9800" y="2165604"/>
            <a:ext cx="3200400" cy="1569720"/>
          </a:xfrm>
          <a:custGeom>
            <a:avLst/>
            <a:gdLst/>
            <a:ahLst/>
            <a:cxnLst/>
            <a:rect l="l" t="t" r="r" b="b"/>
            <a:pathLst>
              <a:path w="3200400" h="1569720">
                <a:moveTo>
                  <a:pt x="3200400" y="1569720"/>
                </a:moveTo>
                <a:lnTo>
                  <a:pt x="0" y="1569720"/>
                </a:lnTo>
                <a:lnTo>
                  <a:pt x="0" y="0"/>
                </a:lnTo>
                <a:lnTo>
                  <a:pt x="3200400" y="0"/>
                </a:lnTo>
                <a:lnTo>
                  <a:pt x="3200400" y="156972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8464" y="2197094"/>
            <a:ext cx="272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Next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Process</a:t>
            </a:r>
            <a:r>
              <a:rPr sz="2400" spc="5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098464" y="2562912"/>
            <a:ext cx="292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Run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cannot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8464" y="2928582"/>
            <a:ext cx="237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selected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from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8464" y="3294401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15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5410200"/>
              <a:ext cx="2286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7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5410200"/>
              <a:ext cx="22860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58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16" name="object 16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22149" y="2623763"/>
            <a:ext cx="12922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 indent="-317500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5" dirty="0">
                <a:latin typeface="Tahoma"/>
                <a:cs typeface="Tahoma"/>
              </a:rPr>
              <a:t> 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20" name="object 20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57868" y="2623763"/>
            <a:ext cx="9753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4961" y="2020244"/>
            <a:ext cx="123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Bl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6382" y="2020244"/>
            <a:ext cx="1230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Blocked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5192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un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27" name="object 27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16044" y="2636365"/>
            <a:ext cx="126682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914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L="316865" marR="5778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72428" y="2738627"/>
            <a:ext cx="1610995" cy="1915795"/>
            <a:chOff x="6472428" y="2738627"/>
            <a:chExt cx="1610995" cy="1915795"/>
          </a:xfrm>
        </p:grpSpPr>
        <p:sp>
          <p:nvSpPr>
            <p:cNvPr id="31" name="object 31"/>
            <p:cNvSpPr/>
            <p:nvPr/>
          </p:nvSpPr>
          <p:spPr>
            <a:xfrm>
              <a:off x="64769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2428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72648" y="2776177"/>
            <a:ext cx="9753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53666" y="3363300"/>
            <a:ext cx="5291455" cy="9810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16865" indent="-317500">
              <a:lnSpc>
                <a:spcPct val="100000"/>
              </a:lnSpc>
              <a:spcBef>
                <a:spcPts val="30"/>
              </a:spcBef>
              <a:tabLst>
                <a:tab pos="2298065" algn="l"/>
                <a:tab pos="4431030" algn="l"/>
              </a:tabLst>
            </a:pPr>
            <a:r>
              <a:rPr sz="2400" spc="-7" baseline="1736" dirty="0">
                <a:latin typeface="Wingdings"/>
                <a:cs typeface="Wingdings"/>
              </a:rPr>
              <a:t>➔</a:t>
            </a:r>
            <a:r>
              <a:rPr sz="2400" spc="157" baseline="1736" dirty="0">
                <a:latin typeface="Times New Roman"/>
                <a:cs typeface="Times New Roman"/>
              </a:rPr>
              <a:t> </a:t>
            </a:r>
            <a:r>
              <a:rPr sz="2400" spc="-7" baseline="1736" dirty="0">
                <a:latin typeface="Tahoma"/>
                <a:cs typeface="Tahoma"/>
              </a:rPr>
              <a:t>read</a:t>
            </a:r>
            <a:r>
              <a:rPr sz="2400" spc="15" baseline="1736" dirty="0">
                <a:latin typeface="Tahoma"/>
                <a:cs typeface="Tahoma"/>
              </a:rPr>
              <a:t> </a:t>
            </a:r>
            <a:r>
              <a:rPr sz="2400" spc="-7" baseline="1736" dirty="0">
                <a:latin typeface="Tahoma"/>
                <a:cs typeface="Tahoma"/>
              </a:rPr>
              <a:t>a</a:t>
            </a:r>
            <a:r>
              <a:rPr sz="2400" spc="-15" baseline="1736" dirty="0">
                <a:latin typeface="Tahoma"/>
                <a:cs typeface="Tahoma"/>
              </a:rPr>
              <a:t> file	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" dirty="0">
                <a:latin typeface="Tahoma"/>
                <a:cs typeface="Tahoma"/>
              </a:rPr>
              <a:t> 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	</a:t>
            </a:r>
            <a:r>
              <a:rPr sz="2400" spc="-7" baseline="-41666" dirty="0">
                <a:latin typeface="Tahoma"/>
                <a:cs typeface="Tahoma"/>
              </a:rPr>
              <a:t>a</a:t>
            </a:r>
            <a:r>
              <a:rPr sz="2400" spc="-30" baseline="-41666" dirty="0">
                <a:latin typeface="Tahoma"/>
                <a:cs typeface="Tahoma"/>
              </a:rPr>
              <a:t> </a:t>
            </a:r>
            <a:r>
              <a:rPr sz="2400" baseline="-41666" dirty="0">
                <a:latin typeface="Tahoma"/>
                <a:cs typeface="Tahoma"/>
              </a:rPr>
              <a:t>:=</a:t>
            </a:r>
            <a:r>
              <a:rPr sz="2400" spc="-60" baseline="-41666" dirty="0">
                <a:latin typeface="Tahoma"/>
                <a:cs typeface="Tahoma"/>
              </a:rPr>
              <a:t> </a:t>
            </a:r>
            <a:r>
              <a:rPr sz="2400" spc="-7" baseline="-41666" dirty="0">
                <a:latin typeface="Tahoma"/>
                <a:cs typeface="Tahoma"/>
              </a:rPr>
              <a:t>b</a:t>
            </a:r>
            <a:r>
              <a:rPr sz="2400" baseline="-41666" dirty="0">
                <a:latin typeface="Tahoma"/>
                <a:cs typeface="Tahoma"/>
              </a:rPr>
              <a:t> </a:t>
            </a:r>
            <a:r>
              <a:rPr sz="2400" spc="-7" baseline="-41666" dirty="0">
                <a:latin typeface="Tahoma"/>
                <a:cs typeface="Tahoma"/>
              </a:rPr>
              <a:t>-</a:t>
            </a:r>
            <a:r>
              <a:rPr sz="2400" spc="-52" baseline="-41666" dirty="0">
                <a:latin typeface="Tahoma"/>
                <a:cs typeface="Tahoma"/>
              </a:rPr>
              <a:t> </a:t>
            </a:r>
            <a:r>
              <a:rPr sz="2400" spc="-7" baseline="-41666" dirty="0">
                <a:latin typeface="Tahoma"/>
                <a:cs typeface="Tahoma"/>
              </a:rPr>
              <a:t>c </a:t>
            </a:r>
            <a:r>
              <a:rPr sz="2400" spc="-727" baseline="-41666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	a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tabLst>
                <a:tab pos="2298065" algn="l"/>
                <a:tab pos="4114165" algn="l"/>
              </a:tabLst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	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	</a:t>
            </a:r>
            <a:r>
              <a:rPr sz="2400" spc="-7" baseline="26041" dirty="0">
                <a:latin typeface="Wingdings"/>
                <a:cs typeface="Wingdings"/>
              </a:rPr>
              <a:t>➔</a:t>
            </a:r>
            <a:r>
              <a:rPr sz="2400" spc="127" baseline="26041" dirty="0">
                <a:latin typeface="Times New Roman"/>
                <a:cs typeface="Times New Roman"/>
              </a:rPr>
              <a:t> </a:t>
            </a:r>
            <a:r>
              <a:rPr sz="2400" spc="-7" baseline="26041" dirty="0">
                <a:latin typeface="Tahoma"/>
                <a:cs typeface="Tahoma"/>
              </a:rPr>
              <a:t>c</a:t>
            </a:r>
            <a:r>
              <a:rPr sz="2400" spc="-37" baseline="26041" dirty="0">
                <a:latin typeface="Tahoma"/>
                <a:cs typeface="Tahoma"/>
              </a:rPr>
              <a:t> </a:t>
            </a:r>
            <a:r>
              <a:rPr sz="2400" baseline="26041" dirty="0">
                <a:latin typeface="Tahoma"/>
                <a:cs typeface="Tahoma"/>
              </a:rPr>
              <a:t>:=</a:t>
            </a:r>
            <a:r>
              <a:rPr sz="2400" spc="-30" baseline="26041" dirty="0">
                <a:latin typeface="Tahoma"/>
                <a:cs typeface="Tahoma"/>
              </a:rPr>
              <a:t> </a:t>
            </a:r>
            <a:r>
              <a:rPr sz="2400" spc="-7" baseline="26041" dirty="0">
                <a:latin typeface="Tahoma"/>
                <a:cs typeface="Tahoma"/>
              </a:rPr>
              <a:t>c</a:t>
            </a:r>
            <a:r>
              <a:rPr sz="2400" spc="-15" baseline="26041" dirty="0">
                <a:latin typeface="Tahoma"/>
                <a:cs typeface="Tahoma"/>
              </a:rPr>
              <a:t> </a:t>
            </a:r>
            <a:r>
              <a:rPr sz="2400" spc="-7" baseline="26041" dirty="0">
                <a:latin typeface="Tahoma"/>
                <a:cs typeface="Tahoma"/>
              </a:rPr>
              <a:t>*</a:t>
            </a:r>
            <a:r>
              <a:rPr sz="2400" spc="-22" baseline="26041" dirty="0">
                <a:latin typeface="Tahoma"/>
                <a:cs typeface="Tahoma"/>
              </a:rPr>
              <a:t> </a:t>
            </a:r>
            <a:r>
              <a:rPr sz="2400" spc="-7" baseline="26041" dirty="0">
                <a:latin typeface="Tahoma"/>
                <a:cs typeface="Tahoma"/>
              </a:rPr>
              <a:t>b</a:t>
            </a:r>
            <a:endParaRPr sz="2400" baseline="26041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tabLst>
                <a:tab pos="2298065" algn="l"/>
                <a:tab pos="4431030" algn="l"/>
              </a:tabLst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	b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	</a:t>
            </a:r>
            <a:r>
              <a:rPr sz="2400" spc="-7" baseline="24305" dirty="0">
                <a:latin typeface="Tahoma"/>
                <a:cs typeface="Tahoma"/>
              </a:rPr>
              <a:t>b</a:t>
            </a:r>
            <a:r>
              <a:rPr sz="2400" spc="-30" baseline="24305" dirty="0">
                <a:latin typeface="Tahoma"/>
                <a:cs typeface="Tahoma"/>
              </a:rPr>
              <a:t> </a:t>
            </a:r>
            <a:r>
              <a:rPr sz="2400" baseline="24305" dirty="0">
                <a:latin typeface="Tahoma"/>
                <a:cs typeface="Tahoma"/>
              </a:rPr>
              <a:t>:=</a:t>
            </a:r>
            <a:r>
              <a:rPr sz="2400" spc="-75" baseline="24305" dirty="0">
                <a:latin typeface="Tahoma"/>
                <a:cs typeface="Tahoma"/>
              </a:rPr>
              <a:t> </a:t>
            </a:r>
            <a:r>
              <a:rPr sz="2400" spc="-7" baseline="24305" dirty="0">
                <a:latin typeface="Tahoma"/>
                <a:cs typeface="Tahoma"/>
              </a:rPr>
              <a:t>0</a:t>
            </a:r>
            <a:endParaRPr sz="2400" baseline="24305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2648" y="4239252"/>
            <a:ext cx="575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11451" y="3422903"/>
            <a:ext cx="6708775" cy="928369"/>
            <a:chOff x="1711451" y="3422903"/>
            <a:chExt cx="6708775" cy="928369"/>
          </a:xfrm>
        </p:grpSpPr>
        <p:sp>
          <p:nvSpPr>
            <p:cNvPr id="37" name="object 37"/>
            <p:cNvSpPr/>
            <p:nvPr/>
          </p:nvSpPr>
          <p:spPr>
            <a:xfrm>
              <a:off x="1717548" y="3429000"/>
              <a:ext cx="6696709" cy="914400"/>
            </a:xfrm>
            <a:custGeom>
              <a:avLst/>
              <a:gdLst/>
              <a:ahLst/>
              <a:cxnLst/>
              <a:rect l="l" t="t" r="r" b="b"/>
              <a:pathLst>
                <a:path w="6696709" h="914400">
                  <a:moveTo>
                    <a:pt x="6696455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6696455" y="0"/>
                  </a:lnTo>
                  <a:lnTo>
                    <a:pt x="6696455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11451" y="3422903"/>
              <a:ext cx="6708775" cy="928369"/>
            </a:xfrm>
            <a:custGeom>
              <a:avLst/>
              <a:gdLst/>
              <a:ahLst/>
              <a:cxnLst/>
              <a:rect l="l" t="t" r="r" b="b"/>
              <a:pathLst>
                <a:path w="6708775" h="928370">
                  <a:moveTo>
                    <a:pt x="6708648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6708648" y="0"/>
                  </a:lnTo>
                  <a:lnTo>
                    <a:pt x="6708648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6708648" y="920496"/>
                  </a:lnTo>
                  <a:lnTo>
                    <a:pt x="6708648" y="928116"/>
                  </a:lnTo>
                  <a:close/>
                </a:path>
                <a:path w="6708775" h="9283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6708775" h="928370">
                  <a:moveTo>
                    <a:pt x="6696455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6696455" y="6096"/>
                  </a:lnTo>
                  <a:lnTo>
                    <a:pt x="6696455" y="13716"/>
                  </a:lnTo>
                  <a:close/>
                </a:path>
                <a:path w="6708775" h="928370">
                  <a:moveTo>
                    <a:pt x="6696455" y="920496"/>
                  </a:moveTo>
                  <a:lnTo>
                    <a:pt x="6696455" y="6096"/>
                  </a:lnTo>
                  <a:lnTo>
                    <a:pt x="6702552" y="13716"/>
                  </a:lnTo>
                  <a:lnTo>
                    <a:pt x="6708648" y="13716"/>
                  </a:lnTo>
                  <a:lnTo>
                    <a:pt x="6708648" y="914400"/>
                  </a:lnTo>
                  <a:lnTo>
                    <a:pt x="6702552" y="914400"/>
                  </a:lnTo>
                  <a:lnTo>
                    <a:pt x="6696455" y="920496"/>
                  </a:lnTo>
                  <a:close/>
                </a:path>
                <a:path w="6708775" h="928370">
                  <a:moveTo>
                    <a:pt x="6708648" y="13716"/>
                  </a:moveTo>
                  <a:lnTo>
                    <a:pt x="6702552" y="13716"/>
                  </a:lnTo>
                  <a:lnTo>
                    <a:pt x="6696455" y="6096"/>
                  </a:lnTo>
                  <a:lnTo>
                    <a:pt x="6708648" y="6096"/>
                  </a:lnTo>
                  <a:lnTo>
                    <a:pt x="6708648" y="13716"/>
                  </a:lnTo>
                  <a:close/>
                </a:path>
                <a:path w="6708775" h="92837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6708775" h="928370">
                  <a:moveTo>
                    <a:pt x="6696455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6696455" y="914400"/>
                  </a:lnTo>
                  <a:lnTo>
                    <a:pt x="6696455" y="920496"/>
                  </a:lnTo>
                  <a:close/>
                </a:path>
                <a:path w="6708775" h="928370">
                  <a:moveTo>
                    <a:pt x="6708648" y="920496"/>
                  </a:moveTo>
                  <a:lnTo>
                    <a:pt x="6696455" y="920496"/>
                  </a:lnTo>
                  <a:lnTo>
                    <a:pt x="6702552" y="914400"/>
                  </a:lnTo>
                  <a:lnTo>
                    <a:pt x="6708648" y="914400"/>
                  </a:lnTo>
                  <a:lnTo>
                    <a:pt x="6708648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14500" y="3425951"/>
            <a:ext cx="6703059" cy="92201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Suppose</a:t>
            </a:r>
            <a:r>
              <a:rPr sz="2800" spc="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2800" dirty="0">
                <a:solidFill>
                  <a:srgbClr val="333333"/>
                </a:solidFill>
                <a:latin typeface="Tahoma"/>
                <a:cs typeface="Tahoma"/>
              </a:rPr>
              <a:t>Green</a:t>
            </a:r>
            <a:r>
              <a:rPr sz="28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8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finishes</a:t>
            </a:r>
            <a:r>
              <a:rPr sz="2800" spc="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ahoma"/>
                <a:cs typeface="Tahoma"/>
              </a:rPr>
              <a:t>I/O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42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Process: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040245" cy="52038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  <a:tab pos="1691639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=	A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program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execution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Execution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progress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 sequential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fashion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Example</a:t>
            </a:r>
            <a:r>
              <a:rPr sz="2100" spc="-7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kernel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shell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Program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executing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after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compilation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www-browser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management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Allocate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Processor,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main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memory,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I/O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modules,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timers,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…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Schedule: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Interleave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their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execution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Watch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for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processor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utilization,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response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time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Inter-process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communication,</a:t>
            </a:r>
            <a:r>
              <a:rPr sz="1900" spc="6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synchronization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Check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potential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deadlocks</a:t>
            </a:r>
            <a:endParaRPr sz="17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Interleaving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and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non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determinism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imply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increased </a:t>
            </a:r>
            <a:r>
              <a:rPr sz="1700" spc="-5" dirty="0">
                <a:latin typeface="Tahoma"/>
                <a:cs typeface="Tahoma"/>
              </a:rPr>
              <a:t>difficulties!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5454395"/>
              <a:ext cx="239268" cy="237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5410200"/>
              <a:ext cx="2286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7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15" name="object 15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2149" y="2623763"/>
            <a:ext cx="1256030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R="24765" algn="r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1850" y="3367952"/>
            <a:ext cx="937894" cy="9766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20" name="object 20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4961" y="2020244"/>
            <a:ext cx="123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Bl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7114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5192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un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27" name="object 27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16044" y="2636365"/>
            <a:ext cx="126682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914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L="316865" marR="5778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72428" y="2738627"/>
            <a:ext cx="1610995" cy="1915795"/>
            <a:chOff x="6472428" y="2738627"/>
            <a:chExt cx="1610995" cy="1915795"/>
          </a:xfrm>
        </p:grpSpPr>
        <p:sp>
          <p:nvSpPr>
            <p:cNvPr id="31" name="object 31"/>
            <p:cNvSpPr/>
            <p:nvPr/>
          </p:nvSpPr>
          <p:spPr>
            <a:xfrm>
              <a:off x="64769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2428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68459" y="2788779"/>
            <a:ext cx="126682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algn="just">
              <a:lnSpc>
                <a:spcPts val="1914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  <a:p>
            <a:pPr marL="316865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31686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24828" y="2891027"/>
            <a:ext cx="1610995" cy="1915795"/>
            <a:chOff x="6624828" y="2891027"/>
            <a:chExt cx="1610995" cy="1915795"/>
          </a:xfrm>
        </p:grpSpPr>
        <p:sp>
          <p:nvSpPr>
            <p:cNvPr id="35" name="object 35"/>
            <p:cNvSpPr/>
            <p:nvPr/>
          </p:nvSpPr>
          <p:spPr>
            <a:xfrm>
              <a:off x="6629399" y="28955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4828" y="28910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24600" y="2590800"/>
            <a:ext cx="1905000" cy="2209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71310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713105" marR="2343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  <a:p>
            <a:pPr marR="651510" algn="r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R="633730" algn="r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39" name="object 39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Two</a:t>
            </a:r>
            <a:r>
              <a:rPr dirty="0"/>
              <a:t> </a:t>
            </a:r>
            <a:r>
              <a:rPr spc="-5" dirty="0"/>
              <a:t>Process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5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400" y="5024628"/>
            <a:ext cx="4502150" cy="1338580"/>
            <a:chOff x="2438400" y="5024628"/>
            <a:chExt cx="4502150" cy="1338580"/>
          </a:xfrm>
        </p:grpSpPr>
        <p:sp>
          <p:nvSpPr>
            <p:cNvPr id="4" name="object 4"/>
            <p:cNvSpPr/>
            <p:nvPr/>
          </p:nvSpPr>
          <p:spPr>
            <a:xfrm>
              <a:off x="3653015" y="5329440"/>
              <a:ext cx="1534795" cy="391795"/>
            </a:xfrm>
            <a:custGeom>
              <a:avLst/>
              <a:gdLst/>
              <a:ahLst/>
              <a:cxnLst/>
              <a:rect l="l" t="t" r="r" b="b"/>
              <a:pathLst>
                <a:path w="1534795" h="391795">
                  <a:moveTo>
                    <a:pt x="1534668" y="0"/>
                  </a:moveTo>
                  <a:lnTo>
                    <a:pt x="1524000" y="0"/>
                  </a:lnTo>
                  <a:lnTo>
                    <a:pt x="1524000" y="10668"/>
                  </a:lnTo>
                  <a:lnTo>
                    <a:pt x="1524000" y="381000"/>
                  </a:lnTo>
                  <a:lnTo>
                    <a:pt x="1153668" y="381000"/>
                  </a:lnTo>
                  <a:lnTo>
                    <a:pt x="1153668" y="10668"/>
                  </a:lnTo>
                  <a:lnTo>
                    <a:pt x="1524000" y="10668"/>
                  </a:lnTo>
                  <a:lnTo>
                    <a:pt x="1524000" y="0"/>
                  </a:lnTo>
                  <a:lnTo>
                    <a:pt x="1153668" y="0"/>
                  </a:lnTo>
                  <a:lnTo>
                    <a:pt x="1143000" y="0"/>
                  </a:lnTo>
                  <a:lnTo>
                    <a:pt x="1143000" y="10668"/>
                  </a:lnTo>
                  <a:lnTo>
                    <a:pt x="1143000" y="381000"/>
                  </a:lnTo>
                  <a:lnTo>
                    <a:pt x="772668" y="381000"/>
                  </a:lnTo>
                  <a:lnTo>
                    <a:pt x="772668" y="10668"/>
                  </a:lnTo>
                  <a:lnTo>
                    <a:pt x="1143000" y="10668"/>
                  </a:lnTo>
                  <a:lnTo>
                    <a:pt x="1143000" y="0"/>
                  </a:lnTo>
                  <a:lnTo>
                    <a:pt x="772668" y="0"/>
                  </a:lnTo>
                  <a:lnTo>
                    <a:pt x="762000" y="0"/>
                  </a:lnTo>
                  <a:lnTo>
                    <a:pt x="762000" y="10668"/>
                  </a:lnTo>
                  <a:lnTo>
                    <a:pt x="762000" y="381000"/>
                  </a:lnTo>
                  <a:lnTo>
                    <a:pt x="391668" y="381000"/>
                  </a:lnTo>
                  <a:lnTo>
                    <a:pt x="391668" y="10668"/>
                  </a:lnTo>
                  <a:lnTo>
                    <a:pt x="762000" y="10668"/>
                  </a:lnTo>
                  <a:lnTo>
                    <a:pt x="762000" y="0"/>
                  </a:lnTo>
                  <a:lnTo>
                    <a:pt x="391668" y="0"/>
                  </a:lnTo>
                  <a:lnTo>
                    <a:pt x="381000" y="0"/>
                  </a:lnTo>
                  <a:lnTo>
                    <a:pt x="381000" y="10668"/>
                  </a:lnTo>
                  <a:lnTo>
                    <a:pt x="381000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381000" y="10668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91668"/>
                  </a:lnTo>
                  <a:lnTo>
                    <a:pt x="381000" y="391668"/>
                  </a:lnTo>
                  <a:lnTo>
                    <a:pt x="391668" y="391668"/>
                  </a:lnTo>
                  <a:lnTo>
                    <a:pt x="1534668" y="391668"/>
                  </a:lnTo>
                  <a:lnTo>
                    <a:pt x="1534668" y="385572"/>
                  </a:lnTo>
                  <a:lnTo>
                    <a:pt x="1534668" y="381000"/>
                  </a:lnTo>
                  <a:lnTo>
                    <a:pt x="1534668" y="10668"/>
                  </a:lnTo>
                  <a:lnTo>
                    <a:pt x="1534668" y="4572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024640"/>
              <a:ext cx="4502150" cy="1306195"/>
            </a:xfrm>
            <a:custGeom>
              <a:avLst/>
              <a:gdLst/>
              <a:ahLst/>
              <a:cxnLst/>
              <a:rect l="l" t="t" r="r" b="b"/>
              <a:pathLst>
                <a:path w="4502150" h="1306195">
                  <a:moveTo>
                    <a:pt x="1219200" y="684276"/>
                  </a:moveTo>
                  <a:lnTo>
                    <a:pt x="1066800" y="684276"/>
                  </a:lnTo>
                  <a:lnTo>
                    <a:pt x="1066800" y="697992"/>
                  </a:lnTo>
                  <a:lnTo>
                    <a:pt x="1219200" y="697992"/>
                  </a:lnTo>
                  <a:lnTo>
                    <a:pt x="1219200" y="684276"/>
                  </a:lnTo>
                  <a:close/>
                </a:path>
                <a:path w="4502150" h="1306195">
                  <a:moveTo>
                    <a:pt x="1219200" y="303276"/>
                  </a:moveTo>
                  <a:lnTo>
                    <a:pt x="1066800" y="303276"/>
                  </a:lnTo>
                  <a:lnTo>
                    <a:pt x="1066800" y="316992"/>
                  </a:lnTo>
                  <a:lnTo>
                    <a:pt x="1219200" y="316992"/>
                  </a:lnTo>
                  <a:lnTo>
                    <a:pt x="1219200" y="303276"/>
                  </a:lnTo>
                  <a:close/>
                </a:path>
                <a:path w="4502150" h="1306195">
                  <a:moveTo>
                    <a:pt x="4501896" y="228600"/>
                  </a:moveTo>
                  <a:lnTo>
                    <a:pt x="4491228" y="228600"/>
                  </a:lnTo>
                  <a:lnTo>
                    <a:pt x="4491228" y="239268"/>
                  </a:lnTo>
                  <a:lnTo>
                    <a:pt x="4491228" y="685800"/>
                  </a:lnTo>
                  <a:lnTo>
                    <a:pt x="4044696" y="685800"/>
                  </a:lnTo>
                  <a:lnTo>
                    <a:pt x="4044696" y="239268"/>
                  </a:lnTo>
                  <a:lnTo>
                    <a:pt x="4491228" y="239268"/>
                  </a:lnTo>
                  <a:lnTo>
                    <a:pt x="4491228" y="228600"/>
                  </a:lnTo>
                  <a:lnTo>
                    <a:pt x="4273296" y="228600"/>
                  </a:lnTo>
                  <a:lnTo>
                    <a:pt x="4273296" y="4559"/>
                  </a:lnTo>
                  <a:lnTo>
                    <a:pt x="4267200" y="4559"/>
                  </a:lnTo>
                  <a:lnTo>
                    <a:pt x="4267200" y="0"/>
                  </a:lnTo>
                  <a:lnTo>
                    <a:pt x="762000" y="0"/>
                  </a:lnTo>
                  <a:lnTo>
                    <a:pt x="762000" y="4559"/>
                  </a:lnTo>
                  <a:lnTo>
                    <a:pt x="757428" y="4559"/>
                  </a:lnTo>
                  <a:lnTo>
                    <a:pt x="757428" y="385572"/>
                  </a:lnTo>
                  <a:lnTo>
                    <a:pt x="723900" y="385572"/>
                  </a:lnTo>
                  <a:lnTo>
                    <a:pt x="759714" y="457200"/>
                  </a:lnTo>
                  <a:lnTo>
                    <a:pt x="0" y="457200"/>
                  </a:lnTo>
                  <a:lnTo>
                    <a:pt x="0" y="467868"/>
                  </a:lnTo>
                  <a:lnTo>
                    <a:pt x="758939" y="467868"/>
                  </a:lnTo>
                  <a:lnTo>
                    <a:pt x="723900" y="537959"/>
                  </a:lnTo>
                  <a:lnTo>
                    <a:pt x="757428" y="537959"/>
                  </a:lnTo>
                  <a:lnTo>
                    <a:pt x="757428" y="1299959"/>
                  </a:lnTo>
                  <a:lnTo>
                    <a:pt x="762000" y="1299959"/>
                  </a:lnTo>
                  <a:lnTo>
                    <a:pt x="762000" y="1306068"/>
                  </a:lnTo>
                  <a:lnTo>
                    <a:pt x="1905000" y="1306068"/>
                  </a:lnTo>
                  <a:lnTo>
                    <a:pt x="1905000" y="1295400"/>
                  </a:lnTo>
                  <a:lnTo>
                    <a:pt x="768096" y="1295400"/>
                  </a:lnTo>
                  <a:lnTo>
                    <a:pt x="768096" y="537959"/>
                  </a:lnTo>
                  <a:lnTo>
                    <a:pt x="800100" y="537959"/>
                  </a:lnTo>
                  <a:lnTo>
                    <a:pt x="794004" y="525767"/>
                  </a:lnTo>
                  <a:lnTo>
                    <a:pt x="765048" y="467868"/>
                  </a:lnTo>
                  <a:lnTo>
                    <a:pt x="990600" y="467868"/>
                  </a:lnTo>
                  <a:lnTo>
                    <a:pt x="990600" y="499872"/>
                  </a:lnTo>
                  <a:lnTo>
                    <a:pt x="1054608" y="467868"/>
                  </a:lnTo>
                  <a:lnTo>
                    <a:pt x="1066800" y="461772"/>
                  </a:lnTo>
                  <a:lnTo>
                    <a:pt x="1057656" y="457200"/>
                  </a:lnTo>
                  <a:lnTo>
                    <a:pt x="990600" y="423672"/>
                  </a:lnTo>
                  <a:lnTo>
                    <a:pt x="990600" y="457200"/>
                  </a:lnTo>
                  <a:lnTo>
                    <a:pt x="764286" y="457200"/>
                  </a:lnTo>
                  <a:lnTo>
                    <a:pt x="793242" y="399288"/>
                  </a:lnTo>
                  <a:lnTo>
                    <a:pt x="800100" y="385572"/>
                  </a:lnTo>
                  <a:lnTo>
                    <a:pt x="768096" y="385572"/>
                  </a:lnTo>
                  <a:lnTo>
                    <a:pt x="768096" y="10668"/>
                  </a:lnTo>
                  <a:lnTo>
                    <a:pt x="4262628" y="10668"/>
                  </a:lnTo>
                  <a:lnTo>
                    <a:pt x="4262628" y="228600"/>
                  </a:lnTo>
                  <a:lnTo>
                    <a:pt x="4034028" y="228600"/>
                  </a:lnTo>
                  <a:lnTo>
                    <a:pt x="4034028" y="696468"/>
                  </a:lnTo>
                  <a:lnTo>
                    <a:pt x="4501896" y="696468"/>
                  </a:lnTo>
                  <a:lnTo>
                    <a:pt x="4501896" y="690372"/>
                  </a:lnTo>
                  <a:lnTo>
                    <a:pt x="4501896" y="685800"/>
                  </a:lnTo>
                  <a:lnTo>
                    <a:pt x="4501896" y="239268"/>
                  </a:lnTo>
                  <a:lnTo>
                    <a:pt x="4501896" y="233172"/>
                  </a:lnTo>
                  <a:lnTo>
                    <a:pt x="450189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227" y="5405627"/>
              <a:ext cx="239268" cy="2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5410200"/>
              <a:ext cx="2286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7511" y="539191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4112" y="266700"/>
                  </a:moveTo>
                  <a:lnTo>
                    <a:pt x="120396" y="266700"/>
                  </a:lnTo>
                  <a:lnTo>
                    <a:pt x="106680" y="263652"/>
                  </a:lnTo>
                  <a:lnTo>
                    <a:pt x="70104" y="251460"/>
                  </a:lnTo>
                  <a:lnTo>
                    <a:pt x="39624" y="228600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18872" y="0"/>
                  </a:lnTo>
                  <a:lnTo>
                    <a:pt x="146304" y="0"/>
                  </a:lnTo>
                  <a:lnTo>
                    <a:pt x="158495" y="3048"/>
                  </a:lnTo>
                  <a:lnTo>
                    <a:pt x="172212" y="6096"/>
                  </a:lnTo>
                  <a:lnTo>
                    <a:pt x="196595" y="15240"/>
                  </a:lnTo>
                  <a:lnTo>
                    <a:pt x="217931" y="30480"/>
                  </a:lnTo>
                  <a:lnTo>
                    <a:pt x="227076" y="38100"/>
                  </a:lnTo>
                  <a:lnTo>
                    <a:pt x="124968" y="38100"/>
                  </a:lnTo>
                  <a:lnTo>
                    <a:pt x="114300" y="39624"/>
                  </a:lnTo>
                  <a:lnTo>
                    <a:pt x="105156" y="42672"/>
                  </a:lnTo>
                  <a:lnTo>
                    <a:pt x="97536" y="45720"/>
                  </a:lnTo>
                  <a:lnTo>
                    <a:pt x="88392" y="48768"/>
                  </a:lnTo>
                  <a:lnTo>
                    <a:pt x="54864" y="79248"/>
                  </a:lnTo>
                  <a:lnTo>
                    <a:pt x="38100" y="121920"/>
                  </a:lnTo>
                  <a:lnTo>
                    <a:pt x="38100" y="141732"/>
                  </a:lnTo>
                  <a:lnTo>
                    <a:pt x="39624" y="150876"/>
                  </a:lnTo>
                  <a:lnTo>
                    <a:pt x="42672" y="161544"/>
                  </a:lnTo>
                  <a:lnTo>
                    <a:pt x="45720" y="169164"/>
                  </a:lnTo>
                  <a:lnTo>
                    <a:pt x="48768" y="178308"/>
                  </a:lnTo>
                  <a:lnTo>
                    <a:pt x="79248" y="211836"/>
                  </a:lnTo>
                  <a:lnTo>
                    <a:pt x="121920" y="228600"/>
                  </a:lnTo>
                  <a:lnTo>
                    <a:pt x="226822" y="228600"/>
                  </a:lnTo>
                  <a:lnTo>
                    <a:pt x="217931" y="236220"/>
                  </a:lnTo>
                  <a:lnTo>
                    <a:pt x="173736" y="260604"/>
                  </a:lnTo>
                  <a:lnTo>
                    <a:pt x="161543" y="263652"/>
                  </a:lnTo>
                  <a:lnTo>
                    <a:pt x="134112" y="266700"/>
                  </a:lnTo>
                  <a:close/>
                </a:path>
                <a:path w="266700" h="266700">
                  <a:moveTo>
                    <a:pt x="226822" y="228600"/>
                  </a:moveTo>
                  <a:lnTo>
                    <a:pt x="141732" y="228600"/>
                  </a:lnTo>
                  <a:lnTo>
                    <a:pt x="150876" y="227076"/>
                  </a:lnTo>
                  <a:lnTo>
                    <a:pt x="161543" y="224028"/>
                  </a:lnTo>
                  <a:lnTo>
                    <a:pt x="169164" y="220980"/>
                  </a:lnTo>
                  <a:lnTo>
                    <a:pt x="178307" y="217932"/>
                  </a:lnTo>
                  <a:lnTo>
                    <a:pt x="185928" y="213360"/>
                  </a:lnTo>
                  <a:lnTo>
                    <a:pt x="216407" y="179832"/>
                  </a:lnTo>
                  <a:lnTo>
                    <a:pt x="228600" y="144780"/>
                  </a:lnTo>
                  <a:lnTo>
                    <a:pt x="228600" y="124968"/>
                  </a:lnTo>
                  <a:lnTo>
                    <a:pt x="227076" y="114300"/>
                  </a:lnTo>
                  <a:lnTo>
                    <a:pt x="224028" y="105156"/>
                  </a:lnTo>
                  <a:lnTo>
                    <a:pt x="220980" y="97536"/>
                  </a:lnTo>
                  <a:lnTo>
                    <a:pt x="217931" y="88392"/>
                  </a:lnTo>
                  <a:lnTo>
                    <a:pt x="187452" y="54864"/>
                  </a:lnTo>
                  <a:lnTo>
                    <a:pt x="144780" y="38100"/>
                  </a:lnTo>
                  <a:lnTo>
                    <a:pt x="227076" y="38100"/>
                  </a:lnTo>
                  <a:lnTo>
                    <a:pt x="249936" y="68580"/>
                  </a:lnTo>
                  <a:lnTo>
                    <a:pt x="263652" y="105156"/>
                  </a:lnTo>
                  <a:lnTo>
                    <a:pt x="266700" y="132588"/>
                  </a:lnTo>
                  <a:lnTo>
                    <a:pt x="266700" y="146304"/>
                  </a:lnTo>
                  <a:lnTo>
                    <a:pt x="263652" y="158496"/>
                  </a:lnTo>
                  <a:lnTo>
                    <a:pt x="260604" y="172212"/>
                  </a:lnTo>
                  <a:lnTo>
                    <a:pt x="251460" y="196596"/>
                  </a:lnTo>
                  <a:lnTo>
                    <a:pt x="236219" y="217932"/>
                  </a:lnTo>
                  <a:lnTo>
                    <a:pt x="228600" y="227076"/>
                  </a:lnTo>
                  <a:lnTo>
                    <a:pt x="226822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4828" y="5405627"/>
              <a:ext cx="239268" cy="2392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67187" y="5791212"/>
              <a:ext cx="2444750" cy="571500"/>
            </a:xfrm>
            <a:custGeom>
              <a:avLst/>
              <a:gdLst/>
              <a:ahLst/>
              <a:cxnLst/>
              <a:rect l="l" t="t" r="r" b="b"/>
              <a:pathLst>
                <a:path w="2444750" h="571500">
                  <a:moveTo>
                    <a:pt x="2444508" y="0"/>
                  </a:moveTo>
                  <a:lnTo>
                    <a:pt x="2433840" y="0"/>
                  </a:lnTo>
                  <a:lnTo>
                    <a:pt x="2433840" y="528828"/>
                  </a:lnTo>
                  <a:lnTo>
                    <a:pt x="76200" y="528828"/>
                  </a:lnTo>
                  <a:lnTo>
                    <a:pt x="76200" y="495300"/>
                  </a:lnTo>
                  <a:lnTo>
                    <a:pt x="0" y="533400"/>
                  </a:lnTo>
                  <a:lnTo>
                    <a:pt x="76200" y="571500"/>
                  </a:lnTo>
                  <a:lnTo>
                    <a:pt x="76200" y="539496"/>
                  </a:lnTo>
                  <a:lnTo>
                    <a:pt x="2438412" y="539496"/>
                  </a:lnTo>
                  <a:lnTo>
                    <a:pt x="2438412" y="533400"/>
                  </a:lnTo>
                  <a:lnTo>
                    <a:pt x="2444508" y="533400"/>
                  </a:lnTo>
                  <a:lnTo>
                    <a:pt x="24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257800" y="5448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76200"/>
                </a:moveTo>
                <a:lnTo>
                  <a:pt x="1066800" y="0"/>
                </a:lnTo>
                <a:lnTo>
                  <a:pt x="1133856" y="33528"/>
                </a:lnTo>
                <a:lnTo>
                  <a:pt x="1080516" y="33528"/>
                </a:lnTo>
                <a:lnTo>
                  <a:pt x="1080516" y="44196"/>
                </a:lnTo>
                <a:lnTo>
                  <a:pt x="1130808" y="44196"/>
                </a:lnTo>
                <a:lnTo>
                  <a:pt x="1066800" y="76200"/>
                </a:lnTo>
                <a:close/>
              </a:path>
              <a:path w="1143000" h="76200">
                <a:moveTo>
                  <a:pt x="10668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1066800" y="33528"/>
                </a:lnTo>
                <a:lnTo>
                  <a:pt x="1066800" y="44196"/>
                </a:lnTo>
                <a:close/>
              </a:path>
              <a:path w="1143000" h="76200">
                <a:moveTo>
                  <a:pt x="1130808" y="44196"/>
                </a:moveTo>
                <a:lnTo>
                  <a:pt x="1080516" y="44196"/>
                </a:lnTo>
                <a:lnTo>
                  <a:pt x="1080516" y="33528"/>
                </a:lnTo>
                <a:lnTo>
                  <a:pt x="1133856" y="33528"/>
                </a:lnTo>
                <a:lnTo>
                  <a:pt x="1143000" y="38100"/>
                </a:lnTo>
                <a:lnTo>
                  <a:pt x="11308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54483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456" y="33528"/>
                </a:lnTo>
                <a:lnTo>
                  <a:pt x="928116" y="33528"/>
                </a:lnTo>
                <a:lnTo>
                  <a:pt x="928116" y="44196"/>
                </a:lnTo>
                <a:lnTo>
                  <a:pt x="978408" y="44196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4196"/>
                </a:moveTo>
                <a:lnTo>
                  <a:pt x="0" y="44196"/>
                </a:lnTo>
                <a:lnTo>
                  <a:pt x="0" y="33528"/>
                </a:lnTo>
                <a:lnTo>
                  <a:pt x="914400" y="33528"/>
                </a:lnTo>
                <a:lnTo>
                  <a:pt x="914400" y="44196"/>
                </a:lnTo>
                <a:close/>
              </a:path>
              <a:path w="990600" h="76200">
                <a:moveTo>
                  <a:pt x="978408" y="44196"/>
                </a:moveTo>
                <a:lnTo>
                  <a:pt x="928116" y="44196"/>
                </a:lnTo>
                <a:lnTo>
                  <a:pt x="928116" y="33528"/>
                </a:lnTo>
                <a:lnTo>
                  <a:pt x="981456" y="33528"/>
                </a:lnTo>
                <a:lnTo>
                  <a:pt x="990600" y="38100"/>
                </a:lnTo>
                <a:lnTo>
                  <a:pt x="9784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320028" y="2586227"/>
            <a:ext cx="1610995" cy="1915795"/>
            <a:chOff x="6320028" y="2586227"/>
            <a:chExt cx="1610995" cy="1915795"/>
          </a:xfrm>
        </p:grpSpPr>
        <p:sp>
          <p:nvSpPr>
            <p:cNvPr id="15" name="object 15"/>
            <p:cNvSpPr/>
            <p:nvPr/>
          </p:nvSpPr>
          <p:spPr>
            <a:xfrm>
              <a:off x="63245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0028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03344" y="2623763"/>
            <a:ext cx="1292225" cy="172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+ 1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:=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57627" y="2586227"/>
            <a:ext cx="1610995" cy="1915795"/>
            <a:chOff x="2357627" y="2586227"/>
            <a:chExt cx="1610995" cy="1915795"/>
          </a:xfrm>
        </p:grpSpPr>
        <p:sp>
          <p:nvSpPr>
            <p:cNvPr id="19" name="object 19"/>
            <p:cNvSpPr/>
            <p:nvPr/>
          </p:nvSpPr>
          <p:spPr>
            <a:xfrm>
              <a:off x="23621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76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62200" y="2590800"/>
            <a:ext cx="1600200" cy="1905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algn="just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08305" marR="23431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91440"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408305" marR="29972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4961" y="2020244"/>
            <a:ext cx="123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Bl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3771" y="2020244"/>
            <a:ext cx="131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unn</a:t>
            </a:r>
            <a:r>
              <a:rPr sz="2800" spc="-30" dirty="0">
                <a:latin typeface="Tahoma"/>
                <a:cs typeface="Tahoma"/>
              </a:rPr>
              <a:t>i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8535" y="2020244"/>
            <a:ext cx="98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38827" y="2586227"/>
            <a:ext cx="1610995" cy="1915795"/>
            <a:chOff x="4338827" y="2586227"/>
            <a:chExt cx="1610995" cy="1915795"/>
          </a:xfrm>
        </p:grpSpPr>
        <p:sp>
          <p:nvSpPr>
            <p:cNvPr id="26" name="object 26"/>
            <p:cNvSpPr/>
            <p:nvPr/>
          </p:nvSpPr>
          <p:spPr>
            <a:xfrm>
              <a:off x="4343399" y="25907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8827" y="25862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34849" y="2636365"/>
            <a:ext cx="125476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914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ts val="1900"/>
              </a:lnSpc>
            </a:pP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 marL="316865" indent="-317500">
              <a:lnSpc>
                <a:spcPts val="1900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c * 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91227" y="2738627"/>
            <a:ext cx="1610995" cy="1915795"/>
            <a:chOff x="4491227" y="2738627"/>
            <a:chExt cx="1610995" cy="1915795"/>
          </a:xfrm>
        </p:grpSpPr>
        <p:sp>
          <p:nvSpPr>
            <p:cNvPr id="30" name="object 30"/>
            <p:cNvSpPr/>
            <p:nvPr/>
          </p:nvSpPr>
          <p:spPr>
            <a:xfrm>
              <a:off x="4495799" y="27431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91227" y="27386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87164" y="2788779"/>
            <a:ext cx="126682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algn="just">
              <a:lnSpc>
                <a:spcPts val="1914"/>
              </a:lnSpc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 algn="just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read a </a:t>
            </a:r>
            <a:r>
              <a:rPr sz="1600" spc="-10" dirty="0">
                <a:latin typeface="Tahoma"/>
                <a:cs typeface="Tahoma"/>
              </a:rPr>
              <a:t>file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algn="just">
              <a:lnSpc>
                <a:spcPts val="1885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+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316865" marR="57785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dirty="0">
                <a:latin typeface="Tahoma"/>
                <a:cs typeface="Tahoma"/>
              </a:rPr>
              <a:t>:= </a:t>
            </a:r>
            <a:r>
              <a:rPr sz="1600" spc="-5" dirty="0">
                <a:latin typeface="Tahoma"/>
                <a:cs typeface="Tahoma"/>
              </a:rPr>
              <a:t>b - 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43627" y="2891027"/>
            <a:ext cx="1610995" cy="1915795"/>
            <a:chOff x="4643627" y="2891027"/>
            <a:chExt cx="1610995" cy="1915795"/>
          </a:xfrm>
        </p:grpSpPr>
        <p:sp>
          <p:nvSpPr>
            <p:cNvPr id="34" name="object 34"/>
            <p:cNvSpPr/>
            <p:nvPr/>
          </p:nvSpPr>
          <p:spPr>
            <a:xfrm>
              <a:off x="4648199" y="2895599"/>
              <a:ext cx="1600200" cy="1905000"/>
            </a:xfrm>
            <a:custGeom>
              <a:avLst/>
              <a:gdLst/>
              <a:ahLst/>
              <a:cxnLst/>
              <a:rect l="l" t="t" r="r" b="b"/>
              <a:pathLst>
                <a:path w="1600200" h="1905000">
                  <a:moveTo>
                    <a:pt x="1600200" y="1905000"/>
                  </a:moveTo>
                  <a:lnTo>
                    <a:pt x="0" y="19050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9050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3627" y="2891027"/>
              <a:ext cx="1610995" cy="1915795"/>
            </a:xfrm>
            <a:custGeom>
              <a:avLst/>
              <a:gdLst/>
              <a:ahLst/>
              <a:cxnLst/>
              <a:rect l="l" t="t" r="r" b="b"/>
              <a:pathLst>
                <a:path w="1610995" h="1915795">
                  <a:moveTo>
                    <a:pt x="1610868" y="1915668"/>
                  </a:moveTo>
                  <a:lnTo>
                    <a:pt x="0" y="1915668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905000"/>
                  </a:lnTo>
                  <a:lnTo>
                    <a:pt x="4572" y="1905000"/>
                  </a:lnTo>
                  <a:lnTo>
                    <a:pt x="10668" y="1909572"/>
                  </a:lnTo>
                  <a:lnTo>
                    <a:pt x="1610868" y="1909572"/>
                  </a:lnTo>
                  <a:lnTo>
                    <a:pt x="1610868" y="1915668"/>
                  </a:lnTo>
                  <a:close/>
                </a:path>
                <a:path w="1610995" h="19157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10995" h="1915795">
                  <a:moveTo>
                    <a:pt x="160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600200" y="4572"/>
                  </a:lnTo>
                  <a:lnTo>
                    <a:pt x="1600200" y="10668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600200" y="4572"/>
                  </a:lnTo>
                  <a:lnTo>
                    <a:pt x="1604772" y="10668"/>
                  </a:lnTo>
                  <a:lnTo>
                    <a:pt x="1610868" y="10668"/>
                  </a:lnTo>
                  <a:lnTo>
                    <a:pt x="1610868" y="1905000"/>
                  </a:lnTo>
                  <a:lnTo>
                    <a:pt x="1604772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0668"/>
                  </a:moveTo>
                  <a:lnTo>
                    <a:pt x="1604772" y="10668"/>
                  </a:lnTo>
                  <a:lnTo>
                    <a:pt x="1600200" y="4572"/>
                  </a:lnTo>
                  <a:lnTo>
                    <a:pt x="1610868" y="4572"/>
                  </a:lnTo>
                  <a:lnTo>
                    <a:pt x="1610868" y="10668"/>
                  </a:lnTo>
                  <a:close/>
                </a:path>
                <a:path w="1610995" h="1915795">
                  <a:moveTo>
                    <a:pt x="10668" y="1909572"/>
                  </a:moveTo>
                  <a:lnTo>
                    <a:pt x="4572" y="1905000"/>
                  </a:lnTo>
                  <a:lnTo>
                    <a:pt x="10668" y="1905000"/>
                  </a:lnTo>
                  <a:lnTo>
                    <a:pt x="10668" y="1909572"/>
                  </a:lnTo>
                  <a:close/>
                </a:path>
                <a:path w="1610995" h="1915795">
                  <a:moveTo>
                    <a:pt x="1600200" y="1909572"/>
                  </a:moveTo>
                  <a:lnTo>
                    <a:pt x="10668" y="1909572"/>
                  </a:lnTo>
                  <a:lnTo>
                    <a:pt x="10668" y="1905000"/>
                  </a:lnTo>
                  <a:lnTo>
                    <a:pt x="1600200" y="1905000"/>
                  </a:lnTo>
                  <a:lnTo>
                    <a:pt x="1600200" y="1909572"/>
                  </a:lnTo>
                  <a:close/>
                </a:path>
                <a:path w="1610995" h="1915795">
                  <a:moveTo>
                    <a:pt x="1610868" y="1909572"/>
                  </a:moveTo>
                  <a:lnTo>
                    <a:pt x="1600200" y="1909572"/>
                  </a:lnTo>
                  <a:lnTo>
                    <a:pt x="1604772" y="1905000"/>
                  </a:lnTo>
                  <a:lnTo>
                    <a:pt x="1610868" y="1905000"/>
                  </a:lnTo>
                  <a:lnTo>
                    <a:pt x="1610868" y="19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43879" y="2928592"/>
            <a:ext cx="9188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read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9578" y="3428917"/>
            <a:ext cx="1266825" cy="9766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686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+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R="118745" algn="r">
              <a:lnSpc>
                <a:spcPts val="1820"/>
              </a:lnSpc>
            </a:pPr>
            <a:r>
              <a:rPr sz="1600" spc="-5" dirty="0">
                <a:latin typeface="Wingdings"/>
                <a:cs typeface="Wingdings"/>
              </a:rPr>
              <a:t>➔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 marR="57785" algn="r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*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3879" y="4391666"/>
            <a:ext cx="59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:=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08703" y="3422903"/>
            <a:ext cx="1918970" cy="928369"/>
            <a:chOff x="4108703" y="3422903"/>
            <a:chExt cx="1918970" cy="928369"/>
          </a:xfrm>
        </p:grpSpPr>
        <p:sp>
          <p:nvSpPr>
            <p:cNvPr id="40" name="object 40"/>
            <p:cNvSpPr/>
            <p:nvPr/>
          </p:nvSpPr>
          <p:spPr>
            <a:xfrm>
              <a:off x="4114800" y="34290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08703" y="34229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11752" y="3425951"/>
            <a:ext cx="1911985" cy="92201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444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25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Limitations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-15" dirty="0"/>
              <a:t>Two</a:t>
            </a:r>
            <a:r>
              <a:rPr spc="30" dirty="0"/>
              <a:t> </a:t>
            </a:r>
            <a:r>
              <a:rPr spc="-5" dirty="0"/>
              <a:t>Process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980680" cy="394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Timeouts: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highest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will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dispatched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(…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regardless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capabilities!)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Wasteful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Waiting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 I/O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operations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Waiting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access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this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case dispatcher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cannot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select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front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worst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case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dispatcher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scan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whole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Add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more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…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Waiting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(i.e.,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blocked),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ready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624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Five</a:t>
            </a:r>
            <a:r>
              <a:rPr spc="-30" dirty="0"/>
              <a:t> </a:t>
            </a:r>
            <a:r>
              <a:rPr spc="-5" dirty="0"/>
              <a:t>State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5389862"/>
            <a:ext cx="6944359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Admittance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control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usage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which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need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wait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events </a:t>
            </a:r>
            <a:r>
              <a:rPr sz="2100" spc="-10" dirty="0">
                <a:latin typeface="Tahoma"/>
                <a:cs typeface="Tahoma"/>
              </a:rPr>
              <a:t>can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blocked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183" y="1824227"/>
            <a:ext cx="8693150" cy="3286760"/>
            <a:chOff x="710183" y="1824227"/>
            <a:chExt cx="8693150" cy="3286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1824227"/>
              <a:ext cx="8692845" cy="32862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3127" y="4410455"/>
              <a:ext cx="1440180" cy="536575"/>
            </a:xfrm>
            <a:custGeom>
              <a:avLst/>
              <a:gdLst/>
              <a:ahLst/>
              <a:cxnLst/>
              <a:rect l="l" t="t" r="r" b="b"/>
              <a:pathLst>
                <a:path w="1440179" h="536575">
                  <a:moveTo>
                    <a:pt x="1440179" y="536447"/>
                  </a:moveTo>
                  <a:lnTo>
                    <a:pt x="0" y="536447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536447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0935" y="4398264"/>
              <a:ext cx="1466215" cy="562610"/>
            </a:xfrm>
            <a:custGeom>
              <a:avLst/>
              <a:gdLst/>
              <a:ahLst/>
              <a:cxnLst/>
              <a:rect l="l" t="t" r="r" b="b"/>
              <a:pathLst>
                <a:path w="1466214" h="562610">
                  <a:moveTo>
                    <a:pt x="1459992" y="562355"/>
                  </a:moveTo>
                  <a:lnTo>
                    <a:pt x="6096" y="562355"/>
                  </a:lnTo>
                  <a:lnTo>
                    <a:pt x="0" y="556260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459992" y="0"/>
                  </a:lnTo>
                  <a:lnTo>
                    <a:pt x="1466088" y="6096"/>
                  </a:lnTo>
                  <a:lnTo>
                    <a:pt x="1466088" y="12192"/>
                  </a:ln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lnTo>
                    <a:pt x="25908" y="536448"/>
                  </a:lnTo>
                  <a:lnTo>
                    <a:pt x="12192" y="536448"/>
                  </a:lnTo>
                  <a:lnTo>
                    <a:pt x="25908" y="548640"/>
                  </a:lnTo>
                  <a:lnTo>
                    <a:pt x="1466088" y="548640"/>
                  </a:lnTo>
                  <a:lnTo>
                    <a:pt x="1466088" y="556260"/>
                  </a:lnTo>
                  <a:lnTo>
                    <a:pt x="1459992" y="562355"/>
                  </a:lnTo>
                  <a:close/>
                </a:path>
                <a:path w="1466214" h="562610">
                  <a:moveTo>
                    <a:pt x="25908" y="25908"/>
                  </a:move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close/>
                </a:path>
                <a:path w="1466214" h="562610">
                  <a:moveTo>
                    <a:pt x="1440180" y="25908"/>
                  </a:moveTo>
                  <a:lnTo>
                    <a:pt x="25908" y="25908"/>
                  </a:lnTo>
                  <a:lnTo>
                    <a:pt x="25908" y="12192"/>
                  </a:lnTo>
                  <a:lnTo>
                    <a:pt x="1440180" y="12192"/>
                  </a:lnTo>
                  <a:lnTo>
                    <a:pt x="1440180" y="25908"/>
                  </a:lnTo>
                  <a:close/>
                </a:path>
                <a:path w="1466214" h="562610">
                  <a:moveTo>
                    <a:pt x="1440180" y="548640"/>
                  </a:moveTo>
                  <a:lnTo>
                    <a:pt x="1440180" y="12192"/>
                  </a:lnTo>
                  <a:lnTo>
                    <a:pt x="1452372" y="25908"/>
                  </a:lnTo>
                  <a:lnTo>
                    <a:pt x="1466088" y="25908"/>
                  </a:lnTo>
                  <a:lnTo>
                    <a:pt x="1466088" y="536448"/>
                  </a:lnTo>
                  <a:lnTo>
                    <a:pt x="1452372" y="536448"/>
                  </a:lnTo>
                  <a:lnTo>
                    <a:pt x="1440180" y="548640"/>
                  </a:lnTo>
                  <a:close/>
                </a:path>
                <a:path w="1466214" h="562610">
                  <a:moveTo>
                    <a:pt x="1466088" y="25908"/>
                  </a:moveTo>
                  <a:lnTo>
                    <a:pt x="1452372" y="25908"/>
                  </a:lnTo>
                  <a:lnTo>
                    <a:pt x="1440180" y="12192"/>
                  </a:lnTo>
                  <a:lnTo>
                    <a:pt x="1466088" y="12192"/>
                  </a:lnTo>
                  <a:lnTo>
                    <a:pt x="1466088" y="25908"/>
                  </a:lnTo>
                  <a:close/>
                </a:path>
                <a:path w="1466214" h="562610">
                  <a:moveTo>
                    <a:pt x="25908" y="548640"/>
                  </a:moveTo>
                  <a:lnTo>
                    <a:pt x="12192" y="536448"/>
                  </a:lnTo>
                  <a:lnTo>
                    <a:pt x="25908" y="536448"/>
                  </a:lnTo>
                  <a:lnTo>
                    <a:pt x="25908" y="548640"/>
                  </a:lnTo>
                  <a:close/>
                </a:path>
                <a:path w="1466214" h="562610">
                  <a:moveTo>
                    <a:pt x="1440180" y="548640"/>
                  </a:moveTo>
                  <a:lnTo>
                    <a:pt x="25908" y="548640"/>
                  </a:lnTo>
                  <a:lnTo>
                    <a:pt x="25908" y="536448"/>
                  </a:lnTo>
                  <a:lnTo>
                    <a:pt x="1440180" y="536448"/>
                  </a:lnTo>
                  <a:lnTo>
                    <a:pt x="1440180" y="548640"/>
                  </a:lnTo>
                  <a:close/>
                </a:path>
                <a:path w="1466214" h="562610">
                  <a:moveTo>
                    <a:pt x="1466088" y="548640"/>
                  </a:moveTo>
                  <a:lnTo>
                    <a:pt x="1440180" y="548640"/>
                  </a:lnTo>
                  <a:lnTo>
                    <a:pt x="1452372" y="536448"/>
                  </a:lnTo>
                  <a:lnTo>
                    <a:pt x="1466088" y="536448"/>
                  </a:lnTo>
                  <a:lnTo>
                    <a:pt x="1466088" y="548640"/>
                  </a:lnTo>
                  <a:close/>
                </a:path>
              </a:pathLst>
            </a:custGeom>
            <a:solidFill>
              <a:srgbClr val="89A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53127" y="4410455"/>
            <a:ext cx="1440180" cy="53657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20"/>
              </a:spcBef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Waiting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7367" y="2570988"/>
            <a:ext cx="1466215" cy="562610"/>
            <a:chOff x="7897367" y="2570988"/>
            <a:chExt cx="1466215" cy="562610"/>
          </a:xfrm>
        </p:grpSpPr>
        <p:sp>
          <p:nvSpPr>
            <p:cNvPr id="10" name="object 10"/>
            <p:cNvSpPr/>
            <p:nvPr/>
          </p:nvSpPr>
          <p:spPr>
            <a:xfrm>
              <a:off x="7909559" y="2583180"/>
              <a:ext cx="1440180" cy="538480"/>
            </a:xfrm>
            <a:custGeom>
              <a:avLst/>
              <a:gdLst/>
              <a:ahLst/>
              <a:cxnLst/>
              <a:rect l="l" t="t" r="r" b="b"/>
              <a:pathLst>
                <a:path w="1440179" h="538480">
                  <a:moveTo>
                    <a:pt x="1440179" y="537971"/>
                  </a:moveTo>
                  <a:lnTo>
                    <a:pt x="0" y="537971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537971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97367" y="2570988"/>
              <a:ext cx="1466215" cy="562610"/>
            </a:xfrm>
            <a:custGeom>
              <a:avLst/>
              <a:gdLst/>
              <a:ahLst/>
              <a:cxnLst/>
              <a:rect l="l" t="t" r="r" b="b"/>
              <a:pathLst>
                <a:path w="1466215" h="562610">
                  <a:moveTo>
                    <a:pt x="1459992" y="562355"/>
                  </a:moveTo>
                  <a:lnTo>
                    <a:pt x="6096" y="562355"/>
                  </a:lnTo>
                  <a:lnTo>
                    <a:pt x="0" y="556260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459992" y="0"/>
                  </a:lnTo>
                  <a:lnTo>
                    <a:pt x="1466088" y="6096"/>
                  </a:lnTo>
                  <a:lnTo>
                    <a:pt x="1466088" y="12192"/>
                  </a:ln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lnTo>
                    <a:pt x="25908" y="536448"/>
                  </a:lnTo>
                  <a:lnTo>
                    <a:pt x="12192" y="536448"/>
                  </a:lnTo>
                  <a:lnTo>
                    <a:pt x="25908" y="550164"/>
                  </a:lnTo>
                  <a:lnTo>
                    <a:pt x="1466088" y="550164"/>
                  </a:lnTo>
                  <a:lnTo>
                    <a:pt x="1466088" y="556260"/>
                  </a:lnTo>
                  <a:lnTo>
                    <a:pt x="1459992" y="562355"/>
                  </a:lnTo>
                  <a:close/>
                </a:path>
                <a:path w="1466215" h="562610">
                  <a:moveTo>
                    <a:pt x="25908" y="25908"/>
                  </a:move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close/>
                </a:path>
                <a:path w="1466215" h="562610">
                  <a:moveTo>
                    <a:pt x="1440180" y="25908"/>
                  </a:moveTo>
                  <a:lnTo>
                    <a:pt x="25908" y="25908"/>
                  </a:lnTo>
                  <a:lnTo>
                    <a:pt x="25908" y="12192"/>
                  </a:lnTo>
                  <a:lnTo>
                    <a:pt x="1440180" y="12192"/>
                  </a:lnTo>
                  <a:lnTo>
                    <a:pt x="1440180" y="25908"/>
                  </a:lnTo>
                  <a:close/>
                </a:path>
                <a:path w="1466215" h="562610">
                  <a:moveTo>
                    <a:pt x="1440180" y="550164"/>
                  </a:moveTo>
                  <a:lnTo>
                    <a:pt x="1440180" y="12192"/>
                  </a:lnTo>
                  <a:lnTo>
                    <a:pt x="1452372" y="25908"/>
                  </a:lnTo>
                  <a:lnTo>
                    <a:pt x="1466088" y="25908"/>
                  </a:lnTo>
                  <a:lnTo>
                    <a:pt x="1466088" y="536448"/>
                  </a:lnTo>
                  <a:lnTo>
                    <a:pt x="1452372" y="536448"/>
                  </a:lnTo>
                  <a:lnTo>
                    <a:pt x="1440180" y="550164"/>
                  </a:lnTo>
                  <a:close/>
                </a:path>
                <a:path w="1466215" h="562610">
                  <a:moveTo>
                    <a:pt x="1466088" y="25908"/>
                  </a:moveTo>
                  <a:lnTo>
                    <a:pt x="1452372" y="25908"/>
                  </a:lnTo>
                  <a:lnTo>
                    <a:pt x="1440180" y="12192"/>
                  </a:lnTo>
                  <a:lnTo>
                    <a:pt x="1466088" y="12192"/>
                  </a:lnTo>
                  <a:lnTo>
                    <a:pt x="1466088" y="25908"/>
                  </a:lnTo>
                  <a:close/>
                </a:path>
                <a:path w="1466215" h="562610">
                  <a:moveTo>
                    <a:pt x="25908" y="550164"/>
                  </a:moveTo>
                  <a:lnTo>
                    <a:pt x="12192" y="536448"/>
                  </a:lnTo>
                  <a:lnTo>
                    <a:pt x="25908" y="536448"/>
                  </a:lnTo>
                  <a:lnTo>
                    <a:pt x="25908" y="550164"/>
                  </a:lnTo>
                  <a:close/>
                </a:path>
                <a:path w="1466215" h="562610">
                  <a:moveTo>
                    <a:pt x="1440180" y="550164"/>
                  </a:moveTo>
                  <a:lnTo>
                    <a:pt x="25908" y="550164"/>
                  </a:lnTo>
                  <a:lnTo>
                    <a:pt x="25908" y="536448"/>
                  </a:lnTo>
                  <a:lnTo>
                    <a:pt x="1440180" y="536448"/>
                  </a:lnTo>
                  <a:lnTo>
                    <a:pt x="1440180" y="550164"/>
                  </a:lnTo>
                  <a:close/>
                </a:path>
                <a:path w="1466215" h="562610">
                  <a:moveTo>
                    <a:pt x="1466088" y="550164"/>
                  </a:moveTo>
                  <a:lnTo>
                    <a:pt x="1440180" y="550164"/>
                  </a:lnTo>
                  <a:lnTo>
                    <a:pt x="1452372" y="536448"/>
                  </a:lnTo>
                  <a:lnTo>
                    <a:pt x="1466088" y="536448"/>
                  </a:lnTo>
                  <a:lnTo>
                    <a:pt x="1466088" y="550164"/>
                  </a:lnTo>
                  <a:close/>
                </a:path>
              </a:pathLst>
            </a:custGeom>
            <a:solidFill>
              <a:srgbClr val="89A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09559" y="2583180"/>
            <a:ext cx="1440180" cy="53848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20"/>
              </a:spcBef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Terminated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7118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dirty="0"/>
              <a:t>Can</a:t>
            </a:r>
            <a:r>
              <a:rPr spc="30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spc="-5" dirty="0"/>
              <a:t>Dispatcher</a:t>
            </a:r>
            <a:r>
              <a:rPr spc="20" dirty="0"/>
              <a:t> </a:t>
            </a:r>
            <a:r>
              <a:rPr spc="-10" dirty="0"/>
              <a:t>Use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Five</a:t>
            </a:r>
            <a:r>
              <a:rPr dirty="0"/>
              <a:t> </a:t>
            </a:r>
            <a:r>
              <a:rPr spc="-5" dirty="0"/>
              <a:t>States?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820659" cy="18103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Maintain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different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One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ready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One/many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blocked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How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expensive</a:t>
            </a:r>
            <a:r>
              <a:rPr sz="2100" dirty="0">
                <a:latin typeface="Tahoma"/>
                <a:cs typeface="Tahoma"/>
              </a:rPr>
              <a:t> is it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transfer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from blocked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ready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state?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3735323"/>
            <a:ext cx="8211311" cy="26624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518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5" dirty="0"/>
              <a:t>Multiple Queues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420" y="2231136"/>
            <a:ext cx="5824728" cy="41589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84" y="1607290"/>
            <a:ext cx="804799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71475" algn="l"/>
                <a:tab pos="372110" algn="l"/>
              </a:tabLst>
            </a:pPr>
            <a:r>
              <a:rPr sz="2100" dirty="0">
                <a:latin typeface="Tahoma"/>
                <a:cs typeface="Tahoma"/>
              </a:rPr>
              <a:t>Dispatcher can </a:t>
            </a:r>
            <a:r>
              <a:rPr sz="2100" spc="-5" dirty="0">
                <a:latin typeface="Tahoma"/>
                <a:cs typeface="Tahoma"/>
              </a:rPr>
              <a:t>efficiently react to </a:t>
            </a:r>
            <a:r>
              <a:rPr sz="2100" dirty="0">
                <a:latin typeface="Tahoma"/>
                <a:cs typeface="Tahoma"/>
              </a:rPr>
              <a:t>distinct </a:t>
            </a:r>
            <a:r>
              <a:rPr sz="2100" spc="-5" dirty="0">
                <a:latin typeface="Tahoma"/>
                <a:cs typeface="Tahoma"/>
              </a:rPr>
              <a:t>events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5" dirty="0">
                <a:latin typeface="Tahoma"/>
                <a:cs typeface="Tahoma"/>
              </a:rPr>
              <a:t>the </a:t>
            </a:r>
            <a:r>
              <a:rPr sz="2100" spc="-10" dirty="0">
                <a:latin typeface="Tahoma"/>
                <a:cs typeface="Tahoma"/>
              </a:rPr>
              <a:t>operating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…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68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One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per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event</a:t>
            </a:r>
            <a:endParaRPr sz="2100">
              <a:latin typeface="Tahoma"/>
              <a:cs typeface="Tahoma"/>
            </a:endParaRPr>
          </a:p>
          <a:p>
            <a:pPr marL="354965" marR="51612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O(1) </a:t>
            </a:r>
            <a:r>
              <a:rPr sz="2100" spc="-5" dirty="0">
                <a:latin typeface="Tahoma"/>
                <a:cs typeface="Tahoma"/>
              </a:rPr>
              <a:t>operation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transfer process from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running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blocked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354965" marR="51612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O(1) </a:t>
            </a:r>
            <a:r>
              <a:rPr sz="2100" spc="-5" dirty="0">
                <a:latin typeface="Tahoma"/>
                <a:cs typeface="Tahoma"/>
              </a:rPr>
              <a:t>operation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transfer process from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blocked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ready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Low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dispatch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latency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367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Using</a:t>
            </a:r>
            <a:r>
              <a:rPr spc="5" dirty="0"/>
              <a:t> </a:t>
            </a:r>
            <a:r>
              <a:rPr spc="-5" dirty="0"/>
              <a:t>Multiple</a:t>
            </a:r>
            <a:r>
              <a:rPr spc="20" dirty="0"/>
              <a:t> </a:t>
            </a:r>
            <a:r>
              <a:rPr spc="-5" dirty="0"/>
              <a:t>Queues:</a:t>
            </a:r>
            <a:r>
              <a:rPr spc="5" dirty="0"/>
              <a:t> </a:t>
            </a:r>
            <a:r>
              <a:rPr spc="-5" dirty="0"/>
              <a:t>Ready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I/O</a:t>
            </a:r>
            <a:r>
              <a:rPr spc="25" dirty="0"/>
              <a:t> </a:t>
            </a:r>
            <a:r>
              <a:rPr spc="-5" dirty="0"/>
              <a:t>Queues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133" y="1679182"/>
            <a:ext cx="6728642" cy="5155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46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Limitations </a:t>
            </a:r>
            <a:r>
              <a:rPr spc="5" dirty="0"/>
              <a:t>of</a:t>
            </a:r>
            <a:r>
              <a:rPr spc="-10" dirty="0"/>
              <a:t> the</a:t>
            </a:r>
            <a:r>
              <a:rPr spc="20" dirty="0"/>
              <a:t> </a:t>
            </a:r>
            <a:r>
              <a:rPr spc="-10" dirty="0"/>
              <a:t>Five</a:t>
            </a:r>
            <a:r>
              <a:rPr spc="20" dirty="0"/>
              <a:t> </a:t>
            </a:r>
            <a:r>
              <a:rPr spc="-5" dirty="0"/>
              <a:t>State</a:t>
            </a:r>
            <a:r>
              <a:rPr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76590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461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Available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usage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depends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deployed</a:t>
            </a:r>
            <a:endParaRPr sz="2100">
              <a:latin typeface="Tahoma"/>
              <a:cs typeface="Tahoma"/>
            </a:endParaRPr>
          </a:p>
          <a:p>
            <a:pPr marL="756285" marR="83820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example,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available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drops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number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actively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running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Low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hit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rate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accessing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hierarchy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slow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performance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Idea: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Swap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some processes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disk</a:t>
            </a:r>
            <a:endParaRPr sz="2100">
              <a:latin typeface="Tahoma"/>
              <a:cs typeface="Tahoma"/>
            </a:endParaRPr>
          </a:p>
          <a:p>
            <a:pPr marL="756285" marR="396240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example,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free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up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more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achieve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higher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hit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rate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other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suspend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state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swapped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disk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Nothing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10" dirty="0">
                <a:latin typeface="Tahoma"/>
                <a:cs typeface="Tahoma"/>
              </a:rPr>
              <a:t> 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image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resides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main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memory!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467600" cy="861774"/>
          </a:xfrm>
        </p:spPr>
        <p:txBody>
          <a:bodyPr/>
          <a:lstStyle/>
          <a:p>
            <a:pPr algn="ctr"/>
            <a:r>
              <a:rPr lang="en-US" dirty="0" smtClean="0"/>
              <a:t>Process state transition diagram with suspend states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767400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4918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Unix</a:t>
            </a:r>
            <a:r>
              <a:rPr spc="-5" dirty="0"/>
              <a:t> V</a:t>
            </a:r>
            <a:r>
              <a:rPr spc="-10" dirty="0"/>
              <a:t> </a:t>
            </a:r>
            <a:r>
              <a:rPr dirty="0"/>
              <a:t>Process</a:t>
            </a:r>
            <a:r>
              <a:rPr spc="-5" dirty="0"/>
              <a:t> State</a:t>
            </a:r>
            <a:r>
              <a:rPr spc="15" dirty="0"/>
              <a:t> </a:t>
            </a:r>
            <a:r>
              <a:rPr spc="-10" dirty="0"/>
              <a:t>Transition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950" y="1604219"/>
            <a:ext cx="7782070" cy="51249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9170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75" dirty="0"/>
              <a:t> </a:t>
            </a:r>
            <a:r>
              <a:rPr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817484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consists of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multiple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parts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Program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code,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also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called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text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section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Current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activity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including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program</a:t>
            </a:r>
            <a:r>
              <a:rPr sz="2100" dirty="0">
                <a:latin typeface="Tahoma"/>
                <a:cs typeface="Tahoma"/>
              </a:rPr>
              <a:t> counter,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registers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Stack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temporary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data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Function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parameters,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return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addresses,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local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variables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Data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containing </a:t>
            </a:r>
            <a:r>
              <a:rPr sz="2100" spc="-5" dirty="0">
                <a:latin typeface="Tahoma"/>
                <a:cs typeface="Tahoma"/>
              </a:rPr>
              <a:t>global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variables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Heap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containing</a:t>
            </a:r>
            <a:r>
              <a:rPr sz="2100" spc="-5" dirty="0">
                <a:latin typeface="Tahoma"/>
                <a:cs typeface="Tahoma"/>
              </a:rPr>
              <a:t> memory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dynamically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allocated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during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84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Context</a:t>
            </a:r>
            <a:r>
              <a:rPr spc="-2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067040" cy="508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Context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represented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PCB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When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 </a:t>
            </a:r>
            <a:r>
              <a:rPr sz="2100" dirty="0">
                <a:latin typeface="Tahoma"/>
                <a:cs typeface="Tahoma"/>
              </a:rPr>
              <a:t>switches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dirty="0">
                <a:latin typeface="Tahoma"/>
                <a:cs typeface="Tahoma"/>
              </a:rPr>
              <a:t> another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process,</a:t>
            </a:r>
            <a:r>
              <a:rPr sz="2100" dirty="0">
                <a:latin typeface="Tahoma"/>
                <a:cs typeface="Tahoma"/>
              </a:rPr>
              <a:t> OS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must</a:t>
            </a:r>
            <a:endParaRPr sz="2100">
              <a:latin typeface="Tahoma"/>
              <a:cs typeface="Tahoma"/>
            </a:endParaRPr>
          </a:p>
          <a:p>
            <a:pPr marL="756285" marR="547370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Save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context</a:t>
            </a:r>
            <a:r>
              <a:rPr sz="1900" spc="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processor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including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program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counter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other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registers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PCB)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Move</a:t>
            </a: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PCB</a:t>
            </a:r>
            <a:r>
              <a:rPr sz="19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appropriate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(ready,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blocked,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…)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7E7E7E"/>
                </a:solidFill>
                <a:latin typeface="Tahoma"/>
                <a:cs typeface="Tahoma"/>
              </a:rPr>
              <a:t>Select</a:t>
            </a:r>
            <a:r>
              <a:rPr sz="1900" spc="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ahoma"/>
                <a:cs typeface="Tahoma"/>
              </a:rPr>
              <a:t>another</a:t>
            </a:r>
            <a:r>
              <a:rPr sz="1900" spc="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ahoma"/>
                <a:cs typeface="Tahoma"/>
              </a:rPr>
              <a:t>process</a:t>
            </a:r>
            <a:r>
              <a:rPr sz="1900" spc="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ahoma"/>
                <a:cs typeface="Tahoma"/>
              </a:rPr>
              <a:t>for</a:t>
            </a:r>
            <a:r>
              <a:rPr sz="1900" spc="-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ahoma"/>
                <a:cs typeface="Tahoma"/>
              </a:rPr>
              <a:t>execution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Update</a:t>
            </a: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PCB</a:t>
            </a: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selected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Update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memory-management</a:t>
            </a:r>
            <a:r>
              <a:rPr sz="1900" spc="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data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structures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Restore context</a:t>
            </a:r>
            <a:r>
              <a:rPr sz="19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processor)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selected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Context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switch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overhead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useful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work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while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switching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also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dependent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hardware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support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For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example,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some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hardware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provides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multiple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sets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of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registers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per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CPU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84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Context</a:t>
            </a:r>
            <a:r>
              <a:rPr spc="-20" dirty="0"/>
              <a:t> </a:t>
            </a:r>
            <a:r>
              <a:rPr spc="-5" dirty="0"/>
              <a:t>Switching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099" y="1884553"/>
            <a:ext cx="6450894" cy="46983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475" y="3899396"/>
            <a:ext cx="2624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55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262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7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642239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Assign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unique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identifier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(pid)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5" dirty="0">
                <a:latin typeface="Tahoma"/>
                <a:cs typeface="Tahoma"/>
              </a:rPr>
              <a:t> new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Allocate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space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Initialize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PCB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" y="2709672"/>
            <a:ext cx="4527803" cy="381304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434328" y="1882139"/>
            <a:ext cx="2702560" cy="4975860"/>
            <a:chOff x="6434328" y="1882139"/>
            <a:chExt cx="2702560" cy="49758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576" y="1882139"/>
              <a:ext cx="2241803" cy="4975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53528" y="2659392"/>
              <a:ext cx="1210310" cy="3693160"/>
            </a:xfrm>
            <a:custGeom>
              <a:avLst/>
              <a:gdLst/>
              <a:ahLst/>
              <a:cxnLst/>
              <a:rect l="l" t="t" r="r" b="b"/>
              <a:pathLst>
                <a:path w="1210309" h="3693160">
                  <a:moveTo>
                    <a:pt x="1188720" y="2511552"/>
                  </a:moveTo>
                  <a:lnTo>
                    <a:pt x="1150620" y="2511552"/>
                  </a:lnTo>
                  <a:lnTo>
                    <a:pt x="1150620" y="2549652"/>
                  </a:lnTo>
                  <a:lnTo>
                    <a:pt x="1150620" y="3654552"/>
                  </a:lnTo>
                  <a:lnTo>
                    <a:pt x="38100" y="3654552"/>
                  </a:lnTo>
                  <a:lnTo>
                    <a:pt x="38100" y="2549652"/>
                  </a:lnTo>
                  <a:lnTo>
                    <a:pt x="1150620" y="2549652"/>
                  </a:lnTo>
                  <a:lnTo>
                    <a:pt x="1150620" y="2511552"/>
                  </a:lnTo>
                  <a:lnTo>
                    <a:pt x="0" y="2511552"/>
                  </a:lnTo>
                  <a:lnTo>
                    <a:pt x="0" y="3692652"/>
                  </a:lnTo>
                  <a:lnTo>
                    <a:pt x="1188720" y="3692652"/>
                  </a:lnTo>
                  <a:lnTo>
                    <a:pt x="1188720" y="3672840"/>
                  </a:lnTo>
                  <a:lnTo>
                    <a:pt x="1188720" y="3654552"/>
                  </a:lnTo>
                  <a:lnTo>
                    <a:pt x="1188720" y="2549652"/>
                  </a:lnTo>
                  <a:lnTo>
                    <a:pt x="1188720" y="2529840"/>
                  </a:lnTo>
                  <a:lnTo>
                    <a:pt x="1188720" y="2511552"/>
                  </a:lnTo>
                  <a:close/>
                </a:path>
                <a:path w="1210309" h="3693160">
                  <a:moveTo>
                    <a:pt x="1210056" y="0"/>
                  </a:moveTo>
                  <a:lnTo>
                    <a:pt x="1171956" y="0"/>
                  </a:lnTo>
                  <a:lnTo>
                    <a:pt x="1171956" y="38100"/>
                  </a:lnTo>
                  <a:lnTo>
                    <a:pt x="1171956" y="216408"/>
                  </a:lnTo>
                  <a:lnTo>
                    <a:pt x="131064" y="216408"/>
                  </a:lnTo>
                  <a:lnTo>
                    <a:pt x="131064" y="38100"/>
                  </a:lnTo>
                  <a:lnTo>
                    <a:pt x="1171956" y="38100"/>
                  </a:lnTo>
                  <a:lnTo>
                    <a:pt x="1171956" y="0"/>
                  </a:lnTo>
                  <a:lnTo>
                    <a:pt x="92964" y="0"/>
                  </a:lnTo>
                  <a:lnTo>
                    <a:pt x="92964" y="254508"/>
                  </a:lnTo>
                  <a:lnTo>
                    <a:pt x="1210056" y="254508"/>
                  </a:lnTo>
                  <a:lnTo>
                    <a:pt x="1210056" y="234696"/>
                  </a:lnTo>
                  <a:lnTo>
                    <a:pt x="1210056" y="216408"/>
                  </a:lnTo>
                  <a:lnTo>
                    <a:pt x="1210056" y="38100"/>
                  </a:lnTo>
                  <a:lnTo>
                    <a:pt x="1210056" y="18288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4328" y="2894075"/>
              <a:ext cx="1104900" cy="277495"/>
            </a:xfrm>
            <a:custGeom>
              <a:avLst/>
              <a:gdLst/>
              <a:ahLst/>
              <a:cxnLst/>
              <a:rect l="l" t="t" r="r" b="b"/>
              <a:pathLst>
                <a:path w="1104900" h="277494">
                  <a:moveTo>
                    <a:pt x="11049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277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4605" y="2925531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6164" y="4256532"/>
            <a:ext cx="899160" cy="277495"/>
          </a:xfrm>
          <a:custGeom>
            <a:avLst/>
            <a:gdLst/>
            <a:ahLst/>
            <a:cxnLst/>
            <a:rect l="l" t="t" r="r" b="b"/>
            <a:pathLst>
              <a:path w="899159" h="277495">
                <a:moveTo>
                  <a:pt x="899159" y="277367"/>
                </a:moveTo>
                <a:lnTo>
                  <a:pt x="0" y="277367"/>
                </a:lnTo>
                <a:lnTo>
                  <a:pt x="0" y="0"/>
                </a:lnTo>
                <a:lnTo>
                  <a:pt x="899159" y="0"/>
                </a:lnTo>
                <a:lnTo>
                  <a:pt x="899159" y="2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24871" y="4286486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30923" y="5580888"/>
            <a:ext cx="899160" cy="277495"/>
          </a:xfrm>
          <a:custGeom>
            <a:avLst/>
            <a:gdLst/>
            <a:ahLst/>
            <a:cxnLst/>
            <a:rect l="l" t="t" r="r" b="b"/>
            <a:pathLst>
              <a:path w="899159" h="277495">
                <a:moveTo>
                  <a:pt x="899160" y="277367"/>
                </a:moveTo>
                <a:lnTo>
                  <a:pt x="0" y="277367"/>
                </a:lnTo>
                <a:lnTo>
                  <a:pt x="0" y="0"/>
                </a:lnTo>
                <a:lnTo>
                  <a:pt x="899160" y="0"/>
                </a:lnTo>
                <a:lnTo>
                  <a:pt x="899160" y="2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11198" y="5610812"/>
            <a:ext cx="671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262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7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6422390" cy="22936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Assign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unique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identifier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(pid)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5" dirty="0">
                <a:latin typeface="Tahoma"/>
                <a:cs typeface="Tahoma"/>
              </a:rPr>
              <a:t> new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Allocate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space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Initialize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PCB</a:t>
            </a:r>
            <a:endParaRPr sz="21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Setup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appropriate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linkage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4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E.g.,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add</a:t>
            </a:r>
            <a:r>
              <a:rPr sz="1900" dirty="0">
                <a:latin typeface="Tahoma"/>
                <a:cs typeface="Tahoma"/>
              </a:rPr>
              <a:t> 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ready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ready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suspend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AutoNum type="arabicPeriod" startAt="5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Create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expand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other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data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structures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6123" y="1882139"/>
            <a:ext cx="2702560" cy="4975860"/>
            <a:chOff x="6326123" y="1882139"/>
            <a:chExt cx="2702560" cy="4975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6371" y="1882139"/>
              <a:ext cx="2241804" cy="4975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43800" y="2659392"/>
              <a:ext cx="1211580" cy="3693160"/>
            </a:xfrm>
            <a:custGeom>
              <a:avLst/>
              <a:gdLst/>
              <a:ahLst/>
              <a:cxnLst/>
              <a:rect l="l" t="t" r="r" b="b"/>
              <a:pathLst>
                <a:path w="1211579" h="3693160">
                  <a:moveTo>
                    <a:pt x="1188720" y="2511552"/>
                  </a:moveTo>
                  <a:lnTo>
                    <a:pt x="1150620" y="2511552"/>
                  </a:lnTo>
                  <a:lnTo>
                    <a:pt x="1150620" y="2549652"/>
                  </a:lnTo>
                  <a:lnTo>
                    <a:pt x="1150620" y="3654552"/>
                  </a:lnTo>
                  <a:lnTo>
                    <a:pt x="38100" y="3654552"/>
                  </a:lnTo>
                  <a:lnTo>
                    <a:pt x="38100" y="2549652"/>
                  </a:lnTo>
                  <a:lnTo>
                    <a:pt x="1150620" y="2549652"/>
                  </a:lnTo>
                  <a:lnTo>
                    <a:pt x="1150620" y="2511552"/>
                  </a:lnTo>
                  <a:lnTo>
                    <a:pt x="0" y="2511552"/>
                  </a:lnTo>
                  <a:lnTo>
                    <a:pt x="0" y="3692652"/>
                  </a:lnTo>
                  <a:lnTo>
                    <a:pt x="1188720" y="3692652"/>
                  </a:lnTo>
                  <a:lnTo>
                    <a:pt x="1188720" y="3672840"/>
                  </a:lnTo>
                  <a:lnTo>
                    <a:pt x="1188720" y="3654552"/>
                  </a:lnTo>
                  <a:lnTo>
                    <a:pt x="1188720" y="2549652"/>
                  </a:lnTo>
                  <a:lnTo>
                    <a:pt x="1188720" y="2529840"/>
                  </a:lnTo>
                  <a:lnTo>
                    <a:pt x="1188720" y="2511552"/>
                  </a:lnTo>
                  <a:close/>
                </a:path>
                <a:path w="1211579" h="3693160">
                  <a:moveTo>
                    <a:pt x="1211567" y="0"/>
                  </a:moveTo>
                  <a:lnTo>
                    <a:pt x="1173467" y="0"/>
                  </a:lnTo>
                  <a:lnTo>
                    <a:pt x="1173467" y="38100"/>
                  </a:lnTo>
                  <a:lnTo>
                    <a:pt x="1173467" y="216408"/>
                  </a:lnTo>
                  <a:lnTo>
                    <a:pt x="132575" y="216408"/>
                  </a:lnTo>
                  <a:lnTo>
                    <a:pt x="132575" y="38100"/>
                  </a:lnTo>
                  <a:lnTo>
                    <a:pt x="1173467" y="38100"/>
                  </a:lnTo>
                  <a:lnTo>
                    <a:pt x="1173467" y="0"/>
                  </a:lnTo>
                  <a:lnTo>
                    <a:pt x="94475" y="0"/>
                  </a:lnTo>
                  <a:lnTo>
                    <a:pt x="94475" y="254508"/>
                  </a:lnTo>
                  <a:lnTo>
                    <a:pt x="1211567" y="254508"/>
                  </a:lnTo>
                  <a:lnTo>
                    <a:pt x="1211567" y="234696"/>
                  </a:lnTo>
                  <a:lnTo>
                    <a:pt x="1211567" y="216408"/>
                  </a:lnTo>
                  <a:lnTo>
                    <a:pt x="1211567" y="38100"/>
                  </a:lnTo>
                  <a:lnTo>
                    <a:pt x="1211567" y="18288"/>
                  </a:lnTo>
                  <a:lnTo>
                    <a:pt x="1211567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6123" y="2894075"/>
              <a:ext cx="1104900" cy="277495"/>
            </a:xfrm>
            <a:custGeom>
              <a:avLst/>
              <a:gdLst/>
              <a:ahLst/>
              <a:cxnLst/>
              <a:rect l="l" t="t" r="r" b="b"/>
              <a:pathLst>
                <a:path w="1104900" h="277494">
                  <a:moveTo>
                    <a:pt x="11049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277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04845" y="2925531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435" y="4256532"/>
            <a:ext cx="899160" cy="277495"/>
          </a:xfrm>
          <a:custGeom>
            <a:avLst/>
            <a:gdLst/>
            <a:ahLst/>
            <a:cxnLst/>
            <a:rect l="l" t="t" r="r" b="b"/>
            <a:pathLst>
              <a:path w="899159" h="277495">
                <a:moveTo>
                  <a:pt x="899160" y="277367"/>
                </a:moveTo>
                <a:lnTo>
                  <a:pt x="0" y="277367"/>
                </a:lnTo>
                <a:lnTo>
                  <a:pt x="0" y="0"/>
                </a:lnTo>
                <a:lnTo>
                  <a:pt x="899160" y="0"/>
                </a:lnTo>
                <a:lnTo>
                  <a:pt x="899160" y="2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16692" y="4286486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22719" y="5580888"/>
            <a:ext cx="899160" cy="277495"/>
          </a:xfrm>
          <a:custGeom>
            <a:avLst/>
            <a:gdLst/>
            <a:ahLst/>
            <a:cxnLst/>
            <a:rect l="l" t="t" r="r" b="b"/>
            <a:pathLst>
              <a:path w="899159" h="277495">
                <a:moveTo>
                  <a:pt x="899160" y="277367"/>
                </a:moveTo>
                <a:lnTo>
                  <a:pt x="0" y="277367"/>
                </a:lnTo>
                <a:lnTo>
                  <a:pt x="0" y="0"/>
                </a:lnTo>
                <a:lnTo>
                  <a:pt x="899160" y="0"/>
                </a:lnTo>
                <a:lnTo>
                  <a:pt x="899160" y="2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1437" y="5610812"/>
            <a:ext cx="671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Process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62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7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333615" cy="294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Traditionally,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created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all processes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But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it</a:t>
            </a:r>
            <a:r>
              <a:rPr sz="2100" dirty="0">
                <a:latin typeface="Tahoma"/>
                <a:cs typeface="Tahoma"/>
              </a:rPr>
              <a:t> can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useful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let</a:t>
            </a:r>
            <a:r>
              <a:rPr sz="2100" dirty="0">
                <a:latin typeface="Tahoma"/>
                <a:cs typeface="Tahoma"/>
              </a:rPr>
              <a:t> 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create</a:t>
            </a:r>
            <a:r>
              <a:rPr sz="2100" dirty="0">
                <a:latin typeface="Tahoma"/>
                <a:cs typeface="Tahoma"/>
              </a:rPr>
              <a:t> another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This action </a:t>
            </a:r>
            <a:r>
              <a:rPr sz="2100" dirty="0">
                <a:latin typeface="Tahoma"/>
                <a:cs typeface="Tahoma"/>
              </a:rPr>
              <a:t>is </a:t>
            </a:r>
            <a:r>
              <a:rPr sz="2100" spc="-5" dirty="0">
                <a:latin typeface="Tahoma"/>
                <a:cs typeface="Tahoma"/>
              </a:rPr>
              <a:t>called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spawning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15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original,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creating,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15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Child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new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62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7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082280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Parent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create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child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which,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turn </a:t>
            </a:r>
            <a:r>
              <a:rPr sz="2100" spc="-5" dirty="0">
                <a:latin typeface="Tahoma"/>
                <a:cs typeface="Tahoma"/>
              </a:rPr>
              <a:t>create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other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forming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tree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identified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managed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via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identifier</a:t>
            </a:r>
            <a:r>
              <a:rPr sz="1900" spc="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(pid)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sharing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children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share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Children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share </a:t>
            </a:r>
            <a:r>
              <a:rPr sz="1900" spc="-5" dirty="0">
                <a:latin typeface="Tahoma"/>
                <a:cs typeface="Tahoma"/>
              </a:rPr>
              <a:t>subset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parent’s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child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share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Execution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children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concurrently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until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children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terminate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Address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space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Child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duplicate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parent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Child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has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program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loaded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into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67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15" dirty="0"/>
              <a:t> </a:t>
            </a:r>
            <a:r>
              <a:rPr spc="-5" dirty="0"/>
              <a:t>Tree</a:t>
            </a:r>
            <a:r>
              <a:rPr spc="10" dirty="0"/>
              <a:t> </a:t>
            </a:r>
            <a:r>
              <a:rPr spc="-10" dirty="0"/>
              <a:t>on</a:t>
            </a:r>
            <a:r>
              <a:rPr spc="10" dirty="0"/>
              <a:t> </a:t>
            </a:r>
            <a:r>
              <a:rPr spc="-10" dirty="0"/>
              <a:t>Solaris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1563624"/>
            <a:ext cx="6696455" cy="52440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1017" y="2288493"/>
            <a:ext cx="242887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int</a:t>
            </a:r>
            <a:r>
              <a:rPr sz="2100" b="1" spc="-6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pid;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100" b="1" spc="-5" dirty="0">
                <a:latin typeface="Courier New"/>
                <a:cs typeface="Courier New"/>
              </a:rPr>
              <a:t>int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status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0;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017" y="3132867"/>
            <a:ext cx="4145915" cy="2878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042160">
              <a:lnSpc>
                <a:spcPts val="2220"/>
              </a:lnSpc>
              <a:spcBef>
                <a:spcPts val="420"/>
              </a:spcBef>
            </a:pPr>
            <a:r>
              <a:rPr sz="2100" b="1" spc="-5" dirty="0">
                <a:latin typeface="Courier New"/>
                <a:cs typeface="Courier New"/>
              </a:rPr>
              <a:t>pid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fork(); </a:t>
            </a:r>
            <a:r>
              <a:rPr sz="2100" b="1" spc="-124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if</a:t>
            </a:r>
            <a:r>
              <a:rPr sz="2100" b="1" spc="-30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(pid&gt;0)</a:t>
            </a:r>
            <a:r>
              <a:rPr sz="2100" b="1" spc="-2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035"/>
              </a:lnSpc>
            </a:pPr>
            <a:r>
              <a:rPr sz="2100" b="1" spc="-5" dirty="0">
                <a:latin typeface="Courier New"/>
                <a:cs typeface="Courier New"/>
              </a:rPr>
              <a:t>/*</a:t>
            </a:r>
            <a:r>
              <a:rPr sz="2100" b="1" spc="-4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parent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*/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220"/>
              </a:lnSpc>
            </a:pPr>
            <a:r>
              <a:rPr sz="2100" b="1" spc="-5" dirty="0">
                <a:latin typeface="Courier New"/>
                <a:cs typeface="Courier New"/>
              </a:rPr>
              <a:t>……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215"/>
              </a:lnSpc>
            </a:pPr>
            <a:r>
              <a:rPr sz="2100" b="1" spc="-5" dirty="0">
                <a:latin typeface="Courier New"/>
                <a:cs typeface="Courier New"/>
              </a:rPr>
              <a:t>pid</a:t>
            </a:r>
            <a:r>
              <a:rPr sz="2100" b="1" spc="-2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2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wait(&amp;status);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215"/>
              </a:lnSpc>
            </a:pPr>
            <a:r>
              <a:rPr sz="2100" b="1" dirty="0">
                <a:latin typeface="Courier New"/>
                <a:cs typeface="Courier New"/>
              </a:rPr>
              <a:t>}</a:t>
            </a:r>
            <a:r>
              <a:rPr sz="2100" b="1" spc="-4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else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220"/>
              </a:lnSpc>
            </a:pPr>
            <a:r>
              <a:rPr sz="2100" b="1" spc="-5" dirty="0">
                <a:latin typeface="Courier New"/>
                <a:cs typeface="Courier New"/>
              </a:rPr>
              <a:t>/*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child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*/</a:t>
            </a:r>
            <a:endParaRPr sz="2100">
              <a:latin typeface="Courier New"/>
              <a:cs typeface="Courier New"/>
            </a:endParaRPr>
          </a:p>
          <a:p>
            <a:pPr marL="927100" marR="1127760">
              <a:lnSpc>
                <a:spcPts val="2210"/>
              </a:lnSpc>
              <a:spcBef>
                <a:spcPts val="185"/>
              </a:spcBef>
            </a:pPr>
            <a:r>
              <a:rPr sz="2100" b="1" spc="-5" dirty="0">
                <a:latin typeface="Courier New"/>
                <a:cs typeface="Courier New"/>
              </a:rPr>
              <a:t>…… </a:t>
            </a:r>
            <a:r>
              <a:rPr sz="2100" b="1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exit(s</a:t>
            </a:r>
            <a:r>
              <a:rPr sz="2100" b="1" spc="20" dirty="0">
                <a:latin typeface="Courier New"/>
                <a:cs typeface="Courier New"/>
              </a:rPr>
              <a:t>t</a:t>
            </a:r>
            <a:r>
              <a:rPr sz="2100" b="1" spc="-5" dirty="0">
                <a:latin typeface="Courier New"/>
                <a:cs typeface="Courier New"/>
              </a:rPr>
              <a:t>atus)</a:t>
            </a:r>
            <a:r>
              <a:rPr sz="2100" b="1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195"/>
              </a:lnSpc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6535" y="2631948"/>
            <a:ext cx="5907405" cy="2757170"/>
            <a:chOff x="3526535" y="2631948"/>
            <a:chExt cx="5907405" cy="2757170"/>
          </a:xfrm>
        </p:grpSpPr>
        <p:sp>
          <p:nvSpPr>
            <p:cNvPr id="5" name="object 5"/>
            <p:cNvSpPr/>
            <p:nvPr/>
          </p:nvSpPr>
          <p:spPr>
            <a:xfrm>
              <a:off x="6615671" y="2631960"/>
              <a:ext cx="2818130" cy="2743200"/>
            </a:xfrm>
            <a:custGeom>
              <a:avLst/>
              <a:gdLst/>
              <a:ahLst/>
              <a:cxnLst/>
              <a:rect l="l" t="t" r="r" b="b"/>
              <a:pathLst>
                <a:path w="2818129" h="2743200">
                  <a:moveTo>
                    <a:pt x="13728" y="13970"/>
                  </a:moveTo>
                  <a:lnTo>
                    <a:pt x="0" y="13970"/>
                  </a:lnTo>
                  <a:lnTo>
                    <a:pt x="0" y="2743200"/>
                  </a:lnTo>
                  <a:lnTo>
                    <a:pt x="13728" y="2743200"/>
                  </a:lnTo>
                  <a:lnTo>
                    <a:pt x="13728" y="13970"/>
                  </a:lnTo>
                  <a:close/>
                </a:path>
                <a:path w="2818129" h="2743200">
                  <a:moveTo>
                    <a:pt x="2817888" y="13970"/>
                  </a:moveTo>
                  <a:lnTo>
                    <a:pt x="2804172" y="13970"/>
                  </a:lnTo>
                  <a:lnTo>
                    <a:pt x="2804172" y="2743200"/>
                  </a:lnTo>
                  <a:lnTo>
                    <a:pt x="2817888" y="2743200"/>
                  </a:lnTo>
                  <a:lnTo>
                    <a:pt x="2817888" y="13970"/>
                  </a:lnTo>
                  <a:close/>
                </a:path>
                <a:path w="2818129" h="2743200">
                  <a:moveTo>
                    <a:pt x="281788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817888" y="13716"/>
                  </a:lnTo>
                  <a:lnTo>
                    <a:pt x="28178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399" y="2645664"/>
              <a:ext cx="2790825" cy="2729865"/>
            </a:xfrm>
            <a:custGeom>
              <a:avLst/>
              <a:gdLst/>
              <a:ahLst/>
              <a:cxnLst/>
              <a:rect l="l" t="t" r="r" b="b"/>
              <a:pathLst>
                <a:path w="2790825" h="2729865">
                  <a:moveTo>
                    <a:pt x="2790444" y="2729483"/>
                  </a:moveTo>
                  <a:lnTo>
                    <a:pt x="0" y="2729483"/>
                  </a:lnTo>
                  <a:lnTo>
                    <a:pt x="0" y="0"/>
                  </a:lnTo>
                  <a:lnTo>
                    <a:pt x="2790444" y="0"/>
                  </a:lnTo>
                  <a:lnTo>
                    <a:pt x="2790444" y="2729483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6536" y="2631960"/>
              <a:ext cx="5907405" cy="2757170"/>
            </a:xfrm>
            <a:custGeom>
              <a:avLst/>
              <a:gdLst/>
              <a:ahLst/>
              <a:cxnLst/>
              <a:rect l="l" t="t" r="r" b="b"/>
              <a:pathLst>
                <a:path w="5907405" h="2757170">
                  <a:moveTo>
                    <a:pt x="3012948" y="146304"/>
                  </a:moveTo>
                  <a:lnTo>
                    <a:pt x="841248" y="146304"/>
                  </a:lnTo>
                  <a:lnTo>
                    <a:pt x="0" y="1566672"/>
                  </a:lnTo>
                  <a:lnTo>
                    <a:pt x="24371" y="1581912"/>
                  </a:lnTo>
                  <a:lnTo>
                    <a:pt x="858062" y="175260"/>
                  </a:lnTo>
                  <a:lnTo>
                    <a:pt x="3012948" y="175260"/>
                  </a:lnTo>
                  <a:lnTo>
                    <a:pt x="3012948" y="167640"/>
                  </a:lnTo>
                  <a:lnTo>
                    <a:pt x="3012948" y="146304"/>
                  </a:lnTo>
                  <a:close/>
                </a:path>
                <a:path w="5907405" h="2757170">
                  <a:moveTo>
                    <a:pt x="5907024" y="0"/>
                  </a:moveTo>
                  <a:lnTo>
                    <a:pt x="5879579" y="0"/>
                  </a:lnTo>
                  <a:lnTo>
                    <a:pt x="5879579" y="28956"/>
                  </a:lnTo>
                  <a:lnTo>
                    <a:pt x="5879579" y="2727960"/>
                  </a:lnTo>
                  <a:lnTo>
                    <a:pt x="3118091" y="2727960"/>
                  </a:lnTo>
                  <a:lnTo>
                    <a:pt x="3118091" y="28956"/>
                  </a:lnTo>
                  <a:lnTo>
                    <a:pt x="5879579" y="28956"/>
                  </a:lnTo>
                  <a:lnTo>
                    <a:pt x="5879579" y="0"/>
                  </a:lnTo>
                  <a:lnTo>
                    <a:pt x="3089135" y="0"/>
                  </a:lnTo>
                  <a:lnTo>
                    <a:pt x="3089135" y="2756916"/>
                  </a:lnTo>
                  <a:lnTo>
                    <a:pt x="5907024" y="2756916"/>
                  </a:lnTo>
                  <a:lnTo>
                    <a:pt x="5907024" y="2743200"/>
                  </a:lnTo>
                  <a:lnTo>
                    <a:pt x="5907024" y="2727960"/>
                  </a:lnTo>
                  <a:lnTo>
                    <a:pt x="5907024" y="28956"/>
                  </a:lnTo>
                  <a:lnTo>
                    <a:pt x="5907024" y="13716"/>
                  </a:lnTo>
                  <a:lnTo>
                    <a:pt x="59070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20874" y="2616596"/>
            <a:ext cx="2410460" cy="843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81400"/>
              </a:lnSpc>
              <a:spcBef>
                <a:spcPts val="470"/>
              </a:spcBef>
            </a:pPr>
            <a:r>
              <a:rPr sz="2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 us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wai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1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sleep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until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child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exits;</a:t>
            </a:r>
            <a:r>
              <a:rPr sz="2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wait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returns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2542" y="3460877"/>
            <a:ext cx="2804160" cy="1326515"/>
          </a:xfrm>
          <a:prstGeom prst="rect">
            <a:avLst/>
          </a:prstGeom>
          <a:solidFill>
            <a:srgbClr val="0070BF"/>
          </a:solidFill>
          <a:ln w="1371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95"/>
              </a:lnSpc>
            </a:pP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child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pid</a:t>
            </a:r>
            <a:r>
              <a:rPr sz="2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status.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/>
              <a:cs typeface="Tahoma"/>
            </a:endParaRPr>
          </a:p>
          <a:p>
            <a:pPr marL="97790" marR="361315">
              <a:lnSpc>
                <a:spcPct val="81400"/>
              </a:lnSpc>
              <a:spcBef>
                <a:spcPts val="5"/>
              </a:spcBef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wai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1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w 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wait on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specific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child,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0874" y="4724275"/>
            <a:ext cx="2157730" cy="5784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80000"/>
              </a:lnSpc>
              <a:spcBef>
                <a:spcPts val="505"/>
              </a:spcBef>
            </a:pP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stops</a:t>
            </a:r>
            <a:r>
              <a:rPr sz="2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sz="21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signals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96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25" dirty="0"/>
              <a:t> </a:t>
            </a:r>
            <a:r>
              <a:rPr spc="-5" dirty="0"/>
              <a:t>Creation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Linux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0584" y="1590491"/>
            <a:ext cx="4864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2100" b="1" spc="-5" dirty="0">
                <a:solidFill>
                  <a:srgbClr val="0070BF"/>
                </a:solidFill>
                <a:latin typeface="Courier New"/>
                <a:cs typeface="Courier New"/>
              </a:rPr>
              <a:t>for</a:t>
            </a:r>
            <a:r>
              <a:rPr sz="2100" b="1" dirty="0">
                <a:solidFill>
                  <a:srgbClr val="0070BF"/>
                </a:solidFill>
                <a:latin typeface="Courier New"/>
                <a:cs typeface="Courier New"/>
              </a:rPr>
              <a:t>k</a:t>
            </a:r>
            <a:r>
              <a:rPr sz="2100" b="1" spc="-59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2100" spc="5" dirty="0">
                <a:latin typeface="Tahoma"/>
                <a:cs typeface="Tahoma"/>
              </a:rPr>
              <a:t>s</a:t>
            </a:r>
            <a:r>
              <a:rPr sz="2100" spc="-20" dirty="0">
                <a:latin typeface="Tahoma"/>
                <a:cs typeface="Tahoma"/>
              </a:rPr>
              <a:t>y</a:t>
            </a:r>
            <a:r>
              <a:rPr sz="2100" spc="5" dirty="0">
                <a:latin typeface="Tahoma"/>
                <a:cs typeface="Tahoma"/>
              </a:rPr>
              <a:t>s</a:t>
            </a:r>
            <a:r>
              <a:rPr sz="2100" spc="10" dirty="0">
                <a:latin typeface="Tahoma"/>
                <a:cs typeface="Tahoma"/>
              </a:rPr>
              <a:t>t</a:t>
            </a:r>
            <a:r>
              <a:rPr sz="2100" spc="-1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</a:t>
            </a:r>
            <a:r>
              <a:rPr sz="2100" spc="-15" dirty="0">
                <a:latin typeface="Tahoma"/>
                <a:cs typeface="Tahoma"/>
              </a:rPr>
              <a:t>a</a:t>
            </a:r>
            <a:r>
              <a:rPr sz="2100" dirty="0">
                <a:latin typeface="Tahoma"/>
                <a:cs typeface="Tahoma"/>
              </a:rPr>
              <a:t>ll</a:t>
            </a:r>
            <a:r>
              <a:rPr sz="2100" spc="-5" dirty="0">
                <a:latin typeface="Tahoma"/>
                <a:cs typeface="Tahoma"/>
              </a:rPr>
              <a:t> cr</a:t>
            </a:r>
            <a:r>
              <a:rPr sz="2100" spc="5" dirty="0">
                <a:latin typeface="Tahoma"/>
                <a:cs typeface="Tahoma"/>
              </a:rPr>
              <a:t>e</a:t>
            </a:r>
            <a:r>
              <a:rPr sz="2100" spc="-15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t</a:t>
            </a:r>
            <a:r>
              <a:rPr sz="2100" spc="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s </a:t>
            </a:r>
            <a:r>
              <a:rPr sz="2100" spc="5" dirty="0">
                <a:latin typeface="Tahoma"/>
                <a:cs typeface="Tahoma"/>
              </a:rPr>
              <a:t>n</a:t>
            </a:r>
            <a:r>
              <a:rPr sz="2100" spc="-1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w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</a:t>
            </a:r>
            <a:r>
              <a:rPr sz="2100" spc="-5" dirty="0">
                <a:latin typeface="Tahoma"/>
                <a:cs typeface="Tahoma"/>
              </a:rPr>
              <a:t>r</a:t>
            </a:r>
            <a:r>
              <a:rPr sz="2100" spc="10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c</a:t>
            </a:r>
            <a:r>
              <a:rPr sz="2100" spc="5" dirty="0">
                <a:latin typeface="Tahoma"/>
                <a:cs typeface="Tahoma"/>
              </a:rPr>
              <a:t>e</a:t>
            </a:r>
            <a:r>
              <a:rPr sz="2100" spc="-15" dirty="0">
                <a:latin typeface="Tahoma"/>
                <a:cs typeface="Tahoma"/>
              </a:rPr>
              <a:t>s</a:t>
            </a:r>
            <a:r>
              <a:rPr sz="2100" dirty="0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15683" y="4779264"/>
            <a:ext cx="2818130" cy="1221105"/>
            <a:chOff x="6615683" y="4779264"/>
            <a:chExt cx="2818130" cy="1221105"/>
          </a:xfrm>
        </p:grpSpPr>
        <p:sp>
          <p:nvSpPr>
            <p:cNvPr id="14" name="object 14"/>
            <p:cNvSpPr/>
            <p:nvPr/>
          </p:nvSpPr>
          <p:spPr>
            <a:xfrm>
              <a:off x="6615671" y="4794516"/>
              <a:ext cx="2818130" cy="1189990"/>
            </a:xfrm>
            <a:custGeom>
              <a:avLst/>
              <a:gdLst/>
              <a:ahLst/>
              <a:cxnLst/>
              <a:rect l="l" t="t" r="r" b="b"/>
              <a:pathLst>
                <a:path w="2818129" h="1189989">
                  <a:moveTo>
                    <a:pt x="13728" y="0"/>
                  </a:moveTo>
                  <a:lnTo>
                    <a:pt x="0" y="0"/>
                  </a:lnTo>
                  <a:lnTo>
                    <a:pt x="0" y="1189990"/>
                  </a:lnTo>
                  <a:lnTo>
                    <a:pt x="13728" y="1189990"/>
                  </a:lnTo>
                  <a:lnTo>
                    <a:pt x="13728" y="0"/>
                  </a:lnTo>
                  <a:close/>
                </a:path>
                <a:path w="2818129" h="1189989">
                  <a:moveTo>
                    <a:pt x="2817888" y="0"/>
                  </a:moveTo>
                  <a:lnTo>
                    <a:pt x="2804172" y="0"/>
                  </a:lnTo>
                  <a:lnTo>
                    <a:pt x="2804172" y="1189990"/>
                  </a:lnTo>
                  <a:lnTo>
                    <a:pt x="2817888" y="1189990"/>
                  </a:lnTo>
                  <a:lnTo>
                    <a:pt x="28178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399" y="4794503"/>
              <a:ext cx="2790825" cy="1190625"/>
            </a:xfrm>
            <a:custGeom>
              <a:avLst/>
              <a:gdLst/>
              <a:ahLst/>
              <a:cxnLst/>
              <a:rect l="l" t="t" r="r" b="b"/>
              <a:pathLst>
                <a:path w="2790825" h="1190625">
                  <a:moveTo>
                    <a:pt x="2790444" y="1190244"/>
                  </a:moveTo>
                  <a:lnTo>
                    <a:pt x="0" y="1190244"/>
                  </a:lnTo>
                  <a:lnTo>
                    <a:pt x="0" y="0"/>
                  </a:lnTo>
                  <a:lnTo>
                    <a:pt x="2790444" y="0"/>
                  </a:lnTo>
                  <a:lnTo>
                    <a:pt x="2790444" y="119024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5683" y="4779264"/>
              <a:ext cx="2818130" cy="1221105"/>
            </a:xfrm>
            <a:custGeom>
              <a:avLst/>
              <a:gdLst/>
              <a:ahLst/>
              <a:cxnLst/>
              <a:rect l="l" t="t" r="r" b="b"/>
              <a:pathLst>
                <a:path w="2818129" h="1221104">
                  <a:moveTo>
                    <a:pt x="2817876" y="1220724"/>
                  </a:moveTo>
                  <a:lnTo>
                    <a:pt x="0" y="1220724"/>
                  </a:lnTo>
                  <a:lnTo>
                    <a:pt x="0" y="0"/>
                  </a:lnTo>
                  <a:lnTo>
                    <a:pt x="2817876" y="0"/>
                  </a:lnTo>
                  <a:lnTo>
                    <a:pt x="2817876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1191768"/>
                  </a:lnTo>
                  <a:lnTo>
                    <a:pt x="13716" y="1191768"/>
                  </a:lnTo>
                  <a:lnTo>
                    <a:pt x="28956" y="1205484"/>
                  </a:lnTo>
                  <a:lnTo>
                    <a:pt x="2817876" y="1205484"/>
                  </a:lnTo>
                  <a:lnTo>
                    <a:pt x="2817876" y="1220724"/>
                  </a:lnTo>
                  <a:close/>
                </a:path>
                <a:path w="2818129" h="1221104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818129" h="1221104">
                  <a:moveTo>
                    <a:pt x="2790443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790443" y="15240"/>
                  </a:lnTo>
                  <a:lnTo>
                    <a:pt x="2790443" y="28956"/>
                  </a:lnTo>
                  <a:close/>
                </a:path>
                <a:path w="2818129" h="1221104">
                  <a:moveTo>
                    <a:pt x="2790443" y="1205484"/>
                  </a:moveTo>
                  <a:lnTo>
                    <a:pt x="2790443" y="15240"/>
                  </a:lnTo>
                  <a:lnTo>
                    <a:pt x="2804160" y="28956"/>
                  </a:lnTo>
                  <a:lnTo>
                    <a:pt x="2817876" y="28956"/>
                  </a:lnTo>
                  <a:lnTo>
                    <a:pt x="2817876" y="1191768"/>
                  </a:lnTo>
                  <a:lnTo>
                    <a:pt x="2804160" y="1191768"/>
                  </a:lnTo>
                  <a:lnTo>
                    <a:pt x="2790443" y="1205484"/>
                  </a:lnTo>
                  <a:close/>
                </a:path>
                <a:path w="2818129" h="1221104">
                  <a:moveTo>
                    <a:pt x="2817876" y="28956"/>
                  </a:moveTo>
                  <a:lnTo>
                    <a:pt x="2804160" y="28956"/>
                  </a:lnTo>
                  <a:lnTo>
                    <a:pt x="2790443" y="15240"/>
                  </a:lnTo>
                  <a:lnTo>
                    <a:pt x="2817876" y="15240"/>
                  </a:lnTo>
                  <a:lnTo>
                    <a:pt x="2817876" y="28956"/>
                  </a:lnTo>
                  <a:close/>
                </a:path>
                <a:path w="2818129" h="1221104">
                  <a:moveTo>
                    <a:pt x="28956" y="1205484"/>
                  </a:moveTo>
                  <a:lnTo>
                    <a:pt x="13716" y="1191768"/>
                  </a:lnTo>
                  <a:lnTo>
                    <a:pt x="28956" y="1191768"/>
                  </a:lnTo>
                  <a:lnTo>
                    <a:pt x="28956" y="1205484"/>
                  </a:lnTo>
                  <a:close/>
                </a:path>
                <a:path w="2818129" h="1221104">
                  <a:moveTo>
                    <a:pt x="2790443" y="1205484"/>
                  </a:moveTo>
                  <a:lnTo>
                    <a:pt x="28956" y="1205484"/>
                  </a:lnTo>
                  <a:lnTo>
                    <a:pt x="28956" y="1191768"/>
                  </a:lnTo>
                  <a:lnTo>
                    <a:pt x="2790443" y="1191768"/>
                  </a:lnTo>
                  <a:lnTo>
                    <a:pt x="2790443" y="1205484"/>
                  </a:lnTo>
                  <a:close/>
                </a:path>
                <a:path w="2818129" h="1221104">
                  <a:moveTo>
                    <a:pt x="2817876" y="1205484"/>
                  </a:moveTo>
                  <a:lnTo>
                    <a:pt x="2790443" y="1205484"/>
                  </a:lnTo>
                  <a:lnTo>
                    <a:pt x="2804160" y="1191768"/>
                  </a:lnTo>
                  <a:lnTo>
                    <a:pt x="2817876" y="1191768"/>
                  </a:lnTo>
                  <a:lnTo>
                    <a:pt x="2817876" y="120548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509772" y="4869192"/>
            <a:ext cx="3030220" cy="451484"/>
          </a:xfrm>
          <a:custGeom>
            <a:avLst/>
            <a:gdLst/>
            <a:ahLst/>
            <a:cxnLst/>
            <a:rect l="l" t="t" r="r" b="b"/>
            <a:pathLst>
              <a:path w="3030220" h="451485">
                <a:moveTo>
                  <a:pt x="3029712" y="0"/>
                </a:moveTo>
                <a:lnTo>
                  <a:pt x="2098548" y="0"/>
                </a:lnTo>
                <a:lnTo>
                  <a:pt x="0" y="423672"/>
                </a:lnTo>
                <a:lnTo>
                  <a:pt x="6096" y="451104"/>
                </a:lnTo>
                <a:lnTo>
                  <a:pt x="2103120" y="28956"/>
                </a:lnTo>
                <a:lnTo>
                  <a:pt x="3029712" y="28956"/>
                </a:lnTo>
                <a:lnTo>
                  <a:pt x="30297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22542" y="4786884"/>
            <a:ext cx="2804160" cy="595630"/>
          </a:xfrm>
          <a:prstGeom prst="rect">
            <a:avLst/>
          </a:prstGeom>
          <a:solidFill>
            <a:srgbClr val="0070BF"/>
          </a:solidFill>
          <a:ln w="13715">
            <a:solidFill>
              <a:srgbClr val="80808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7790" marR="200660">
              <a:lnSpc>
                <a:spcPts val="2140"/>
              </a:lnSpc>
              <a:spcBef>
                <a:spcPts val="405"/>
              </a:spcBef>
            </a:pP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Child 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process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passes </a:t>
            </a:r>
            <a:r>
              <a:rPr sz="2100" spc="-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r>
              <a:rPr sz="2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2542" y="5382133"/>
            <a:ext cx="2804160" cy="610235"/>
          </a:xfrm>
          <a:prstGeom prst="rect">
            <a:avLst/>
          </a:prstGeom>
          <a:solidFill>
            <a:srgbClr val="0070BF"/>
          </a:solidFill>
          <a:ln w="13715">
            <a:solidFill>
              <a:srgbClr val="80808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7790" marR="612140">
              <a:lnSpc>
                <a:spcPts val="2140"/>
              </a:lnSpc>
              <a:spcBef>
                <a:spcPts val="5"/>
              </a:spcBef>
            </a:pP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ahoma"/>
                <a:cs typeface="Tahoma"/>
              </a:rPr>
              <a:t>exit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report </a:t>
            </a:r>
            <a:r>
              <a:rPr sz="21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success/failure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74492" y="1973579"/>
            <a:ext cx="6259195" cy="1553210"/>
            <a:chOff x="3174492" y="1973579"/>
            <a:chExt cx="6259195" cy="1553210"/>
          </a:xfrm>
        </p:grpSpPr>
        <p:sp>
          <p:nvSpPr>
            <p:cNvPr id="21" name="object 21"/>
            <p:cNvSpPr/>
            <p:nvPr/>
          </p:nvSpPr>
          <p:spPr>
            <a:xfrm>
              <a:off x="3174492" y="1973579"/>
              <a:ext cx="6259195" cy="1553210"/>
            </a:xfrm>
            <a:custGeom>
              <a:avLst/>
              <a:gdLst/>
              <a:ahLst/>
              <a:cxnLst/>
              <a:rect l="l" t="t" r="r" b="b"/>
              <a:pathLst>
                <a:path w="6259195" h="1553210">
                  <a:moveTo>
                    <a:pt x="3425952" y="109740"/>
                  </a:moveTo>
                  <a:lnTo>
                    <a:pt x="3186684" y="109740"/>
                  </a:lnTo>
                  <a:lnTo>
                    <a:pt x="0" y="1527048"/>
                  </a:lnTo>
                  <a:lnTo>
                    <a:pt x="12192" y="1552968"/>
                  </a:lnTo>
                  <a:lnTo>
                    <a:pt x="3192399" y="138696"/>
                  </a:lnTo>
                  <a:lnTo>
                    <a:pt x="3425952" y="138696"/>
                  </a:lnTo>
                  <a:lnTo>
                    <a:pt x="3425952" y="137172"/>
                  </a:lnTo>
                  <a:lnTo>
                    <a:pt x="3425952" y="109740"/>
                  </a:lnTo>
                  <a:close/>
                </a:path>
                <a:path w="6259195" h="1553210">
                  <a:moveTo>
                    <a:pt x="6259068" y="0"/>
                  </a:moveTo>
                  <a:lnTo>
                    <a:pt x="3488436" y="0"/>
                  </a:lnTo>
                  <a:lnTo>
                    <a:pt x="3488436" y="15240"/>
                  </a:lnTo>
                  <a:lnTo>
                    <a:pt x="3488436" y="1479550"/>
                  </a:lnTo>
                  <a:lnTo>
                    <a:pt x="3502152" y="1479550"/>
                  </a:lnTo>
                  <a:lnTo>
                    <a:pt x="3502152" y="15240"/>
                  </a:lnTo>
                  <a:lnTo>
                    <a:pt x="6245352" y="15240"/>
                  </a:lnTo>
                  <a:lnTo>
                    <a:pt x="6245352" y="1479550"/>
                  </a:lnTo>
                  <a:lnTo>
                    <a:pt x="6259068" y="1479550"/>
                  </a:lnTo>
                  <a:lnTo>
                    <a:pt x="6259068" y="15240"/>
                  </a:lnTo>
                  <a:lnTo>
                    <a:pt x="625906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6644" y="1988819"/>
              <a:ext cx="2743200" cy="1464945"/>
            </a:xfrm>
            <a:custGeom>
              <a:avLst/>
              <a:gdLst/>
              <a:ahLst/>
              <a:cxnLst/>
              <a:rect l="l" t="t" r="r" b="b"/>
              <a:pathLst>
                <a:path w="2743200" h="1464945">
                  <a:moveTo>
                    <a:pt x="2743200" y="1464563"/>
                  </a:moveTo>
                  <a:lnTo>
                    <a:pt x="0" y="1464563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1464563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74492" y="1973579"/>
              <a:ext cx="6259195" cy="1553210"/>
            </a:xfrm>
            <a:custGeom>
              <a:avLst/>
              <a:gdLst/>
              <a:ahLst/>
              <a:cxnLst/>
              <a:rect l="l" t="t" r="r" b="b"/>
              <a:pathLst>
                <a:path w="6259195" h="1553210">
                  <a:moveTo>
                    <a:pt x="3425952" y="109740"/>
                  </a:moveTo>
                  <a:lnTo>
                    <a:pt x="3186684" y="109740"/>
                  </a:lnTo>
                  <a:lnTo>
                    <a:pt x="0" y="1527048"/>
                  </a:lnTo>
                  <a:lnTo>
                    <a:pt x="12192" y="1552968"/>
                  </a:lnTo>
                  <a:lnTo>
                    <a:pt x="3192399" y="138696"/>
                  </a:lnTo>
                  <a:lnTo>
                    <a:pt x="3425952" y="138696"/>
                  </a:lnTo>
                  <a:lnTo>
                    <a:pt x="3425952" y="137172"/>
                  </a:lnTo>
                  <a:lnTo>
                    <a:pt x="3425952" y="109740"/>
                  </a:lnTo>
                  <a:close/>
                </a:path>
                <a:path w="6259195" h="1553210">
                  <a:moveTo>
                    <a:pt x="6259068" y="0"/>
                  </a:moveTo>
                  <a:lnTo>
                    <a:pt x="6231636" y="0"/>
                  </a:lnTo>
                  <a:lnTo>
                    <a:pt x="6231636" y="28956"/>
                  </a:lnTo>
                  <a:lnTo>
                    <a:pt x="6231636" y="1466088"/>
                  </a:lnTo>
                  <a:lnTo>
                    <a:pt x="3515868" y="1466088"/>
                  </a:lnTo>
                  <a:lnTo>
                    <a:pt x="3515868" y="28956"/>
                  </a:lnTo>
                  <a:lnTo>
                    <a:pt x="6231636" y="28956"/>
                  </a:lnTo>
                  <a:lnTo>
                    <a:pt x="6231636" y="0"/>
                  </a:lnTo>
                  <a:lnTo>
                    <a:pt x="3488436" y="0"/>
                  </a:lnTo>
                  <a:lnTo>
                    <a:pt x="3488436" y="1495056"/>
                  </a:lnTo>
                  <a:lnTo>
                    <a:pt x="6259068" y="1495056"/>
                  </a:lnTo>
                  <a:lnTo>
                    <a:pt x="6259068" y="1479816"/>
                  </a:lnTo>
                  <a:lnTo>
                    <a:pt x="6259068" y="1466088"/>
                  </a:lnTo>
                  <a:lnTo>
                    <a:pt x="6259068" y="28956"/>
                  </a:lnTo>
                  <a:lnTo>
                    <a:pt x="6259068" y="15240"/>
                  </a:lnTo>
                  <a:lnTo>
                    <a:pt x="625906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68015" y="1970423"/>
            <a:ext cx="2426335" cy="8801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87100"/>
              </a:lnSpc>
              <a:spcBef>
                <a:spcPts val="325"/>
              </a:spcBef>
            </a:pP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21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ll 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returns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 zero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100" spc="-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child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 and the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child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2542" y="2836926"/>
            <a:ext cx="2804160" cy="624205"/>
          </a:xfrm>
          <a:prstGeom prst="rect">
            <a:avLst/>
          </a:prstGeom>
          <a:ln w="13716">
            <a:solidFill>
              <a:srgbClr val="80808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45415" marR="614045">
              <a:lnSpc>
                <a:spcPts val="2150"/>
              </a:lnSpc>
              <a:spcBef>
                <a:spcPts val="85"/>
              </a:spcBef>
            </a:pP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1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93364" y="1898904"/>
            <a:ext cx="6070600" cy="1297305"/>
            <a:chOff x="3293364" y="1898904"/>
            <a:chExt cx="6070600" cy="1297305"/>
          </a:xfrm>
        </p:grpSpPr>
        <p:sp>
          <p:nvSpPr>
            <p:cNvPr id="27" name="object 27"/>
            <p:cNvSpPr/>
            <p:nvPr/>
          </p:nvSpPr>
          <p:spPr>
            <a:xfrm>
              <a:off x="3293364" y="1898916"/>
              <a:ext cx="6070600" cy="1297305"/>
            </a:xfrm>
            <a:custGeom>
              <a:avLst/>
              <a:gdLst/>
              <a:ahLst/>
              <a:cxnLst/>
              <a:rect l="l" t="t" r="r" b="b"/>
              <a:pathLst>
                <a:path w="6070600" h="1297305">
                  <a:moveTo>
                    <a:pt x="3246120" y="68580"/>
                  </a:moveTo>
                  <a:lnTo>
                    <a:pt x="2339340" y="68580"/>
                  </a:lnTo>
                  <a:lnTo>
                    <a:pt x="0" y="1271003"/>
                  </a:lnTo>
                  <a:lnTo>
                    <a:pt x="13716" y="1296911"/>
                  </a:lnTo>
                  <a:lnTo>
                    <a:pt x="2347036" y="97536"/>
                  </a:lnTo>
                  <a:lnTo>
                    <a:pt x="3246120" y="97536"/>
                  </a:lnTo>
                  <a:lnTo>
                    <a:pt x="3246120" y="96012"/>
                  </a:lnTo>
                  <a:lnTo>
                    <a:pt x="3246120" y="68580"/>
                  </a:lnTo>
                  <a:close/>
                </a:path>
                <a:path w="6070600" h="1297305">
                  <a:moveTo>
                    <a:pt x="6070092" y="0"/>
                  </a:moveTo>
                  <a:lnTo>
                    <a:pt x="3322307" y="0"/>
                  </a:lnTo>
                  <a:lnTo>
                    <a:pt x="3322307" y="15240"/>
                  </a:lnTo>
                  <a:lnTo>
                    <a:pt x="3322307" y="930910"/>
                  </a:lnTo>
                  <a:lnTo>
                    <a:pt x="3336036" y="930910"/>
                  </a:lnTo>
                  <a:lnTo>
                    <a:pt x="3336036" y="15240"/>
                  </a:lnTo>
                  <a:lnTo>
                    <a:pt x="6056376" y="15240"/>
                  </a:lnTo>
                  <a:lnTo>
                    <a:pt x="6056376" y="930910"/>
                  </a:lnTo>
                  <a:lnTo>
                    <a:pt x="6070092" y="930910"/>
                  </a:lnTo>
                  <a:lnTo>
                    <a:pt x="6070092" y="15240"/>
                  </a:lnTo>
                  <a:lnTo>
                    <a:pt x="60700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9400" y="1914144"/>
              <a:ext cx="2720340" cy="916305"/>
            </a:xfrm>
            <a:custGeom>
              <a:avLst/>
              <a:gdLst/>
              <a:ahLst/>
              <a:cxnLst/>
              <a:rect l="l" t="t" r="r" b="b"/>
              <a:pathLst>
                <a:path w="2720340" h="916305">
                  <a:moveTo>
                    <a:pt x="2720339" y="915923"/>
                  </a:moveTo>
                  <a:lnTo>
                    <a:pt x="0" y="915923"/>
                  </a:lnTo>
                  <a:lnTo>
                    <a:pt x="0" y="0"/>
                  </a:lnTo>
                  <a:lnTo>
                    <a:pt x="2720339" y="0"/>
                  </a:lnTo>
                  <a:lnTo>
                    <a:pt x="2720339" y="915923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3364" y="1898916"/>
              <a:ext cx="6070600" cy="1297305"/>
            </a:xfrm>
            <a:custGeom>
              <a:avLst/>
              <a:gdLst/>
              <a:ahLst/>
              <a:cxnLst/>
              <a:rect l="l" t="t" r="r" b="b"/>
              <a:pathLst>
                <a:path w="6070600" h="1297305">
                  <a:moveTo>
                    <a:pt x="3246120" y="68580"/>
                  </a:moveTo>
                  <a:lnTo>
                    <a:pt x="2339340" y="68580"/>
                  </a:lnTo>
                  <a:lnTo>
                    <a:pt x="0" y="1271003"/>
                  </a:lnTo>
                  <a:lnTo>
                    <a:pt x="13716" y="1296911"/>
                  </a:lnTo>
                  <a:lnTo>
                    <a:pt x="2347036" y="97536"/>
                  </a:lnTo>
                  <a:lnTo>
                    <a:pt x="3246120" y="97536"/>
                  </a:lnTo>
                  <a:lnTo>
                    <a:pt x="3246120" y="96012"/>
                  </a:lnTo>
                  <a:lnTo>
                    <a:pt x="3246120" y="68580"/>
                  </a:lnTo>
                  <a:close/>
                </a:path>
                <a:path w="6070600" h="1297305">
                  <a:moveTo>
                    <a:pt x="6070092" y="0"/>
                  </a:moveTo>
                  <a:lnTo>
                    <a:pt x="6041136" y="0"/>
                  </a:lnTo>
                  <a:lnTo>
                    <a:pt x="6041136" y="28956"/>
                  </a:lnTo>
                  <a:lnTo>
                    <a:pt x="6041136" y="915924"/>
                  </a:lnTo>
                  <a:lnTo>
                    <a:pt x="3351263" y="915924"/>
                  </a:lnTo>
                  <a:lnTo>
                    <a:pt x="3351263" y="28956"/>
                  </a:lnTo>
                  <a:lnTo>
                    <a:pt x="6041136" y="28956"/>
                  </a:lnTo>
                  <a:lnTo>
                    <a:pt x="6041136" y="0"/>
                  </a:lnTo>
                  <a:lnTo>
                    <a:pt x="3322307" y="0"/>
                  </a:lnTo>
                  <a:lnTo>
                    <a:pt x="3322307" y="944880"/>
                  </a:lnTo>
                  <a:lnTo>
                    <a:pt x="6070092" y="944880"/>
                  </a:lnTo>
                  <a:lnTo>
                    <a:pt x="6070092" y="931164"/>
                  </a:lnTo>
                  <a:lnTo>
                    <a:pt x="6070092" y="915924"/>
                  </a:lnTo>
                  <a:lnTo>
                    <a:pt x="6070092" y="28956"/>
                  </a:lnTo>
                  <a:lnTo>
                    <a:pt x="6070092" y="15240"/>
                  </a:lnTo>
                  <a:lnTo>
                    <a:pt x="60700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22542" y="1981200"/>
            <a:ext cx="2734310" cy="657860"/>
          </a:xfrm>
          <a:prstGeom prst="rect">
            <a:avLst/>
          </a:prstGeom>
          <a:ln w="13716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71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21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cr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1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2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  <a:p>
            <a:pPr marL="97790" marR="593725">
              <a:lnSpc>
                <a:spcPts val="2150"/>
              </a:lnSpc>
              <a:spcBef>
                <a:spcPts val="40"/>
              </a:spcBef>
            </a:pP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exact</a:t>
            </a:r>
            <a:r>
              <a:rPr sz="2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copy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1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 process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776724"/>
            <a:ext cx="322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ourier New"/>
                <a:cs typeface="Courier New"/>
              </a:rPr>
              <a:t>fork(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830" dirty="0">
                <a:latin typeface="Courier New"/>
                <a:cs typeface="Courier New"/>
              </a:rPr>
              <a:t> </a:t>
            </a:r>
            <a:r>
              <a:rPr dirty="0"/>
              <a:t>Sy</a:t>
            </a:r>
            <a:r>
              <a:rPr spc="-25" dirty="0"/>
              <a:t>s</a:t>
            </a:r>
            <a:r>
              <a:rPr spc="10" dirty="0"/>
              <a:t>t</a:t>
            </a:r>
            <a:r>
              <a:rPr spc="-25" dirty="0"/>
              <a:t>e</a:t>
            </a:r>
            <a:r>
              <a:rPr spc="-5" dirty="0"/>
              <a:t>m</a:t>
            </a:r>
            <a:r>
              <a:rPr spc="20" dirty="0"/>
              <a:t> </a:t>
            </a:r>
            <a:r>
              <a:rPr spc="-10" dirty="0"/>
              <a:t>C</a:t>
            </a:r>
            <a:r>
              <a:rPr spc="5" dirty="0"/>
              <a:t>a</a:t>
            </a:r>
            <a:r>
              <a:rPr spc="-5" dirty="0"/>
              <a:t>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6541770" cy="49295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Child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inherits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Stack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Environment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Open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file </a:t>
            </a:r>
            <a:r>
              <a:rPr sz="1900" spc="-5" dirty="0">
                <a:latin typeface="Tahoma"/>
                <a:cs typeface="Tahoma"/>
              </a:rPr>
              <a:t>descriptors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Current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working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directory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limits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Root</a:t>
            </a:r>
            <a:r>
              <a:rPr sz="1900" spc="-10" dirty="0">
                <a:latin typeface="Tahoma"/>
                <a:cs typeface="Tahoma"/>
              </a:rPr>
              <a:t> directory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Child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does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not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inherits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Timers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pending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signals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utilization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(initialized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zero)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file</a:t>
            </a:r>
            <a:r>
              <a:rPr sz="1900" spc="-5" dirty="0">
                <a:latin typeface="Tahoma"/>
                <a:cs typeface="Tahoma"/>
              </a:rPr>
              <a:t> locks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60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30" dirty="0"/>
              <a:t> </a:t>
            </a:r>
            <a:r>
              <a:rPr dirty="0"/>
              <a:t>Address</a:t>
            </a:r>
            <a:r>
              <a:rPr spc="-30" dirty="0"/>
              <a:t> </a:t>
            </a:r>
            <a:r>
              <a:rPr spc="-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149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list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memory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locations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from</a:t>
            </a:r>
            <a:r>
              <a:rPr sz="2100" spc="-5" dirty="0">
                <a:latin typeface="Tahoma"/>
                <a:cs typeface="Tahoma"/>
              </a:rPr>
              <a:t> some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min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(usually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0)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some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max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read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write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23" y="2223407"/>
            <a:ext cx="3430516" cy="47977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516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Zombie</a:t>
            </a:r>
            <a:r>
              <a:rPr spc="-10" dirty="0"/>
              <a:t> (or</a:t>
            </a:r>
            <a:r>
              <a:rPr spc="5" dirty="0"/>
              <a:t> </a:t>
            </a:r>
            <a:r>
              <a:rPr spc="-5" dirty="0"/>
              <a:t>Defunct)</a:t>
            </a:r>
            <a:r>
              <a:rPr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315325" cy="388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has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completed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execution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but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still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has</a:t>
            </a:r>
            <a:r>
              <a:rPr sz="2100" spc="5" dirty="0">
                <a:latin typeface="Tahoma"/>
                <a:cs typeface="Tahoma"/>
              </a:rPr>
              <a:t> an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entry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in</a:t>
            </a:r>
            <a:r>
              <a:rPr sz="21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the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283845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table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entry </a:t>
            </a:r>
            <a:r>
              <a:rPr sz="2100" dirty="0">
                <a:latin typeface="Tahoma"/>
                <a:cs typeface="Tahoma"/>
              </a:rPr>
              <a:t>is </a:t>
            </a:r>
            <a:r>
              <a:rPr sz="2100" spc="-5" dirty="0">
                <a:latin typeface="Tahoma"/>
                <a:cs typeface="Tahoma"/>
              </a:rPr>
              <a:t>needed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allow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parent</a:t>
            </a:r>
            <a:r>
              <a:rPr sz="21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read </a:t>
            </a:r>
            <a:r>
              <a:rPr sz="2100" spc="-6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child's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exit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status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read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status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executing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wait()</a:t>
            </a:r>
            <a:r>
              <a:rPr sz="1900" spc="-5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call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ahoma"/>
              <a:buChar char="–"/>
            </a:pPr>
            <a:endParaRPr sz="3050">
              <a:latin typeface="Tahoma"/>
              <a:cs typeface="Tahoma"/>
            </a:endParaRPr>
          </a:p>
          <a:p>
            <a:pPr marL="354965" marR="54038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No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memory allocated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to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zombie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except </a:t>
            </a:r>
            <a:r>
              <a:rPr sz="2100" spc="-5" dirty="0">
                <a:latin typeface="Tahoma"/>
                <a:cs typeface="Tahoma"/>
              </a:rPr>
              <a:t>for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dirty="0">
                <a:latin typeface="Tahoma"/>
                <a:cs typeface="Tahoma"/>
              </a:rPr>
              <a:t>process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table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entry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exit,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are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deallocated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However,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only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have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limited</a:t>
            </a:r>
            <a:r>
              <a:rPr sz="1900" spc="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number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entries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481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Orphan</a:t>
            </a:r>
            <a:r>
              <a:rPr spc="-30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134350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54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An</a:t>
            </a:r>
            <a:r>
              <a:rPr sz="2100" spc="-5" dirty="0">
                <a:latin typeface="Tahoma"/>
                <a:cs typeface="Tahoma"/>
              </a:rPr>
              <a:t> orphan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dirty="0">
                <a:latin typeface="Tahoma"/>
                <a:cs typeface="Tahoma"/>
              </a:rPr>
              <a:t> is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that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still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executing,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but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whose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parent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has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terminated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parent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terminates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without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calling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wait()</a:t>
            </a:r>
            <a:r>
              <a:rPr sz="1900" spc="-5" dirty="0">
                <a:latin typeface="Tahoma"/>
                <a:cs typeface="Tahoma"/>
              </a:rPr>
              <a:t>,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child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adopted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init</a:t>
            </a:r>
            <a:endParaRPr sz="19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ahoma"/>
              <a:buChar char="–"/>
            </a:pPr>
            <a:endParaRPr sz="3250">
              <a:latin typeface="Courier New"/>
              <a:cs typeface="Courier New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Orphan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do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not </a:t>
            </a:r>
            <a:r>
              <a:rPr sz="2100" spc="-5" dirty="0">
                <a:latin typeface="Tahoma"/>
                <a:cs typeface="Tahoma"/>
              </a:rPr>
              <a:t>become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zombie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756285" marR="135255" lvl="1" indent="-287020">
              <a:lnSpc>
                <a:spcPct val="107400"/>
              </a:lnSpc>
              <a:spcBef>
                <a:spcPts val="130"/>
              </a:spcBef>
              <a:buFont typeface="Tahoma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ourier New"/>
                <a:cs typeface="Courier New"/>
              </a:rPr>
              <a:t>init</a:t>
            </a:r>
            <a:r>
              <a:rPr sz="1900" spc="-5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Tahoma"/>
                <a:cs typeface="Tahoma"/>
              </a:rPr>
              <a:t>periodically</a:t>
            </a:r>
            <a:r>
              <a:rPr sz="1900" spc="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executes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wait()</a:t>
            </a:r>
            <a:r>
              <a:rPr sz="1900" spc="-55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call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avoid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zombie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776724"/>
            <a:ext cx="322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ourier New"/>
                <a:cs typeface="Courier New"/>
              </a:rPr>
              <a:t>exec(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830" dirty="0">
                <a:latin typeface="Courier New"/>
                <a:cs typeface="Courier New"/>
              </a:rPr>
              <a:t> </a:t>
            </a:r>
            <a:r>
              <a:rPr dirty="0"/>
              <a:t>Sy</a:t>
            </a:r>
            <a:r>
              <a:rPr spc="-25" dirty="0"/>
              <a:t>s</a:t>
            </a:r>
            <a:r>
              <a:rPr spc="10" dirty="0"/>
              <a:t>t</a:t>
            </a:r>
            <a:r>
              <a:rPr spc="-25" dirty="0"/>
              <a:t>e</a:t>
            </a:r>
            <a:r>
              <a:rPr spc="-5" dirty="0"/>
              <a:t>m</a:t>
            </a:r>
            <a:r>
              <a:rPr spc="20" dirty="0"/>
              <a:t> </a:t>
            </a:r>
            <a:r>
              <a:rPr spc="-10" dirty="0"/>
              <a:t>C</a:t>
            </a:r>
            <a:r>
              <a:rPr spc="5" dirty="0"/>
              <a:t>a</a:t>
            </a:r>
            <a:r>
              <a:rPr spc="-5" dirty="0"/>
              <a:t>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6811009" cy="18522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Enable </a:t>
            </a:r>
            <a:r>
              <a:rPr sz="2100" dirty="0">
                <a:latin typeface="Tahoma"/>
                <a:cs typeface="Tahoma"/>
              </a:rPr>
              <a:t>child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other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Replaces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process’s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memory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space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new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Loads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binary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file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starts its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execution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Cannot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create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new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  <a:tab pos="2974975" algn="l"/>
              </a:tabLst>
            </a:pPr>
            <a:r>
              <a:rPr sz="1900" spc="-10" dirty="0">
                <a:latin typeface="Tahoma"/>
                <a:cs typeface="Tahoma"/>
              </a:rPr>
              <a:t>Typically</a:t>
            </a:r>
            <a:r>
              <a:rPr sz="1900" spc="7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used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after	</a:t>
            </a:r>
            <a:r>
              <a:rPr sz="1900" spc="-5" dirty="0">
                <a:latin typeface="Courier New"/>
                <a:cs typeface="Courier New"/>
              </a:rPr>
              <a:t>fork()</a:t>
            </a:r>
            <a:endParaRPr sz="19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307" y="3782547"/>
            <a:ext cx="6536001" cy="26273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3928" y="6517657"/>
            <a:ext cx="63874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Steps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 executing</a:t>
            </a:r>
            <a:r>
              <a:rPr sz="21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command</a:t>
            </a:r>
            <a:r>
              <a:rPr sz="21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Tahoma"/>
                <a:cs typeface="Tahoma"/>
              </a:rPr>
              <a:t>ls</a:t>
            </a:r>
            <a:r>
              <a:rPr sz="21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issued</a:t>
            </a:r>
            <a:r>
              <a:rPr sz="21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1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1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shell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776724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ourier New"/>
                <a:cs typeface="Courier New"/>
              </a:rPr>
              <a:t>exec(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830" dirty="0">
                <a:latin typeface="Courier New"/>
                <a:cs typeface="Courier New"/>
              </a:rPr>
              <a:t> </a:t>
            </a:r>
            <a:r>
              <a:rPr dirty="0"/>
              <a:t>Sy</a:t>
            </a:r>
            <a:r>
              <a:rPr spc="-25" dirty="0"/>
              <a:t>s</a:t>
            </a:r>
            <a:r>
              <a:rPr spc="10" dirty="0"/>
              <a:t>t</a:t>
            </a:r>
            <a:r>
              <a:rPr spc="-25" dirty="0"/>
              <a:t>e</a:t>
            </a:r>
            <a:r>
              <a:rPr spc="-5" dirty="0"/>
              <a:t>m</a:t>
            </a:r>
            <a:r>
              <a:rPr spc="20" dirty="0"/>
              <a:t> </a:t>
            </a:r>
            <a:r>
              <a:rPr spc="-10" dirty="0"/>
              <a:t>C</a:t>
            </a:r>
            <a:r>
              <a:rPr spc="5" dirty="0"/>
              <a:t>a</a:t>
            </a:r>
            <a:r>
              <a:rPr spc="-5" dirty="0"/>
              <a:t>ll</a:t>
            </a:r>
            <a:r>
              <a:rPr spc="20" dirty="0"/>
              <a:t> </a:t>
            </a:r>
            <a:r>
              <a:rPr spc="-10" dirty="0"/>
              <a:t>E</a:t>
            </a:r>
            <a:r>
              <a:rPr spc="-20" dirty="0"/>
              <a:t>xa</a:t>
            </a:r>
            <a:r>
              <a:rPr spc="20" dirty="0"/>
              <a:t>m</a:t>
            </a:r>
            <a:r>
              <a:rPr spc="-15"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599" y="6871236"/>
            <a:ext cx="781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2-Process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633" y="6871236"/>
            <a:ext cx="2209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4</a:t>
            </a: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09" y="1474759"/>
            <a:ext cx="507682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main(int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argc,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*argv[])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 marR="2735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pid_t cpid;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cpid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fork</a:t>
            </a:r>
            <a:r>
              <a:rPr sz="1800" spc="-10" dirty="0"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(cpid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-1){</a:t>
            </a:r>
            <a:endParaRPr sz="1800">
              <a:latin typeface="Courier New"/>
              <a:cs typeface="Courier New"/>
            </a:endParaRPr>
          </a:p>
          <a:p>
            <a:pPr marL="832485" marR="164211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perror</a:t>
            </a:r>
            <a:r>
              <a:rPr sz="1800" spc="-10" dirty="0">
                <a:latin typeface="Courier New"/>
                <a:cs typeface="Courier New"/>
              </a:rPr>
              <a:t>("fork");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20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t</a:t>
            </a:r>
            <a:r>
              <a:rPr sz="1800" spc="-2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EXIT</a:t>
            </a:r>
            <a:r>
              <a:rPr sz="1800" spc="-20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FA</a:t>
            </a:r>
            <a:r>
              <a:rPr sz="1800" spc="-2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LU</a:t>
            </a:r>
            <a:r>
              <a:rPr sz="1800" spc="-2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E)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(cpid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/*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Child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code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execlp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(“/bin/ls”,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“ls”,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NULL);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</a:pPr>
            <a:r>
              <a:rPr sz="1800" b="1" spc="-5" dirty="0">
                <a:solidFill>
                  <a:srgbClr val="0070BF"/>
                </a:solidFill>
                <a:latin typeface="Courier New"/>
                <a:cs typeface="Courier New"/>
              </a:rPr>
              <a:t>/*</a:t>
            </a:r>
            <a:r>
              <a:rPr sz="1800" b="1" spc="-3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70BF"/>
                </a:solidFill>
                <a:latin typeface="Courier New"/>
                <a:cs typeface="Courier New"/>
              </a:rPr>
              <a:t>Why</a:t>
            </a:r>
            <a:r>
              <a:rPr sz="1800" b="1" spc="-1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70BF"/>
                </a:solidFill>
                <a:latin typeface="Courier New"/>
                <a:cs typeface="Courier New"/>
              </a:rPr>
              <a:t>no</a:t>
            </a:r>
            <a:r>
              <a:rPr sz="1800" b="1" spc="-1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70BF"/>
                </a:solidFill>
                <a:latin typeface="Courier New"/>
                <a:cs typeface="Courier New"/>
              </a:rPr>
              <a:t>exit</a:t>
            </a:r>
            <a:r>
              <a:rPr sz="1800" b="1" spc="-3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70BF"/>
                </a:solidFill>
                <a:latin typeface="Courier New"/>
                <a:cs typeface="Courier New"/>
              </a:rPr>
              <a:t>statement*/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2485" marR="82296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/* </a:t>
            </a:r>
            <a:r>
              <a:rPr sz="1800" spc="-10" dirty="0">
                <a:latin typeface="Courier New"/>
                <a:cs typeface="Courier New"/>
              </a:rPr>
              <a:t>parent code </a:t>
            </a:r>
            <a:r>
              <a:rPr sz="1800" spc="-5" dirty="0">
                <a:latin typeface="Courier New"/>
                <a:cs typeface="Courier New"/>
              </a:rPr>
              <a:t>*/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wait</a:t>
            </a:r>
            <a:r>
              <a:rPr sz="1800" spc="-10" dirty="0">
                <a:latin typeface="Courier New"/>
                <a:cs typeface="Courier New"/>
              </a:rPr>
              <a:t>(NULL); </a:t>
            </a:r>
            <a:r>
              <a:rPr sz="1800" spc="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spc="-10" dirty="0">
                <a:latin typeface="Courier New"/>
                <a:cs typeface="Courier New"/>
              </a:rPr>
              <a:t>(“child finished”);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exit</a:t>
            </a:r>
            <a:r>
              <a:rPr sz="1800" spc="-10" dirty="0">
                <a:latin typeface="Courier New"/>
                <a:cs typeface="Courier New"/>
              </a:rPr>
              <a:t>(EXIT_SUCCESS);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509" y="668678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776724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ourier New"/>
                <a:cs typeface="Courier New"/>
              </a:rPr>
              <a:t>exec(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830" dirty="0">
                <a:latin typeface="Courier New"/>
                <a:cs typeface="Courier New"/>
              </a:rPr>
              <a:t> </a:t>
            </a:r>
            <a:r>
              <a:rPr dirty="0"/>
              <a:t>Sy</a:t>
            </a:r>
            <a:r>
              <a:rPr spc="-25" dirty="0"/>
              <a:t>s</a:t>
            </a:r>
            <a:r>
              <a:rPr spc="10" dirty="0"/>
              <a:t>t</a:t>
            </a:r>
            <a:r>
              <a:rPr spc="-25" dirty="0"/>
              <a:t>e</a:t>
            </a:r>
            <a:r>
              <a:rPr spc="-5" dirty="0"/>
              <a:t>m</a:t>
            </a:r>
            <a:r>
              <a:rPr spc="20" dirty="0"/>
              <a:t> </a:t>
            </a:r>
            <a:r>
              <a:rPr spc="-10" dirty="0"/>
              <a:t>C</a:t>
            </a:r>
            <a:r>
              <a:rPr spc="5" dirty="0"/>
              <a:t>a</a:t>
            </a:r>
            <a:r>
              <a:rPr spc="-5" dirty="0"/>
              <a:t>ll</a:t>
            </a:r>
            <a:r>
              <a:rPr spc="20" dirty="0"/>
              <a:t> </a:t>
            </a:r>
            <a:r>
              <a:rPr spc="-10" dirty="0"/>
              <a:t>E</a:t>
            </a:r>
            <a:r>
              <a:rPr spc="-20" dirty="0"/>
              <a:t>xa</a:t>
            </a:r>
            <a:r>
              <a:rPr spc="20" dirty="0"/>
              <a:t>m</a:t>
            </a:r>
            <a:r>
              <a:rPr spc="-15" dirty="0"/>
              <a:t>p</a:t>
            </a:r>
            <a:r>
              <a:rPr spc="-5" dirty="0"/>
              <a:t>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0" y="2903220"/>
            <a:ext cx="7546847" cy="2011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9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Any</a:t>
            </a:r>
            <a:r>
              <a:rPr spc="-25" dirty="0"/>
              <a:t> </a:t>
            </a:r>
            <a:r>
              <a:rPr spc="-5" dirty="0"/>
              <a:t>Question</a:t>
            </a:r>
            <a:r>
              <a:rPr spc="-20" dirty="0"/>
              <a:t> </a:t>
            </a:r>
            <a:r>
              <a:rPr dirty="0"/>
              <a:t>So</a:t>
            </a:r>
            <a:r>
              <a:rPr spc="-5" dirty="0"/>
              <a:t> Far?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599" y="6871236"/>
            <a:ext cx="781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2-Process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633" y="6871236"/>
            <a:ext cx="2209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9</a:t>
            </a:r>
            <a:r>
              <a:rPr sz="14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1871471"/>
            <a:ext cx="3642360" cy="4678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21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</a:t>
            </a:r>
            <a:r>
              <a:rPr spc="-15" dirty="0"/>
              <a:t> </a:t>
            </a:r>
            <a:r>
              <a:rPr spc="-5" dirty="0"/>
              <a:t>Between</a:t>
            </a:r>
            <a:r>
              <a:rPr spc="20" dirty="0"/>
              <a:t> </a:t>
            </a:r>
            <a:r>
              <a:rPr spc="-5" dirty="0"/>
              <a:t>Program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350125" cy="42799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Program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 </a:t>
            </a:r>
            <a:r>
              <a:rPr sz="2100" spc="-5" dirty="0">
                <a:latin typeface="Tahoma"/>
                <a:cs typeface="Tahoma"/>
              </a:rPr>
              <a:t>passive </a:t>
            </a:r>
            <a:r>
              <a:rPr sz="2100" dirty="0">
                <a:latin typeface="Tahoma"/>
                <a:cs typeface="Tahoma"/>
              </a:rPr>
              <a:t>entity,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active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Program: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Static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code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static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data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Process: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Dynamic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instantiation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code +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data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more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Program becomes process </a:t>
            </a:r>
            <a:r>
              <a:rPr sz="2100" dirty="0">
                <a:latin typeface="Tahoma"/>
                <a:cs typeface="Tahoma"/>
              </a:rPr>
              <a:t>when executable file </a:t>
            </a:r>
            <a:r>
              <a:rPr sz="2100" spc="-5" dirty="0">
                <a:latin typeface="Tahoma"/>
                <a:cs typeface="Tahoma"/>
              </a:rPr>
              <a:t>loaded </a:t>
            </a:r>
            <a:r>
              <a:rPr sz="2100" dirty="0">
                <a:latin typeface="Tahoma"/>
                <a:cs typeface="Tahoma"/>
              </a:rPr>
              <a:t>into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No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mapping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between program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One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program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may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run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many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Separate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execution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sequences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Multiple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users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may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program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Text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section </a:t>
            </a:r>
            <a:r>
              <a:rPr sz="1700" dirty="0">
                <a:latin typeface="Tahoma"/>
                <a:cs typeface="Tahoma"/>
              </a:rPr>
              <a:t>is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equivalent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8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spc="-1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57237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OS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keeps</a:t>
            </a:r>
            <a:r>
              <a:rPr sz="2100" dirty="0">
                <a:latin typeface="Tahoma"/>
                <a:cs typeface="Tahoma"/>
              </a:rPr>
              <a:t> all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data </a:t>
            </a:r>
            <a:r>
              <a:rPr sz="2100" spc="-10" dirty="0">
                <a:latin typeface="Tahoma"/>
                <a:cs typeface="Tahoma"/>
              </a:rPr>
              <a:t>it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needs </a:t>
            </a:r>
            <a:r>
              <a:rPr sz="2100" spc="-5" dirty="0">
                <a:latin typeface="Tahoma"/>
                <a:cs typeface="Tahoma"/>
              </a:rPr>
              <a:t>about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control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(PCB)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Program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counter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registers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scheduling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information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Memory-management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information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Accounting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information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I/O </a:t>
            </a:r>
            <a:r>
              <a:rPr sz="1900" dirty="0">
                <a:latin typeface="Tahoma"/>
                <a:cs typeface="Tahoma"/>
              </a:rPr>
              <a:t>status</a:t>
            </a:r>
            <a:r>
              <a:rPr sz="1900" spc="-5" dirty="0">
                <a:latin typeface="Tahoma"/>
                <a:cs typeface="Tahoma"/>
              </a:rPr>
              <a:t> information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79" y="2231136"/>
            <a:ext cx="3004138" cy="4288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8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spc="-1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4937" y="1669760"/>
            <a:ext cx="4128770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Distinction</a:t>
            </a:r>
            <a:r>
              <a:rPr sz="1800" spc="-5" dirty="0">
                <a:latin typeface="Tahoma"/>
                <a:cs typeface="Tahoma"/>
              </a:rPr>
              <a:t> between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processes</a:t>
            </a:r>
            <a:endParaRPr sz="1800">
              <a:latin typeface="Tahoma"/>
              <a:cs typeface="Tahoma"/>
            </a:endParaRPr>
          </a:p>
          <a:p>
            <a:pPr marL="354965" marR="37401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Knowledge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processes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ready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execute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Discriminate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between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processes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Know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next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instruction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execute</a:t>
            </a:r>
            <a:endParaRPr sz="1800">
              <a:latin typeface="Tahoma"/>
              <a:cs typeface="Tahoma"/>
            </a:endParaRPr>
          </a:p>
          <a:p>
            <a:pPr marL="354965" marR="1009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Find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program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data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stored</a:t>
            </a:r>
            <a:r>
              <a:rPr sz="1800" dirty="0">
                <a:latin typeface="Tahoma"/>
                <a:cs typeface="Tahoma"/>
              </a:rPr>
              <a:t> in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memory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Keep information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about registers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Keep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track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about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resources,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e.g.,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I/O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devices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25146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Collect information on utilization of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system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09844" y="1577340"/>
            <a:ext cx="3176270" cy="5327015"/>
            <a:chOff x="5609844" y="1577340"/>
            <a:chExt cx="3176270" cy="5327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944" y="1577340"/>
              <a:ext cx="2375916" cy="53264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9844" y="1741944"/>
              <a:ext cx="800100" cy="3282950"/>
            </a:xfrm>
            <a:custGeom>
              <a:avLst/>
              <a:gdLst/>
              <a:ahLst/>
              <a:cxnLst/>
              <a:rect l="l" t="t" r="r" b="b"/>
              <a:pathLst>
                <a:path w="800100" h="3282950">
                  <a:moveTo>
                    <a:pt x="792480" y="2462771"/>
                  </a:moveTo>
                  <a:lnTo>
                    <a:pt x="755408" y="2444483"/>
                  </a:lnTo>
                  <a:lnTo>
                    <a:pt x="678180" y="2406383"/>
                  </a:lnTo>
                  <a:lnTo>
                    <a:pt x="678180" y="2444483"/>
                  </a:lnTo>
                  <a:lnTo>
                    <a:pt x="0" y="2444483"/>
                  </a:lnTo>
                  <a:lnTo>
                    <a:pt x="0" y="2482583"/>
                  </a:lnTo>
                  <a:lnTo>
                    <a:pt x="678180" y="2482583"/>
                  </a:lnTo>
                  <a:lnTo>
                    <a:pt x="678180" y="2520683"/>
                  </a:lnTo>
                  <a:lnTo>
                    <a:pt x="753376" y="2482583"/>
                  </a:lnTo>
                  <a:lnTo>
                    <a:pt x="792480" y="2462771"/>
                  </a:lnTo>
                  <a:close/>
                </a:path>
                <a:path w="800100" h="3282950">
                  <a:moveTo>
                    <a:pt x="792480" y="1150620"/>
                  </a:moveTo>
                  <a:lnTo>
                    <a:pt x="755408" y="1132332"/>
                  </a:lnTo>
                  <a:lnTo>
                    <a:pt x="678180" y="1094232"/>
                  </a:lnTo>
                  <a:lnTo>
                    <a:pt x="678180" y="1132332"/>
                  </a:lnTo>
                  <a:lnTo>
                    <a:pt x="0" y="1132332"/>
                  </a:lnTo>
                  <a:lnTo>
                    <a:pt x="0" y="1170432"/>
                  </a:lnTo>
                  <a:lnTo>
                    <a:pt x="678180" y="1170432"/>
                  </a:lnTo>
                  <a:lnTo>
                    <a:pt x="678180" y="1208532"/>
                  </a:lnTo>
                  <a:lnTo>
                    <a:pt x="753376" y="1170432"/>
                  </a:lnTo>
                  <a:lnTo>
                    <a:pt x="792480" y="1150620"/>
                  </a:lnTo>
                  <a:close/>
                </a:path>
                <a:path w="800100" h="3282950">
                  <a:moveTo>
                    <a:pt x="800100" y="3224784"/>
                  </a:moveTo>
                  <a:lnTo>
                    <a:pt x="763028" y="3206496"/>
                  </a:lnTo>
                  <a:lnTo>
                    <a:pt x="685800" y="3168396"/>
                  </a:lnTo>
                  <a:lnTo>
                    <a:pt x="685800" y="3206496"/>
                  </a:lnTo>
                  <a:lnTo>
                    <a:pt x="7620" y="3206496"/>
                  </a:lnTo>
                  <a:lnTo>
                    <a:pt x="7620" y="3244596"/>
                  </a:lnTo>
                  <a:lnTo>
                    <a:pt x="685800" y="3244596"/>
                  </a:lnTo>
                  <a:lnTo>
                    <a:pt x="685800" y="3282696"/>
                  </a:lnTo>
                  <a:lnTo>
                    <a:pt x="760996" y="3244596"/>
                  </a:lnTo>
                  <a:lnTo>
                    <a:pt x="800100" y="3224784"/>
                  </a:lnTo>
                  <a:close/>
                </a:path>
                <a:path w="800100" h="3282950">
                  <a:moveTo>
                    <a:pt x="800100" y="1929371"/>
                  </a:moveTo>
                  <a:lnTo>
                    <a:pt x="760996" y="1909559"/>
                  </a:lnTo>
                  <a:lnTo>
                    <a:pt x="685800" y="1871459"/>
                  </a:lnTo>
                  <a:lnTo>
                    <a:pt x="685800" y="1909559"/>
                  </a:lnTo>
                  <a:lnTo>
                    <a:pt x="7620" y="1909559"/>
                  </a:lnTo>
                  <a:lnTo>
                    <a:pt x="7620" y="1947659"/>
                  </a:lnTo>
                  <a:lnTo>
                    <a:pt x="685800" y="1947659"/>
                  </a:lnTo>
                  <a:lnTo>
                    <a:pt x="685800" y="1985759"/>
                  </a:lnTo>
                  <a:lnTo>
                    <a:pt x="763028" y="1947659"/>
                  </a:lnTo>
                  <a:lnTo>
                    <a:pt x="800100" y="1929371"/>
                  </a:lnTo>
                  <a:close/>
                </a:path>
                <a:path w="800100" h="3282950">
                  <a:moveTo>
                    <a:pt x="800100" y="1568196"/>
                  </a:moveTo>
                  <a:lnTo>
                    <a:pt x="763028" y="1549908"/>
                  </a:lnTo>
                  <a:lnTo>
                    <a:pt x="685800" y="1511808"/>
                  </a:lnTo>
                  <a:lnTo>
                    <a:pt x="685800" y="1549908"/>
                  </a:lnTo>
                  <a:lnTo>
                    <a:pt x="7620" y="1549908"/>
                  </a:lnTo>
                  <a:lnTo>
                    <a:pt x="7620" y="1588008"/>
                  </a:lnTo>
                  <a:lnTo>
                    <a:pt x="685800" y="1588008"/>
                  </a:lnTo>
                  <a:lnTo>
                    <a:pt x="685800" y="1626108"/>
                  </a:lnTo>
                  <a:lnTo>
                    <a:pt x="760996" y="1588008"/>
                  </a:lnTo>
                  <a:lnTo>
                    <a:pt x="800100" y="1568196"/>
                  </a:lnTo>
                  <a:close/>
                </a:path>
                <a:path w="800100" h="3282950">
                  <a:moveTo>
                    <a:pt x="800100" y="848868"/>
                  </a:moveTo>
                  <a:lnTo>
                    <a:pt x="760996" y="829056"/>
                  </a:lnTo>
                  <a:lnTo>
                    <a:pt x="685800" y="790956"/>
                  </a:lnTo>
                  <a:lnTo>
                    <a:pt x="685800" y="829056"/>
                  </a:lnTo>
                  <a:lnTo>
                    <a:pt x="7620" y="829056"/>
                  </a:lnTo>
                  <a:lnTo>
                    <a:pt x="7620" y="867156"/>
                  </a:lnTo>
                  <a:lnTo>
                    <a:pt x="685800" y="867156"/>
                  </a:lnTo>
                  <a:lnTo>
                    <a:pt x="685800" y="905256"/>
                  </a:lnTo>
                  <a:lnTo>
                    <a:pt x="763028" y="867156"/>
                  </a:lnTo>
                  <a:lnTo>
                    <a:pt x="800100" y="848868"/>
                  </a:lnTo>
                  <a:close/>
                </a:path>
                <a:path w="800100" h="3282950">
                  <a:moveTo>
                    <a:pt x="800100" y="416039"/>
                  </a:moveTo>
                  <a:lnTo>
                    <a:pt x="763028" y="397751"/>
                  </a:lnTo>
                  <a:lnTo>
                    <a:pt x="685800" y="359651"/>
                  </a:lnTo>
                  <a:lnTo>
                    <a:pt x="685800" y="397751"/>
                  </a:lnTo>
                  <a:lnTo>
                    <a:pt x="7620" y="397751"/>
                  </a:lnTo>
                  <a:lnTo>
                    <a:pt x="7620" y="435851"/>
                  </a:lnTo>
                  <a:lnTo>
                    <a:pt x="685800" y="435851"/>
                  </a:lnTo>
                  <a:lnTo>
                    <a:pt x="685800" y="473951"/>
                  </a:lnTo>
                  <a:lnTo>
                    <a:pt x="760996" y="435851"/>
                  </a:lnTo>
                  <a:lnTo>
                    <a:pt x="800100" y="416039"/>
                  </a:lnTo>
                  <a:close/>
                </a:path>
                <a:path w="800100" h="3282950">
                  <a:moveTo>
                    <a:pt x="800100" y="56388"/>
                  </a:moveTo>
                  <a:lnTo>
                    <a:pt x="763028" y="38100"/>
                  </a:lnTo>
                  <a:lnTo>
                    <a:pt x="685800" y="0"/>
                  </a:lnTo>
                  <a:lnTo>
                    <a:pt x="685800" y="38100"/>
                  </a:lnTo>
                  <a:lnTo>
                    <a:pt x="7620" y="38100"/>
                  </a:lnTo>
                  <a:lnTo>
                    <a:pt x="7620" y="76200"/>
                  </a:lnTo>
                  <a:lnTo>
                    <a:pt x="685800" y="76200"/>
                  </a:lnTo>
                  <a:lnTo>
                    <a:pt x="685800" y="114300"/>
                  </a:lnTo>
                  <a:lnTo>
                    <a:pt x="760996" y="76200"/>
                  </a:lnTo>
                  <a:lnTo>
                    <a:pt x="800100" y="56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3360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Dispatcher/Scheduler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4280535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197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OS </a:t>
            </a:r>
            <a:r>
              <a:rPr sz="2100" spc="-5" dirty="0">
                <a:latin typeface="Tahoma"/>
                <a:cs typeface="Tahoma"/>
              </a:rPr>
              <a:t>program </a:t>
            </a:r>
            <a:r>
              <a:rPr sz="2100" dirty="0">
                <a:latin typeface="Tahoma"/>
                <a:cs typeface="Tahoma"/>
              </a:rPr>
              <a:t>that </a:t>
            </a:r>
            <a:r>
              <a:rPr sz="2100" spc="-5" dirty="0">
                <a:latin typeface="Tahoma"/>
                <a:cs typeface="Tahoma"/>
              </a:rPr>
              <a:t>decides </a:t>
            </a:r>
            <a:r>
              <a:rPr sz="2100" dirty="0">
                <a:latin typeface="Tahoma"/>
                <a:cs typeface="Tahoma"/>
              </a:rPr>
              <a:t>which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dirty="0">
                <a:latin typeface="Tahoma"/>
                <a:cs typeface="Tahoma"/>
              </a:rPr>
              <a:t> run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next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Uses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Block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Control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(PBC)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information</a:t>
            </a:r>
            <a:endParaRPr sz="2100">
              <a:latin typeface="Tahoma"/>
              <a:cs typeface="Tahoma"/>
            </a:endParaRPr>
          </a:p>
          <a:p>
            <a:pPr marL="756285" marR="834390" indent="-287020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Decision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next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execute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4771" y="2081783"/>
            <a:ext cx="4183380" cy="42901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383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20" dirty="0"/>
              <a:t> </a:t>
            </a:r>
            <a:r>
              <a:rPr spc="5" dirty="0"/>
              <a:t>Does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spc="-5" dirty="0"/>
              <a:t>Dispatcher</a:t>
            </a:r>
            <a:r>
              <a:rPr spc="-15" dirty="0"/>
              <a:t> </a:t>
            </a:r>
            <a:r>
              <a:rPr spc="-5" dirty="0"/>
              <a:t>Gains</a:t>
            </a:r>
            <a:r>
              <a:rPr spc="30" dirty="0"/>
              <a:t> </a:t>
            </a:r>
            <a:r>
              <a:rPr spc="-5" dirty="0"/>
              <a:t>Control?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3513454" cy="11074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Register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interrupt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handlers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Timeout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870" y="3140752"/>
            <a:ext cx="7732368" cy="31130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2735</Words>
  <Application>Microsoft Office PowerPoint</Application>
  <PresentationFormat>Custom</PresentationFormat>
  <Paragraphs>543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Consolas</vt:lpstr>
      <vt:lpstr>Courier New</vt:lpstr>
      <vt:lpstr>Tahoma</vt:lpstr>
      <vt:lpstr>Times New Roman</vt:lpstr>
      <vt:lpstr>Wingdings</vt:lpstr>
      <vt:lpstr>Office Theme</vt:lpstr>
      <vt:lpstr>Operating Systems</vt:lpstr>
      <vt:lpstr>Process: The Concept</vt:lpstr>
      <vt:lpstr>The Process</vt:lpstr>
      <vt:lpstr>Process Address Space</vt:lpstr>
      <vt:lpstr>Relation Between Program And Process</vt:lpstr>
      <vt:lpstr>Process Control Block</vt:lpstr>
      <vt:lpstr>Process Control Block</vt:lpstr>
      <vt:lpstr>Dispatcher/Scheduler</vt:lpstr>
      <vt:lpstr>How Does the Dispatcher Gains Control?</vt:lpstr>
      <vt:lpstr>Execution with Timeouts</vt:lpstr>
      <vt:lpstr>Two-State Process Model</vt:lpstr>
      <vt:lpstr>How to Use States for Scheduling?</vt:lpstr>
      <vt:lpstr>Is Two Process Model Sufficient?</vt:lpstr>
      <vt:lpstr>Is Two Process Model Sufficient?</vt:lpstr>
      <vt:lpstr>Is Two Process Model Sufficient?</vt:lpstr>
      <vt:lpstr>Is Two Process Model Sufficient?</vt:lpstr>
      <vt:lpstr>Is Two Process Model Sufficient?</vt:lpstr>
      <vt:lpstr>Is Two Process Model Sufficient?</vt:lpstr>
      <vt:lpstr>Is Two Process Model Sufficient?</vt:lpstr>
      <vt:lpstr>Is Two Process Model Sufficient?</vt:lpstr>
      <vt:lpstr>Is Two Process Model Sufficient?</vt:lpstr>
      <vt:lpstr>Limitations of Two Process Model</vt:lpstr>
      <vt:lpstr>Five State Model</vt:lpstr>
      <vt:lpstr>How Can the Dispatcher Use the Five States?</vt:lpstr>
      <vt:lpstr>Using Multiple Queues</vt:lpstr>
      <vt:lpstr>Using Multiple Queues: Ready And I/O Queues</vt:lpstr>
      <vt:lpstr>Limitations of the Five State Model</vt:lpstr>
      <vt:lpstr>Process state transition diagram with suspend states</vt:lpstr>
      <vt:lpstr>Unix V Process State Transition</vt:lpstr>
      <vt:lpstr>Context Switching</vt:lpstr>
      <vt:lpstr>Context Switching</vt:lpstr>
      <vt:lpstr>Process Creation</vt:lpstr>
      <vt:lpstr>Process Creation</vt:lpstr>
      <vt:lpstr>Process Creation</vt:lpstr>
      <vt:lpstr>Process Creation</vt:lpstr>
      <vt:lpstr>Process Creation</vt:lpstr>
      <vt:lpstr>Process Tree on Solaris</vt:lpstr>
      <vt:lpstr>Process Creation in Linux</vt:lpstr>
      <vt:lpstr>fork() System Call</vt:lpstr>
      <vt:lpstr>Zombie (or Defunct) Process</vt:lpstr>
      <vt:lpstr>Orphan Process</vt:lpstr>
      <vt:lpstr>exec() System Call</vt:lpstr>
      <vt:lpstr>exec() System Call Example</vt:lpstr>
      <vt:lpstr>exec() System Call Example</vt:lpstr>
      <vt:lpstr>Any Question So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2 - Processes.pptx</dc:title>
  <dc:creator>Adnan</dc:creator>
  <cp:lastModifiedBy>khwaja Bilal Hassan</cp:lastModifiedBy>
  <cp:revision>2</cp:revision>
  <dcterms:created xsi:type="dcterms:W3CDTF">2023-09-06T06:13:36Z</dcterms:created>
  <dcterms:modified xsi:type="dcterms:W3CDTF">2023-09-13T05:57:54Z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2023-09-06T00:00:00Z</vt:filetime>
  </property>
</Properties>
</file>