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99" r:id="rId2"/>
    <p:sldId id="300" r:id="rId3"/>
    <p:sldId id="301" r:id="rId4"/>
    <p:sldId id="302" r:id="rId5"/>
    <p:sldId id="303" r:id="rId6"/>
    <p:sldId id="304" r:id="rId7"/>
    <p:sldId id="305" r:id="rId8"/>
    <p:sldId id="347" r:id="rId9"/>
    <p:sldId id="348" r:id="rId10"/>
    <p:sldId id="349" r:id="rId11"/>
    <p:sldId id="350"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51" r:id="rId50"/>
    <p:sldId id="346" r:id="rId5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42" autoAdjust="0"/>
  </p:normalViewPr>
  <p:slideViewPr>
    <p:cSldViewPr>
      <p:cViewPr varScale="1">
        <p:scale>
          <a:sx n="48" d="100"/>
          <a:sy n="48" d="100"/>
        </p:scale>
        <p:origin x="2323" y="58"/>
      </p:cViewPr>
      <p:guideLst>
        <p:guide orient="horz" pos="2880"/>
        <p:guide pos="2160"/>
      </p:guideLst>
    </p:cSldViewPr>
  </p:slideViewPr>
  <p:notesTextViewPr>
    <p:cViewPr>
      <p:scale>
        <a:sx n="100" d="100"/>
        <a:sy n="100" d="100"/>
      </p:scale>
      <p:origin x="0" y="-154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Hassan" userId="5372b428-f96d-400a-ab0b-8ec409fc9e52" providerId="ADAL" clId="{2A5B03B4-26B7-41D7-8360-C87FCCC3D6C9}"/>
    <pc:docChg chg="undo custSel modSld">
      <pc:chgData name="Bilal Hassan" userId="5372b428-f96d-400a-ab0b-8ec409fc9e52" providerId="ADAL" clId="{2A5B03B4-26B7-41D7-8360-C87FCCC3D6C9}" dt="2024-02-29T03:34:41.651" v="2"/>
      <pc:docMkLst>
        <pc:docMk/>
      </pc:docMkLst>
      <pc:sldChg chg="modNotesTx">
        <pc:chgData name="Bilal Hassan" userId="5372b428-f96d-400a-ab0b-8ec409fc9e52" providerId="ADAL" clId="{2A5B03B4-26B7-41D7-8360-C87FCCC3D6C9}" dt="2024-02-29T03:34:33.798" v="1"/>
        <pc:sldMkLst>
          <pc:docMk/>
          <pc:sldMk cId="0" sldId="299"/>
        </pc:sldMkLst>
      </pc:sldChg>
      <pc:sldChg chg="modNotesTx">
        <pc:chgData name="Bilal Hassan" userId="5372b428-f96d-400a-ab0b-8ec409fc9e52" providerId="ADAL" clId="{2A5B03B4-26B7-41D7-8360-C87FCCC3D6C9}" dt="2024-02-29T03:34:41.651" v="2"/>
        <pc:sldMkLst>
          <pc:docMk/>
          <pc:sldMk cId="3162854518"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30830342-212A-4521-8CBB-B7B5ECEBD664}" type="datetimeFigureOut">
              <a:rPr lang="en-US" smtClean="0"/>
              <a:t>2/29/2024</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340CFD5-D88B-4D8A-9676-67CB66354680}" type="slidenum">
              <a:rPr lang="en-US" smtClean="0"/>
              <a:t>‹#›</a:t>
            </a:fld>
            <a:endParaRPr lang="en-US"/>
          </a:p>
        </p:txBody>
      </p:sp>
    </p:spTree>
    <p:extLst>
      <p:ext uri="{BB962C8B-B14F-4D97-AF65-F5344CB8AC3E}">
        <p14:creationId xmlns:p14="http://schemas.microsoft.com/office/powerpoint/2010/main" val="56110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340CFD5-D88B-4D8A-9676-67CB66354680}" type="slidenum">
              <a:rPr lang="en-US" smtClean="0"/>
              <a:t>1</a:t>
            </a:fld>
            <a:endParaRPr lang="en-US"/>
          </a:p>
        </p:txBody>
      </p:sp>
    </p:spTree>
    <p:extLst>
      <p:ext uri="{BB962C8B-B14F-4D97-AF65-F5344CB8AC3E}">
        <p14:creationId xmlns:p14="http://schemas.microsoft.com/office/powerpoint/2010/main" val="159427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panose="020B0604020202020204" pitchFamily="34" charset="0"/>
              <a:buChar char="•"/>
            </a:pPr>
            <a:r>
              <a:rPr lang="en-US" dirty="0">
                <a:effectLst/>
                <a:latin typeface="inherit"/>
              </a:rPr>
              <a:t>The </a:t>
            </a:r>
            <a:r>
              <a:rPr lang="en-US" dirty="0" err="1">
                <a:effectLst/>
                <a:latin typeface="inherit"/>
              </a:rPr>
              <a:t>shmat</a:t>
            </a:r>
            <a:r>
              <a:rPr lang="en-US" dirty="0">
                <a:effectLst/>
                <a:latin typeface="inherit"/>
              </a:rPr>
              <a:t>() function attaches the shared memory segment associated with the shared memory identifier, </a:t>
            </a:r>
            <a:r>
              <a:rPr lang="en-US" i="1" dirty="0" err="1">
                <a:effectLst/>
                <a:latin typeface="inherit"/>
              </a:rPr>
              <a:t>shmid</a:t>
            </a:r>
            <a:r>
              <a:rPr lang="en-US" dirty="0">
                <a:effectLst/>
                <a:latin typeface="inherit"/>
              </a:rPr>
              <a:t>, to the address space of the calling process. The segment is attached at the address specified by one of the following </a:t>
            </a:r>
            <a:r>
              <a:rPr lang="en-US" dirty="0" err="1">
                <a:effectLst/>
                <a:latin typeface="inherit"/>
              </a:rPr>
              <a:t>criteria:</a:t>
            </a:r>
            <a:r>
              <a:rPr lang="en-US" b="0" dirty="0" err="1">
                <a:solidFill>
                  <a:srgbClr val="161616"/>
                </a:solidFill>
                <a:effectLst/>
                <a:latin typeface="inherit"/>
              </a:rPr>
              <a:t>If</a:t>
            </a:r>
            <a:r>
              <a:rPr lang="en-US" b="0" dirty="0">
                <a:solidFill>
                  <a:srgbClr val="161616"/>
                </a:solidFill>
                <a:effectLst/>
                <a:latin typeface="inherit"/>
              </a:rPr>
              <a:t> </a:t>
            </a:r>
            <a:r>
              <a:rPr lang="en-US" b="0" i="1" dirty="0" err="1">
                <a:solidFill>
                  <a:srgbClr val="161616"/>
                </a:solidFill>
                <a:effectLst/>
                <a:latin typeface="inherit"/>
              </a:rPr>
              <a:t>shmaddr</a:t>
            </a:r>
            <a:r>
              <a:rPr lang="en-US" b="0" dirty="0">
                <a:solidFill>
                  <a:srgbClr val="161616"/>
                </a:solidFill>
                <a:effectLst/>
                <a:latin typeface="inherit"/>
              </a:rPr>
              <a:t> is a NULL pointer, the segment is attached at the first available address as selected by the system.</a:t>
            </a:r>
          </a:p>
          <a:p>
            <a:pPr fontAlgn="base">
              <a:buFont typeface="Arial" panose="020B0604020202020204" pitchFamily="34" charset="0"/>
              <a:buChar char="•"/>
            </a:pPr>
            <a:r>
              <a:rPr lang="en-US" b="0" dirty="0">
                <a:solidFill>
                  <a:srgbClr val="161616"/>
                </a:solidFill>
                <a:effectLst/>
                <a:latin typeface="inherit"/>
              </a:rPr>
              <a:t>If </a:t>
            </a:r>
            <a:r>
              <a:rPr lang="en-US" b="0" i="1" dirty="0" err="1">
                <a:solidFill>
                  <a:srgbClr val="161616"/>
                </a:solidFill>
                <a:effectLst/>
                <a:latin typeface="inherit"/>
              </a:rPr>
              <a:t>shmaddr</a:t>
            </a:r>
            <a:r>
              <a:rPr lang="en-US" b="0" dirty="0">
                <a:solidFill>
                  <a:srgbClr val="161616"/>
                </a:solidFill>
                <a:effectLst/>
                <a:latin typeface="inherit"/>
              </a:rPr>
              <a:t> is not a NULL pointer, and the flag, </a:t>
            </a:r>
            <a:r>
              <a:rPr lang="en-US" b="1" dirty="0">
                <a:solidFill>
                  <a:srgbClr val="161616"/>
                </a:solidFill>
                <a:effectLst/>
                <a:latin typeface="inherit"/>
              </a:rPr>
              <a:t>SHM_RND</a:t>
            </a:r>
            <a:r>
              <a:rPr lang="en-US" b="0" dirty="0">
                <a:solidFill>
                  <a:srgbClr val="161616"/>
                </a:solidFill>
                <a:effectLst/>
                <a:latin typeface="inherit"/>
              </a:rPr>
              <a:t> was specified, the segment is attached at the address given by (</a:t>
            </a:r>
            <a:r>
              <a:rPr lang="en-US" b="0" i="1" dirty="0" err="1">
                <a:solidFill>
                  <a:srgbClr val="161616"/>
                </a:solidFill>
                <a:effectLst/>
                <a:latin typeface="inherit"/>
              </a:rPr>
              <a:t>shmaddr</a:t>
            </a:r>
            <a:r>
              <a:rPr lang="en-US" b="0" dirty="0">
                <a:solidFill>
                  <a:srgbClr val="161616"/>
                </a:solidFill>
                <a:effectLst/>
                <a:latin typeface="inherit"/>
              </a:rPr>
              <a:t>-((</a:t>
            </a:r>
            <a:r>
              <a:rPr lang="en-US" b="0" dirty="0" err="1">
                <a:solidFill>
                  <a:srgbClr val="161616"/>
                </a:solidFill>
                <a:effectLst/>
                <a:latin typeface="inherit"/>
              </a:rPr>
              <a:t>prtdiff_t</a:t>
            </a:r>
            <a:r>
              <a:rPr lang="en-US" b="0" dirty="0">
                <a:solidFill>
                  <a:srgbClr val="161616"/>
                </a:solidFill>
                <a:effectLst/>
                <a:latin typeface="inherit"/>
              </a:rPr>
              <a:t>)</a:t>
            </a:r>
            <a:r>
              <a:rPr lang="en-US" b="0" i="1" dirty="0" err="1">
                <a:solidFill>
                  <a:srgbClr val="161616"/>
                </a:solidFill>
                <a:effectLst/>
                <a:latin typeface="inherit"/>
              </a:rPr>
              <a:t>shmaddr</a:t>
            </a:r>
            <a:r>
              <a:rPr lang="en-US" b="0" dirty="0" err="1">
                <a:solidFill>
                  <a:srgbClr val="161616"/>
                </a:solidFill>
                <a:effectLst/>
                <a:latin typeface="inherit"/>
              </a:rPr>
              <a:t>%SHMLBA</a:t>
            </a:r>
            <a:r>
              <a:rPr lang="en-US" b="0" dirty="0">
                <a:solidFill>
                  <a:srgbClr val="161616"/>
                </a:solidFill>
                <a:effectLst/>
                <a:latin typeface="inherit"/>
              </a:rPr>
              <a:t>)) where % is the 'C' language remainder operator.</a:t>
            </a:r>
          </a:p>
          <a:p>
            <a:pPr fontAlgn="base">
              <a:buFont typeface="Arial" panose="020B0604020202020204" pitchFamily="34" charset="0"/>
              <a:buChar char="•"/>
            </a:pPr>
            <a:r>
              <a:rPr lang="en-US" b="0" dirty="0">
                <a:solidFill>
                  <a:srgbClr val="161616"/>
                </a:solidFill>
                <a:effectLst/>
                <a:latin typeface="inherit"/>
              </a:rPr>
              <a:t>If </a:t>
            </a:r>
            <a:r>
              <a:rPr lang="en-US" b="0" i="1" dirty="0" err="1">
                <a:solidFill>
                  <a:srgbClr val="161616"/>
                </a:solidFill>
                <a:effectLst/>
                <a:latin typeface="inherit"/>
              </a:rPr>
              <a:t>shmaddr</a:t>
            </a:r>
            <a:r>
              <a:rPr lang="en-US" b="0" dirty="0">
                <a:solidFill>
                  <a:srgbClr val="161616"/>
                </a:solidFill>
                <a:effectLst/>
                <a:latin typeface="inherit"/>
              </a:rPr>
              <a:t> is not a NULL pointer, and the flag, </a:t>
            </a:r>
            <a:r>
              <a:rPr lang="en-US" b="1" dirty="0">
                <a:solidFill>
                  <a:srgbClr val="161616"/>
                </a:solidFill>
                <a:effectLst/>
                <a:latin typeface="inherit"/>
              </a:rPr>
              <a:t>SHM_RND</a:t>
            </a:r>
            <a:r>
              <a:rPr lang="en-US" b="0" dirty="0">
                <a:solidFill>
                  <a:srgbClr val="161616"/>
                </a:solidFill>
                <a:effectLst/>
                <a:latin typeface="inherit"/>
              </a:rPr>
              <a:t> was not specified, the segment is attached at the address given by </a:t>
            </a:r>
            <a:r>
              <a:rPr lang="en-US" b="0" i="1" dirty="0" err="1">
                <a:solidFill>
                  <a:srgbClr val="161616"/>
                </a:solidFill>
                <a:effectLst/>
                <a:latin typeface="inherit"/>
              </a:rPr>
              <a:t>shmaddr</a:t>
            </a:r>
            <a:r>
              <a:rPr lang="en-US" b="0" dirty="0">
                <a:solidFill>
                  <a:srgbClr val="161616"/>
                </a:solidFill>
                <a:effectLst/>
                <a:latin typeface="inherit"/>
              </a:rPr>
              <a:t>.</a:t>
            </a:r>
          </a:p>
          <a:p>
            <a:pPr fontAlgn="base">
              <a:buFont typeface="Arial" panose="020B0604020202020204" pitchFamily="34" charset="0"/>
              <a:buChar char="•"/>
            </a:pPr>
            <a:r>
              <a:rPr lang="en-US" b="0" dirty="0">
                <a:solidFill>
                  <a:srgbClr val="161616"/>
                </a:solidFill>
                <a:effectLst/>
                <a:latin typeface="inherit"/>
              </a:rPr>
              <a:t>The segment is attached for reading if the flag, </a:t>
            </a:r>
            <a:r>
              <a:rPr lang="en-US" b="1" dirty="0">
                <a:solidFill>
                  <a:srgbClr val="161616"/>
                </a:solidFill>
                <a:effectLst/>
                <a:latin typeface="inherit"/>
              </a:rPr>
              <a:t>SHM_RDONLY</a:t>
            </a:r>
            <a:r>
              <a:rPr lang="en-US" b="0" dirty="0">
                <a:solidFill>
                  <a:srgbClr val="161616"/>
                </a:solidFill>
                <a:effectLst/>
                <a:latin typeface="inherit"/>
              </a:rPr>
              <a:t>, is specified with </a:t>
            </a:r>
            <a:r>
              <a:rPr lang="en-US" b="0" i="1" dirty="0" err="1">
                <a:solidFill>
                  <a:srgbClr val="161616"/>
                </a:solidFill>
                <a:effectLst/>
                <a:latin typeface="inherit"/>
              </a:rPr>
              <a:t>shmflg</a:t>
            </a:r>
            <a:r>
              <a:rPr lang="en-US" b="0" dirty="0">
                <a:solidFill>
                  <a:srgbClr val="161616"/>
                </a:solidFill>
                <a:effectLst/>
                <a:latin typeface="inherit"/>
              </a:rPr>
              <a:t> and the calling process has read permission. If the flag is not set and the process has both read and write permission, the segment is attached for reading and </a:t>
            </a:r>
            <a:r>
              <a:rPr lang="en-US" b="0" dirty="0" err="1">
                <a:solidFill>
                  <a:srgbClr val="161616"/>
                </a:solidFill>
                <a:effectLst/>
                <a:latin typeface="inherit"/>
              </a:rPr>
              <a:t>writing.The</a:t>
            </a:r>
            <a:r>
              <a:rPr lang="en-US" b="0" dirty="0">
                <a:solidFill>
                  <a:srgbClr val="161616"/>
                </a:solidFill>
                <a:effectLst/>
                <a:latin typeface="inherit"/>
              </a:rPr>
              <a:t> first attach of newly created __IPC_MEGA segment, as well as subsequent attaches, will have write access to the segment, regardless of the SHM_RDONLY option.</a:t>
            </a:r>
          </a:p>
          <a:p>
            <a:pPr fontAlgn="base">
              <a:buFont typeface="Arial" panose="020B0604020202020204" pitchFamily="34" charset="0"/>
              <a:buChar char="•"/>
            </a:pPr>
            <a:r>
              <a:rPr lang="en-US" b="0" dirty="0">
                <a:solidFill>
                  <a:srgbClr val="161616"/>
                </a:solidFill>
                <a:effectLst/>
                <a:latin typeface="inherit"/>
              </a:rPr>
              <a:t>All attaches to an </a:t>
            </a:r>
            <a:r>
              <a:rPr lang="en-US" b="1" dirty="0">
                <a:solidFill>
                  <a:srgbClr val="161616"/>
                </a:solidFill>
                <a:effectLst/>
                <a:latin typeface="inherit"/>
              </a:rPr>
              <a:t>__IPC_MEGA</a:t>
            </a:r>
            <a:r>
              <a:rPr lang="en-US" b="0" dirty="0">
                <a:solidFill>
                  <a:srgbClr val="161616"/>
                </a:solidFill>
                <a:effectLst/>
                <a:latin typeface="inherit"/>
              </a:rPr>
              <a:t> shared memory segment have the same Write or Read access authority. If a segment is enabled for writes then all attaches have the ability to read and write to the segment. If the segment is disabled for writes, then all attaches have the ability to read from the segment and cannot write to the </a:t>
            </a:r>
            <a:r>
              <a:rPr lang="en-US" b="0" dirty="0" err="1">
                <a:solidFill>
                  <a:srgbClr val="161616"/>
                </a:solidFill>
                <a:effectLst/>
                <a:latin typeface="inherit"/>
              </a:rPr>
              <a:t>segmentThe</a:t>
            </a:r>
            <a:r>
              <a:rPr lang="en-US" b="0" dirty="0">
                <a:solidFill>
                  <a:srgbClr val="161616"/>
                </a:solidFill>
                <a:effectLst/>
                <a:latin typeface="inherit"/>
              </a:rPr>
              <a:t> first attach of newly created </a:t>
            </a:r>
            <a:r>
              <a:rPr lang="en-US" b="1" dirty="0">
                <a:solidFill>
                  <a:srgbClr val="161616"/>
                </a:solidFill>
                <a:effectLst/>
                <a:latin typeface="inherit"/>
              </a:rPr>
              <a:t>__IPC_MEGA</a:t>
            </a:r>
            <a:r>
              <a:rPr lang="en-US" b="0" dirty="0">
                <a:solidFill>
                  <a:srgbClr val="161616"/>
                </a:solidFill>
                <a:effectLst/>
                <a:latin typeface="inherit"/>
              </a:rPr>
              <a:t> segment, as well as subsequent attaches, will have write access to the segment, regardless of the SHM_RDONLY option. Write/Read access can be changed by the </a:t>
            </a:r>
            <a:r>
              <a:rPr lang="en-US" b="0" dirty="0" err="1">
                <a:solidFill>
                  <a:srgbClr val="161616"/>
                </a:solidFill>
                <a:effectLst/>
                <a:latin typeface="inherit"/>
              </a:rPr>
              <a:t>shmctl</a:t>
            </a:r>
            <a:r>
              <a:rPr lang="en-US" b="0" dirty="0">
                <a:solidFill>
                  <a:srgbClr val="161616"/>
                </a:solidFill>
                <a:effectLst/>
                <a:latin typeface="inherit"/>
              </a:rPr>
              <a:t>() function, Shared Memory Control Operations.</a:t>
            </a:r>
          </a:p>
          <a:p>
            <a:pPr fontAlgn="base">
              <a:buFont typeface="Arial" panose="020B0604020202020204" pitchFamily="34" charset="0"/>
              <a:buChar char="•"/>
            </a:pPr>
            <a:r>
              <a:rPr lang="en-US" dirty="0">
                <a:effectLst/>
                <a:latin typeface="inherit"/>
              </a:rPr>
              <a:t>An __IPC_MEGA shared memory segment is attached as </a:t>
            </a:r>
            <a:r>
              <a:rPr lang="en-US" dirty="0" err="1">
                <a:effectLst/>
                <a:latin typeface="inherit"/>
              </a:rPr>
              <a:t>follows:</a:t>
            </a:r>
            <a:r>
              <a:rPr lang="en-US" b="0" dirty="0" err="1">
                <a:solidFill>
                  <a:srgbClr val="161616"/>
                </a:solidFill>
                <a:effectLst/>
                <a:latin typeface="inherit"/>
              </a:rPr>
              <a:t>If</a:t>
            </a:r>
            <a:r>
              <a:rPr lang="en-US" b="0" dirty="0">
                <a:solidFill>
                  <a:srgbClr val="161616"/>
                </a:solidFill>
                <a:effectLst/>
                <a:latin typeface="inherit"/>
              </a:rPr>
              <a:t> </a:t>
            </a:r>
            <a:r>
              <a:rPr lang="en-US" b="0" dirty="0" err="1">
                <a:solidFill>
                  <a:srgbClr val="161616"/>
                </a:solidFill>
                <a:effectLst/>
                <a:latin typeface="inherit"/>
              </a:rPr>
              <a:t>shmaddr</a:t>
            </a:r>
            <a:r>
              <a:rPr lang="en-US" b="0" dirty="0">
                <a:solidFill>
                  <a:srgbClr val="161616"/>
                </a:solidFill>
                <a:effectLst/>
                <a:latin typeface="inherit"/>
              </a:rPr>
              <a:t> is zero and __IPC_MEGA segment, then the segment will be attached at the first available address selected by the system on a segment boundary.</a:t>
            </a:r>
          </a:p>
          <a:p>
            <a:pPr fontAlgn="base">
              <a:buFont typeface="Arial" panose="020B0604020202020204" pitchFamily="34" charset="0"/>
              <a:buChar char="•"/>
            </a:pPr>
            <a:r>
              <a:rPr lang="en-US" b="0" dirty="0">
                <a:solidFill>
                  <a:srgbClr val="161616"/>
                </a:solidFill>
                <a:effectLst/>
                <a:latin typeface="inherit"/>
              </a:rPr>
              <a:t>If </a:t>
            </a:r>
            <a:r>
              <a:rPr lang="en-US" b="0" dirty="0" err="1">
                <a:solidFill>
                  <a:srgbClr val="161616"/>
                </a:solidFill>
                <a:effectLst/>
                <a:latin typeface="inherit"/>
              </a:rPr>
              <a:t>shmaddr</a:t>
            </a:r>
            <a:r>
              <a:rPr lang="en-US" b="0" dirty="0">
                <a:solidFill>
                  <a:srgbClr val="161616"/>
                </a:solidFill>
                <a:effectLst/>
                <a:latin typeface="inherit"/>
              </a:rPr>
              <a:t> is not zero and SHM_RND is specified and __IPC_MEGA segment, the segment address will be truncated to the segment boundary (last 20 bits zero).</a:t>
            </a:r>
          </a:p>
          <a:p>
            <a:pPr fontAlgn="base">
              <a:buFont typeface="Arial" panose="020B0604020202020204" pitchFamily="34" charset="0"/>
              <a:buChar char="•"/>
            </a:pPr>
            <a:r>
              <a:rPr lang="en-US" b="0" dirty="0">
                <a:solidFill>
                  <a:srgbClr val="161616"/>
                </a:solidFill>
                <a:effectLst/>
                <a:latin typeface="inherit"/>
              </a:rPr>
              <a:t>If </a:t>
            </a:r>
            <a:r>
              <a:rPr lang="en-US" b="0" dirty="0" err="1">
                <a:solidFill>
                  <a:srgbClr val="161616"/>
                </a:solidFill>
                <a:effectLst/>
                <a:latin typeface="inherit"/>
              </a:rPr>
              <a:t>shmaddr</a:t>
            </a:r>
            <a:r>
              <a:rPr lang="en-US" b="0" dirty="0">
                <a:solidFill>
                  <a:srgbClr val="161616"/>
                </a:solidFill>
                <a:effectLst/>
                <a:latin typeface="inherit"/>
              </a:rPr>
              <a:t> is not zero and SHM_RND is not specified and __IPC_MEGA segment, the segment address must be a megabyte multiple (segment boundary).</a:t>
            </a:r>
          </a:p>
          <a:p>
            <a:pPr fontAlgn="base"/>
            <a:r>
              <a:rPr lang="en-US" b="0" dirty="0">
                <a:effectLst/>
                <a:latin typeface="inherit"/>
              </a:rPr>
              <a:t>Returned value</a:t>
            </a:r>
          </a:p>
          <a:p>
            <a:pPr fontAlgn="base"/>
            <a:r>
              <a:rPr lang="en-US" b="0" dirty="0">
                <a:effectLst/>
                <a:latin typeface="inherit"/>
              </a:rPr>
              <a:t>If successful, </a:t>
            </a:r>
            <a:r>
              <a:rPr lang="en-US" b="0" dirty="0" err="1">
                <a:effectLst/>
                <a:latin typeface="inherit"/>
              </a:rPr>
              <a:t>shmat</a:t>
            </a:r>
            <a:r>
              <a:rPr lang="en-US" b="0" dirty="0">
                <a:effectLst/>
                <a:latin typeface="inherit"/>
              </a:rPr>
              <a:t>() increments the value of </a:t>
            </a:r>
            <a:r>
              <a:rPr lang="en-US" b="0" dirty="0" err="1">
                <a:effectLst/>
                <a:latin typeface="inherit"/>
              </a:rPr>
              <a:t>shm_nattach</a:t>
            </a:r>
            <a:r>
              <a:rPr lang="en-US" b="0" dirty="0">
                <a:effectLst/>
                <a:latin typeface="inherit"/>
              </a:rPr>
              <a:t> in the data structure associated with the shared memory ID of the attached shared memory segment and returns the segment's starting address.</a:t>
            </a:r>
          </a:p>
          <a:p>
            <a:pPr fontAlgn="base"/>
            <a:r>
              <a:rPr lang="en-US" dirty="0">
                <a:effectLst/>
                <a:latin typeface="inherit"/>
              </a:rPr>
              <a:t>If unsuccessful, </a:t>
            </a:r>
            <a:r>
              <a:rPr lang="en-US" dirty="0" err="1">
                <a:effectLst/>
                <a:latin typeface="inherit"/>
              </a:rPr>
              <a:t>shmat</a:t>
            </a:r>
            <a:r>
              <a:rPr lang="en-US" dirty="0">
                <a:effectLst/>
                <a:latin typeface="inherit"/>
              </a:rPr>
              <a:t>() returns -1 and sets </a:t>
            </a:r>
            <a:r>
              <a:rPr lang="en-US" dirty="0" err="1">
                <a:effectLst/>
                <a:latin typeface="inherit"/>
              </a:rPr>
              <a:t>errno</a:t>
            </a:r>
            <a:r>
              <a:rPr lang="en-US" dirty="0">
                <a:effectLst/>
                <a:latin typeface="inherit"/>
              </a:rPr>
              <a:t> to one of the following </a:t>
            </a:r>
            <a:r>
              <a:rPr lang="en-US" dirty="0" err="1">
                <a:effectLst/>
                <a:latin typeface="inherit"/>
              </a:rPr>
              <a:t>values:</a:t>
            </a:r>
            <a:r>
              <a:rPr lang="en-US" b="1" dirty="0" err="1">
                <a:effectLst/>
                <a:latin typeface="inherit"/>
              </a:rPr>
              <a:t>Error</a:t>
            </a:r>
            <a:r>
              <a:rPr lang="en-US" b="1" dirty="0">
                <a:effectLst/>
                <a:latin typeface="inherit"/>
              </a:rPr>
              <a:t> </a:t>
            </a:r>
            <a:r>
              <a:rPr lang="en-US" b="1" dirty="0" err="1">
                <a:effectLst/>
                <a:latin typeface="inherit"/>
              </a:rPr>
              <a:t>CodeDescription</a:t>
            </a:r>
            <a:r>
              <a:rPr lang="en-US" dirty="0" err="1">
                <a:effectLst/>
                <a:latin typeface="inherit"/>
              </a:rPr>
              <a:t>EACCESOperation</a:t>
            </a:r>
            <a:r>
              <a:rPr lang="en-US" dirty="0">
                <a:effectLst/>
                <a:latin typeface="inherit"/>
              </a:rPr>
              <a:t> permission is denied to the calling </a:t>
            </a:r>
            <a:r>
              <a:rPr lang="en-US" dirty="0" err="1">
                <a:effectLst/>
                <a:latin typeface="inherit"/>
              </a:rPr>
              <a:t>process.EINVALThe</a:t>
            </a:r>
            <a:r>
              <a:rPr lang="en-US" dirty="0">
                <a:effectLst/>
                <a:latin typeface="inherit"/>
              </a:rPr>
              <a:t> value of </a:t>
            </a:r>
            <a:r>
              <a:rPr lang="en-US" i="1" dirty="0" err="1">
                <a:effectLst/>
                <a:latin typeface="inherit"/>
              </a:rPr>
              <a:t>shmid</a:t>
            </a:r>
            <a:r>
              <a:rPr lang="en-US" dirty="0">
                <a:effectLst/>
                <a:latin typeface="inherit"/>
              </a:rPr>
              <a:t> is not a valid shared memory identifier; the </a:t>
            </a:r>
            <a:r>
              <a:rPr lang="en-US" i="1" dirty="0" err="1">
                <a:effectLst/>
                <a:latin typeface="inherit"/>
              </a:rPr>
              <a:t>shmaddr</a:t>
            </a:r>
            <a:r>
              <a:rPr lang="en-US" dirty="0">
                <a:effectLst/>
                <a:latin typeface="inherit"/>
              </a:rPr>
              <a:t> is not a NULL pointer and the value of (</a:t>
            </a:r>
            <a:r>
              <a:rPr lang="en-US" i="1" dirty="0" err="1">
                <a:effectLst/>
                <a:latin typeface="inherit"/>
              </a:rPr>
              <a:t>shmaddr</a:t>
            </a:r>
            <a:r>
              <a:rPr lang="en-US" dirty="0">
                <a:effectLst/>
                <a:latin typeface="inherit"/>
              </a:rPr>
              <a:t>-((</a:t>
            </a:r>
            <a:r>
              <a:rPr lang="en-US" dirty="0" err="1">
                <a:effectLst/>
                <a:latin typeface="inherit"/>
              </a:rPr>
              <a:t>ptrdiff_t</a:t>
            </a:r>
            <a:r>
              <a:rPr lang="en-US" dirty="0">
                <a:effectLst/>
                <a:latin typeface="inherit"/>
              </a:rPr>
              <a:t>)</a:t>
            </a:r>
            <a:r>
              <a:rPr lang="en-US" i="1" dirty="0" err="1">
                <a:effectLst/>
                <a:latin typeface="inherit"/>
              </a:rPr>
              <a:t>shmaddr</a:t>
            </a:r>
            <a:r>
              <a:rPr lang="en-US" dirty="0" err="1">
                <a:effectLst/>
                <a:latin typeface="inherit"/>
              </a:rPr>
              <a:t>%SHMLBA</a:t>
            </a:r>
            <a:r>
              <a:rPr lang="en-US" dirty="0">
                <a:effectLst/>
                <a:latin typeface="inherit"/>
              </a:rPr>
              <a:t>)) is an illegal address for attaching shared memory segments; or the </a:t>
            </a:r>
            <a:r>
              <a:rPr lang="en-US" i="1" dirty="0" err="1">
                <a:effectLst/>
                <a:latin typeface="inherit"/>
              </a:rPr>
              <a:t>shmaddr</a:t>
            </a:r>
            <a:r>
              <a:rPr lang="en-US" dirty="0">
                <a:effectLst/>
                <a:latin typeface="inherit"/>
              </a:rPr>
              <a:t> is not a NULL pointer, </a:t>
            </a:r>
            <a:r>
              <a:rPr lang="en-US" b="1" dirty="0">
                <a:effectLst/>
                <a:latin typeface="inherit"/>
              </a:rPr>
              <a:t>SHM_RND</a:t>
            </a:r>
            <a:r>
              <a:rPr lang="en-US" dirty="0">
                <a:effectLst/>
                <a:latin typeface="inherit"/>
              </a:rPr>
              <a:t> was specified, and the value of </a:t>
            </a:r>
            <a:r>
              <a:rPr lang="en-US" i="1" dirty="0" err="1">
                <a:effectLst/>
                <a:latin typeface="inherit"/>
              </a:rPr>
              <a:t>shmaddr</a:t>
            </a:r>
            <a:r>
              <a:rPr lang="en-US" dirty="0">
                <a:effectLst/>
                <a:latin typeface="inherit"/>
              </a:rPr>
              <a:t> is an illegal address for attaching shared memory </a:t>
            </a:r>
            <a:r>
              <a:rPr lang="en-US" dirty="0" err="1">
                <a:effectLst/>
                <a:latin typeface="inherit"/>
              </a:rPr>
              <a:t>segments.</a:t>
            </a:r>
            <a:r>
              <a:rPr lang="en-US" b="0" dirty="0" err="1">
                <a:effectLst/>
                <a:latin typeface="inherit"/>
              </a:rPr>
              <a:t>The</a:t>
            </a:r>
            <a:r>
              <a:rPr lang="en-US" b="0" dirty="0">
                <a:effectLst/>
                <a:latin typeface="inherit"/>
              </a:rPr>
              <a:t> shared memory address, *</a:t>
            </a:r>
            <a:r>
              <a:rPr lang="en-US" b="0" dirty="0" err="1">
                <a:effectLst/>
                <a:latin typeface="inherit"/>
              </a:rPr>
              <a:t>shmaddr</a:t>
            </a:r>
            <a:r>
              <a:rPr lang="en-US" b="0" dirty="0">
                <a:effectLst/>
                <a:latin typeface="inherit"/>
              </a:rPr>
              <a:t>, is not zero, is not on a megabyte boundary, and SHM_RND was not specified.</a:t>
            </a:r>
          </a:p>
          <a:p>
            <a:pPr fontAlgn="base"/>
            <a:r>
              <a:rPr lang="en-US" dirty="0" err="1">
                <a:effectLst/>
                <a:latin typeface="inherit"/>
              </a:rPr>
              <a:t>EMFILEThe</a:t>
            </a:r>
            <a:r>
              <a:rPr lang="en-US" dirty="0">
                <a:effectLst/>
                <a:latin typeface="inherit"/>
              </a:rPr>
              <a:t> number of shared memory segments attached to the calling process would exceed the system-imposed </a:t>
            </a:r>
            <a:r>
              <a:rPr lang="en-US" dirty="0" err="1">
                <a:effectLst/>
                <a:latin typeface="inherit"/>
              </a:rPr>
              <a:t>limit.ENOMEMThe</a:t>
            </a:r>
            <a:r>
              <a:rPr lang="en-US" dirty="0">
                <a:effectLst/>
                <a:latin typeface="inherit"/>
              </a:rPr>
              <a:t> available data space is not large enough to accommodate the shared memory segment.</a:t>
            </a:r>
          </a:p>
          <a:p>
            <a:endParaRPr lang="en-PK" dirty="0"/>
          </a:p>
        </p:txBody>
      </p:sp>
      <p:sp>
        <p:nvSpPr>
          <p:cNvPr id="4" name="Slide Number Placeholder 3"/>
          <p:cNvSpPr>
            <a:spLocks noGrp="1"/>
          </p:cNvSpPr>
          <p:nvPr>
            <p:ph type="sldNum" sz="quarter" idx="5"/>
          </p:nvPr>
        </p:nvSpPr>
        <p:spPr/>
        <p:txBody>
          <a:bodyPr/>
          <a:lstStyle/>
          <a:p>
            <a:fld id="{D340CFD5-D88B-4D8A-9676-67CB66354680}" type="slidenum">
              <a:rPr lang="en-US" smtClean="0"/>
              <a:t>8</a:t>
            </a:fld>
            <a:endParaRPr lang="en-US"/>
          </a:p>
        </p:txBody>
      </p:sp>
    </p:spTree>
    <p:extLst>
      <p:ext uri="{BB962C8B-B14F-4D97-AF65-F5344CB8AC3E}">
        <p14:creationId xmlns:p14="http://schemas.microsoft.com/office/powerpoint/2010/main" val="128567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need to address the low-level details of data transfer (physical link) and provide a higher-level, well-defined mechanism for processes to communicate meaningfully (logical link). This holistic approach ensures effective and reliable communication between processes in an application or system.</a:t>
            </a:r>
            <a:endParaRPr lang="en-US" dirty="0"/>
          </a:p>
        </p:txBody>
      </p:sp>
      <p:sp>
        <p:nvSpPr>
          <p:cNvPr id="4" name="Slide Number Placeholder 3"/>
          <p:cNvSpPr>
            <a:spLocks noGrp="1"/>
          </p:cNvSpPr>
          <p:nvPr>
            <p:ph type="sldNum" sz="quarter" idx="10"/>
          </p:nvPr>
        </p:nvSpPr>
        <p:spPr/>
        <p:txBody>
          <a:bodyPr/>
          <a:lstStyle/>
          <a:p>
            <a:fld id="{D340CFD5-D88B-4D8A-9676-67CB66354680}" type="slidenum">
              <a:rPr lang="en-US" smtClean="0"/>
              <a:t>12</a:t>
            </a:fld>
            <a:endParaRPr lang="en-US"/>
          </a:p>
        </p:txBody>
      </p:sp>
    </p:spTree>
    <p:extLst>
      <p:ext uri="{BB962C8B-B14F-4D97-AF65-F5344CB8AC3E}">
        <p14:creationId xmlns:p14="http://schemas.microsoft.com/office/powerpoint/2010/main" val="313191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Pipes use an internal buffer for temporary data transfer between processes, and this buffer is typically managed by the operating system.</a:t>
            </a:r>
          </a:p>
          <a:p>
            <a:r>
              <a:rPr lang="en-US" sz="1200" b="0" i="0" kern="1200" dirty="0">
                <a:solidFill>
                  <a:schemeClr val="tx1"/>
                </a:solidFill>
                <a:effectLst/>
                <a:latin typeface="+mn-lt"/>
                <a:ea typeface="+mn-ea"/>
                <a:cs typeface="+mn-cs"/>
              </a:rPr>
              <a:t>Shared memory involves explicitly creating a region of memory that multiple processes can access directly, and it requires more explicit management by the processes involved.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Difference B/w pips and shared memory:</a:t>
            </a:r>
          </a:p>
          <a:p>
            <a:r>
              <a:rPr lang="en-US" sz="1200" b="0" i="0" kern="1200" dirty="0">
                <a:solidFill>
                  <a:schemeClr val="tx1"/>
                </a:solidFill>
                <a:effectLst/>
                <a:latin typeface="+mn-lt"/>
                <a:ea typeface="+mn-ea"/>
                <a:cs typeface="+mn-cs"/>
              </a:rPr>
              <a:t>Pipes are typically used for simple communication between related processes, providing sequential data transfer with automatic synchronization. Shared memory, on the other hand, enables more flexible data exchange between unrelated processes by allowing them to share a common memory region. Shared memory requires manual synchronization and is suitable for scenarios involving multiple processes that need efficient data sharing. The choice between them depends on the nature of communication and process relationships.</a:t>
            </a:r>
          </a:p>
          <a:p>
            <a:endParaRPr lang="en-US" dirty="0"/>
          </a:p>
        </p:txBody>
      </p:sp>
      <p:sp>
        <p:nvSpPr>
          <p:cNvPr id="4" name="Slide Number Placeholder 3"/>
          <p:cNvSpPr>
            <a:spLocks noGrp="1"/>
          </p:cNvSpPr>
          <p:nvPr>
            <p:ph type="sldNum" sz="quarter" idx="10"/>
          </p:nvPr>
        </p:nvSpPr>
        <p:spPr/>
        <p:txBody>
          <a:bodyPr/>
          <a:lstStyle/>
          <a:p>
            <a:fld id="{D340CFD5-D88B-4D8A-9676-67CB66354680}" type="slidenum">
              <a:rPr lang="en-US" smtClean="0"/>
              <a:t>34</a:t>
            </a:fld>
            <a:endParaRPr lang="en-US"/>
          </a:p>
        </p:txBody>
      </p:sp>
    </p:spTree>
    <p:extLst>
      <p:ext uri="{BB962C8B-B14F-4D97-AF65-F5344CB8AC3E}">
        <p14:creationId xmlns:p14="http://schemas.microsoft.com/office/powerpoint/2010/main" val="93756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popen</a:t>
            </a:r>
            <a:r>
              <a:rPr lang="en-US" sz="1200" b="0" i="0" kern="1200" dirty="0">
                <a:solidFill>
                  <a:schemeClr val="tx1"/>
                </a:solidFill>
                <a:effectLst/>
                <a:latin typeface="+mn-lt"/>
                <a:ea typeface="+mn-ea"/>
                <a:cs typeface="+mn-cs"/>
              </a:rPr>
              <a:t> is a higher-level function for running external commands and managing their input and output streams, whereas the </a:t>
            </a:r>
            <a:r>
              <a:rPr lang="en-US" dirty="0"/>
              <a:t>pipe</a:t>
            </a:r>
            <a:r>
              <a:rPr lang="en-US" sz="1200" b="0" i="0" kern="1200" dirty="0">
                <a:solidFill>
                  <a:schemeClr val="tx1"/>
                </a:solidFill>
                <a:effectLst/>
                <a:latin typeface="+mn-lt"/>
                <a:ea typeface="+mn-ea"/>
                <a:cs typeface="+mn-cs"/>
              </a:rPr>
              <a:t> system call is a lower-level mechanism for establishing communication between processes within the same program. The choice between them depends on your specific use case and whether you need to interact with external processes or manage communication between processes in your own program.</a:t>
            </a:r>
            <a:endParaRPr lang="en-US" dirty="0"/>
          </a:p>
        </p:txBody>
      </p:sp>
      <p:sp>
        <p:nvSpPr>
          <p:cNvPr id="4" name="Slide Number Placeholder 3"/>
          <p:cNvSpPr>
            <a:spLocks noGrp="1"/>
          </p:cNvSpPr>
          <p:nvPr>
            <p:ph type="sldNum" sz="quarter" idx="10"/>
          </p:nvPr>
        </p:nvSpPr>
        <p:spPr/>
        <p:txBody>
          <a:bodyPr/>
          <a:lstStyle/>
          <a:p>
            <a:fld id="{D340CFD5-D88B-4D8A-9676-67CB66354680}" type="slidenum">
              <a:rPr lang="en-US" smtClean="0"/>
              <a:t>38</a:t>
            </a:fld>
            <a:endParaRPr lang="en-US"/>
          </a:p>
        </p:txBody>
      </p:sp>
    </p:spTree>
    <p:extLst>
      <p:ext uri="{BB962C8B-B14F-4D97-AF65-F5344CB8AC3E}">
        <p14:creationId xmlns:p14="http://schemas.microsoft.com/office/powerpoint/2010/main" val="159021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S_IRUSR: Read permission for the owner (User).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S_IWUSR: Write permission for the owner (User).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S_IXUSR: Execute permission for the owner (User).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S_IRGRP: Read permission for the group.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S_IWGRP: Write permission for the group.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S_IXGRP: Execute permission for the group.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S_IROTH: Read permission for others (i.e., not the owner or group).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S_IWOTH: Write permission for others.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S_IXOTH: Execute permission for others.</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mkfifo</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myfifo</a:t>
            </a:r>
            <a:r>
              <a:rPr lang="en-US" sz="1200" b="0" i="0" kern="1200" dirty="0">
                <a:solidFill>
                  <a:schemeClr val="tx1"/>
                </a:solidFill>
                <a:effectLst/>
                <a:latin typeface="+mn-lt"/>
                <a:ea typeface="+mn-ea"/>
                <a:cs typeface="+mn-cs"/>
              </a:rPr>
              <a:t>", S_IRUSR | S_IWUSR | S_IRGRP | S_IWGRP | S_IROTH | S_IWOTH); alternative</a:t>
            </a:r>
            <a:r>
              <a:rPr lang="en-US" sz="1200" b="0" i="0" kern="1200" baseline="0" dirty="0">
                <a:solidFill>
                  <a:schemeClr val="tx1"/>
                </a:solidFill>
                <a:effectLst/>
                <a:latin typeface="+mn-lt"/>
                <a:ea typeface="+mn-ea"/>
                <a:cs typeface="+mn-cs"/>
              </a:rPr>
              <a:t> of 0666</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40CFD5-D88B-4D8A-9676-67CB66354680}" type="slidenum">
              <a:rPr lang="en-US" smtClean="0"/>
              <a:t>48</a:t>
            </a:fld>
            <a:endParaRPr lang="en-US"/>
          </a:p>
        </p:txBody>
      </p:sp>
    </p:spTree>
    <p:extLst>
      <p:ext uri="{BB962C8B-B14F-4D97-AF65-F5344CB8AC3E}">
        <p14:creationId xmlns:p14="http://schemas.microsoft.com/office/powerpoint/2010/main" val="425356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2-Process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2-Process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sz="half" idx="2"/>
          </p:nvPr>
        </p:nvSpPr>
        <p:spPr>
          <a:xfrm>
            <a:off x="831613" y="1612745"/>
            <a:ext cx="3916679" cy="4979034"/>
          </a:xfrm>
          <a:prstGeom prst="rect">
            <a:avLst/>
          </a:prstGeom>
        </p:spPr>
        <p:txBody>
          <a:bodyPr wrap="square" lIns="0" tIns="0" rIns="0" bIns="0">
            <a:spAutoFit/>
          </a:bodyPr>
          <a:lstStyle>
            <a:lvl1pPr>
              <a:defRPr sz="1600" b="1" i="0">
                <a:solidFill>
                  <a:srgbClr val="0070BF"/>
                </a:solidFill>
                <a:latin typeface="Tahoma"/>
                <a:cs typeface="Tahoma"/>
              </a:defRPr>
            </a:lvl1pPr>
          </a:lstStyle>
          <a:p>
            <a:endParaRPr/>
          </a:p>
        </p:txBody>
      </p:sp>
      <p:sp>
        <p:nvSpPr>
          <p:cNvPr id="4" name="Holder 4"/>
          <p:cNvSpPr>
            <a:spLocks noGrp="1"/>
          </p:cNvSpPr>
          <p:nvPr>
            <p:ph sz="half" idx="3"/>
          </p:nvPr>
        </p:nvSpPr>
        <p:spPr>
          <a:xfrm>
            <a:off x="5821125" y="2474496"/>
            <a:ext cx="3482340" cy="4158615"/>
          </a:xfrm>
          <a:prstGeom prst="rect">
            <a:avLst/>
          </a:prstGeom>
        </p:spPr>
        <p:txBody>
          <a:bodyPr wrap="square" lIns="0" tIns="0" rIns="0" bIns="0">
            <a:spAutoFit/>
          </a:bodyPr>
          <a:lstStyle>
            <a:lvl1pPr>
              <a:defRPr sz="1550" b="1" i="0">
                <a:solidFill>
                  <a:schemeClr val="tx1"/>
                </a:solidFill>
                <a:latin typeface="Consolas"/>
                <a:cs typeface="Consolas"/>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2-Process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2-Process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2-Process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8660" y="1504187"/>
            <a:ext cx="8642985" cy="12700"/>
          </a:xfrm>
          <a:custGeom>
            <a:avLst/>
            <a:gdLst/>
            <a:ahLst/>
            <a:cxnLst/>
            <a:rect l="l" t="t" r="r" b="b"/>
            <a:pathLst>
              <a:path w="8642985" h="12700">
                <a:moveTo>
                  <a:pt x="8642604" y="12191"/>
                </a:moveTo>
                <a:lnTo>
                  <a:pt x="0" y="12191"/>
                </a:lnTo>
                <a:lnTo>
                  <a:pt x="0" y="0"/>
                </a:lnTo>
                <a:lnTo>
                  <a:pt x="8642604" y="0"/>
                </a:lnTo>
                <a:lnTo>
                  <a:pt x="8642604" y="12191"/>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773985" y="3899396"/>
            <a:ext cx="4510429" cy="452120"/>
          </a:xfrm>
          <a:prstGeom prst="rect">
            <a:avLst/>
          </a:prstGeom>
        </p:spPr>
        <p:txBody>
          <a:bodyPr wrap="square" lIns="0" tIns="0" rIns="0" bIns="0">
            <a:spAutoFit/>
          </a:bodyPr>
          <a:lstStyle>
            <a:lvl1pPr>
              <a:defRPr sz="2800" b="0" i="0">
                <a:solidFill>
                  <a:srgbClr val="0070BF"/>
                </a:solidFill>
                <a:latin typeface="Tahoma"/>
                <a:cs typeface="Tahoma"/>
              </a:defRPr>
            </a:lvl1pPr>
          </a:lstStyle>
          <a:p>
            <a:endParaRPr/>
          </a:p>
        </p:txBody>
      </p:sp>
      <p:sp>
        <p:nvSpPr>
          <p:cNvPr id="3" name="Holder 3"/>
          <p:cNvSpPr>
            <a:spLocks noGrp="1"/>
          </p:cNvSpPr>
          <p:nvPr>
            <p:ph type="body" idx="1"/>
          </p:nvPr>
        </p:nvSpPr>
        <p:spPr>
          <a:xfrm>
            <a:off x="1280159" y="2272283"/>
            <a:ext cx="7684134" cy="18656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641599" y="6871149"/>
            <a:ext cx="78105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2-Process</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a:xfrm>
            <a:off x="8997233" y="6871149"/>
            <a:ext cx="2736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335">
              <a:lnSpc>
                <a:spcPct val="100000"/>
              </a:lnSpc>
              <a:spcBef>
                <a:spcPts val="95"/>
              </a:spcBef>
            </a:pPr>
            <a:r>
              <a:rPr spc="-5" dirty="0"/>
              <a:t>Interprocess</a:t>
            </a:r>
            <a:r>
              <a:rPr spc="-45" dirty="0"/>
              <a:t> </a:t>
            </a:r>
            <a:r>
              <a:rPr spc="-5" dirty="0"/>
              <a:t>Communication</a:t>
            </a: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14400"/>
            <a:ext cx="4510429" cy="430887"/>
          </a:xfrm>
        </p:spPr>
        <p:txBody>
          <a:bodyPr/>
          <a:lstStyle/>
          <a:p>
            <a:r>
              <a:rPr lang="en-US" dirty="0" err="1"/>
              <a:t>Example:Reciver</a:t>
            </a:r>
            <a:endParaRPr lang="en-US" dirty="0"/>
          </a:p>
        </p:txBody>
      </p:sp>
      <p:sp>
        <p:nvSpPr>
          <p:cNvPr id="3" name="Text Placeholder 2"/>
          <p:cNvSpPr>
            <a:spLocks noGrp="1"/>
          </p:cNvSpPr>
          <p:nvPr>
            <p:ph type="body" idx="1"/>
          </p:nvPr>
        </p:nvSpPr>
        <p:spPr>
          <a:xfrm>
            <a:off x="838200" y="1676400"/>
            <a:ext cx="7684134" cy="5816977"/>
          </a:xfrm>
        </p:spPr>
        <p:txBody>
          <a:bodyPr/>
          <a:lstStyle/>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string.h</a:t>
            </a:r>
            <a:r>
              <a:rPr lang="en-US" dirty="0"/>
              <a:t>&gt;</a:t>
            </a:r>
          </a:p>
          <a:p>
            <a:r>
              <a:rPr lang="en-US" dirty="0"/>
              <a:t>#include &lt;sys/</a:t>
            </a:r>
            <a:r>
              <a:rPr lang="en-US" dirty="0" err="1"/>
              <a:t>ipc.h</a:t>
            </a:r>
            <a:r>
              <a:rPr lang="en-US" dirty="0"/>
              <a:t>&gt;</a:t>
            </a:r>
          </a:p>
          <a:p>
            <a:r>
              <a:rPr lang="en-US" dirty="0"/>
              <a:t>#include &lt;sys/</a:t>
            </a:r>
            <a:r>
              <a:rPr lang="en-US" dirty="0" err="1"/>
              <a:t>shm.h</a:t>
            </a:r>
            <a:r>
              <a:rPr lang="en-US" dirty="0"/>
              <a:t>&gt;</a:t>
            </a:r>
          </a:p>
          <a:p>
            <a:r>
              <a:rPr lang="en-US" dirty="0"/>
              <a:t>#include &lt;sys/</a:t>
            </a:r>
            <a:r>
              <a:rPr lang="en-US" dirty="0" err="1"/>
              <a:t>stat.h</a:t>
            </a:r>
            <a:r>
              <a:rPr lang="en-US" dirty="0"/>
              <a:t>&gt; // Include for S_IRUSR and S_IWUSR constants</a:t>
            </a:r>
          </a:p>
          <a:p>
            <a:endParaRPr lang="en-US" dirty="0"/>
          </a:p>
          <a:p>
            <a:r>
              <a:rPr lang="en-US" dirty="0"/>
              <a:t>#define SHM_SIZE 1024 // Size of the shared memory segment</a:t>
            </a:r>
          </a:p>
          <a:p>
            <a:endParaRPr lang="en-US" dirty="0"/>
          </a:p>
          <a:p>
            <a:r>
              <a:rPr lang="en-US" dirty="0" err="1"/>
              <a:t>int</a:t>
            </a:r>
            <a:r>
              <a:rPr lang="en-US" dirty="0"/>
              <a:t> main() {</a:t>
            </a:r>
          </a:p>
          <a:p>
            <a:r>
              <a:rPr lang="en-US" dirty="0"/>
              <a:t>    </a:t>
            </a:r>
            <a:r>
              <a:rPr lang="en-US" dirty="0" err="1"/>
              <a:t>int</a:t>
            </a:r>
            <a:r>
              <a:rPr lang="en-US" dirty="0"/>
              <a:t> </a:t>
            </a:r>
            <a:r>
              <a:rPr lang="en-US" dirty="0" err="1"/>
              <a:t>shmid</a:t>
            </a:r>
            <a:r>
              <a:rPr lang="en-US" dirty="0"/>
              <a:t>;</a:t>
            </a:r>
          </a:p>
          <a:p>
            <a:r>
              <a:rPr lang="en-US" dirty="0"/>
              <a:t>    </a:t>
            </a:r>
            <a:r>
              <a:rPr lang="en-US" dirty="0" err="1"/>
              <a:t>key_t</a:t>
            </a:r>
            <a:r>
              <a:rPr lang="en-US" dirty="0"/>
              <a:t> key = 1234; // Same key as the sender</a:t>
            </a:r>
          </a:p>
          <a:p>
            <a:r>
              <a:rPr lang="en-US" dirty="0"/>
              <a:t>    char *</a:t>
            </a:r>
            <a:r>
              <a:rPr lang="en-US" dirty="0" err="1"/>
              <a:t>shm_ptr</a:t>
            </a:r>
            <a:r>
              <a:rPr lang="en-US" dirty="0"/>
              <a:t>;</a:t>
            </a:r>
          </a:p>
          <a:p>
            <a:endParaRPr lang="en-US" dirty="0"/>
          </a:p>
          <a:p>
            <a:r>
              <a:rPr lang="en-US" dirty="0"/>
              <a:t>    // Locate the existing shared memory segment</a:t>
            </a:r>
          </a:p>
          <a:p>
            <a:r>
              <a:rPr lang="en-US" dirty="0"/>
              <a:t>    if ((</a:t>
            </a:r>
            <a:r>
              <a:rPr lang="en-US" dirty="0" err="1"/>
              <a:t>shmid</a:t>
            </a:r>
            <a:r>
              <a:rPr lang="en-US" dirty="0"/>
              <a:t> = </a:t>
            </a:r>
            <a:r>
              <a:rPr lang="en-US" dirty="0" err="1"/>
              <a:t>shmget</a:t>
            </a:r>
            <a:r>
              <a:rPr lang="en-US" dirty="0"/>
              <a:t>(key, SHM_SIZE, S_IRUSR | S_IWUSR)) == -1) {</a:t>
            </a:r>
          </a:p>
          <a:p>
            <a:r>
              <a:rPr lang="en-US" dirty="0"/>
              <a:t>        </a:t>
            </a:r>
            <a:r>
              <a:rPr lang="en-US" dirty="0" err="1"/>
              <a:t>perror</a:t>
            </a:r>
            <a:r>
              <a:rPr lang="en-US" dirty="0"/>
              <a:t>("</a:t>
            </a:r>
            <a:r>
              <a:rPr lang="en-US" dirty="0" err="1"/>
              <a:t>shmget</a:t>
            </a:r>
            <a:r>
              <a:rPr lang="en-US" dirty="0"/>
              <a:t>");</a:t>
            </a:r>
          </a:p>
          <a:p>
            <a:r>
              <a:rPr lang="en-US" dirty="0"/>
              <a:t>        exit(EXIT_FAILURE);</a:t>
            </a:r>
          </a:p>
          <a:p>
            <a:r>
              <a:rPr lang="en-US" dirty="0"/>
              <a:t>    }</a:t>
            </a:r>
          </a:p>
          <a:p>
            <a:endParaRPr lang="en-US" dirty="0"/>
          </a:p>
          <a:p>
            <a:endParaRPr lang="en-US" dirty="0"/>
          </a:p>
        </p:txBody>
      </p:sp>
    </p:spTree>
    <p:extLst>
      <p:ext uri="{BB962C8B-B14F-4D97-AF65-F5344CB8AC3E}">
        <p14:creationId xmlns:p14="http://schemas.microsoft.com/office/powerpoint/2010/main" val="352670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601" y="838200"/>
            <a:ext cx="4510429" cy="430887"/>
          </a:xfrm>
        </p:spPr>
        <p:txBody>
          <a:bodyPr/>
          <a:lstStyle/>
          <a:p>
            <a:r>
              <a:rPr lang="en-US" dirty="0" err="1"/>
              <a:t>Reciver</a:t>
            </a:r>
            <a:endParaRPr lang="en-US" dirty="0"/>
          </a:p>
        </p:txBody>
      </p:sp>
      <p:sp>
        <p:nvSpPr>
          <p:cNvPr id="3" name="Text Placeholder 2"/>
          <p:cNvSpPr>
            <a:spLocks noGrp="1"/>
          </p:cNvSpPr>
          <p:nvPr>
            <p:ph type="body" idx="1"/>
          </p:nvPr>
        </p:nvSpPr>
        <p:spPr>
          <a:xfrm>
            <a:off x="1280159" y="2272283"/>
            <a:ext cx="7684134" cy="4985980"/>
          </a:xfrm>
        </p:spPr>
        <p:txBody>
          <a:bodyPr/>
          <a:lstStyle/>
          <a:p>
            <a:r>
              <a:rPr lang="en-US" dirty="0"/>
              <a:t> // Attach the shared memory segment to the receiver's address space</a:t>
            </a:r>
          </a:p>
          <a:p>
            <a:r>
              <a:rPr lang="en-US" dirty="0"/>
              <a:t>    </a:t>
            </a:r>
            <a:r>
              <a:rPr lang="en-US" dirty="0" err="1"/>
              <a:t>shm_ptr</a:t>
            </a:r>
            <a:r>
              <a:rPr lang="en-US" dirty="0"/>
              <a:t> = </a:t>
            </a:r>
            <a:r>
              <a:rPr lang="en-US" dirty="0" err="1"/>
              <a:t>shmat</a:t>
            </a:r>
            <a:r>
              <a:rPr lang="en-US" dirty="0"/>
              <a:t>(</a:t>
            </a:r>
            <a:r>
              <a:rPr lang="en-US" dirty="0" err="1"/>
              <a:t>shmid</a:t>
            </a:r>
            <a:r>
              <a:rPr lang="en-US" dirty="0"/>
              <a:t>, NULL, 0);</a:t>
            </a:r>
          </a:p>
          <a:p>
            <a:r>
              <a:rPr lang="en-US" dirty="0"/>
              <a:t>    if (</a:t>
            </a:r>
            <a:r>
              <a:rPr lang="en-US" dirty="0" err="1"/>
              <a:t>shm_ptr</a:t>
            </a:r>
            <a:r>
              <a:rPr lang="en-US" dirty="0"/>
              <a:t> == (char *)(-1)) {</a:t>
            </a:r>
          </a:p>
          <a:p>
            <a:r>
              <a:rPr lang="en-US" dirty="0"/>
              <a:t>        </a:t>
            </a:r>
            <a:r>
              <a:rPr lang="en-US" dirty="0" err="1"/>
              <a:t>perror</a:t>
            </a:r>
            <a:r>
              <a:rPr lang="en-US" dirty="0"/>
              <a:t>("</a:t>
            </a:r>
            <a:r>
              <a:rPr lang="en-US" dirty="0" err="1"/>
              <a:t>shmat</a:t>
            </a:r>
            <a:r>
              <a:rPr lang="en-US" dirty="0"/>
              <a:t>");</a:t>
            </a:r>
          </a:p>
          <a:p>
            <a:r>
              <a:rPr lang="en-US" dirty="0"/>
              <a:t>        exit(EXIT_FAILURE);</a:t>
            </a:r>
          </a:p>
          <a:p>
            <a:r>
              <a:rPr lang="en-US" dirty="0"/>
              <a:t>    }</a:t>
            </a:r>
          </a:p>
          <a:p>
            <a:endParaRPr lang="en-US" dirty="0"/>
          </a:p>
          <a:p>
            <a:r>
              <a:rPr lang="en-US" dirty="0"/>
              <a:t>    // Read data from the shared memory</a:t>
            </a:r>
          </a:p>
          <a:p>
            <a:r>
              <a:rPr lang="en-US" dirty="0"/>
              <a:t>    </a:t>
            </a:r>
            <a:r>
              <a:rPr lang="en-US" dirty="0" err="1"/>
              <a:t>printf</a:t>
            </a:r>
            <a:r>
              <a:rPr lang="en-US" dirty="0"/>
              <a:t>("Received message: %s\n", </a:t>
            </a:r>
            <a:r>
              <a:rPr lang="en-US" dirty="0" err="1"/>
              <a:t>shm_ptr</a:t>
            </a:r>
            <a:r>
              <a:rPr lang="en-US" dirty="0"/>
              <a:t>);</a:t>
            </a:r>
          </a:p>
          <a:p>
            <a:endParaRPr lang="en-US" dirty="0"/>
          </a:p>
          <a:p>
            <a:r>
              <a:rPr lang="en-US" dirty="0"/>
              <a:t>    // Detach the shared memory segment</a:t>
            </a:r>
          </a:p>
          <a:p>
            <a:r>
              <a:rPr lang="en-US" dirty="0"/>
              <a:t>    </a:t>
            </a:r>
            <a:r>
              <a:rPr lang="en-US" dirty="0" err="1"/>
              <a:t>shmdt</a:t>
            </a:r>
            <a:r>
              <a:rPr lang="en-US" dirty="0"/>
              <a:t>(</a:t>
            </a:r>
            <a:r>
              <a:rPr lang="en-US" dirty="0" err="1"/>
              <a:t>shm_ptr</a:t>
            </a:r>
            <a:r>
              <a:rPr lang="en-US" dirty="0"/>
              <a:t>);</a:t>
            </a:r>
          </a:p>
          <a:p>
            <a:endParaRPr lang="en-US" dirty="0"/>
          </a:p>
          <a:p>
            <a:r>
              <a:rPr lang="en-US" dirty="0"/>
              <a:t>    // Mark the shared memory segment for removal (optional)</a:t>
            </a:r>
          </a:p>
          <a:p>
            <a:r>
              <a:rPr lang="en-US" dirty="0"/>
              <a:t>    </a:t>
            </a:r>
            <a:r>
              <a:rPr lang="en-US" dirty="0" err="1"/>
              <a:t>shmctl</a:t>
            </a:r>
            <a:r>
              <a:rPr lang="en-US" dirty="0"/>
              <a:t>(</a:t>
            </a:r>
            <a:r>
              <a:rPr lang="en-US" dirty="0" err="1"/>
              <a:t>shmid</a:t>
            </a:r>
            <a:r>
              <a:rPr lang="en-US" dirty="0"/>
              <a:t>, IPC_RMID, NULL);</a:t>
            </a:r>
          </a:p>
          <a:p>
            <a:endParaRPr lang="en-US" dirty="0"/>
          </a:p>
          <a:p>
            <a:r>
              <a:rPr lang="en-US" dirty="0"/>
              <a:t>    return 0;</a:t>
            </a:r>
          </a:p>
          <a:p>
            <a:r>
              <a:rPr lang="en-US" dirty="0"/>
              <a:t>}</a:t>
            </a:r>
          </a:p>
        </p:txBody>
      </p:sp>
    </p:spTree>
    <p:extLst>
      <p:ext uri="{BB962C8B-B14F-4D97-AF65-F5344CB8AC3E}">
        <p14:creationId xmlns:p14="http://schemas.microsoft.com/office/powerpoint/2010/main" val="358780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661285" cy="452120"/>
          </a:xfrm>
          <a:prstGeom prst="rect">
            <a:avLst/>
          </a:prstGeom>
        </p:spPr>
        <p:txBody>
          <a:bodyPr vert="horz" wrap="square" lIns="0" tIns="12065" rIns="0" bIns="0" rtlCol="0">
            <a:spAutoFit/>
          </a:bodyPr>
          <a:lstStyle/>
          <a:p>
            <a:pPr marL="12700">
              <a:lnSpc>
                <a:spcPct val="100000"/>
              </a:lnSpc>
              <a:spcBef>
                <a:spcPts val="95"/>
              </a:spcBef>
            </a:pPr>
            <a:r>
              <a:rPr spc="-5" dirty="0"/>
              <a:t>Message</a:t>
            </a:r>
            <a:r>
              <a:rPr spc="-25" dirty="0"/>
              <a:t> </a:t>
            </a:r>
            <a:r>
              <a:rPr spc="-10" dirty="0"/>
              <a:t>Passing</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a:t>
            </a:fld>
            <a:endParaRPr dirty="0"/>
          </a:p>
        </p:txBody>
      </p:sp>
      <p:sp>
        <p:nvSpPr>
          <p:cNvPr id="3" name="object 3"/>
          <p:cNvSpPr txBox="1"/>
          <p:nvPr/>
        </p:nvSpPr>
        <p:spPr>
          <a:xfrm>
            <a:off x="860584" y="1613410"/>
            <a:ext cx="6689725" cy="446151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10" dirty="0">
                <a:latin typeface="Tahoma"/>
                <a:cs typeface="Tahoma"/>
              </a:rPr>
              <a:t>No</a:t>
            </a:r>
            <a:r>
              <a:rPr sz="2100" spc="10" dirty="0">
                <a:latin typeface="Tahoma"/>
                <a:cs typeface="Tahoma"/>
              </a:rPr>
              <a:t> </a:t>
            </a:r>
            <a:r>
              <a:rPr sz="2100" spc="-5" dirty="0">
                <a:latin typeface="Tahoma"/>
                <a:cs typeface="Tahoma"/>
              </a:rPr>
              <a:t>sharing</a:t>
            </a:r>
            <a:r>
              <a:rPr sz="2100" spc="-15" dirty="0">
                <a:latin typeface="Tahoma"/>
                <a:cs typeface="Tahoma"/>
              </a:rPr>
              <a:t> </a:t>
            </a:r>
            <a:r>
              <a:rPr sz="2100" spc="5" dirty="0">
                <a:latin typeface="Tahoma"/>
                <a:cs typeface="Tahoma"/>
              </a:rPr>
              <a:t>of</a:t>
            </a:r>
            <a:r>
              <a:rPr sz="2100" dirty="0">
                <a:latin typeface="Tahoma"/>
                <a:cs typeface="Tahoma"/>
              </a:rPr>
              <a:t> </a:t>
            </a:r>
            <a:r>
              <a:rPr sz="2100" spc="-5" dirty="0">
                <a:latin typeface="Tahoma"/>
                <a:cs typeface="Tahoma"/>
              </a:rPr>
              <a:t>resources</a:t>
            </a:r>
            <a:r>
              <a:rPr sz="2100" spc="25" dirty="0">
                <a:latin typeface="Tahoma"/>
                <a:cs typeface="Tahoma"/>
              </a:rPr>
              <a:t> </a:t>
            </a:r>
            <a:r>
              <a:rPr sz="2100" spc="-5" dirty="0">
                <a:latin typeface="Tahoma"/>
                <a:cs typeface="Tahoma"/>
              </a:rPr>
              <a:t>between</a:t>
            </a:r>
            <a:r>
              <a:rPr sz="2100" spc="-20" dirty="0">
                <a:latin typeface="Tahoma"/>
                <a:cs typeface="Tahoma"/>
              </a:rPr>
              <a:t> </a:t>
            </a:r>
            <a:r>
              <a:rPr sz="2100" spc="-5" dirty="0">
                <a:latin typeface="Tahoma"/>
                <a:cs typeface="Tahoma"/>
              </a:rPr>
              <a:t>processes</a:t>
            </a:r>
            <a:r>
              <a:rPr sz="2100" spc="5" dirty="0">
                <a:latin typeface="Tahoma"/>
                <a:cs typeface="Tahoma"/>
              </a:rPr>
              <a:t> </a:t>
            </a:r>
            <a:r>
              <a:rPr sz="2100" spc="-5" dirty="0">
                <a:latin typeface="Tahoma"/>
                <a:cs typeface="Tahoma"/>
              </a:rPr>
              <a:t>needed</a:t>
            </a:r>
            <a:endParaRPr sz="2100" dirty="0">
              <a:latin typeface="Tahoma"/>
              <a:cs typeface="Tahoma"/>
            </a:endParaRPr>
          </a:p>
          <a:p>
            <a:pPr>
              <a:lnSpc>
                <a:spcPct val="100000"/>
              </a:lnSpc>
              <a:spcBef>
                <a:spcPts val="30"/>
              </a:spcBef>
              <a:buFont typeface="Tahoma"/>
              <a:buChar char="•"/>
            </a:pPr>
            <a:endParaRPr sz="230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Basic</a:t>
            </a:r>
            <a:r>
              <a:rPr sz="2100" spc="-40" dirty="0">
                <a:latin typeface="Tahoma"/>
                <a:cs typeface="Tahoma"/>
              </a:rPr>
              <a:t> </a:t>
            </a:r>
            <a:r>
              <a:rPr sz="2100" dirty="0">
                <a:latin typeface="Tahoma"/>
                <a:cs typeface="Tahoma"/>
              </a:rPr>
              <a:t>operations</a:t>
            </a:r>
          </a:p>
          <a:p>
            <a:pPr marL="756285" lvl="1" indent="-287655">
              <a:lnSpc>
                <a:spcPct val="100000"/>
              </a:lnSpc>
              <a:spcBef>
                <a:spcPts val="295"/>
              </a:spcBef>
              <a:buClr>
                <a:srgbClr val="000000"/>
              </a:buClr>
              <a:buFont typeface="Tahoma"/>
              <a:buChar char="–"/>
              <a:tabLst>
                <a:tab pos="756285" algn="l"/>
                <a:tab pos="756920" algn="l"/>
              </a:tabLst>
            </a:pPr>
            <a:r>
              <a:rPr sz="1900" b="1" spc="-5" dirty="0">
                <a:solidFill>
                  <a:srgbClr val="0070BF"/>
                </a:solidFill>
                <a:latin typeface="Courier New"/>
                <a:cs typeface="Courier New"/>
              </a:rPr>
              <a:t>send({destination},</a:t>
            </a:r>
            <a:r>
              <a:rPr sz="1900" b="1" spc="-75" dirty="0">
                <a:solidFill>
                  <a:srgbClr val="0070BF"/>
                </a:solidFill>
                <a:latin typeface="Courier New"/>
                <a:cs typeface="Courier New"/>
              </a:rPr>
              <a:t> </a:t>
            </a:r>
            <a:r>
              <a:rPr sz="1900" b="1" spc="-5" dirty="0">
                <a:solidFill>
                  <a:srgbClr val="0070BF"/>
                </a:solidFill>
                <a:latin typeface="Courier New"/>
                <a:cs typeface="Courier New"/>
              </a:rPr>
              <a:t>message)</a:t>
            </a:r>
            <a:r>
              <a:rPr sz="1900" spc="-5" dirty="0">
                <a:latin typeface="Tahoma"/>
                <a:cs typeface="Tahoma"/>
              </a:rPr>
              <a:t>:</a:t>
            </a:r>
            <a:r>
              <a:rPr sz="1900" spc="-30" dirty="0">
                <a:latin typeface="Tahoma"/>
                <a:cs typeface="Tahoma"/>
              </a:rPr>
              <a:t> </a:t>
            </a:r>
            <a:r>
              <a:rPr sz="1900" spc="-5" dirty="0">
                <a:latin typeface="Tahoma"/>
                <a:cs typeface="Tahoma"/>
              </a:rPr>
              <a:t>send</a:t>
            </a:r>
            <a:r>
              <a:rPr sz="1900" spc="10" dirty="0">
                <a:latin typeface="Tahoma"/>
                <a:cs typeface="Tahoma"/>
              </a:rPr>
              <a:t> </a:t>
            </a:r>
            <a:r>
              <a:rPr sz="1900" spc="-5" dirty="0">
                <a:latin typeface="Tahoma"/>
                <a:cs typeface="Tahoma"/>
              </a:rPr>
              <a:t>a</a:t>
            </a:r>
            <a:r>
              <a:rPr sz="1900" spc="-15" dirty="0">
                <a:latin typeface="Tahoma"/>
                <a:cs typeface="Tahoma"/>
              </a:rPr>
              <a:t> </a:t>
            </a:r>
            <a:r>
              <a:rPr sz="1900" spc="-5" dirty="0">
                <a:latin typeface="Tahoma"/>
                <a:cs typeface="Tahoma"/>
              </a:rPr>
              <a:t>message</a:t>
            </a:r>
            <a:endParaRPr sz="1900" dirty="0">
              <a:latin typeface="Tahoma"/>
              <a:cs typeface="Tahoma"/>
            </a:endParaRPr>
          </a:p>
          <a:p>
            <a:pPr marL="756285" lvl="1" indent="-287655">
              <a:lnSpc>
                <a:spcPct val="100000"/>
              </a:lnSpc>
              <a:spcBef>
                <a:spcPts val="455"/>
              </a:spcBef>
              <a:buClr>
                <a:srgbClr val="000000"/>
              </a:buClr>
              <a:buFont typeface="Tahoma"/>
              <a:buChar char="–"/>
              <a:tabLst>
                <a:tab pos="756285" algn="l"/>
                <a:tab pos="756920" algn="l"/>
              </a:tabLst>
            </a:pPr>
            <a:r>
              <a:rPr sz="1900" b="1" spc="-5" dirty="0">
                <a:solidFill>
                  <a:srgbClr val="0070BF"/>
                </a:solidFill>
                <a:latin typeface="Courier New"/>
                <a:cs typeface="Courier New"/>
              </a:rPr>
              <a:t>receive({source},</a:t>
            </a:r>
            <a:r>
              <a:rPr sz="1900" b="1" spc="-50" dirty="0">
                <a:solidFill>
                  <a:srgbClr val="0070BF"/>
                </a:solidFill>
                <a:latin typeface="Courier New"/>
                <a:cs typeface="Courier New"/>
              </a:rPr>
              <a:t> </a:t>
            </a:r>
            <a:r>
              <a:rPr sz="1900" b="1" spc="-10" dirty="0">
                <a:solidFill>
                  <a:srgbClr val="0070BF"/>
                </a:solidFill>
                <a:latin typeface="Courier New"/>
                <a:cs typeface="Courier New"/>
              </a:rPr>
              <a:t>message)</a:t>
            </a:r>
            <a:r>
              <a:rPr sz="1900" spc="-10" dirty="0">
                <a:latin typeface="Tahoma"/>
                <a:cs typeface="Tahoma"/>
              </a:rPr>
              <a:t>:</a:t>
            </a:r>
            <a:r>
              <a:rPr sz="1900" spc="-20" dirty="0">
                <a:latin typeface="Tahoma"/>
                <a:cs typeface="Tahoma"/>
              </a:rPr>
              <a:t> </a:t>
            </a:r>
            <a:r>
              <a:rPr sz="1900" spc="-5" dirty="0">
                <a:latin typeface="Tahoma"/>
                <a:cs typeface="Tahoma"/>
              </a:rPr>
              <a:t>receive</a:t>
            </a:r>
            <a:r>
              <a:rPr sz="1900" spc="15" dirty="0">
                <a:latin typeface="Tahoma"/>
                <a:cs typeface="Tahoma"/>
              </a:rPr>
              <a:t> </a:t>
            </a:r>
            <a:r>
              <a:rPr sz="1900" spc="-5" dirty="0">
                <a:latin typeface="Tahoma"/>
                <a:cs typeface="Tahoma"/>
              </a:rPr>
              <a:t>a message</a:t>
            </a:r>
            <a:endParaRPr sz="1900" dirty="0">
              <a:latin typeface="Tahoma"/>
              <a:cs typeface="Tahoma"/>
            </a:endParaRPr>
          </a:p>
          <a:p>
            <a:pPr lvl="1">
              <a:lnSpc>
                <a:spcPct val="100000"/>
              </a:lnSpc>
              <a:spcBef>
                <a:spcPts val="10"/>
              </a:spcBef>
              <a:buFont typeface="Tahoma"/>
              <a:buChar char="–"/>
            </a:pPr>
            <a:endParaRPr sz="2450" dirty="0">
              <a:latin typeface="Tahoma"/>
              <a:cs typeface="Tahoma"/>
            </a:endParaRPr>
          </a:p>
          <a:p>
            <a:pPr marL="356235" indent="-344170">
              <a:lnSpc>
                <a:spcPct val="100000"/>
              </a:lnSpc>
              <a:spcBef>
                <a:spcPts val="5"/>
              </a:spcBef>
              <a:buChar char="•"/>
              <a:tabLst>
                <a:tab pos="356235" algn="l"/>
                <a:tab pos="356870" algn="l"/>
              </a:tabLst>
            </a:pPr>
            <a:r>
              <a:rPr sz="2100" spc="-5" dirty="0">
                <a:latin typeface="Tahoma"/>
                <a:cs typeface="Tahoma"/>
              </a:rPr>
              <a:t>If</a:t>
            </a:r>
            <a:r>
              <a:rPr sz="2100" spc="-10" dirty="0">
                <a:latin typeface="Tahoma"/>
                <a:cs typeface="Tahoma"/>
              </a:rPr>
              <a:t> </a:t>
            </a:r>
            <a:r>
              <a:rPr sz="2100" dirty="0">
                <a:latin typeface="Tahoma"/>
                <a:cs typeface="Tahoma"/>
              </a:rPr>
              <a:t>P</a:t>
            </a:r>
            <a:r>
              <a:rPr sz="2100" spc="5" dirty="0">
                <a:latin typeface="Tahoma"/>
                <a:cs typeface="Tahoma"/>
              </a:rPr>
              <a:t> and</a:t>
            </a:r>
            <a:r>
              <a:rPr sz="2100" spc="-15" dirty="0">
                <a:latin typeface="Tahoma"/>
                <a:cs typeface="Tahoma"/>
              </a:rPr>
              <a:t> </a:t>
            </a:r>
            <a:r>
              <a:rPr sz="2100" dirty="0">
                <a:latin typeface="Tahoma"/>
                <a:cs typeface="Tahoma"/>
              </a:rPr>
              <a:t>Q</a:t>
            </a:r>
            <a:r>
              <a:rPr sz="2100" spc="15" dirty="0">
                <a:latin typeface="Tahoma"/>
                <a:cs typeface="Tahoma"/>
              </a:rPr>
              <a:t> </a:t>
            </a:r>
            <a:r>
              <a:rPr sz="2100" spc="-5" dirty="0">
                <a:latin typeface="Tahoma"/>
                <a:cs typeface="Tahoma"/>
              </a:rPr>
              <a:t>wish</a:t>
            </a:r>
            <a:r>
              <a:rPr sz="2100" spc="15" dirty="0">
                <a:latin typeface="Tahoma"/>
                <a:cs typeface="Tahoma"/>
              </a:rPr>
              <a:t> </a:t>
            </a:r>
            <a:r>
              <a:rPr sz="2100" spc="5" dirty="0">
                <a:latin typeface="Tahoma"/>
                <a:cs typeface="Tahoma"/>
              </a:rPr>
              <a:t>to</a:t>
            </a:r>
            <a:r>
              <a:rPr sz="2100" spc="-15" dirty="0">
                <a:latin typeface="Tahoma"/>
                <a:cs typeface="Tahoma"/>
              </a:rPr>
              <a:t> </a:t>
            </a:r>
            <a:r>
              <a:rPr sz="2100" spc="-5" dirty="0">
                <a:latin typeface="Tahoma"/>
                <a:cs typeface="Tahoma"/>
              </a:rPr>
              <a:t>communicate,</a:t>
            </a:r>
            <a:r>
              <a:rPr sz="2100" spc="-20" dirty="0">
                <a:latin typeface="Tahoma"/>
                <a:cs typeface="Tahoma"/>
              </a:rPr>
              <a:t> </a:t>
            </a:r>
            <a:r>
              <a:rPr sz="2100" spc="5" dirty="0">
                <a:latin typeface="Tahoma"/>
                <a:cs typeface="Tahoma"/>
              </a:rPr>
              <a:t>they</a:t>
            </a:r>
            <a:r>
              <a:rPr sz="2100" spc="-25" dirty="0">
                <a:latin typeface="Tahoma"/>
                <a:cs typeface="Tahoma"/>
              </a:rPr>
              <a:t> </a:t>
            </a:r>
            <a:r>
              <a:rPr sz="2100" spc="-5" dirty="0">
                <a:latin typeface="Tahoma"/>
                <a:cs typeface="Tahoma"/>
              </a:rPr>
              <a:t>need</a:t>
            </a:r>
            <a:r>
              <a:rPr sz="2100" spc="5" dirty="0">
                <a:latin typeface="Tahoma"/>
                <a:cs typeface="Tahoma"/>
              </a:rPr>
              <a:t> </a:t>
            </a:r>
            <a:r>
              <a:rPr sz="2100" dirty="0">
                <a:latin typeface="Tahoma"/>
                <a:cs typeface="Tahoma"/>
              </a:rPr>
              <a:t>to:</a:t>
            </a:r>
          </a:p>
          <a:p>
            <a:pPr marL="756285" lvl="1" indent="-287655">
              <a:lnSpc>
                <a:spcPct val="100000"/>
              </a:lnSpc>
              <a:spcBef>
                <a:spcPts val="459"/>
              </a:spcBef>
              <a:buChar char="–"/>
              <a:tabLst>
                <a:tab pos="756285" algn="l"/>
                <a:tab pos="756920" algn="l"/>
              </a:tabLst>
            </a:pPr>
            <a:r>
              <a:rPr sz="1900" spc="-5" dirty="0">
                <a:latin typeface="Tahoma"/>
                <a:cs typeface="Tahoma"/>
              </a:rPr>
              <a:t>Establish</a:t>
            </a:r>
            <a:r>
              <a:rPr sz="1900" spc="5" dirty="0">
                <a:latin typeface="Tahoma"/>
                <a:cs typeface="Tahoma"/>
              </a:rPr>
              <a:t> </a:t>
            </a:r>
            <a:r>
              <a:rPr sz="1900" spc="-5" dirty="0">
                <a:latin typeface="Tahoma"/>
                <a:cs typeface="Tahoma"/>
              </a:rPr>
              <a:t>a</a:t>
            </a:r>
            <a:r>
              <a:rPr sz="1900" spc="15" dirty="0">
                <a:latin typeface="Tahoma"/>
                <a:cs typeface="Tahoma"/>
              </a:rPr>
              <a:t> </a:t>
            </a:r>
            <a:r>
              <a:rPr sz="1900" spc="-5" dirty="0">
                <a:latin typeface="Tahoma"/>
                <a:cs typeface="Tahoma"/>
              </a:rPr>
              <a:t>communication</a:t>
            </a:r>
            <a:r>
              <a:rPr sz="1900" spc="50" dirty="0">
                <a:latin typeface="Tahoma"/>
                <a:cs typeface="Tahoma"/>
              </a:rPr>
              <a:t> </a:t>
            </a:r>
            <a:r>
              <a:rPr sz="1900" spc="-10" dirty="0">
                <a:latin typeface="Tahoma"/>
                <a:cs typeface="Tahoma"/>
              </a:rPr>
              <a:t>link</a:t>
            </a:r>
            <a:r>
              <a:rPr sz="1900" spc="30" dirty="0">
                <a:latin typeface="Tahoma"/>
                <a:cs typeface="Tahoma"/>
              </a:rPr>
              <a:t> </a:t>
            </a:r>
            <a:r>
              <a:rPr sz="1900" spc="-5" dirty="0">
                <a:latin typeface="Tahoma"/>
                <a:cs typeface="Tahoma"/>
              </a:rPr>
              <a:t>between</a:t>
            </a:r>
            <a:r>
              <a:rPr sz="1900" spc="30" dirty="0">
                <a:latin typeface="Tahoma"/>
                <a:cs typeface="Tahoma"/>
              </a:rPr>
              <a:t> </a:t>
            </a:r>
            <a:r>
              <a:rPr sz="1900" spc="-5" dirty="0">
                <a:latin typeface="Tahoma"/>
                <a:cs typeface="Tahoma"/>
              </a:rPr>
              <a:t>them</a:t>
            </a:r>
            <a:endParaRPr sz="1900" dirty="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Exchange</a:t>
            </a:r>
            <a:r>
              <a:rPr sz="1900" spc="20" dirty="0">
                <a:latin typeface="Tahoma"/>
                <a:cs typeface="Tahoma"/>
              </a:rPr>
              <a:t> </a:t>
            </a:r>
            <a:r>
              <a:rPr sz="1900" spc="-5" dirty="0">
                <a:latin typeface="Tahoma"/>
                <a:cs typeface="Tahoma"/>
              </a:rPr>
              <a:t>messages</a:t>
            </a:r>
            <a:r>
              <a:rPr sz="1900" spc="25" dirty="0">
                <a:latin typeface="Tahoma"/>
                <a:cs typeface="Tahoma"/>
              </a:rPr>
              <a:t> </a:t>
            </a:r>
            <a:r>
              <a:rPr sz="1900" spc="-5" dirty="0">
                <a:latin typeface="Tahoma"/>
                <a:cs typeface="Tahoma"/>
              </a:rPr>
              <a:t>via</a:t>
            </a:r>
            <a:r>
              <a:rPr sz="1900" spc="25" dirty="0">
                <a:latin typeface="Tahoma"/>
                <a:cs typeface="Tahoma"/>
              </a:rPr>
              <a:t> </a:t>
            </a:r>
            <a:r>
              <a:rPr sz="1900" spc="-10" dirty="0">
                <a:latin typeface="Tahoma"/>
                <a:cs typeface="Tahoma"/>
              </a:rPr>
              <a:t>send/receive</a:t>
            </a:r>
            <a:endParaRPr sz="1900" dirty="0">
              <a:latin typeface="Tahoma"/>
              <a:cs typeface="Tahoma"/>
            </a:endParaRPr>
          </a:p>
          <a:p>
            <a:pPr lvl="1">
              <a:lnSpc>
                <a:spcPct val="100000"/>
              </a:lnSpc>
              <a:spcBef>
                <a:spcPts val="20"/>
              </a:spcBef>
              <a:buFont typeface="Tahoma"/>
              <a:buChar char="–"/>
            </a:pPr>
            <a:endParaRPr sz="230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Implementation</a:t>
            </a:r>
            <a:r>
              <a:rPr sz="2100" spc="-25" dirty="0">
                <a:latin typeface="Tahoma"/>
                <a:cs typeface="Tahoma"/>
              </a:rPr>
              <a:t> </a:t>
            </a:r>
            <a:r>
              <a:rPr sz="2100" spc="-5" dirty="0">
                <a:latin typeface="Tahoma"/>
                <a:cs typeface="Tahoma"/>
              </a:rPr>
              <a:t>of communication link</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Physical</a:t>
            </a:r>
            <a:r>
              <a:rPr sz="1900" spc="25" dirty="0">
                <a:latin typeface="Tahoma"/>
                <a:cs typeface="Tahoma"/>
              </a:rPr>
              <a:t> </a:t>
            </a:r>
            <a:r>
              <a:rPr sz="1900" spc="-10" dirty="0">
                <a:latin typeface="Tahoma"/>
                <a:cs typeface="Tahoma"/>
              </a:rPr>
              <a:t>(e.g.,</a:t>
            </a:r>
            <a:r>
              <a:rPr sz="1900" spc="20" dirty="0">
                <a:latin typeface="Tahoma"/>
                <a:cs typeface="Tahoma"/>
              </a:rPr>
              <a:t> </a:t>
            </a:r>
            <a:r>
              <a:rPr sz="1900" spc="-5" dirty="0">
                <a:latin typeface="Tahoma"/>
                <a:cs typeface="Tahoma"/>
              </a:rPr>
              <a:t>shared</a:t>
            </a:r>
            <a:r>
              <a:rPr sz="1900" spc="25" dirty="0">
                <a:latin typeface="Tahoma"/>
                <a:cs typeface="Tahoma"/>
              </a:rPr>
              <a:t> </a:t>
            </a:r>
            <a:r>
              <a:rPr sz="1900" spc="-5" dirty="0">
                <a:latin typeface="Tahoma"/>
                <a:cs typeface="Tahoma"/>
              </a:rPr>
              <a:t>memory,</a:t>
            </a:r>
            <a:r>
              <a:rPr sz="1900" spc="20" dirty="0">
                <a:latin typeface="Tahoma"/>
                <a:cs typeface="Tahoma"/>
              </a:rPr>
              <a:t> </a:t>
            </a:r>
            <a:r>
              <a:rPr sz="1900" spc="-10" dirty="0">
                <a:latin typeface="Tahoma"/>
                <a:cs typeface="Tahoma"/>
              </a:rPr>
              <a:t>hardware</a:t>
            </a:r>
            <a:r>
              <a:rPr sz="1900" spc="35" dirty="0">
                <a:latin typeface="Tahoma"/>
                <a:cs typeface="Tahoma"/>
              </a:rPr>
              <a:t> </a:t>
            </a:r>
            <a:r>
              <a:rPr sz="1900" spc="-5" dirty="0">
                <a:latin typeface="Tahoma"/>
                <a:cs typeface="Tahoma"/>
              </a:rPr>
              <a:t>bus)</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Logical</a:t>
            </a:r>
            <a:r>
              <a:rPr sz="1900" spc="15" dirty="0">
                <a:latin typeface="Tahoma"/>
                <a:cs typeface="Tahoma"/>
              </a:rPr>
              <a:t> </a:t>
            </a:r>
            <a:r>
              <a:rPr sz="1900" spc="-10" dirty="0">
                <a:latin typeface="Tahoma"/>
                <a:cs typeface="Tahoma"/>
              </a:rPr>
              <a:t>(e.g.,</a:t>
            </a:r>
            <a:r>
              <a:rPr sz="1900" spc="10" dirty="0">
                <a:latin typeface="Tahoma"/>
                <a:cs typeface="Tahoma"/>
              </a:rPr>
              <a:t> </a:t>
            </a:r>
            <a:r>
              <a:rPr sz="1900" spc="-10" dirty="0">
                <a:latin typeface="Tahoma"/>
                <a:cs typeface="Tahoma"/>
              </a:rPr>
              <a:t>logical</a:t>
            </a:r>
            <a:r>
              <a:rPr sz="1900" spc="35" dirty="0">
                <a:latin typeface="Tahoma"/>
                <a:cs typeface="Tahoma"/>
              </a:rPr>
              <a:t> </a:t>
            </a:r>
            <a:r>
              <a:rPr sz="1900" spc="-5" dirty="0">
                <a:latin typeface="Tahoma"/>
                <a:cs typeface="Tahoma"/>
              </a:rPr>
              <a:t>properties)</a:t>
            </a:r>
            <a:endParaRPr sz="19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161154" cy="452120"/>
          </a:xfrm>
          <a:prstGeom prst="rect">
            <a:avLst/>
          </a:prstGeom>
        </p:spPr>
        <p:txBody>
          <a:bodyPr vert="horz" wrap="square" lIns="0" tIns="12065" rIns="0" bIns="0" rtlCol="0">
            <a:spAutoFit/>
          </a:bodyPr>
          <a:lstStyle/>
          <a:p>
            <a:pPr marL="12700">
              <a:lnSpc>
                <a:spcPct val="100000"/>
              </a:lnSpc>
              <a:spcBef>
                <a:spcPts val="95"/>
              </a:spcBef>
            </a:pPr>
            <a:r>
              <a:rPr spc="-5" dirty="0"/>
              <a:t>Implementation</a:t>
            </a:r>
            <a:r>
              <a:rPr spc="-15" dirty="0"/>
              <a:t> </a:t>
            </a:r>
            <a:r>
              <a:rPr spc="-5" dirty="0"/>
              <a:t>Questions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a:t>
            </a:fld>
            <a:endParaRPr dirty="0"/>
          </a:p>
        </p:txBody>
      </p:sp>
      <p:sp>
        <p:nvSpPr>
          <p:cNvPr id="3" name="object 3"/>
          <p:cNvSpPr txBox="1"/>
          <p:nvPr/>
        </p:nvSpPr>
        <p:spPr>
          <a:xfrm>
            <a:off x="860584" y="1613410"/>
            <a:ext cx="8321040" cy="436880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10" dirty="0">
                <a:latin typeface="Tahoma"/>
                <a:cs typeface="Tahoma"/>
              </a:rPr>
              <a:t>How</a:t>
            </a:r>
            <a:r>
              <a:rPr sz="2100" dirty="0">
                <a:latin typeface="Tahoma"/>
                <a:cs typeface="Tahoma"/>
              </a:rPr>
              <a:t> are</a:t>
            </a:r>
            <a:r>
              <a:rPr sz="2100" spc="-10" dirty="0">
                <a:latin typeface="Tahoma"/>
                <a:cs typeface="Tahoma"/>
              </a:rPr>
              <a:t> </a:t>
            </a:r>
            <a:r>
              <a:rPr sz="2100" spc="-5" dirty="0">
                <a:latin typeface="Tahoma"/>
                <a:cs typeface="Tahoma"/>
              </a:rPr>
              <a:t>links</a:t>
            </a:r>
            <a:r>
              <a:rPr sz="2100" spc="-10" dirty="0">
                <a:latin typeface="Tahoma"/>
                <a:cs typeface="Tahoma"/>
              </a:rPr>
              <a:t> </a:t>
            </a:r>
            <a:r>
              <a:rPr sz="2100" spc="-5" dirty="0">
                <a:latin typeface="Tahoma"/>
                <a:cs typeface="Tahoma"/>
              </a:rPr>
              <a:t>established?</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10" dirty="0">
                <a:latin typeface="Tahoma"/>
                <a:cs typeface="Tahoma"/>
              </a:rPr>
              <a:t>Can</a:t>
            </a:r>
            <a:r>
              <a:rPr sz="2100" spc="20" dirty="0">
                <a:latin typeface="Tahoma"/>
                <a:cs typeface="Tahoma"/>
              </a:rPr>
              <a:t> </a:t>
            </a:r>
            <a:r>
              <a:rPr sz="2100" dirty="0">
                <a:latin typeface="Tahoma"/>
                <a:cs typeface="Tahoma"/>
              </a:rPr>
              <a:t>a</a:t>
            </a:r>
            <a:r>
              <a:rPr sz="2100" spc="5" dirty="0">
                <a:latin typeface="Tahoma"/>
                <a:cs typeface="Tahoma"/>
              </a:rPr>
              <a:t> </a:t>
            </a:r>
            <a:r>
              <a:rPr sz="2100" spc="-5" dirty="0">
                <a:latin typeface="Tahoma"/>
                <a:cs typeface="Tahoma"/>
              </a:rPr>
              <a:t>link </a:t>
            </a:r>
            <a:r>
              <a:rPr sz="2100" spc="5" dirty="0">
                <a:latin typeface="Tahoma"/>
                <a:cs typeface="Tahoma"/>
              </a:rPr>
              <a:t>be</a:t>
            </a:r>
            <a:r>
              <a:rPr sz="2100" spc="-20" dirty="0">
                <a:latin typeface="Tahoma"/>
                <a:cs typeface="Tahoma"/>
              </a:rPr>
              <a:t> </a:t>
            </a:r>
            <a:r>
              <a:rPr sz="2100" spc="-5" dirty="0">
                <a:latin typeface="Tahoma"/>
                <a:cs typeface="Tahoma"/>
              </a:rPr>
              <a:t>associated</a:t>
            </a:r>
            <a:r>
              <a:rPr sz="2100" spc="15" dirty="0">
                <a:latin typeface="Tahoma"/>
                <a:cs typeface="Tahoma"/>
              </a:rPr>
              <a:t> </a:t>
            </a:r>
            <a:r>
              <a:rPr sz="2100" spc="-5" dirty="0">
                <a:latin typeface="Tahoma"/>
                <a:cs typeface="Tahoma"/>
              </a:rPr>
              <a:t>with </a:t>
            </a:r>
            <a:r>
              <a:rPr sz="2100" dirty="0">
                <a:latin typeface="Tahoma"/>
                <a:cs typeface="Tahoma"/>
              </a:rPr>
              <a:t>more than</a:t>
            </a:r>
            <a:r>
              <a:rPr sz="2100" spc="-5" dirty="0">
                <a:latin typeface="Tahoma"/>
                <a:cs typeface="Tahoma"/>
              </a:rPr>
              <a:t> </a:t>
            </a:r>
            <a:r>
              <a:rPr sz="2100" dirty="0">
                <a:latin typeface="Tahoma"/>
                <a:cs typeface="Tahoma"/>
              </a:rPr>
              <a:t>two</a:t>
            </a:r>
            <a:r>
              <a:rPr sz="2100" spc="-15" dirty="0">
                <a:latin typeface="Tahoma"/>
                <a:cs typeface="Tahoma"/>
              </a:rPr>
              <a:t> </a:t>
            </a:r>
            <a:r>
              <a:rPr sz="2100" spc="-5" dirty="0">
                <a:latin typeface="Tahoma"/>
                <a:cs typeface="Tahoma"/>
              </a:rPr>
              <a:t>processes?</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marR="5080" indent="-342900">
              <a:lnSpc>
                <a:spcPct val="100000"/>
              </a:lnSpc>
              <a:buChar char="•"/>
              <a:tabLst>
                <a:tab pos="356235" algn="l"/>
                <a:tab pos="356870" algn="l"/>
              </a:tabLst>
            </a:pPr>
            <a:r>
              <a:rPr sz="2100" spc="-10" dirty="0">
                <a:latin typeface="Tahoma"/>
                <a:cs typeface="Tahoma"/>
              </a:rPr>
              <a:t>How</a:t>
            </a:r>
            <a:r>
              <a:rPr sz="2100" spc="15" dirty="0">
                <a:latin typeface="Tahoma"/>
                <a:cs typeface="Tahoma"/>
              </a:rPr>
              <a:t> </a:t>
            </a:r>
            <a:r>
              <a:rPr sz="2100" dirty="0">
                <a:latin typeface="Tahoma"/>
                <a:cs typeface="Tahoma"/>
              </a:rPr>
              <a:t>many </a:t>
            </a:r>
            <a:r>
              <a:rPr sz="2100" spc="-5" dirty="0">
                <a:latin typeface="Tahoma"/>
                <a:cs typeface="Tahoma"/>
              </a:rPr>
              <a:t>links</a:t>
            </a:r>
            <a:r>
              <a:rPr sz="2100" spc="5" dirty="0">
                <a:latin typeface="Tahoma"/>
                <a:cs typeface="Tahoma"/>
              </a:rPr>
              <a:t> </a:t>
            </a:r>
            <a:r>
              <a:rPr sz="2100" dirty="0">
                <a:latin typeface="Tahoma"/>
                <a:cs typeface="Tahoma"/>
              </a:rPr>
              <a:t>can there</a:t>
            </a:r>
            <a:r>
              <a:rPr sz="2100" spc="-15" dirty="0">
                <a:latin typeface="Tahoma"/>
                <a:cs typeface="Tahoma"/>
              </a:rPr>
              <a:t> </a:t>
            </a:r>
            <a:r>
              <a:rPr sz="2100" spc="5" dirty="0">
                <a:latin typeface="Tahoma"/>
                <a:cs typeface="Tahoma"/>
              </a:rPr>
              <a:t>be </a:t>
            </a:r>
            <a:r>
              <a:rPr sz="2100" spc="-5" dirty="0">
                <a:latin typeface="Tahoma"/>
                <a:cs typeface="Tahoma"/>
              </a:rPr>
              <a:t>between</a:t>
            </a:r>
            <a:r>
              <a:rPr sz="2100" dirty="0">
                <a:latin typeface="Tahoma"/>
                <a:cs typeface="Tahoma"/>
              </a:rPr>
              <a:t> </a:t>
            </a:r>
            <a:r>
              <a:rPr sz="2100" spc="-10" dirty="0">
                <a:latin typeface="Tahoma"/>
                <a:cs typeface="Tahoma"/>
              </a:rPr>
              <a:t>every</a:t>
            </a:r>
            <a:r>
              <a:rPr sz="2100" spc="20" dirty="0">
                <a:latin typeface="Tahoma"/>
                <a:cs typeface="Tahoma"/>
              </a:rPr>
              <a:t> </a:t>
            </a:r>
            <a:r>
              <a:rPr sz="2100" dirty="0">
                <a:latin typeface="Tahoma"/>
                <a:cs typeface="Tahoma"/>
              </a:rPr>
              <a:t>pair</a:t>
            </a:r>
            <a:r>
              <a:rPr sz="2100" spc="-5" dirty="0">
                <a:latin typeface="Tahoma"/>
                <a:cs typeface="Tahoma"/>
              </a:rPr>
              <a:t> </a:t>
            </a:r>
            <a:r>
              <a:rPr sz="2100" spc="5" dirty="0">
                <a:latin typeface="Tahoma"/>
                <a:cs typeface="Tahoma"/>
              </a:rPr>
              <a:t>of</a:t>
            </a:r>
            <a:r>
              <a:rPr sz="2100" dirty="0">
                <a:latin typeface="Tahoma"/>
                <a:cs typeface="Tahoma"/>
              </a:rPr>
              <a:t> </a:t>
            </a:r>
            <a:r>
              <a:rPr sz="2100" spc="-5" dirty="0">
                <a:latin typeface="Tahoma"/>
                <a:cs typeface="Tahoma"/>
              </a:rPr>
              <a:t>communicating </a:t>
            </a:r>
            <a:r>
              <a:rPr sz="2100" spc="-640" dirty="0">
                <a:latin typeface="Tahoma"/>
                <a:cs typeface="Tahoma"/>
              </a:rPr>
              <a:t> </a:t>
            </a:r>
            <a:r>
              <a:rPr sz="2100" spc="-5" dirty="0">
                <a:latin typeface="Tahoma"/>
                <a:cs typeface="Tahoma"/>
              </a:rPr>
              <a:t>processes?</a:t>
            </a:r>
            <a:endParaRPr sz="2100">
              <a:latin typeface="Tahoma"/>
              <a:cs typeface="Tahoma"/>
            </a:endParaRPr>
          </a:p>
          <a:p>
            <a:pPr>
              <a:lnSpc>
                <a:spcPct val="100000"/>
              </a:lnSpc>
              <a:spcBef>
                <a:spcPts val="35"/>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What</a:t>
            </a:r>
            <a:r>
              <a:rPr sz="2100" spc="-10" dirty="0">
                <a:latin typeface="Tahoma"/>
                <a:cs typeface="Tahoma"/>
              </a:rPr>
              <a:t> </a:t>
            </a:r>
            <a:r>
              <a:rPr sz="2100" dirty="0">
                <a:latin typeface="Tahoma"/>
                <a:cs typeface="Tahoma"/>
              </a:rPr>
              <a:t>is</a:t>
            </a:r>
            <a:r>
              <a:rPr sz="2100" spc="-10" dirty="0">
                <a:latin typeface="Tahoma"/>
                <a:cs typeface="Tahoma"/>
              </a:rPr>
              <a:t> </a:t>
            </a:r>
            <a:r>
              <a:rPr sz="2100" spc="5" dirty="0">
                <a:latin typeface="Tahoma"/>
                <a:cs typeface="Tahoma"/>
              </a:rPr>
              <a:t>the</a:t>
            </a:r>
            <a:r>
              <a:rPr sz="2100" spc="-30" dirty="0">
                <a:latin typeface="Tahoma"/>
                <a:cs typeface="Tahoma"/>
              </a:rPr>
              <a:t> </a:t>
            </a:r>
            <a:r>
              <a:rPr sz="2100" dirty="0">
                <a:latin typeface="Tahoma"/>
                <a:cs typeface="Tahoma"/>
              </a:rPr>
              <a:t>capacity</a:t>
            </a:r>
            <a:r>
              <a:rPr sz="2100" spc="-15" dirty="0">
                <a:latin typeface="Tahoma"/>
                <a:cs typeface="Tahoma"/>
              </a:rPr>
              <a:t> </a:t>
            </a:r>
            <a:r>
              <a:rPr sz="2100" spc="-5" dirty="0">
                <a:latin typeface="Tahoma"/>
                <a:cs typeface="Tahoma"/>
              </a:rPr>
              <a:t>of</a:t>
            </a:r>
            <a:r>
              <a:rPr sz="2100" spc="-15" dirty="0">
                <a:latin typeface="Tahoma"/>
                <a:cs typeface="Tahoma"/>
              </a:rPr>
              <a:t> </a:t>
            </a:r>
            <a:r>
              <a:rPr sz="2100" dirty="0">
                <a:latin typeface="Tahoma"/>
                <a:cs typeface="Tahoma"/>
              </a:rPr>
              <a:t>a</a:t>
            </a:r>
            <a:r>
              <a:rPr sz="2100" spc="-5" dirty="0">
                <a:latin typeface="Tahoma"/>
                <a:cs typeface="Tahoma"/>
              </a:rPr>
              <a:t> link?</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marR="410845" indent="-342900">
              <a:lnSpc>
                <a:spcPct val="100000"/>
              </a:lnSpc>
              <a:buChar char="•"/>
              <a:tabLst>
                <a:tab pos="356235" algn="l"/>
                <a:tab pos="356870" algn="l"/>
              </a:tabLst>
            </a:pPr>
            <a:r>
              <a:rPr sz="2100" spc="-5" dirty="0">
                <a:latin typeface="Tahoma"/>
                <a:cs typeface="Tahoma"/>
              </a:rPr>
              <a:t>Is </a:t>
            </a:r>
            <a:r>
              <a:rPr sz="2100" spc="5" dirty="0">
                <a:latin typeface="Tahoma"/>
                <a:cs typeface="Tahoma"/>
              </a:rPr>
              <a:t>the </a:t>
            </a:r>
            <a:r>
              <a:rPr sz="2100" spc="-5" dirty="0">
                <a:latin typeface="Tahoma"/>
                <a:cs typeface="Tahoma"/>
              </a:rPr>
              <a:t>size </a:t>
            </a:r>
            <a:r>
              <a:rPr sz="2100" spc="5" dirty="0">
                <a:latin typeface="Tahoma"/>
                <a:cs typeface="Tahoma"/>
              </a:rPr>
              <a:t>of </a:t>
            </a:r>
            <a:r>
              <a:rPr sz="2100" dirty="0">
                <a:latin typeface="Tahoma"/>
                <a:cs typeface="Tahoma"/>
              </a:rPr>
              <a:t>a </a:t>
            </a:r>
            <a:r>
              <a:rPr sz="2100" spc="-5" dirty="0">
                <a:latin typeface="Tahoma"/>
                <a:cs typeface="Tahoma"/>
              </a:rPr>
              <a:t>message </a:t>
            </a:r>
            <a:r>
              <a:rPr sz="2100" dirty="0">
                <a:latin typeface="Tahoma"/>
                <a:cs typeface="Tahoma"/>
              </a:rPr>
              <a:t>that </a:t>
            </a:r>
            <a:r>
              <a:rPr sz="2100" spc="-5" dirty="0">
                <a:latin typeface="Tahoma"/>
                <a:cs typeface="Tahoma"/>
              </a:rPr>
              <a:t>the link </a:t>
            </a:r>
            <a:r>
              <a:rPr sz="2100" dirty="0">
                <a:latin typeface="Tahoma"/>
                <a:cs typeface="Tahoma"/>
              </a:rPr>
              <a:t>can </a:t>
            </a:r>
            <a:r>
              <a:rPr sz="2100" spc="-5" dirty="0">
                <a:latin typeface="Tahoma"/>
                <a:cs typeface="Tahoma"/>
              </a:rPr>
              <a:t>accommodate fixed or </a:t>
            </a:r>
            <a:r>
              <a:rPr sz="2100" spc="-645" dirty="0">
                <a:latin typeface="Tahoma"/>
                <a:cs typeface="Tahoma"/>
              </a:rPr>
              <a:t> </a:t>
            </a:r>
            <a:r>
              <a:rPr sz="2100" spc="-5" dirty="0">
                <a:latin typeface="Tahoma"/>
                <a:cs typeface="Tahoma"/>
              </a:rPr>
              <a:t>variable?</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Is </a:t>
            </a:r>
            <a:r>
              <a:rPr sz="2100" dirty="0">
                <a:latin typeface="Tahoma"/>
                <a:cs typeface="Tahoma"/>
              </a:rPr>
              <a:t>a link</a:t>
            </a:r>
            <a:r>
              <a:rPr sz="2100" spc="-5" dirty="0">
                <a:latin typeface="Tahoma"/>
                <a:cs typeface="Tahoma"/>
              </a:rPr>
              <a:t> </a:t>
            </a:r>
            <a:r>
              <a:rPr sz="2100" dirty="0">
                <a:latin typeface="Tahoma"/>
                <a:cs typeface="Tahoma"/>
              </a:rPr>
              <a:t>unidirectional</a:t>
            </a:r>
            <a:r>
              <a:rPr sz="2100" spc="-50" dirty="0">
                <a:latin typeface="Tahoma"/>
                <a:cs typeface="Tahoma"/>
              </a:rPr>
              <a:t> </a:t>
            </a:r>
            <a:r>
              <a:rPr sz="2100" spc="-5" dirty="0">
                <a:latin typeface="Tahoma"/>
                <a:cs typeface="Tahoma"/>
              </a:rPr>
              <a:t>or</a:t>
            </a:r>
            <a:r>
              <a:rPr sz="2100" spc="10" dirty="0">
                <a:latin typeface="Tahoma"/>
                <a:cs typeface="Tahoma"/>
              </a:rPr>
              <a:t> </a:t>
            </a:r>
            <a:r>
              <a:rPr sz="2100" spc="-5" dirty="0">
                <a:latin typeface="Tahoma"/>
                <a:cs typeface="Tahoma"/>
              </a:rPr>
              <a:t>bi-directional?</a:t>
            </a:r>
            <a:endParaRPr sz="21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479800" cy="452120"/>
          </a:xfrm>
          <a:prstGeom prst="rect">
            <a:avLst/>
          </a:prstGeom>
        </p:spPr>
        <p:txBody>
          <a:bodyPr vert="horz" wrap="square" lIns="0" tIns="12065" rIns="0" bIns="0" rtlCol="0">
            <a:spAutoFit/>
          </a:bodyPr>
          <a:lstStyle/>
          <a:p>
            <a:pPr marL="12700">
              <a:lnSpc>
                <a:spcPct val="100000"/>
              </a:lnSpc>
              <a:spcBef>
                <a:spcPts val="95"/>
              </a:spcBef>
            </a:pPr>
            <a:r>
              <a:rPr spc="-5" dirty="0"/>
              <a:t>Direct</a:t>
            </a:r>
            <a:r>
              <a:rPr spc="-50" dirty="0"/>
              <a:t> </a:t>
            </a:r>
            <a:r>
              <a:rPr spc="-5" dirty="0"/>
              <a:t>Communication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a:t>
            </a:fld>
            <a:endParaRPr dirty="0"/>
          </a:p>
        </p:txBody>
      </p:sp>
      <p:sp>
        <p:nvSpPr>
          <p:cNvPr id="3" name="object 3"/>
          <p:cNvSpPr txBox="1"/>
          <p:nvPr/>
        </p:nvSpPr>
        <p:spPr>
          <a:xfrm>
            <a:off x="860584" y="1549418"/>
            <a:ext cx="8161020" cy="5238115"/>
          </a:xfrm>
          <a:prstGeom prst="rect">
            <a:avLst/>
          </a:prstGeom>
        </p:spPr>
        <p:txBody>
          <a:bodyPr vert="horz" wrap="square" lIns="0" tIns="76200" rIns="0" bIns="0" rtlCol="0">
            <a:spAutoFit/>
          </a:bodyPr>
          <a:lstStyle/>
          <a:p>
            <a:pPr marL="12700">
              <a:lnSpc>
                <a:spcPct val="100000"/>
              </a:lnSpc>
              <a:spcBef>
                <a:spcPts val="600"/>
              </a:spcBef>
            </a:pPr>
            <a:r>
              <a:rPr sz="2100" spc="-5" dirty="0">
                <a:solidFill>
                  <a:srgbClr val="0070BF"/>
                </a:solidFill>
                <a:latin typeface="Tahoma"/>
                <a:cs typeface="Tahoma"/>
              </a:rPr>
              <a:t>Direct</a:t>
            </a:r>
            <a:r>
              <a:rPr sz="2100" spc="-20" dirty="0">
                <a:solidFill>
                  <a:srgbClr val="0070BF"/>
                </a:solidFill>
                <a:latin typeface="Tahoma"/>
                <a:cs typeface="Tahoma"/>
              </a:rPr>
              <a:t> </a:t>
            </a:r>
            <a:r>
              <a:rPr sz="2100" spc="-5" dirty="0">
                <a:solidFill>
                  <a:srgbClr val="0070BF"/>
                </a:solidFill>
                <a:latin typeface="Tahoma"/>
                <a:cs typeface="Tahoma"/>
              </a:rPr>
              <a:t>symmetric</a:t>
            </a:r>
            <a:r>
              <a:rPr sz="2100" spc="-15" dirty="0">
                <a:solidFill>
                  <a:srgbClr val="0070BF"/>
                </a:solidFill>
                <a:latin typeface="Tahoma"/>
                <a:cs typeface="Tahoma"/>
              </a:rPr>
              <a:t> </a:t>
            </a:r>
            <a:r>
              <a:rPr sz="2100" dirty="0">
                <a:solidFill>
                  <a:srgbClr val="0070BF"/>
                </a:solidFill>
                <a:latin typeface="Tahoma"/>
                <a:cs typeface="Tahoma"/>
              </a:rPr>
              <a:t>communication</a:t>
            </a:r>
            <a:endParaRPr sz="2100">
              <a:latin typeface="Tahoma"/>
              <a:cs typeface="Tahoma"/>
            </a:endParaRPr>
          </a:p>
          <a:p>
            <a:pPr marL="356235" indent="-344170">
              <a:lnSpc>
                <a:spcPct val="100000"/>
              </a:lnSpc>
              <a:spcBef>
                <a:spcPts val="505"/>
              </a:spcBef>
              <a:buChar char="•"/>
              <a:tabLst>
                <a:tab pos="356235" algn="l"/>
                <a:tab pos="356870" algn="l"/>
              </a:tabLst>
            </a:pPr>
            <a:r>
              <a:rPr sz="2100" spc="-10" dirty="0">
                <a:latin typeface="Tahoma"/>
                <a:cs typeface="Tahoma"/>
              </a:rPr>
              <a:t>Each</a:t>
            </a:r>
            <a:r>
              <a:rPr sz="2100" spc="20" dirty="0">
                <a:latin typeface="Tahoma"/>
                <a:cs typeface="Tahoma"/>
              </a:rPr>
              <a:t> </a:t>
            </a:r>
            <a:r>
              <a:rPr sz="2100" spc="-5" dirty="0">
                <a:latin typeface="Tahoma"/>
                <a:cs typeface="Tahoma"/>
              </a:rPr>
              <a:t>process</a:t>
            </a:r>
            <a:r>
              <a:rPr sz="2100" spc="20" dirty="0">
                <a:latin typeface="Tahoma"/>
                <a:cs typeface="Tahoma"/>
              </a:rPr>
              <a:t> </a:t>
            </a:r>
            <a:r>
              <a:rPr sz="2100" dirty="0">
                <a:latin typeface="Tahoma"/>
                <a:cs typeface="Tahoma"/>
              </a:rPr>
              <a:t>that</a:t>
            </a:r>
            <a:r>
              <a:rPr sz="2100" spc="-15" dirty="0">
                <a:latin typeface="Tahoma"/>
                <a:cs typeface="Tahoma"/>
              </a:rPr>
              <a:t> </a:t>
            </a:r>
            <a:r>
              <a:rPr sz="2100" dirty="0">
                <a:latin typeface="Tahoma"/>
                <a:cs typeface="Tahoma"/>
              </a:rPr>
              <a:t>wants </a:t>
            </a:r>
            <a:r>
              <a:rPr sz="2100" spc="5" dirty="0">
                <a:latin typeface="Tahoma"/>
                <a:cs typeface="Tahoma"/>
              </a:rPr>
              <a:t>to</a:t>
            </a:r>
            <a:r>
              <a:rPr sz="2100" spc="-15" dirty="0">
                <a:latin typeface="Tahoma"/>
                <a:cs typeface="Tahoma"/>
              </a:rPr>
              <a:t> </a:t>
            </a:r>
            <a:r>
              <a:rPr sz="2100" dirty="0">
                <a:latin typeface="Tahoma"/>
                <a:cs typeface="Tahoma"/>
              </a:rPr>
              <a:t>communicate</a:t>
            </a:r>
            <a:r>
              <a:rPr sz="2100" spc="-20" dirty="0">
                <a:latin typeface="Tahoma"/>
                <a:cs typeface="Tahoma"/>
              </a:rPr>
              <a:t> </a:t>
            </a:r>
            <a:r>
              <a:rPr sz="2100" dirty="0">
                <a:latin typeface="Tahoma"/>
                <a:cs typeface="Tahoma"/>
              </a:rPr>
              <a:t>must</a:t>
            </a:r>
            <a:r>
              <a:rPr sz="2100" spc="5" dirty="0">
                <a:latin typeface="Tahoma"/>
                <a:cs typeface="Tahoma"/>
              </a:rPr>
              <a:t> </a:t>
            </a:r>
            <a:r>
              <a:rPr sz="2100" spc="-5" dirty="0">
                <a:latin typeface="Tahoma"/>
                <a:cs typeface="Tahoma"/>
              </a:rPr>
              <a:t>name</a:t>
            </a:r>
            <a:r>
              <a:rPr sz="2100" dirty="0">
                <a:latin typeface="Tahoma"/>
                <a:cs typeface="Tahoma"/>
              </a:rPr>
              <a:t> </a:t>
            </a:r>
            <a:r>
              <a:rPr sz="2100" spc="5" dirty="0">
                <a:latin typeface="Tahoma"/>
                <a:cs typeface="Tahoma"/>
              </a:rPr>
              <a:t>the</a:t>
            </a:r>
            <a:r>
              <a:rPr sz="2100" spc="-20" dirty="0">
                <a:latin typeface="Tahoma"/>
                <a:cs typeface="Tahoma"/>
              </a:rPr>
              <a:t> </a:t>
            </a:r>
            <a:r>
              <a:rPr sz="2100" spc="-5" dirty="0">
                <a:latin typeface="Tahoma"/>
                <a:cs typeface="Tahoma"/>
              </a:rPr>
              <a:t>recipient</a:t>
            </a:r>
            <a:endParaRPr sz="2100">
              <a:latin typeface="Tahoma"/>
              <a:cs typeface="Tahoma"/>
            </a:endParaRPr>
          </a:p>
          <a:p>
            <a:pPr marL="756285" lvl="1" indent="-287655">
              <a:lnSpc>
                <a:spcPct val="100000"/>
              </a:lnSpc>
              <a:spcBef>
                <a:spcPts val="250"/>
              </a:spcBef>
              <a:buFont typeface="Tahoma"/>
              <a:buChar char="–"/>
              <a:tabLst>
                <a:tab pos="756285" algn="l"/>
                <a:tab pos="756920" algn="l"/>
              </a:tabLst>
            </a:pPr>
            <a:r>
              <a:rPr sz="1900" spc="-5" dirty="0">
                <a:latin typeface="Courier New"/>
                <a:cs typeface="Courier New"/>
              </a:rPr>
              <a:t>send(P,</a:t>
            </a:r>
            <a:r>
              <a:rPr sz="1900" spc="-80" dirty="0">
                <a:latin typeface="Courier New"/>
                <a:cs typeface="Courier New"/>
              </a:rPr>
              <a:t> </a:t>
            </a:r>
            <a:r>
              <a:rPr sz="1900" spc="-5" dirty="0">
                <a:latin typeface="Courier New"/>
                <a:cs typeface="Courier New"/>
              </a:rPr>
              <a:t>message)</a:t>
            </a:r>
            <a:endParaRPr sz="1900">
              <a:latin typeface="Courier New"/>
              <a:cs typeface="Courier New"/>
            </a:endParaRPr>
          </a:p>
          <a:p>
            <a:pPr marL="1155065" lvl="2" indent="-228600">
              <a:lnSpc>
                <a:spcPct val="100000"/>
              </a:lnSpc>
              <a:spcBef>
                <a:spcPts val="620"/>
              </a:spcBef>
              <a:buFont typeface="Wingdings"/>
              <a:buChar char=""/>
              <a:tabLst>
                <a:tab pos="1155700" algn="l"/>
              </a:tabLst>
            </a:pPr>
            <a:r>
              <a:rPr sz="1700" spc="-5" dirty="0">
                <a:latin typeface="Tahoma"/>
                <a:cs typeface="Tahoma"/>
              </a:rPr>
              <a:t>Send</a:t>
            </a:r>
            <a:r>
              <a:rPr sz="1700" dirty="0">
                <a:latin typeface="Tahoma"/>
                <a:cs typeface="Tahoma"/>
              </a:rPr>
              <a:t> a </a:t>
            </a:r>
            <a:r>
              <a:rPr sz="1700" spc="-5" dirty="0">
                <a:latin typeface="Tahoma"/>
                <a:cs typeface="Tahoma"/>
              </a:rPr>
              <a:t>message to</a:t>
            </a:r>
            <a:r>
              <a:rPr sz="1700" spc="-15" dirty="0">
                <a:latin typeface="Tahoma"/>
                <a:cs typeface="Tahoma"/>
              </a:rPr>
              <a:t> </a:t>
            </a:r>
            <a:r>
              <a:rPr sz="1700" spc="-5" dirty="0">
                <a:latin typeface="Tahoma"/>
                <a:cs typeface="Tahoma"/>
              </a:rPr>
              <a:t>process</a:t>
            </a:r>
            <a:r>
              <a:rPr sz="1700" spc="15" dirty="0">
                <a:latin typeface="Tahoma"/>
                <a:cs typeface="Tahoma"/>
              </a:rPr>
              <a:t> </a:t>
            </a:r>
            <a:r>
              <a:rPr sz="1700" dirty="0">
                <a:latin typeface="Tahoma"/>
                <a:cs typeface="Tahoma"/>
              </a:rPr>
              <a:t>P</a:t>
            </a:r>
            <a:endParaRPr sz="1700">
              <a:latin typeface="Tahoma"/>
              <a:cs typeface="Tahoma"/>
            </a:endParaRPr>
          </a:p>
          <a:p>
            <a:pPr marL="756285" lvl="1" indent="-287655">
              <a:lnSpc>
                <a:spcPct val="100000"/>
              </a:lnSpc>
              <a:spcBef>
                <a:spcPts val="244"/>
              </a:spcBef>
              <a:buFont typeface="Tahoma"/>
              <a:buChar char="–"/>
              <a:tabLst>
                <a:tab pos="756285" algn="l"/>
                <a:tab pos="756920" algn="l"/>
              </a:tabLst>
            </a:pPr>
            <a:r>
              <a:rPr sz="1900" spc="-10" dirty="0">
                <a:latin typeface="Courier New"/>
                <a:cs typeface="Courier New"/>
              </a:rPr>
              <a:t>receive(Q,</a:t>
            </a:r>
            <a:r>
              <a:rPr sz="1900" spc="-30" dirty="0">
                <a:latin typeface="Courier New"/>
                <a:cs typeface="Courier New"/>
              </a:rPr>
              <a:t> </a:t>
            </a:r>
            <a:r>
              <a:rPr sz="1900" spc="-10" dirty="0">
                <a:latin typeface="Courier New"/>
                <a:cs typeface="Courier New"/>
              </a:rPr>
              <a:t>message)</a:t>
            </a:r>
            <a:endParaRPr sz="1900">
              <a:latin typeface="Courier New"/>
              <a:cs typeface="Courier New"/>
            </a:endParaRPr>
          </a:p>
          <a:p>
            <a:pPr marL="1155065" lvl="2" indent="-228600">
              <a:lnSpc>
                <a:spcPct val="100000"/>
              </a:lnSpc>
              <a:spcBef>
                <a:spcPts val="620"/>
              </a:spcBef>
              <a:buFont typeface="Wingdings"/>
              <a:buChar char=""/>
              <a:tabLst>
                <a:tab pos="1155700" algn="l"/>
              </a:tabLst>
            </a:pPr>
            <a:r>
              <a:rPr sz="1700" dirty="0">
                <a:latin typeface="Tahoma"/>
                <a:cs typeface="Tahoma"/>
              </a:rPr>
              <a:t>Receive</a:t>
            </a:r>
            <a:r>
              <a:rPr sz="1700" spc="-15" dirty="0">
                <a:latin typeface="Tahoma"/>
                <a:cs typeface="Tahoma"/>
              </a:rPr>
              <a:t> </a:t>
            </a:r>
            <a:r>
              <a:rPr sz="1700" dirty="0">
                <a:latin typeface="Tahoma"/>
                <a:cs typeface="Tahoma"/>
              </a:rPr>
              <a:t>a</a:t>
            </a:r>
            <a:r>
              <a:rPr sz="1700" spc="5" dirty="0">
                <a:latin typeface="Tahoma"/>
                <a:cs typeface="Tahoma"/>
              </a:rPr>
              <a:t> </a:t>
            </a:r>
            <a:r>
              <a:rPr sz="1700" spc="-5" dirty="0">
                <a:latin typeface="Tahoma"/>
                <a:cs typeface="Tahoma"/>
              </a:rPr>
              <a:t>message</a:t>
            </a:r>
            <a:r>
              <a:rPr sz="1700" spc="20" dirty="0">
                <a:latin typeface="Tahoma"/>
                <a:cs typeface="Tahoma"/>
              </a:rPr>
              <a:t> </a:t>
            </a:r>
            <a:r>
              <a:rPr sz="1700" spc="-5" dirty="0">
                <a:latin typeface="Tahoma"/>
                <a:cs typeface="Tahoma"/>
              </a:rPr>
              <a:t>from</a:t>
            </a:r>
            <a:r>
              <a:rPr sz="1700" spc="-20" dirty="0">
                <a:latin typeface="Tahoma"/>
                <a:cs typeface="Tahoma"/>
              </a:rPr>
              <a:t> </a:t>
            </a:r>
            <a:r>
              <a:rPr sz="1700" spc="-5" dirty="0">
                <a:latin typeface="Tahoma"/>
                <a:cs typeface="Tahoma"/>
              </a:rPr>
              <a:t>process</a:t>
            </a:r>
            <a:r>
              <a:rPr sz="1700" spc="20" dirty="0">
                <a:latin typeface="Tahoma"/>
                <a:cs typeface="Tahoma"/>
              </a:rPr>
              <a:t> </a:t>
            </a:r>
            <a:r>
              <a:rPr sz="1700" dirty="0">
                <a:latin typeface="Tahoma"/>
                <a:cs typeface="Tahoma"/>
              </a:rPr>
              <a:t>Q</a:t>
            </a:r>
            <a:endParaRPr sz="17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Communication link</a:t>
            </a:r>
            <a:r>
              <a:rPr sz="2100" spc="15" dirty="0">
                <a:latin typeface="Tahoma"/>
                <a:cs typeface="Tahoma"/>
              </a:rPr>
              <a:t> </a:t>
            </a:r>
            <a:r>
              <a:rPr sz="2100" spc="-5" dirty="0">
                <a:latin typeface="Tahoma"/>
                <a:cs typeface="Tahoma"/>
              </a:rPr>
              <a:t>established</a:t>
            </a:r>
            <a:r>
              <a:rPr sz="2100" spc="-35" dirty="0">
                <a:latin typeface="Tahoma"/>
                <a:cs typeface="Tahoma"/>
              </a:rPr>
              <a:t> </a:t>
            </a:r>
            <a:r>
              <a:rPr sz="2100" dirty="0">
                <a:latin typeface="Tahoma"/>
                <a:cs typeface="Tahoma"/>
              </a:rPr>
              <a:t>automatically</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Link</a:t>
            </a:r>
            <a:r>
              <a:rPr sz="2100" spc="15" dirty="0">
                <a:latin typeface="Tahoma"/>
                <a:cs typeface="Tahoma"/>
              </a:rPr>
              <a:t> </a:t>
            </a:r>
            <a:r>
              <a:rPr sz="2100" spc="-5" dirty="0">
                <a:latin typeface="Tahoma"/>
                <a:cs typeface="Tahoma"/>
              </a:rPr>
              <a:t>associated</a:t>
            </a:r>
            <a:r>
              <a:rPr sz="2100" spc="-15" dirty="0">
                <a:latin typeface="Tahoma"/>
                <a:cs typeface="Tahoma"/>
              </a:rPr>
              <a:t> </a:t>
            </a:r>
            <a:r>
              <a:rPr sz="2100" spc="-5" dirty="0">
                <a:latin typeface="Tahoma"/>
                <a:cs typeface="Tahoma"/>
              </a:rPr>
              <a:t>exactly between</a:t>
            </a:r>
            <a:r>
              <a:rPr sz="2100" spc="-25" dirty="0">
                <a:latin typeface="Tahoma"/>
                <a:cs typeface="Tahoma"/>
              </a:rPr>
              <a:t> </a:t>
            </a:r>
            <a:r>
              <a:rPr sz="2100" dirty="0">
                <a:latin typeface="Tahoma"/>
                <a:cs typeface="Tahoma"/>
              </a:rPr>
              <a:t>two</a:t>
            </a:r>
            <a:r>
              <a:rPr sz="2100" spc="5" dirty="0">
                <a:latin typeface="Tahoma"/>
                <a:cs typeface="Tahoma"/>
              </a:rPr>
              <a:t> </a:t>
            </a:r>
            <a:r>
              <a:rPr sz="2100" spc="-5" dirty="0">
                <a:latin typeface="Tahoma"/>
                <a:cs typeface="Tahoma"/>
              </a:rPr>
              <a:t>processes</a:t>
            </a:r>
            <a:endParaRPr sz="2100">
              <a:latin typeface="Tahoma"/>
              <a:cs typeface="Tahoma"/>
            </a:endParaRPr>
          </a:p>
          <a:p>
            <a:pPr>
              <a:lnSpc>
                <a:spcPct val="100000"/>
              </a:lnSpc>
              <a:spcBef>
                <a:spcPts val="5"/>
              </a:spcBef>
              <a:buFont typeface="Tahoma"/>
              <a:buChar char="•"/>
            </a:pPr>
            <a:endParaRPr sz="2200">
              <a:latin typeface="Tahoma"/>
              <a:cs typeface="Tahoma"/>
            </a:endParaRPr>
          </a:p>
          <a:p>
            <a:pPr marL="12700">
              <a:lnSpc>
                <a:spcPct val="100000"/>
              </a:lnSpc>
            </a:pPr>
            <a:r>
              <a:rPr sz="2100" spc="-5" dirty="0">
                <a:solidFill>
                  <a:srgbClr val="0070BF"/>
                </a:solidFill>
                <a:latin typeface="Tahoma"/>
                <a:cs typeface="Tahoma"/>
              </a:rPr>
              <a:t>Direct</a:t>
            </a:r>
            <a:r>
              <a:rPr sz="2100" spc="-10" dirty="0">
                <a:solidFill>
                  <a:srgbClr val="0070BF"/>
                </a:solidFill>
                <a:latin typeface="Tahoma"/>
                <a:cs typeface="Tahoma"/>
              </a:rPr>
              <a:t> </a:t>
            </a:r>
            <a:r>
              <a:rPr sz="2100" spc="-5" dirty="0">
                <a:solidFill>
                  <a:srgbClr val="0070BF"/>
                </a:solidFill>
                <a:latin typeface="Tahoma"/>
                <a:cs typeface="Tahoma"/>
              </a:rPr>
              <a:t>asymmetric</a:t>
            </a:r>
            <a:r>
              <a:rPr sz="2100" spc="15" dirty="0">
                <a:solidFill>
                  <a:srgbClr val="0070BF"/>
                </a:solidFill>
                <a:latin typeface="Tahoma"/>
                <a:cs typeface="Tahoma"/>
              </a:rPr>
              <a:t> </a:t>
            </a:r>
            <a:r>
              <a:rPr sz="2100" spc="-5" dirty="0">
                <a:solidFill>
                  <a:srgbClr val="0070BF"/>
                </a:solidFill>
                <a:latin typeface="Tahoma"/>
                <a:cs typeface="Tahoma"/>
              </a:rPr>
              <a:t>communication</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Use</a:t>
            </a:r>
            <a:r>
              <a:rPr sz="2100" spc="-35" dirty="0">
                <a:latin typeface="Tahoma"/>
                <a:cs typeface="Tahoma"/>
              </a:rPr>
              <a:t> </a:t>
            </a:r>
            <a:r>
              <a:rPr sz="2100" spc="-5" dirty="0">
                <a:latin typeface="Tahoma"/>
                <a:cs typeface="Tahoma"/>
              </a:rPr>
              <a:t>instead</a:t>
            </a:r>
            <a:endParaRPr sz="2100">
              <a:latin typeface="Tahoma"/>
              <a:cs typeface="Tahoma"/>
            </a:endParaRPr>
          </a:p>
          <a:p>
            <a:pPr marL="756285" lvl="1" indent="-287655">
              <a:lnSpc>
                <a:spcPct val="100000"/>
              </a:lnSpc>
              <a:spcBef>
                <a:spcPts val="245"/>
              </a:spcBef>
              <a:buFont typeface="Tahoma"/>
              <a:buChar char="–"/>
              <a:tabLst>
                <a:tab pos="756285" algn="l"/>
                <a:tab pos="756920" algn="l"/>
              </a:tabLst>
            </a:pPr>
            <a:r>
              <a:rPr sz="1900" spc="-5" dirty="0">
                <a:latin typeface="Courier New"/>
                <a:cs typeface="Courier New"/>
              </a:rPr>
              <a:t>send(P,</a:t>
            </a:r>
            <a:r>
              <a:rPr sz="1900" spc="-80" dirty="0">
                <a:latin typeface="Courier New"/>
                <a:cs typeface="Courier New"/>
              </a:rPr>
              <a:t> </a:t>
            </a:r>
            <a:r>
              <a:rPr sz="1900" spc="-5" dirty="0">
                <a:latin typeface="Courier New"/>
                <a:cs typeface="Courier New"/>
              </a:rPr>
              <a:t>message)</a:t>
            </a:r>
            <a:endParaRPr sz="1900">
              <a:latin typeface="Courier New"/>
              <a:cs typeface="Courier New"/>
            </a:endParaRPr>
          </a:p>
          <a:p>
            <a:pPr marL="1155065" lvl="2" indent="-228600">
              <a:lnSpc>
                <a:spcPct val="100000"/>
              </a:lnSpc>
              <a:spcBef>
                <a:spcPts val="625"/>
              </a:spcBef>
              <a:buFont typeface="Wingdings"/>
              <a:buChar char=""/>
              <a:tabLst>
                <a:tab pos="1155700" algn="l"/>
              </a:tabLst>
            </a:pPr>
            <a:r>
              <a:rPr sz="1700" spc="-5" dirty="0">
                <a:latin typeface="Tahoma"/>
                <a:cs typeface="Tahoma"/>
              </a:rPr>
              <a:t>Send</a:t>
            </a:r>
            <a:r>
              <a:rPr sz="1700" dirty="0">
                <a:latin typeface="Tahoma"/>
                <a:cs typeface="Tahoma"/>
              </a:rPr>
              <a:t> a </a:t>
            </a:r>
            <a:r>
              <a:rPr sz="1700" spc="-5" dirty="0">
                <a:latin typeface="Tahoma"/>
                <a:cs typeface="Tahoma"/>
              </a:rPr>
              <a:t>message to</a:t>
            </a:r>
            <a:r>
              <a:rPr sz="1700" spc="-15" dirty="0">
                <a:latin typeface="Tahoma"/>
                <a:cs typeface="Tahoma"/>
              </a:rPr>
              <a:t> </a:t>
            </a:r>
            <a:r>
              <a:rPr sz="1700" spc="-5" dirty="0">
                <a:latin typeface="Tahoma"/>
                <a:cs typeface="Tahoma"/>
              </a:rPr>
              <a:t>process</a:t>
            </a:r>
            <a:r>
              <a:rPr sz="1700" spc="15" dirty="0">
                <a:latin typeface="Tahoma"/>
                <a:cs typeface="Tahoma"/>
              </a:rPr>
              <a:t> </a:t>
            </a:r>
            <a:r>
              <a:rPr sz="1700" dirty="0">
                <a:latin typeface="Tahoma"/>
                <a:cs typeface="Tahoma"/>
              </a:rPr>
              <a:t>P</a:t>
            </a:r>
            <a:endParaRPr sz="1700">
              <a:latin typeface="Tahoma"/>
              <a:cs typeface="Tahoma"/>
            </a:endParaRPr>
          </a:p>
          <a:p>
            <a:pPr marL="756285" lvl="1" indent="-287655">
              <a:lnSpc>
                <a:spcPct val="100000"/>
              </a:lnSpc>
              <a:spcBef>
                <a:spcPts val="240"/>
              </a:spcBef>
              <a:buFont typeface="Tahoma"/>
              <a:buChar char="–"/>
              <a:tabLst>
                <a:tab pos="756285" algn="l"/>
                <a:tab pos="756920" algn="l"/>
              </a:tabLst>
            </a:pPr>
            <a:r>
              <a:rPr sz="1900" spc="-10" dirty="0">
                <a:latin typeface="Courier New"/>
                <a:cs typeface="Courier New"/>
              </a:rPr>
              <a:t>receive(message)</a:t>
            </a:r>
            <a:endParaRPr sz="1900">
              <a:latin typeface="Courier New"/>
              <a:cs typeface="Courier New"/>
            </a:endParaRPr>
          </a:p>
          <a:p>
            <a:pPr marL="1155065" lvl="2" indent="-228600">
              <a:lnSpc>
                <a:spcPct val="100000"/>
              </a:lnSpc>
              <a:spcBef>
                <a:spcPts val="620"/>
              </a:spcBef>
              <a:buFont typeface="Wingdings"/>
              <a:buChar char=""/>
              <a:tabLst>
                <a:tab pos="1155700" algn="l"/>
              </a:tabLst>
            </a:pPr>
            <a:r>
              <a:rPr sz="1700" dirty="0">
                <a:latin typeface="Tahoma"/>
                <a:cs typeface="Tahoma"/>
              </a:rPr>
              <a:t>Receive</a:t>
            </a:r>
            <a:r>
              <a:rPr sz="1700" spc="-20" dirty="0">
                <a:latin typeface="Tahoma"/>
                <a:cs typeface="Tahoma"/>
              </a:rPr>
              <a:t> </a:t>
            </a:r>
            <a:r>
              <a:rPr sz="1700" dirty="0">
                <a:latin typeface="Tahoma"/>
                <a:cs typeface="Tahoma"/>
              </a:rPr>
              <a:t>message </a:t>
            </a:r>
            <a:r>
              <a:rPr sz="1700" spc="-5" dirty="0">
                <a:latin typeface="Tahoma"/>
                <a:cs typeface="Tahoma"/>
              </a:rPr>
              <a:t>from arbitrary</a:t>
            </a:r>
            <a:r>
              <a:rPr sz="1700" spc="-20" dirty="0">
                <a:latin typeface="Tahoma"/>
                <a:cs typeface="Tahoma"/>
              </a:rPr>
              <a:t> </a:t>
            </a:r>
            <a:r>
              <a:rPr sz="1700" spc="-5" dirty="0">
                <a:latin typeface="Tahoma"/>
                <a:cs typeface="Tahoma"/>
              </a:rPr>
              <a:t>process</a:t>
            </a:r>
            <a:endParaRPr sz="17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767454" cy="452120"/>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35" dirty="0"/>
              <a:t> </a:t>
            </a:r>
            <a:r>
              <a:rPr spc="-5" dirty="0"/>
              <a:t>Communication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a:t>
            </a:fld>
            <a:endParaRPr dirty="0"/>
          </a:p>
        </p:txBody>
      </p:sp>
      <p:sp>
        <p:nvSpPr>
          <p:cNvPr id="3" name="object 3"/>
          <p:cNvSpPr txBox="1"/>
          <p:nvPr/>
        </p:nvSpPr>
        <p:spPr>
          <a:xfrm>
            <a:off x="860584" y="1547597"/>
            <a:ext cx="8177530" cy="4838065"/>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Problem</a:t>
            </a:r>
            <a:r>
              <a:rPr sz="2100" spc="-20" dirty="0">
                <a:latin typeface="Tahoma"/>
                <a:cs typeface="Tahoma"/>
              </a:rPr>
              <a:t> </a:t>
            </a:r>
            <a:r>
              <a:rPr sz="2100" spc="-5" dirty="0">
                <a:latin typeface="Tahoma"/>
                <a:cs typeface="Tahoma"/>
              </a:rPr>
              <a:t>of</a:t>
            </a:r>
            <a:r>
              <a:rPr sz="2100" dirty="0">
                <a:latin typeface="Tahoma"/>
                <a:cs typeface="Tahoma"/>
              </a:rPr>
              <a:t> </a:t>
            </a:r>
            <a:r>
              <a:rPr sz="2100" spc="-5" dirty="0">
                <a:latin typeface="Tahoma"/>
                <a:cs typeface="Tahoma"/>
              </a:rPr>
              <a:t>Direct</a:t>
            </a:r>
            <a:r>
              <a:rPr sz="2100" spc="-10" dirty="0">
                <a:latin typeface="Tahoma"/>
                <a:cs typeface="Tahoma"/>
              </a:rPr>
              <a:t> </a:t>
            </a:r>
            <a:r>
              <a:rPr sz="2100" spc="-5" dirty="0">
                <a:latin typeface="Tahoma"/>
                <a:cs typeface="Tahoma"/>
              </a:rPr>
              <a:t>Addressing</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Changing</a:t>
            </a:r>
            <a:r>
              <a:rPr sz="1900" spc="25" dirty="0">
                <a:latin typeface="Tahoma"/>
                <a:cs typeface="Tahoma"/>
              </a:rPr>
              <a:t> </a:t>
            </a:r>
            <a:r>
              <a:rPr sz="1900" spc="-5" dirty="0">
                <a:latin typeface="Tahoma"/>
                <a:cs typeface="Tahoma"/>
              </a:rPr>
              <a:t>a</a:t>
            </a:r>
            <a:r>
              <a:rPr sz="1900" spc="20" dirty="0">
                <a:latin typeface="Tahoma"/>
                <a:cs typeface="Tahoma"/>
              </a:rPr>
              <a:t> </a:t>
            </a:r>
            <a:r>
              <a:rPr sz="1900" spc="-5" dirty="0">
                <a:latin typeface="Tahoma"/>
                <a:cs typeface="Tahoma"/>
              </a:rPr>
              <a:t>process</a:t>
            </a:r>
            <a:r>
              <a:rPr sz="1900" spc="25" dirty="0">
                <a:latin typeface="Tahoma"/>
                <a:cs typeface="Tahoma"/>
              </a:rPr>
              <a:t> </a:t>
            </a:r>
            <a:r>
              <a:rPr sz="1900" spc="-5" dirty="0">
                <a:latin typeface="Tahoma"/>
                <a:cs typeface="Tahoma"/>
              </a:rPr>
              <a:t>identifier</a:t>
            </a:r>
            <a:r>
              <a:rPr sz="1900" spc="30" dirty="0">
                <a:latin typeface="Tahoma"/>
                <a:cs typeface="Tahoma"/>
              </a:rPr>
              <a:t> </a:t>
            </a:r>
            <a:r>
              <a:rPr sz="1900" spc="-5" dirty="0">
                <a:latin typeface="Tahoma"/>
                <a:cs typeface="Tahoma"/>
              </a:rPr>
              <a:t>may</a:t>
            </a:r>
            <a:r>
              <a:rPr sz="1900" spc="20" dirty="0">
                <a:latin typeface="Tahoma"/>
                <a:cs typeface="Tahoma"/>
              </a:rPr>
              <a:t> </a:t>
            </a:r>
            <a:r>
              <a:rPr sz="1900" spc="-5" dirty="0">
                <a:latin typeface="Tahoma"/>
                <a:cs typeface="Tahoma"/>
              </a:rPr>
              <a:t>impact</a:t>
            </a:r>
            <a:r>
              <a:rPr sz="1900" spc="40" dirty="0">
                <a:latin typeface="Tahoma"/>
                <a:cs typeface="Tahoma"/>
              </a:rPr>
              <a:t> </a:t>
            </a:r>
            <a:r>
              <a:rPr sz="1900" spc="-5" dirty="0">
                <a:latin typeface="Tahoma"/>
                <a:cs typeface="Tahoma"/>
              </a:rPr>
              <a:t>all</a:t>
            </a:r>
            <a:r>
              <a:rPr sz="1900" spc="20" dirty="0">
                <a:latin typeface="Tahoma"/>
                <a:cs typeface="Tahoma"/>
              </a:rPr>
              <a:t> </a:t>
            </a:r>
            <a:r>
              <a:rPr sz="1900" spc="-5" dirty="0">
                <a:latin typeface="Tahoma"/>
                <a:cs typeface="Tahoma"/>
              </a:rPr>
              <a:t>other</a:t>
            </a:r>
            <a:r>
              <a:rPr sz="1900" spc="30" dirty="0">
                <a:latin typeface="Tahoma"/>
                <a:cs typeface="Tahoma"/>
              </a:rPr>
              <a:t> </a:t>
            </a:r>
            <a:r>
              <a:rPr sz="1900" spc="-5" dirty="0">
                <a:latin typeface="Tahoma"/>
                <a:cs typeface="Tahoma"/>
              </a:rPr>
              <a:t>process</a:t>
            </a:r>
            <a:r>
              <a:rPr sz="1900" spc="40" dirty="0">
                <a:latin typeface="Tahoma"/>
                <a:cs typeface="Tahoma"/>
              </a:rPr>
              <a:t> </a:t>
            </a:r>
            <a:r>
              <a:rPr sz="1900" spc="-10" dirty="0">
                <a:latin typeface="Tahoma"/>
                <a:cs typeface="Tahoma"/>
              </a:rPr>
              <a:t>definitions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Limited</a:t>
            </a:r>
            <a:r>
              <a:rPr sz="1900" spc="-15" dirty="0">
                <a:latin typeface="Tahoma"/>
                <a:cs typeface="Tahoma"/>
              </a:rPr>
              <a:t> </a:t>
            </a:r>
            <a:r>
              <a:rPr sz="1900" spc="-5" dirty="0">
                <a:latin typeface="Tahoma"/>
                <a:cs typeface="Tahoma"/>
              </a:rPr>
              <a:t>modularity</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354965" indent="-342900">
              <a:lnSpc>
                <a:spcPct val="100000"/>
              </a:lnSpc>
              <a:buClr>
                <a:srgbClr val="000000"/>
              </a:buClr>
              <a:buChar char="•"/>
              <a:tabLst>
                <a:tab pos="354965" algn="l"/>
                <a:tab pos="355600" algn="l"/>
              </a:tabLst>
            </a:pPr>
            <a:r>
              <a:rPr sz="2100" spc="-5" dirty="0">
                <a:solidFill>
                  <a:srgbClr val="0070BF"/>
                </a:solidFill>
                <a:latin typeface="Tahoma"/>
                <a:cs typeface="Tahoma"/>
              </a:rPr>
              <a:t>Indirect</a:t>
            </a:r>
            <a:r>
              <a:rPr sz="2100" spc="5" dirty="0">
                <a:solidFill>
                  <a:srgbClr val="0070BF"/>
                </a:solidFill>
                <a:latin typeface="Tahoma"/>
                <a:cs typeface="Tahoma"/>
              </a:rPr>
              <a:t> </a:t>
            </a:r>
            <a:r>
              <a:rPr sz="2100" spc="-5" dirty="0">
                <a:solidFill>
                  <a:srgbClr val="0070BF"/>
                </a:solidFill>
                <a:latin typeface="Tahoma"/>
                <a:cs typeface="Tahoma"/>
              </a:rPr>
              <a:t>addressing</a:t>
            </a:r>
            <a:r>
              <a:rPr sz="2100" dirty="0">
                <a:solidFill>
                  <a:srgbClr val="0070BF"/>
                </a:solidFill>
                <a:latin typeface="Tahoma"/>
                <a:cs typeface="Tahoma"/>
              </a:rPr>
              <a:t> </a:t>
            </a:r>
            <a:r>
              <a:rPr sz="2100" spc="-5" dirty="0">
                <a:latin typeface="Tahoma"/>
                <a:cs typeface="Tahoma"/>
              </a:rPr>
              <a:t>uses</a:t>
            </a:r>
            <a:r>
              <a:rPr sz="2100" spc="20" dirty="0">
                <a:latin typeface="Tahoma"/>
                <a:cs typeface="Tahoma"/>
              </a:rPr>
              <a:t> </a:t>
            </a:r>
            <a:r>
              <a:rPr sz="2100" spc="-5" dirty="0">
                <a:latin typeface="Tahoma"/>
                <a:cs typeface="Tahoma"/>
              </a:rPr>
              <a:t>mailbox</a:t>
            </a:r>
            <a:r>
              <a:rPr sz="2100" spc="-20" dirty="0">
                <a:latin typeface="Tahoma"/>
                <a:cs typeface="Tahoma"/>
              </a:rPr>
              <a:t> </a:t>
            </a:r>
            <a:r>
              <a:rPr sz="2100" spc="-5" dirty="0">
                <a:latin typeface="Tahoma"/>
                <a:cs typeface="Tahoma"/>
              </a:rPr>
              <a:t>or</a:t>
            </a:r>
            <a:r>
              <a:rPr sz="2100" spc="-10" dirty="0">
                <a:latin typeface="Tahoma"/>
                <a:cs typeface="Tahoma"/>
              </a:rPr>
              <a:t> </a:t>
            </a:r>
            <a:r>
              <a:rPr sz="2100" dirty="0">
                <a:latin typeface="Tahoma"/>
                <a:cs typeface="Tahoma"/>
              </a:rPr>
              <a:t>port</a:t>
            </a:r>
            <a:r>
              <a:rPr sz="2100" spc="5" dirty="0">
                <a:latin typeface="Tahoma"/>
                <a:cs typeface="Tahoma"/>
              </a:rPr>
              <a:t> </a:t>
            </a:r>
            <a:r>
              <a:rPr sz="2100" dirty="0">
                <a:latin typeface="Tahoma"/>
                <a:cs typeface="Tahoma"/>
              </a:rPr>
              <a:t>concept</a:t>
            </a:r>
            <a:endParaRPr sz="2100">
              <a:latin typeface="Tahoma"/>
              <a:cs typeface="Tahoma"/>
            </a:endParaRPr>
          </a:p>
          <a:p>
            <a:pPr marL="756285" lvl="1" indent="-287655">
              <a:lnSpc>
                <a:spcPct val="100000"/>
              </a:lnSpc>
              <a:spcBef>
                <a:spcPts val="465"/>
              </a:spcBef>
              <a:buClr>
                <a:srgbClr val="000000"/>
              </a:buClr>
              <a:buChar char="–"/>
              <a:tabLst>
                <a:tab pos="756285" algn="l"/>
                <a:tab pos="756920" algn="l"/>
              </a:tabLst>
            </a:pPr>
            <a:r>
              <a:rPr sz="1900" spc="-10" dirty="0">
                <a:solidFill>
                  <a:srgbClr val="0070BF"/>
                </a:solidFill>
                <a:latin typeface="Tahoma"/>
                <a:cs typeface="Tahoma"/>
              </a:rPr>
              <a:t>Mailbox:</a:t>
            </a:r>
            <a:r>
              <a:rPr sz="1900" spc="30" dirty="0">
                <a:solidFill>
                  <a:srgbClr val="0070BF"/>
                </a:solidFill>
                <a:latin typeface="Tahoma"/>
                <a:cs typeface="Tahoma"/>
              </a:rPr>
              <a:t> </a:t>
            </a:r>
            <a:r>
              <a:rPr sz="1900" spc="-10" dirty="0">
                <a:latin typeface="Tahoma"/>
                <a:cs typeface="Tahoma"/>
              </a:rPr>
              <a:t>Shared</a:t>
            </a:r>
            <a:r>
              <a:rPr sz="1900" spc="40" dirty="0">
                <a:latin typeface="Tahoma"/>
                <a:cs typeface="Tahoma"/>
              </a:rPr>
              <a:t> </a:t>
            </a:r>
            <a:r>
              <a:rPr sz="1900" spc="-10" dirty="0">
                <a:latin typeface="Tahoma"/>
                <a:cs typeface="Tahoma"/>
              </a:rPr>
              <a:t>by</a:t>
            </a:r>
            <a:r>
              <a:rPr sz="1900" spc="10" dirty="0">
                <a:latin typeface="Tahoma"/>
                <a:cs typeface="Tahoma"/>
              </a:rPr>
              <a:t> </a:t>
            </a:r>
            <a:r>
              <a:rPr sz="1900" spc="-5" dirty="0">
                <a:latin typeface="Tahoma"/>
                <a:cs typeface="Tahoma"/>
              </a:rPr>
              <a:t>multiple</a:t>
            </a:r>
            <a:r>
              <a:rPr sz="1900" spc="30" dirty="0">
                <a:latin typeface="Tahoma"/>
                <a:cs typeface="Tahoma"/>
              </a:rPr>
              <a:t> </a:t>
            </a:r>
            <a:r>
              <a:rPr sz="1900" spc="-5" dirty="0">
                <a:latin typeface="Tahoma"/>
                <a:cs typeface="Tahoma"/>
              </a:rPr>
              <a:t>receiver</a:t>
            </a:r>
            <a:endParaRPr sz="1900">
              <a:latin typeface="Tahoma"/>
              <a:cs typeface="Tahoma"/>
            </a:endParaRPr>
          </a:p>
          <a:p>
            <a:pPr marL="756285" lvl="1" indent="-287655">
              <a:lnSpc>
                <a:spcPct val="100000"/>
              </a:lnSpc>
              <a:spcBef>
                <a:spcPts val="455"/>
              </a:spcBef>
              <a:buClr>
                <a:srgbClr val="000000"/>
              </a:buClr>
              <a:buChar char="–"/>
              <a:tabLst>
                <a:tab pos="756285" algn="l"/>
                <a:tab pos="756920" algn="l"/>
              </a:tabLst>
            </a:pPr>
            <a:r>
              <a:rPr sz="1900" spc="-5" dirty="0">
                <a:solidFill>
                  <a:srgbClr val="0070BF"/>
                </a:solidFill>
                <a:latin typeface="Tahoma"/>
                <a:cs typeface="Tahoma"/>
              </a:rPr>
              <a:t>Port:</a:t>
            </a:r>
            <a:r>
              <a:rPr sz="1900" spc="25" dirty="0">
                <a:solidFill>
                  <a:srgbClr val="0070BF"/>
                </a:solidFill>
                <a:latin typeface="Tahoma"/>
                <a:cs typeface="Tahoma"/>
              </a:rPr>
              <a:t> </a:t>
            </a:r>
            <a:r>
              <a:rPr sz="1900" spc="-5" dirty="0">
                <a:latin typeface="Tahoma"/>
                <a:cs typeface="Tahoma"/>
              </a:rPr>
              <a:t>Receiver</a:t>
            </a:r>
            <a:r>
              <a:rPr sz="1900" spc="5" dirty="0">
                <a:latin typeface="Tahoma"/>
                <a:cs typeface="Tahoma"/>
              </a:rPr>
              <a:t> </a:t>
            </a:r>
            <a:r>
              <a:rPr sz="1900" spc="-5" dirty="0">
                <a:latin typeface="Tahoma"/>
                <a:cs typeface="Tahoma"/>
              </a:rPr>
              <a:t>Specific,</a:t>
            </a:r>
            <a:r>
              <a:rPr sz="1900" spc="25" dirty="0">
                <a:latin typeface="Tahoma"/>
                <a:cs typeface="Tahoma"/>
              </a:rPr>
              <a:t> </a:t>
            </a:r>
            <a:r>
              <a:rPr sz="1900" spc="-5" dirty="0">
                <a:latin typeface="Tahoma"/>
                <a:cs typeface="Tahoma"/>
              </a:rPr>
              <a:t>e.g.,</a:t>
            </a:r>
            <a:r>
              <a:rPr sz="1900" dirty="0">
                <a:latin typeface="Tahoma"/>
                <a:cs typeface="Tahoma"/>
              </a:rPr>
              <a:t> </a:t>
            </a:r>
            <a:r>
              <a:rPr sz="1900" spc="-10" dirty="0">
                <a:latin typeface="Tahoma"/>
                <a:cs typeface="Tahoma"/>
              </a:rPr>
              <a:t>WebServer</a:t>
            </a:r>
            <a:r>
              <a:rPr sz="1900" spc="60" dirty="0">
                <a:latin typeface="Tahoma"/>
                <a:cs typeface="Tahoma"/>
              </a:rPr>
              <a:t> </a:t>
            </a:r>
            <a:r>
              <a:rPr sz="1900" spc="-5" dirty="0">
                <a:latin typeface="Tahoma"/>
                <a:cs typeface="Tahoma"/>
              </a:rPr>
              <a:t>uses</a:t>
            </a:r>
            <a:r>
              <a:rPr sz="1900" dirty="0">
                <a:latin typeface="Tahoma"/>
                <a:cs typeface="Tahoma"/>
              </a:rPr>
              <a:t> </a:t>
            </a:r>
            <a:r>
              <a:rPr sz="1900" spc="-5" dirty="0">
                <a:latin typeface="Tahoma"/>
                <a:cs typeface="Tahoma"/>
              </a:rPr>
              <a:t>port</a:t>
            </a:r>
            <a:r>
              <a:rPr sz="1900" spc="15" dirty="0">
                <a:latin typeface="Tahoma"/>
                <a:cs typeface="Tahoma"/>
              </a:rPr>
              <a:t> </a:t>
            </a:r>
            <a:r>
              <a:rPr sz="1900" spc="-10" dirty="0">
                <a:latin typeface="Tahoma"/>
                <a:cs typeface="Tahoma"/>
              </a:rPr>
              <a:t>80</a:t>
            </a:r>
            <a:endParaRPr sz="1900">
              <a:latin typeface="Tahoma"/>
              <a:cs typeface="Tahoma"/>
            </a:endParaRPr>
          </a:p>
          <a:p>
            <a:pPr marL="756285" lvl="1" indent="-287655">
              <a:lnSpc>
                <a:spcPct val="100000"/>
              </a:lnSpc>
              <a:spcBef>
                <a:spcPts val="240"/>
              </a:spcBef>
              <a:buFont typeface="Tahoma"/>
              <a:buChar char="–"/>
              <a:tabLst>
                <a:tab pos="756285" algn="l"/>
                <a:tab pos="756920" algn="l"/>
              </a:tabLst>
            </a:pPr>
            <a:r>
              <a:rPr sz="1900" spc="-5" dirty="0">
                <a:latin typeface="Courier New"/>
                <a:cs typeface="Courier New"/>
              </a:rPr>
              <a:t>send(A,</a:t>
            </a:r>
            <a:r>
              <a:rPr sz="1900" spc="-80" dirty="0">
                <a:latin typeface="Courier New"/>
                <a:cs typeface="Courier New"/>
              </a:rPr>
              <a:t> </a:t>
            </a:r>
            <a:r>
              <a:rPr sz="1900" spc="-5" dirty="0">
                <a:latin typeface="Courier New"/>
                <a:cs typeface="Courier New"/>
              </a:rPr>
              <a:t>message)</a:t>
            </a:r>
            <a:endParaRPr sz="1900">
              <a:latin typeface="Courier New"/>
              <a:cs typeface="Courier New"/>
            </a:endParaRPr>
          </a:p>
          <a:p>
            <a:pPr marL="1155065" lvl="2" indent="-228600">
              <a:lnSpc>
                <a:spcPct val="100000"/>
              </a:lnSpc>
              <a:spcBef>
                <a:spcPts val="620"/>
              </a:spcBef>
              <a:buFont typeface="Wingdings"/>
              <a:buChar char=""/>
              <a:tabLst>
                <a:tab pos="1155700" algn="l"/>
              </a:tabLst>
            </a:pPr>
            <a:r>
              <a:rPr sz="1700" spc="-5" dirty="0">
                <a:latin typeface="Tahoma"/>
                <a:cs typeface="Tahoma"/>
              </a:rPr>
              <a:t>Send</a:t>
            </a:r>
            <a:r>
              <a:rPr sz="1700" spc="5" dirty="0">
                <a:latin typeface="Tahoma"/>
                <a:cs typeface="Tahoma"/>
              </a:rPr>
              <a:t> </a:t>
            </a:r>
            <a:r>
              <a:rPr sz="1700" dirty="0">
                <a:latin typeface="Tahoma"/>
                <a:cs typeface="Tahoma"/>
              </a:rPr>
              <a:t>a</a:t>
            </a:r>
            <a:r>
              <a:rPr sz="1700" spc="5" dirty="0">
                <a:latin typeface="Tahoma"/>
                <a:cs typeface="Tahoma"/>
              </a:rPr>
              <a:t> </a:t>
            </a:r>
            <a:r>
              <a:rPr sz="1700" spc="-5" dirty="0">
                <a:latin typeface="Tahoma"/>
                <a:cs typeface="Tahoma"/>
              </a:rPr>
              <a:t>message</a:t>
            </a:r>
            <a:r>
              <a:rPr sz="1700" dirty="0">
                <a:latin typeface="Tahoma"/>
                <a:cs typeface="Tahoma"/>
              </a:rPr>
              <a:t> </a:t>
            </a:r>
            <a:r>
              <a:rPr sz="1700" spc="-5" dirty="0">
                <a:latin typeface="Tahoma"/>
                <a:cs typeface="Tahoma"/>
              </a:rPr>
              <a:t>to</a:t>
            </a:r>
            <a:r>
              <a:rPr sz="1700" spc="-10" dirty="0">
                <a:latin typeface="Tahoma"/>
                <a:cs typeface="Tahoma"/>
              </a:rPr>
              <a:t> </a:t>
            </a:r>
            <a:r>
              <a:rPr sz="1700" spc="-5" dirty="0">
                <a:latin typeface="Tahoma"/>
                <a:cs typeface="Tahoma"/>
              </a:rPr>
              <a:t>mailbox/port</a:t>
            </a:r>
            <a:r>
              <a:rPr sz="1700" spc="-15" dirty="0">
                <a:latin typeface="Tahoma"/>
                <a:cs typeface="Tahoma"/>
              </a:rPr>
              <a:t> </a:t>
            </a:r>
            <a:r>
              <a:rPr sz="1700" dirty="0">
                <a:latin typeface="Tahoma"/>
                <a:cs typeface="Tahoma"/>
              </a:rPr>
              <a:t>named</a:t>
            </a:r>
            <a:r>
              <a:rPr sz="1700" spc="-20" dirty="0">
                <a:latin typeface="Tahoma"/>
                <a:cs typeface="Tahoma"/>
              </a:rPr>
              <a:t> </a:t>
            </a:r>
            <a:r>
              <a:rPr sz="1700" dirty="0">
                <a:latin typeface="Tahoma"/>
                <a:cs typeface="Tahoma"/>
              </a:rPr>
              <a:t>A</a:t>
            </a:r>
            <a:endParaRPr sz="1700">
              <a:latin typeface="Tahoma"/>
              <a:cs typeface="Tahoma"/>
            </a:endParaRPr>
          </a:p>
          <a:p>
            <a:pPr marL="756285" lvl="1" indent="-287655">
              <a:lnSpc>
                <a:spcPct val="100000"/>
              </a:lnSpc>
              <a:spcBef>
                <a:spcPts val="245"/>
              </a:spcBef>
              <a:buFont typeface="Tahoma"/>
              <a:buChar char="–"/>
              <a:tabLst>
                <a:tab pos="756285" algn="l"/>
                <a:tab pos="756920" algn="l"/>
              </a:tabLst>
            </a:pPr>
            <a:r>
              <a:rPr sz="1900" spc="-10" dirty="0">
                <a:latin typeface="Courier New"/>
                <a:cs typeface="Courier New"/>
              </a:rPr>
              <a:t>receive(A,</a:t>
            </a:r>
            <a:r>
              <a:rPr sz="1900" spc="-30" dirty="0">
                <a:latin typeface="Courier New"/>
                <a:cs typeface="Courier New"/>
              </a:rPr>
              <a:t> </a:t>
            </a:r>
            <a:r>
              <a:rPr sz="1900" spc="-10" dirty="0">
                <a:latin typeface="Courier New"/>
                <a:cs typeface="Courier New"/>
              </a:rPr>
              <a:t>message)</a:t>
            </a:r>
            <a:endParaRPr sz="1900">
              <a:latin typeface="Courier New"/>
              <a:cs typeface="Courier New"/>
            </a:endParaRPr>
          </a:p>
          <a:p>
            <a:pPr marL="1155065" lvl="2" indent="-228600">
              <a:lnSpc>
                <a:spcPct val="100000"/>
              </a:lnSpc>
              <a:spcBef>
                <a:spcPts val="620"/>
              </a:spcBef>
              <a:buFont typeface="Wingdings"/>
              <a:buChar char=""/>
              <a:tabLst>
                <a:tab pos="1155700" algn="l"/>
              </a:tabLst>
            </a:pPr>
            <a:r>
              <a:rPr sz="1700" dirty="0">
                <a:latin typeface="Tahoma"/>
                <a:cs typeface="Tahoma"/>
              </a:rPr>
              <a:t>Receive</a:t>
            </a:r>
            <a:r>
              <a:rPr sz="1700" spc="-20" dirty="0">
                <a:latin typeface="Tahoma"/>
                <a:cs typeface="Tahoma"/>
              </a:rPr>
              <a:t> </a:t>
            </a:r>
            <a:r>
              <a:rPr sz="1700" dirty="0">
                <a:latin typeface="Tahoma"/>
                <a:cs typeface="Tahoma"/>
              </a:rPr>
              <a:t>a</a:t>
            </a:r>
            <a:r>
              <a:rPr sz="1700" spc="5" dirty="0">
                <a:latin typeface="Tahoma"/>
                <a:cs typeface="Tahoma"/>
              </a:rPr>
              <a:t> </a:t>
            </a:r>
            <a:r>
              <a:rPr sz="1700" spc="-5" dirty="0">
                <a:latin typeface="Tahoma"/>
                <a:cs typeface="Tahoma"/>
              </a:rPr>
              <a:t>message</a:t>
            </a:r>
            <a:r>
              <a:rPr sz="1700" spc="20" dirty="0">
                <a:latin typeface="Tahoma"/>
                <a:cs typeface="Tahoma"/>
              </a:rPr>
              <a:t> </a:t>
            </a:r>
            <a:r>
              <a:rPr sz="1700" spc="-5" dirty="0">
                <a:latin typeface="Tahoma"/>
                <a:cs typeface="Tahoma"/>
              </a:rPr>
              <a:t>from</a:t>
            </a:r>
            <a:r>
              <a:rPr sz="1700" spc="-25" dirty="0">
                <a:latin typeface="Tahoma"/>
                <a:cs typeface="Tahoma"/>
              </a:rPr>
              <a:t> </a:t>
            </a:r>
            <a:r>
              <a:rPr sz="1700" spc="-5" dirty="0">
                <a:latin typeface="Tahoma"/>
                <a:cs typeface="Tahoma"/>
              </a:rPr>
              <a:t>mailbox</a:t>
            </a:r>
            <a:r>
              <a:rPr sz="1700" spc="5" dirty="0">
                <a:latin typeface="Tahoma"/>
                <a:cs typeface="Tahoma"/>
              </a:rPr>
              <a:t> </a:t>
            </a:r>
            <a:r>
              <a:rPr sz="1700" dirty="0">
                <a:latin typeface="Tahoma"/>
                <a:cs typeface="Tahoma"/>
              </a:rPr>
              <a:t>A</a:t>
            </a:r>
            <a:endParaRPr sz="17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Link</a:t>
            </a:r>
            <a:r>
              <a:rPr sz="1900" spc="30" dirty="0">
                <a:latin typeface="Tahoma"/>
                <a:cs typeface="Tahoma"/>
              </a:rPr>
              <a:t> </a:t>
            </a:r>
            <a:r>
              <a:rPr sz="1900" spc="-5" dirty="0">
                <a:latin typeface="Tahoma"/>
                <a:cs typeface="Tahoma"/>
              </a:rPr>
              <a:t>is</a:t>
            </a:r>
            <a:r>
              <a:rPr sz="1900" spc="15" dirty="0">
                <a:latin typeface="Tahoma"/>
                <a:cs typeface="Tahoma"/>
              </a:rPr>
              <a:t> </a:t>
            </a:r>
            <a:r>
              <a:rPr sz="1900" spc="-5" dirty="0">
                <a:latin typeface="Tahoma"/>
                <a:cs typeface="Tahoma"/>
              </a:rPr>
              <a:t>only</a:t>
            </a:r>
            <a:r>
              <a:rPr sz="1900" spc="15" dirty="0">
                <a:latin typeface="Tahoma"/>
                <a:cs typeface="Tahoma"/>
              </a:rPr>
              <a:t> </a:t>
            </a:r>
            <a:r>
              <a:rPr sz="1900" spc="-5" dirty="0">
                <a:latin typeface="Tahoma"/>
                <a:cs typeface="Tahoma"/>
              </a:rPr>
              <a:t>established</a:t>
            </a:r>
            <a:r>
              <a:rPr sz="1900" spc="55" dirty="0">
                <a:latin typeface="Tahoma"/>
                <a:cs typeface="Tahoma"/>
              </a:rPr>
              <a:t> </a:t>
            </a:r>
            <a:r>
              <a:rPr sz="1900" spc="-15" dirty="0">
                <a:latin typeface="Tahoma"/>
                <a:cs typeface="Tahoma"/>
              </a:rPr>
              <a:t>if</a:t>
            </a:r>
            <a:r>
              <a:rPr sz="1900" spc="15" dirty="0">
                <a:latin typeface="Tahoma"/>
                <a:cs typeface="Tahoma"/>
              </a:rPr>
              <a:t> </a:t>
            </a:r>
            <a:r>
              <a:rPr sz="1900" spc="-5" dirty="0">
                <a:latin typeface="Tahoma"/>
                <a:cs typeface="Tahoma"/>
              </a:rPr>
              <a:t>both</a:t>
            </a:r>
            <a:r>
              <a:rPr sz="1900" spc="10" dirty="0">
                <a:latin typeface="Tahoma"/>
                <a:cs typeface="Tahoma"/>
              </a:rPr>
              <a:t> </a:t>
            </a:r>
            <a:r>
              <a:rPr sz="1900" spc="-5" dirty="0">
                <a:latin typeface="Tahoma"/>
                <a:cs typeface="Tahoma"/>
              </a:rPr>
              <a:t>members</a:t>
            </a:r>
            <a:r>
              <a:rPr sz="1900" spc="30" dirty="0">
                <a:latin typeface="Tahoma"/>
                <a:cs typeface="Tahoma"/>
              </a:rPr>
              <a:t> </a:t>
            </a:r>
            <a:r>
              <a:rPr sz="1900" spc="-5" dirty="0">
                <a:latin typeface="Tahoma"/>
                <a:cs typeface="Tahoma"/>
              </a:rPr>
              <a:t>share</a:t>
            </a:r>
            <a:r>
              <a:rPr sz="1900" spc="15" dirty="0">
                <a:latin typeface="Tahoma"/>
                <a:cs typeface="Tahoma"/>
              </a:rPr>
              <a:t> </a:t>
            </a:r>
            <a:r>
              <a:rPr sz="1900" spc="-5" dirty="0">
                <a:latin typeface="Tahoma"/>
                <a:cs typeface="Tahoma"/>
              </a:rPr>
              <a:t>a mailbox</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a:t>
            </a:r>
            <a:r>
              <a:rPr sz="1900" spc="10" dirty="0">
                <a:latin typeface="Tahoma"/>
                <a:cs typeface="Tahoma"/>
              </a:rPr>
              <a:t> </a:t>
            </a:r>
            <a:r>
              <a:rPr sz="1900" spc="-10" dirty="0">
                <a:latin typeface="Tahoma"/>
                <a:cs typeface="Tahoma"/>
              </a:rPr>
              <a:t>link</a:t>
            </a:r>
            <a:r>
              <a:rPr sz="1900" spc="20" dirty="0">
                <a:latin typeface="Tahoma"/>
                <a:cs typeface="Tahoma"/>
              </a:rPr>
              <a:t> </a:t>
            </a:r>
            <a:r>
              <a:rPr sz="1900" spc="-5" dirty="0">
                <a:latin typeface="Tahoma"/>
                <a:cs typeface="Tahoma"/>
              </a:rPr>
              <a:t>may</a:t>
            </a:r>
            <a:r>
              <a:rPr sz="1900" spc="15" dirty="0">
                <a:latin typeface="Tahoma"/>
                <a:cs typeface="Tahoma"/>
              </a:rPr>
              <a:t> </a:t>
            </a:r>
            <a:r>
              <a:rPr sz="1900" spc="-10" dirty="0">
                <a:latin typeface="Tahoma"/>
                <a:cs typeface="Tahoma"/>
              </a:rPr>
              <a:t>be</a:t>
            </a:r>
            <a:r>
              <a:rPr sz="1900" spc="20" dirty="0">
                <a:latin typeface="Tahoma"/>
                <a:cs typeface="Tahoma"/>
              </a:rPr>
              <a:t> </a:t>
            </a:r>
            <a:r>
              <a:rPr sz="1900" spc="-5" dirty="0">
                <a:latin typeface="Tahoma"/>
                <a:cs typeface="Tahoma"/>
              </a:rPr>
              <a:t>associated</a:t>
            </a:r>
            <a:r>
              <a:rPr sz="1900" spc="30" dirty="0">
                <a:latin typeface="Tahoma"/>
                <a:cs typeface="Tahoma"/>
              </a:rPr>
              <a:t> </a:t>
            </a:r>
            <a:r>
              <a:rPr sz="1900" spc="-10" dirty="0">
                <a:latin typeface="Tahoma"/>
                <a:cs typeface="Tahoma"/>
              </a:rPr>
              <a:t>with</a:t>
            </a:r>
            <a:r>
              <a:rPr sz="1900" spc="35" dirty="0">
                <a:latin typeface="Tahoma"/>
                <a:cs typeface="Tahoma"/>
              </a:rPr>
              <a:t> </a:t>
            </a:r>
            <a:r>
              <a:rPr sz="1900" spc="-10" dirty="0">
                <a:latin typeface="Tahoma"/>
                <a:cs typeface="Tahoma"/>
              </a:rPr>
              <a:t>more</a:t>
            </a:r>
            <a:r>
              <a:rPr sz="1900" spc="20" dirty="0">
                <a:latin typeface="Tahoma"/>
                <a:cs typeface="Tahoma"/>
              </a:rPr>
              <a:t> </a:t>
            </a:r>
            <a:r>
              <a:rPr sz="1900" spc="-5" dirty="0">
                <a:latin typeface="Tahoma"/>
                <a:cs typeface="Tahoma"/>
              </a:rPr>
              <a:t>than</a:t>
            </a:r>
            <a:r>
              <a:rPr sz="1900" spc="20" dirty="0">
                <a:latin typeface="Tahoma"/>
                <a:cs typeface="Tahoma"/>
              </a:rPr>
              <a:t> </a:t>
            </a:r>
            <a:r>
              <a:rPr sz="1900" spc="-5" dirty="0">
                <a:latin typeface="Tahoma"/>
                <a:cs typeface="Tahoma"/>
              </a:rPr>
              <a:t>2</a:t>
            </a:r>
            <a:r>
              <a:rPr sz="1900" dirty="0">
                <a:latin typeface="Tahoma"/>
                <a:cs typeface="Tahoma"/>
              </a:rPr>
              <a:t> </a:t>
            </a:r>
            <a:r>
              <a:rPr sz="1900" spc="-5" dirty="0">
                <a:latin typeface="Tahoma"/>
                <a:cs typeface="Tahoma"/>
              </a:rPr>
              <a:t>processes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Each pair</a:t>
            </a:r>
            <a:r>
              <a:rPr sz="1900" spc="35" dirty="0">
                <a:latin typeface="Tahoma"/>
                <a:cs typeface="Tahoma"/>
              </a:rPr>
              <a:t> </a:t>
            </a:r>
            <a:r>
              <a:rPr sz="1900" spc="-10" dirty="0">
                <a:latin typeface="Tahoma"/>
                <a:cs typeface="Tahoma"/>
              </a:rPr>
              <a:t>of</a:t>
            </a:r>
            <a:r>
              <a:rPr sz="1900" spc="-5" dirty="0">
                <a:latin typeface="Tahoma"/>
                <a:cs typeface="Tahoma"/>
              </a:rPr>
              <a:t> processes</a:t>
            </a:r>
            <a:r>
              <a:rPr sz="1900" spc="40" dirty="0">
                <a:latin typeface="Tahoma"/>
                <a:cs typeface="Tahoma"/>
              </a:rPr>
              <a:t> </a:t>
            </a:r>
            <a:r>
              <a:rPr sz="1900" spc="-5" dirty="0">
                <a:latin typeface="Tahoma"/>
                <a:cs typeface="Tahoma"/>
              </a:rPr>
              <a:t>may</a:t>
            </a:r>
            <a:r>
              <a:rPr sz="1900" spc="15" dirty="0">
                <a:latin typeface="Tahoma"/>
                <a:cs typeface="Tahoma"/>
              </a:rPr>
              <a:t> </a:t>
            </a:r>
            <a:r>
              <a:rPr sz="1900" spc="-5" dirty="0">
                <a:latin typeface="Tahoma"/>
                <a:cs typeface="Tahoma"/>
              </a:rPr>
              <a:t>share</a:t>
            </a:r>
            <a:r>
              <a:rPr sz="1900" spc="20" dirty="0">
                <a:latin typeface="Tahoma"/>
                <a:cs typeface="Tahoma"/>
              </a:rPr>
              <a:t> </a:t>
            </a:r>
            <a:r>
              <a:rPr sz="1900" spc="-5" dirty="0">
                <a:latin typeface="Tahoma"/>
                <a:cs typeface="Tahoma"/>
              </a:rPr>
              <a:t>several</a:t>
            </a:r>
            <a:r>
              <a:rPr sz="1900" spc="15" dirty="0">
                <a:latin typeface="Tahoma"/>
                <a:cs typeface="Tahoma"/>
              </a:rPr>
              <a:t> </a:t>
            </a:r>
            <a:r>
              <a:rPr sz="1900" spc="-5" dirty="0">
                <a:latin typeface="Tahoma"/>
                <a:cs typeface="Tahoma"/>
              </a:rPr>
              <a:t>communication</a:t>
            </a:r>
            <a:r>
              <a:rPr sz="1900" spc="60" dirty="0">
                <a:latin typeface="Tahoma"/>
                <a:cs typeface="Tahoma"/>
              </a:rPr>
              <a:t> </a:t>
            </a:r>
            <a:r>
              <a:rPr sz="1900" spc="-10" dirty="0">
                <a:latin typeface="Tahoma"/>
                <a:cs typeface="Tahoma"/>
              </a:rPr>
              <a:t>links</a:t>
            </a:r>
            <a:endParaRPr sz="19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1870710" cy="452120"/>
          </a:xfrm>
          <a:prstGeom prst="rect">
            <a:avLst/>
          </a:prstGeom>
        </p:spPr>
        <p:txBody>
          <a:bodyPr vert="horz" wrap="square" lIns="0" tIns="12065" rIns="0" bIns="0" rtlCol="0">
            <a:spAutoFit/>
          </a:bodyPr>
          <a:lstStyle/>
          <a:p>
            <a:pPr marL="12700">
              <a:lnSpc>
                <a:spcPct val="100000"/>
              </a:lnSpc>
              <a:spcBef>
                <a:spcPts val="95"/>
              </a:spcBef>
            </a:pPr>
            <a:r>
              <a:rPr spc="-5" dirty="0"/>
              <a:t>One-to-One</a:t>
            </a:r>
          </a:p>
        </p:txBody>
      </p:sp>
      <p:sp>
        <p:nvSpPr>
          <p:cNvPr id="3" name="object 3"/>
          <p:cNvSpPr txBox="1"/>
          <p:nvPr/>
        </p:nvSpPr>
        <p:spPr>
          <a:xfrm>
            <a:off x="860584" y="1613410"/>
            <a:ext cx="6363970" cy="34544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Private</a:t>
            </a:r>
            <a:r>
              <a:rPr sz="2100" spc="-10" dirty="0">
                <a:latin typeface="Tahoma"/>
                <a:cs typeface="Tahoma"/>
              </a:rPr>
              <a:t> </a:t>
            </a:r>
            <a:r>
              <a:rPr sz="2100" dirty="0">
                <a:latin typeface="Tahoma"/>
                <a:cs typeface="Tahoma"/>
              </a:rPr>
              <a:t>communication</a:t>
            </a:r>
            <a:r>
              <a:rPr sz="2100" spc="-15" dirty="0">
                <a:latin typeface="Tahoma"/>
                <a:cs typeface="Tahoma"/>
              </a:rPr>
              <a:t> </a:t>
            </a:r>
            <a:r>
              <a:rPr sz="2100" spc="-5" dirty="0">
                <a:latin typeface="Tahoma"/>
                <a:cs typeface="Tahoma"/>
              </a:rPr>
              <a:t>link</a:t>
            </a:r>
            <a:r>
              <a:rPr sz="2100" spc="5" dirty="0">
                <a:latin typeface="Tahoma"/>
                <a:cs typeface="Tahoma"/>
              </a:rPr>
              <a:t> </a:t>
            </a:r>
            <a:r>
              <a:rPr sz="2100" spc="-5" dirty="0">
                <a:latin typeface="Tahoma"/>
                <a:cs typeface="Tahoma"/>
              </a:rPr>
              <a:t>between</a:t>
            </a:r>
            <a:r>
              <a:rPr sz="2100" spc="-10" dirty="0">
                <a:latin typeface="Tahoma"/>
                <a:cs typeface="Tahoma"/>
              </a:rPr>
              <a:t> </a:t>
            </a:r>
            <a:r>
              <a:rPr sz="2100" dirty="0">
                <a:latin typeface="Tahoma"/>
                <a:cs typeface="Tahoma"/>
              </a:rPr>
              <a:t>two</a:t>
            </a:r>
            <a:r>
              <a:rPr sz="2100" spc="-25" dirty="0">
                <a:latin typeface="Tahoma"/>
                <a:cs typeface="Tahoma"/>
              </a:rPr>
              <a:t> </a:t>
            </a:r>
            <a:r>
              <a:rPr sz="2100" spc="-5" dirty="0">
                <a:latin typeface="Tahoma"/>
                <a:cs typeface="Tahoma"/>
              </a:rPr>
              <a:t>processes</a:t>
            </a:r>
            <a:endParaRPr sz="2100">
              <a:latin typeface="Tahoma"/>
              <a:cs typeface="Tahoma"/>
            </a:endParaRPr>
          </a:p>
        </p:txBody>
      </p:sp>
      <p:pic>
        <p:nvPicPr>
          <p:cNvPr id="4" name="object 4"/>
          <p:cNvPicPr/>
          <p:nvPr/>
        </p:nvPicPr>
        <p:blipFill>
          <a:blip r:embed="rId2" cstate="print"/>
          <a:stretch>
            <a:fillRect/>
          </a:stretch>
        </p:blipFill>
        <p:spPr>
          <a:xfrm>
            <a:off x="1903226" y="3760693"/>
            <a:ext cx="5989937" cy="1002313"/>
          </a:xfrm>
          <a:prstGeom prst="rect">
            <a:avLst/>
          </a:prstGeom>
        </p:spPr>
      </p:pic>
      <p:sp>
        <p:nvSpPr>
          <p:cNvPr id="5" name="object 5"/>
          <p:cNvSpPr txBox="1"/>
          <p:nvPr/>
        </p:nvSpPr>
        <p:spPr>
          <a:xfrm>
            <a:off x="4262627" y="4113276"/>
            <a:ext cx="1080770" cy="401320"/>
          </a:xfrm>
          <a:prstGeom prst="rect">
            <a:avLst/>
          </a:prstGeom>
          <a:solidFill>
            <a:srgbClr val="D8D8D8"/>
          </a:solidFill>
        </p:spPr>
        <p:txBody>
          <a:bodyPr vert="horz" wrap="square" lIns="0" tIns="44450" rIns="0" bIns="0" rtlCol="0">
            <a:spAutoFit/>
          </a:bodyPr>
          <a:lstStyle/>
          <a:p>
            <a:pPr marL="115570">
              <a:lnSpc>
                <a:spcPct val="100000"/>
              </a:lnSpc>
              <a:spcBef>
                <a:spcPts val="350"/>
              </a:spcBef>
            </a:pPr>
            <a:r>
              <a:rPr sz="2000" spc="-5" dirty="0">
                <a:latin typeface="Tahoma"/>
                <a:cs typeface="Tahoma"/>
              </a:rPr>
              <a:t>Mailbox</a:t>
            </a:r>
            <a:endParaRPr sz="2000">
              <a:latin typeface="Tahoma"/>
              <a:cs typeface="Tahoma"/>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2069464" cy="452120"/>
          </a:xfrm>
          <a:prstGeom prst="rect">
            <a:avLst/>
          </a:prstGeom>
        </p:spPr>
        <p:txBody>
          <a:bodyPr vert="horz" wrap="square" lIns="0" tIns="12065" rIns="0" bIns="0" rtlCol="0">
            <a:spAutoFit/>
          </a:bodyPr>
          <a:lstStyle/>
          <a:p>
            <a:pPr marL="12700">
              <a:lnSpc>
                <a:spcPct val="100000"/>
              </a:lnSpc>
              <a:spcBef>
                <a:spcPts val="95"/>
              </a:spcBef>
            </a:pPr>
            <a:r>
              <a:rPr spc="-5" dirty="0"/>
              <a:t>Many-to-One</a:t>
            </a:r>
          </a:p>
        </p:txBody>
      </p:sp>
      <p:sp>
        <p:nvSpPr>
          <p:cNvPr id="3" name="object 3"/>
          <p:cNvSpPr txBox="1"/>
          <p:nvPr/>
        </p:nvSpPr>
        <p:spPr>
          <a:xfrm>
            <a:off x="860584" y="1613410"/>
            <a:ext cx="3302635" cy="34544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Client/server</a:t>
            </a:r>
            <a:r>
              <a:rPr sz="2100" spc="-70" dirty="0">
                <a:latin typeface="Tahoma"/>
                <a:cs typeface="Tahoma"/>
              </a:rPr>
              <a:t> </a:t>
            </a:r>
            <a:r>
              <a:rPr sz="2100" dirty="0">
                <a:latin typeface="Tahoma"/>
                <a:cs typeface="Tahoma"/>
              </a:rPr>
              <a:t>interactions</a:t>
            </a:r>
            <a:endParaRPr sz="2100">
              <a:latin typeface="Tahoma"/>
              <a:cs typeface="Tahoma"/>
            </a:endParaRPr>
          </a:p>
        </p:txBody>
      </p:sp>
      <p:pic>
        <p:nvPicPr>
          <p:cNvPr id="4" name="object 4"/>
          <p:cNvPicPr/>
          <p:nvPr/>
        </p:nvPicPr>
        <p:blipFill>
          <a:blip r:embed="rId2" cstate="print"/>
          <a:stretch>
            <a:fillRect/>
          </a:stretch>
        </p:blipFill>
        <p:spPr>
          <a:xfrm>
            <a:off x="1840866" y="2842972"/>
            <a:ext cx="6052055" cy="3292497"/>
          </a:xfrm>
          <a:prstGeom prst="rect">
            <a:avLst/>
          </a:prstGeom>
        </p:spPr>
      </p:pic>
      <p:sp>
        <p:nvSpPr>
          <p:cNvPr id="5" name="object 5"/>
          <p:cNvSpPr txBox="1"/>
          <p:nvPr/>
        </p:nvSpPr>
        <p:spPr>
          <a:xfrm>
            <a:off x="4326635" y="4277867"/>
            <a:ext cx="1080770" cy="399415"/>
          </a:xfrm>
          <a:prstGeom prst="rect">
            <a:avLst/>
          </a:prstGeom>
          <a:solidFill>
            <a:srgbClr val="D8D8D8"/>
          </a:solidFill>
        </p:spPr>
        <p:txBody>
          <a:bodyPr vert="horz" wrap="square" lIns="0" tIns="43180" rIns="0" bIns="0" rtlCol="0">
            <a:spAutoFit/>
          </a:bodyPr>
          <a:lstStyle/>
          <a:p>
            <a:pPr marL="115570">
              <a:lnSpc>
                <a:spcPct val="100000"/>
              </a:lnSpc>
              <a:spcBef>
                <a:spcPts val="340"/>
              </a:spcBef>
            </a:pPr>
            <a:r>
              <a:rPr sz="2000" spc="-5" dirty="0">
                <a:latin typeface="Tahoma"/>
                <a:cs typeface="Tahoma"/>
              </a:rPr>
              <a:t>Mailbox</a:t>
            </a:r>
            <a:endParaRPr sz="2000">
              <a:latin typeface="Tahoma"/>
              <a:cs typeface="Tahoma"/>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2070100" cy="452120"/>
          </a:xfrm>
          <a:prstGeom prst="rect">
            <a:avLst/>
          </a:prstGeom>
        </p:spPr>
        <p:txBody>
          <a:bodyPr vert="horz" wrap="square" lIns="0" tIns="12065" rIns="0" bIns="0" rtlCol="0">
            <a:spAutoFit/>
          </a:bodyPr>
          <a:lstStyle/>
          <a:p>
            <a:pPr marL="12700">
              <a:lnSpc>
                <a:spcPct val="100000"/>
              </a:lnSpc>
              <a:spcBef>
                <a:spcPts val="95"/>
              </a:spcBef>
            </a:pPr>
            <a:r>
              <a:rPr spc="-5" dirty="0"/>
              <a:t>One-to-Many</a:t>
            </a:r>
          </a:p>
        </p:txBody>
      </p:sp>
      <p:sp>
        <p:nvSpPr>
          <p:cNvPr id="3" name="object 3"/>
          <p:cNvSpPr txBox="1"/>
          <p:nvPr/>
        </p:nvSpPr>
        <p:spPr>
          <a:xfrm>
            <a:off x="860584" y="1613410"/>
            <a:ext cx="6964045" cy="34544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dirty="0">
                <a:latin typeface="Tahoma"/>
                <a:cs typeface="Tahoma"/>
              </a:rPr>
              <a:t>Multicast</a:t>
            </a:r>
            <a:r>
              <a:rPr sz="2100" spc="-45" dirty="0">
                <a:latin typeface="Tahoma"/>
                <a:cs typeface="Tahoma"/>
              </a:rPr>
              <a:t> </a:t>
            </a:r>
            <a:r>
              <a:rPr sz="2100" dirty="0">
                <a:latin typeface="Tahoma"/>
                <a:cs typeface="Tahoma"/>
              </a:rPr>
              <a:t>information</a:t>
            </a:r>
            <a:r>
              <a:rPr sz="2100" spc="-30" dirty="0">
                <a:latin typeface="Tahoma"/>
                <a:cs typeface="Tahoma"/>
              </a:rPr>
              <a:t> </a:t>
            </a:r>
            <a:r>
              <a:rPr sz="2100" spc="-5" dirty="0">
                <a:latin typeface="Tahoma"/>
                <a:cs typeface="Tahoma"/>
              </a:rPr>
              <a:t>from</a:t>
            </a:r>
            <a:r>
              <a:rPr sz="2100" spc="-10" dirty="0">
                <a:latin typeface="Tahoma"/>
                <a:cs typeface="Tahoma"/>
              </a:rPr>
              <a:t> </a:t>
            </a:r>
            <a:r>
              <a:rPr sz="2100" dirty="0">
                <a:latin typeface="Tahoma"/>
                <a:cs typeface="Tahoma"/>
              </a:rPr>
              <a:t>a </a:t>
            </a:r>
            <a:r>
              <a:rPr sz="2100" spc="-5" dirty="0">
                <a:latin typeface="Tahoma"/>
                <a:cs typeface="Tahoma"/>
              </a:rPr>
              <a:t>source</a:t>
            </a:r>
            <a:r>
              <a:rPr sz="2100" spc="15" dirty="0">
                <a:latin typeface="Tahoma"/>
                <a:cs typeface="Tahoma"/>
              </a:rPr>
              <a:t> </a:t>
            </a:r>
            <a:r>
              <a:rPr sz="2100" spc="-5" dirty="0">
                <a:latin typeface="Tahoma"/>
                <a:cs typeface="Tahoma"/>
              </a:rPr>
              <a:t>to</a:t>
            </a:r>
            <a:r>
              <a:rPr sz="2100" dirty="0">
                <a:latin typeface="Tahoma"/>
                <a:cs typeface="Tahoma"/>
              </a:rPr>
              <a:t> a </a:t>
            </a:r>
            <a:r>
              <a:rPr sz="2100" spc="-5" dirty="0">
                <a:latin typeface="Tahoma"/>
                <a:cs typeface="Tahoma"/>
              </a:rPr>
              <a:t>set</a:t>
            </a:r>
            <a:r>
              <a:rPr sz="2100" spc="-20" dirty="0">
                <a:latin typeface="Tahoma"/>
                <a:cs typeface="Tahoma"/>
              </a:rPr>
              <a:t> </a:t>
            </a:r>
            <a:r>
              <a:rPr sz="2100" spc="5" dirty="0">
                <a:latin typeface="Tahoma"/>
                <a:cs typeface="Tahoma"/>
              </a:rPr>
              <a:t>of</a:t>
            </a:r>
            <a:r>
              <a:rPr sz="2100" spc="-10" dirty="0">
                <a:latin typeface="Tahoma"/>
                <a:cs typeface="Tahoma"/>
              </a:rPr>
              <a:t> </a:t>
            </a:r>
            <a:r>
              <a:rPr sz="2100" spc="-5" dirty="0">
                <a:latin typeface="Tahoma"/>
                <a:cs typeface="Tahoma"/>
              </a:rPr>
              <a:t>receivers</a:t>
            </a:r>
            <a:endParaRPr sz="2100">
              <a:latin typeface="Tahoma"/>
              <a:cs typeface="Tahoma"/>
            </a:endParaRPr>
          </a:p>
        </p:txBody>
      </p:sp>
      <p:pic>
        <p:nvPicPr>
          <p:cNvPr id="4" name="object 4"/>
          <p:cNvPicPr/>
          <p:nvPr/>
        </p:nvPicPr>
        <p:blipFill>
          <a:blip r:embed="rId2" cstate="print"/>
          <a:stretch>
            <a:fillRect/>
          </a:stretch>
        </p:blipFill>
        <p:spPr>
          <a:xfrm>
            <a:off x="2198461" y="3108437"/>
            <a:ext cx="5325230" cy="3088667"/>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2269490" cy="452120"/>
          </a:xfrm>
          <a:prstGeom prst="rect">
            <a:avLst/>
          </a:prstGeom>
        </p:spPr>
        <p:txBody>
          <a:bodyPr vert="horz" wrap="square" lIns="0" tIns="12065" rIns="0" bIns="0" rtlCol="0">
            <a:spAutoFit/>
          </a:bodyPr>
          <a:lstStyle/>
          <a:p>
            <a:pPr marL="12700">
              <a:lnSpc>
                <a:spcPct val="100000"/>
              </a:lnSpc>
              <a:spcBef>
                <a:spcPts val="95"/>
              </a:spcBef>
            </a:pPr>
            <a:r>
              <a:rPr spc="-5" dirty="0"/>
              <a:t>Many-to-Many</a:t>
            </a:r>
          </a:p>
        </p:txBody>
      </p:sp>
      <p:sp>
        <p:nvSpPr>
          <p:cNvPr id="3" name="object 3"/>
          <p:cNvSpPr txBox="1"/>
          <p:nvPr/>
        </p:nvSpPr>
        <p:spPr>
          <a:xfrm>
            <a:off x="860584" y="1613410"/>
            <a:ext cx="5193665" cy="34544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Allows</a:t>
            </a:r>
            <a:r>
              <a:rPr sz="2100" spc="-25" dirty="0">
                <a:latin typeface="Tahoma"/>
                <a:cs typeface="Tahoma"/>
              </a:rPr>
              <a:t> </a:t>
            </a:r>
            <a:r>
              <a:rPr sz="2100" spc="-5" dirty="0">
                <a:latin typeface="Tahoma"/>
                <a:cs typeface="Tahoma"/>
              </a:rPr>
              <a:t>for</a:t>
            </a:r>
            <a:r>
              <a:rPr sz="2100" spc="-30" dirty="0">
                <a:latin typeface="Tahoma"/>
                <a:cs typeface="Tahoma"/>
              </a:rPr>
              <a:t> </a:t>
            </a:r>
            <a:r>
              <a:rPr sz="2100" dirty="0">
                <a:latin typeface="Tahoma"/>
                <a:cs typeface="Tahoma"/>
              </a:rPr>
              <a:t>many-to-many</a:t>
            </a:r>
            <a:r>
              <a:rPr sz="2100" spc="-25" dirty="0">
                <a:latin typeface="Tahoma"/>
                <a:cs typeface="Tahoma"/>
              </a:rPr>
              <a:t> </a:t>
            </a:r>
            <a:r>
              <a:rPr sz="2100" dirty="0">
                <a:latin typeface="Tahoma"/>
                <a:cs typeface="Tahoma"/>
              </a:rPr>
              <a:t>communication</a:t>
            </a:r>
            <a:endParaRPr sz="2100">
              <a:latin typeface="Tahoma"/>
              <a:cs typeface="Tahoma"/>
            </a:endParaRPr>
          </a:p>
        </p:txBody>
      </p:sp>
      <p:pic>
        <p:nvPicPr>
          <p:cNvPr id="4" name="object 4"/>
          <p:cNvPicPr/>
          <p:nvPr/>
        </p:nvPicPr>
        <p:blipFill>
          <a:blip r:embed="rId2" cstate="print"/>
          <a:stretch>
            <a:fillRect/>
          </a:stretch>
        </p:blipFill>
        <p:spPr>
          <a:xfrm>
            <a:off x="1910570" y="2643452"/>
            <a:ext cx="6058456" cy="3400034"/>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512945" cy="452120"/>
          </a:xfrm>
          <a:prstGeom prst="rect">
            <a:avLst/>
          </a:prstGeom>
        </p:spPr>
        <p:txBody>
          <a:bodyPr vert="horz" wrap="square" lIns="0" tIns="12065" rIns="0" bIns="0" rtlCol="0">
            <a:spAutoFit/>
          </a:bodyPr>
          <a:lstStyle/>
          <a:p>
            <a:pPr marL="12700">
              <a:lnSpc>
                <a:spcPct val="100000"/>
              </a:lnSpc>
              <a:spcBef>
                <a:spcPts val="95"/>
              </a:spcBef>
            </a:pPr>
            <a:r>
              <a:rPr spc="-5" dirty="0"/>
              <a:t>Interprocess</a:t>
            </a:r>
            <a:r>
              <a:rPr spc="-10" dirty="0"/>
              <a:t> </a:t>
            </a:r>
            <a:r>
              <a:rPr spc="-5" dirty="0"/>
              <a:t>Communication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a:t>
            </a:fld>
            <a:endParaRPr dirty="0"/>
          </a:p>
        </p:txBody>
      </p:sp>
      <p:sp>
        <p:nvSpPr>
          <p:cNvPr id="3" name="object 3"/>
          <p:cNvSpPr txBox="1"/>
          <p:nvPr/>
        </p:nvSpPr>
        <p:spPr>
          <a:xfrm>
            <a:off x="860584" y="1613410"/>
            <a:ext cx="8230234" cy="3683000"/>
          </a:xfrm>
          <a:prstGeom prst="rect">
            <a:avLst/>
          </a:prstGeom>
        </p:spPr>
        <p:txBody>
          <a:bodyPr vert="horz" wrap="square" lIns="0" tIns="12700" rIns="0" bIns="0" rtlCol="0">
            <a:spAutoFit/>
          </a:bodyPr>
          <a:lstStyle/>
          <a:p>
            <a:pPr marL="354965" marR="515620" indent="-342900">
              <a:lnSpc>
                <a:spcPct val="100000"/>
              </a:lnSpc>
              <a:spcBef>
                <a:spcPts val="100"/>
              </a:spcBef>
              <a:buChar char="•"/>
              <a:tabLst>
                <a:tab pos="356235" algn="l"/>
                <a:tab pos="356870" algn="l"/>
              </a:tabLst>
            </a:pPr>
            <a:r>
              <a:rPr sz="2100" dirty="0">
                <a:latin typeface="Tahoma"/>
                <a:cs typeface="Tahoma"/>
              </a:rPr>
              <a:t>A </a:t>
            </a:r>
            <a:r>
              <a:rPr sz="2100" spc="-5" dirty="0">
                <a:latin typeface="Tahoma"/>
                <a:cs typeface="Tahoma"/>
              </a:rPr>
              <a:t>process has </a:t>
            </a:r>
            <a:r>
              <a:rPr sz="2100" dirty="0">
                <a:latin typeface="Tahoma"/>
                <a:cs typeface="Tahoma"/>
              </a:rPr>
              <a:t>access </a:t>
            </a:r>
            <a:r>
              <a:rPr sz="2100" spc="-5" dirty="0">
                <a:latin typeface="Tahoma"/>
                <a:cs typeface="Tahoma"/>
              </a:rPr>
              <a:t>to </a:t>
            </a:r>
            <a:r>
              <a:rPr sz="2100" spc="5" dirty="0">
                <a:latin typeface="Tahoma"/>
                <a:cs typeface="Tahoma"/>
              </a:rPr>
              <a:t>the </a:t>
            </a:r>
            <a:r>
              <a:rPr sz="2100" spc="-5" dirty="0">
                <a:latin typeface="Tahoma"/>
                <a:cs typeface="Tahoma"/>
              </a:rPr>
              <a:t>memory </a:t>
            </a:r>
            <a:r>
              <a:rPr sz="2100" dirty="0">
                <a:latin typeface="Tahoma"/>
                <a:cs typeface="Tahoma"/>
              </a:rPr>
              <a:t>which constitutes </a:t>
            </a:r>
            <a:r>
              <a:rPr sz="2100" spc="-5" dirty="0">
                <a:latin typeface="Tahoma"/>
                <a:cs typeface="Tahoma"/>
              </a:rPr>
              <a:t>its own </a:t>
            </a:r>
            <a:r>
              <a:rPr sz="2100" spc="-645" dirty="0">
                <a:latin typeface="Tahoma"/>
                <a:cs typeface="Tahoma"/>
              </a:rPr>
              <a:t> </a:t>
            </a:r>
            <a:r>
              <a:rPr sz="2100" spc="-5" dirty="0">
                <a:latin typeface="Tahoma"/>
                <a:cs typeface="Tahoma"/>
              </a:rPr>
              <a:t>address space</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marR="5080" indent="-342900">
              <a:lnSpc>
                <a:spcPct val="100000"/>
              </a:lnSpc>
              <a:buChar char="•"/>
              <a:tabLst>
                <a:tab pos="356235" algn="l"/>
                <a:tab pos="356870" algn="l"/>
              </a:tabLst>
            </a:pPr>
            <a:r>
              <a:rPr sz="2100" spc="-10" dirty="0">
                <a:latin typeface="Tahoma"/>
                <a:cs typeface="Tahoma"/>
              </a:rPr>
              <a:t>So</a:t>
            </a:r>
            <a:r>
              <a:rPr sz="2100" spc="5" dirty="0">
                <a:latin typeface="Tahoma"/>
                <a:cs typeface="Tahoma"/>
              </a:rPr>
              <a:t> </a:t>
            </a:r>
            <a:r>
              <a:rPr sz="2100" dirty="0">
                <a:latin typeface="Tahoma"/>
                <a:cs typeface="Tahoma"/>
              </a:rPr>
              <a:t>far,</a:t>
            </a:r>
            <a:r>
              <a:rPr sz="2100" spc="10" dirty="0">
                <a:latin typeface="Tahoma"/>
                <a:cs typeface="Tahoma"/>
              </a:rPr>
              <a:t> </a:t>
            </a:r>
            <a:r>
              <a:rPr sz="2100" spc="-5" dirty="0">
                <a:latin typeface="Tahoma"/>
                <a:cs typeface="Tahoma"/>
              </a:rPr>
              <a:t>we</a:t>
            </a:r>
            <a:r>
              <a:rPr sz="2100" dirty="0">
                <a:latin typeface="Tahoma"/>
                <a:cs typeface="Tahoma"/>
              </a:rPr>
              <a:t> </a:t>
            </a:r>
            <a:r>
              <a:rPr sz="2100" spc="-5" dirty="0">
                <a:latin typeface="Tahoma"/>
                <a:cs typeface="Tahoma"/>
              </a:rPr>
              <a:t>have</a:t>
            </a:r>
            <a:r>
              <a:rPr sz="2100" dirty="0">
                <a:latin typeface="Tahoma"/>
                <a:cs typeface="Tahoma"/>
              </a:rPr>
              <a:t> </a:t>
            </a:r>
            <a:r>
              <a:rPr sz="2100" spc="-5" dirty="0">
                <a:latin typeface="Tahoma"/>
                <a:cs typeface="Tahoma"/>
              </a:rPr>
              <a:t>discussed</a:t>
            </a:r>
            <a:r>
              <a:rPr sz="2100" spc="-15" dirty="0">
                <a:latin typeface="Tahoma"/>
                <a:cs typeface="Tahoma"/>
              </a:rPr>
              <a:t> </a:t>
            </a:r>
            <a:r>
              <a:rPr sz="2100" dirty="0">
                <a:latin typeface="Tahoma"/>
                <a:cs typeface="Tahoma"/>
              </a:rPr>
              <a:t>communication</a:t>
            </a:r>
            <a:r>
              <a:rPr sz="2100" spc="-5" dirty="0">
                <a:latin typeface="Tahoma"/>
                <a:cs typeface="Tahoma"/>
              </a:rPr>
              <a:t> </a:t>
            </a:r>
            <a:r>
              <a:rPr sz="2100" dirty="0">
                <a:latin typeface="Tahoma"/>
                <a:cs typeface="Tahoma"/>
              </a:rPr>
              <a:t>mechanisms </a:t>
            </a:r>
            <a:r>
              <a:rPr sz="2100" spc="-5" dirty="0">
                <a:latin typeface="Tahoma"/>
                <a:cs typeface="Tahoma"/>
              </a:rPr>
              <a:t>only during </a:t>
            </a:r>
            <a:r>
              <a:rPr sz="2100" spc="-640" dirty="0">
                <a:latin typeface="Tahoma"/>
                <a:cs typeface="Tahoma"/>
              </a:rPr>
              <a:t> </a:t>
            </a:r>
            <a:r>
              <a:rPr sz="2100" spc="-5" dirty="0">
                <a:latin typeface="Tahoma"/>
                <a:cs typeface="Tahoma"/>
              </a:rPr>
              <a:t>process</a:t>
            </a:r>
            <a:r>
              <a:rPr sz="2100" spc="15" dirty="0">
                <a:latin typeface="Tahoma"/>
                <a:cs typeface="Tahoma"/>
              </a:rPr>
              <a:t> </a:t>
            </a:r>
            <a:r>
              <a:rPr sz="2100" spc="-5" dirty="0">
                <a:latin typeface="Tahoma"/>
                <a:cs typeface="Tahoma"/>
              </a:rPr>
              <a:t>creation/termination</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marR="497205" indent="-342900">
              <a:lnSpc>
                <a:spcPct val="100000"/>
              </a:lnSpc>
              <a:buChar char="•"/>
              <a:tabLst>
                <a:tab pos="356235" algn="l"/>
                <a:tab pos="356870" algn="l"/>
              </a:tabLst>
            </a:pPr>
            <a:r>
              <a:rPr sz="2100" spc="-5" dirty="0">
                <a:latin typeface="Tahoma"/>
                <a:cs typeface="Tahoma"/>
              </a:rPr>
              <a:t>When </a:t>
            </a:r>
            <a:r>
              <a:rPr sz="2100" dirty="0">
                <a:latin typeface="Tahoma"/>
                <a:cs typeface="Tahoma"/>
              </a:rPr>
              <a:t>a child </a:t>
            </a:r>
            <a:r>
              <a:rPr sz="2100" spc="-5" dirty="0">
                <a:latin typeface="Tahoma"/>
                <a:cs typeface="Tahoma"/>
              </a:rPr>
              <a:t>process </a:t>
            </a:r>
            <a:r>
              <a:rPr sz="2100" dirty="0">
                <a:latin typeface="Tahoma"/>
                <a:cs typeface="Tahoma"/>
              </a:rPr>
              <a:t>is </a:t>
            </a:r>
            <a:r>
              <a:rPr sz="2100" spc="-5" dirty="0">
                <a:latin typeface="Tahoma"/>
                <a:cs typeface="Tahoma"/>
              </a:rPr>
              <a:t>created, </a:t>
            </a:r>
            <a:r>
              <a:rPr sz="2100" spc="5" dirty="0">
                <a:latin typeface="Tahoma"/>
                <a:cs typeface="Tahoma"/>
              </a:rPr>
              <a:t>the </a:t>
            </a:r>
            <a:r>
              <a:rPr sz="2100" spc="-5" dirty="0">
                <a:latin typeface="Tahoma"/>
                <a:cs typeface="Tahoma"/>
              </a:rPr>
              <a:t>only </a:t>
            </a:r>
            <a:r>
              <a:rPr sz="2100" dirty="0">
                <a:latin typeface="Tahoma"/>
                <a:cs typeface="Tahoma"/>
              </a:rPr>
              <a:t>way </a:t>
            </a:r>
            <a:r>
              <a:rPr sz="2100" spc="5" dirty="0">
                <a:latin typeface="Tahoma"/>
                <a:cs typeface="Tahoma"/>
              </a:rPr>
              <a:t>to </a:t>
            </a:r>
            <a:r>
              <a:rPr sz="2100" dirty="0">
                <a:latin typeface="Tahoma"/>
                <a:cs typeface="Tahoma"/>
              </a:rPr>
              <a:t>communicate </a:t>
            </a:r>
            <a:r>
              <a:rPr sz="2100" spc="-645" dirty="0">
                <a:latin typeface="Tahoma"/>
                <a:cs typeface="Tahoma"/>
              </a:rPr>
              <a:t> </a:t>
            </a:r>
            <a:r>
              <a:rPr sz="2100" spc="-5" dirty="0">
                <a:latin typeface="Tahoma"/>
                <a:cs typeface="Tahoma"/>
              </a:rPr>
              <a:t>between</a:t>
            </a:r>
            <a:r>
              <a:rPr sz="2100" spc="-10" dirty="0">
                <a:latin typeface="Tahoma"/>
                <a:cs typeface="Tahoma"/>
              </a:rPr>
              <a:t> </a:t>
            </a:r>
            <a:r>
              <a:rPr sz="2100" dirty="0">
                <a:latin typeface="Tahoma"/>
                <a:cs typeface="Tahoma"/>
              </a:rPr>
              <a:t>a</a:t>
            </a:r>
            <a:r>
              <a:rPr sz="2100" spc="-20" dirty="0">
                <a:latin typeface="Tahoma"/>
                <a:cs typeface="Tahoma"/>
              </a:rPr>
              <a:t> </a:t>
            </a:r>
            <a:r>
              <a:rPr sz="2100" dirty="0">
                <a:latin typeface="Tahoma"/>
                <a:cs typeface="Tahoma"/>
              </a:rPr>
              <a:t>parent</a:t>
            </a:r>
            <a:r>
              <a:rPr sz="2100" spc="5" dirty="0">
                <a:latin typeface="Tahoma"/>
                <a:cs typeface="Tahoma"/>
              </a:rPr>
              <a:t> and</a:t>
            </a:r>
            <a:r>
              <a:rPr sz="2100" spc="-20" dirty="0">
                <a:latin typeface="Tahoma"/>
                <a:cs typeface="Tahoma"/>
              </a:rPr>
              <a:t> </a:t>
            </a:r>
            <a:r>
              <a:rPr sz="2100" dirty="0">
                <a:latin typeface="Tahoma"/>
                <a:cs typeface="Tahoma"/>
              </a:rPr>
              <a:t>a</a:t>
            </a:r>
            <a:r>
              <a:rPr sz="2100" spc="5" dirty="0">
                <a:latin typeface="Tahoma"/>
                <a:cs typeface="Tahoma"/>
              </a:rPr>
              <a:t> </a:t>
            </a:r>
            <a:r>
              <a:rPr sz="2100" dirty="0">
                <a:latin typeface="Tahoma"/>
                <a:cs typeface="Tahoma"/>
              </a:rPr>
              <a:t>child</a:t>
            </a:r>
            <a:r>
              <a:rPr sz="2100" spc="10" dirty="0">
                <a:latin typeface="Tahoma"/>
                <a:cs typeface="Tahoma"/>
              </a:rPr>
              <a:t> </a:t>
            </a:r>
            <a:r>
              <a:rPr sz="2100" spc="-5" dirty="0">
                <a:latin typeface="Tahoma"/>
                <a:cs typeface="Tahoma"/>
              </a:rPr>
              <a:t>process</a:t>
            </a:r>
            <a:r>
              <a:rPr sz="2100" dirty="0">
                <a:latin typeface="Tahoma"/>
                <a:cs typeface="Tahoma"/>
              </a:rPr>
              <a:t> </a:t>
            </a:r>
            <a:r>
              <a:rPr sz="2100" spc="-5" dirty="0">
                <a:latin typeface="Tahoma"/>
                <a:cs typeface="Tahoma"/>
              </a:rPr>
              <a:t>is:</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parent</a:t>
            </a:r>
            <a:r>
              <a:rPr sz="1900" spc="45" dirty="0">
                <a:latin typeface="Tahoma"/>
                <a:cs typeface="Tahoma"/>
              </a:rPr>
              <a:t> </a:t>
            </a:r>
            <a:r>
              <a:rPr sz="1900" spc="-10" dirty="0">
                <a:latin typeface="Tahoma"/>
                <a:cs typeface="Tahoma"/>
              </a:rPr>
              <a:t>receives</a:t>
            </a:r>
            <a:r>
              <a:rPr sz="1900" spc="40"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exit</a:t>
            </a:r>
            <a:r>
              <a:rPr sz="1900" spc="25" dirty="0">
                <a:latin typeface="Tahoma"/>
                <a:cs typeface="Tahoma"/>
              </a:rPr>
              <a:t> </a:t>
            </a:r>
            <a:r>
              <a:rPr sz="1900" spc="-5" dirty="0">
                <a:latin typeface="Tahoma"/>
                <a:cs typeface="Tahoma"/>
              </a:rPr>
              <a:t>status</a:t>
            </a:r>
            <a:r>
              <a:rPr sz="1900" spc="40" dirty="0">
                <a:latin typeface="Tahoma"/>
                <a:cs typeface="Tahoma"/>
              </a:rPr>
              <a:t> </a:t>
            </a:r>
            <a:r>
              <a:rPr sz="1900" spc="-10" dirty="0">
                <a:latin typeface="Tahoma"/>
                <a:cs typeface="Tahoma"/>
              </a:rPr>
              <a:t>of</a:t>
            </a:r>
            <a:r>
              <a:rPr sz="1900" spc="20"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child</a:t>
            </a:r>
            <a:endParaRPr sz="1900">
              <a:latin typeface="Tahoma"/>
              <a:cs typeface="Tahoma"/>
            </a:endParaRPr>
          </a:p>
          <a:p>
            <a:pPr>
              <a:lnSpc>
                <a:spcPct val="100000"/>
              </a:lnSpc>
              <a:spcBef>
                <a:spcPts val="25"/>
              </a:spcBef>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Processes</a:t>
            </a:r>
            <a:r>
              <a:rPr sz="2100" spc="15" dirty="0">
                <a:latin typeface="Tahoma"/>
                <a:cs typeface="Tahoma"/>
              </a:rPr>
              <a:t> </a:t>
            </a:r>
            <a:r>
              <a:rPr sz="2100" spc="-5" dirty="0">
                <a:latin typeface="Tahoma"/>
                <a:cs typeface="Tahoma"/>
              </a:rPr>
              <a:t>may</a:t>
            </a:r>
            <a:r>
              <a:rPr sz="2100" spc="10" dirty="0">
                <a:latin typeface="Tahoma"/>
                <a:cs typeface="Tahoma"/>
              </a:rPr>
              <a:t> </a:t>
            </a:r>
            <a:r>
              <a:rPr sz="2100" spc="-5" dirty="0">
                <a:latin typeface="Tahoma"/>
                <a:cs typeface="Tahoma"/>
              </a:rPr>
              <a:t>need</a:t>
            </a:r>
            <a:r>
              <a:rPr sz="2100" spc="5" dirty="0">
                <a:latin typeface="Tahoma"/>
                <a:cs typeface="Tahoma"/>
              </a:rPr>
              <a:t> </a:t>
            </a:r>
            <a:r>
              <a:rPr sz="2100" spc="-5" dirty="0">
                <a:latin typeface="Tahoma"/>
                <a:cs typeface="Tahoma"/>
              </a:rPr>
              <a:t>to</a:t>
            </a:r>
            <a:r>
              <a:rPr sz="2100" spc="-20" dirty="0">
                <a:latin typeface="Tahoma"/>
                <a:cs typeface="Tahoma"/>
              </a:rPr>
              <a:t> </a:t>
            </a:r>
            <a:r>
              <a:rPr sz="2100" dirty="0">
                <a:latin typeface="Tahoma"/>
                <a:cs typeface="Tahoma"/>
              </a:rPr>
              <a:t>communicate</a:t>
            </a:r>
            <a:r>
              <a:rPr sz="2100" spc="-5" dirty="0">
                <a:latin typeface="Tahoma"/>
                <a:cs typeface="Tahoma"/>
              </a:rPr>
              <a:t> during</a:t>
            </a:r>
            <a:r>
              <a:rPr sz="2100" spc="5" dirty="0">
                <a:latin typeface="Tahoma"/>
                <a:cs typeface="Tahoma"/>
              </a:rPr>
              <a:t> </a:t>
            </a:r>
            <a:r>
              <a:rPr sz="2100" dirty="0">
                <a:latin typeface="Tahoma"/>
                <a:cs typeface="Tahoma"/>
              </a:rPr>
              <a:t>their</a:t>
            </a:r>
            <a:r>
              <a:rPr sz="2100" spc="-15" dirty="0">
                <a:latin typeface="Tahoma"/>
                <a:cs typeface="Tahoma"/>
              </a:rPr>
              <a:t> </a:t>
            </a:r>
            <a:r>
              <a:rPr sz="2100" dirty="0">
                <a:latin typeface="Tahoma"/>
                <a:cs typeface="Tahoma"/>
              </a:rPr>
              <a:t>life</a:t>
            </a:r>
            <a:r>
              <a:rPr sz="2100" spc="-25" dirty="0">
                <a:latin typeface="Tahoma"/>
                <a:cs typeface="Tahoma"/>
              </a:rPr>
              <a:t> </a:t>
            </a:r>
            <a:r>
              <a:rPr sz="2100" spc="-5" dirty="0">
                <a:latin typeface="Tahoma"/>
                <a:cs typeface="Tahoma"/>
              </a:rPr>
              <a:t>time</a:t>
            </a:r>
            <a:endParaRPr sz="21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510530" cy="452120"/>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10" dirty="0"/>
              <a:t> </a:t>
            </a:r>
            <a:r>
              <a:rPr spc="-5" dirty="0"/>
              <a:t>Communication</a:t>
            </a:r>
            <a:r>
              <a:rPr dirty="0"/>
              <a:t> </a:t>
            </a:r>
            <a:r>
              <a:rPr spc="-5" dirty="0"/>
              <a:t>–</a:t>
            </a:r>
            <a:r>
              <a:rPr spc="-20" dirty="0"/>
              <a:t> </a:t>
            </a:r>
            <a:r>
              <a:rPr spc="-5" dirty="0"/>
              <a:t>Example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20</a:t>
            </a:fld>
            <a:endParaRPr dirty="0"/>
          </a:p>
        </p:txBody>
      </p:sp>
      <p:sp>
        <p:nvSpPr>
          <p:cNvPr id="3" name="object 3"/>
          <p:cNvSpPr txBox="1"/>
          <p:nvPr/>
        </p:nvSpPr>
        <p:spPr>
          <a:xfrm>
            <a:off x="860584" y="1547597"/>
            <a:ext cx="7546975" cy="357632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Mailbox</a:t>
            </a:r>
            <a:r>
              <a:rPr sz="2100" spc="-65" dirty="0">
                <a:latin typeface="Tahoma"/>
                <a:cs typeface="Tahoma"/>
              </a:rPr>
              <a:t> </a:t>
            </a:r>
            <a:r>
              <a:rPr sz="2100" dirty="0">
                <a:latin typeface="Tahoma"/>
                <a:cs typeface="Tahoma"/>
              </a:rPr>
              <a:t>sharing</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P1,</a:t>
            </a:r>
            <a:r>
              <a:rPr sz="1900" spc="15" dirty="0">
                <a:latin typeface="Tahoma"/>
                <a:cs typeface="Tahoma"/>
              </a:rPr>
              <a:t> </a:t>
            </a:r>
            <a:r>
              <a:rPr sz="1900" spc="-5" dirty="0">
                <a:latin typeface="Tahoma"/>
                <a:cs typeface="Tahoma"/>
              </a:rPr>
              <a:t>P2,</a:t>
            </a:r>
            <a:r>
              <a:rPr sz="1900" dirty="0">
                <a:latin typeface="Tahoma"/>
                <a:cs typeface="Tahoma"/>
              </a:rPr>
              <a:t> </a:t>
            </a:r>
            <a:r>
              <a:rPr sz="1900" spc="-5" dirty="0">
                <a:latin typeface="Tahoma"/>
                <a:cs typeface="Tahoma"/>
              </a:rPr>
              <a:t>and</a:t>
            </a:r>
            <a:r>
              <a:rPr sz="1900" dirty="0">
                <a:latin typeface="Tahoma"/>
                <a:cs typeface="Tahoma"/>
              </a:rPr>
              <a:t> </a:t>
            </a:r>
            <a:r>
              <a:rPr sz="1900" spc="-5" dirty="0">
                <a:latin typeface="Tahoma"/>
                <a:cs typeface="Tahoma"/>
              </a:rPr>
              <a:t>P3</a:t>
            </a:r>
            <a:r>
              <a:rPr sz="1900" spc="15" dirty="0">
                <a:latin typeface="Tahoma"/>
                <a:cs typeface="Tahoma"/>
              </a:rPr>
              <a:t> </a:t>
            </a:r>
            <a:r>
              <a:rPr sz="1900" spc="-5" dirty="0">
                <a:latin typeface="Tahoma"/>
                <a:cs typeface="Tahoma"/>
              </a:rPr>
              <a:t>share</a:t>
            </a:r>
            <a:r>
              <a:rPr sz="1900" spc="10" dirty="0">
                <a:latin typeface="Tahoma"/>
                <a:cs typeface="Tahoma"/>
              </a:rPr>
              <a:t> </a:t>
            </a:r>
            <a:r>
              <a:rPr sz="1900" spc="-10" dirty="0">
                <a:latin typeface="Tahoma"/>
                <a:cs typeface="Tahoma"/>
              </a:rPr>
              <a:t>mailbox</a:t>
            </a:r>
            <a:r>
              <a:rPr sz="1900" spc="35" dirty="0">
                <a:latin typeface="Tahoma"/>
                <a:cs typeface="Tahoma"/>
              </a:rPr>
              <a:t> </a:t>
            </a:r>
            <a:r>
              <a:rPr sz="1900" spc="-5" dirty="0">
                <a:latin typeface="Tahoma"/>
                <a:cs typeface="Tahoma"/>
              </a:rPr>
              <a:t>A</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P1,</a:t>
            </a:r>
            <a:r>
              <a:rPr sz="1900" spc="10" dirty="0">
                <a:latin typeface="Tahoma"/>
                <a:cs typeface="Tahoma"/>
              </a:rPr>
              <a:t> </a:t>
            </a:r>
            <a:r>
              <a:rPr sz="1900" spc="-5" dirty="0">
                <a:latin typeface="Tahoma"/>
                <a:cs typeface="Tahoma"/>
              </a:rPr>
              <a:t>sends;</a:t>
            </a:r>
            <a:r>
              <a:rPr sz="1900" spc="15" dirty="0">
                <a:latin typeface="Tahoma"/>
                <a:cs typeface="Tahoma"/>
              </a:rPr>
              <a:t> </a:t>
            </a:r>
            <a:r>
              <a:rPr sz="1900" spc="-5" dirty="0">
                <a:latin typeface="Tahoma"/>
                <a:cs typeface="Tahoma"/>
              </a:rPr>
              <a:t>P2</a:t>
            </a:r>
            <a:r>
              <a:rPr sz="1900" spc="5" dirty="0">
                <a:latin typeface="Tahoma"/>
                <a:cs typeface="Tahoma"/>
              </a:rPr>
              <a:t> </a:t>
            </a:r>
            <a:r>
              <a:rPr sz="1900" spc="-10" dirty="0">
                <a:latin typeface="Tahoma"/>
                <a:cs typeface="Tahoma"/>
              </a:rPr>
              <a:t>and</a:t>
            </a:r>
            <a:r>
              <a:rPr sz="1900" spc="15" dirty="0">
                <a:latin typeface="Tahoma"/>
                <a:cs typeface="Tahoma"/>
              </a:rPr>
              <a:t> </a:t>
            </a:r>
            <a:r>
              <a:rPr sz="1900" spc="-5" dirty="0">
                <a:latin typeface="Tahoma"/>
                <a:cs typeface="Tahoma"/>
              </a:rPr>
              <a:t>P3</a:t>
            </a:r>
            <a:r>
              <a:rPr sz="1900" spc="-10" dirty="0">
                <a:latin typeface="Tahoma"/>
                <a:cs typeface="Tahoma"/>
              </a:rPr>
              <a:t> </a:t>
            </a:r>
            <a:r>
              <a:rPr sz="1900" spc="-5" dirty="0">
                <a:latin typeface="Tahoma"/>
                <a:cs typeface="Tahoma"/>
              </a:rPr>
              <a:t>receive</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Who</a:t>
            </a:r>
            <a:r>
              <a:rPr sz="1900" spc="15" dirty="0">
                <a:latin typeface="Tahoma"/>
                <a:cs typeface="Tahoma"/>
              </a:rPr>
              <a:t> </a:t>
            </a:r>
            <a:r>
              <a:rPr sz="1900" spc="-10" dirty="0">
                <a:latin typeface="Tahoma"/>
                <a:cs typeface="Tahoma"/>
              </a:rPr>
              <a:t>gets</a:t>
            </a:r>
            <a:r>
              <a:rPr sz="1900" spc="15" dirty="0">
                <a:latin typeface="Tahoma"/>
                <a:cs typeface="Tahoma"/>
              </a:rPr>
              <a:t> </a:t>
            </a:r>
            <a:r>
              <a:rPr sz="1900" spc="-10" dirty="0">
                <a:latin typeface="Tahoma"/>
                <a:cs typeface="Tahoma"/>
              </a:rPr>
              <a:t>the</a:t>
            </a:r>
            <a:r>
              <a:rPr sz="1900" spc="5" dirty="0">
                <a:latin typeface="Tahoma"/>
                <a:cs typeface="Tahoma"/>
              </a:rPr>
              <a:t> </a:t>
            </a:r>
            <a:r>
              <a:rPr sz="1900" spc="-10" dirty="0">
                <a:latin typeface="Tahoma"/>
                <a:cs typeface="Tahoma"/>
              </a:rPr>
              <a:t>message?</a:t>
            </a:r>
            <a:endParaRPr sz="1900">
              <a:latin typeface="Tahoma"/>
              <a:cs typeface="Tahoma"/>
            </a:endParaRPr>
          </a:p>
          <a:p>
            <a:pPr lvl="1">
              <a:lnSpc>
                <a:spcPct val="100000"/>
              </a:lnSpc>
              <a:spcBef>
                <a:spcPts val="1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Possible</a:t>
            </a:r>
            <a:r>
              <a:rPr sz="2100" spc="-45" dirty="0">
                <a:latin typeface="Tahoma"/>
                <a:cs typeface="Tahoma"/>
              </a:rPr>
              <a:t> </a:t>
            </a:r>
            <a:r>
              <a:rPr sz="2100" dirty="0">
                <a:latin typeface="Tahoma"/>
                <a:cs typeface="Tahoma"/>
              </a:rPr>
              <a:t>solutions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Allow</a:t>
            </a:r>
            <a:r>
              <a:rPr sz="1900" spc="25" dirty="0">
                <a:latin typeface="Tahoma"/>
                <a:cs typeface="Tahoma"/>
              </a:rPr>
              <a:t> </a:t>
            </a:r>
            <a:r>
              <a:rPr sz="1900" spc="-5" dirty="0">
                <a:latin typeface="Tahoma"/>
                <a:cs typeface="Tahoma"/>
              </a:rPr>
              <a:t>a</a:t>
            </a:r>
            <a:r>
              <a:rPr sz="1900" dirty="0">
                <a:latin typeface="Tahoma"/>
                <a:cs typeface="Tahoma"/>
              </a:rPr>
              <a:t> </a:t>
            </a:r>
            <a:r>
              <a:rPr sz="1900" spc="-5" dirty="0">
                <a:latin typeface="Tahoma"/>
                <a:cs typeface="Tahoma"/>
              </a:rPr>
              <a:t>link</a:t>
            </a:r>
            <a:r>
              <a:rPr sz="1900" spc="15" dirty="0">
                <a:latin typeface="Tahoma"/>
                <a:cs typeface="Tahoma"/>
              </a:rPr>
              <a:t> </a:t>
            </a:r>
            <a:r>
              <a:rPr sz="1900" dirty="0">
                <a:latin typeface="Tahoma"/>
                <a:cs typeface="Tahoma"/>
              </a:rPr>
              <a:t>to</a:t>
            </a:r>
            <a:r>
              <a:rPr sz="1900" spc="5" dirty="0">
                <a:latin typeface="Tahoma"/>
                <a:cs typeface="Tahoma"/>
              </a:rPr>
              <a:t> </a:t>
            </a:r>
            <a:r>
              <a:rPr sz="1900" spc="-10" dirty="0">
                <a:latin typeface="Tahoma"/>
                <a:cs typeface="Tahoma"/>
              </a:rPr>
              <a:t>be</a:t>
            </a:r>
            <a:r>
              <a:rPr sz="1900" spc="20" dirty="0">
                <a:latin typeface="Tahoma"/>
                <a:cs typeface="Tahoma"/>
              </a:rPr>
              <a:t> </a:t>
            </a:r>
            <a:r>
              <a:rPr sz="1900" spc="-5" dirty="0">
                <a:latin typeface="Tahoma"/>
                <a:cs typeface="Tahoma"/>
              </a:rPr>
              <a:t>associated</a:t>
            </a:r>
            <a:r>
              <a:rPr sz="1900" spc="25" dirty="0">
                <a:latin typeface="Tahoma"/>
                <a:cs typeface="Tahoma"/>
              </a:rPr>
              <a:t> </a:t>
            </a:r>
            <a:r>
              <a:rPr sz="1900" spc="-5" dirty="0">
                <a:latin typeface="Tahoma"/>
                <a:cs typeface="Tahoma"/>
              </a:rPr>
              <a:t>with</a:t>
            </a:r>
            <a:r>
              <a:rPr sz="1900" spc="15" dirty="0">
                <a:latin typeface="Tahoma"/>
                <a:cs typeface="Tahoma"/>
              </a:rPr>
              <a:t> </a:t>
            </a:r>
            <a:r>
              <a:rPr sz="1900" dirty="0">
                <a:latin typeface="Tahoma"/>
                <a:cs typeface="Tahoma"/>
              </a:rPr>
              <a:t>at</a:t>
            </a:r>
            <a:r>
              <a:rPr sz="1900" spc="20" dirty="0">
                <a:latin typeface="Tahoma"/>
                <a:cs typeface="Tahoma"/>
              </a:rPr>
              <a:t> </a:t>
            </a:r>
            <a:r>
              <a:rPr sz="1900" spc="-5" dirty="0">
                <a:latin typeface="Tahoma"/>
                <a:cs typeface="Tahoma"/>
              </a:rPr>
              <a:t>most</a:t>
            </a:r>
            <a:r>
              <a:rPr sz="1900" spc="5" dirty="0">
                <a:latin typeface="Tahoma"/>
                <a:cs typeface="Tahoma"/>
              </a:rPr>
              <a:t> </a:t>
            </a:r>
            <a:r>
              <a:rPr sz="1900" spc="-5" dirty="0">
                <a:latin typeface="Tahoma"/>
                <a:cs typeface="Tahoma"/>
              </a:rPr>
              <a:t>two</a:t>
            </a:r>
            <a:r>
              <a:rPr sz="1900" spc="25" dirty="0">
                <a:latin typeface="Tahoma"/>
                <a:cs typeface="Tahoma"/>
              </a:rPr>
              <a:t> </a:t>
            </a:r>
            <a:r>
              <a:rPr sz="1900" spc="-5" dirty="0">
                <a:latin typeface="Tahoma"/>
                <a:cs typeface="Tahoma"/>
              </a:rPr>
              <a:t>processes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Allow</a:t>
            </a:r>
            <a:r>
              <a:rPr sz="1900" spc="20" dirty="0">
                <a:latin typeface="Tahoma"/>
                <a:cs typeface="Tahoma"/>
              </a:rPr>
              <a:t> </a:t>
            </a:r>
            <a:r>
              <a:rPr sz="1900" spc="-5" dirty="0">
                <a:latin typeface="Tahoma"/>
                <a:cs typeface="Tahoma"/>
              </a:rPr>
              <a:t>only</a:t>
            </a:r>
            <a:r>
              <a:rPr sz="1900" spc="10" dirty="0">
                <a:latin typeface="Tahoma"/>
                <a:cs typeface="Tahoma"/>
              </a:rPr>
              <a:t> </a:t>
            </a:r>
            <a:r>
              <a:rPr sz="1900" spc="-5" dirty="0">
                <a:latin typeface="Tahoma"/>
                <a:cs typeface="Tahoma"/>
              </a:rPr>
              <a:t>one</a:t>
            </a:r>
            <a:r>
              <a:rPr sz="1900" spc="30" dirty="0">
                <a:latin typeface="Tahoma"/>
                <a:cs typeface="Tahoma"/>
              </a:rPr>
              <a:t> </a:t>
            </a:r>
            <a:r>
              <a:rPr sz="1900" spc="-5" dirty="0">
                <a:latin typeface="Tahoma"/>
                <a:cs typeface="Tahoma"/>
              </a:rPr>
              <a:t>process</a:t>
            </a:r>
            <a:r>
              <a:rPr sz="1900" spc="15" dirty="0">
                <a:latin typeface="Tahoma"/>
                <a:cs typeface="Tahoma"/>
              </a:rPr>
              <a:t> </a:t>
            </a:r>
            <a:r>
              <a:rPr sz="1900" dirty="0">
                <a:latin typeface="Tahoma"/>
                <a:cs typeface="Tahoma"/>
              </a:rPr>
              <a:t>at </a:t>
            </a:r>
            <a:r>
              <a:rPr sz="1900" spc="-5" dirty="0">
                <a:latin typeface="Tahoma"/>
                <a:cs typeface="Tahoma"/>
              </a:rPr>
              <a:t>a</a:t>
            </a:r>
            <a:r>
              <a:rPr sz="1900" spc="15" dirty="0">
                <a:latin typeface="Tahoma"/>
                <a:cs typeface="Tahoma"/>
              </a:rPr>
              <a:t> </a:t>
            </a:r>
            <a:r>
              <a:rPr sz="1900" spc="-5" dirty="0">
                <a:latin typeface="Tahoma"/>
                <a:cs typeface="Tahoma"/>
              </a:rPr>
              <a:t>time</a:t>
            </a:r>
            <a:r>
              <a:rPr sz="1900" spc="10" dirty="0">
                <a:latin typeface="Tahoma"/>
                <a:cs typeface="Tahoma"/>
              </a:rPr>
              <a:t> </a:t>
            </a:r>
            <a:r>
              <a:rPr sz="1900" dirty="0">
                <a:latin typeface="Tahoma"/>
                <a:cs typeface="Tahoma"/>
              </a:rPr>
              <a:t>to </a:t>
            </a:r>
            <a:r>
              <a:rPr sz="1900" spc="-5" dirty="0">
                <a:latin typeface="Tahoma"/>
                <a:cs typeface="Tahoma"/>
              </a:rPr>
              <a:t>execute</a:t>
            </a:r>
            <a:r>
              <a:rPr sz="1900" spc="15" dirty="0">
                <a:latin typeface="Tahoma"/>
                <a:cs typeface="Tahoma"/>
              </a:rPr>
              <a:t> </a:t>
            </a:r>
            <a:r>
              <a:rPr sz="1900" spc="-5" dirty="0">
                <a:latin typeface="Tahoma"/>
                <a:cs typeface="Tahoma"/>
              </a:rPr>
              <a:t>a</a:t>
            </a:r>
            <a:r>
              <a:rPr sz="1900" spc="15" dirty="0">
                <a:latin typeface="Tahoma"/>
                <a:cs typeface="Tahoma"/>
              </a:rPr>
              <a:t> </a:t>
            </a:r>
            <a:r>
              <a:rPr sz="1900" spc="-5" dirty="0">
                <a:latin typeface="Tahoma"/>
                <a:cs typeface="Tahoma"/>
              </a:rPr>
              <a:t>receive</a:t>
            </a:r>
            <a:r>
              <a:rPr sz="1900" spc="10" dirty="0">
                <a:latin typeface="Tahoma"/>
                <a:cs typeface="Tahoma"/>
              </a:rPr>
              <a:t> </a:t>
            </a:r>
            <a:r>
              <a:rPr sz="1900" spc="-5" dirty="0">
                <a:latin typeface="Tahoma"/>
                <a:cs typeface="Tahoma"/>
              </a:rPr>
              <a:t>operation</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Allow</a:t>
            </a:r>
            <a:r>
              <a:rPr sz="1900" spc="25" dirty="0">
                <a:latin typeface="Tahoma"/>
                <a:cs typeface="Tahoma"/>
              </a:rPr>
              <a:t> </a:t>
            </a:r>
            <a:r>
              <a:rPr sz="1900" spc="-5" dirty="0">
                <a:latin typeface="Tahoma"/>
                <a:cs typeface="Tahoma"/>
              </a:rPr>
              <a:t>the</a:t>
            </a:r>
            <a:r>
              <a:rPr sz="1900" spc="15" dirty="0">
                <a:latin typeface="Tahoma"/>
                <a:cs typeface="Tahoma"/>
              </a:rPr>
              <a:t> </a:t>
            </a:r>
            <a:r>
              <a:rPr sz="1900" spc="-5" dirty="0">
                <a:latin typeface="Tahoma"/>
                <a:cs typeface="Tahoma"/>
              </a:rPr>
              <a:t>system</a:t>
            </a:r>
            <a:r>
              <a:rPr sz="1900" spc="35" dirty="0">
                <a:latin typeface="Tahoma"/>
                <a:cs typeface="Tahoma"/>
              </a:rPr>
              <a:t> </a:t>
            </a:r>
            <a:r>
              <a:rPr sz="1900" spc="-10" dirty="0">
                <a:latin typeface="Tahoma"/>
                <a:cs typeface="Tahoma"/>
              </a:rPr>
              <a:t>to</a:t>
            </a:r>
            <a:r>
              <a:rPr sz="1900" spc="5" dirty="0">
                <a:latin typeface="Tahoma"/>
                <a:cs typeface="Tahoma"/>
              </a:rPr>
              <a:t> </a:t>
            </a:r>
            <a:r>
              <a:rPr sz="1900" spc="-5" dirty="0">
                <a:latin typeface="Tahoma"/>
                <a:cs typeface="Tahoma"/>
              </a:rPr>
              <a:t>select</a:t>
            </a:r>
            <a:r>
              <a:rPr sz="1900" spc="25" dirty="0">
                <a:latin typeface="Tahoma"/>
                <a:cs typeface="Tahoma"/>
              </a:rPr>
              <a:t> </a:t>
            </a:r>
            <a:r>
              <a:rPr sz="1900" spc="-10" dirty="0">
                <a:latin typeface="Tahoma"/>
                <a:cs typeface="Tahoma"/>
              </a:rPr>
              <a:t>arbitrarily</a:t>
            </a:r>
            <a:r>
              <a:rPr sz="1900" spc="50" dirty="0">
                <a:latin typeface="Tahoma"/>
                <a:cs typeface="Tahoma"/>
              </a:rPr>
              <a:t> </a:t>
            </a:r>
            <a:r>
              <a:rPr sz="1900" dirty="0">
                <a:latin typeface="Tahoma"/>
                <a:cs typeface="Tahoma"/>
              </a:rPr>
              <a:t>the</a:t>
            </a:r>
            <a:r>
              <a:rPr sz="1900" spc="5" dirty="0">
                <a:latin typeface="Tahoma"/>
                <a:cs typeface="Tahoma"/>
              </a:rPr>
              <a:t> </a:t>
            </a:r>
            <a:r>
              <a:rPr sz="1900" spc="-5" dirty="0">
                <a:latin typeface="Tahoma"/>
                <a:cs typeface="Tahoma"/>
              </a:rPr>
              <a:t>receiver</a:t>
            </a:r>
            <a:endParaRPr sz="1900">
              <a:latin typeface="Tahoma"/>
              <a:cs typeface="Tahoma"/>
            </a:endParaRPr>
          </a:p>
          <a:p>
            <a:pPr marL="1155065" lvl="2" indent="-228600">
              <a:lnSpc>
                <a:spcPct val="100000"/>
              </a:lnSpc>
              <a:spcBef>
                <a:spcPts val="400"/>
              </a:spcBef>
              <a:buFont typeface="Wingdings"/>
              <a:buChar char=""/>
              <a:tabLst>
                <a:tab pos="1155700" algn="l"/>
              </a:tabLst>
            </a:pPr>
            <a:r>
              <a:rPr sz="1700" spc="-5" dirty="0">
                <a:latin typeface="Tahoma"/>
                <a:cs typeface="Tahoma"/>
              </a:rPr>
              <a:t>Sender</a:t>
            </a:r>
            <a:r>
              <a:rPr sz="1700" spc="-10" dirty="0">
                <a:latin typeface="Tahoma"/>
                <a:cs typeface="Tahoma"/>
              </a:rPr>
              <a:t> </a:t>
            </a:r>
            <a:r>
              <a:rPr sz="1700" dirty="0">
                <a:latin typeface="Tahoma"/>
                <a:cs typeface="Tahoma"/>
              </a:rPr>
              <a:t>is</a:t>
            </a:r>
            <a:r>
              <a:rPr sz="1700" spc="20" dirty="0">
                <a:latin typeface="Tahoma"/>
                <a:cs typeface="Tahoma"/>
              </a:rPr>
              <a:t> </a:t>
            </a:r>
            <a:r>
              <a:rPr sz="1700" spc="-5" dirty="0">
                <a:latin typeface="Tahoma"/>
                <a:cs typeface="Tahoma"/>
              </a:rPr>
              <a:t>notified</a:t>
            </a:r>
            <a:r>
              <a:rPr sz="1700" spc="5" dirty="0">
                <a:latin typeface="Tahoma"/>
                <a:cs typeface="Tahoma"/>
              </a:rPr>
              <a:t> </a:t>
            </a:r>
            <a:r>
              <a:rPr sz="1700" spc="-5" dirty="0">
                <a:latin typeface="Tahoma"/>
                <a:cs typeface="Tahoma"/>
              </a:rPr>
              <a:t>of the</a:t>
            </a:r>
            <a:r>
              <a:rPr sz="1700" spc="20" dirty="0">
                <a:latin typeface="Tahoma"/>
                <a:cs typeface="Tahoma"/>
              </a:rPr>
              <a:t> </a:t>
            </a:r>
            <a:r>
              <a:rPr sz="1700" spc="-5" dirty="0">
                <a:latin typeface="Tahoma"/>
                <a:cs typeface="Tahoma"/>
              </a:rPr>
              <a:t>receiver</a:t>
            </a:r>
            <a:endParaRPr sz="170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850255" cy="452120"/>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15" dirty="0"/>
              <a:t> </a:t>
            </a:r>
            <a:r>
              <a:rPr spc="-5" dirty="0"/>
              <a:t>Communication</a:t>
            </a:r>
            <a:r>
              <a:rPr spc="5" dirty="0"/>
              <a:t> </a:t>
            </a:r>
            <a:r>
              <a:rPr spc="-5" dirty="0"/>
              <a:t>–</a:t>
            </a:r>
            <a:r>
              <a:rPr spc="-15" dirty="0"/>
              <a:t> </a:t>
            </a:r>
            <a:r>
              <a:rPr spc="-5" dirty="0"/>
              <a:t>Ownership</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21</a:t>
            </a:fld>
            <a:endParaRPr dirty="0"/>
          </a:p>
        </p:txBody>
      </p:sp>
      <p:sp>
        <p:nvSpPr>
          <p:cNvPr id="3" name="object 3"/>
          <p:cNvSpPr txBox="1"/>
          <p:nvPr/>
        </p:nvSpPr>
        <p:spPr>
          <a:xfrm>
            <a:off x="860584" y="1613410"/>
            <a:ext cx="5937250" cy="468122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Could</a:t>
            </a:r>
            <a:r>
              <a:rPr sz="2100" dirty="0">
                <a:latin typeface="Tahoma"/>
                <a:cs typeface="Tahoma"/>
              </a:rPr>
              <a:t> </a:t>
            </a:r>
            <a:r>
              <a:rPr sz="2100" spc="-5" dirty="0">
                <a:latin typeface="Tahoma"/>
                <a:cs typeface="Tahoma"/>
              </a:rPr>
              <a:t>be</a:t>
            </a:r>
            <a:r>
              <a:rPr sz="2100" spc="-25" dirty="0">
                <a:latin typeface="Tahoma"/>
                <a:cs typeface="Tahoma"/>
              </a:rPr>
              <a:t> </a:t>
            </a:r>
            <a:r>
              <a:rPr sz="2100" dirty="0">
                <a:latin typeface="Tahoma"/>
                <a:cs typeface="Tahoma"/>
              </a:rPr>
              <a:t>either</a:t>
            </a:r>
            <a:r>
              <a:rPr sz="2100" spc="-15" dirty="0">
                <a:latin typeface="Tahoma"/>
                <a:cs typeface="Tahoma"/>
              </a:rPr>
              <a:t> </a:t>
            </a:r>
            <a:r>
              <a:rPr sz="2100" spc="-5" dirty="0">
                <a:latin typeface="Tahoma"/>
                <a:cs typeface="Tahoma"/>
              </a:rPr>
              <a:t>process</a:t>
            </a:r>
            <a:r>
              <a:rPr sz="2100" spc="10" dirty="0">
                <a:latin typeface="Tahoma"/>
                <a:cs typeface="Tahoma"/>
              </a:rPr>
              <a:t> </a:t>
            </a:r>
            <a:r>
              <a:rPr sz="2100" spc="-5" dirty="0">
                <a:latin typeface="Tahoma"/>
                <a:cs typeface="Tahoma"/>
              </a:rPr>
              <a:t>or</a:t>
            </a:r>
            <a:r>
              <a:rPr sz="2100" spc="-15" dirty="0">
                <a:latin typeface="Tahoma"/>
                <a:cs typeface="Tahoma"/>
              </a:rPr>
              <a:t> </a:t>
            </a:r>
            <a:r>
              <a:rPr sz="2100" dirty="0">
                <a:latin typeface="Tahoma"/>
                <a:cs typeface="Tahoma"/>
              </a:rPr>
              <a:t>Operating</a:t>
            </a:r>
            <a:r>
              <a:rPr sz="2100" spc="5" dirty="0">
                <a:latin typeface="Tahoma"/>
                <a:cs typeface="Tahoma"/>
              </a:rPr>
              <a:t> </a:t>
            </a:r>
            <a:r>
              <a:rPr sz="2100" spc="-5" dirty="0">
                <a:latin typeface="Tahoma"/>
                <a:cs typeface="Tahoma"/>
              </a:rPr>
              <a:t>System</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Case process </a:t>
            </a:r>
            <a:r>
              <a:rPr sz="2100" dirty="0">
                <a:latin typeface="Tahoma"/>
                <a:cs typeface="Tahoma"/>
              </a:rPr>
              <a:t>is </a:t>
            </a:r>
            <a:r>
              <a:rPr sz="2100" spc="-5" dirty="0">
                <a:latin typeface="Tahoma"/>
                <a:cs typeface="Tahoma"/>
              </a:rPr>
              <a:t>the </a:t>
            </a:r>
            <a:r>
              <a:rPr sz="2100" dirty="0">
                <a:latin typeface="Tahoma"/>
                <a:cs typeface="Tahoma"/>
              </a:rPr>
              <a:t>owner</a:t>
            </a:r>
            <a:r>
              <a:rPr sz="2100" spc="-15" dirty="0">
                <a:latin typeface="Tahoma"/>
                <a:cs typeface="Tahoma"/>
              </a:rPr>
              <a:t> </a:t>
            </a:r>
            <a:r>
              <a:rPr sz="2100" spc="-5" dirty="0">
                <a:latin typeface="Tahoma"/>
                <a:cs typeface="Tahoma"/>
              </a:rPr>
              <a:t>of </a:t>
            </a:r>
            <a:r>
              <a:rPr sz="2100" dirty="0">
                <a:latin typeface="Tahoma"/>
                <a:cs typeface="Tahoma"/>
              </a:rPr>
              <a:t>a </a:t>
            </a:r>
            <a:r>
              <a:rPr sz="2100" spc="-5" dirty="0">
                <a:latin typeface="Tahoma"/>
                <a:cs typeface="Tahoma"/>
              </a:rPr>
              <a:t>mailbox</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Owner</a:t>
            </a:r>
            <a:r>
              <a:rPr sz="1900" spc="30" dirty="0">
                <a:latin typeface="Tahoma"/>
                <a:cs typeface="Tahoma"/>
              </a:rPr>
              <a:t> </a:t>
            </a:r>
            <a:r>
              <a:rPr sz="1900" spc="-10" dirty="0">
                <a:latin typeface="Tahoma"/>
                <a:cs typeface="Tahoma"/>
              </a:rPr>
              <a:t>performs</a:t>
            </a:r>
            <a:r>
              <a:rPr sz="1900" spc="40" dirty="0">
                <a:latin typeface="Tahoma"/>
                <a:cs typeface="Tahoma"/>
              </a:rPr>
              <a:t> </a:t>
            </a:r>
            <a:r>
              <a:rPr sz="1900" dirty="0">
                <a:latin typeface="Tahoma"/>
                <a:cs typeface="Tahoma"/>
              </a:rPr>
              <a:t>as</a:t>
            </a:r>
            <a:r>
              <a:rPr sz="1900" spc="25"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receiver</a:t>
            </a:r>
            <a:r>
              <a:rPr sz="1900" spc="35" dirty="0">
                <a:latin typeface="Tahoma"/>
                <a:cs typeface="Tahoma"/>
              </a:rPr>
              <a:t> </a:t>
            </a:r>
            <a:r>
              <a:rPr sz="1900" dirty="0">
                <a:latin typeface="Tahoma"/>
                <a:cs typeface="Tahoma"/>
              </a:rPr>
              <a:t>of </a:t>
            </a:r>
            <a:r>
              <a:rPr sz="1900" spc="-5" dirty="0">
                <a:latin typeface="Tahoma"/>
                <a:cs typeface="Tahoma"/>
              </a:rPr>
              <a:t>messages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User</a:t>
            </a:r>
            <a:r>
              <a:rPr sz="1900" spc="20" dirty="0">
                <a:latin typeface="Tahoma"/>
                <a:cs typeface="Tahoma"/>
              </a:rPr>
              <a:t> </a:t>
            </a:r>
            <a:r>
              <a:rPr sz="1900" spc="-10" dirty="0">
                <a:latin typeface="Tahoma"/>
                <a:cs typeface="Tahoma"/>
              </a:rPr>
              <a:t>sends</a:t>
            </a:r>
            <a:r>
              <a:rPr sz="1900" spc="15" dirty="0">
                <a:latin typeface="Tahoma"/>
                <a:cs typeface="Tahoma"/>
              </a:rPr>
              <a:t> </a:t>
            </a:r>
            <a:r>
              <a:rPr sz="1900" spc="-5" dirty="0">
                <a:latin typeface="Tahoma"/>
                <a:cs typeface="Tahoma"/>
              </a:rPr>
              <a:t>messages</a:t>
            </a:r>
            <a:r>
              <a:rPr sz="1900" spc="15" dirty="0">
                <a:latin typeface="Tahoma"/>
                <a:cs typeface="Tahoma"/>
              </a:rPr>
              <a:t> </a:t>
            </a:r>
            <a:r>
              <a:rPr sz="1900" dirty="0">
                <a:latin typeface="Tahoma"/>
                <a:cs typeface="Tahoma"/>
              </a:rPr>
              <a:t>to </a:t>
            </a:r>
            <a:r>
              <a:rPr sz="1900" spc="-5" dirty="0">
                <a:latin typeface="Tahoma"/>
                <a:cs typeface="Tahoma"/>
              </a:rPr>
              <a:t>the</a:t>
            </a:r>
            <a:r>
              <a:rPr sz="1900" spc="10" dirty="0">
                <a:latin typeface="Tahoma"/>
                <a:cs typeface="Tahoma"/>
              </a:rPr>
              <a:t> </a:t>
            </a:r>
            <a:r>
              <a:rPr sz="1900" spc="-5" dirty="0">
                <a:latin typeface="Tahoma"/>
                <a:cs typeface="Tahoma"/>
              </a:rPr>
              <a:t>mailbox</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Mailbox</a:t>
            </a:r>
            <a:r>
              <a:rPr sz="1700" spc="10" dirty="0">
                <a:latin typeface="Tahoma"/>
                <a:cs typeface="Tahoma"/>
              </a:rPr>
              <a:t> </a:t>
            </a:r>
            <a:r>
              <a:rPr sz="1700" spc="-5" dirty="0">
                <a:latin typeface="Tahoma"/>
                <a:cs typeface="Tahoma"/>
              </a:rPr>
              <a:t>destroyed</a:t>
            </a:r>
            <a:r>
              <a:rPr sz="1700" spc="10" dirty="0">
                <a:latin typeface="Tahoma"/>
                <a:cs typeface="Tahoma"/>
              </a:rPr>
              <a:t> </a:t>
            </a:r>
            <a:r>
              <a:rPr sz="1700" spc="-10" dirty="0">
                <a:latin typeface="Tahoma"/>
                <a:cs typeface="Tahoma"/>
              </a:rPr>
              <a:t>with</a:t>
            </a:r>
            <a:r>
              <a:rPr sz="1700" spc="5" dirty="0">
                <a:latin typeface="Tahoma"/>
                <a:cs typeface="Tahoma"/>
              </a:rPr>
              <a:t> </a:t>
            </a:r>
            <a:r>
              <a:rPr sz="1700" spc="-5" dirty="0">
                <a:latin typeface="Tahoma"/>
                <a:cs typeface="Tahoma"/>
              </a:rPr>
              <a:t>termination</a:t>
            </a:r>
            <a:r>
              <a:rPr sz="1700" spc="5" dirty="0">
                <a:latin typeface="Tahoma"/>
                <a:cs typeface="Tahoma"/>
              </a:rPr>
              <a:t> of</a:t>
            </a:r>
            <a:r>
              <a:rPr sz="1700" spc="-15" dirty="0">
                <a:latin typeface="Tahoma"/>
                <a:cs typeface="Tahoma"/>
              </a:rPr>
              <a:t> </a:t>
            </a:r>
            <a:r>
              <a:rPr sz="1700" spc="-5" dirty="0">
                <a:latin typeface="Tahoma"/>
                <a:cs typeface="Tahoma"/>
              </a:rPr>
              <a:t>the</a:t>
            </a:r>
            <a:r>
              <a:rPr sz="1700" spc="5" dirty="0">
                <a:latin typeface="Tahoma"/>
                <a:cs typeface="Tahoma"/>
              </a:rPr>
              <a:t> </a:t>
            </a:r>
            <a:r>
              <a:rPr sz="1700" spc="-5" dirty="0">
                <a:latin typeface="Tahoma"/>
                <a:cs typeface="Tahoma"/>
              </a:rPr>
              <a:t>process</a:t>
            </a:r>
            <a:endParaRPr sz="1700">
              <a:latin typeface="Tahoma"/>
              <a:cs typeface="Tahoma"/>
            </a:endParaRPr>
          </a:p>
          <a:p>
            <a:pPr lvl="2">
              <a:lnSpc>
                <a:spcPct val="100000"/>
              </a:lnSpc>
              <a:spcBef>
                <a:spcPts val="25"/>
              </a:spcBef>
              <a:buFont typeface="Wingdings"/>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Case</a:t>
            </a:r>
            <a:r>
              <a:rPr sz="2100" spc="-15" dirty="0">
                <a:latin typeface="Tahoma"/>
                <a:cs typeface="Tahoma"/>
              </a:rPr>
              <a:t> </a:t>
            </a:r>
            <a:r>
              <a:rPr sz="2100" dirty="0">
                <a:latin typeface="Tahoma"/>
                <a:cs typeface="Tahoma"/>
              </a:rPr>
              <a:t>OS</a:t>
            </a:r>
            <a:r>
              <a:rPr sz="2100" spc="-15" dirty="0">
                <a:latin typeface="Tahoma"/>
                <a:cs typeface="Tahoma"/>
              </a:rPr>
              <a:t> </a:t>
            </a:r>
            <a:r>
              <a:rPr sz="2100" dirty="0">
                <a:latin typeface="Tahoma"/>
                <a:cs typeface="Tahoma"/>
              </a:rPr>
              <a:t>is</a:t>
            </a:r>
            <a:r>
              <a:rPr sz="2100" spc="-15" dirty="0">
                <a:latin typeface="Tahoma"/>
                <a:cs typeface="Tahoma"/>
              </a:rPr>
              <a:t> </a:t>
            </a:r>
            <a:r>
              <a:rPr sz="2100" spc="5" dirty="0">
                <a:latin typeface="Tahoma"/>
                <a:cs typeface="Tahoma"/>
              </a:rPr>
              <a:t>the</a:t>
            </a:r>
            <a:r>
              <a:rPr sz="2100" spc="-35" dirty="0">
                <a:latin typeface="Tahoma"/>
                <a:cs typeface="Tahoma"/>
              </a:rPr>
              <a:t> </a:t>
            </a:r>
            <a:r>
              <a:rPr sz="2100" spc="-5" dirty="0">
                <a:latin typeface="Tahoma"/>
                <a:cs typeface="Tahoma"/>
              </a:rPr>
              <a:t>owner</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Need</a:t>
            </a:r>
            <a:r>
              <a:rPr sz="1900" spc="15" dirty="0">
                <a:latin typeface="Tahoma"/>
                <a:cs typeface="Tahoma"/>
              </a:rPr>
              <a:t> </a:t>
            </a:r>
            <a:r>
              <a:rPr sz="1900" spc="-10" dirty="0">
                <a:latin typeface="Tahoma"/>
                <a:cs typeface="Tahoma"/>
              </a:rPr>
              <a:t>support</a:t>
            </a:r>
            <a:r>
              <a:rPr sz="1900" spc="30" dirty="0">
                <a:latin typeface="Tahoma"/>
                <a:cs typeface="Tahoma"/>
              </a:rPr>
              <a:t> </a:t>
            </a:r>
            <a:r>
              <a:rPr sz="1900" spc="-5" dirty="0">
                <a:latin typeface="Tahoma"/>
                <a:cs typeface="Tahoma"/>
              </a:rPr>
              <a:t>for</a:t>
            </a:r>
            <a:r>
              <a:rPr sz="1900" spc="5" dirty="0">
                <a:latin typeface="Tahoma"/>
                <a:cs typeface="Tahoma"/>
              </a:rPr>
              <a:t> </a:t>
            </a:r>
            <a:r>
              <a:rPr sz="1900" spc="-5" dirty="0">
                <a:latin typeface="Tahoma"/>
                <a:cs typeface="Tahoma"/>
              </a:rPr>
              <a:t>processes</a:t>
            </a:r>
            <a:r>
              <a:rPr sz="1900" spc="25" dirty="0">
                <a:latin typeface="Tahoma"/>
                <a:cs typeface="Tahoma"/>
              </a:rPr>
              <a:t> </a:t>
            </a:r>
            <a:r>
              <a:rPr sz="1900" spc="-10" dirty="0">
                <a:latin typeface="Tahoma"/>
                <a:cs typeface="Tahoma"/>
              </a:rPr>
              <a:t>to</a:t>
            </a:r>
            <a:endParaRPr sz="1900">
              <a:latin typeface="Tahoma"/>
              <a:cs typeface="Tahoma"/>
            </a:endParaRPr>
          </a:p>
          <a:p>
            <a:pPr marL="1155065" lvl="2" indent="-228600">
              <a:lnSpc>
                <a:spcPct val="100000"/>
              </a:lnSpc>
              <a:spcBef>
                <a:spcPts val="405"/>
              </a:spcBef>
              <a:buFont typeface="Wingdings"/>
              <a:buChar char=""/>
              <a:tabLst>
                <a:tab pos="1155700" algn="l"/>
              </a:tabLst>
            </a:pPr>
            <a:r>
              <a:rPr sz="1700" dirty="0">
                <a:latin typeface="Tahoma"/>
                <a:cs typeface="Tahoma"/>
              </a:rPr>
              <a:t>Create</a:t>
            </a:r>
            <a:endParaRPr sz="1700">
              <a:latin typeface="Tahoma"/>
              <a:cs typeface="Tahoma"/>
            </a:endParaRPr>
          </a:p>
          <a:p>
            <a:pPr marL="1155065" lvl="2" indent="-228600">
              <a:lnSpc>
                <a:spcPct val="100000"/>
              </a:lnSpc>
              <a:spcBef>
                <a:spcPts val="409"/>
              </a:spcBef>
              <a:buFont typeface="Wingdings"/>
              <a:buChar char=""/>
              <a:tabLst>
                <a:tab pos="1155700" algn="l"/>
              </a:tabLst>
            </a:pPr>
            <a:r>
              <a:rPr sz="1700" spc="-5" dirty="0">
                <a:latin typeface="Tahoma"/>
                <a:cs typeface="Tahoma"/>
              </a:rPr>
              <a:t>Send</a:t>
            </a:r>
            <a:r>
              <a:rPr sz="1700" spc="5" dirty="0">
                <a:latin typeface="Tahoma"/>
                <a:cs typeface="Tahoma"/>
              </a:rPr>
              <a:t> </a:t>
            </a:r>
            <a:r>
              <a:rPr sz="1700" spc="-5" dirty="0">
                <a:latin typeface="Tahoma"/>
                <a:cs typeface="Tahoma"/>
              </a:rPr>
              <a:t>and </a:t>
            </a:r>
            <a:r>
              <a:rPr sz="1700" dirty="0">
                <a:latin typeface="Tahoma"/>
                <a:cs typeface="Tahoma"/>
              </a:rPr>
              <a:t>receive</a:t>
            </a:r>
            <a:r>
              <a:rPr sz="1700" spc="5" dirty="0">
                <a:latin typeface="Tahoma"/>
                <a:cs typeface="Tahoma"/>
              </a:rPr>
              <a:t> </a:t>
            </a:r>
            <a:r>
              <a:rPr sz="1700" spc="-5" dirty="0">
                <a:latin typeface="Tahoma"/>
                <a:cs typeface="Tahoma"/>
              </a:rPr>
              <a:t>messages</a:t>
            </a:r>
            <a:r>
              <a:rPr sz="1700" spc="5" dirty="0">
                <a:latin typeface="Tahoma"/>
                <a:cs typeface="Tahoma"/>
              </a:rPr>
              <a:t> </a:t>
            </a:r>
            <a:r>
              <a:rPr sz="1700" spc="-5" dirty="0">
                <a:latin typeface="Tahoma"/>
                <a:cs typeface="Tahoma"/>
              </a:rPr>
              <a:t>through</a:t>
            </a:r>
            <a:r>
              <a:rPr sz="1700" spc="15" dirty="0">
                <a:latin typeface="Tahoma"/>
                <a:cs typeface="Tahoma"/>
              </a:rPr>
              <a:t> </a:t>
            </a:r>
            <a:r>
              <a:rPr sz="1700" spc="-10" dirty="0">
                <a:latin typeface="Tahoma"/>
                <a:cs typeface="Tahoma"/>
              </a:rPr>
              <a:t>the</a:t>
            </a:r>
            <a:r>
              <a:rPr sz="1700" spc="5" dirty="0">
                <a:latin typeface="Tahoma"/>
                <a:cs typeface="Tahoma"/>
              </a:rPr>
              <a:t> </a:t>
            </a:r>
            <a:r>
              <a:rPr sz="1700" spc="-5" dirty="0">
                <a:latin typeface="Tahoma"/>
                <a:cs typeface="Tahoma"/>
              </a:rPr>
              <a:t>mailbox</a:t>
            </a:r>
            <a:endParaRPr sz="17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Delete</a:t>
            </a:r>
            <a:r>
              <a:rPr sz="1700" spc="-20" dirty="0">
                <a:latin typeface="Tahoma"/>
                <a:cs typeface="Tahoma"/>
              </a:rPr>
              <a:t> </a:t>
            </a:r>
            <a:r>
              <a:rPr sz="1700" dirty="0">
                <a:latin typeface="Tahoma"/>
                <a:cs typeface="Tahoma"/>
              </a:rPr>
              <a:t>a</a:t>
            </a:r>
            <a:r>
              <a:rPr sz="1700" spc="-10" dirty="0">
                <a:latin typeface="Tahoma"/>
                <a:cs typeface="Tahoma"/>
              </a:rPr>
              <a:t> </a:t>
            </a:r>
            <a:r>
              <a:rPr sz="1700" spc="-5" dirty="0">
                <a:latin typeface="Tahoma"/>
                <a:cs typeface="Tahoma"/>
              </a:rPr>
              <a:t>mailbox</a:t>
            </a:r>
            <a:endParaRPr sz="17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Manage</a:t>
            </a:r>
            <a:r>
              <a:rPr sz="1900" spc="-15" dirty="0">
                <a:latin typeface="Tahoma"/>
                <a:cs typeface="Tahoma"/>
              </a:rPr>
              <a:t> </a:t>
            </a:r>
            <a:r>
              <a:rPr sz="1900" spc="-5" dirty="0">
                <a:latin typeface="Tahoma"/>
                <a:cs typeface="Tahoma"/>
              </a:rPr>
              <a:t>ownership</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Possibly</a:t>
            </a:r>
            <a:r>
              <a:rPr sz="1900" spc="15" dirty="0">
                <a:latin typeface="Tahoma"/>
                <a:cs typeface="Tahoma"/>
              </a:rPr>
              <a:t> </a:t>
            </a:r>
            <a:r>
              <a:rPr sz="1900" spc="-5" dirty="0">
                <a:latin typeface="Tahoma"/>
                <a:cs typeface="Tahoma"/>
              </a:rPr>
              <a:t>multiple</a:t>
            </a:r>
            <a:r>
              <a:rPr sz="1900" spc="20" dirty="0">
                <a:latin typeface="Tahoma"/>
                <a:cs typeface="Tahoma"/>
              </a:rPr>
              <a:t> </a:t>
            </a:r>
            <a:r>
              <a:rPr sz="1900" spc="-5" dirty="0">
                <a:latin typeface="Tahoma"/>
                <a:cs typeface="Tahoma"/>
              </a:rPr>
              <a:t>owners/</a:t>
            </a:r>
            <a:r>
              <a:rPr sz="1900" spc="10" dirty="0">
                <a:latin typeface="Tahoma"/>
                <a:cs typeface="Tahoma"/>
              </a:rPr>
              <a:t> </a:t>
            </a:r>
            <a:r>
              <a:rPr sz="1900" spc="-5" dirty="0">
                <a:latin typeface="Tahoma"/>
                <a:cs typeface="Tahoma"/>
              </a:rPr>
              <a:t>receivers</a:t>
            </a:r>
            <a:endParaRPr sz="1900">
              <a:latin typeface="Tahoma"/>
              <a:cs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850255" cy="452120"/>
          </a:xfrm>
          <a:prstGeom prst="rect">
            <a:avLst/>
          </a:prstGeom>
        </p:spPr>
        <p:txBody>
          <a:bodyPr vert="horz" wrap="square" lIns="0" tIns="12065" rIns="0" bIns="0" rtlCol="0">
            <a:spAutoFit/>
          </a:bodyPr>
          <a:lstStyle/>
          <a:p>
            <a:pPr marL="12700">
              <a:lnSpc>
                <a:spcPct val="100000"/>
              </a:lnSpc>
              <a:spcBef>
                <a:spcPts val="95"/>
              </a:spcBef>
            </a:pPr>
            <a:r>
              <a:rPr spc="-5" dirty="0"/>
              <a:t>Indirect</a:t>
            </a:r>
            <a:r>
              <a:rPr spc="15" dirty="0"/>
              <a:t> </a:t>
            </a:r>
            <a:r>
              <a:rPr spc="-5" dirty="0"/>
              <a:t>Communication</a:t>
            </a:r>
            <a:r>
              <a:rPr spc="5" dirty="0"/>
              <a:t> </a:t>
            </a:r>
            <a:r>
              <a:rPr spc="-5" dirty="0"/>
              <a:t>–</a:t>
            </a:r>
            <a:r>
              <a:rPr spc="-15" dirty="0"/>
              <a:t> </a:t>
            </a:r>
            <a:r>
              <a:rPr spc="-5" dirty="0"/>
              <a:t>Ownership</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22</a:t>
            </a:fld>
            <a:endParaRPr dirty="0"/>
          </a:p>
        </p:txBody>
      </p:sp>
      <p:sp>
        <p:nvSpPr>
          <p:cNvPr id="3" name="object 3"/>
          <p:cNvSpPr txBox="1"/>
          <p:nvPr/>
        </p:nvSpPr>
        <p:spPr>
          <a:xfrm>
            <a:off x="860584" y="1547597"/>
            <a:ext cx="8121650" cy="381127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Process</a:t>
            </a:r>
            <a:r>
              <a:rPr sz="2100" spc="20" dirty="0">
                <a:latin typeface="Tahoma"/>
                <a:cs typeface="Tahoma"/>
              </a:rPr>
              <a:t> </a:t>
            </a:r>
            <a:r>
              <a:rPr sz="2100" dirty="0">
                <a:latin typeface="Tahoma"/>
                <a:cs typeface="Tahoma"/>
              </a:rPr>
              <a:t>owns </a:t>
            </a:r>
            <a:r>
              <a:rPr sz="2100" spc="-5" dirty="0">
                <a:latin typeface="Tahoma"/>
                <a:cs typeface="Tahoma"/>
              </a:rPr>
              <a:t>(i.e.</a:t>
            </a:r>
            <a:r>
              <a:rPr sz="2100" spc="-15" dirty="0">
                <a:latin typeface="Tahoma"/>
                <a:cs typeface="Tahoma"/>
              </a:rPr>
              <a:t> </a:t>
            </a:r>
            <a:r>
              <a:rPr sz="2100" spc="-5" dirty="0">
                <a:latin typeface="Tahoma"/>
                <a:cs typeface="Tahoma"/>
              </a:rPr>
              <a:t>mailbox</a:t>
            </a:r>
            <a:r>
              <a:rPr sz="2100" spc="-20" dirty="0">
                <a:latin typeface="Tahoma"/>
                <a:cs typeface="Tahoma"/>
              </a:rPr>
              <a:t> </a:t>
            </a:r>
            <a:r>
              <a:rPr sz="2100" dirty="0">
                <a:latin typeface="Tahoma"/>
                <a:cs typeface="Tahoma"/>
              </a:rPr>
              <a:t>is </a:t>
            </a:r>
            <a:r>
              <a:rPr sz="2100" spc="-5" dirty="0">
                <a:latin typeface="Tahoma"/>
                <a:cs typeface="Tahoma"/>
              </a:rPr>
              <a:t>implemented</a:t>
            </a:r>
            <a:r>
              <a:rPr sz="2100" spc="-15" dirty="0">
                <a:latin typeface="Tahoma"/>
                <a:cs typeface="Tahoma"/>
              </a:rPr>
              <a:t> </a:t>
            </a:r>
            <a:r>
              <a:rPr sz="2100" spc="-10" dirty="0">
                <a:latin typeface="Tahoma"/>
                <a:cs typeface="Tahoma"/>
              </a:rPr>
              <a:t>in</a:t>
            </a:r>
            <a:r>
              <a:rPr sz="2100" spc="20" dirty="0">
                <a:latin typeface="Tahoma"/>
                <a:cs typeface="Tahoma"/>
              </a:rPr>
              <a:t> </a:t>
            </a:r>
            <a:r>
              <a:rPr sz="2100" spc="-5" dirty="0">
                <a:latin typeface="Tahoma"/>
                <a:cs typeface="Tahoma"/>
              </a:rPr>
              <a:t>user</a:t>
            </a:r>
            <a:r>
              <a:rPr sz="2100" spc="-10" dirty="0">
                <a:latin typeface="Tahoma"/>
                <a:cs typeface="Tahoma"/>
              </a:rPr>
              <a:t> </a:t>
            </a:r>
            <a:r>
              <a:rPr sz="2100" dirty="0">
                <a:latin typeface="Tahoma"/>
                <a:cs typeface="Tahoma"/>
              </a:rPr>
              <a:t>space)</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Only</a:t>
            </a:r>
            <a:r>
              <a:rPr sz="1900" spc="30" dirty="0">
                <a:latin typeface="Tahoma"/>
                <a:cs typeface="Tahoma"/>
              </a:rPr>
              <a:t> </a:t>
            </a:r>
            <a:r>
              <a:rPr sz="1900" spc="-5" dirty="0">
                <a:latin typeface="Tahoma"/>
                <a:cs typeface="Tahoma"/>
              </a:rPr>
              <a:t>the</a:t>
            </a:r>
            <a:r>
              <a:rPr sz="1900" spc="15" dirty="0">
                <a:latin typeface="Tahoma"/>
                <a:cs typeface="Tahoma"/>
              </a:rPr>
              <a:t> </a:t>
            </a:r>
            <a:r>
              <a:rPr sz="1900" spc="-5" dirty="0">
                <a:latin typeface="Tahoma"/>
                <a:cs typeface="Tahoma"/>
              </a:rPr>
              <a:t>owner</a:t>
            </a:r>
            <a:r>
              <a:rPr sz="1900" spc="30" dirty="0">
                <a:latin typeface="Tahoma"/>
                <a:cs typeface="Tahoma"/>
              </a:rPr>
              <a:t> </a:t>
            </a:r>
            <a:r>
              <a:rPr sz="1900" spc="-5" dirty="0">
                <a:latin typeface="Tahoma"/>
                <a:cs typeface="Tahoma"/>
              </a:rPr>
              <a:t>may</a:t>
            </a:r>
            <a:r>
              <a:rPr sz="1900" spc="15" dirty="0">
                <a:latin typeface="Tahoma"/>
                <a:cs typeface="Tahoma"/>
              </a:rPr>
              <a:t> </a:t>
            </a:r>
            <a:r>
              <a:rPr sz="1900" spc="-5" dirty="0">
                <a:latin typeface="Tahoma"/>
                <a:cs typeface="Tahoma"/>
              </a:rPr>
              <a:t>receive</a:t>
            </a:r>
            <a:r>
              <a:rPr sz="1900" spc="35" dirty="0">
                <a:latin typeface="Tahoma"/>
                <a:cs typeface="Tahoma"/>
              </a:rPr>
              <a:t> </a:t>
            </a:r>
            <a:r>
              <a:rPr sz="1900" spc="-10" dirty="0">
                <a:latin typeface="Tahoma"/>
                <a:cs typeface="Tahoma"/>
              </a:rPr>
              <a:t>messages</a:t>
            </a:r>
            <a:r>
              <a:rPr sz="1900" spc="20" dirty="0">
                <a:latin typeface="Tahoma"/>
                <a:cs typeface="Tahoma"/>
              </a:rPr>
              <a:t> </a:t>
            </a:r>
            <a:r>
              <a:rPr sz="1900" spc="-5" dirty="0">
                <a:latin typeface="Tahoma"/>
                <a:cs typeface="Tahoma"/>
              </a:rPr>
              <a:t>through</a:t>
            </a:r>
            <a:r>
              <a:rPr sz="1900" spc="35" dirty="0">
                <a:latin typeface="Tahoma"/>
                <a:cs typeface="Tahoma"/>
              </a:rPr>
              <a:t> </a:t>
            </a:r>
            <a:r>
              <a:rPr sz="1900" spc="-5" dirty="0">
                <a:latin typeface="Tahoma"/>
                <a:cs typeface="Tahoma"/>
              </a:rPr>
              <a:t>this</a:t>
            </a:r>
            <a:r>
              <a:rPr sz="1900" spc="20" dirty="0">
                <a:latin typeface="Tahoma"/>
                <a:cs typeface="Tahoma"/>
              </a:rPr>
              <a:t> </a:t>
            </a:r>
            <a:r>
              <a:rPr sz="1900" spc="-5" dirty="0">
                <a:latin typeface="Tahoma"/>
                <a:cs typeface="Tahoma"/>
              </a:rPr>
              <a:t>mailbox</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Other</a:t>
            </a:r>
            <a:r>
              <a:rPr sz="1900" spc="20" dirty="0">
                <a:latin typeface="Tahoma"/>
                <a:cs typeface="Tahoma"/>
              </a:rPr>
              <a:t> </a:t>
            </a:r>
            <a:r>
              <a:rPr sz="1900" spc="-10" dirty="0">
                <a:latin typeface="Tahoma"/>
                <a:cs typeface="Tahoma"/>
              </a:rPr>
              <a:t>processes</a:t>
            </a:r>
            <a:r>
              <a:rPr sz="1900" spc="30" dirty="0">
                <a:latin typeface="Tahoma"/>
                <a:cs typeface="Tahoma"/>
              </a:rPr>
              <a:t> </a:t>
            </a:r>
            <a:r>
              <a:rPr sz="1900" spc="-10" dirty="0">
                <a:latin typeface="Tahoma"/>
                <a:cs typeface="Tahoma"/>
              </a:rPr>
              <a:t>may</a:t>
            </a:r>
            <a:r>
              <a:rPr sz="1900" spc="30" dirty="0">
                <a:latin typeface="Tahoma"/>
                <a:cs typeface="Tahoma"/>
              </a:rPr>
              <a:t> </a:t>
            </a:r>
            <a:r>
              <a:rPr sz="1900" spc="-10" dirty="0">
                <a:latin typeface="Tahoma"/>
                <a:cs typeface="Tahoma"/>
              </a:rPr>
              <a:t>only</a:t>
            </a:r>
            <a:r>
              <a:rPr sz="1900" spc="30" dirty="0">
                <a:latin typeface="Tahoma"/>
                <a:cs typeface="Tahoma"/>
              </a:rPr>
              <a:t> </a:t>
            </a:r>
            <a:r>
              <a:rPr sz="1900" dirty="0">
                <a:latin typeface="Tahoma"/>
                <a:cs typeface="Tahoma"/>
              </a:rPr>
              <a:t>send</a:t>
            </a:r>
            <a:endParaRPr sz="19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When</a:t>
            </a:r>
            <a:r>
              <a:rPr sz="1900" spc="30" dirty="0">
                <a:latin typeface="Tahoma"/>
                <a:cs typeface="Tahoma"/>
              </a:rPr>
              <a:t> </a:t>
            </a:r>
            <a:r>
              <a:rPr sz="1900" spc="-5" dirty="0">
                <a:latin typeface="Tahoma"/>
                <a:cs typeface="Tahoma"/>
              </a:rPr>
              <a:t>process</a:t>
            </a:r>
            <a:r>
              <a:rPr sz="1900" spc="20" dirty="0">
                <a:latin typeface="Tahoma"/>
                <a:cs typeface="Tahoma"/>
              </a:rPr>
              <a:t> </a:t>
            </a:r>
            <a:r>
              <a:rPr sz="1900" spc="-5" dirty="0">
                <a:latin typeface="Tahoma"/>
                <a:cs typeface="Tahoma"/>
              </a:rPr>
              <a:t>terminates</a:t>
            </a:r>
            <a:r>
              <a:rPr sz="1900" spc="30" dirty="0">
                <a:latin typeface="Tahoma"/>
                <a:cs typeface="Tahoma"/>
              </a:rPr>
              <a:t> </a:t>
            </a:r>
            <a:r>
              <a:rPr sz="1900" spc="-10" dirty="0">
                <a:latin typeface="Tahoma"/>
                <a:cs typeface="Tahoma"/>
              </a:rPr>
              <a:t>any</a:t>
            </a:r>
            <a:r>
              <a:rPr sz="1900" spc="35" dirty="0">
                <a:latin typeface="Tahoma"/>
                <a:cs typeface="Tahoma"/>
              </a:rPr>
              <a:t> </a:t>
            </a:r>
            <a:r>
              <a:rPr sz="1900" spc="-10" dirty="0">
                <a:latin typeface="Tahoma"/>
                <a:cs typeface="Tahoma"/>
              </a:rPr>
              <a:t>“owned”</a:t>
            </a:r>
            <a:r>
              <a:rPr sz="1900" spc="45" dirty="0">
                <a:latin typeface="Tahoma"/>
                <a:cs typeface="Tahoma"/>
              </a:rPr>
              <a:t> </a:t>
            </a:r>
            <a:r>
              <a:rPr sz="1900" spc="-5" dirty="0">
                <a:latin typeface="Tahoma"/>
                <a:cs typeface="Tahoma"/>
              </a:rPr>
              <a:t>mailboxes</a:t>
            </a:r>
            <a:r>
              <a:rPr sz="1900" spc="30" dirty="0">
                <a:latin typeface="Tahoma"/>
                <a:cs typeface="Tahoma"/>
              </a:rPr>
              <a:t> </a:t>
            </a:r>
            <a:r>
              <a:rPr sz="1900" spc="-5" dirty="0">
                <a:latin typeface="Tahoma"/>
                <a:cs typeface="Tahoma"/>
              </a:rPr>
              <a:t>are</a:t>
            </a:r>
            <a:r>
              <a:rPr sz="1900" dirty="0">
                <a:latin typeface="Tahoma"/>
                <a:cs typeface="Tahoma"/>
              </a:rPr>
              <a:t> </a:t>
            </a:r>
            <a:r>
              <a:rPr sz="1900" spc="-5" dirty="0">
                <a:latin typeface="Tahoma"/>
                <a:cs typeface="Tahoma"/>
              </a:rPr>
              <a:t>destroyed</a:t>
            </a:r>
            <a:endParaRPr sz="1900">
              <a:latin typeface="Tahoma"/>
              <a:cs typeface="Tahoma"/>
            </a:endParaRPr>
          </a:p>
          <a:p>
            <a:pPr lvl="1">
              <a:lnSpc>
                <a:spcPct val="100000"/>
              </a:lnSpc>
              <a:spcBef>
                <a:spcPts val="20"/>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Kernel</a:t>
            </a:r>
            <a:r>
              <a:rPr sz="2100" spc="-40" dirty="0">
                <a:latin typeface="Tahoma"/>
                <a:cs typeface="Tahoma"/>
              </a:rPr>
              <a:t> </a:t>
            </a:r>
            <a:r>
              <a:rPr sz="2100" spc="-5" dirty="0">
                <a:latin typeface="Tahoma"/>
                <a:cs typeface="Tahoma"/>
              </a:rPr>
              <a:t>owns</a:t>
            </a:r>
            <a:endParaRPr sz="2100">
              <a:latin typeface="Tahoma"/>
              <a:cs typeface="Tahoma"/>
            </a:endParaRPr>
          </a:p>
          <a:p>
            <a:pPr marL="756285" marR="543560" lvl="1" indent="-287020">
              <a:lnSpc>
                <a:spcPct val="100000"/>
              </a:lnSpc>
              <a:spcBef>
                <a:spcPts val="465"/>
              </a:spcBef>
              <a:buChar char="–"/>
              <a:tabLst>
                <a:tab pos="756285" algn="l"/>
                <a:tab pos="756920" algn="l"/>
              </a:tabLst>
            </a:pPr>
            <a:r>
              <a:rPr sz="1900" spc="-5" dirty="0">
                <a:latin typeface="Tahoma"/>
                <a:cs typeface="Tahoma"/>
              </a:rPr>
              <a:t>Kernel</a:t>
            </a:r>
            <a:r>
              <a:rPr sz="1900" spc="15" dirty="0">
                <a:latin typeface="Tahoma"/>
                <a:cs typeface="Tahoma"/>
              </a:rPr>
              <a:t> </a:t>
            </a:r>
            <a:r>
              <a:rPr sz="1900" spc="-10" dirty="0">
                <a:latin typeface="Tahoma"/>
                <a:cs typeface="Tahoma"/>
              </a:rPr>
              <a:t>provides</a:t>
            </a:r>
            <a:r>
              <a:rPr sz="1900" spc="40" dirty="0">
                <a:latin typeface="Tahoma"/>
                <a:cs typeface="Tahoma"/>
              </a:rPr>
              <a:t> </a:t>
            </a:r>
            <a:r>
              <a:rPr sz="1900" spc="-5" dirty="0">
                <a:latin typeface="Tahoma"/>
                <a:cs typeface="Tahoma"/>
              </a:rPr>
              <a:t>mechanisms</a:t>
            </a:r>
            <a:r>
              <a:rPr sz="1900" spc="35" dirty="0">
                <a:latin typeface="Tahoma"/>
                <a:cs typeface="Tahoma"/>
              </a:rPr>
              <a:t> </a:t>
            </a:r>
            <a:r>
              <a:rPr sz="1900" dirty="0">
                <a:latin typeface="Tahoma"/>
                <a:cs typeface="Tahoma"/>
              </a:rPr>
              <a:t>to</a:t>
            </a:r>
            <a:r>
              <a:rPr sz="1900" spc="10" dirty="0">
                <a:latin typeface="Tahoma"/>
                <a:cs typeface="Tahoma"/>
              </a:rPr>
              <a:t> </a:t>
            </a:r>
            <a:r>
              <a:rPr sz="1900" spc="-5" dirty="0">
                <a:latin typeface="Tahoma"/>
                <a:cs typeface="Tahoma"/>
              </a:rPr>
              <a:t>create,</a:t>
            </a:r>
            <a:r>
              <a:rPr sz="1900" spc="45" dirty="0">
                <a:latin typeface="Tahoma"/>
                <a:cs typeface="Tahoma"/>
              </a:rPr>
              <a:t> </a:t>
            </a:r>
            <a:r>
              <a:rPr sz="1900" spc="-10" dirty="0">
                <a:latin typeface="Tahoma"/>
                <a:cs typeface="Tahoma"/>
              </a:rPr>
              <a:t>delete,</a:t>
            </a:r>
            <a:r>
              <a:rPr sz="1900" spc="30" dirty="0">
                <a:latin typeface="Tahoma"/>
                <a:cs typeface="Tahoma"/>
              </a:rPr>
              <a:t> </a:t>
            </a:r>
            <a:r>
              <a:rPr sz="1900" spc="-5" dirty="0">
                <a:latin typeface="Tahoma"/>
                <a:cs typeface="Tahoma"/>
              </a:rPr>
              <a:t>send</a:t>
            </a:r>
            <a:r>
              <a:rPr sz="1900" spc="5" dirty="0">
                <a:latin typeface="Tahoma"/>
                <a:cs typeface="Tahoma"/>
              </a:rPr>
              <a:t> </a:t>
            </a:r>
            <a:r>
              <a:rPr sz="1900" spc="-5" dirty="0">
                <a:latin typeface="Tahoma"/>
                <a:cs typeface="Tahoma"/>
              </a:rPr>
              <a:t>and</a:t>
            </a:r>
            <a:r>
              <a:rPr sz="1900" spc="10" dirty="0">
                <a:latin typeface="Tahoma"/>
                <a:cs typeface="Tahoma"/>
              </a:rPr>
              <a:t> </a:t>
            </a:r>
            <a:r>
              <a:rPr sz="1900" spc="-5" dirty="0">
                <a:latin typeface="Tahoma"/>
                <a:cs typeface="Tahoma"/>
              </a:rPr>
              <a:t>receive </a:t>
            </a:r>
            <a:r>
              <a:rPr sz="1900" spc="-580" dirty="0">
                <a:latin typeface="Tahoma"/>
                <a:cs typeface="Tahoma"/>
              </a:rPr>
              <a:t> </a:t>
            </a:r>
            <a:r>
              <a:rPr sz="1900" spc="-10" dirty="0">
                <a:latin typeface="Tahoma"/>
                <a:cs typeface="Tahoma"/>
              </a:rPr>
              <a:t>through</a:t>
            </a:r>
            <a:r>
              <a:rPr sz="1900" spc="50" dirty="0">
                <a:latin typeface="Tahoma"/>
                <a:cs typeface="Tahoma"/>
              </a:rPr>
              <a:t> </a:t>
            </a:r>
            <a:r>
              <a:rPr sz="1900" spc="-10" dirty="0">
                <a:latin typeface="Tahoma"/>
                <a:cs typeface="Tahoma"/>
              </a:rPr>
              <a:t>mailboxes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Mailbox</a:t>
            </a:r>
            <a:r>
              <a:rPr sz="1900" spc="20" dirty="0">
                <a:latin typeface="Tahoma"/>
                <a:cs typeface="Tahoma"/>
              </a:rPr>
              <a:t> </a:t>
            </a:r>
            <a:r>
              <a:rPr sz="1900" spc="-10" dirty="0">
                <a:latin typeface="Tahoma"/>
                <a:cs typeface="Tahoma"/>
              </a:rPr>
              <a:t>has</a:t>
            </a:r>
            <a:r>
              <a:rPr sz="1900" spc="40" dirty="0">
                <a:latin typeface="Tahoma"/>
                <a:cs typeface="Tahoma"/>
              </a:rPr>
              <a:t> </a:t>
            </a:r>
            <a:r>
              <a:rPr sz="1900" spc="-10" dirty="0">
                <a:latin typeface="Tahoma"/>
                <a:cs typeface="Tahoma"/>
              </a:rPr>
              <a:t>existence</a:t>
            </a:r>
            <a:r>
              <a:rPr sz="1900" spc="40" dirty="0">
                <a:latin typeface="Tahoma"/>
                <a:cs typeface="Tahoma"/>
              </a:rPr>
              <a:t> </a:t>
            </a:r>
            <a:r>
              <a:rPr sz="1900" spc="-10" dirty="0">
                <a:latin typeface="Tahoma"/>
                <a:cs typeface="Tahoma"/>
              </a:rPr>
              <a:t>of</a:t>
            </a:r>
            <a:r>
              <a:rPr sz="1900" dirty="0">
                <a:latin typeface="Tahoma"/>
                <a:cs typeface="Tahoma"/>
              </a:rPr>
              <a:t> its</a:t>
            </a:r>
            <a:r>
              <a:rPr sz="1900" spc="25" dirty="0">
                <a:latin typeface="Tahoma"/>
                <a:cs typeface="Tahoma"/>
              </a:rPr>
              <a:t> </a:t>
            </a:r>
            <a:r>
              <a:rPr sz="1900" spc="-10" dirty="0">
                <a:latin typeface="Tahoma"/>
                <a:cs typeface="Tahoma"/>
              </a:rPr>
              <a:t>own</a:t>
            </a:r>
            <a:r>
              <a:rPr sz="1900" spc="40" dirty="0">
                <a:latin typeface="Tahoma"/>
                <a:cs typeface="Tahoma"/>
              </a:rPr>
              <a:t> </a:t>
            </a:r>
            <a:r>
              <a:rPr sz="1900" spc="-10" dirty="0">
                <a:latin typeface="Tahoma"/>
                <a:cs typeface="Tahoma"/>
              </a:rPr>
              <a:t>independent</a:t>
            </a:r>
            <a:r>
              <a:rPr sz="1900" spc="45" dirty="0">
                <a:latin typeface="Tahoma"/>
                <a:cs typeface="Tahoma"/>
              </a:rPr>
              <a:t> </a:t>
            </a:r>
            <a:r>
              <a:rPr sz="1900" dirty="0">
                <a:latin typeface="Tahoma"/>
                <a:cs typeface="Tahoma"/>
              </a:rPr>
              <a:t>of</a:t>
            </a:r>
            <a:r>
              <a:rPr sz="1900" spc="20" dirty="0">
                <a:latin typeface="Tahoma"/>
                <a:cs typeface="Tahoma"/>
              </a:rPr>
              <a:t> </a:t>
            </a:r>
            <a:r>
              <a:rPr sz="1900" spc="-10" dirty="0">
                <a:latin typeface="Tahoma"/>
                <a:cs typeface="Tahoma"/>
              </a:rPr>
              <a:t>any</a:t>
            </a:r>
            <a:r>
              <a:rPr sz="1900" spc="15" dirty="0">
                <a:latin typeface="Tahoma"/>
                <a:cs typeface="Tahoma"/>
              </a:rPr>
              <a:t> </a:t>
            </a:r>
            <a:r>
              <a:rPr sz="1900" spc="-5" dirty="0">
                <a:latin typeface="Tahoma"/>
                <a:cs typeface="Tahoma"/>
              </a:rPr>
              <a:t>process</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Process</a:t>
            </a:r>
            <a:r>
              <a:rPr sz="1900" spc="20" dirty="0">
                <a:latin typeface="Tahoma"/>
                <a:cs typeface="Tahoma"/>
              </a:rPr>
              <a:t> </a:t>
            </a:r>
            <a:r>
              <a:rPr sz="1900" spc="-5" dirty="0">
                <a:latin typeface="Tahoma"/>
                <a:cs typeface="Tahoma"/>
              </a:rPr>
              <a:t>that</a:t>
            </a:r>
            <a:r>
              <a:rPr sz="1900" spc="20" dirty="0">
                <a:latin typeface="Tahoma"/>
                <a:cs typeface="Tahoma"/>
              </a:rPr>
              <a:t> </a:t>
            </a:r>
            <a:r>
              <a:rPr sz="1900" spc="-5" dirty="0">
                <a:latin typeface="Tahoma"/>
                <a:cs typeface="Tahoma"/>
              </a:rPr>
              <a:t>creates</a:t>
            </a:r>
            <a:r>
              <a:rPr sz="1900" spc="35" dirty="0">
                <a:latin typeface="Tahoma"/>
                <a:cs typeface="Tahoma"/>
              </a:rPr>
              <a:t> </a:t>
            </a:r>
            <a:r>
              <a:rPr sz="1900" spc="-10" dirty="0">
                <a:latin typeface="Tahoma"/>
                <a:cs typeface="Tahoma"/>
              </a:rPr>
              <a:t>mailbox</a:t>
            </a:r>
            <a:r>
              <a:rPr sz="1900" spc="40" dirty="0">
                <a:latin typeface="Tahoma"/>
                <a:cs typeface="Tahoma"/>
              </a:rPr>
              <a:t> </a:t>
            </a:r>
            <a:r>
              <a:rPr sz="1900" spc="-5" dirty="0">
                <a:latin typeface="Tahoma"/>
                <a:cs typeface="Tahoma"/>
              </a:rPr>
              <a:t>owns</a:t>
            </a:r>
            <a:r>
              <a:rPr sz="1900" spc="20" dirty="0">
                <a:latin typeface="Tahoma"/>
                <a:cs typeface="Tahoma"/>
              </a:rPr>
              <a:t> </a:t>
            </a:r>
            <a:r>
              <a:rPr sz="1900" spc="-5" dirty="0">
                <a:latin typeface="Tahoma"/>
                <a:cs typeface="Tahoma"/>
              </a:rPr>
              <a:t>it</a:t>
            </a:r>
            <a:r>
              <a:rPr sz="1900" dirty="0">
                <a:latin typeface="Tahoma"/>
                <a:cs typeface="Tahoma"/>
              </a:rPr>
              <a:t> </a:t>
            </a:r>
            <a:r>
              <a:rPr sz="1900" spc="-5" dirty="0">
                <a:latin typeface="Tahoma"/>
                <a:cs typeface="Tahoma"/>
              </a:rPr>
              <a:t>(and</a:t>
            </a:r>
            <a:r>
              <a:rPr sz="1900" spc="25" dirty="0">
                <a:latin typeface="Tahoma"/>
                <a:cs typeface="Tahoma"/>
              </a:rPr>
              <a:t> </a:t>
            </a:r>
            <a:r>
              <a:rPr sz="1900" spc="-10" dirty="0">
                <a:latin typeface="Tahoma"/>
                <a:cs typeface="Tahoma"/>
              </a:rPr>
              <a:t>so</a:t>
            </a:r>
            <a:r>
              <a:rPr sz="1900" spc="25" dirty="0">
                <a:latin typeface="Tahoma"/>
                <a:cs typeface="Tahoma"/>
              </a:rPr>
              <a:t> </a:t>
            </a:r>
            <a:r>
              <a:rPr sz="1900" spc="-10" dirty="0">
                <a:latin typeface="Tahoma"/>
                <a:cs typeface="Tahoma"/>
              </a:rPr>
              <a:t>may</a:t>
            </a:r>
            <a:r>
              <a:rPr sz="1900" spc="40" dirty="0">
                <a:latin typeface="Tahoma"/>
                <a:cs typeface="Tahoma"/>
              </a:rPr>
              <a:t> </a:t>
            </a:r>
            <a:r>
              <a:rPr sz="1900" spc="-5" dirty="0">
                <a:latin typeface="Tahoma"/>
                <a:cs typeface="Tahoma"/>
              </a:rPr>
              <a:t>receive</a:t>
            </a:r>
            <a:r>
              <a:rPr sz="1900" spc="15" dirty="0">
                <a:latin typeface="Tahoma"/>
                <a:cs typeface="Tahoma"/>
              </a:rPr>
              <a:t> </a:t>
            </a:r>
            <a:r>
              <a:rPr sz="1900" spc="-5" dirty="0">
                <a:latin typeface="Tahoma"/>
                <a:cs typeface="Tahoma"/>
              </a:rPr>
              <a:t>through</a:t>
            </a:r>
            <a:r>
              <a:rPr sz="1900" spc="35" dirty="0">
                <a:latin typeface="Tahoma"/>
                <a:cs typeface="Tahoma"/>
              </a:rPr>
              <a:t> </a:t>
            </a:r>
            <a:r>
              <a:rPr sz="1900" spc="-5" dirty="0">
                <a:latin typeface="Tahoma"/>
                <a:cs typeface="Tahoma"/>
              </a:rPr>
              <a:t>it)</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Process</a:t>
            </a:r>
            <a:r>
              <a:rPr sz="1900" spc="15" dirty="0">
                <a:latin typeface="Tahoma"/>
                <a:cs typeface="Tahoma"/>
              </a:rPr>
              <a:t> </a:t>
            </a:r>
            <a:r>
              <a:rPr sz="1900" spc="-5" dirty="0">
                <a:latin typeface="Tahoma"/>
                <a:cs typeface="Tahoma"/>
              </a:rPr>
              <a:t>may</a:t>
            </a:r>
            <a:r>
              <a:rPr sz="1900" spc="15" dirty="0">
                <a:latin typeface="Tahoma"/>
                <a:cs typeface="Tahoma"/>
              </a:rPr>
              <a:t> </a:t>
            </a:r>
            <a:r>
              <a:rPr sz="1900" spc="-5" dirty="0">
                <a:latin typeface="Tahoma"/>
                <a:cs typeface="Tahoma"/>
              </a:rPr>
              <a:t>transfer</a:t>
            </a:r>
            <a:r>
              <a:rPr sz="1900" spc="30" dirty="0">
                <a:latin typeface="Tahoma"/>
                <a:cs typeface="Tahoma"/>
              </a:rPr>
              <a:t> </a:t>
            </a:r>
            <a:r>
              <a:rPr sz="1900" spc="-5" dirty="0">
                <a:latin typeface="Tahoma"/>
                <a:cs typeface="Tahoma"/>
              </a:rPr>
              <a:t>ownership</a:t>
            </a:r>
            <a:r>
              <a:rPr sz="1900" spc="25" dirty="0">
                <a:latin typeface="Tahoma"/>
                <a:cs typeface="Tahoma"/>
              </a:rPr>
              <a:t> </a:t>
            </a:r>
            <a:r>
              <a:rPr sz="1900" dirty="0">
                <a:latin typeface="Tahoma"/>
                <a:cs typeface="Tahoma"/>
              </a:rPr>
              <a:t>to </a:t>
            </a:r>
            <a:r>
              <a:rPr sz="1900" spc="-5" dirty="0">
                <a:latin typeface="Tahoma"/>
                <a:cs typeface="Tahoma"/>
              </a:rPr>
              <a:t>another</a:t>
            </a:r>
            <a:r>
              <a:rPr sz="1900" spc="30" dirty="0">
                <a:latin typeface="Tahoma"/>
                <a:cs typeface="Tahoma"/>
              </a:rPr>
              <a:t> </a:t>
            </a:r>
            <a:r>
              <a:rPr sz="1900" spc="-5" dirty="0">
                <a:latin typeface="Tahoma"/>
                <a:cs typeface="Tahoma"/>
              </a:rPr>
              <a:t>process</a:t>
            </a:r>
            <a:endParaRPr sz="190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496185" cy="452120"/>
          </a:xfrm>
          <a:prstGeom prst="rect">
            <a:avLst/>
          </a:prstGeom>
        </p:spPr>
        <p:txBody>
          <a:bodyPr vert="horz" wrap="square" lIns="0" tIns="12065" rIns="0" bIns="0" rtlCol="0">
            <a:spAutoFit/>
          </a:bodyPr>
          <a:lstStyle/>
          <a:p>
            <a:pPr marL="12700">
              <a:lnSpc>
                <a:spcPct val="100000"/>
              </a:lnSpc>
              <a:spcBef>
                <a:spcPts val="95"/>
              </a:spcBef>
            </a:pPr>
            <a:r>
              <a:rPr spc="-5" dirty="0"/>
              <a:t>Synchronization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23</a:t>
            </a:fld>
            <a:endParaRPr dirty="0"/>
          </a:p>
        </p:txBody>
      </p:sp>
      <p:sp>
        <p:nvSpPr>
          <p:cNvPr id="3" name="object 3"/>
          <p:cNvSpPr txBox="1"/>
          <p:nvPr/>
        </p:nvSpPr>
        <p:spPr>
          <a:xfrm>
            <a:off x="860584" y="1613410"/>
            <a:ext cx="8139430" cy="504698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Message</a:t>
            </a:r>
            <a:r>
              <a:rPr sz="2100" dirty="0">
                <a:latin typeface="Tahoma"/>
                <a:cs typeface="Tahoma"/>
              </a:rPr>
              <a:t> </a:t>
            </a:r>
            <a:r>
              <a:rPr sz="2100" spc="-5" dirty="0">
                <a:latin typeface="Tahoma"/>
                <a:cs typeface="Tahoma"/>
              </a:rPr>
              <a:t>passing</a:t>
            </a:r>
            <a:r>
              <a:rPr sz="2100" spc="-15" dirty="0">
                <a:latin typeface="Tahoma"/>
                <a:cs typeface="Tahoma"/>
              </a:rPr>
              <a:t> </a:t>
            </a:r>
            <a:r>
              <a:rPr sz="2100" dirty="0">
                <a:latin typeface="Tahoma"/>
                <a:cs typeface="Tahoma"/>
              </a:rPr>
              <a:t>may </a:t>
            </a:r>
            <a:r>
              <a:rPr sz="2100" spc="-5" dirty="0">
                <a:latin typeface="Tahoma"/>
                <a:cs typeface="Tahoma"/>
              </a:rPr>
              <a:t>be</a:t>
            </a:r>
            <a:r>
              <a:rPr sz="2100" dirty="0">
                <a:latin typeface="Tahoma"/>
                <a:cs typeface="Tahoma"/>
              </a:rPr>
              <a:t> either</a:t>
            </a:r>
            <a:r>
              <a:rPr sz="2100" spc="-5" dirty="0">
                <a:latin typeface="Tahoma"/>
                <a:cs typeface="Tahoma"/>
              </a:rPr>
              <a:t> </a:t>
            </a:r>
            <a:r>
              <a:rPr sz="2100" spc="-5" dirty="0">
                <a:solidFill>
                  <a:srgbClr val="0070BF"/>
                </a:solidFill>
                <a:latin typeface="Tahoma"/>
                <a:cs typeface="Tahoma"/>
              </a:rPr>
              <a:t>blocking</a:t>
            </a:r>
            <a:r>
              <a:rPr sz="2100" spc="15" dirty="0">
                <a:solidFill>
                  <a:srgbClr val="0070BF"/>
                </a:solidFill>
                <a:latin typeface="Tahoma"/>
                <a:cs typeface="Tahoma"/>
              </a:rPr>
              <a:t> </a:t>
            </a:r>
            <a:r>
              <a:rPr sz="2100" spc="-5" dirty="0">
                <a:latin typeface="Tahoma"/>
                <a:cs typeface="Tahoma"/>
              </a:rPr>
              <a:t>or</a:t>
            </a:r>
            <a:r>
              <a:rPr sz="2100" spc="10" dirty="0">
                <a:latin typeface="Tahoma"/>
                <a:cs typeface="Tahoma"/>
              </a:rPr>
              <a:t> </a:t>
            </a:r>
            <a:r>
              <a:rPr sz="2100" spc="-5" dirty="0">
                <a:solidFill>
                  <a:srgbClr val="0070BF"/>
                </a:solidFill>
                <a:latin typeface="Tahoma"/>
                <a:cs typeface="Tahoma"/>
              </a:rPr>
              <a:t>non-blocking</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4965" indent="-342900">
              <a:lnSpc>
                <a:spcPct val="100000"/>
              </a:lnSpc>
              <a:buClr>
                <a:srgbClr val="000000"/>
              </a:buClr>
              <a:buChar char="•"/>
              <a:tabLst>
                <a:tab pos="354965" algn="l"/>
                <a:tab pos="355600" algn="l"/>
              </a:tabLst>
            </a:pPr>
            <a:r>
              <a:rPr sz="2100" spc="-5" dirty="0">
                <a:solidFill>
                  <a:srgbClr val="0070BF"/>
                </a:solidFill>
                <a:latin typeface="Tahoma"/>
                <a:cs typeface="Tahoma"/>
              </a:rPr>
              <a:t>Blocking</a:t>
            </a:r>
            <a:r>
              <a:rPr sz="2100" dirty="0">
                <a:solidFill>
                  <a:srgbClr val="0070BF"/>
                </a:solidFill>
                <a:latin typeface="Tahoma"/>
                <a:cs typeface="Tahoma"/>
              </a:rPr>
              <a:t> </a:t>
            </a:r>
            <a:r>
              <a:rPr sz="2100" dirty="0">
                <a:latin typeface="Tahoma"/>
                <a:cs typeface="Tahoma"/>
              </a:rPr>
              <a:t>is </a:t>
            </a:r>
            <a:r>
              <a:rPr sz="2100" spc="-5" dirty="0">
                <a:latin typeface="Tahoma"/>
                <a:cs typeface="Tahoma"/>
              </a:rPr>
              <a:t>considered</a:t>
            </a:r>
            <a:r>
              <a:rPr sz="2100" dirty="0">
                <a:latin typeface="Tahoma"/>
                <a:cs typeface="Tahoma"/>
              </a:rPr>
              <a:t> </a:t>
            </a:r>
            <a:r>
              <a:rPr sz="2100" spc="-5" dirty="0">
                <a:solidFill>
                  <a:srgbClr val="0070BF"/>
                </a:solidFill>
                <a:latin typeface="Tahoma"/>
                <a:cs typeface="Tahoma"/>
              </a:rPr>
              <a:t>synchronous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Blocking</a:t>
            </a:r>
            <a:r>
              <a:rPr sz="1900" spc="20" dirty="0">
                <a:latin typeface="Tahoma"/>
                <a:cs typeface="Tahoma"/>
              </a:rPr>
              <a:t> </a:t>
            </a:r>
            <a:r>
              <a:rPr sz="1900" dirty="0">
                <a:latin typeface="Tahoma"/>
                <a:cs typeface="Tahoma"/>
              </a:rPr>
              <a:t>send</a:t>
            </a:r>
            <a:r>
              <a:rPr sz="1900" spc="5" dirty="0">
                <a:latin typeface="Tahoma"/>
                <a:cs typeface="Tahoma"/>
              </a:rPr>
              <a:t> </a:t>
            </a:r>
            <a:r>
              <a:rPr sz="1900" spc="-10" dirty="0">
                <a:latin typeface="Tahoma"/>
                <a:cs typeface="Tahoma"/>
              </a:rPr>
              <a:t>has</a:t>
            </a:r>
            <a:r>
              <a:rPr sz="1900" spc="20" dirty="0">
                <a:latin typeface="Tahoma"/>
                <a:cs typeface="Tahoma"/>
              </a:rPr>
              <a:t> </a:t>
            </a:r>
            <a:r>
              <a:rPr sz="1900" dirty="0">
                <a:latin typeface="Tahoma"/>
                <a:cs typeface="Tahoma"/>
              </a:rPr>
              <a:t>the </a:t>
            </a:r>
            <a:r>
              <a:rPr sz="1900" spc="-5" dirty="0">
                <a:latin typeface="Tahoma"/>
                <a:cs typeface="Tahoma"/>
              </a:rPr>
              <a:t>sender</a:t>
            </a:r>
            <a:r>
              <a:rPr sz="1900" spc="30" dirty="0">
                <a:latin typeface="Tahoma"/>
                <a:cs typeface="Tahoma"/>
              </a:rPr>
              <a:t> </a:t>
            </a:r>
            <a:r>
              <a:rPr sz="1900" spc="-5" dirty="0">
                <a:latin typeface="Tahoma"/>
                <a:cs typeface="Tahoma"/>
              </a:rPr>
              <a:t>block</a:t>
            </a:r>
            <a:r>
              <a:rPr sz="1900" spc="15" dirty="0">
                <a:latin typeface="Tahoma"/>
                <a:cs typeface="Tahoma"/>
              </a:rPr>
              <a:t> </a:t>
            </a:r>
            <a:r>
              <a:rPr sz="1900" spc="-5" dirty="0">
                <a:latin typeface="Tahoma"/>
                <a:cs typeface="Tahoma"/>
              </a:rPr>
              <a:t>until</a:t>
            </a:r>
            <a:r>
              <a:rPr sz="1900" spc="30" dirty="0">
                <a:latin typeface="Tahoma"/>
                <a:cs typeface="Tahoma"/>
              </a:rPr>
              <a:t> </a:t>
            </a:r>
            <a:r>
              <a:rPr sz="1900" spc="-10" dirty="0">
                <a:latin typeface="Tahoma"/>
                <a:cs typeface="Tahoma"/>
              </a:rPr>
              <a:t>the</a:t>
            </a:r>
            <a:r>
              <a:rPr sz="1900" spc="15" dirty="0">
                <a:latin typeface="Tahoma"/>
                <a:cs typeface="Tahoma"/>
              </a:rPr>
              <a:t> </a:t>
            </a:r>
            <a:r>
              <a:rPr sz="1900" spc="-5" dirty="0">
                <a:latin typeface="Tahoma"/>
                <a:cs typeface="Tahoma"/>
              </a:rPr>
              <a:t>message</a:t>
            </a:r>
            <a:r>
              <a:rPr sz="1900" spc="15" dirty="0">
                <a:latin typeface="Tahoma"/>
                <a:cs typeface="Tahoma"/>
              </a:rPr>
              <a:t> </a:t>
            </a:r>
            <a:r>
              <a:rPr sz="1900" spc="-5" dirty="0">
                <a:latin typeface="Tahoma"/>
                <a:cs typeface="Tahoma"/>
              </a:rPr>
              <a:t>is</a:t>
            </a:r>
            <a:r>
              <a:rPr sz="1900" dirty="0">
                <a:latin typeface="Tahoma"/>
                <a:cs typeface="Tahoma"/>
              </a:rPr>
              <a:t> </a:t>
            </a:r>
            <a:r>
              <a:rPr sz="1900" spc="-5" dirty="0">
                <a:latin typeface="Tahoma"/>
                <a:cs typeface="Tahoma"/>
              </a:rPr>
              <a:t>received</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Blocking</a:t>
            </a:r>
            <a:r>
              <a:rPr sz="1900" spc="20" dirty="0">
                <a:latin typeface="Tahoma"/>
                <a:cs typeface="Tahoma"/>
              </a:rPr>
              <a:t> </a:t>
            </a:r>
            <a:r>
              <a:rPr sz="1900" spc="-5" dirty="0">
                <a:latin typeface="Tahoma"/>
                <a:cs typeface="Tahoma"/>
              </a:rPr>
              <a:t>receive</a:t>
            </a:r>
            <a:r>
              <a:rPr sz="1900" spc="35" dirty="0">
                <a:latin typeface="Tahoma"/>
                <a:cs typeface="Tahoma"/>
              </a:rPr>
              <a:t> </a:t>
            </a:r>
            <a:r>
              <a:rPr sz="1900" spc="-10" dirty="0">
                <a:latin typeface="Tahoma"/>
                <a:cs typeface="Tahoma"/>
              </a:rPr>
              <a:t>has</a:t>
            </a:r>
            <a:r>
              <a:rPr sz="1900" spc="20" dirty="0">
                <a:latin typeface="Tahoma"/>
                <a:cs typeface="Tahoma"/>
              </a:rPr>
              <a:t> </a:t>
            </a:r>
            <a:r>
              <a:rPr sz="1900" dirty="0">
                <a:latin typeface="Tahoma"/>
                <a:cs typeface="Tahoma"/>
              </a:rPr>
              <a:t>the </a:t>
            </a:r>
            <a:r>
              <a:rPr sz="1900" spc="-5" dirty="0">
                <a:latin typeface="Tahoma"/>
                <a:cs typeface="Tahoma"/>
              </a:rPr>
              <a:t>receiver</a:t>
            </a:r>
            <a:r>
              <a:rPr sz="1900" spc="30" dirty="0">
                <a:latin typeface="Tahoma"/>
                <a:cs typeface="Tahoma"/>
              </a:rPr>
              <a:t> </a:t>
            </a:r>
            <a:r>
              <a:rPr sz="1900" spc="-5" dirty="0">
                <a:latin typeface="Tahoma"/>
                <a:cs typeface="Tahoma"/>
              </a:rPr>
              <a:t>block</a:t>
            </a:r>
            <a:r>
              <a:rPr sz="1900" spc="15" dirty="0">
                <a:latin typeface="Tahoma"/>
                <a:cs typeface="Tahoma"/>
              </a:rPr>
              <a:t> </a:t>
            </a:r>
            <a:r>
              <a:rPr sz="1900" spc="-5" dirty="0">
                <a:latin typeface="Tahoma"/>
                <a:cs typeface="Tahoma"/>
              </a:rPr>
              <a:t>until</a:t>
            </a:r>
            <a:r>
              <a:rPr sz="1900" spc="30" dirty="0">
                <a:latin typeface="Tahoma"/>
                <a:cs typeface="Tahoma"/>
              </a:rPr>
              <a:t> </a:t>
            </a:r>
            <a:r>
              <a:rPr sz="1900" spc="-5" dirty="0">
                <a:latin typeface="Tahoma"/>
                <a:cs typeface="Tahoma"/>
              </a:rPr>
              <a:t>a</a:t>
            </a:r>
            <a:r>
              <a:rPr sz="1900" dirty="0">
                <a:latin typeface="Tahoma"/>
                <a:cs typeface="Tahoma"/>
              </a:rPr>
              <a:t> </a:t>
            </a:r>
            <a:r>
              <a:rPr sz="1900" spc="-5" dirty="0">
                <a:latin typeface="Tahoma"/>
                <a:cs typeface="Tahoma"/>
              </a:rPr>
              <a:t>message</a:t>
            </a:r>
            <a:r>
              <a:rPr sz="1900" spc="15" dirty="0">
                <a:latin typeface="Tahoma"/>
                <a:cs typeface="Tahoma"/>
              </a:rPr>
              <a:t> </a:t>
            </a:r>
            <a:r>
              <a:rPr sz="1900" spc="-5" dirty="0">
                <a:latin typeface="Tahoma"/>
                <a:cs typeface="Tahoma"/>
              </a:rPr>
              <a:t>is</a:t>
            </a:r>
            <a:r>
              <a:rPr sz="1900" spc="20" dirty="0">
                <a:latin typeface="Tahoma"/>
                <a:cs typeface="Tahoma"/>
              </a:rPr>
              <a:t> </a:t>
            </a:r>
            <a:r>
              <a:rPr sz="1900" spc="-5" dirty="0">
                <a:latin typeface="Tahoma"/>
                <a:cs typeface="Tahoma"/>
              </a:rPr>
              <a:t>available</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4965" indent="-342900">
              <a:lnSpc>
                <a:spcPct val="100000"/>
              </a:lnSpc>
              <a:buClr>
                <a:srgbClr val="000000"/>
              </a:buClr>
              <a:buChar char="•"/>
              <a:tabLst>
                <a:tab pos="354965" algn="l"/>
                <a:tab pos="355600" algn="l"/>
              </a:tabLst>
            </a:pPr>
            <a:r>
              <a:rPr sz="2100" spc="-5" dirty="0">
                <a:solidFill>
                  <a:srgbClr val="0070BF"/>
                </a:solidFill>
                <a:latin typeface="Tahoma"/>
                <a:cs typeface="Tahoma"/>
              </a:rPr>
              <a:t>Non-blocking </a:t>
            </a:r>
            <a:r>
              <a:rPr sz="2100" dirty="0">
                <a:latin typeface="Tahoma"/>
                <a:cs typeface="Tahoma"/>
              </a:rPr>
              <a:t>is</a:t>
            </a:r>
            <a:r>
              <a:rPr sz="2100" spc="-20" dirty="0">
                <a:latin typeface="Tahoma"/>
                <a:cs typeface="Tahoma"/>
              </a:rPr>
              <a:t> </a:t>
            </a:r>
            <a:r>
              <a:rPr sz="2100" spc="-5" dirty="0">
                <a:latin typeface="Tahoma"/>
                <a:cs typeface="Tahoma"/>
              </a:rPr>
              <a:t>considered</a:t>
            </a:r>
            <a:r>
              <a:rPr sz="2100" dirty="0">
                <a:latin typeface="Tahoma"/>
                <a:cs typeface="Tahoma"/>
              </a:rPr>
              <a:t> </a:t>
            </a:r>
            <a:r>
              <a:rPr sz="2100" dirty="0">
                <a:solidFill>
                  <a:srgbClr val="0070BF"/>
                </a:solidFill>
                <a:latin typeface="Tahoma"/>
                <a:cs typeface="Tahoma"/>
              </a:rPr>
              <a:t>asynchronous</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Non-blocking</a:t>
            </a:r>
            <a:r>
              <a:rPr sz="1900" spc="45" dirty="0">
                <a:latin typeface="Tahoma"/>
                <a:cs typeface="Tahoma"/>
              </a:rPr>
              <a:t> </a:t>
            </a:r>
            <a:r>
              <a:rPr sz="1900" spc="-5" dirty="0">
                <a:latin typeface="Tahoma"/>
                <a:cs typeface="Tahoma"/>
              </a:rPr>
              <a:t>send</a:t>
            </a:r>
            <a:r>
              <a:rPr sz="1900" spc="30" dirty="0">
                <a:latin typeface="Tahoma"/>
                <a:cs typeface="Tahoma"/>
              </a:rPr>
              <a:t> </a:t>
            </a:r>
            <a:r>
              <a:rPr sz="1900" spc="-10" dirty="0">
                <a:latin typeface="Tahoma"/>
                <a:cs typeface="Tahoma"/>
              </a:rPr>
              <a:t>has</a:t>
            </a:r>
            <a:r>
              <a:rPr sz="1900" spc="20" dirty="0">
                <a:latin typeface="Tahoma"/>
                <a:cs typeface="Tahoma"/>
              </a:rPr>
              <a:t> </a:t>
            </a:r>
            <a:r>
              <a:rPr sz="1900" spc="-10" dirty="0">
                <a:latin typeface="Tahoma"/>
                <a:cs typeface="Tahoma"/>
              </a:rPr>
              <a:t>the</a:t>
            </a:r>
            <a:r>
              <a:rPr sz="1900" spc="20" dirty="0">
                <a:latin typeface="Tahoma"/>
                <a:cs typeface="Tahoma"/>
              </a:rPr>
              <a:t> </a:t>
            </a:r>
            <a:r>
              <a:rPr sz="1900" spc="-5" dirty="0">
                <a:latin typeface="Tahoma"/>
                <a:cs typeface="Tahoma"/>
              </a:rPr>
              <a:t>sender</a:t>
            </a:r>
            <a:r>
              <a:rPr sz="1900" spc="30" dirty="0">
                <a:latin typeface="Tahoma"/>
                <a:cs typeface="Tahoma"/>
              </a:rPr>
              <a:t> </a:t>
            </a:r>
            <a:r>
              <a:rPr sz="1900" spc="-5" dirty="0">
                <a:latin typeface="Tahoma"/>
                <a:cs typeface="Tahoma"/>
              </a:rPr>
              <a:t>send</a:t>
            </a:r>
            <a:r>
              <a:rPr sz="1900" spc="10" dirty="0">
                <a:latin typeface="Tahoma"/>
                <a:cs typeface="Tahoma"/>
              </a:rPr>
              <a:t> </a:t>
            </a:r>
            <a:r>
              <a:rPr sz="1900" spc="-5" dirty="0">
                <a:latin typeface="Tahoma"/>
                <a:cs typeface="Tahoma"/>
              </a:rPr>
              <a:t>the</a:t>
            </a:r>
            <a:r>
              <a:rPr sz="1900" spc="20" dirty="0">
                <a:latin typeface="Tahoma"/>
                <a:cs typeface="Tahoma"/>
              </a:rPr>
              <a:t> </a:t>
            </a:r>
            <a:r>
              <a:rPr sz="1900" spc="-5" dirty="0">
                <a:latin typeface="Tahoma"/>
                <a:cs typeface="Tahoma"/>
              </a:rPr>
              <a:t>message</a:t>
            </a:r>
            <a:r>
              <a:rPr sz="1900" spc="35" dirty="0">
                <a:latin typeface="Tahoma"/>
                <a:cs typeface="Tahoma"/>
              </a:rPr>
              <a:t> </a:t>
            </a:r>
            <a:r>
              <a:rPr sz="1900" spc="-10" dirty="0">
                <a:latin typeface="Tahoma"/>
                <a:cs typeface="Tahoma"/>
              </a:rPr>
              <a:t>and</a:t>
            </a:r>
            <a:r>
              <a:rPr sz="1900" spc="10" dirty="0">
                <a:latin typeface="Tahoma"/>
                <a:cs typeface="Tahoma"/>
              </a:rPr>
              <a:t> </a:t>
            </a:r>
            <a:r>
              <a:rPr sz="1900" spc="-5" dirty="0">
                <a:latin typeface="Tahoma"/>
                <a:cs typeface="Tahoma"/>
              </a:rPr>
              <a:t>continue</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Non-blocking</a:t>
            </a:r>
            <a:r>
              <a:rPr sz="1900" spc="50" dirty="0">
                <a:latin typeface="Tahoma"/>
                <a:cs typeface="Tahoma"/>
              </a:rPr>
              <a:t> </a:t>
            </a:r>
            <a:r>
              <a:rPr sz="1900" spc="-5" dirty="0">
                <a:latin typeface="Tahoma"/>
                <a:cs typeface="Tahoma"/>
              </a:rPr>
              <a:t>receive</a:t>
            </a:r>
            <a:r>
              <a:rPr sz="1900" spc="20" dirty="0">
                <a:latin typeface="Tahoma"/>
                <a:cs typeface="Tahoma"/>
              </a:rPr>
              <a:t> </a:t>
            </a:r>
            <a:r>
              <a:rPr sz="1900" spc="-5" dirty="0">
                <a:latin typeface="Tahoma"/>
                <a:cs typeface="Tahoma"/>
              </a:rPr>
              <a:t>has</a:t>
            </a:r>
            <a:r>
              <a:rPr sz="1900" spc="25" dirty="0">
                <a:latin typeface="Tahoma"/>
                <a:cs typeface="Tahoma"/>
              </a:rPr>
              <a:t> </a:t>
            </a:r>
            <a:r>
              <a:rPr sz="1900" spc="-10" dirty="0">
                <a:latin typeface="Tahoma"/>
                <a:cs typeface="Tahoma"/>
              </a:rPr>
              <a:t>the</a:t>
            </a:r>
            <a:r>
              <a:rPr sz="1900" spc="20" dirty="0">
                <a:latin typeface="Tahoma"/>
                <a:cs typeface="Tahoma"/>
              </a:rPr>
              <a:t> </a:t>
            </a:r>
            <a:r>
              <a:rPr sz="1900" spc="-5" dirty="0">
                <a:latin typeface="Tahoma"/>
                <a:cs typeface="Tahoma"/>
              </a:rPr>
              <a:t>receiver</a:t>
            </a:r>
            <a:r>
              <a:rPr sz="1900" spc="35" dirty="0">
                <a:latin typeface="Tahoma"/>
                <a:cs typeface="Tahoma"/>
              </a:rPr>
              <a:t> </a:t>
            </a:r>
            <a:r>
              <a:rPr sz="1900" spc="-5" dirty="0">
                <a:latin typeface="Tahoma"/>
                <a:cs typeface="Tahoma"/>
              </a:rPr>
              <a:t>receive</a:t>
            </a:r>
            <a:r>
              <a:rPr sz="1900" spc="20" dirty="0">
                <a:latin typeface="Tahoma"/>
                <a:cs typeface="Tahoma"/>
              </a:rPr>
              <a:t> </a:t>
            </a:r>
            <a:r>
              <a:rPr sz="1900" spc="-5" dirty="0">
                <a:latin typeface="Tahoma"/>
                <a:cs typeface="Tahoma"/>
              </a:rPr>
              <a:t>a</a:t>
            </a:r>
            <a:r>
              <a:rPr sz="1900" spc="10" dirty="0">
                <a:latin typeface="Tahoma"/>
                <a:cs typeface="Tahoma"/>
              </a:rPr>
              <a:t> </a:t>
            </a:r>
            <a:r>
              <a:rPr sz="1900" spc="-5" dirty="0">
                <a:latin typeface="Tahoma"/>
                <a:cs typeface="Tahoma"/>
              </a:rPr>
              <a:t>valid</a:t>
            </a:r>
            <a:r>
              <a:rPr sz="1900" spc="30" dirty="0">
                <a:latin typeface="Tahoma"/>
                <a:cs typeface="Tahoma"/>
              </a:rPr>
              <a:t> </a:t>
            </a:r>
            <a:r>
              <a:rPr sz="1900" spc="-5" dirty="0">
                <a:latin typeface="Tahoma"/>
                <a:cs typeface="Tahoma"/>
              </a:rPr>
              <a:t>message</a:t>
            </a:r>
            <a:r>
              <a:rPr sz="1900" spc="20" dirty="0">
                <a:latin typeface="Tahoma"/>
                <a:cs typeface="Tahoma"/>
              </a:rPr>
              <a:t> </a:t>
            </a:r>
            <a:r>
              <a:rPr sz="1900" spc="-10" dirty="0">
                <a:latin typeface="Tahoma"/>
                <a:cs typeface="Tahoma"/>
              </a:rPr>
              <a:t>or</a:t>
            </a:r>
            <a:r>
              <a:rPr sz="1900" spc="35" dirty="0">
                <a:latin typeface="Tahoma"/>
                <a:cs typeface="Tahoma"/>
              </a:rPr>
              <a:t> </a:t>
            </a:r>
            <a:r>
              <a:rPr sz="1900" spc="-10" dirty="0">
                <a:latin typeface="Tahoma"/>
                <a:cs typeface="Tahoma"/>
              </a:rPr>
              <a:t>null</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Combinations</a:t>
            </a:r>
            <a:r>
              <a:rPr sz="2100" spc="-40" dirty="0">
                <a:latin typeface="Tahoma"/>
                <a:cs typeface="Tahoma"/>
              </a:rPr>
              <a:t> </a:t>
            </a:r>
            <a:r>
              <a:rPr sz="2100" spc="5" dirty="0">
                <a:latin typeface="Tahoma"/>
                <a:cs typeface="Tahoma"/>
              </a:rPr>
              <a:t>of</a:t>
            </a:r>
            <a:r>
              <a:rPr sz="2100" spc="-5" dirty="0">
                <a:latin typeface="Tahoma"/>
                <a:cs typeface="Tahoma"/>
              </a:rPr>
              <a:t> blocking</a:t>
            </a:r>
            <a:r>
              <a:rPr sz="2100" spc="10" dirty="0">
                <a:latin typeface="Tahoma"/>
                <a:cs typeface="Tahoma"/>
              </a:rPr>
              <a:t> </a:t>
            </a:r>
            <a:r>
              <a:rPr sz="2100" spc="-5" dirty="0">
                <a:latin typeface="Tahoma"/>
                <a:cs typeface="Tahoma"/>
              </a:rPr>
              <a:t>and</a:t>
            </a:r>
            <a:r>
              <a:rPr sz="2100" spc="10" dirty="0">
                <a:latin typeface="Tahoma"/>
                <a:cs typeface="Tahoma"/>
              </a:rPr>
              <a:t> </a:t>
            </a:r>
            <a:r>
              <a:rPr sz="2100" spc="-5" dirty="0">
                <a:latin typeface="Tahoma"/>
                <a:cs typeface="Tahoma"/>
              </a:rPr>
              <a:t>non </a:t>
            </a:r>
            <a:r>
              <a:rPr sz="2100" dirty="0">
                <a:latin typeface="Tahoma"/>
                <a:cs typeface="Tahoma"/>
              </a:rPr>
              <a:t>blocking</a:t>
            </a:r>
            <a:r>
              <a:rPr sz="2100" spc="10" dirty="0">
                <a:latin typeface="Tahoma"/>
                <a:cs typeface="Tahoma"/>
              </a:rPr>
              <a:t> </a:t>
            </a:r>
            <a:r>
              <a:rPr sz="2100" spc="-5" dirty="0">
                <a:latin typeface="Tahoma"/>
                <a:cs typeface="Tahoma"/>
              </a:rPr>
              <a:t>calls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Blocking</a:t>
            </a:r>
            <a:r>
              <a:rPr sz="1900" spc="10" dirty="0">
                <a:latin typeface="Tahoma"/>
                <a:cs typeface="Tahoma"/>
              </a:rPr>
              <a:t> </a:t>
            </a:r>
            <a:r>
              <a:rPr sz="1900" dirty="0">
                <a:latin typeface="Tahoma"/>
                <a:cs typeface="Tahoma"/>
              </a:rPr>
              <a:t>send</a:t>
            </a:r>
            <a:r>
              <a:rPr sz="1900" spc="-5" dirty="0">
                <a:latin typeface="Tahoma"/>
                <a:cs typeface="Tahoma"/>
              </a:rPr>
              <a:t> +</a:t>
            </a:r>
            <a:r>
              <a:rPr sz="1900" dirty="0">
                <a:latin typeface="Tahoma"/>
                <a:cs typeface="Tahoma"/>
              </a:rPr>
              <a:t> </a:t>
            </a:r>
            <a:r>
              <a:rPr sz="1900" spc="-5" dirty="0">
                <a:latin typeface="Tahoma"/>
                <a:cs typeface="Tahoma"/>
              </a:rPr>
              <a:t>blocking</a:t>
            </a:r>
            <a:r>
              <a:rPr sz="1900" spc="15" dirty="0">
                <a:latin typeface="Tahoma"/>
                <a:cs typeface="Tahoma"/>
              </a:rPr>
              <a:t> </a:t>
            </a:r>
            <a:r>
              <a:rPr sz="1900" spc="-5" dirty="0">
                <a:latin typeface="Tahoma"/>
                <a:cs typeface="Tahoma"/>
              </a:rPr>
              <a:t>receive</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Tight</a:t>
            </a:r>
            <a:r>
              <a:rPr sz="1700" spc="-15" dirty="0">
                <a:latin typeface="Tahoma"/>
                <a:cs typeface="Tahoma"/>
              </a:rPr>
              <a:t> </a:t>
            </a:r>
            <a:r>
              <a:rPr sz="1700" spc="-5" dirty="0">
                <a:latin typeface="Tahoma"/>
                <a:cs typeface="Tahoma"/>
              </a:rPr>
              <a:t>coupling</a:t>
            </a:r>
            <a:r>
              <a:rPr sz="1700" spc="5" dirty="0">
                <a:latin typeface="Tahoma"/>
                <a:cs typeface="Tahoma"/>
              </a:rPr>
              <a:t> </a:t>
            </a:r>
            <a:r>
              <a:rPr sz="1700" spc="-5" dirty="0">
                <a:latin typeface="Tahoma"/>
                <a:cs typeface="Tahoma"/>
              </a:rPr>
              <a:t>between</a:t>
            </a:r>
            <a:r>
              <a:rPr sz="1700" spc="15" dirty="0">
                <a:latin typeface="Tahoma"/>
                <a:cs typeface="Tahoma"/>
              </a:rPr>
              <a:t> </a:t>
            </a:r>
            <a:r>
              <a:rPr sz="1700" spc="-5" dirty="0">
                <a:latin typeface="Tahoma"/>
                <a:cs typeface="Tahoma"/>
              </a:rPr>
              <a:t>processes</a:t>
            </a:r>
            <a:endParaRPr sz="17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Non</a:t>
            </a:r>
            <a:r>
              <a:rPr sz="1900" dirty="0">
                <a:latin typeface="Tahoma"/>
                <a:cs typeface="Tahoma"/>
              </a:rPr>
              <a:t> </a:t>
            </a:r>
            <a:r>
              <a:rPr sz="1900" spc="-5" dirty="0">
                <a:latin typeface="Tahoma"/>
                <a:cs typeface="Tahoma"/>
              </a:rPr>
              <a:t>blocking</a:t>
            </a:r>
            <a:r>
              <a:rPr sz="1900" spc="10" dirty="0">
                <a:latin typeface="Tahoma"/>
                <a:cs typeface="Tahoma"/>
              </a:rPr>
              <a:t> </a:t>
            </a:r>
            <a:r>
              <a:rPr sz="1900" dirty="0">
                <a:latin typeface="Tahoma"/>
                <a:cs typeface="Tahoma"/>
              </a:rPr>
              <a:t>send</a:t>
            </a:r>
            <a:r>
              <a:rPr sz="1900" spc="-10" dirty="0">
                <a:latin typeface="Tahoma"/>
                <a:cs typeface="Tahoma"/>
              </a:rPr>
              <a:t> </a:t>
            </a:r>
            <a:r>
              <a:rPr sz="1900" spc="-5" dirty="0">
                <a:latin typeface="Tahoma"/>
                <a:cs typeface="Tahoma"/>
              </a:rPr>
              <a:t>+</a:t>
            </a:r>
            <a:r>
              <a:rPr sz="1900" dirty="0">
                <a:latin typeface="Tahoma"/>
                <a:cs typeface="Tahoma"/>
              </a:rPr>
              <a:t> </a:t>
            </a:r>
            <a:r>
              <a:rPr sz="1900" spc="-5" dirty="0">
                <a:latin typeface="Tahoma"/>
                <a:cs typeface="Tahoma"/>
              </a:rPr>
              <a:t>blocking</a:t>
            </a:r>
            <a:r>
              <a:rPr sz="1900" spc="30" dirty="0">
                <a:latin typeface="Tahoma"/>
                <a:cs typeface="Tahoma"/>
              </a:rPr>
              <a:t> </a:t>
            </a:r>
            <a:r>
              <a:rPr sz="1900" spc="-5" dirty="0">
                <a:latin typeface="Tahoma"/>
                <a:cs typeface="Tahoma"/>
              </a:rPr>
              <a:t>receive</a:t>
            </a:r>
            <a:endParaRPr sz="19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1447165" cy="452120"/>
          </a:xfrm>
          <a:prstGeom prst="rect">
            <a:avLst/>
          </a:prstGeom>
        </p:spPr>
        <p:txBody>
          <a:bodyPr vert="horz" wrap="square" lIns="0" tIns="12065" rIns="0" bIns="0" rtlCol="0">
            <a:spAutoFit/>
          </a:bodyPr>
          <a:lstStyle/>
          <a:p>
            <a:pPr marL="12700">
              <a:lnSpc>
                <a:spcPct val="100000"/>
              </a:lnSpc>
              <a:spcBef>
                <a:spcPts val="95"/>
              </a:spcBef>
            </a:pPr>
            <a:r>
              <a:rPr spc="-10" dirty="0"/>
              <a:t>Buffering</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24</a:t>
            </a:fld>
            <a:endParaRPr dirty="0"/>
          </a:p>
        </p:txBody>
      </p:sp>
      <p:sp>
        <p:nvSpPr>
          <p:cNvPr id="3" name="object 3"/>
          <p:cNvSpPr txBox="1"/>
          <p:nvPr/>
        </p:nvSpPr>
        <p:spPr>
          <a:xfrm>
            <a:off x="860584" y="1613410"/>
            <a:ext cx="7666990" cy="478155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10" dirty="0">
                <a:latin typeface="Tahoma"/>
                <a:cs typeface="Tahoma"/>
              </a:rPr>
              <a:t>All</a:t>
            </a:r>
            <a:r>
              <a:rPr sz="2100" spc="15" dirty="0">
                <a:latin typeface="Tahoma"/>
                <a:cs typeface="Tahoma"/>
              </a:rPr>
              <a:t> </a:t>
            </a:r>
            <a:r>
              <a:rPr sz="2100" spc="-5" dirty="0">
                <a:latin typeface="Tahoma"/>
                <a:cs typeface="Tahoma"/>
              </a:rPr>
              <a:t>messaging</a:t>
            </a:r>
            <a:r>
              <a:rPr sz="2100" spc="15" dirty="0">
                <a:latin typeface="Tahoma"/>
                <a:cs typeface="Tahoma"/>
              </a:rPr>
              <a:t> </a:t>
            </a:r>
            <a:r>
              <a:rPr sz="2100" spc="-5" dirty="0">
                <a:latin typeface="Tahoma"/>
                <a:cs typeface="Tahoma"/>
              </a:rPr>
              <a:t>system require</a:t>
            </a:r>
            <a:r>
              <a:rPr sz="2100" spc="5" dirty="0">
                <a:latin typeface="Tahoma"/>
                <a:cs typeface="Tahoma"/>
              </a:rPr>
              <a:t> </a:t>
            </a:r>
            <a:r>
              <a:rPr sz="2100" spc="-5" dirty="0">
                <a:latin typeface="Tahoma"/>
                <a:cs typeface="Tahoma"/>
              </a:rPr>
              <a:t>framework</a:t>
            </a:r>
            <a:r>
              <a:rPr sz="2100" spc="15" dirty="0">
                <a:latin typeface="Tahoma"/>
                <a:cs typeface="Tahoma"/>
              </a:rPr>
              <a:t> </a:t>
            </a:r>
            <a:r>
              <a:rPr sz="2100" spc="5" dirty="0">
                <a:latin typeface="Tahoma"/>
                <a:cs typeface="Tahoma"/>
              </a:rPr>
              <a:t>to</a:t>
            </a:r>
            <a:r>
              <a:rPr sz="2100" spc="-10" dirty="0">
                <a:latin typeface="Tahoma"/>
                <a:cs typeface="Tahoma"/>
              </a:rPr>
              <a:t> </a:t>
            </a:r>
            <a:r>
              <a:rPr sz="2100" spc="-5" dirty="0">
                <a:latin typeface="Tahoma"/>
                <a:cs typeface="Tahoma"/>
              </a:rPr>
              <a:t>temporarily </a:t>
            </a:r>
            <a:r>
              <a:rPr sz="2100" dirty="0">
                <a:latin typeface="Tahoma"/>
                <a:cs typeface="Tahoma"/>
              </a:rPr>
              <a:t>buffer </a:t>
            </a:r>
            <a:r>
              <a:rPr sz="2100" spc="-640" dirty="0">
                <a:latin typeface="Tahoma"/>
                <a:cs typeface="Tahoma"/>
              </a:rPr>
              <a:t> </a:t>
            </a:r>
            <a:r>
              <a:rPr sz="2100" spc="-5" dirty="0">
                <a:latin typeface="Tahoma"/>
                <a:cs typeface="Tahoma"/>
              </a:rPr>
              <a:t>messages (i.e.,</a:t>
            </a:r>
            <a:r>
              <a:rPr sz="2100" spc="10" dirty="0">
                <a:latin typeface="Tahoma"/>
                <a:cs typeface="Tahoma"/>
              </a:rPr>
              <a:t> </a:t>
            </a:r>
            <a:r>
              <a:rPr sz="2100" spc="-5" dirty="0">
                <a:latin typeface="Tahoma"/>
                <a:cs typeface="Tahoma"/>
              </a:rPr>
              <a:t>Queues)</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indent="-342900">
              <a:lnSpc>
                <a:spcPct val="100000"/>
              </a:lnSpc>
              <a:buClr>
                <a:srgbClr val="000000"/>
              </a:buClr>
              <a:buChar char="•"/>
              <a:tabLst>
                <a:tab pos="354965" algn="l"/>
                <a:tab pos="355600" algn="l"/>
              </a:tabLst>
            </a:pPr>
            <a:r>
              <a:rPr sz="2100" dirty="0">
                <a:solidFill>
                  <a:srgbClr val="0070BF"/>
                </a:solidFill>
                <a:latin typeface="Tahoma"/>
                <a:cs typeface="Tahoma"/>
              </a:rPr>
              <a:t>Zero</a:t>
            </a:r>
            <a:r>
              <a:rPr sz="2100" spc="-65" dirty="0">
                <a:solidFill>
                  <a:srgbClr val="0070BF"/>
                </a:solidFill>
                <a:latin typeface="Tahoma"/>
                <a:cs typeface="Tahoma"/>
              </a:rPr>
              <a:t> </a:t>
            </a:r>
            <a:r>
              <a:rPr sz="2100" dirty="0">
                <a:solidFill>
                  <a:srgbClr val="0070BF"/>
                </a:solidFill>
                <a:latin typeface="Tahoma"/>
                <a:cs typeface="Tahoma"/>
              </a:rPr>
              <a:t>capacity</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No</a:t>
            </a:r>
            <a:r>
              <a:rPr sz="1900" spc="20" dirty="0">
                <a:latin typeface="Tahoma"/>
                <a:cs typeface="Tahoma"/>
              </a:rPr>
              <a:t> </a:t>
            </a:r>
            <a:r>
              <a:rPr sz="1900" spc="-5" dirty="0">
                <a:latin typeface="Tahoma"/>
                <a:cs typeface="Tahoma"/>
              </a:rPr>
              <a:t>messages</a:t>
            </a:r>
            <a:r>
              <a:rPr sz="1900" spc="20" dirty="0">
                <a:latin typeface="Tahoma"/>
                <a:cs typeface="Tahoma"/>
              </a:rPr>
              <a:t> </a:t>
            </a:r>
            <a:r>
              <a:rPr sz="1900" spc="-5" dirty="0">
                <a:latin typeface="Tahoma"/>
                <a:cs typeface="Tahoma"/>
              </a:rPr>
              <a:t>may</a:t>
            </a:r>
            <a:r>
              <a:rPr sz="1900" spc="10" dirty="0">
                <a:latin typeface="Tahoma"/>
                <a:cs typeface="Tahoma"/>
              </a:rPr>
              <a:t> </a:t>
            </a:r>
            <a:r>
              <a:rPr sz="1900" spc="-10" dirty="0">
                <a:latin typeface="Tahoma"/>
                <a:cs typeface="Tahoma"/>
              </a:rPr>
              <a:t>be</a:t>
            </a:r>
            <a:r>
              <a:rPr sz="1900" spc="15" dirty="0">
                <a:latin typeface="Tahoma"/>
                <a:cs typeface="Tahoma"/>
              </a:rPr>
              <a:t> </a:t>
            </a:r>
            <a:r>
              <a:rPr sz="1900" spc="-10" dirty="0">
                <a:latin typeface="Tahoma"/>
                <a:cs typeface="Tahoma"/>
              </a:rPr>
              <a:t>queued</a:t>
            </a:r>
            <a:r>
              <a:rPr sz="1900" spc="25" dirty="0">
                <a:latin typeface="Tahoma"/>
                <a:cs typeface="Tahoma"/>
              </a:rPr>
              <a:t> </a:t>
            </a:r>
            <a:r>
              <a:rPr sz="1900" spc="-5" dirty="0">
                <a:latin typeface="Tahoma"/>
                <a:cs typeface="Tahoma"/>
              </a:rPr>
              <a:t>within</a:t>
            </a:r>
            <a:r>
              <a:rPr sz="1900" spc="50"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link</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Requires</a:t>
            </a:r>
            <a:r>
              <a:rPr sz="1900" spc="30" dirty="0">
                <a:latin typeface="Tahoma"/>
                <a:cs typeface="Tahoma"/>
              </a:rPr>
              <a:t> </a:t>
            </a:r>
            <a:r>
              <a:rPr sz="1900" spc="-10" dirty="0">
                <a:latin typeface="Tahoma"/>
                <a:cs typeface="Tahoma"/>
              </a:rPr>
              <a:t>sender</a:t>
            </a:r>
            <a:r>
              <a:rPr sz="1900" spc="30" dirty="0">
                <a:latin typeface="Tahoma"/>
                <a:cs typeface="Tahoma"/>
              </a:rPr>
              <a:t> </a:t>
            </a:r>
            <a:r>
              <a:rPr sz="1900" dirty="0">
                <a:latin typeface="Tahoma"/>
                <a:cs typeface="Tahoma"/>
              </a:rPr>
              <a:t>to</a:t>
            </a:r>
            <a:r>
              <a:rPr sz="1900" spc="25" dirty="0">
                <a:latin typeface="Tahoma"/>
                <a:cs typeface="Tahoma"/>
              </a:rPr>
              <a:t> </a:t>
            </a:r>
            <a:r>
              <a:rPr sz="1900" spc="-10" dirty="0">
                <a:latin typeface="Tahoma"/>
                <a:cs typeface="Tahoma"/>
              </a:rPr>
              <a:t>block</a:t>
            </a:r>
            <a:r>
              <a:rPr sz="1900" spc="10" dirty="0">
                <a:latin typeface="Tahoma"/>
                <a:cs typeface="Tahoma"/>
              </a:rPr>
              <a:t> </a:t>
            </a:r>
            <a:r>
              <a:rPr sz="1900" spc="-5" dirty="0">
                <a:latin typeface="Tahoma"/>
                <a:cs typeface="Tahoma"/>
              </a:rPr>
              <a:t>until</a:t>
            </a:r>
            <a:r>
              <a:rPr sz="1900" spc="30" dirty="0">
                <a:latin typeface="Tahoma"/>
                <a:cs typeface="Tahoma"/>
              </a:rPr>
              <a:t> </a:t>
            </a:r>
            <a:r>
              <a:rPr sz="1900" spc="-10" dirty="0">
                <a:latin typeface="Tahoma"/>
                <a:cs typeface="Tahoma"/>
              </a:rPr>
              <a:t>receiver</a:t>
            </a:r>
            <a:r>
              <a:rPr sz="1900" spc="30" dirty="0">
                <a:latin typeface="Tahoma"/>
                <a:cs typeface="Tahoma"/>
              </a:rPr>
              <a:t> </a:t>
            </a:r>
            <a:r>
              <a:rPr sz="1900" spc="-5" dirty="0">
                <a:latin typeface="Tahoma"/>
                <a:cs typeface="Tahoma"/>
              </a:rPr>
              <a:t>retrieves</a:t>
            </a:r>
            <a:r>
              <a:rPr sz="1900" spc="50" dirty="0">
                <a:latin typeface="Tahoma"/>
                <a:cs typeface="Tahoma"/>
              </a:rPr>
              <a:t> </a:t>
            </a:r>
            <a:r>
              <a:rPr sz="1900" spc="-5" dirty="0">
                <a:latin typeface="Tahoma"/>
                <a:cs typeface="Tahoma"/>
              </a:rPr>
              <a:t>message</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354965" indent="-342900">
              <a:lnSpc>
                <a:spcPct val="100000"/>
              </a:lnSpc>
              <a:buClr>
                <a:srgbClr val="000000"/>
              </a:buClr>
              <a:buChar char="•"/>
              <a:tabLst>
                <a:tab pos="354965" algn="l"/>
                <a:tab pos="355600" algn="l"/>
              </a:tabLst>
            </a:pPr>
            <a:r>
              <a:rPr sz="2100" dirty="0">
                <a:solidFill>
                  <a:srgbClr val="0070BF"/>
                </a:solidFill>
                <a:latin typeface="Tahoma"/>
                <a:cs typeface="Tahoma"/>
              </a:rPr>
              <a:t>Bounded</a:t>
            </a:r>
            <a:r>
              <a:rPr sz="2100" spc="-65" dirty="0">
                <a:solidFill>
                  <a:srgbClr val="0070BF"/>
                </a:solidFill>
                <a:latin typeface="Tahoma"/>
                <a:cs typeface="Tahoma"/>
              </a:rPr>
              <a:t> </a:t>
            </a:r>
            <a:r>
              <a:rPr sz="2100" dirty="0">
                <a:solidFill>
                  <a:srgbClr val="0070BF"/>
                </a:solidFill>
                <a:latin typeface="Tahoma"/>
                <a:cs typeface="Tahoma"/>
              </a:rPr>
              <a:t>capacity</a:t>
            </a:r>
            <a:endParaRPr sz="2100">
              <a:latin typeface="Tahoma"/>
              <a:cs typeface="Tahoma"/>
            </a:endParaRPr>
          </a:p>
          <a:p>
            <a:pPr marL="756285" lvl="1" indent="-287655">
              <a:lnSpc>
                <a:spcPct val="100000"/>
              </a:lnSpc>
              <a:spcBef>
                <a:spcPts val="464"/>
              </a:spcBef>
              <a:buChar char="–"/>
              <a:tabLst>
                <a:tab pos="756285" algn="l"/>
                <a:tab pos="756920" algn="l"/>
              </a:tabLst>
            </a:pPr>
            <a:r>
              <a:rPr sz="1900" spc="-10" dirty="0">
                <a:latin typeface="Tahoma"/>
                <a:cs typeface="Tahoma"/>
              </a:rPr>
              <a:t>Link</a:t>
            </a:r>
            <a:r>
              <a:rPr sz="1900" spc="35" dirty="0">
                <a:latin typeface="Tahoma"/>
                <a:cs typeface="Tahoma"/>
              </a:rPr>
              <a:t> </a:t>
            </a:r>
            <a:r>
              <a:rPr sz="1900" spc="-10" dirty="0">
                <a:latin typeface="Tahoma"/>
                <a:cs typeface="Tahoma"/>
              </a:rPr>
              <a:t>has</a:t>
            </a:r>
            <a:r>
              <a:rPr sz="1900" spc="20" dirty="0">
                <a:latin typeface="Tahoma"/>
                <a:cs typeface="Tahoma"/>
              </a:rPr>
              <a:t> </a:t>
            </a:r>
            <a:r>
              <a:rPr sz="1900" spc="-5" dirty="0">
                <a:latin typeface="Tahoma"/>
                <a:cs typeface="Tahoma"/>
              </a:rPr>
              <a:t>finite</a:t>
            </a:r>
            <a:r>
              <a:rPr sz="1900" spc="20" dirty="0">
                <a:latin typeface="Tahoma"/>
                <a:cs typeface="Tahoma"/>
              </a:rPr>
              <a:t> </a:t>
            </a:r>
            <a:r>
              <a:rPr sz="1900" spc="-10" dirty="0">
                <a:latin typeface="Tahoma"/>
                <a:cs typeface="Tahoma"/>
              </a:rPr>
              <a:t>buffer</a:t>
            </a:r>
            <a:r>
              <a:rPr sz="1900" spc="30" dirty="0">
                <a:latin typeface="Tahoma"/>
                <a:cs typeface="Tahoma"/>
              </a:rPr>
              <a:t> </a:t>
            </a:r>
            <a:r>
              <a:rPr sz="1900" spc="-5" dirty="0">
                <a:latin typeface="Tahoma"/>
                <a:cs typeface="Tahoma"/>
              </a:rPr>
              <a:t>capacity</a:t>
            </a:r>
            <a:r>
              <a:rPr sz="1900" spc="15" dirty="0">
                <a:latin typeface="Tahoma"/>
                <a:cs typeface="Tahoma"/>
              </a:rPr>
              <a:t> </a:t>
            </a:r>
            <a:r>
              <a:rPr sz="1900" spc="-10" dirty="0">
                <a:latin typeface="Tahoma"/>
                <a:cs typeface="Tahoma"/>
              </a:rPr>
              <a:t>to</a:t>
            </a:r>
            <a:r>
              <a:rPr sz="1900" spc="30" dirty="0">
                <a:latin typeface="Tahoma"/>
                <a:cs typeface="Tahoma"/>
              </a:rPr>
              <a:t> </a:t>
            </a:r>
            <a:r>
              <a:rPr sz="1900" spc="-5" dirty="0">
                <a:latin typeface="Tahoma"/>
                <a:cs typeface="Tahoma"/>
              </a:rPr>
              <a:t>hold</a:t>
            </a:r>
            <a:r>
              <a:rPr sz="1900" spc="25" dirty="0">
                <a:latin typeface="Tahoma"/>
                <a:cs typeface="Tahoma"/>
              </a:rPr>
              <a:t> </a:t>
            </a:r>
            <a:r>
              <a:rPr sz="1900" spc="-5" dirty="0">
                <a:latin typeface="Tahoma"/>
                <a:cs typeface="Tahoma"/>
              </a:rPr>
              <a:t>messages</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If</a:t>
            </a:r>
            <a:r>
              <a:rPr sz="1900" spc="15" dirty="0">
                <a:latin typeface="Tahoma"/>
                <a:cs typeface="Tahoma"/>
              </a:rPr>
              <a:t> </a:t>
            </a:r>
            <a:r>
              <a:rPr sz="1900" spc="-10" dirty="0">
                <a:latin typeface="Tahoma"/>
                <a:cs typeface="Tahoma"/>
              </a:rPr>
              <a:t>link</a:t>
            </a:r>
            <a:r>
              <a:rPr sz="1900" spc="40" dirty="0">
                <a:latin typeface="Tahoma"/>
                <a:cs typeface="Tahoma"/>
              </a:rPr>
              <a:t> </a:t>
            </a:r>
            <a:r>
              <a:rPr sz="1900" spc="-5" dirty="0">
                <a:latin typeface="Tahoma"/>
                <a:cs typeface="Tahoma"/>
              </a:rPr>
              <a:t>is</a:t>
            </a:r>
            <a:r>
              <a:rPr sz="1900" dirty="0">
                <a:latin typeface="Tahoma"/>
                <a:cs typeface="Tahoma"/>
              </a:rPr>
              <a:t> </a:t>
            </a:r>
            <a:r>
              <a:rPr sz="1900" spc="-10" dirty="0">
                <a:latin typeface="Tahoma"/>
                <a:cs typeface="Tahoma"/>
              </a:rPr>
              <a:t>full</a:t>
            </a:r>
            <a:r>
              <a:rPr sz="1900" spc="35" dirty="0">
                <a:latin typeface="Tahoma"/>
                <a:cs typeface="Tahoma"/>
              </a:rPr>
              <a:t> </a:t>
            </a:r>
            <a:r>
              <a:rPr sz="1900" spc="-5" dirty="0">
                <a:latin typeface="Tahoma"/>
                <a:cs typeface="Tahoma"/>
              </a:rPr>
              <a:t>then</a:t>
            </a:r>
            <a:r>
              <a:rPr sz="1900" spc="20" dirty="0">
                <a:latin typeface="Tahoma"/>
                <a:cs typeface="Tahoma"/>
              </a:rPr>
              <a:t> </a:t>
            </a:r>
            <a:r>
              <a:rPr sz="1900" spc="-10" dirty="0">
                <a:latin typeface="Tahoma"/>
                <a:cs typeface="Tahoma"/>
              </a:rPr>
              <a:t>sender</a:t>
            </a:r>
            <a:r>
              <a:rPr sz="1900" spc="30" dirty="0">
                <a:latin typeface="Tahoma"/>
                <a:cs typeface="Tahoma"/>
              </a:rPr>
              <a:t> </a:t>
            </a:r>
            <a:r>
              <a:rPr sz="1900" spc="-5" dirty="0">
                <a:latin typeface="Tahoma"/>
                <a:cs typeface="Tahoma"/>
              </a:rPr>
              <a:t>must</a:t>
            </a:r>
            <a:r>
              <a:rPr sz="1900" spc="25" dirty="0">
                <a:latin typeface="Tahoma"/>
                <a:cs typeface="Tahoma"/>
              </a:rPr>
              <a:t> </a:t>
            </a:r>
            <a:r>
              <a:rPr sz="1900" spc="-5" dirty="0">
                <a:latin typeface="Tahoma"/>
                <a:cs typeface="Tahoma"/>
              </a:rPr>
              <a:t>block</a:t>
            </a:r>
            <a:r>
              <a:rPr sz="1900" spc="15" dirty="0">
                <a:latin typeface="Tahoma"/>
                <a:cs typeface="Tahoma"/>
              </a:rPr>
              <a:t> </a:t>
            </a:r>
            <a:r>
              <a:rPr sz="1900" spc="-5" dirty="0">
                <a:latin typeface="Tahoma"/>
                <a:cs typeface="Tahoma"/>
              </a:rPr>
              <a:t>until</a:t>
            </a:r>
            <a:r>
              <a:rPr sz="1900" spc="35" dirty="0">
                <a:latin typeface="Tahoma"/>
                <a:cs typeface="Tahoma"/>
              </a:rPr>
              <a:t> </a:t>
            </a:r>
            <a:r>
              <a:rPr sz="1900" spc="-10" dirty="0">
                <a:latin typeface="Tahoma"/>
                <a:cs typeface="Tahoma"/>
              </a:rPr>
              <a:t>one</a:t>
            </a:r>
            <a:r>
              <a:rPr sz="1900" spc="20" dirty="0">
                <a:latin typeface="Tahoma"/>
                <a:cs typeface="Tahoma"/>
              </a:rPr>
              <a:t> </a:t>
            </a:r>
            <a:r>
              <a:rPr sz="1900" spc="-5" dirty="0">
                <a:latin typeface="Tahoma"/>
                <a:cs typeface="Tahoma"/>
              </a:rPr>
              <a:t>is</a:t>
            </a:r>
            <a:r>
              <a:rPr sz="1900" dirty="0">
                <a:latin typeface="Tahoma"/>
                <a:cs typeface="Tahoma"/>
              </a:rPr>
              <a:t> </a:t>
            </a:r>
            <a:r>
              <a:rPr sz="1900" spc="-5" dirty="0">
                <a:latin typeface="Tahoma"/>
                <a:cs typeface="Tahoma"/>
              </a:rPr>
              <a:t>freed</a:t>
            </a:r>
            <a:r>
              <a:rPr sz="1900" spc="30" dirty="0">
                <a:latin typeface="Tahoma"/>
                <a:cs typeface="Tahoma"/>
              </a:rPr>
              <a:t> </a:t>
            </a:r>
            <a:r>
              <a:rPr sz="1900" spc="-5" dirty="0">
                <a:latin typeface="Tahoma"/>
                <a:cs typeface="Tahoma"/>
              </a:rPr>
              <a:t>up</a:t>
            </a:r>
            <a:endParaRPr sz="1900">
              <a:latin typeface="Tahoma"/>
              <a:cs typeface="Tahoma"/>
            </a:endParaRPr>
          </a:p>
          <a:p>
            <a:pPr lvl="1">
              <a:lnSpc>
                <a:spcPct val="100000"/>
              </a:lnSpc>
              <a:spcBef>
                <a:spcPts val="20"/>
              </a:spcBef>
              <a:buFont typeface="Tahoma"/>
              <a:buChar char="–"/>
            </a:pPr>
            <a:endParaRPr sz="2300">
              <a:latin typeface="Tahoma"/>
              <a:cs typeface="Tahoma"/>
            </a:endParaRPr>
          </a:p>
          <a:p>
            <a:pPr marL="354965" indent="-342900">
              <a:lnSpc>
                <a:spcPct val="100000"/>
              </a:lnSpc>
              <a:spcBef>
                <a:spcPts val="5"/>
              </a:spcBef>
              <a:buClr>
                <a:srgbClr val="000000"/>
              </a:buClr>
              <a:buChar char="•"/>
              <a:tabLst>
                <a:tab pos="354965" algn="l"/>
                <a:tab pos="355600" algn="l"/>
              </a:tabLst>
            </a:pPr>
            <a:r>
              <a:rPr sz="2100" dirty="0">
                <a:solidFill>
                  <a:srgbClr val="0070BF"/>
                </a:solidFill>
                <a:latin typeface="Tahoma"/>
                <a:cs typeface="Tahoma"/>
              </a:rPr>
              <a:t>Unbounded</a:t>
            </a:r>
            <a:r>
              <a:rPr sz="2100" spc="-25" dirty="0">
                <a:solidFill>
                  <a:srgbClr val="0070BF"/>
                </a:solidFill>
                <a:latin typeface="Tahoma"/>
                <a:cs typeface="Tahoma"/>
              </a:rPr>
              <a:t> </a:t>
            </a:r>
            <a:r>
              <a:rPr sz="2100" spc="-5" dirty="0">
                <a:solidFill>
                  <a:srgbClr val="0070BF"/>
                </a:solidFill>
                <a:latin typeface="Tahoma"/>
                <a:cs typeface="Tahoma"/>
              </a:rPr>
              <a:t>capacity</a:t>
            </a:r>
            <a:endParaRPr sz="21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Link</a:t>
            </a:r>
            <a:r>
              <a:rPr sz="1900" spc="25" dirty="0">
                <a:latin typeface="Tahoma"/>
                <a:cs typeface="Tahoma"/>
              </a:rPr>
              <a:t> </a:t>
            </a:r>
            <a:r>
              <a:rPr sz="1900" spc="-10" dirty="0">
                <a:latin typeface="Tahoma"/>
                <a:cs typeface="Tahoma"/>
              </a:rPr>
              <a:t>has</a:t>
            </a:r>
            <a:r>
              <a:rPr sz="1900" spc="15" dirty="0">
                <a:latin typeface="Tahoma"/>
                <a:cs typeface="Tahoma"/>
              </a:rPr>
              <a:t> </a:t>
            </a:r>
            <a:r>
              <a:rPr sz="1900" spc="-5" dirty="0">
                <a:latin typeface="Tahoma"/>
                <a:cs typeface="Tahoma"/>
              </a:rPr>
              <a:t>unlimited</a:t>
            </a:r>
            <a:r>
              <a:rPr sz="1900" spc="40" dirty="0">
                <a:latin typeface="Tahoma"/>
                <a:cs typeface="Tahoma"/>
              </a:rPr>
              <a:t> </a:t>
            </a:r>
            <a:r>
              <a:rPr sz="1900" spc="-10" dirty="0">
                <a:latin typeface="Tahoma"/>
                <a:cs typeface="Tahoma"/>
              </a:rPr>
              <a:t>buffer</a:t>
            </a:r>
            <a:r>
              <a:rPr sz="1900" spc="5" dirty="0">
                <a:latin typeface="Tahoma"/>
                <a:cs typeface="Tahoma"/>
              </a:rPr>
              <a:t> </a:t>
            </a:r>
            <a:r>
              <a:rPr sz="1900" spc="-5" dirty="0">
                <a:latin typeface="Tahoma"/>
                <a:cs typeface="Tahoma"/>
              </a:rPr>
              <a:t>space</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Send</a:t>
            </a:r>
            <a:r>
              <a:rPr sz="1900" spc="10" dirty="0">
                <a:latin typeface="Tahoma"/>
                <a:cs typeface="Tahoma"/>
              </a:rPr>
              <a:t> </a:t>
            </a:r>
            <a:r>
              <a:rPr sz="1900" spc="-5" dirty="0">
                <a:latin typeface="Tahoma"/>
                <a:cs typeface="Tahoma"/>
              </a:rPr>
              <a:t>never</a:t>
            </a:r>
            <a:r>
              <a:rPr sz="1900" spc="15" dirty="0">
                <a:latin typeface="Tahoma"/>
                <a:cs typeface="Tahoma"/>
              </a:rPr>
              <a:t> </a:t>
            </a:r>
            <a:r>
              <a:rPr sz="1900" spc="-10" dirty="0">
                <a:latin typeface="Tahoma"/>
                <a:cs typeface="Tahoma"/>
              </a:rPr>
              <a:t>needs</a:t>
            </a:r>
            <a:r>
              <a:rPr sz="1900" spc="25" dirty="0">
                <a:latin typeface="Tahoma"/>
                <a:cs typeface="Tahoma"/>
              </a:rPr>
              <a:t> </a:t>
            </a:r>
            <a:r>
              <a:rPr sz="1900" spc="-10" dirty="0">
                <a:latin typeface="Tahoma"/>
                <a:cs typeface="Tahoma"/>
              </a:rPr>
              <a:t>to</a:t>
            </a:r>
            <a:r>
              <a:rPr sz="1900" spc="10" dirty="0">
                <a:latin typeface="Tahoma"/>
                <a:cs typeface="Tahoma"/>
              </a:rPr>
              <a:t> </a:t>
            </a:r>
            <a:r>
              <a:rPr sz="1900" spc="-10" dirty="0">
                <a:latin typeface="Tahoma"/>
                <a:cs typeface="Tahoma"/>
              </a:rPr>
              <a:t>block</a:t>
            </a:r>
            <a:endParaRPr sz="1900">
              <a:latin typeface="Tahoma"/>
              <a:cs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518" y="3899396"/>
            <a:ext cx="4281805" cy="452120"/>
          </a:xfrm>
          <a:prstGeom prst="rect">
            <a:avLst/>
          </a:prstGeom>
        </p:spPr>
        <p:txBody>
          <a:bodyPr vert="horz" wrap="square" lIns="0" tIns="12065" rIns="0" bIns="0" rtlCol="0">
            <a:spAutoFit/>
          </a:bodyPr>
          <a:lstStyle/>
          <a:p>
            <a:pPr marL="12700">
              <a:lnSpc>
                <a:spcPct val="100000"/>
              </a:lnSpc>
              <a:spcBef>
                <a:spcPts val="95"/>
              </a:spcBef>
            </a:pPr>
            <a:r>
              <a:rPr spc="-10" dirty="0"/>
              <a:t>IPC</a:t>
            </a:r>
            <a:r>
              <a:rPr dirty="0"/>
              <a:t> </a:t>
            </a:r>
            <a:r>
              <a:rPr spc="-10" dirty="0"/>
              <a:t>Case</a:t>
            </a:r>
            <a:r>
              <a:rPr spc="15" dirty="0"/>
              <a:t> </a:t>
            </a:r>
            <a:r>
              <a:rPr spc="-5" dirty="0"/>
              <a:t>Study: </a:t>
            </a:r>
            <a:r>
              <a:rPr dirty="0"/>
              <a:t>Unix</a:t>
            </a:r>
            <a:r>
              <a:rPr spc="-10" dirty="0"/>
              <a:t> Pipes</a:t>
            </a: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698240" cy="452120"/>
          </a:xfrm>
          <a:prstGeom prst="rect">
            <a:avLst/>
          </a:prstGeom>
        </p:spPr>
        <p:txBody>
          <a:bodyPr vert="horz" wrap="square" lIns="0" tIns="12065" rIns="0" bIns="0" rtlCol="0">
            <a:spAutoFit/>
          </a:bodyPr>
          <a:lstStyle/>
          <a:p>
            <a:pPr marL="12700">
              <a:lnSpc>
                <a:spcPct val="100000"/>
              </a:lnSpc>
              <a:spcBef>
                <a:spcPts val="95"/>
              </a:spcBef>
            </a:pPr>
            <a:r>
              <a:rPr spc="-5" dirty="0"/>
              <a:t>Process</a:t>
            </a:r>
            <a:r>
              <a:rPr spc="-25" dirty="0"/>
              <a:t> </a:t>
            </a:r>
            <a:r>
              <a:rPr spc="-5" dirty="0"/>
              <a:t>Creation</a:t>
            </a:r>
            <a:r>
              <a:rPr dirty="0"/>
              <a:t> </a:t>
            </a:r>
            <a:r>
              <a:rPr spc="-5" dirty="0"/>
              <a:t>Recap</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26</a:t>
            </a:fld>
            <a:endParaRPr dirty="0"/>
          </a:p>
        </p:txBody>
      </p:sp>
      <p:sp>
        <p:nvSpPr>
          <p:cNvPr id="3" name="object 3"/>
          <p:cNvSpPr txBox="1"/>
          <p:nvPr/>
        </p:nvSpPr>
        <p:spPr>
          <a:xfrm>
            <a:off x="860584" y="1613410"/>
            <a:ext cx="5038725" cy="2924175"/>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Consider</a:t>
            </a:r>
            <a:r>
              <a:rPr sz="2100" spc="5" dirty="0">
                <a:latin typeface="Tahoma"/>
                <a:cs typeface="Tahoma"/>
              </a:rPr>
              <a:t> </a:t>
            </a:r>
            <a:r>
              <a:rPr sz="2100" spc="-5" dirty="0">
                <a:latin typeface="Tahoma"/>
                <a:cs typeface="Tahoma"/>
              </a:rPr>
              <a:t>the</a:t>
            </a:r>
            <a:r>
              <a:rPr sz="2100" spc="-10" dirty="0">
                <a:latin typeface="Tahoma"/>
                <a:cs typeface="Tahoma"/>
              </a:rPr>
              <a:t> </a:t>
            </a:r>
            <a:r>
              <a:rPr sz="2100" spc="-5" dirty="0">
                <a:latin typeface="Tahoma"/>
                <a:cs typeface="Tahoma"/>
              </a:rPr>
              <a:t>following</a:t>
            </a:r>
            <a:r>
              <a:rPr sz="2100" spc="-25" dirty="0">
                <a:latin typeface="Tahoma"/>
                <a:cs typeface="Tahoma"/>
              </a:rPr>
              <a:t> </a:t>
            </a:r>
            <a:r>
              <a:rPr sz="2100" spc="-5" dirty="0">
                <a:latin typeface="Tahoma"/>
                <a:cs typeface="Tahoma"/>
              </a:rPr>
              <a:t>code</a:t>
            </a:r>
            <a:endParaRPr sz="2100">
              <a:latin typeface="Tahoma"/>
              <a:cs typeface="Tahoma"/>
            </a:endParaRPr>
          </a:p>
          <a:p>
            <a:pPr>
              <a:lnSpc>
                <a:spcPct val="100000"/>
              </a:lnSpc>
              <a:spcBef>
                <a:spcPts val="35"/>
              </a:spcBef>
              <a:buFont typeface="Tahoma"/>
              <a:buChar char="•"/>
            </a:pPr>
            <a:endParaRPr sz="2300">
              <a:latin typeface="Tahoma"/>
              <a:cs typeface="Tahoma"/>
            </a:endParaRPr>
          </a:p>
          <a:p>
            <a:pPr marL="992505" marR="713740" indent="-579755">
              <a:lnSpc>
                <a:spcPct val="120000"/>
              </a:lnSpc>
              <a:spcBef>
                <a:spcPts val="5"/>
              </a:spcBef>
            </a:pPr>
            <a:r>
              <a:rPr sz="1900" spc="-5" dirty="0">
                <a:latin typeface="Courier New"/>
                <a:cs typeface="Courier New"/>
              </a:rPr>
              <a:t>for(int i = 0; i &lt; </a:t>
            </a:r>
            <a:r>
              <a:rPr sz="1900" spc="-15" dirty="0">
                <a:latin typeface="Courier New"/>
                <a:cs typeface="Courier New"/>
              </a:rPr>
              <a:t>4; </a:t>
            </a:r>
            <a:r>
              <a:rPr sz="1900" spc="-5" dirty="0">
                <a:latin typeface="Courier New"/>
                <a:cs typeface="Courier New"/>
              </a:rPr>
              <a:t>i++){ </a:t>
            </a:r>
            <a:r>
              <a:rPr sz="1900" spc="-1130" dirty="0">
                <a:latin typeface="Courier New"/>
                <a:cs typeface="Courier New"/>
              </a:rPr>
              <a:t> </a:t>
            </a:r>
            <a:r>
              <a:rPr sz="1900" spc="-10" dirty="0">
                <a:latin typeface="Courier New"/>
                <a:cs typeface="Courier New"/>
              </a:rPr>
              <a:t>fork();</a:t>
            </a:r>
            <a:endParaRPr sz="1900">
              <a:latin typeface="Courier New"/>
              <a:cs typeface="Courier New"/>
            </a:endParaRPr>
          </a:p>
          <a:p>
            <a:pPr marL="413384">
              <a:lnSpc>
                <a:spcPct val="100000"/>
              </a:lnSpc>
              <a:spcBef>
                <a:spcPts val="455"/>
              </a:spcBef>
            </a:pPr>
            <a:r>
              <a:rPr sz="1900" spc="-5" dirty="0">
                <a:latin typeface="Courier New"/>
                <a:cs typeface="Courier New"/>
              </a:rPr>
              <a:t>}</a:t>
            </a:r>
            <a:endParaRPr sz="1900">
              <a:latin typeface="Courier New"/>
              <a:cs typeface="Courier New"/>
            </a:endParaRPr>
          </a:p>
          <a:p>
            <a:pPr>
              <a:lnSpc>
                <a:spcPct val="100000"/>
              </a:lnSpc>
            </a:pPr>
            <a:endParaRPr sz="2100">
              <a:latin typeface="Courier New"/>
              <a:cs typeface="Courier New"/>
            </a:endParaRPr>
          </a:p>
          <a:p>
            <a:pPr marL="356235" indent="-344170">
              <a:lnSpc>
                <a:spcPct val="100000"/>
              </a:lnSpc>
              <a:spcBef>
                <a:spcPts val="1355"/>
              </a:spcBef>
              <a:buChar char="•"/>
              <a:tabLst>
                <a:tab pos="356235" algn="l"/>
                <a:tab pos="356870" algn="l"/>
              </a:tabLst>
            </a:pPr>
            <a:r>
              <a:rPr sz="2100" spc="-10" dirty="0">
                <a:latin typeface="Tahoma"/>
                <a:cs typeface="Tahoma"/>
              </a:rPr>
              <a:t>How</a:t>
            </a:r>
            <a:r>
              <a:rPr sz="2100" spc="5" dirty="0">
                <a:latin typeface="Tahoma"/>
                <a:cs typeface="Tahoma"/>
              </a:rPr>
              <a:t> </a:t>
            </a:r>
            <a:r>
              <a:rPr sz="2100" dirty="0">
                <a:latin typeface="Tahoma"/>
                <a:cs typeface="Tahoma"/>
              </a:rPr>
              <a:t>many</a:t>
            </a:r>
            <a:r>
              <a:rPr sz="2100" spc="-5" dirty="0">
                <a:latin typeface="Tahoma"/>
                <a:cs typeface="Tahoma"/>
              </a:rPr>
              <a:t> process </a:t>
            </a:r>
            <a:r>
              <a:rPr sz="2100" dirty="0">
                <a:latin typeface="Tahoma"/>
                <a:cs typeface="Tahoma"/>
              </a:rPr>
              <a:t>would</a:t>
            </a:r>
            <a:r>
              <a:rPr sz="2100" spc="-15" dirty="0">
                <a:latin typeface="Tahoma"/>
                <a:cs typeface="Tahoma"/>
              </a:rPr>
              <a:t> </a:t>
            </a:r>
            <a:r>
              <a:rPr sz="2100" spc="5" dirty="0">
                <a:latin typeface="Tahoma"/>
                <a:cs typeface="Tahoma"/>
              </a:rPr>
              <a:t>be</a:t>
            </a:r>
            <a:r>
              <a:rPr sz="2100" spc="-5" dirty="0">
                <a:latin typeface="Tahoma"/>
                <a:cs typeface="Tahoma"/>
              </a:rPr>
              <a:t> created?</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Represent</a:t>
            </a:r>
            <a:r>
              <a:rPr sz="2100" spc="-20" dirty="0">
                <a:latin typeface="Tahoma"/>
                <a:cs typeface="Tahoma"/>
              </a:rPr>
              <a:t> </a:t>
            </a:r>
            <a:r>
              <a:rPr sz="2100" spc="-5" dirty="0">
                <a:latin typeface="Tahoma"/>
                <a:cs typeface="Tahoma"/>
              </a:rPr>
              <a:t>the processes</a:t>
            </a:r>
            <a:r>
              <a:rPr sz="2100" spc="15" dirty="0">
                <a:latin typeface="Tahoma"/>
                <a:cs typeface="Tahoma"/>
              </a:rPr>
              <a:t> </a:t>
            </a:r>
            <a:r>
              <a:rPr sz="2100" spc="-10" dirty="0">
                <a:latin typeface="Tahoma"/>
                <a:cs typeface="Tahoma"/>
              </a:rPr>
              <a:t>in</a:t>
            </a:r>
            <a:r>
              <a:rPr sz="2100" spc="15" dirty="0">
                <a:latin typeface="Tahoma"/>
                <a:cs typeface="Tahoma"/>
              </a:rPr>
              <a:t> </a:t>
            </a:r>
            <a:r>
              <a:rPr sz="2100" spc="-5" dirty="0">
                <a:latin typeface="Tahoma"/>
                <a:cs typeface="Tahoma"/>
              </a:rPr>
              <a:t>form of</a:t>
            </a:r>
            <a:r>
              <a:rPr sz="2100" spc="-10" dirty="0">
                <a:latin typeface="Tahoma"/>
                <a:cs typeface="Tahoma"/>
              </a:rPr>
              <a:t> </a:t>
            </a:r>
            <a:r>
              <a:rPr sz="2100" spc="-5" dirty="0">
                <a:latin typeface="Tahoma"/>
                <a:cs typeface="Tahoma"/>
              </a:rPr>
              <a:t>tree</a:t>
            </a:r>
            <a:endParaRPr sz="2100">
              <a:latin typeface="Tahoma"/>
              <a:cs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1368425" cy="452120"/>
          </a:xfrm>
          <a:prstGeom prst="rect">
            <a:avLst/>
          </a:prstGeom>
        </p:spPr>
        <p:txBody>
          <a:bodyPr vert="horz" wrap="square" lIns="0" tIns="12065" rIns="0" bIns="0" rtlCol="0">
            <a:spAutoFit/>
          </a:bodyPr>
          <a:lstStyle/>
          <a:p>
            <a:pPr marL="12700">
              <a:lnSpc>
                <a:spcPct val="100000"/>
              </a:lnSpc>
              <a:spcBef>
                <a:spcPts val="95"/>
              </a:spcBef>
            </a:pPr>
            <a:r>
              <a:rPr spc="-10" dirty="0"/>
              <a:t>Unix</a:t>
            </a:r>
            <a:r>
              <a:rPr spc="-65" dirty="0"/>
              <a:t> </a:t>
            </a:r>
            <a:r>
              <a:rPr dirty="0"/>
              <a:t>IPC</a:t>
            </a:r>
          </a:p>
        </p:txBody>
      </p:sp>
      <p:sp>
        <p:nvSpPr>
          <p:cNvPr id="3" name="object 3"/>
          <p:cNvSpPr/>
          <p:nvPr/>
        </p:nvSpPr>
        <p:spPr>
          <a:xfrm>
            <a:off x="1976627" y="2496311"/>
            <a:ext cx="1047115" cy="410209"/>
          </a:xfrm>
          <a:custGeom>
            <a:avLst/>
            <a:gdLst/>
            <a:ahLst/>
            <a:cxnLst/>
            <a:rect l="l" t="t" r="r" b="b"/>
            <a:pathLst>
              <a:path w="1047114" h="410210">
                <a:moveTo>
                  <a:pt x="1046988" y="409956"/>
                </a:moveTo>
                <a:lnTo>
                  <a:pt x="0" y="409956"/>
                </a:lnTo>
                <a:lnTo>
                  <a:pt x="0" y="0"/>
                </a:lnTo>
                <a:lnTo>
                  <a:pt x="1046988" y="0"/>
                </a:lnTo>
                <a:lnTo>
                  <a:pt x="1046988" y="4572"/>
                </a:lnTo>
                <a:lnTo>
                  <a:pt x="9144" y="4572"/>
                </a:lnTo>
                <a:lnTo>
                  <a:pt x="4572" y="10668"/>
                </a:lnTo>
                <a:lnTo>
                  <a:pt x="9144" y="10668"/>
                </a:lnTo>
                <a:lnTo>
                  <a:pt x="9144" y="400812"/>
                </a:lnTo>
                <a:lnTo>
                  <a:pt x="4572" y="400812"/>
                </a:lnTo>
                <a:lnTo>
                  <a:pt x="9144" y="405384"/>
                </a:lnTo>
                <a:lnTo>
                  <a:pt x="1046988" y="405384"/>
                </a:lnTo>
                <a:lnTo>
                  <a:pt x="1046988" y="409956"/>
                </a:lnTo>
                <a:close/>
              </a:path>
              <a:path w="1047114" h="410210">
                <a:moveTo>
                  <a:pt x="9144" y="10668"/>
                </a:moveTo>
                <a:lnTo>
                  <a:pt x="4572" y="10668"/>
                </a:lnTo>
                <a:lnTo>
                  <a:pt x="9144" y="4572"/>
                </a:lnTo>
                <a:lnTo>
                  <a:pt x="9144" y="10668"/>
                </a:lnTo>
                <a:close/>
              </a:path>
              <a:path w="1047114" h="410210">
                <a:moveTo>
                  <a:pt x="1037844" y="10668"/>
                </a:moveTo>
                <a:lnTo>
                  <a:pt x="9144" y="10668"/>
                </a:lnTo>
                <a:lnTo>
                  <a:pt x="9144" y="4572"/>
                </a:lnTo>
                <a:lnTo>
                  <a:pt x="1037844" y="4572"/>
                </a:lnTo>
                <a:lnTo>
                  <a:pt x="1037844" y="10668"/>
                </a:lnTo>
                <a:close/>
              </a:path>
              <a:path w="1047114" h="410210">
                <a:moveTo>
                  <a:pt x="1037844" y="405384"/>
                </a:moveTo>
                <a:lnTo>
                  <a:pt x="1037844" y="4572"/>
                </a:lnTo>
                <a:lnTo>
                  <a:pt x="1042416" y="10668"/>
                </a:lnTo>
                <a:lnTo>
                  <a:pt x="1046988" y="10668"/>
                </a:lnTo>
                <a:lnTo>
                  <a:pt x="1046988" y="400812"/>
                </a:lnTo>
                <a:lnTo>
                  <a:pt x="1042416" y="400812"/>
                </a:lnTo>
                <a:lnTo>
                  <a:pt x="1037844" y="405384"/>
                </a:lnTo>
                <a:close/>
              </a:path>
              <a:path w="1047114" h="410210">
                <a:moveTo>
                  <a:pt x="1046988" y="10668"/>
                </a:moveTo>
                <a:lnTo>
                  <a:pt x="1042416" y="10668"/>
                </a:lnTo>
                <a:lnTo>
                  <a:pt x="1037844" y="4572"/>
                </a:lnTo>
                <a:lnTo>
                  <a:pt x="1046988" y="4572"/>
                </a:lnTo>
                <a:lnTo>
                  <a:pt x="1046988" y="10668"/>
                </a:lnTo>
                <a:close/>
              </a:path>
              <a:path w="1047114" h="410210">
                <a:moveTo>
                  <a:pt x="9144" y="405384"/>
                </a:moveTo>
                <a:lnTo>
                  <a:pt x="4572" y="400812"/>
                </a:lnTo>
                <a:lnTo>
                  <a:pt x="9144" y="400812"/>
                </a:lnTo>
                <a:lnTo>
                  <a:pt x="9144" y="405384"/>
                </a:lnTo>
                <a:close/>
              </a:path>
              <a:path w="1047114" h="410210">
                <a:moveTo>
                  <a:pt x="1037844" y="405384"/>
                </a:moveTo>
                <a:lnTo>
                  <a:pt x="9144" y="405384"/>
                </a:lnTo>
                <a:lnTo>
                  <a:pt x="9144" y="400812"/>
                </a:lnTo>
                <a:lnTo>
                  <a:pt x="1037844" y="400812"/>
                </a:lnTo>
                <a:lnTo>
                  <a:pt x="1037844" y="405384"/>
                </a:lnTo>
                <a:close/>
              </a:path>
              <a:path w="1047114" h="410210">
                <a:moveTo>
                  <a:pt x="1046988" y="405384"/>
                </a:moveTo>
                <a:lnTo>
                  <a:pt x="1037844" y="405384"/>
                </a:lnTo>
                <a:lnTo>
                  <a:pt x="1042416" y="400812"/>
                </a:lnTo>
                <a:lnTo>
                  <a:pt x="1046988" y="400812"/>
                </a:lnTo>
                <a:lnTo>
                  <a:pt x="1046988" y="405384"/>
                </a:lnTo>
                <a:close/>
              </a:path>
            </a:pathLst>
          </a:custGeom>
          <a:solidFill>
            <a:srgbClr val="808080"/>
          </a:solidFill>
        </p:spPr>
        <p:txBody>
          <a:bodyPr wrap="square" lIns="0" tIns="0" rIns="0" bIns="0" rtlCol="0"/>
          <a:lstStyle/>
          <a:p>
            <a:endParaRPr/>
          </a:p>
        </p:txBody>
      </p:sp>
      <p:sp>
        <p:nvSpPr>
          <p:cNvPr id="4" name="object 4"/>
          <p:cNvSpPr txBox="1"/>
          <p:nvPr/>
        </p:nvSpPr>
        <p:spPr>
          <a:xfrm>
            <a:off x="2059900" y="2532381"/>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5" name="object 5"/>
          <p:cNvSpPr/>
          <p:nvPr/>
        </p:nvSpPr>
        <p:spPr>
          <a:xfrm>
            <a:off x="560831" y="2496311"/>
            <a:ext cx="1047115" cy="410209"/>
          </a:xfrm>
          <a:custGeom>
            <a:avLst/>
            <a:gdLst/>
            <a:ahLst/>
            <a:cxnLst/>
            <a:rect l="l" t="t" r="r" b="b"/>
            <a:pathLst>
              <a:path w="1047115" h="410210">
                <a:moveTo>
                  <a:pt x="1046988" y="409956"/>
                </a:moveTo>
                <a:lnTo>
                  <a:pt x="0" y="409956"/>
                </a:lnTo>
                <a:lnTo>
                  <a:pt x="0" y="0"/>
                </a:lnTo>
                <a:lnTo>
                  <a:pt x="1046988" y="0"/>
                </a:lnTo>
                <a:lnTo>
                  <a:pt x="1046988" y="4572"/>
                </a:lnTo>
                <a:lnTo>
                  <a:pt x="9144" y="4572"/>
                </a:lnTo>
                <a:lnTo>
                  <a:pt x="4572" y="10668"/>
                </a:lnTo>
                <a:lnTo>
                  <a:pt x="9144" y="10668"/>
                </a:lnTo>
                <a:lnTo>
                  <a:pt x="9144" y="400812"/>
                </a:lnTo>
                <a:lnTo>
                  <a:pt x="4572" y="400812"/>
                </a:lnTo>
                <a:lnTo>
                  <a:pt x="9144" y="405384"/>
                </a:lnTo>
                <a:lnTo>
                  <a:pt x="1046988" y="405384"/>
                </a:lnTo>
                <a:lnTo>
                  <a:pt x="1046988" y="409956"/>
                </a:lnTo>
                <a:close/>
              </a:path>
              <a:path w="1047115" h="410210">
                <a:moveTo>
                  <a:pt x="9144" y="10668"/>
                </a:moveTo>
                <a:lnTo>
                  <a:pt x="4572" y="10668"/>
                </a:lnTo>
                <a:lnTo>
                  <a:pt x="9144" y="4572"/>
                </a:lnTo>
                <a:lnTo>
                  <a:pt x="9144" y="10668"/>
                </a:lnTo>
                <a:close/>
              </a:path>
              <a:path w="1047115" h="410210">
                <a:moveTo>
                  <a:pt x="1037844" y="10668"/>
                </a:moveTo>
                <a:lnTo>
                  <a:pt x="9144" y="10668"/>
                </a:lnTo>
                <a:lnTo>
                  <a:pt x="9144" y="4572"/>
                </a:lnTo>
                <a:lnTo>
                  <a:pt x="1037844" y="4572"/>
                </a:lnTo>
                <a:lnTo>
                  <a:pt x="1037844" y="10668"/>
                </a:lnTo>
                <a:close/>
              </a:path>
              <a:path w="1047115" h="410210">
                <a:moveTo>
                  <a:pt x="1037844" y="405384"/>
                </a:moveTo>
                <a:lnTo>
                  <a:pt x="1037844" y="4572"/>
                </a:lnTo>
                <a:lnTo>
                  <a:pt x="1042416" y="10668"/>
                </a:lnTo>
                <a:lnTo>
                  <a:pt x="1046988" y="10668"/>
                </a:lnTo>
                <a:lnTo>
                  <a:pt x="1046988" y="400812"/>
                </a:lnTo>
                <a:lnTo>
                  <a:pt x="1042416" y="400812"/>
                </a:lnTo>
                <a:lnTo>
                  <a:pt x="1037844" y="405384"/>
                </a:lnTo>
                <a:close/>
              </a:path>
              <a:path w="1047115" h="410210">
                <a:moveTo>
                  <a:pt x="1046988" y="10668"/>
                </a:moveTo>
                <a:lnTo>
                  <a:pt x="1042416" y="10668"/>
                </a:lnTo>
                <a:lnTo>
                  <a:pt x="1037844" y="4572"/>
                </a:lnTo>
                <a:lnTo>
                  <a:pt x="1046988" y="4572"/>
                </a:lnTo>
                <a:lnTo>
                  <a:pt x="1046988" y="10668"/>
                </a:lnTo>
                <a:close/>
              </a:path>
              <a:path w="1047115" h="410210">
                <a:moveTo>
                  <a:pt x="9144" y="405384"/>
                </a:moveTo>
                <a:lnTo>
                  <a:pt x="4572" y="400812"/>
                </a:lnTo>
                <a:lnTo>
                  <a:pt x="9144" y="400812"/>
                </a:lnTo>
                <a:lnTo>
                  <a:pt x="9144" y="405384"/>
                </a:lnTo>
                <a:close/>
              </a:path>
              <a:path w="1047115" h="410210">
                <a:moveTo>
                  <a:pt x="1037844" y="405384"/>
                </a:moveTo>
                <a:lnTo>
                  <a:pt x="9144" y="405384"/>
                </a:lnTo>
                <a:lnTo>
                  <a:pt x="9144" y="400812"/>
                </a:lnTo>
                <a:lnTo>
                  <a:pt x="1037844" y="400812"/>
                </a:lnTo>
                <a:lnTo>
                  <a:pt x="1037844" y="405384"/>
                </a:lnTo>
                <a:close/>
              </a:path>
              <a:path w="1047115" h="410210">
                <a:moveTo>
                  <a:pt x="1046988" y="405384"/>
                </a:moveTo>
                <a:lnTo>
                  <a:pt x="1037844" y="405384"/>
                </a:lnTo>
                <a:lnTo>
                  <a:pt x="1042416" y="400812"/>
                </a:lnTo>
                <a:lnTo>
                  <a:pt x="1046988" y="400812"/>
                </a:lnTo>
                <a:lnTo>
                  <a:pt x="1046988" y="405384"/>
                </a:lnTo>
                <a:close/>
              </a:path>
            </a:pathLst>
          </a:custGeom>
          <a:solidFill>
            <a:srgbClr val="808080"/>
          </a:solidFill>
        </p:spPr>
        <p:txBody>
          <a:bodyPr wrap="square" lIns="0" tIns="0" rIns="0" bIns="0" rtlCol="0"/>
          <a:lstStyle/>
          <a:p>
            <a:endParaRPr/>
          </a:p>
        </p:txBody>
      </p:sp>
      <p:sp>
        <p:nvSpPr>
          <p:cNvPr id="6" name="object 6"/>
          <p:cNvSpPr txBox="1"/>
          <p:nvPr/>
        </p:nvSpPr>
        <p:spPr>
          <a:xfrm>
            <a:off x="644199" y="2532381"/>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7" name="object 7"/>
          <p:cNvSpPr/>
          <p:nvPr/>
        </p:nvSpPr>
        <p:spPr>
          <a:xfrm>
            <a:off x="4689347" y="2491739"/>
            <a:ext cx="1047115" cy="410209"/>
          </a:xfrm>
          <a:custGeom>
            <a:avLst/>
            <a:gdLst/>
            <a:ahLst/>
            <a:cxnLst/>
            <a:rect l="l" t="t" r="r" b="b"/>
            <a:pathLst>
              <a:path w="1047114" h="410210">
                <a:moveTo>
                  <a:pt x="1046988" y="409956"/>
                </a:moveTo>
                <a:lnTo>
                  <a:pt x="0" y="409956"/>
                </a:lnTo>
                <a:lnTo>
                  <a:pt x="0" y="0"/>
                </a:lnTo>
                <a:lnTo>
                  <a:pt x="1046988" y="0"/>
                </a:lnTo>
                <a:lnTo>
                  <a:pt x="1046988" y="4572"/>
                </a:lnTo>
                <a:lnTo>
                  <a:pt x="10668" y="4572"/>
                </a:lnTo>
                <a:lnTo>
                  <a:pt x="4572" y="9144"/>
                </a:lnTo>
                <a:lnTo>
                  <a:pt x="10668" y="9144"/>
                </a:lnTo>
                <a:lnTo>
                  <a:pt x="10668" y="400812"/>
                </a:lnTo>
                <a:lnTo>
                  <a:pt x="4572" y="400812"/>
                </a:lnTo>
                <a:lnTo>
                  <a:pt x="10668" y="405384"/>
                </a:lnTo>
                <a:lnTo>
                  <a:pt x="1046988" y="405384"/>
                </a:lnTo>
                <a:lnTo>
                  <a:pt x="1046988" y="409956"/>
                </a:lnTo>
                <a:close/>
              </a:path>
              <a:path w="1047114" h="410210">
                <a:moveTo>
                  <a:pt x="10668" y="9144"/>
                </a:moveTo>
                <a:lnTo>
                  <a:pt x="4572" y="9144"/>
                </a:lnTo>
                <a:lnTo>
                  <a:pt x="10668" y="4572"/>
                </a:lnTo>
                <a:lnTo>
                  <a:pt x="10668" y="9144"/>
                </a:lnTo>
                <a:close/>
              </a:path>
              <a:path w="1047114" h="410210">
                <a:moveTo>
                  <a:pt x="1037844" y="9144"/>
                </a:moveTo>
                <a:lnTo>
                  <a:pt x="10668" y="9144"/>
                </a:lnTo>
                <a:lnTo>
                  <a:pt x="10668" y="4572"/>
                </a:lnTo>
                <a:lnTo>
                  <a:pt x="1037844" y="4572"/>
                </a:lnTo>
                <a:lnTo>
                  <a:pt x="1037844" y="9144"/>
                </a:lnTo>
                <a:close/>
              </a:path>
              <a:path w="1047114" h="410210">
                <a:moveTo>
                  <a:pt x="1037844" y="405384"/>
                </a:moveTo>
                <a:lnTo>
                  <a:pt x="1037844" y="4572"/>
                </a:lnTo>
                <a:lnTo>
                  <a:pt x="1042416" y="9144"/>
                </a:lnTo>
                <a:lnTo>
                  <a:pt x="1046988" y="9144"/>
                </a:lnTo>
                <a:lnTo>
                  <a:pt x="1046988" y="400812"/>
                </a:lnTo>
                <a:lnTo>
                  <a:pt x="1042416" y="400812"/>
                </a:lnTo>
                <a:lnTo>
                  <a:pt x="1037844" y="405384"/>
                </a:lnTo>
                <a:close/>
              </a:path>
              <a:path w="1047114" h="410210">
                <a:moveTo>
                  <a:pt x="1046988" y="9144"/>
                </a:moveTo>
                <a:lnTo>
                  <a:pt x="1042416" y="9144"/>
                </a:lnTo>
                <a:lnTo>
                  <a:pt x="1037844" y="4572"/>
                </a:lnTo>
                <a:lnTo>
                  <a:pt x="1046988" y="4572"/>
                </a:lnTo>
                <a:lnTo>
                  <a:pt x="1046988" y="9144"/>
                </a:lnTo>
                <a:close/>
              </a:path>
              <a:path w="1047114" h="410210">
                <a:moveTo>
                  <a:pt x="10668" y="405384"/>
                </a:moveTo>
                <a:lnTo>
                  <a:pt x="4572" y="400812"/>
                </a:lnTo>
                <a:lnTo>
                  <a:pt x="10668" y="400812"/>
                </a:lnTo>
                <a:lnTo>
                  <a:pt x="10668" y="405384"/>
                </a:lnTo>
                <a:close/>
              </a:path>
              <a:path w="1047114" h="410210">
                <a:moveTo>
                  <a:pt x="1037844" y="405384"/>
                </a:moveTo>
                <a:lnTo>
                  <a:pt x="10668" y="405384"/>
                </a:lnTo>
                <a:lnTo>
                  <a:pt x="10668" y="400812"/>
                </a:lnTo>
                <a:lnTo>
                  <a:pt x="1037844" y="400812"/>
                </a:lnTo>
                <a:lnTo>
                  <a:pt x="1037844" y="405384"/>
                </a:lnTo>
                <a:close/>
              </a:path>
              <a:path w="1047114" h="410210">
                <a:moveTo>
                  <a:pt x="1046988" y="405384"/>
                </a:moveTo>
                <a:lnTo>
                  <a:pt x="1037844" y="405384"/>
                </a:lnTo>
                <a:lnTo>
                  <a:pt x="1042416" y="400812"/>
                </a:lnTo>
                <a:lnTo>
                  <a:pt x="1046988" y="400812"/>
                </a:lnTo>
                <a:lnTo>
                  <a:pt x="1046988" y="405384"/>
                </a:lnTo>
                <a:close/>
              </a:path>
            </a:pathLst>
          </a:custGeom>
          <a:solidFill>
            <a:srgbClr val="808080"/>
          </a:solidFill>
        </p:spPr>
        <p:txBody>
          <a:bodyPr wrap="square" lIns="0" tIns="0" rIns="0" bIns="0" rtlCol="0"/>
          <a:lstStyle/>
          <a:p>
            <a:endParaRPr/>
          </a:p>
        </p:txBody>
      </p:sp>
      <p:sp>
        <p:nvSpPr>
          <p:cNvPr id="8" name="object 8"/>
          <p:cNvSpPr txBox="1"/>
          <p:nvPr/>
        </p:nvSpPr>
        <p:spPr>
          <a:xfrm>
            <a:off x="4772623" y="2527782"/>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9" name="object 9"/>
          <p:cNvSpPr/>
          <p:nvPr/>
        </p:nvSpPr>
        <p:spPr>
          <a:xfrm>
            <a:off x="3273552" y="2491739"/>
            <a:ext cx="1047115" cy="410209"/>
          </a:xfrm>
          <a:custGeom>
            <a:avLst/>
            <a:gdLst/>
            <a:ahLst/>
            <a:cxnLst/>
            <a:rect l="l" t="t" r="r" b="b"/>
            <a:pathLst>
              <a:path w="1047114" h="410210">
                <a:moveTo>
                  <a:pt x="1046988" y="409956"/>
                </a:moveTo>
                <a:lnTo>
                  <a:pt x="0" y="409956"/>
                </a:lnTo>
                <a:lnTo>
                  <a:pt x="0" y="0"/>
                </a:lnTo>
                <a:lnTo>
                  <a:pt x="1046988" y="0"/>
                </a:lnTo>
                <a:lnTo>
                  <a:pt x="1046988" y="4572"/>
                </a:lnTo>
                <a:lnTo>
                  <a:pt x="9144" y="4572"/>
                </a:lnTo>
                <a:lnTo>
                  <a:pt x="4572" y="9144"/>
                </a:lnTo>
                <a:lnTo>
                  <a:pt x="9144" y="9144"/>
                </a:lnTo>
                <a:lnTo>
                  <a:pt x="9144" y="400812"/>
                </a:lnTo>
                <a:lnTo>
                  <a:pt x="4572" y="400812"/>
                </a:lnTo>
                <a:lnTo>
                  <a:pt x="9144" y="405384"/>
                </a:lnTo>
                <a:lnTo>
                  <a:pt x="1046988" y="405384"/>
                </a:lnTo>
                <a:lnTo>
                  <a:pt x="1046988" y="409956"/>
                </a:lnTo>
                <a:close/>
              </a:path>
              <a:path w="1047114" h="410210">
                <a:moveTo>
                  <a:pt x="9144" y="9144"/>
                </a:moveTo>
                <a:lnTo>
                  <a:pt x="4572" y="9144"/>
                </a:lnTo>
                <a:lnTo>
                  <a:pt x="9144" y="4572"/>
                </a:lnTo>
                <a:lnTo>
                  <a:pt x="9144" y="9144"/>
                </a:lnTo>
                <a:close/>
              </a:path>
              <a:path w="1047114" h="410210">
                <a:moveTo>
                  <a:pt x="1037844" y="9144"/>
                </a:moveTo>
                <a:lnTo>
                  <a:pt x="9144" y="9144"/>
                </a:lnTo>
                <a:lnTo>
                  <a:pt x="9144" y="4572"/>
                </a:lnTo>
                <a:lnTo>
                  <a:pt x="1037844" y="4572"/>
                </a:lnTo>
                <a:lnTo>
                  <a:pt x="1037844" y="9144"/>
                </a:lnTo>
                <a:close/>
              </a:path>
              <a:path w="1047114" h="410210">
                <a:moveTo>
                  <a:pt x="1037844" y="405384"/>
                </a:moveTo>
                <a:lnTo>
                  <a:pt x="1037844" y="4572"/>
                </a:lnTo>
                <a:lnTo>
                  <a:pt x="1042416" y="9144"/>
                </a:lnTo>
                <a:lnTo>
                  <a:pt x="1046988" y="9144"/>
                </a:lnTo>
                <a:lnTo>
                  <a:pt x="1046988" y="400812"/>
                </a:lnTo>
                <a:lnTo>
                  <a:pt x="1042416" y="400812"/>
                </a:lnTo>
                <a:lnTo>
                  <a:pt x="1037844" y="405384"/>
                </a:lnTo>
                <a:close/>
              </a:path>
              <a:path w="1047114" h="410210">
                <a:moveTo>
                  <a:pt x="1046988" y="9144"/>
                </a:moveTo>
                <a:lnTo>
                  <a:pt x="1042416" y="9144"/>
                </a:lnTo>
                <a:lnTo>
                  <a:pt x="1037844" y="4572"/>
                </a:lnTo>
                <a:lnTo>
                  <a:pt x="1046988" y="4572"/>
                </a:lnTo>
                <a:lnTo>
                  <a:pt x="1046988" y="9144"/>
                </a:lnTo>
                <a:close/>
              </a:path>
              <a:path w="1047114" h="410210">
                <a:moveTo>
                  <a:pt x="9144" y="405384"/>
                </a:moveTo>
                <a:lnTo>
                  <a:pt x="4572" y="400812"/>
                </a:lnTo>
                <a:lnTo>
                  <a:pt x="9144" y="400812"/>
                </a:lnTo>
                <a:lnTo>
                  <a:pt x="9144" y="405384"/>
                </a:lnTo>
                <a:close/>
              </a:path>
              <a:path w="1047114" h="410210">
                <a:moveTo>
                  <a:pt x="1037844" y="405384"/>
                </a:moveTo>
                <a:lnTo>
                  <a:pt x="9144" y="405384"/>
                </a:lnTo>
                <a:lnTo>
                  <a:pt x="9144" y="400812"/>
                </a:lnTo>
                <a:lnTo>
                  <a:pt x="1037844" y="400812"/>
                </a:lnTo>
                <a:lnTo>
                  <a:pt x="1037844" y="405384"/>
                </a:lnTo>
                <a:close/>
              </a:path>
              <a:path w="1047114" h="410210">
                <a:moveTo>
                  <a:pt x="1046988" y="405384"/>
                </a:moveTo>
                <a:lnTo>
                  <a:pt x="1037844" y="405384"/>
                </a:lnTo>
                <a:lnTo>
                  <a:pt x="1042416" y="400812"/>
                </a:lnTo>
                <a:lnTo>
                  <a:pt x="1046988" y="400812"/>
                </a:lnTo>
                <a:lnTo>
                  <a:pt x="1046988" y="405384"/>
                </a:lnTo>
                <a:close/>
              </a:path>
            </a:pathLst>
          </a:custGeom>
          <a:solidFill>
            <a:srgbClr val="808080"/>
          </a:solidFill>
        </p:spPr>
        <p:txBody>
          <a:bodyPr wrap="square" lIns="0" tIns="0" rIns="0" bIns="0" rtlCol="0"/>
          <a:lstStyle/>
          <a:p>
            <a:endParaRPr/>
          </a:p>
        </p:txBody>
      </p:sp>
      <p:sp>
        <p:nvSpPr>
          <p:cNvPr id="10" name="object 10"/>
          <p:cNvSpPr txBox="1"/>
          <p:nvPr/>
        </p:nvSpPr>
        <p:spPr>
          <a:xfrm>
            <a:off x="3356922" y="2527782"/>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11" name="object 11"/>
          <p:cNvSpPr/>
          <p:nvPr/>
        </p:nvSpPr>
        <p:spPr>
          <a:xfrm>
            <a:off x="8455152" y="2516124"/>
            <a:ext cx="1047115" cy="410209"/>
          </a:xfrm>
          <a:custGeom>
            <a:avLst/>
            <a:gdLst/>
            <a:ahLst/>
            <a:cxnLst/>
            <a:rect l="l" t="t" r="r" b="b"/>
            <a:pathLst>
              <a:path w="1047115" h="410210">
                <a:moveTo>
                  <a:pt x="1046988" y="409956"/>
                </a:moveTo>
                <a:lnTo>
                  <a:pt x="0" y="409956"/>
                </a:lnTo>
                <a:lnTo>
                  <a:pt x="0" y="0"/>
                </a:lnTo>
                <a:lnTo>
                  <a:pt x="1046988" y="0"/>
                </a:lnTo>
                <a:lnTo>
                  <a:pt x="1046988" y="4572"/>
                </a:lnTo>
                <a:lnTo>
                  <a:pt x="9144" y="4572"/>
                </a:lnTo>
                <a:lnTo>
                  <a:pt x="4572" y="10668"/>
                </a:lnTo>
                <a:lnTo>
                  <a:pt x="9144" y="10668"/>
                </a:lnTo>
                <a:lnTo>
                  <a:pt x="9144" y="400812"/>
                </a:lnTo>
                <a:lnTo>
                  <a:pt x="4572" y="400812"/>
                </a:lnTo>
                <a:lnTo>
                  <a:pt x="9144" y="405384"/>
                </a:lnTo>
                <a:lnTo>
                  <a:pt x="1046988" y="405384"/>
                </a:lnTo>
                <a:lnTo>
                  <a:pt x="1046988" y="409956"/>
                </a:lnTo>
                <a:close/>
              </a:path>
              <a:path w="1047115" h="410210">
                <a:moveTo>
                  <a:pt x="9144" y="10668"/>
                </a:moveTo>
                <a:lnTo>
                  <a:pt x="4572" y="10668"/>
                </a:lnTo>
                <a:lnTo>
                  <a:pt x="9144" y="4572"/>
                </a:lnTo>
                <a:lnTo>
                  <a:pt x="9144" y="10668"/>
                </a:lnTo>
                <a:close/>
              </a:path>
              <a:path w="1047115" h="410210">
                <a:moveTo>
                  <a:pt x="1037844" y="10668"/>
                </a:moveTo>
                <a:lnTo>
                  <a:pt x="9144" y="10668"/>
                </a:lnTo>
                <a:lnTo>
                  <a:pt x="9144" y="4572"/>
                </a:lnTo>
                <a:lnTo>
                  <a:pt x="1037844" y="4572"/>
                </a:lnTo>
                <a:lnTo>
                  <a:pt x="1037844" y="10668"/>
                </a:lnTo>
                <a:close/>
              </a:path>
              <a:path w="1047115" h="410210">
                <a:moveTo>
                  <a:pt x="1037844" y="405384"/>
                </a:moveTo>
                <a:lnTo>
                  <a:pt x="1037844" y="4572"/>
                </a:lnTo>
                <a:lnTo>
                  <a:pt x="1042416" y="10668"/>
                </a:lnTo>
                <a:lnTo>
                  <a:pt x="1046988" y="10668"/>
                </a:lnTo>
                <a:lnTo>
                  <a:pt x="1046988" y="400812"/>
                </a:lnTo>
                <a:lnTo>
                  <a:pt x="1042416" y="400812"/>
                </a:lnTo>
                <a:lnTo>
                  <a:pt x="1037844" y="405384"/>
                </a:lnTo>
                <a:close/>
              </a:path>
              <a:path w="1047115" h="410210">
                <a:moveTo>
                  <a:pt x="1046988" y="10668"/>
                </a:moveTo>
                <a:lnTo>
                  <a:pt x="1042416" y="10668"/>
                </a:lnTo>
                <a:lnTo>
                  <a:pt x="1037844" y="4572"/>
                </a:lnTo>
                <a:lnTo>
                  <a:pt x="1046988" y="4572"/>
                </a:lnTo>
                <a:lnTo>
                  <a:pt x="1046988" y="10668"/>
                </a:lnTo>
                <a:close/>
              </a:path>
              <a:path w="1047115" h="410210">
                <a:moveTo>
                  <a:pt x="9144" y="405384"/>
                </a:moveTo>
                <a:lnTo>
                  <a:pt x="4572" y="400812"/>
                </a:lnTo>
                <a:lnTo>
                  <a:pt x="9144" y="400812"/>
                </a:lnTo>
                <a:lnTo>
                  <a:pt x="9144" y="405384"/>
                </a:lnTo>
                <a:close/>
              </a:path>
              <a:path w="1047115" h="410210">
                <a:moveTo>
                  <a:pt x="1037844" y="405384"/>
                </a:moveTo>
                <a:lnTo>
                  <a:pt x="9144" y="405384"/>
                </a:lnTo>
                <a:lnTo>
                  <a:pt x="9144" y="400812"/>
                </a:lnTo>
                <a:lnTo>
                  <a:pt x="1037844" y="400812"/>
                </a:lnTo>
                <a:lnTo>
                  <a:pt x="1037844" y="405384"/>
                </a:lnTo>
                <a:close/>
              </a:path>
              <a:path w="1047115" h="410210">
                <a:moveTo>
                  <a:pt x="1046988" y="405384"/>
                </a:moveTo>
                <a:lnTo>
                  <a:pt x="1037844" y="405384"/>
                </a:lnTo>
                <a:lnTo>
                  <a:pt x="1042416" y="400812"/>
                </a:lnTo>
                <a:lnTo>
                  <a:pt x="1046988" y="400812"/>
                </a:lnTo>
                <a:lnTo>
                  <a:pt x="1046988" y="405384"/>
                </a:lnTo>
                <a:close/>
              </a:path>
            </a:pathLst>
          </a:custGeom>
          <a:solidFill>
            <a:srgbClr val="808080"/>
          </a:solidFill>
        </p:spPr>
        <p:txBody>
          <a:bodyPr wrap="square" lIns="0" tIns="0" rIns="0" bIns="0" rtlCol="0"/>
          <a:lstStyle/>
          <a:p>
            <a:endParaRPr/>
          </a:p>
        </p:txBody>
      </p:sp>
      <p:sp>
        <p:nvSpPr>
          <p:cNvPr id="12" name="object 12"/>
          <p:cNvSpPr txBox="1"/>
          <p:nvPr/>
        </p:nvSpPr>
        <p:spPr>
          <a:xfrm>
            <a:off x="8536948" y="2552139"/>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13" name="object 13"/>
          <p:cNvSpPr/>
          <p:nvPr/>
        </p:nvSpPr>
        <p:spPr>
          <a:xfrm>
            <a:off x="6003035" y="2493264"/>
            <a:ext cx="1047115" cy="410209"/>
          </a:xfrm>
          <a:custGeom>
            <a:avLst/>
            <a:gdLst/>
            <a:ahLst/>
            <a:cxnLst/>
            <a:rect l="l" t="t" r="r" b="b"/>
            <a:pathLst>
              <a:path w="1047115" h="410210">
                <a:moveTo>
                  <a:pt x="1046988" y="409956"/>
                </a:moveTo>
                <a:lnTo>
                  <a:pt x="0" y="409956"/>
                </a:lnTo>
                <a:lnTo>
                  <a:pt x="0" y="0"/>
                </a:lnTo>
                <a:lnTo>
                  <a:pt x="1046988" y="0"/>
                </a:lnTo>
                <a:lnTo>
                  <a:pt x="1046988" y="4572"/>
                </a:lnTo>
                <a:lnTo>
                  <a:pt x="9144" y="4572"/>
                </a:lnTo>
                <a:lnTo>
                  <a:pt x="4572" y="9144"/>
                </a:lnTo>
                <a:lnTo>
                  <a:pt x="9144" y="9144"/>
                </a:lnTo>
                <a:lnTo>
                  <a:pt x="9144" y="400812"/>
                </a:lnTo>
                <a:lnTo>
                  <a:pt x="4572" y="400812"/>
                </a:lnTo>
                <a:lnTo>
                  <a:pt x="9144" y="405384"/>
                </a:lnTo>
                <a:lnTo>
                  <a:pt x="1046988" y="405384"/>
                </a:lnTo>
                <a:lnTo>
                  <a:pt x="1046988" y="409956"/>
                </a:lnTo>
                <a:close/>
              </a:path>
              <a:path w="1047115" h="410210">
                <a:moveTo>
                  <a:pt x="9144" y="9144"/>
                </a:moveTo>
                <a:lnTo>
                  <a:pt x="4572" y="9144"/>
                </a:lnTo>
                <a:lnTo>
                  <a:pt x="9144" y="4572"/>
                </a:lnTo>
                <a:lnTo>
                  <a:pt x="9144" y="9144"/>
                </a:lnTo>
                <a:close/>
              </a:path>
              <a:path w="1047115" h="410210">
                <a:moveTo>
                  <a:pt x="1037844" y="9144"/>
                </a:moveTo>
                <a:lnTo>
                  <a:pt x="9144" y="9144"/>
                </a:lnTo>
                <a:lnTo>
                  <a:pt x="9144" y="4572"/>
                </a:lnTo>
                <a:lnTo>
                  <a:pt x="1037844" y="4572"/>
                </a:lnTo>
                <a:lnTo>
                  <a:pt x="1037844" y="9144"/>
                </a:lnTo>
                <a:close/>
              </a:path>
              <a:path w="1047115" h="410210">
                <a:moveTo>
                  <a:pt x="1037844" y="405384"/>
                </a:moveTo>
                <a:lnTo>
                  <a:pt x="1037844" y="4572"/>
                </a:lnTo>
                <a:lnTo>
                  <a:pt x="1042416" y="9144"/>
                </a:lnTo>
                <a:lnTo>
                  <a:pt x="1046988" y="9144"/>
                </a:lnTo>
                <a:lnTo>
                  <a:pt x="1046988" y="400812"/>
                </a:lnTo>
                <a:lnTo>
                  <a:pt x="1042416" y="400812"/>
                </a:lnTo>
                <a:lnTo>
                  <a:pt x="1037844" y="405384"/>
                </a:lnTo>
                <a:close/>
              </a:path>
              <a:path w="1047115" h="410210">
                <a:moveTo>
                  <a:pt x="1046988" y="9144"/>
                </a:moveTo>
                <a:lnTo>
                  <a:pt x="1042416" y="9144"/>
                </a:lnTo>
                <a:lnTo>
                  <a:pt x="1037844" y="4572"/>
                </a:lnTo>
                <a:lnTo>
                  <a:pt x="1046988" y="4572"/>
                </a:lnTo>
                <a:lnTo>
                  <a:pt x="1046988" y="9144"/>
                </a:lnTo>
                <a:close/>
              </a:path>
              <a:path w="1047115" h="410210">
                <a:moveTo>
                  <a:pt x="9144" y="405384"/>
                </a:moveTo>
                <a:lnTo>
                  <a:pt x="4572" y="400812"/>
                </a:lnTo>
                <a:lnTo>
                  <a:pt x="9144" y="400812"/>
                </a:lnTo>
                <a:lnTo>
                  <a:pt x="9144" y="405384"/>
                </a:lnTo>
                <a:close/>
              </a:path>
              <a:path w="1047115" h="410210">
                <a:moveTo>
                  <a:pt x="1037844" y="405384"/>
                </a:moveTo>
                <a:lnTo>
                  <a:pt x="9144" y="405384"/>
                </a:lnTo>
                <a:lnTo>
                  <a:pt x="9144" y="400812"/>
                </a:lnTo>
                <a:lnTo>
                  <a:pt x="1037844" y="400812"/>
                </a:lnTo>
                <a:lnTo>
                  <a:pt x="1037844" y="405384"/>
                </a:lnTo>
                <a:close/>
              </a:path>
              <a:path w="1047115" h="410210">
                <a:moveTo>
                  <a:pt x="1046988" y="405384"/>
                </a:moveTo>
                <a:lnTo>
                  <a:pt x="1037844" y="405384"/>
                </a:lnTo>
                <a:lnTo>
                  <a:pt x="1042416" y="400812"/>
                </a:lnTo>
                <a:lnTo>
                  <a:pt x="1046988" y="400812"/>
                </a:lnTo>
                <a:lnTo>
                  <a:pt x="1046988" y="405384"/>
                </a:lnTo>
                <a:close/>
              </a:path>
            </a:pathLst>
          </a:custGeom>
          <a:solidFill>
            <a:srgbClr val="808080"/>
          </a:solidFill>
        </p:spPr>
        <p:txBody>
          <a:bodyPr wrap="square" lIns="0" tIns="0" rIns="0" bIns="0" rtlCol="0"/>
          <a:lstStyle/>
          <a:p>
            <a:endParaRPr/>
          </a:p>
        </p:txBody>
      </p:sp>
      <p:sp>
        <p:nvSpPr>
          <p:cNvPr id="14" name="object 14"/>
          <p:cNvSpPr txBox="1"/>
          <p:nvPr/>
        </p:nvSpPr>
        <p:spPr>
          <a:xfrm>
            <a:off x="6084806" y="2529274"/>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15" name="object 15"/>
          <p:cNvSpPr/>
          <p:nvPr/>
        </p:nvSpPr>
        <p:spPr>
          <a:xfrm>
            <a:off x="560832" y="2348483"/>
            <a:ext cx="8924925" cy="2758440"/>
          </a:xfrm>
          <a:custGeom>
            <a:avLst/>
            <a:gdLst/>
            <a:ahLst/>
            <a:cxnLst/>
            <a:rect l="l" t="t" r="r" b="b"/>
            <a:pathLst>
              <a:path w="8924925" h="2758440">
                <a:moveTo>
                  <a:pt x="9144" y="2715780"/>
                </a:moveTo>
                <a:lnTo>
                  <a:pt x="0" y="2715780"/>
                </a:lnTo>
                <a:lnTo>
                  <a:pt x="0" y="2753880"/>
                </a:lnTo>
                <a:lnTo>
                  <a:pt x="9144" y="2753880"/>
                </a:lnTo>
                <a:lnTo>
                  <a:pt x="9144" y="2715780"/>
                </a:lnTo>
                <a:close/>
              </a:path>
              <a:path w="8924925" h="2758440">
                <a:moveTo>
                  <a:pt x="9144" y="2648724"/>
                </a:moveTo>
                <a:lnTo>
                  <a:pt x="0" y="2648724"/>
                </a:lnTo>
                <a:lnTo>
                  <a:pt x="0" y="2686824"/>
                </a:lnTo>
                <a:lnTo>
                  <a:pt x="9144" y="2686824"/>
                </a:lnTo>
                <a:lnTo>
                  <a:pt x="9144" y="2648724"/>
                </a:lnTo>
                <a:close/>
              </a:path>
              <a:path w="8924925" h="2758440">
                <a:moveTo>
                  <a:pt x="9144" y="2581656"/>
                </a:moveTo>
                <a:lnTo>
                  <a:pt x="0" y="2581656"/>
                </a:lnTo>
                <a:lnTo>
                  <a:pt x="0" y="2619756"/>
                </a:lnTo>
                <a:lnTo>
                  <a:pt x="9144" y="2619756"/>
                </a:lnTo>
                <a:lnTo>
                  <a:pt x="9144" y="2581656"/>
                </a:lnTo>
                <a:close/>
              </a:path>
              <a:path w="8924925" h="2758440">
                <a:moveTo>
                  <a:pt x="9144" y="2514612"/>
                </a:moveTo>
                <a:lnTo>
                  <a:pt x="0" y="2514612"/>
                </a:lnTo>
                <a:lnTo>
                  <a:pt x="0" y="2552712"/>
                </a:lnTo>
                <a:lnTo>
                  <a:pt x="9144" y="2552712"/>
                </a:lnTo>
                <a:lnTo>
                  <a:pt x="9144" y="2514612"/>
                </a:lnTo>
                <a:close/>
              </a:path>
              <a:path w="8924925" h="2758440">
                <a:moveTo>
                  <a:pt x="9144" y="2449080"/>
                </a:moveTo>
                <a:lnTo>
                  <a:pt x="0" y="2449080"/>
                </a:lnTo>
                <a:lnTo>
                  <a:pt x="0" y="2487180"/>
                </a:lnTo>
                <a:lnTo>
                  <a:pt x="9144" y="2487180"/>
                </a:lnTo>
                <a:lnTo>
                  <a:pt x="9144" y="2449080"/>
                </a:lnTo>
                <a:close/>
              </a:path>
              <a:path w="8924925" h="2758440">
                <a:moveTo>
                  <a:pt x="9144" y="2382024"/>
                </a:moveTo>
                <a:lnTo>
                  <a:pt x="0" y="2382024"/>
                </a:lnTo>
                <a:lnTo>
                  <a:pt x="0" y="2420124"/>
                </a:lnTo>
                <a:lnTo>
                  <a:pt x="9144" y="2420124"/>
                </a:lnTo>
                <a:lnTo>
                  <a:pt x="9144" y="2382024"/>
                </a:lnTo>
                <a:close/>
              </a:path>
              <a:path w="8924925" h="2758440">
                <a:moveTo>
                  <a:pt x="9144" y="2314968"/>
                </a:moveTo>
                <a:lnTo>
                  <a:pt x="0" y="2314968"/>
                </a:lnTo>
                <a:lnTo>
                  <a:pt x="0" y="2353068"/>
                </a:lnTo>
                <a:lnTo>
                  <a:pt x="9144" y="2353068"/>
                </a:lnTo>
                <a:lnTo>
                  <a:pt x="9144" y="2314968"/>
                </a:lnTo>
                <a:close/>
              </a:path>
              <a:path w="8924925" h="2758440">
                <a:moveTo>
                  <a:pt x="9144" y="2247912"/>
                </a:moveTo>
                <a:lnTo>
                  <a:pt x="0" y="2247912"/>
                </a:lnTo>
                <a:lnTo>
                  <a:pt x="0" y="2286012"/>
                </a:lnTo>
                <a:lnTo>
                  <a:pt x="9144" y="2286012"/>
                </a:lnTo>
                <a:lnTo>
                  <a:pt x="9144" y="2247912"/>
                </a:lnTo>
                <a:close/>
              </a:path>
              <a:path w="8924925" h="2758440">
                <a:moveTo>
                  <a:pt x="9144" y="2182380"/>
                </a:moveTo>
                <a:lnTo>
                  <a:pt x="0" y="2182380"/>
                </a:lnTo>
                <a:lnTo>
                  <a:pt x="0" y="2220480"/>
                </a:lnTo>
                <a:lnTo>
                  <a:pt x="9144" y="2220480"/>
                </a:lnTo>
                <a:lnTo>
                  <a:pt x="9144" y="2182380"/>
                </a:lnTo>
                <a:close/>
              </a:path>
              <a:path w="8924925" h="2758440">
                <a:moveTo>
                  <a:pt x="9144" y="2115324"/>
                </a:moveTo>
                <a:lnTo>
                  <a:pt x="0" y="2115324"/>
                </a:lnTo>
                <a:lnTo>
                  <a:pt x="0" y="2153424"/>
                </a:lnTo>
                <a:lnTo>
                  <a:pt x="9144" y="2153424"/>
                </a:lnTo>
                <a:lnTo>
                  <a:pt x="9144" y="2115324"/>
                </a:lnTo>
                <a:close/>
              </a:path>
              <a:path w="8924925" h="2758440">
                <a:moveTo>
                  <a:pt x="9144" y="2048268"/>
                </a:moveTo>
                <a:lnTo>
                  <a:pt x="0" y="2048268"/>
                </a:lnTo>
                <a:lnTo>
                  <a:pt x="0" y="2086368"/>
                </a:lnTo>
                <a:lnTo>
                  <a:pt x="9144" y="2086368"/>
                </a:lnTo>
                <a:lnTo>
                  <a:pt x="9144" y="2048268"/>
                </a:lnTo>
                <a:close/>
              </a:path>
              <a:path w="8924925" h="2758440">
                <a:moveTo>
                  <a:pt x="9144" y="1981212"/>
                </a:moveTo>
                <a:lnTo>
                  <a:pt x="0" y="1981212"/>
                </a:lnTo>
                <a:lnTo>
                  <a:pt x="0" y="2019312"/>
                </a:lnTo>
                <a:lnTo>
                  <a:pt x="9144" y="2019312"/>
                </a:lnTo>
                <a:lnTo>
                  <a:pt x="9144" y="1981212"/>
                </a:lnTo>
                <a:close/>
              </a:path>
              <a:path w="8924925" h="2758440">
                <a:moveTo>
                  <a:pt x="9144" y="1915680"/>
                </a:moveTo>
                <a:lnTo>
                  <a:pt x="0" y="1915680"/>
                </a:lnTo>
                <a:lnTo>
                  <a:pt x="0" y="1953780"/>
                </a:lnTo>
                <a:lnTo>
                  <a:pt x="9144" y="1953780"/>
                </a:lnTo>
                <a:lnTo>
                  <a:pt x="9144" y="1915680"/>
                </a:lnTo>
                <a:close/>
              </a:path>
              <a:path w="8924925" h="2758440">
                <a:moveTo>
                  <a:pt x="9144" y="1848624"/>
                </a:moveTo>
                <a:lnTo>
                  <a:pt x="0" y="1848624"/>
                </a:lnTo>
                <a:lnTo>
                  <a:pt x="0" y="1886724"/>
                </a:lnTo>
                <a:lnTo>
                  <a:pt x="9144" y="1886724"/>
                </a:lnTo>
                <a:lnTo>
                  <a:pt x="9144" y="1848624"/>
                </a:lnTo>
                <a:close/>
              </a:path>
              <a:path w="8924925" h="2758440">
                <a:moveTo>
                  <a:pt x="9144" y="1781568"/>
                </a:moveTo>
                <a:lnTo>
                  <a:pt x="0" y="1781568"/>
                </a:lnTo>
                <a:lnTo>
                  <a:pt x="0" y="1819668"/>
                </a:lnTo>
                <a:lnTo>
                  <a:pt x="9144" y="1819668"/>
                </a:lnTo>
                <a:lnTo>
                  <a:pt x="9144" y="1781568"/>
                </a:lnTo>
                <a:close/>
              </a:path>
              <a:path w="8924925" h="2758440">
                <a:moveTo>
                  <a:pt x="9144" y="1714512"/>
                </a:moveTo>
                <a:lnTo>
                  <a:pt x="0" y="1714512"/>
                </a:lnTo>
                <a:lnTo>
                  <a:pt x="0" y="1752612"/>
                </a:lnTo>
                <a:lnTo>
                  <a:pt x="9144" y="1752612"/>
                </a:lnTo>
                <a:lnTo>
                  <a:pt x="9144" y="1714512"/>
                </a:lnTo>
                <a:close/>
              </a:path>
              <a:path w="8924925" h="2758440">
                <a:moveTo>
                  <a:pt x="9144" y="1648980"/>
                </a:moveTo>
                <a:lnTo>
                  <a:pt x="0" y="1648980"/>
                </a:lnTo>
                <a:lnTo>
                  <a:pt x="0" y="1687080"/>
                </a:lnTo>
                <a:lnTo>
                  <a:pt x="9144" y="1687080"/>
                </a:lnTo>
                <a:lnTo>
                  <a:pt x="9144" y="1648980"/>
                </a:lnTo>
                <a:close/>
              </a:path>
              <a:path w="8924925" h="2758440">
                <a:moveTo>
                  <a:pt x="33528" y="1606308"/>
                </a:moveTo>
                <a:lnTo>
                  <a:pt x="0" y="1606308"/>
                </a:lnTo>
                <a:lnTo>
                  <a:pt x="0" y="1620024"/>
                </a:lnTo>
                <a:lnTo>
                  <a:pt x="9144" y="1620024"/>
                </a:lnTo>
                <a:lnTo>
                  <a:pt x="9144" y="1615452"/>
                </a:lnTo>
                <a:lnTo>
                  <a:pt x="33528" y="1615452"/>
                </a:lnTo>
                <a:lnTo>
                  <a:pt x="33528" y="1610880"/>
                </a:lnTo>
                <a:lnTo>
                  <a:pt x="33528" y="1606308"/>
                </a:lnTo>
                <a:close/>
              </a:path>
              <a:path w="8924925" h="2758440">
                <a:moveTo>
                  <a:pt x="51816" y="2749308"/>
                </a:moveTo>
                <a:lnTo>
                  <a:pt x="13716" y="2749308"/>
                </a:lnTo>
                <a:lnTo>
                  <a:pt x="13716" y="2758440"/>
                </a:lnTo>
                <a:lnTo>
                  <a:pt x="51816" y="2758440"/>
                </a:lnTo>
                <a:lnTo>
                  <a:pt x="51816" y="2749308"/>
                </a:lnTo>
                <a:close/>
              </a:path>
              <a:path w="8924925" h="2758440">
                <a:moveTo>
                  <a:pt x="100584" y="1606308"/>
                </a:moveTo>
                <a:lnTo>
                  <a:pt x="62484" y="1606308"/>
                </a:lnTo>
                <a:lnTo>
                  <a:pt x="62484" y="1615452"/>
                </a:lnTo>
                <a:lnTo>
                  <a:pt x="100584" y="1615452"/>
                </a:lnTo>
                <a:lnTo>
                  <a:pt x="100584" y="1606308"/>
                </a:lnTo>
                <a:close/>
              </a:path>
              <a:path w="8924925" h="2758440">
                <a:moveTo>
                  <a:pt x="118872" y="2749308"/>
                </a:moveTo>
                <a:lnTo>
                  <a:pt x="80772" y="2749308"/>
                </a:lnTo>
                <a:lnTo>
                  <a:pt x="80772" y="2758440"/>
                </a:lnTo>
                <a:lnTo>
                  <a:pt x="118872" y="2758440"/>
                </a:lnTo>
                <a:lnTo>
                  <a:pt x="118872" y="2749308"/>
                </a:lnTo>
                <a:close/>
              </a:path>
              <a:path w="8924925" h="2758440">
                <a:moveTo>
                  <a:pt x="166116" y="1606308"/>
                </a:moveTo>
                <a:lnTo>
                  <a:pt x="128016" y="1606308"/>
                </a:lnTo>
                <a:lnTo>
                  <a:pt x="128016" y="1615452"/>
                </a:lnTo>
                <a:lnTo>
                  <a:pt x="166116" y="1615452"/>
                </a:lnTo>
                <a:lnTo>
                  <a:pt x="166116" y="1606308"/>
                </a:lnTo>
                <a:close/>
              </a:path>
              <a:path w="8924925" h="2758440">
                <a:moveTo>
                  <a:pt x="185928" y="2749308"/>
                </a:moveTo>
                <a:lnTo>
                  <a:pt x="147828" y="2749308"/>
                </a:lnTo>
                <a:lnTo>
                  <a:pt x="147828" y="2758440"/>
                </a:lnTo>
                <a:lnTo>
                  <a:pt x="185928" y="2758440"/>
                </a:lnTo>
                <a:lnTo>
                  <a:pt x="185928" y="2749308"/>
                </a:lnTo>
                <a:close/>
              </a:path>
              <a:path w="8924925" h="2758440">
                <a:moveTo>
                  <a:pt x="233172" y="1606308"/>
                </a:moveTo>
                <a:lnTo>
                  <a:pt x="195072" y="1606308"/>
                </a:lnTo>
                <a:lnTo>
                  <a:pt x="195072" y="1615452"/>
                </a:lnTo>
                <a:lnTo>
                  <a:pt x="233172" y="1615452"/>
                </a:lnTo>
                <a:lnTo>
                  <a:pt x="233172" y="1606308"/>
                </a:lnTo>
                <a:close/>
              </a:path>
              <a:path w="8924925" h="2758440">
                <a:moveTo>
                  <a:pt x="252984" y="2749308"/>
                </a:moveTo>
                <a:lnTo>
                  <a:pt x="214884" y="2749308"/>
                </a:lnTo>
                <a:lnTo>
                  <a:pt x="214884" y="2758440"/>
                </a:lnTo>
                <a:lnTo>
                  <a:pt x="252984" y="2758440"/>
                </a:lnTo>
                <a:lnTo>
                  <a:pt x="252984" y="2749308"/>
                </a:lnTo>
                <a:close/>
              </a:path>
              <a:path w="8924925" h="2758440">
                <a:moveTo>
                  <a:pt x="300228" y="1606308"/>
                </a:moveTo>
                <a:lnTo>
                  <a:pt x="262128" y="1606308"/>
                </a:lnTo>
                <a:lnTo>
                  <a:pt x="262128" y="1615452"/>
                </a:lnTo>
                <a:lnTo>
                  <a:pt x="300228" y="1615452"/>
                </a:lnTo>
                <a:lnTo>
                  <a:pt x="300228" y="1606308"/>
                </a:lnTo>
                <a:close/>
              </a:path>
              <a:path w="8924925" h="2758440">
                <a:moveTo>
                  <a:pt x="318516" y="2749308"/>
                </a:moveTo>
                <a:lnTo>
                  <a:pt x="280416" y="2749308"/>
                </a:lnTo>
                <a:lnTo>
                  <a:pt x="280416" y="2758440"/>
                </a:lnTo>
                <a:lnTo>
                  <a:pt x="318516" y="2758440"/>
                </a:lnTo>
                <a:lnTo>
                  <a:pt x="318516" y="2749308"/>
                </a:lnTo>
                <a:close/>
              </a:path>
              <a:path w="8924925" h="2758440">
                <a:moveTo>
                  <a:pt x="367284" y="1606308"/>
                </a:moveTo>
                <a:lnTo>
                  <a:pt x="329184" y="1606308"/>
                </a:lnTo>
                <a:lnTo>
                  <a:pt x="329184" y="1615452"/>
                </a:lnTo>
                <a:lnTo>
                  <a:pt x="367284" y="1615452"/>
                </a:lnTo>
                <a:lnTo>
                  <a:pt x="367284" y="1606308"/>
                </a:lnTo>
                <a:close/>
              </a:path>
              <a:path w="8924925" h="2758440">
                <a:moveTo>
                  <a:pt x="385572" y="2749308"/>
                </a:moveTo>
                <a:lnTo>
                  <a:pt x="347472" y="2749308"/>
                </a:lnTo>
                <a:lnTo>
                  <a:pt x="347472" y="2758440"/>
                </a:lnTo>
                <a:lnTo>
                  <a:pt x="385572" y="2758440"/>
                </a:lnTo>
                <a:lnTo>
                  <a:pt x="385572" y="2749308"/>
                </a:lnTo>
                <a:close/>
              </a:path>
              <a:path w="8924925" h="2758440">
                <a:moveTo>
                  <a:pt x="432816" y="1606308"/>
                </a:moveTo>
                <a:lnTo>
                  <a:pt x="394716" y="1606308"/>
                </a:lnTo>
                <a:lnTo>
                  <a:pt x="394716" y="1615452"/>
                </a:lnTo>
                <a:lnTo>
                  <a:pt x="432816" y="1615452"/>
                </a:lnTo>
                <a:lnTo>
                  <a:pt x="432816" y="1606308"/>
                </a:lnTo>
                <a:close/>
              </a:path>
              <a:path w="8924925" h="2758440">
                <a:moveTo>
                  <a:pt x="452628" y="2749308"/>
                </a:moveTo>
                <a:lnTo>
                  <a:pt x="414528" y="2749308"/>
                </a:lnTo>
                <a:lnTo>
                  <a:pt x="414528" y="2758440"/>
                </a:lnTo>
                <a:lnTo>
                  <a:pt x="452628" y="2758440"/>
                </a:lnTo>
                <a:lnTo>
                  <a:pt x="452628" y="2749308"/>
                </a:lnTo>
                <a:close/>
              </a:path>
              <a:path w="8924925" h="2758440">
                <a:moveTo>
                  <a:pt x="499872" y="1606308"/>
                </a:moveTo>
                <a:lnTo>
                  <a:pt x="461772" y="1606308"/>
                </a:lnTo>
                <a:lnTo>
                  <a:pt x="461772" y="1615452"/>
                </a:lnTo>
                <a:lnTo>
                  <a:pt x="499872" y="1615452"/>
                </a:lnTo>
                <a:lnTo>
                  <a:pt x="499872" y="1606308"/>
                </a:lnTo>
                <a:close/>
              </a:path>
              <a:path w="8924925" h="2758440">
                <a:moveTo>
                  <a:pt x="519684" y="2749308"/>
                </a:moveTo>
                <a:lnTo>
                  <a:pt x="481584" y="2749308"/>
                </a:lnTo>
                <a:lnTo>
                  <a:pt x="481584" y="2758440"/>
                </a:lnTo>
                <a:lnTo>
                  <a:pt x="519684" y="2758440"/>
                </a:lnTo>
                <a:lnTo>
                  <a:pt x="519684" y="2749308"/>
                </a:lnTo>
                <a:close/>
              </a:path>
              <a:path w="8924925" h="2758440">
                <a:moveTo>
                  <a:pt x="566928" y="1606308"/>
                </a:moveTo>
                <a:lnTo>
                  <a:pt x="528828" y="1606308"/>
                </a:lnTo>
                <a:lnTo>
                  <a:pt x="528828" y="1615452"/>
                </a:lnTo>
                <a:lnTo>
                  <a:pt x="566928" y="1615452"/>
                </a:lnTo>
                <a:lnTo>
                  <a:pt x="566928" y="1606308"/>
                </a:lnTo>
                <a:close/>
              </a:path>
              <a:path w="8924925" h="2758440">
                <a:moveTo>
                  <a:pt x="585216" y="2749308"/>
                </a:moveTo>
                <a:lnTo>
                  <a:pt x="547116" y="2749308"/>
                </a:lnTo>
                <a:lnTo>
                  <a:pt x="547116" y="2758440"/>
                </a:lnTo>
                <a:lnTo>
                  <a:pt x="585216" y="2758440"/>
                </a:lnTo>
                <a:lnTo>
                  <a:pt x="585216" y="2749308"/>
                </a:lnTo>
                <a:close/>
              </a:path>
              <a:path w="8924925" h="2758440">
                <a:moveTo>
                  <a:pt x="633984" y="1606308"/>
                </a:moveTo>
                <a:lnTo>
                  <a:pt x="595884" y="1606308"/>
                </a:lnTo>
                <a:lnTo>
                  <a:pt x="595884" y="1615452"/>
                </a:lnTo>
                <a:lnTo>
                  <a:pt x="633984" y="1615452"/>
                </a:lnTo>
                <a:lnTo>
                  <a:pt x="633984" y="1606308"/>
                </a:lnTo>
                <a:close/>
              </a:path>
              <a:path w="8924925" h="2758440">
                <a:moveTo>
                  <a:pt x="652272" y="2749308"/>
                </a:moveTo>
                <a:lnTo>
                  <a:pt x="614172" y="2749308"/>
                </a:lnTo>
                <a:lnTo>
                  <a:pt x="614172" y="2758440"/>
                </a:lnTo>
                <a:lnTo>
                  <a:pt x="652272" y="2758440"/>
                </a:lnTo>
                <a:lnTo>
                  <a:pt x="652272" y="2749308"/>
                </a:lnTo>
                <a:close/>
              </a:path>
              <a:path w="8924925" h="2758440">
                <a:moveTo>
                  <a:pt x="699516" y="1606308"/>
                </a:moveTo>
                <a:lnTo>
                  <a:pt x="661416" y="1606308"/>
                </a:lnTo>
                <a:lnTo>
                  <a:pt x="661416" y="1615452"/>
                </a:lnTo>
                <a:lnTo>
                  <a:pt x="699516" y="1615452"/>
                </a:lnTo>
                <a:lnTo>
                  <a:pt x="699516" y="1606308"/>
                </a:lnTo>
                <a:close/>
              </a:path>
              <a:path w="8924925" h="2758440">
                <a:moveTo>
                  <a:pt x="719315" y="2749308"/>
                </a:moveTo>
                <a:lnTo>
                  <a:pt x="681215" y="2749308"/>
                </a:lnTo>
                <a:lnTo>
                  <a:pt x="681215" y="2758440"/>
                </a:lnTo>
                <a:lnTo>
                  <a:pt x="719315" y="2758440"/>
                </a:lnTo>
                <a:lnTo>
                  <a:pt x="719315" y="2749308"/>
                </a:lnTo>
                <a:close/>
              </a:path>
              <a:path w="8924925" h="2758440">
                <a:moveTo>
                  <a:pt x="766572" y="1606308"/>
                </a:moveTo>
                <a:lnTo>
                  <a:pt x="728472" y="1606308"/>
                </a:lnTo>
                <a:lnTo>
                  <a:pt x="728472" y="1615452"/>
                </a:lnTo>
                <a:lnTo>
                  <a:pt x="766572" y="1615452"/>
                </a:lnTo>
                <a:lnTo>
                  <a:pt x="766572" y="1606308"/>
                </a:lnTo>
                <a:close/>
              </a:path>
              <a:path w="8924925" h="2758440">
                <a:moveTo>
                  <a:pt x="786384" y="2749308"/>
                </a:moveTo>
                <a:lnTo>
                  <a:pt x="748284" y="2749308"/>
                </a:lnTo>
                <a:lnTo>
                  <a:pt x="748284" y="2758440"/>
                </a:lnTo>
                <a:lnTo>
                  <a:pt x="786384" y="2758440"/>
                </a:lnTo>
                <a:lnTo>
                  <a:pt x="786384" y="2749308"/>
                </a:lnTo>
                <a:close/>
              </a:path>
              <a:path w="8924925" h="2758440">
                <a:moveTo>
                  <a:pt x="833615" y="1606308"/>
                </a:moveTo>
                <a:lnTo>
                  <a:pt x="795515" y="1606308"/>
                </a:lnTo>
                <a:lnTo>
                  <a:pt x="795515" y="1615452"/>
                </a:lnTo>
                <a:lnTo>
                  <a:pt x="833615" y="1615452"/>
                </a:lnTo>
                <a:lnTo>
                  <a:pt x="833615" y="1606308"/>
                </a:lnTo>
                <a:close/>
              </a:path>
              <a:path w="8924925" h="2758440">
                <a:moveTo>
                  <a:pt x="851916" y="2749308"/>
                </a:moveTo>
                <a:lnTo>
                  <a:pt x="813816" y="2749308"/>
                </a:lnTo>
                <a:lnTo>
                  <a:pt x="813816" y="2758440"/>
                </a:lnTo>
                <a:lnTo>
                  <a:pt x="851916" y="2758440"/>
                </a:lnTo>
                <a:lnTo>
                  <a:pt x="851916" y="2749308"/>
                </a:lnTo>
                <a:close/>
              </a:path>
              <a:path w="8924925" h="2758440">
                <a:moveTo>
                  <a:pt x="900684" y="1606308"/>
                </a:moveTo>
                <a:lnTo>
                  <a:pt x="862584" y="1606308"/>
                </a:lnTo>
                <a:lnTo>
                  <a:pt x="862584" y="1615452"/>
                </a:lnTo>
                <a:lnTo>
                  <a:pt x="900684" y="1615452"/>
                </a:lnTo>
                <a:lnTo>
                  <a:pt x="900684" y="1606308"/>
                </a:lnTo>
                <a:close/>
              </a:path>
              <a:path w="8924925" h="2758440">
                <a:moveTo>
                  <a:pt x="918972" y="2749308"/>
                </a:moveTo>
                <a:lnTo>
                  <a:pt x="880872" y="2749308"/>
                </a:lnTo>
                <a:lnTo>
                  <a:pt x="880872" y="2758440"/>
                </a:lnTo>
                <a:lnTo>
                  <a:pt x="918972" y="2758440"/>
                </a:lnTo>
                <a:lnTo>
                  <a:pt x="918972" y="2749308"/>
                </a:lnTo>
                <a:close/>
              </a:path>
              <a:path w="8924925" h="2758440">
                <a:moveTo>
                  <a:pt x="966216" y="1606308"/>
                </a:moveTo>
                <a:lnTo>
                  <a:pt x="928116" y="1606308"/>
                </a:lnTo>
                <a:lnTo>
                  <a:pt x="928116" y="1615452"/>
                </a:lnTo>
                <a:lnTo>
                  <a:pt x="966216" y="1615452"/>
                </a:lnTo>
                <a:lnTo>
                  <a:pt x="966216" y="1606308"/>
                </a:lnTo>
                <a:close/>
              </a:path>
              <a:path w="8924925" h="2758440">
                <a:moveTo>
                  <a:pt x="986015" y="2749308"/>
                </a:moveTo>
                <a:lnTo>
                  <a:pt x="947915" y="2749308"/>
                </a:lnTo>
                <a:lnTo>
                  <a:pt x="947915" y="2758440"/>
                </a:lnTo>
                <a:lnTo>
                  <a:pt x="986015" y="2758440"/>
                </a:lnTo>
                <a:lnTo>
                  <a:pt x="986015" y="2749308"/>
                </a:lnTo>
                <a:close/>
              </a:path>
              <a:path w="8924925" h="2758440">
                <a:moveTo>
                  <a:pt x="1033272" y="1606308"/>
                </a:moveTo>
                <a:lnTo>
                  <a:pt x="995172" y="1606308"/>
                </a:lnTo>
                <a:lnTo>
                  <a:pt x="995172" y="1615452"/>
                </a:lnTo>
                <a:lnTo>
                  <a:pt x="1033272" y="1615452"/>
                </a:lnTo>
                <a:lnTo>
                  <a:pt x="1033272" y="1606308"/>
                </a:lnTo>
                <a:close/>
              </a:path>
              <a:path w="8924925" h="2758440">
                <a:moveTo>
                  <a:pt x="1053084" y="2749308"/>
                </a:moveTo>
                <a:lnTo>
                  <a:pt x="1014984" y="2749308"/>
                </a:lnTo>
                <a:lnTo>
                  <a:pt x="1014984" y="2758440"/>
                </a:lnTo>
                <a:lnTo>
                  <a:pt x="1053084" y="2758440"/>
                </a:lnTo>
                <a:lnTo>
                  <a:pt x="1053084" y="2749308"/>
                </a:lnTo>
                <a:close/>
              </a:path>
              <a:path w="8924925" h="2758440">
                <a:moveTo>
                  <a:pt x="1100315" y="1606308"/>
                </a:moveTo>
                <a:lnTo>
                  <a:pt x="1062215" y="1606308"/>
                </a:lnTo>
                <a:lnTo>
                  <a:pt x="1062215" y="1615452"/>
                </a:lnTo>
                <a:lnTo>
                  <a:pt x="1100315" y="1615452"/>
                </a:lnTo>
                <a:lnTo>
                  <a:pt x="1100315" y="1606308"/>
                </a:lnTo>
                <a:close/>
              </a:path>
              <a:path w="8924925" h="2758440">
                <a:moveTo>
                  <a:pt x="1118616" y="2749308"/>
                </a:moveTo>
                <a:lnTo>
                  <a:pt x="1080516" y="2749308"/>
                </a:lnTo>
                <a:lnTo>
                  <a:pt x="1080516" y="2758440"/>
                </a:lnTo>
                <a:lnTo>
                  <a:pt x="1118616" y="2758440"/>
                </a:lnTo>
                <a:lnTo>
                  <a:pt x="1118616" y="2749308"/>
                </a:lnTo>
                <a:close/>
              </a:path>
              <a:path w="8924925" h="2758440">
                <a:moveTo>
                  <a:pt x="1167384" y="1606308"/>
                </a:moveTo>
                <a:lnTo>
                  <a:pt x="1129284" y="1606308"/>
                </a:lnTo>
                <a:lnTo>
                  <a:pt x="1129284" y="1615452"/>
                </a:lnTo>
                <a:lnTo>
                  <a:pt x="1167384" y="1615452"/>
                </a:lnTo>
                <a:lnTo>
                  <a:pt x="1167384" y="1606308"/>
                </a:lnTo>
                <a:close/>
              </a:path>
              <a:path w="8924925" h="2758440">
                <a:moveTo>
                  <a:pt x="1185672" y="2749308"/>
                </a:moveTo>
                <a:lnTo>
                  <a:pt x="1147572" y="2749308"/>
                </a:lnTo>
                <a:lnTo>
                  <a:pt x="1147572" y="2758440"/>
                </a:lnTo>
                <a:lnTo>
                  <a:pt x="1185672" y="2758440"/>
                </a:lnTo>
                <a:lnTo>
                  <a:pt x="1185672" y="2749308"/>
                </a:lnTo>
                <a:close/>
              </a:path>
              <a:path w="8924925" h="2758440">
                <a:moveTo>
                  <a:pt x="1232916" y="1606308"/>
                </a:moveTo>
                <a:lnTo>
                  <a:pt x="1194816" y="1606308"/>
                </a:lnTo>
                <a:lnTo>
                  <a:pt x="1194816" y="1615452"/>
                </a:lnTo>
                <a:lnTo>
                  <a:pt x="1232916" y="1615452"/>
                </a:lnTo>
                <a:lnTo>
                  <a:pt x="1232916" y="1606308"/>
                </a:lnTo>
                <a:close/>
              </a:path>
              <a:path w="8924925" h="2758440">
                <a:moveTo>
                  <a:pt x="1252715" y="2749308"/>
                </a:moveTo>
                <a:lnTo>
                  <a:pt x="1214615" y="2749308"/>
                </a:lnTo>
                <a:lnTo>
                  <a:pt x="1214615" y="2758440"/>
                </a:lnTo>
                <a:lnTo>
                  <a:pt x="1252715" y="2758440"/>
                </a:lnTo>
                <a:lnTo>
                  <a:pt x="1252715" y="2749308"/>
                </a:lnTo>
                <a:close/>
              </a:path>
              <a:path w="8924925" h="2758440">
                <a:moveTo>
                  <a:pt x="1299972" y="1606308"/>
                </a:moveTo>
                <a:lnTo>
                  <a:pt x="1261872" y="1606308"/>
                </a:lnTo>
                <a:lnTo>
                  <a:pt x="1261872" y="1615452"/>
                </a:lnTo>
                <a:lnTo>
                  <a:pt x="1299972" y="1615452"/>
                </a:lnTo>
                <a:lnTo>
                  <a:pt x="1299972" y="1606308"/>
                </a:lnTo>
                <a:close/>
              </a:path>
              <a:path w="8924925" h="2758440">
                <a:moveTo>
                  <a:pt x="1319784" y="2749308"/>
                </a:moveTo>
                <a:lnTo>
                  <a:pt x="1281684" y="2749308"/>
                </a:lnTo>
                <a:lnTo>
                  <a:pt x="1281684" y="2758440"/>
                </a:lnTo>
                <a:lnTo>
                  <a:pt x="1319784" y="2758440"/>
                </a:lnTo>
                <a:lnTo>
                  <a:pt x="1319784" y="2749308"/>
                </a:lnTo>
                <a:close/>
              </a:path>
              <a:path w="8924925" h="2758440">
                <a:moveTo>
                  <a:pt x="1367028" y="1606308"/>
                </a:moveTo>
                <a:lnTo>
                  <a:pt x="1328915" y="1606308"/>
                </a:lnTo>
                <a:lnTo>
                  <a:pt x="1328915" y="1615452"/>
                </a:lnTo>
                <a:lnTo>
                  <a:pt x="1367028" y="1615452"/>
                </a:lnTo>
                <a:lnTo>
                  <a:pt x="1367028" y="1606308"/>
                </a:lnTo>
                <a:close/>
              </a:path>
              <a:path w="8924925" h="2758440">
                <a:moveTo>
                  <a:pt x="1385316" y="2749308"/>
                </a:moveTo>
                <a:lnTo>
                  <a:pt x="1347216" y="2749308"/>
                </a:lnTo>
                <a:lnTo>
                  <a:pt x="1347216" y="2758440"/>
                </a:lnTo>
                <a:lnTo>
                  <a:pt x="1385316" y="2758440"/>
                </a:lnTo>
                <a:lnTo>
                  <a:pt x="1385316" y="2749308"/>
                </a:lnTo>
                <a:close/>
              </a:path>
              <a:path w="8924925" h="2758440">
                <a:moveTo>
                  <a:pt x="1434084" y="1606308"/>
                </a:moveTo>
                <a:lnTo>
                  <a:pt x="1395984" y="1606308"/>
                </a:lnTo>
                <a:lnTo>
                  <a:pt x="1395984" y="1615452"/>
                </a:lnTo>
                <a:lnTo>
                  <a:pt x="1434084" y="1615452"/>
                </a:lnTo>
                <a:lnTo>
                  <a:pt x="1434084" y="1606308"/>
                </a:lnTo>
                <a:close/>
              </a:path>
              <a:path w="8924925" h="2758440">
                <a:moveTo>
                  <a:pt x="1452372" y="2749308"/>
                </a:moveTo>
                <a:lnTo>
                  <a:pt x="1414272" y="2749308"/>
                </a:lnTo>
                <a:lnTo>
                  <a:pt x="1414272" y="2758440"/>
                </a:lnTo>
                <a:lnTo>
                  <a:pt x="1452372" y="2758440"/>
                </a:lnTo>
                <a:lnTo>
                  <a:pt x="1452372" y="2749308"/>
                </a:lnTo>
                <a:close/>
              </a:path>
              <a:path w="8924925" h="2758440">
                <a:moveTo>
                  <a:pt x="1499616" y="1606308"/>
                </a:moveTo>
                <a:lnTo>
                  <a:pt x="1461516" y="1606308"/>
                </a:lnTo>
                <a:lnTo>
                  <a:pt x="1461516" y="1615452"/>
                </a:lnTo>
                <a:lnTo>
                  <a:pt x="1499616" y="1615452"/>
                </a:lnTo>
                <a:lnTo>
                  <a:pt x="1499616" y="1606308"/>
                </a:lnTo>
                <a:close/>
              </a:path>
              <a:path w="8924925" h="2758440">
                <a:moveTo>
                  <a:pt x="1519428" y="2749308"/>
                </a:moveTo>
                <a:lnTo>
                  <a:pt x="1481328" y="2749308"/>
                </a:lnTo>
                <a:lnTo>
                  <a:pt x="1481328" y="2758440"/>
                </a:lnTo>
                <a:lnTo>
                  <a:pt x="1519428" y="2758440"/>
                </a:lnTo>
                <a:lnTo>
                  <a:pt x="1519428" y="2749308"/>
                </a:lnTo>
                <a:close/>
              </a:path>
              <a:path w="8924925" h="2758440">
                <a:moveTo>
                  <a:pt x="1566672" y="1606308"/>
                </a:moveTo>
                <a:lnTo>
                  <a:pt x="1528572" y="1606308"/>
                </a:lnTo>
                <a:lnTo>
                  <a:pt x="1528572" y="1615452"/>
                </a:lnTo>
                <a:lnTo>
                  <a:pt x="1566672" y="1615452"/>
                </a:lnTo>
                <a:lnTo>
                  <a:pt x="1566672" y="1606308"/>
                </a:lnTo>
                <a:close/>
              </a:path>
              <a:path w="8924925" h="2758440">
                <a:moveTo>
                  <a:pt x="1586484" y="2749308"/>
                </a:moveTo>
                <a:lnTo>
                  <a:pt x="1548384" y="2749308"/>
                </a:lnTo>
                <a:lnTo>
                  <a:pt x="1548384" y="2758440"/>
                </a:lnTo>
                <a:lnTo>
                  <a:pt x="1586484" y="2758440"/>
                </a:lnTo>
                <a:lnTo>
                  <a:pt x="1586484" y="2749308"/>
                </a:lnTo>
                <a:close/>
              </a:path>
              <a:path w="8924925" h="2758440">
                <a:moveTo>
                  <a:pt x="1633728" y="1606308"/>
                </a:moveTo>
                <a:lnTo>
                  <a:pt x="1595628" y="1606308"/>
                </a:lnTo>
                <a:lnTo>
                  <a:pt x="1595628" y="1615452"/>
                </a:lnTo>
                <a:lnTo>
                  <a:pt x="1633728" y="1615452"/>
                </a:lnTo>
                <a:lnTo>
                  <a:pt x="1633728" y="1606308"/>
                </a:lnTo>
                <a:close/>
              </a:path>
              <a:path w="8924925" h="2758440">
                <a:moveTo>
                  <a:pt x="1652016" y="2749308"/>
                </a:moveTo>
                <a:lnTo>
                  <a:pt x="1613916" y="2749308"/>
                </a:lnTo>
                <a:lnTo>
                  <a:pt x="1613916" y="2758440"/>
                </a:lnTo>
                <a:lnTo>
                  <a:pt x="1652016" y="2758440"/>
                </a:lnTo>
                <a:lnTo>
                  <a:pt x="1652016" y="2749308"/>
                </a:lnTo>
                <a:close/>
              </a:path>
              <a:path w="8924925" h="2758440">
                <a:moveTo>
                  <a:pt x="1700784" y="1606308"/>
                </a:moveTo>
                <a:lnTo>
                  <a:pt x="1662684" y="1606308"/>
                </a:lnTo>
                <a:lnTo>
                  <a:pt x="1662684" y="1615452"/>
                </a:lnTo>
                <a:lnTo>
                  <a:pt x="1700784" y="1615452"/>
                </a:lnTo>
                <a:lnTo>
                  <a:pt x="1700784" y="1606308"/>
                </a:lnTo>
                <a:close/>
              </a:path>
              <a:path w="8924925" h="2758440">
                <a:moveTo>
                  <a:pt x="1719072" y="2749308"/>
                </a:moveTo>
                <a:lnTo>
                  <a:pt x="1680972" y="2749308"/>
                </a:lnTo>
                <a:lnTo>
                  <a:pt x="1680972" y="2758440"/>
                </a:lnTo>
                <a:lnTo>
                  <a:pt x="1719072" y="2758440"/>
                </a:lnTo>
                <a:lnTo>
                  <a:pt x="1719072" y="2749308"/>
                </a:lnTo>
                <a:close/>
              </a:path>
              <a:path w="8924925" h="2758440">
                <a:moveTo>
                  <a:pt x="1766316" y="1606308"/>
                </a:moveTo>
                <a:lnTo>
                  <a:pt x="1728216" y="1606308"/>
                </a:lnTo>
                <a:lnTo>
                  <a:pt x="1728216" y="1615452"/>
                </a:lnTo>
                <a:lnTo>
                  <a:pt x="1766316" y="1615452"/>
                </a:lnTo>
                <a:lnTo>
                  <a:pt x="1766316" y="1606308"/>
                </a:lnTo>
                <a:close/>
              </a:path>
              <a:path w="8924925" h="2758440">
                <a:moveTo>
                  <a:pt x="1786128" y="2749308"/>
                </a:moveTo>
                <a:lnTo>
                  <a:pt x="1748028" y="2749308"/>
                </a:lnTo>
                <a:lnTo>
                  <a:pt x="1748028" y="2758440"/>
                </a:lnTo>
                <a:lnTo>
                  <a:pt x="1786128" y="2758440"/>
                </a:lnTo>
                <a:lnTo>
                  <a:pt x="1786128" y="2749308"/>
                </a:lnTo>
                <a:close/>
              </a:path>
              <a:path w="8924925" h="2758440">
                <a:moveTo>
                  <a:pt x="1833372" y="1606308"/>
                </a:moveTo>
                <a:lnTo>
                  <a:pt x="1795272" y="1606308"/>
                </a:lnTo>
                <a:lnTo>
                  <a:pt x="1795272" y="1615452"/>
                </a:lnTo>
                <a:lnTo>
                  <a:pt x="1833372" y="1615452"/>
                </a:lnTo>
                <a:lnTo>
                  <a:pt x="1833372" y="1606308"/>
                </a:lnTo>
                <a:close/>
              </a:path>
              <a:path w="8924925" h="2758440">
                <a:moveTo>
                  <a:pt x="1853184" y="2749308"/>
                </a:moveTo>
                <a:lnTo>
                  <a:pt x="1815084" y="2749308"/>
                </a:lnTo>
                <a:lnTo>
                  <a:pt x="1815084" y="2758440"/>
                </a:lnTo>
                <a:lnTo>
                  <a:pt x="1853184" y="2758440"/>
                </a:lnTo>
                <a:lnTo>
                  <a:pt x="1853184" y="2749308"/>
                </a:lnTo>
                <a:close/>
              </a:path>
              <a:path w="8924925" h="2758440">
                <a:moveTo>
                  <a:pt x="1900428" y="1606308"/>
                </a:moveTo>
                <a:lnTo>
                  <a:pt x="1862328" y="1606308"/>
                </a:lnTo>
                <a:lnTo>
                  <a:pt x="1862328" y="1615452"/>
                </a:lnTo>
                <a:lnTo>
                  <a:pt x="1900428" y="1615452"/>
                </a:lnTo>
                <a:lnTo>
                  <a:pt x="1900428" y="1606308"/>
                </a:lnTo>
                <a:close/>
              </a:path>
              <a:path w="8924925" h="2758440">
                <a:moveTo>
                  <a:pt x="1918716" y="2749308"/>
                </a:moveTo>
                <a:lnTo>
                  <a:pt x="1880616" y="2749308"/>
                </a:lnTo>
                <a:lnTo>
                  <a:pt x="1880616" y="2758440"/>
                </a:lnTo>
                <a:lnTo>
                  <a:pt x="1918716" y="2758440"/>
                </a:lnTo>
                <a:lnTo>
                  <a:pt x="1918716" y="2749308"/>
                </a:lnTo>
                <a:close/>
              </a:path>
              <a:path w="8924925" h="2758440">
                <a:moveTo>
                  <a:pt x="1967484" y="1606308"/>
                </a:moveTo>
                <a:lnTo>
                  <a:pt x="1929384" y="1606308"/>
                </a:lnTo>
                <a:lnTo>
                  <a:pt x="1929384" y="1615452"/>
                </a:lnTo>
                <a:lnTo>
                  <a:pt x="1967484" y="1615452"/>
                </a:lnTo>
                <a:lnTo>
                  <a:pt x="1967484" y="1606308"/>
                </a:lnTo>
                <a:close/>
              </a:path>
              <a:path w="8924925" h="2758440">
                <a:moveTo>
                  <a:pt x="1985759" y="2749308"/>
                </a:moveTo>
                <a:lnTo>
                  <a:pt x="1947659" y="2749308"/>
                </a:lnTo>
                <a:lnTo>
                  <a:pt x="1947659" y="2758440"/>
                </a:lnTo>
                <a:lnTo>
                  <a:pt x="1985759" y="2758440"/>
                </a:lnTo>
                <a:lnTo>
                  <a:pt x="1985759" y="2749308"/>
                </a:lnTo>
                <a:close/>
              </a:path>
              <a:path w="8924925" h="2758440">
                <a:moveTo>
                  <a:pt x="2033016" y="1606308"/>
                </a:moveTo>
                <a:lnTo>
                  <a:pt x="1994916" y="1606308"/>
                </a:lnTo>
                <a:lnTo>
                  <a:pt x="1994916" y="1615452"/>
                </a:lnTo>
                <a:lnTo>
                  <a:pt x="2033016" y="1615452"/>
                </a:lnTo>
                <a:lnTo>
                  <a:pt x="2033016" y="1606308"/>
                </a:lnTo>
                <a:close/>
              </a:path>
              <a:path w="8924925" h="2758440">
                <a:moveTo>
                  <a:pt x="2052828" y="2749308"/>
                </a:moveTo>
                <a:lnTo>
                  <a:pt x="2014728" y="2749308"/>
                </a:lnTo>
                <a:lnTo>
                  <a:pt x="2014728" y="2758440"/>
                </a:lnTo>
                <a:lnTo>
                  <a:pt x="2052828" y="2758440"/>
                </a:lnTo>
                <a:lnTo>
                  <a:pt x="2052828" y="2749308"/>
                </a:lnTo>
                <a:close/>
              </a:path>
              <a:path w="8924925" h="2758440">
                <a:moveTo>
                  <a:pt x="2100059" y="1606308"/>
                </a:moveTo>
                <a:lnTo>
                  <a:pt x="2061959" y="1606308"/>
                </a:lnTo>
                <a:lnTo>
                  <a:pt x="2061959" y="1615452"/>
                </a:lnTo>
                <a:lnTo>
                  <a:pt x="2100059" y="1615452"/>
                </a:lnTo>
                <a:lnTo>
                  <a:pt x="2100059" y="1606308"/>
                </a:lnTo>
                <a:close/>
              </a:path>
              <a:path w="8924925" h="2758440">
                <a:moveTo>
                  <a:pt x="2119884" y="2749308"/>
                </a:moveTo>
                <a:lnTo>
                  <a:pt x="2081784" y="2749308"/>
                </a:lnTo>
                <a:lnTo>
                  <a:pt x="2081784" y="2758440"/>
                </a:lnTo>
                <a:lnTo>
                  <a:pt x="2119884" y="2758440"/>
                </a:lnTo>
                <a:lnTo>
                  <a:pt x="2119884" y="2749308"/>
                </a:lnTo>
                <a:close/>
              </a:path>
              <a:path w="8924925" h="2758440">
                <a:moveTo>
                  <a:pt x="2167128" y="1606308"/>
                </a:moveTo>
                <a:lnTo>
                  <a:pt x="2129028" y="1606308"/>
                </a:lnTo>
                <a:lnTo>
                  <a:pt x="2129028" y="1615452"/>
                </a:lnTo>
                <a:lnTo>
                  <a:pt x="2167128" y="1615452"/>
                </a:lnTo>
                <a:lnTo>
                  <a:pt x="2167128" y="1606308"/>
                </a:lnTo>
                <a:close/>
              </a:path>
              <a:path w="8924925" h="2758440">
                <a:moveTo>
                  <a:pt x="2185416" y="2749308"/>
                </a:moveTo>
                <a:lnTo>
                  <a:pt x="2147316" y="2749308"/>
                </a:lnTo>
                <a:lnTo>
                  <a:pt x="2147316" y="2758440"/>
                </a:lnTo>
                <a:lnTo>
                  <a:pt x="2185416" y="2758440"/>
                </a:lnTo>
                <a:lnTo>
                  <a:pt x="2185416" y="2749308"/>
                </a:lnTo>
                <a:close/>
              </a:path>
              <a:path w="8924925" h="2758440">
                <a:moveTo>
                  <a:pt x="2234184" y="1606308"/>
                </a:moveTo>
                <a:lnTo>
                  <a:pt x="2196084" y="1606308"/>
                </a:lnTo>
                <a:lnTo>
                  <a:pt x="2196084" y="1615452"/>
                </a:lnTo>
                <a:lnTo>
                  <a:pt x="2234184" y="1615452"/>
                </a:lnTo>
                <a:lnTo>
                  <a:pt x="2234184" y="1606308"/>
                </a:lnTo>
                <a:close/>
              </a:path>
              <a:path w="8924925" h="2758440">
                <a:moveTo>
                  <a:pt x="2252459" y="2749308"/>
                </a:moveTo>
                <a:lnTo>
                  <a:pt x="2214359" y="2749308"/>
                </a:lnTo>
                <a:lnTo>
                  <a:pt x="2214359" y="2758440"/>
                </a:lnTo>
                <a:lnTo>
                  <a:pt x="2252459" y="2758440"/>
                </a:lnTo>
                <a:lnTo>
                  <a:pt x="2252459" y="2749308"/>
                </a:lnTo>
                <a:close/>
              </a:path>
              <a:path w="8924925" h="2758440">
                <a:moveTo>
                  <a:pt x="2299716" y="1606308"/>
                </a:moveTo>
                <a:lnTo>
                  <a:pt x="2261616" y="1606308"/>
                </a:lnTo>
                <a:lnTo>
                  <a:pt x="2261616" y="1615452"/>
                </a:lnTo>
                <a:lnTo>
                  <a:pt x="2299716" y="1615452"/>
                </a:lnTo>
                <a:lnTo>
                  <a:pt x="2299716" y="1606308"/>
                </a:lnTo>
                <a:close/>
              </a:path>
              <a:path w="8924925" h="2758440">
                <a:moveTo>
                  <a:pt x="2319528" y="2749308"/>
                </a:moveTo>
                <a:lnTo>
                  <a:pt x="2281428" y="2749308"/>
                </a:lnTo>
                <a:lnTo>
                  <a:pt x="2281428" y="2758440"/>
                </a:lnTo>
                <a:lnTo>
                  <a:pt x="2319528" y="2758440"/>
                </a:lnTo>
                <a:lnTo>
                  <a:pt x="2319528" y="2749308"/>
                </a:lnTo>
                <a:close/>
              </a:path>
              <a:path w="8924925" h="2758440">
                <a:moveTo>
                  <a:pt x="2366759" y="1606308"/>
                </a:moveTo>
                <a:lnTo>
                  <a:pt x="2328659" y="1606308"/>
                </a:lnTo>
                <a:lnTo>
                  <a:pt x="2328659" y="1615452"/>
                </a:lnTo>
                <a:lnTo>
                  <a:pt x="2366759" y="1615452"/>
                </a:lnTo>
                <a:lnTo>
                  <a:pt x="2366759" y="1606308"/>
                </a:lnTo>
                <a:close/>
              </a:path>
              <a:path w="8924925" h="2758440">
                <a:moveTo>
                  <a:pt x="2386584" y="2749308"/>
                </a:moveTo>
                <a:lnTo>
                  <a:pt x="2348484" y="2749308"/>
                </a:lnTo>
                <a:lnTo>
                  <a:pt x="2348484" y="2758440"/>
                </a:lnTo>
                <a:lnTo>
                  <a:pt x="2386584" y="2758440"/>
                </a:lnTo>
                <a:lnTo>
                  <a:pt x="2386584" y="2749308"/>
                </a:lnTo>
                <a:close/>
              </a:path>
              <a:path w="8924925" h="2758440">
                <a:moveTo>
                  <a:pt x="2433828" y="1606308"/>
                </a:moveTo>
                <a:lnTo>
                  <a:pt x="2395728" y="1606308"/>
                </a:lnTo>
                <a:lnTo>
                  <a:pt x="2395728" y="1615452"/>
                </a:lnTo>
                <a:lnTo>
                  <a:pt x="2433828" y="1615452"/>
                </a:lnTo>
                <a:lnTo>
                  <a:pt x="2433828" y="1606308"/>
                </a:lnTo>
                <a:close/>
              </a:path>
              <a:path w="8924925" h="2758440">
                <a:moveTo>
                  <a:pt x="2452116" y="2749308"/>
                </a:moveTo>
                <a:lnTo>
                  <a:pt x="2414016" y="2749308"/>
                </a:lnTo>
                <a:lnTo>
                  <a:pt x="2414016" y="2758440"/>
                </a:lnTo>
                <a:lnTo>
                  <a:pt x="2452116" y="2758440"/>
                </a:lnTo>
                <a:lnTo>
                  <a:pt x="2452116" y="2749308"/>
                </a:lnTo>
                <a:close/>
              </a:path>
              <a:path w="8924925" h="2758440">
                <a:moveTo>
                  <a:pt x="2500884" y="1606308"/>
                </a:moveTo>
                <a:lnTo>
                  <a:pt x="2462784" y="1606308"/>
                </a:lnTo>
                <a:lnTo>
                  <a:pt x="2462784" y="1615452"/>
                </a:lnTo>
                <a:lnTo>
                  <a:pt x="2500884" y="1615452"/>
                </a:lnTo>
                <a:lnTo>
                  <a:pt x="2500884" y="1606308"/>
                </a:lnTo>
                <a:close/>
              </a:path>
              <a:path w="8924925" h="2758440">
                <a:moveTo>
                  <a:pt x="2519159" y="2749308"/>
                </a:moveTo>
                <a:lnTo>
                  <a:pt x="2481059" y="2749308"/>
                </a:lnTo>
                <a:lnTo>
                  <a:pt x="2481059" y="2758440"/>
                </a:lnTo>
                <a:lnTo>
                  <a:pt x="2519159" y="2758440"/>
                </a:lnTo>
                <a:lnTo>
                  <a:pt x="2519159" y="2749308"/>
                </a:lnTo>
                <a:close/>
              </a:path>
              <a:path w="8924925" h="2758440">
                <a:moveTo>
                  <a:pt x="2566416" y="1606308"/>
                </a:moveTo>
                <a:lnTo>
                  <a:pt x="2528316" y="1606308"/>
                </a:lnTo>
                <a:lnTo>
                  <a:pt x="2528316" y="1615452"/>
                </a:lnTo>
                <a:lnTo>
                  <a:pt x="2566416" y="1615452"/>
                </a:lnTo>
                <a:lnTo>
                  <a:pt x="2566416" y="1606308"/>
                </a:lnTo>
                <a:close/>
              </a:path>
              <a:path w="8924925" h="2758440">
                <a:moveTo>
                  <a:pt x="2586228" y="2749308"/>
                </a:moveTo>
                <a:lnTo>
                  <a:pt x="2548128" y="2749308"/>
                </a:lnTo>
                <a:lnTo>
                  <a:pt x="2548128" y="2758440"/>
                </a:lnTo>
                <a:lnTo>
                  <a:pt x="2586228" y="2758440"/>
                </a:lnTo>
                <a:lnTo>
                  <a:pt x="2586228" y="2749308"/>
                </a:lnTo>
                <a:close/>
              </a:path>
              <a:path w="8924925" h="2758440">
                <a:moveTo>
                  <a:pt x="2633459" y="1606308"/>
                </a:moveTo>
                <a:lnTo>
                  <a:pt x="2595359" y="1606308"/>
                </a:lnTo>
                <a:lnTo>
                  <a:pt x="2595359" y="1615452"/>
                </a:lnTo>
                <a:lnTo>
                  <a:pt x="2633459" y="1615452"/>
                </a:lnTo>
                <a:lnTo>
                  <a:pt x="2633459" y="1606308"/>
                </a:lnTo>
                <a:close/>
              </a:path>
              <a:path w="8924925" h="2758440">
                <a:moveTo>
                  <a:pt x="2653284" y="2749308"/>
                </a:moveTo>
                <a:lnTo>
                  <a:pt x="2615184" y="2749308"/>
                </a:lnTo>
                <a:lnTo>
                  <a:pt x="2615184" y="2758440"/>
                </a:lnTo>
                <a:lnTo>
                  <a:pt x="2653284" y="2758440"/>
                </a:lnTo>
                <a:lnTo>
                  <a:pt x="2653284" y="2749308"/>
                </a:lnTo>
                <a:close/>
              </a:path>
              <a:path w="8924925" h="2758440">
                <a:moveTo>
                  <a:pt x="2700528" y="1606308"/>
                </a:moveTo>
                <a:lnTo>
                  <a:pt x="2662428" y="1606308"/>
                </a:lnTo>
                <a:lnTo>
                  <a:pt x="2662428" y="1615452"/>
                </a:lnTo>
                <a:lnTo>
                  <a:pt x="2700528" y="1615452"/>
                </a:lnTo>
                <a:lnTo>
                  <a:pt x="2700528" y="1606308"/>
                </a:lnTo>
                <a:close/>
              </a:path>
              <a:path w="8924925" h="2758440">
                <a:moveTo>
                  <a:pt x="2718816" y="2749308"/>
                </a:moveTo>
                <a:lnTo>
                  <a:pt x="2680716" y="2749308"/>
                </a:lnTo>
                <a:lnTo>
                  <a:pt x="2680716" y="2758440"/>
                </a:lnTo>
                <a:lnTo>
                  <a:pt x="2718816" y="2758440"/>
                </a:lnTo>
                <a:lnTo>
                  <a:pt x="2718816" y="2749308"/>
                </a:lnTo>
                <a:close/>
              </a:path>
              <a:path w="8924925" h="2758440">
                <a:moveTo>
                  <a:pt x="2767584" y="1606308"/>
                </a:moveTo>
                <a:lnTo>
                  <a:pt x="2729484" y="1606308"/>
                </a:lnTo>
                <a:lnTo>
                  <a:pt x="2729484" y="1615452"/>
                </a:lnTo>
                <a:lnTo>
                  <a:pt x="2767584" y="1615452"/>
                </a:lnTo>
                <a:lnTo>
                  <a:pt x="2767584" y="1606308"/>
                </a:lnTo>
                <a:close/>
              </a:path>
              <a:path w="8924925" h="2758440">
                <a:moveTo>
                  <a:pt x="2785859" y="2749308"/>
                </a:moveTo>
                <a:lnTo>
                  <a:pt x="2747759" y="2749308"/>
                </a:lnTo>
                <a:lnTo>
                  <a:pt x="2747759" y="2758440"/>
                </a:lnTo>
                <a:lnTo>
                  <a:pt x="2785859" y="2758440"/>
                </a:lnTo>
                <a:lnTo>
                  <a:pt x="2785859" y="2749308"/>
                </a:lnTo>
                <a:close/>
              </a:path>
              <a:path w="8924925" h="2758440">
                <a:moveTo>
                  <a:pt x="2833116" y="1606308"/>
                </a:moveTo>
                <a:lnTo>
                  <a:pt x="2795016" y="1606308"/>
                </a:lnTo>
                <a:lnTo>
                  <a:pt x="2795016" y="1615452"/>
                </a:lnTo>
                <a:lnTo>
                  <a:pt x="2833116" y="1615452"/>
                </a:lnTo>
                <a:lnTo>
                  <a:pt x="2833116" y="1606308"/>
                </a:lnTo>
                <a:close/>
              </a:path>
              <a:path w="8924925" h="2758440">
                <a:moveTo>
                  <a:pt x="2852928" y="2749308"/>
                </a:moveTo>
                <a:lnTo>
                  <a:pt x="2814828" y="2749308"/>
                </a:lnTo>
                <a:lnTo>
                  <a:pt x="2814828" y="2758440"/>
                </a:lnTo>
                <a:lnTo>
                  <a:pt x="2852928" y="2758440"/>
                </a:lnTo>
                <a:lnTo>
                  <a:pt x="2852928" y="2749308"/>
                </a:lnTo>
                <a:close/>
              </a:path>
              <a:path w="8924925" h="2758440">
                <a:moveTo>
                  <a:pt x="2900159" y="1606308"/>
                </a:moveTo>
                <a:lnTo>
                  <a:pt x="2862059" y="1606308"/>
                </a:lnTo>
                <a:lnTo>
                  <a:pt x="2862059" y="1615452"/>
                </a:lnTo>
                <a:lnTo>
                  <a:pt x="2900159" y="1615452"/>
                </a:lnTo>
                <a:lnTo>
                  <a:pt x="2900159" y="1606308"/>
                </a:lnTo>
                <a:close/>
              </a:path>
              <a:path w="8924925" h="2758440">
                <a:moveTo>
                  <a:pt x="2919984" y="2749308"/>
                </a:moveTo>
                <a:lnTo>
                  <a:pt x="2881884" y="2749308"/>
                </a:lnTo>
                <a:lnTo>
                  <a:pt x="2881884" y="2758440"/>
                </a:lnTo>
                <a:lnTo>
                  <a:pt x="2919984" y="2758440"/>
                </a:lnTo>
                <a:lnTo>
                  <a:pt x="2919984" y="2749308"/>
                </a:lnTo>
                <a:close/>
              </a:path>
              <a:path w="8924925" h="2758440">
                <a:moveTo>
                  <a:pt x="2967228" y="1606308"/>
                </a:moveTo>
                <a:lnTo>
                  <a:pt x="2929128" y="1606308"/>
                </a:lnTo>
                <a:lnTo>
                  <a:pt x="2929128" y="1615452"/>
                </a:lnTo>
                <a:lnTo>
                  <a:pt x="2967228" y="1615452"/>
                </a:lnTo>
                <a:lnTo>
                  <a:pt x="2967228" y="1606308"/>
                </a:lnTo>
                <a:close/>
              </a:path>
              <a:path w="8924925" h="2758440">
                <a:moveTo>
                  <a:pt x="2985516" y="2749308"/>
                </a:moveTo>
                <a:lnTo>
                  <a:pt x="2947416" y="2749308"/>
                </a:lnTo>
                <a:lnTo>
                  <a:pt x="2947416" y="2758440"/>
                </a:lnTo>
                <a:lnTo>
                  <a:pt x="2985516" y="2758440"/>
                </a:lnTo>
                <a:lnTo>
                  <a:pt x="2985516" y="2749308"/>
                </a:lnTo>
                <a:close/>
              </a:path>
              <a:path w="8924925" h="2758440">
                <a:moveTo>
                  <a:pt x="3034284" y="1606308"/>
                </a:moveTo>
                <a:lnTo>
                  <a:pt x="2996184" y="1606308"/>
                </a:lnTo>
                <a:lnTo>
                  <a:pt x="2996184" y="1615452"/>
                </a:lnTo>
                <a:lnTo>
                  <a:pt x="3034284" y="1615452"/>
                </a:lnTo>
                <a:lnTo>
                  <a:pt x="3034284" y="1606308"/>
                </a:lnTo>
                <a:close/>
              </a:path>
              <a:path w="8924925" h="2758440">
                <a:moveTo>
                  <a:pt x="3052559" y="2749308"/>
                </a:moveTo>
                <a:lnTo>
                  <a:pt x="3014459" y="2749308"/>
                </a:lnTo>
                <a:lnTo>
                  <a:pt x="3014459" y="2758440"/>
                </a:lnTo>
                <a:lnTo>
                  <a:pt x="3052559" y="2758440"/>
                </a:lnTo>
                <a:lnTo>
                  <a:pt x="3052559" y="2749308"/>
                </a:lnTo>
                <a:close/>
              </a:path>
              <a:path w="8924925" h="2758440">
                <a:moveTo>
                  <a:pt x="3099816" y="1606308"/>
                </a:moveTo>
                <a:lnTo>
                  <a:pt x="3061716" y="1606308"/>
                </a:lnTo>
                <a:lnTo>
                  <a:pt x="3061716" y="1615452"/>
                </a:lnTo>
                <a:lnTo>
                  <a:pt x="3099816" y="1615452"/>
                </a:lnTo>
                <a:lnTo>
                  <a:pt x="3099816" y="1606308"/>
                </a:lnTo>
                <a:close/>
              </a:path>
              <a:path w="8924925" h="2758440">
                <a:moveTo>
                  <a:pt x="3119628" y="2749308"/>
                </a:moveTo>
                <a:lnTo>
                  <a:pt x="3081528" y="2749308"/>
                </a:lnTo>
                <a:lnTo>
                  <a:pt x="3081528" y="2758440"/>
                </a:lnTo>
                <a:lnTo>
                  <a:pt x="3119628" y="2758440"/>
                </a:lnTo>
                <a:lnTo>
                  <a:pt x="3119628" y="2749308"/>
                </a:lnTo>
                <a:close/>
              </a:path>
              <a:path w="8924925" h="2758440">
                <a:moveTo>
                  <a:pt x="3166859" y="1606308"/>
                </a:moveTo>
                <a:lnTo>
                  <a:pt x="3128759" y="1606308"/>
                </a:lnTo>
                <a:lnTo>
                  <a:pt x="3128759" y="1615452"/>
                </a:lnTo>
                <a:lnTo>
                  <a:pt x="3166859" y="1615452"/>
                </a:lnTo>
                <a:lnTo>
                  <a:pt x="3166859" y="1606308"/>
                </a:lnTo>
                <a:close/>
              </a:path>
              <a:path w="8924925" h="2758440">
                <a:moveTo>
                  <a:pt x="3186684" y="2749308"/>
                </a:moveTo>
                <a:lnTo>
                  <a:pt x="3148584" y="2749308"/>
                </a:lnTo>
                <a:lnTo>
                  <a:pt x="3148584" y="2758440"/>
                </a:lnTo>
                <a:lnTo>
                  <a:pt x="3186684" y="2758440"/>
                </a:lnTo>
                <a:lnTo>
                  <a:pt x="3186684" y="2749308"/>
                </a:lnTo>
                <a:close/>
              </a:path>
              <a:path w="8924925" h="2758440">
                <a:moveTo>
                  <a:pt x="3233928" y="1606308"/>
                </a:moveTo>
                <a:lnTo>
                  <a:pt x="3195828" y="1606308"/>
                </a:lnTo>
                <a:lnTo>
                  <a:pt x="3195828" y="1615452"/>
                </a:lnTo>
                <a:lnTo>
                  <a:pt x="3233928" y="1615452"/>
                </a:lnTo>
                <a:lnTo>
                  <a:pt x="3233928" y="1606308"/>
                </a:lnTo>
                <a:close/>
              </a:path>
              <a:path w="8924925" h="2758440">
                <a:moveTo>
                  <a:pt x="3252216" y="2749308"/>
                </a:moveTo>
                <a:lnTo>
                  <a:pt x="3214116" y="2749308"/>
                </a:lnTo>
                <a:lnTo>
                  <a:pt x="3214116" y="2758440"/>
                </a:lnTo>
                <a:lnTo>
                  <a:pt x="3252216" y="2758440"/>
                </a:lnTo>
                <a:lnTo>
                  <a:pt x="3252216" y="2749308"/>
                </a:lnTo>
                <a:close/>
              </a:path>
              <a:path w="8924925" h="2758440">
                <a:moveTo>
                  <a:pt x="3300984" y="1606308"/>
                </a:moveTo>
                <a:lnTo>
                  <a:pt x="3262884" y="1606308"/>
                </a:lnTo>
                <a:lnTo>
                  <a:pt x="3262884" y="1615452"/>
                </a:lnTo>
                <a:lnTo>
                  <a:pt x="3300984" y="1615452"/>
                </a:lnTo>
                <a:lnTo>
                  <a:pt x="3300984" y="1606308"/>
                </a:lnTo>
                <a:close/>
              </a:path>
              <a:path w="8924925" h="2758440">
                <a:moveTo>
                  <a:pt x="3319259" y="2749308"/>
                </a:moveTo>
                <a:lnTo>
                  <a:pt x="3281159" y="2749308"/>
                </a:lnTo>
                <a:lnTo>
                  <a:pt x="3281159" y="2758440"/>
                </a:lnTo>
                <a:lnTo>
                  <a:pt x="3319259" y="2758440"/>
                </a:lnTo>
                <a:lnTo>
                  <a:pt x="3319259" y="2749308"/>
                </a:lnTo>
                <a:close/>
              </a:path>
              <a:path w="8924925" h="2758440">
                <a:moveTo>
                  <a:pt x="3366516" y="1606308"/>
                </a:moveTo>
                <a:lnTo>
                  <a:pt x="3328416" y="1606308"/>
                </a:lnTo>
                <a:lnTo>
                  <a:pt x="3328416" y="1615452"/>
                </a:lnTo>
                <a:lnTo>
                  <a:pt x="3366516" y="1615452"/>
                </a:lnTo>
                <a:lnTo>
                  <a:pt x="3366516" y="1606308"/>
                </a:lnTo>
                <a:close/>
              </a:path>
              <a:path w="8924925" h="2758440">
                <a:moveTo>
                  <a:pt x="3386328" y="2749308"/>
                </a:moveTo>
                <a:lnTo>
                  <a:pt x="3348228" y="2749308"/>
                </a:lnTo>
                <a:lnTo>
                  <a:pt x="3348228" y="2758440"/>
                </a:lnTo>
                <a:lnTo>
                  <a:pt x="3386328" y="2758440"/>
                </a:lnTo>
                <a:lnTo>
                  <a:pt x="3386328" y="2749308"/>
                </a:lnTo>
                <a:close/>
              </a:path>
              <a:path w="8924925" h="2758440">
                <a:moveTo>
                  <a:pt x="3433559" y="1606308"/>
                </a:moveTo>
                <a:lnTo>
                  <a:pt x="3395459" y="1606308"/>
                </a:lnTo>
                <a:lnTo>
                  <a:pt x="3395459" y="1615452"/>
                </a:lnTo>
                <a:lnTo>
                  <a:pt x="3433559" y="1615452"/>
                </a:lnTo>
                <a:lnTo>
                  <a:pt x="3433559" y="1606308"/>
                </a:lnTo>
                <a:close/>
              </a:path>
              <a:path w="8924925" h="2758440">
                <a:moveTo>
                  <a:pt x="3453384" y="2749308"/>
                </a:moveTo>
                <a:lnTo>
                  <a:pt x="3415284" y="2749308"/>
                </a:lnTo>
                <a:lnTo>
                  <a:pt x="3415284" y="2758440"/>
                </a:lnTo>
                <a:lnTo>
                  <a:pt x="3453384" y="2758440"/>
                </a:lnTo>
                <a:lnTo>
                  <a:pt x="3453384" y="2749308"/>
                </a:lnTo>
                <a:close/>
              </a:path>
              <a:path w="8924925" h="2758440">
                <a:moveTo>
                  <a:pt x="3500628" y="1606308"/>
                </a:moveTo>
                <a:lnTo>
                  <a:pt x="3462528" y="1606308"/>
                </a:lnTo>
                <a:lnTo>
                  <a:pt x="3462528" y="1615452"/>
                </a:lnTo>
                <a:lnTo>
                  <a:pt x="3500628" y="1615452"/>
                </a:lnTo>
                <a:lnTo>
                  <a:pt x="3500628" y="1606308"/>
                </a:lnTo>
                <a:close/>
              </a:path>
              <a:path w="8924925" h="2758440">
                <a:moveTo>
                  <a:pt x="3518916" y="2749308"/>
                </a:moveTo>
                <a:lnTo>
                  <a:pt x="3480816" y="2749308"/>
                </a:lnTo>
                <a:lnTo>
                  <a:pt x="3480816" y="2758440"/>
                </a:lnTo>
                <a:lnTo>
                  <a:pt x="3518916" y="2758440"/>
                </a:lnTo>
                <a:lnTo>
                  <a:pt x="3518916" y="2749308"/>
                </a:lnTo>
                <a:close/>
              </a:path>
              <a:path w="8924925" h="2758440">
                <a:moveTo>
                  <a:pt x="3567684" y="1606308"/>
                </a:moveTo>
                <a:lnTo>
                  <a:pt x="3529584" y="1606308"/>
                </a:lnTo>
                <a:lnTo>
                  <a:pt x="3529584" y="1615452"/>
                </a:lnTo>
                <a:lnTo>
                  <a:pt x="3567684" y="1615452"/>
                </a:lnTo>
                <a:lnTo>
                  <a:pt x="3567684" y="1606308"/>
                </a:lnTo>
                <a:close/>
              </a:path>
              <a:path w="8924925" h="2758440">
                <a:moveTo>
                  <a:pt x="3585959" y="2749308"/>
                </a:moveTo>
                <a:lnTo>
                  <a:pt x="3547859" y="2749308"/>
                </a:lnTo>
                <a:lnTo>
                  <a:pt x="3547859" y="2758440"/>
                </a:lnTo>
                <a:lnTo>
                  <a:pt x="3585959" y="2758440"/>
                </a:lnTo>
                <a:lnTo>
                  <a:pt x="3585959" y="2749308"/>
                </a:lnTo>
                <a:close/>
              </a:path>
              <a:path w="8924925" h="2758440">
                <a:moveTo>
                  <a:pt x="3633216" y="1606308"/>
                </a:moveTo>
                <a:lnTo>
                  <a:pt x="3595116" y="1606308"/>
                </a:lnTo>
                <a:lnTo>
                  <a:pt x="3595116" y="1615452"/>
                </a:lnTo>
                <a:lnTo>
                  <a:pt x="3633216" y="1615452"/>
                </a:lnTo>
                <a:lnTo>
                  <a:pt x="3633216" y="1606308"/>
                </a:lnTo>
                <a:close/>
              </a:path>
              <a:path w="8924925" h="2758440">
                <a:moveTo>
                  <a:pt x="3653028" y="2749308"/>
                </a:moveTo>
                <a:lnTo>
                  <a:pt x="3614928" y="2749308"/>
                </a:lnTo>
                <a:lnTo>
                  <a:pt x="3614928" y="2758440"/>
                </a:lnTo>
                <a:lnTo>
                  <a:pt x="3653028" y="2758440"/>
                </a:lnTo>
                <a:lnTo>
                  <a:pt x="3653028" y="2749308"/>
                </a:lnTo>
                <a:close/>
              </a:path>
              <a:path w="8924925" h="2758440">
                <a:moveTo>
                  <a:pt x="3700259" y="1606308"/>
                </a:moveTo>
                <a:lnTo>
                  <a:pt x="3662159" y="1606308"/>
                </a:lnTo>
                <a:lnTo>
                  <a:pt x="3662159" y="1615452"/>
                </a:lnTo>
                <a:lnTo>
                  <a:pt x="3700259" y="1615452"/>
                </a:lnTo>
                <a:lnTo>
                  <a:pt x="3700259" y="1606308"/>
                </a:lnTo>
                <a:close/>
              </a:path>
              <a:path w="8924925" h="2758440">
                <a:moveTo>
                  <a:pt x="3720084" y="2749308"/>
                </a:moveTo>
                <a:lnTo>
                  <a:pt x="3681984" y="2749308"/>
                </a:lnTo>
                <a:lnTo>
                  <a:pt x="3681984" y="2758440"/>
                </a:lnTo>
                <a:lnTo>
                  <a:pt x="3720084" y="2758440"/>
                </a:lnTo>
                <a:lnTo>
                  <a:pt x="3720084" y="2749308"/>
                </a:lnTo>
                <a:close/>
              </a:path>
              <a:path w="8924925" h="2758440">
                <a:moveTo>
                  <a:pt x="3767328" y="1606308"/>
                </a:moveTo>
                <a:lnTo>
                  <a:pt x="3729228" y="1606308"/>
                </a:lnTo>
                <a:lnTo>
                  <a:pt x="3729228" y="1615452"/>
                </a:lnTo>
                <a:lnTo>
                  <a:pt x="3767328" y="1615452"/>
                </a:lnTo>
                <a:lnTo>
                  <a:pt x="3767328" y="1606308"/>
                </a:lnTo>
                <a:close/>
              </a:path>
              <a:path w="8924925" h="2758440">
                <a:moveTo>
                  <a:pt x="3785616" y="2749308"/>
                </a:moveTo>
                <a:lnTo>
                  <a:pt x="3747516" y="2749308"/>
                </a:lnTo>
                <a:lnTo>
                  <a:pt x="3747516" y="2758440"/>
                </a:lnTo>
                <a:lnTo>
                  <a:pt x="3785616" y="2758440"/>
                </a:lnTo>
                <a:lnTo>
                  <a:pt x="3785616" y="2749308"/>
                </a:lnTo>
                <a:close/>
              </a:path>
              <a:path w="8924925" h="2758440">
                <a:moveTo>
                  <a:pt x="3834384" y="1606308"/>
                </a:moveTo>
                <a:lnTo>
                  <a:pt x="3796284" y="1606308"/>
                </a:lnTo>
                <a:lnTo>
                  <a:pt x="3796284" y="1615452"/>
                </a:lnTo>
                <a:lnTo>
                  <a:pt x="3834384" y="1615452"/>
                </a:lnTo>
                <a:lnTo>
                  <a:pt x="3834384" y="1606308"/>
                </a:lnTo>
                <a:close/>
              </a:path>
              <a:path w="8924925" h="2758440">
                <a:moveTo>
                  <a:pt x="3852659" y="2749308"/>
                </a:moveTo>
                <a:lnTo>
                  <a:pt x="3814559" y="2749308"/>
                </a:lnTo>
                <a:lnTo>
                  <a:pt x="3814559" y="2758440"/>
                </a:lnTo>
                <a:lnTo>
                  <a:pt x="3852659" y="2758440"/>
                </a:lnTo>
                <a:lnTo>
                  <a:pt x="3852659" y="2749308"/>
                </a:lnTo>
                <a:close/>
              </a:path>
              <a:path w="8924925" h="2758440">
                <a:moveTo>
                  <a:pt x="3899916" y="1606308"/>
                </a:moveTo>
                <a:lnTo>
                  <a:pt x="3861816" y="1606308"/>
                </a:lnTo>
                <a:lnTo>
                  <a:pt x="3861816" y="1615452"/>
                </a:lnTo>
                <a:lnTo>
                  <a:pt x="3899916" y="1615452"/>
                </a:lnTo>
                <a:lnTo>
                  <a:pt x="3899916" y="1606308"/>
                </a:lnTo>
                <a:close/>
              </a:path>
              <a:path w="8924925" h="2758440">
                <a:moveTo>
                  <a:pt x="3919728" y="2749308"/>
                </a:moveTo>
                <a:lnTo>
                  <a:pt x="3881628" y="2749308"/>
                </a:lnTo>
                <a:lnTo>
                  <a:pt x="3881628" y="2758440"/>
                </a:lnTo>
                <a:lnTo>
                  <a:pt x="3919728" y="2758440"/>
                </a:lnTo>
                <a:lnTo>
                  <a:pt x="3919728" y="2749308"/>
                </a:lnTo>
                <a:close/>
              </a:path>
              <a:path w="8924925" h="2758440">
                <a:moveTo>
                  <a:pt x="3966959" y="1606308"/>
                </a:moveTo>
                <a:lnTo>
                  <a:pt x="3928859" y="1606308"/>
                </a:lnTo>
                <a:lnTo>
                  <a:pt x="3928859" y="1615452"/>
                </a:lnTo>
                <a:lnTo>
                  <a:pt x="3966959" y="1615452"/>
                </a:lnTo>
                <a:lnTo>
                  <a:pt x="3966959" y="1606308"/>
                </a:lnTo>
                <a:close/>
              </a:path>
              <a:path w="8924925" h="2758440">
                <a:moveTo>
                  <a:pt x="3986784" y="2749308"/>
                </a:moveTo>
                <a:lnTo>
                  <a:pt x="3948684" y="2749308"/>
                </a:lnTo>
                <a:lnTo>
                  <a:pt x="3948684" y="2758440"/>
                </a:lnTo>
                <a:lnTo>
                  <a:pt x="3986784" y="2758440"/>
                </a:lnTo>
                <a:lnTo>
                  <a:pt x="3986784" y="2749308"/>
                </a:lnTo>
                <a:close/>
              </a:path>
              <a:path w="8924925" h="2758440">
                <a:moveTo>
                  <a:pt x="4034028" y="1606308"/>
                </a:moveTo>
                <a:lnTo>
                  <a:pt x="3995928" y="1606308"/>
                </a:lnTo>
                <a:lnTo>
                  <a:pt x="3995928" y="1615452"/>
                </a:lnTo>
                <a:lnTo>
                  <a:pt x="4034028" y="1615452"/>
                </a:lnTo>
                <a:lnTo>
                  <a:pt x="4034028" y="1606308"/>
                </a:lnTo>
                <a:close/>
              </a:path>
              <a:path w="8924925" h="2758440">
                <a:moveTo>
                  <a:pt x="4052316" y="2749308"/>
                </a:moveTo>
                <a:lnTo>
                  <a:pt x="4014216" y="2749308"/>
                </a:lnTo>
                <a:lnTo>
                  <a:pt x="4014216" y="2758440"/>
                </a:lnTo>
                <a:lnTo>
                  <a:pt x="4052316" y="2758440"/>
                </a:lnTo>
                <a:lnTo>
                  <a:pt x="4052316" y="2749308"/>
                </a:lnTo>
                <a:close/>
              </a:path>
              <a:path w="8924925" h="2758440">
                <a:moveTo>
                  <a:pt x="4101084" y="1606308"/>
                </a:moveTo>
                <a:lnTo>
                  <a:pt x="4062984" y="1606308"/>
                </a:lnTo>
                <a:lnTo>
                  <a:pt x="4062984" y="1615452"/>
                </a:lnTo>
                <a:lnTo>
                  <a:pt x="4101084" y="1615452"/>
                </a:lnTo>
                <a:lnTo>
                  <a:pt x="4101084" y="1606308"/>
                </a:lnTo>
                <a:close/>
              </a:path>
              <a:path w="8924925" h="2758440">
                <a:moveTo>
                  <a:pt x="4119359" y="2749308"/>
                </a:moveTo>
                <a:lnTo>
                  <a:pt x="4081259" y="2749308"/>
                </a:lnTo>
                <a:lnTo>
                  <a:pt x="4081259" y="2758440"/>
                </a:lnTo>
                <a:lnTo>
                  <a:pt x="4119359" y="2758440"/>
                </a:lnTo>
                <a:lnTo>
                  <a:pt x="4119359" y="2749308"/>
                </a:lnTo>
                <a:close/>
              </a:path>
              <a:path w="8924925" h="2758440">
                <a:moveTo>
                  <a:pt x="4166616" y="1606308"/>
                </a:moveTo>
                <a:lnTo>
                  <a:pt x="4128516" y="1606308"/>
                </a:lnTo>
                <a:lnTo>
                  <a:pt x="4128516" y="1615452"/>
                </a:lnTo>
                <a:lnTo>
                  <a:pt x="4166616" y="1615452"/>
                </a:lnTo>
                <a:lnTo>
                  <a:pt x="4166616" y="1606308"/>
                </a:lnTo>
                <a:close/>
              </a:path>
              <a:path w="8924925" h="2758440">
                <a:moveTo>
                  <a:pt x="4186428" y="2749308"/>
                </a:moveTo>
                <a:lnTo>
                  <a:pt x="4148328" y="2749308"/>
                </a:lnTo>
                <a:lnTo>
                  <a:pt x="4148328" y="2758440"/>
                </a:lnTo>
                <a:lnTo>
                  <a:pt x="4186428" y="2758440"/>
                </a:lnTo>
                <a:lnTo>
                  <a:pt x="4186428" y="2749308"/>
                </a:lnTo>
                <a:close/>
              </a:path>
              <a:path w="8924925" h="2758440">
                <a:moveTo>
                  <a:pt x="4233672" y="1606308"/>
                </a:moveTo>
                <a:lnTo>
                  <a:pt x="4195559" y="1606308"/>
                </a:lnTo>
                <a:lnTo>
                  <a:pt x="4195559" y="1615452"/>
                </a:lnTo>
                <a:lnTo>
                  <a:pt x="4233672" y="1615452"/>
                </a:lnTo>
                <a:lnTo>
                  <a:pt x="4233672" y="1606308"/>
                </a:lnTo>
                <a:close/>
              </a:path>
              <a:path w="8924925" h="2758440">
                <a:moveTo>
                  <a:pt x="4253484" y="2749308"/>
                </a:moveTo>
                <a:lnTo>
                  <a:pt x="4215384" y="2749308"/>
                </a:lnTo>
                <a:lnTo>
                  <a:pt x="4215384" y="2758440"/>
                </a:lnTo>
                <a:lnTo>
                  <a:pt x="4253484" y="2758440"/>
                </a:lnTo>
                <a:lnTo>
                  <a:pt x="4253484" y="2749308"/>
                </a:lnTo>
                <a:close/>
              </a:path>
              <a:path w="8924925" h="2758440">
                <a:moveTo>
                  <a:pt x="4300728" y="1606308"/>
                </a:moveTo>
                <a:lnTo>
                  <a:pt x="4262628" y="1606308"/>
                </a:lnTo>
                <a:lnTo>
                  <a:pt x="4262628" y="1615452"/>
                </a:lnTo>
                <a:lnTo>
                  <a:pt x="4300728" y="1615452"/>
                </a:lnTo>
                <a:lnTo>
                  <a:pt x="4300728" y="1606308"/>
                </a:lnTo>
                <a:close/>
              </a:path>
              <a:path w="8924925" h="2758440">
                <a:moveTo>
                  <a:pt x="4319016" y="2749308"/>
                </a:moveTo>
                <a:lnTo>
                  <a:pt x="4280916" y="2749308"/>
                </a:lnTo>
                <a:lnTo>
                  <a:pt x="4280916" y="2758440"/>
                </a:lnTo>
                <a:lnTo>
                  <a:pt x="4319016" y="2758440"/>
                </a:lnTo>
                <a:lnTo>
                  <a:pt x="4319016" y="2749308"/>
                </a:lnTo>
                <a:close/>
              </a:path>
              <a:path w="8924925" h="2758440">
                <a:moveTo>
                  <a:pt x="4367784" y="1606308"/>
                </a:moveTo>
                <a:lnTo>
                  <a:pt x="4329684" y="1606308"/>
                </a:lnTo>
                <a:lnTo>
                  <a:pt x="4329684" y="1615452"/>
                </a:lnTo>
                <a:lnTo>
                  <a:pt x="4367784" y="1615452"/>
                </a:lnTo>
                <a:lnTo>
                  <a:pt x="4367784" y="1606308"/>
                </a:lnTo>
                <a:close/>
              </a:path>
              <a:path w="8924925" h="2758440">
                <a:moveTo>
                  <a:pt x="4386072" y="2749308"/>
                </a:moveTo>
                <a:lnTo>
                  <a:pt x="4347972" y="2749308"/>
                </a:lnTo>
                <a:lnTo>
                  <a:pt x="4347972" y="2758440"/>
                </a:lnTo>
                <a:lnTo>
                  <a:pt x="4386072" y="2758440"/>
                </a:lnTo>
                <a:lnTo>
                  <a:pt x="4386072" y="2749308"/>
                </a:lnTo>
                <a:close/>
              </a:path>
              <a:path w="8924925" h="2758440">
                <a:moveTo>
                  <a:pt x="4433316" y="1606308"/>
                </a:moveTo>
                <a:lnTo>
                  <a:pt x="4395216" y="1606308"/>
                </a:lnTo>
                <a:lnTo>
                  <a:pt x="4395216" y="1615452"/>
                </a:lnTo>
                <a:lnTo>
                  <a:pt x="4433316" y="1615452"/>
                </a:lnTo>
                <a:lnTo>
                  <a:pt x="4433316" y="1606308"/>
                </a:lnTo>
                <a:close/>
              </a:path>
              <a:path w="8924925" h="2758440">
                <a:moveTo>
                  <a:pt x="4453128" y="2749308"/>
                </a:moveTo>
                <a:lnTo>
                  <a:pt x="4415028" y="2749308"/>
                </a:lnTo>
                <a:lnTo>
                  <a:pt x="4415028" y="2758440"/>
                </a:lnTo>
                <a:lnTo>
                  <a:pt x="4453128" y="2758440"/>
                </a:lnTo>
                <a:lnTo>
                  <a:pt x="4453128" y="2749308"/>
                </a:lnTo>
                <a:close/>
              </a:path>
              <a:path w="8924925" h="2758440">
                <a:moveTo>
                  <a:pt x="4500372" y="1606308"/>
                </a:moveTo>
                <a:lnTo>
                  <a:pt x="4462272" y="1606308"/>
                </a:lnTo>
                <a:lnTo>
                  <a:pt x="4462272" y="1615452"/>
                </a:lnTo>
                <a:lnTo>
                  <a:pt x="4500372" y="1615452"/>
                </a:lnTo>
                <a:lnTo>
                  <a:pt x="4500372" y="1606308"/>
                </a:lnTo>
                <a:close/>
              </a:path>
              <a:path w="8924925" h="2758440">
                <a:moveTo>
                  <a:pt x="4520184" y="2749308"/>
                </a:moveTo>
                <a:lnTo>
                  <a:pt x="4482084" y="2749308"/>
                </a:lnTo>
                <a:lnTo>
                  <a:pt x="4482084" y="2758440"/>
                </a:lnTo>
                <a:lnTo>
                  <a:pt x="4520184" y="2758440"/>
                </a:lnTo>
                <a:lnTo>
                  <a:pt x="4520184" y="2749308"/>
                </a:lnTo>
                <a:close/>
              </a:path>
              <a:path w="8924925" h="2758440">
                <a:moveTo>
                  <a:pt x="4567428" y="1606308"/>
                </a:moveTo>
                <a:lnTo>
                  <a:pt x="4529328" y="1606308"/>
                </a:lnTo>
                <a:lnTo>
                  <a:pt x="4529328" y="1615452"/>
                </a:lnTo>
                <a:lnTo>
                  <a:pt x="4567428" y="1615452"/>
                </a:lnTo>
                <a:lnTo>
                  <a:pt x="4567428" y="1606308"/>
                </a:lnTo>
                <a:close/>
              </a:path>
              <a:path w="8924925" h="2758440">
                <a:moveTo>
                  <a:pt x="4585716" y="2749308"/>
                </a:moveTo>
                <a:lnTo>
                  <a:pt x="4547616" y="2749308"/>
                </a:lnTo>
                <a:lnTo>
                  <a:pt x="4547616" y="2758440"/>
                </a:lnTo>
                <a:lnTo>
                  <a:pt x="4585716" y="2758440"/>
                </a:lnTo>
                <a:lnTo>
                  <a:pt x="4585716" y="2749308"/>
                </a:lnTo>
                <a:close/>
              </a:path>
              <a:path w="8924925" h="2758440">
                <a:moveTo>
                  <a:pt x="4634484" y="1606308"/>
                </a:moveTo>
                <a:lnTo>
                  <a:pt x="4596384" y="1606308"/>
                </a:lnTo>
                <a:lnTo>
                  <a:pt x="4596384" y="1615452"/>
                </a:lnTo>
                <a:lnTo>
                  <a:pt x="4634484" y="1615452"/>
                </a:lnTo>
                <a:lnTo>
                  <a:pt x="4634484" y="1606308"/>
                </a:lnTo>
                <a:close/>
              </a:path>
              <a:path w="8924925" h="2758440">
                <a:moveTo>
                  <a:pt x="4652772" y="2749308"/>
                </a:moveTo>
                <a:lnTo>
                  <a:pt x="4614672" y="2749308"/>
                </a:lnTo>
                <a:lnTo>
                  <a:pt x="4614672" y="2758440"/>
                </a:lnTo>
                <a:lnTo>
                  <a:pt x="4652772" y="2758440"/>
                </a:lnTo>
                <a:lnTo>
                  <a:pt x="4652772" y="2749308"/>
                </a:lnTo>
                <a:close/>
              </a:path>
              <a:path w="8924925" h="2758440">
                <a:moveTo>
                  <a:pt x="4700016" y="1606308"/>
                </a:moveTo>
                <a:lnTo>
                  <a:pt x="4661916" y="1606308"/>
                </a:lnTo>
                <a:lnTo>
                  <a:pt x="4661916" y="1615452"/>
                </a:lnTo>
                <a:lnTo>
                  <a:pt x="4700016" y="1615452"/>
                </a:lnTo>
                <a:lnTo>
                  <a:pt x="4700016" y="1606308"/>
                </a:lnTo>
                <a:close/>
              </a:path>
              <a:path w="8924925" h="2758440">
                <a:moveTo>
                  <a:pt x="4703051" y="1962924"/>
                </a:moveTo>
                <a:lnTo>
                  <a:pt x="4693907" y="1962924"/>
                </a:lnTo>
                <a:lnTo>
                  <a:pt x="4693907" y="1972068"/>
                </a:lnTo>
                <a:lnTo>
                  <a:pt x="4693907" y="2362212"/>
                </a:lnTo>
                <a:lnTo>
                  <a:pt x="3201911" y="2362212"/>
                </a:lnTo>
                <a:lnTo>
                  <a:pt x="3201911" y="1972068"/>
                </a:lnTo>
                <a:lnTo>
                  <a:pt x="4693907" y="1972068"/>
                </a:lnTo>
                <a:lnTo>
                  <a:pt x="4693907" y="1962924"/>
                </a:lnTo>
                <a:lnTo>
                  <a:pt x="3192767" y="1962924"/>
                </a:lnTo>
                <a:lnTo>
                  <a:pt x="3192767" y="2372880"/>
                </a:lnTo>
                <a:lnTo>
                  <a:pt x="4703051" y="2372880"/>
                </a:lnTo>
                <a:lnTo>
                  <a:pt x="4703051" y="2368308"/>
                </a:lnTo>
                <a:lnTo>
                  <a:pt x="4703051" y="2362212"/>
                </a:lnTo>
                <a:lnTo>
                  <a:pt x="4703051" y="1972068"/>
                </a:lnTo>
                <a:lnTo>
                  <a:pt x="4703051" y="1967496"/>
                </a:lnTo>
                <a:lnTo>
                  <a:pt x="4703051" y="1962924"/>
                </a:lnTo>
                <a:close/>
              </a:path>
              <a:path w="8924925" h="2758440">
                <a:moveTo>
                  <a:pt x="4719828" y="2749308"/>
                </a:moveTo>
                <a:lnTo>
                  <a:pt x="4681728" y="2749308"/>
                </a:lnTo>
                <a:lnTo>
                  <a:pt x="4681728" y="2758440"/>
                </a:lnTo>
                <a:lnTo>
                  <a:pt x="4719828" y="2758440"/>
                </a:lnTo>
                <a:lnTo>
                  <a:pt x="4719828" y="2749308"/>
                </a:lnTo>
                <a:close/>
              </a:path>
              <a:path w="8924925" h="2758440">
                <a:moveTo>
                  <a:pt x="4767072" y="1606308"/>
                </a:moveTo>
                <a:lnTo>
                  <a:pt x="4728972" y="1606308"/>
                </a:lnTo>
                <a:lnTo>
                  <a:pt x="4728972" y="1615452"/>
                </a:lnTo>
                <a:lnTo>
                  <a:pt x="4767072" y="1615452"/>
                </a:lnTo>
                <a:lnTo>
                  <a:pt x="4767072" y="1606308"/>
                </a:lnTo>
                <a:close/>
              </a:path>
              <a:path w="8924925" h="2758440">
                <a:moveTo>
                  <a:pt x="4786884" y="2749308"/>
                </a:moveTo>
                <a:lnTo>
                  <a:pt x="4748784" y="2749308"/>
                </a:lnTo>
                <a:lnTo>
                  <a:pt x="4748784" y="2758440"/>
                </a:lnTo>
                <a:lnTo>
                  <a:pt x="4786884" y="2758440"/>
                </a:lnTo>
                <a:lnTo>
                  <a:pt x="4786884" y="2749308"/>
                </a:lnTo>
                <a:close/>
              </a:path>
              <a:path w="8924925" h="2758440">
                <a:moveTo>
                  <a:pt x="4834128" y="1606308"/>
                </a:moveTo>
                <a:lnTo>
                  <a:pt x="4796028" y="1606308"/>
                </a:lnTo>
                <a:lnTo>
                  <a:pt x="4796028" y="1615452"/>
                </a:lnTo>
                <a:lnTo>
                  <a:pt x="4834128" y="1615452"/>
                </a:lnTo>
                <a:lnTo>
                  <a:pt x="4834128" y="1606308"/>
                </a:lnTo>
                <a:close/>
              </a:path>
              <a:path w="8924925" h="2758440">
                <a:moveTo>
                  <a:pt x="4852416" y="2749308"/>
                </a:moveTo>
                <a:lnTo>
                  <a:pt x="4814316" y="2749308"/>
                </a:lnTo>
                <a:lnTo>
                  <a:pt x="4814316" y="2758440"/>
                </a:lnTo>
                <a:lnTo>
                  <a:pt x="4852416" y="2758440"/>
                </a:lnTo>
                <a:lnTo>
                  <a:pt x="4852416" y="2749308"/>
                </a:lnTo>
                <a:close/>
              </a:path>
              <a:path w="8924925" h="2758440">
                <a:moveTo>
                  <a:pt x="4901184" y="1606308"/>
                </a:moveTo>
                <a:lnTo>
                  <a:pt x="4863084" y="1606308"/>
                </a:lnTo>
                <a:lnTo>
                  <a:pt x="4863084" y="1615452"/>
                </a:lnTo>
                <a:lnTo>
                  <a:pt x="4901184" y="1615452"/>
                </a:lnTo>
                <a:lnTo>
                  <a:pt x="4901184" y="1606308"/>
                </a:lnTo>
                <a:close/>
              </a:path>
              <a:path w="8924925" h="2758440">
                <a:moveTo>
                  <a:pt x="4919472" y="2749308"/>
                </a:moveTo>
                <a:lnTo>
                  <a:pt x="4881372" y="2749308"/>
                </a:lnTo>
                <a:lnTo>
                  <a:pt x="4881372" y="2758440"/>
                </a:lnTo>
                <a:lnTo>
                  <a:pt x="4919472" y="2758440"/>
                </a:lnTo>
                <a:lnTo>
                  <a:pt x="4919472" y="2749308"/>
                </a:lnTo>
                <a:close/>
              </a:path>
              <a:path w="8924925" h="2758440">
                <a:moveTo>
                  <a:pt x="4966716" y="1606308"/>
                </a:moveTo>
                <a:lnTo>
                  <a:pt x="4928616" y="1606308"/>
                </a:lnTo>
                <a:lnTo>
                  <a:pt x="4928616" y="1615452"/>
                </a:lnTo>
                <a:lnTo>
                  <a:pt x="4966716" y="1615452"/>
                </a:lnTo>
                <a:lnTo>
                  <a:pt x="4966716" y="1606308"/>
                </a:lnTo>
                <a:close/>
              </a:path>
              <a:path w="8924925" h="2758440">
                <a:moveTo>
                  <a:pt x="4986528" y="2749308"/>
                </a:moveTo>
                <a:lnTo>
                  <a:pt x="4948428" y="2749308"/>
                </a:lnTo>
                <a:lnTo>
                  <a:pt x="4948428" y="2758440"/>
                </a:lnTo>
                <a:lnTo>
                  <a:pt x="4986528" y="2758440"/>
                </a:lnTo>
                <a:lnTo>
                  <a:pt x="4986528" y="2749308"/>
                </a:lnTo>
                <a:close/>
              </a:path>
              <a:path w="8924925" h="2758440">
                <a:moveTo>
                  <a:pt x="5033772" y="1606308"/>
                </a:moveTo>
                <a:lnTo>
                  <a:pt x="4995672" y="1606308"/>
                </a:lnTo>
                <a:lnTo>
                  <a:pt x="4995672" y="1615452"/>
                </a:lnTo>
                <a:lnTo>
                  <a:pt x="5033772" y="1615452"/>
                </a:lnTo>
                <a:lnTo>
                  <a:pt x="5033772" y="1606308"/>
                </a:lnTo>
                <a:close/>
              </a:path>
              <a:path w="8924925" h="2758440">
                <a:moveTo>
                  <a:pt x="5053584" y="2749308"/>
                </a:moveTo>
                <a:lnTo>
                  <a:pt x="5015484" y="2749308"/>
                </a:lnTo>
                <a:lnTo>
                  <a:pt x="5015484" y="2758440"/>
                </a:lnTo>
                <a:lnTo>
                  <a:pt x="5053584" y="2758440"/>
                </a:lnTo>
                <a:lnTo>
                  <a:pt x="5053584" y="2749308"/>
                </a:lnTo>
                <a:close/>
              </a:path>
              <a:path w="8924925" h="2758440">
                <a:moveTo>
                  <a:pt x="5100828" y="1606308"/>
                </a:moveTo>
                <a:lnTo>
                  <a:pt x="5062728" y="1606308"/>
                </a:lnTo>
                <a:lnTo>
                  <a:pt x="5062728" y="1615452"/>
                </a:lnTo>
                <a:lnTo>
                  <a:pt x="5100828" y="1615452"/>
                </a:lnTo>
                <a:lnTo>
                  <a:pt x="5100828" y="1606308"/>
                </a:lnTo>
                <a:close/>
              </a:path>
              <a:path w="8924925" h="2758440">
                <a:moveTo>
                  <a:pt x="5119116" y="2749308"/>
                </a:moveTo>
                <a:lnTo>
                  <a:pt x="5081016" y="2749308"/>
                </a:lnTo>
                <a:lnTo>
                  <a:pt x="5081016" y="2758440"/>
                </a:lnTo>
                <a:lnTo>
                  <a:pt x="5119116" y="2758440"/>
                </a:lnTo>
                <a:lnTo>
                  <a:pt x="5119116" y="2749308"/>
                </a:lnTo>
                <a:close/>
              </a:path>
              <a:path w="8924925" h="2758440">
                <a:moveTo>
                  <a:pt x="5167884" y="1606308"/>
                </a:moveTo>
                <a:lnTo>
                  <a:pt x="5129784" y="1606308"/>
                </a:lnTo>
                <a:lnTo>
                  <a:pt x="5129784" y="1615452"/>
                </a:lnTo>
                <a:lnTo>
                  <a:pt x="5167884" y="1615452"/>
                </a:lnTo>
                <a:lnTo>
                  <a:pt x="5167884" y="1606308"/>
                </a:lnTo>
                <a:close/>
              </a:path>
              <a:path w="8924925" h="2758440">
                <a:moveTo>
                  <a:pt x="5186172" y="2749308"/>
                </a:moveTo>
                <a:lnTo>
                  <a:pt x="5148072" y="2749308"/>
                </a:lnTo>
                <a:lnTo>
                  <a:pt x="5148072" y="2758440"/>
                </a:lnTo>
                <a:lnTo>
                  <a:pt x="5186172" y="2758440"/>
                </a:lnTo>
                <a:lnTo>
                  <a:pt x="5186172" y="2749308"/>
                </a:lnTo>
                <a:close/>
              </a:path>
              <a:path w="8924925" h="2758440">
                <a:moveTo>
                  <a:pt x="5233416" y="1606308"/>
                </a:moveTo>
                <a:lnTo>
                  <a:pt x="5195316" y="1606308"/>
                </a:lnTo>
                <a:lnTo>
                  <a:pt x="5195316" y="1615452"/>
                </a:lnTo>
                <a:lnTo>
                  <a:pt x="5233416" y="1615452"/>
                </a:lnTo>
                <a:lnTo>
                  <a:pt x="5233416" y="1606308"/>
                </a:lnTo>
                <a:close/>
              </a:path>
              <a:path w="8924925" h="2758440">
                <a:moveTo>
                  <a:pt x="5253228" y="2749308"/>
                </a:moveTo>
                <a:lnTo>
                  <a:pt x="5215128" y="2749308"/>
                </a:lnTo>
                <a:lnTo>
                  <a:pt x="5215128" y="2758440"/>
                </a:lnTo>
                <a:lnTo>
                  <a:pt x="5253228" y="2758440"/>
                </a:lnTo>
                <a:lnTo>
                  <a:pt x="5253228" y="2749308"/>
                </a:lnTo>
                <a:close/>
              </a:path>
              <a:path w="8924925" h="2758440">
                <a:moveTo>
                  <a:pt x="5300472" y="1606308"/>
                </a:moveTo>
                <a:lnTo>
                  <a:pt x="5262372" y="1606308"/>
                </a:lnTo>
                <a:lnTo>
                  <a:pt x="5262372" y="1615452"/>
                </a:lnTo>
                <a:lnTo>
                  <a:pt x="5300472" y="1615452"/>
                </a:lnTo>
                <a:lnTo>
                  <a:pt x="5300472" y="1606308"/>
                </a:lnTo>
                <a:close/>
              </a:path>
              <a:path w="8924925" h="2758440">
                <a:moveTo>
                  <a:pt x="5320284" y="2749308"/>
                </a:moveTo>
                <a:lnTo>
                  <a:pt x="5282184" y="2749308"/>
                </a:lnTo>
                <a:lnTo>
                  <a:pt x="5282184" y="2758440"/>
                </a:lnTo>
                <a:lnTo>
                  <a:pt x="5320284" y="2758440"/>
                </a:lnTo>
                <a:lnTo>
                  <a:pt x="5320284" y="2749308"/>
                </a:lnTo>
                <a:close/>
              </a:path>
              <a:path w="8924925" h="2758440">
                <a:moveTo>
                  <a:pt x="5367528" y="1606308"/>
                </a:moveTo>
                <a:lnTo>
                  <a:pt x="5329428" y="1606308"/>
                </a:lnTo>
                <a:lnTo>
                  <a:pt x="5329428" y="1615452"/>
                </a:lnTo>
                <a:lnTo>
                  <a:pt x="5367528" y="1615452"/>
                </a:lnTo>
                <a:lnTo>
                  <a:pt x="5367528" y="1606308"/>
                </a:lnTo>
                <a:close/>
              </a:path>
              <a:path w="8924925" h="2758440">
                <a:moveTo>
                  <a:pt x="5385816" y="2749308"/>
                </a:moveTo>
                <a:lnTo>
                  <a:pt x="5347716" y="2749308"/>
                </a:lnTo>
                <a:lnTo>
                  <a:pt x="5347716" y="2758440"/>
                </a:lnTo>
                <a:lnTo>
                  <a:pt x="5385816" y="2758440"/>
                </a:lnTo>
                <a:lnTo>
                  <a:pt x="5385816" y="2749308"/>
                </a:lnTo>
                <a:close/>
              </a:path>
              <a:path w="8924925" h="2758440">
                <a:moveTo>
                  <a:pt x="5434584" y="1606308"/>
                </a:moveTo>
                <a:lnTo>
                  <a:pt x="5396484" y="1606308"/>
                </a:lnTo>
                <a:lnTo>
                  <a:pt x="5396484" y="1615452"/>
                </a:lnTo>
                <a:lnTo>
                  <a:pt x="5434584" y="1615452"/>
                </a:lnTo>
                <a:lnTo>
                  <a:pt x="5434584" y="1606308"/>
                </a:lnTo>
                <a:close/>
              </a:path>
              <a:path w="8924925" h="2758440">
                <a:moveTo>
                  <a:pt x="5452872" y="2749308"/>
                </a:moveTo>
                <a:lnTo>
                  <a:pt x="5414772" y="2749308"/>
                </a:lnTo>
                <a:lnTo>
                  <a:pt x="5414772" y="2758440"/>
                </a:lnTo>
                <a:lnTo>
                  <a:pt x="5452872" y="2758440"/>
                </a:lnTo>
                <a:lnTo>
                  <a:pt x="5452872" y="2749308"/>
                </a:lnTo>
                <a:close/>
              </a:path>
              <a:path w="8924925" h="2758440">
                <a:moveTo>
                  <a:pt x="5500116" y="1606308"/>
                </a:moveTo>
                <a:lnTo>
                  <a:pt x="5462016" y="1606308"/>
                </a:lnTo>
                <a:lnTo>
                  <a:pt x="5462016" y="1615452"/>
                </a:lnTo>
                <a:lnTo>
                  <a:pt x="5500116" y="1615452"/>
                </a:lnTo>
                <a:lnTo>
                  <a:pt x="5500116" y="1606308"/>
                </a:lnTo>
                <a:close/>
              </a:path>
              <a:path w="8924925" h="2758440">
                <a:moveTo>
                  <a:pt x="5519928" y="2749308"/>
                </a:moveTo>
                <a:lnTo>
                  <a:pt x="5481828" y="2749308"/>
                </a:lnTo>
                <a:lnTo>
                  <a:pt x="5481828" y="2758440"/>
                </a:lnTo>
                <a:lnTo>
                  <a:pt x="5519928" y="2758440"/>
                </a:lnTo>
                <a:lnTo>
                  <a:pt x="5519928" y="2749308"/>
                </a:lnTo>
                <a:close/>
              </a:path>
              <a:path w="8924925" h="2758440">
                <a:moveTo>
                  <a:pt x="5567172" y="1606308"/>
                </a:moveTo>
                <a:lnTo>
                  <a:pt x="5529072" y="1606308"/>
                </a:lnTo>
                <a:lnTo>
                  <a:pt x="5529072" y="1615452"/>
                </a:lnTo>
                <a:lnTo>
                  <a:pt x="5567172" y="1615452"/>
                </a:lnTo>
                <a:lnTo>
                  <a:pt x="5567172" y="1606308"/>
                </a:lnTo>
                <a:close/>
              </a:path>
              <a:path w="8924925" h="2758440">
                <a:moveTo>
                  <a:pt x="5586984" y="2749308"/>
                </a:moveTo>
                <a:lnTo>
                  <a:pt x="5548884" y="2749308"/>
                </a:lnTo>
                <a:lnTo>
                  <a:pt x="5548884" y="2758440"/>
                </a:lnTo>
                <a:lnTo>
                  <a:pt x="5586984" y="2758440"/>
                </a:lnTo>
                <a:lnTo>
                  <a:pt x="5586984" y="2749308"/>
                </a:lnTo>
                <a:close/>
              </a:path>
              <a:path w="8924925" h="2758440">
                <a:moveTo>
                  <a:pt x="5634228" y="1606308"/>
                </a:moveTo>
                <a:lnTo>
                  <a:pt x="5596128" y="1606308"/>
                </a:lnTo>
                <a:lnTo>
                  <a:pt x="5596128" y="1615452"/>
                </a:lnTo>
                <a:lnTo>
                  <a:pt x="5634228" y="1615452"/>
                </a:lnTo>
                <a:lnTo>
                  <a:pt x="5634228" y="1606308"/>
                </a:lnTo>
                <a:close/>
              </a:path>
              <a:path w="8924925" h="2758440">
                <a:moveTo>
                  <a:pt x="5652516" y="2749308"/>
                </a:moveTo>
                <a:lnTo>
                  <a:pt x="5614416" y="2749308"/>
                </a:lnTo>
                <a:lnTo>
                  <a:pt x="5614416" y="2758440"/>
                </a:lnTo>
                <a:lnTo>
                  <a:pt x="5652516" y="2758440"/>
                </a:lnTo>
                <a:lnTo>
                  <a:pt x="5652516" y="2749308"/>
                </a:lnTo>
                <a:close/>
              </a:path>
              <a:path w="8924925" h="2758440">
                <a:moveTo>
                  <a:pt x="5701284" y="1606308"/>
                </a:moveTo>
                <a:lnTo>
                  <a:pt x="5663184" y="1606308"/>
                </a:lnTo>
                <a:lnTo>
                  <a:pt x="5663184" y="1615452"/>
                </a:lnTo>
                <a:lnTo>
                  <a:pt x="5701284" y="1615452"/>
                </a:lnTo>
                <a:lnTo>
                  <a:pt x="5701284" y="1606308"/>
                </a:lnTo>
                <a:close/>
              </a:path>
              <a:path w="8924925" h="2758440">
                <a:moveTo>
                  <a:pt x="5719572" y="2749308"/>
                </a:moveTo>
                <a:lnTo>
                  <a:pt x="5681472" y="2749308"/>
                </a:lnTo>
                <a:lnTo>
                  <a:pt x="5681472" y="2758440"/>
                </a:lnTo>
                <a:lnTo>
                  <a:pt x="5719572" y="2758440"/>
                </a:lnTo>
                <a:lnTo>
                  <a:pt x="5719572" y="2749308"/>
                </a:lnTo>
                <a:close/>
              </a:path>
              <a:path w="8924925" h="2758440">
                <a:moveTo>
                  <a:pt x="5766816" y="1606308"/>
                </a:moveTo>
                <a:lnTo>
                  <a:pt x="5728716" y="1606308"/>
                </a:lnTo>
                <a:lnTo>
                  <a:pt x="5728716" y="1615452"/>
                </a:lnTo>
                <a:lnTo>
                  <a:pt x="5766816" y="1615452"/>
                </a:lnTo>
                <a:lnTo>
                  <a:pt x="5766816" y="1606308"/>
                </a:lnTo>
                <a:close/>
              </a:path>
              <a:path w="8924925" h="2758440">
                <a:moveTo>
                  <a:pt x="5786628" y="2749308"/>
                </a:moveTo>
                <a:lnTo>
                  <a:pt x="5748528" y="2749308"/>
                </a:lnTo>
                <a:lnTo>
                  <a:pt x="5748528" y="2758440"/>
                </a:lnTo>
                <a:lnTo>
                  <a:pt x="5786628" y="2758440"/>
                </a:lnTo>
                <a:lnTo>
                  <a:pt x="5786628" y="2749308"/>
                </a:lnTo>
                <a:close/>
              </a:path>
              <a:path w="8924925" h="2758440">
                <a:moveTo>
                  <a:pt x="5833872" y="1606308"/>
                </a:moveTo>
                <a:lnTo>
                  <a:pt x="5795772" y="1606308"/>
                </a:lnTo>
                <a:lnTo>
                  <a:pt x="5795772" y="1615452"/>
                </a:lnTo>
                <a:lnTo>
                  <a:pt x="5833872" y="1615452"/>
                </a:lnTo>
                <a:lnTo>
                  <a:pt x="5833872" y="1606308"/>
                </a:lnTo>
                <a:close/>
              </a:path>
              <a:path w="8924925" h="2758440">
                <a:moveTo>
                  <a:pt x="5853684" y="2749308"/>
                </a:moveTo>
                <a:lnTo>
                  <a:pt x="5815584" y="2749308"/>
                </a:lnTo>
                <a:lnTo>
                  <a:pt x="5815584" y="2758440"/>
                </a:lnTo>
                <a:lnTo>
                  <a:pt x="5853684" y="2758440"/>
                </a:lnTo>
                <a:lnTo>
                  <a:pt x="5853684" y="2749308"/>
                </a:lnTo>
                <a:close/>
              </a:path>
              <a:path w="8924925" h="2758440">
                <a:moveTo>
                  <a:pt x="5900928" y="1606308"/>
                </a:moveTo>
                <a:lnTo>
                  <a:pt x="5862828" y="1606308"/>
                </a:lnTo>
                <a:lnTo>
                  <a:pt x="5862828" y="1615452"/>
                </a:lnTo>
                <a:lnTo>
                  <a:pt x="5900928" y="1615452"/>
                </a:lnTo>
                <a:lnTo>
                  <a:pt x="5900928" y="1606308"/>
                </a:lnTo>
                <a:close/>
              </a:path>
              <a:path w="8924925" h="2758440">
                <a:moveTo>
                  <a:pt x="5919216" y="2749308"/>
                </a:moveTo>
                <a:lnTo>
                  <a:pt x="5881116" y="2749308"/>
                </a:lnTo>
                <a:lnTo>
                  <a:pt x="5881116" y="2758440"/>
                </a:lnTo>
                <a:lnTo>
                  <a:pt x="5919216" y="2758440"/>
                </a:lnTo>
                <a:lnTo>
                  <a:pt x="5919216" y="2749308"/>
                </a:lnTo>
                <a:close/>
              </a:path>
              <a:path w="8924925" h="2758440">
                <a:moveTo>
                  <a:pt x="5967984" y="1606308"/>
                </a:moveTo>
                <a:lnTo>
                  <a:pt x="5929884" y="1606308"/>
                </a:lnTo>
                <a:lnTo>
                  <a:pt x="5929884" y="1615452"/>
                </a:lnTo>
                <a:lnTo>
                  <a:pt x="5967984" y="1615452"/>
                </a:lnTo>
                <a:lnTo>
                  <a:pt x="5967984" y="1606308"/>
                </a:lnTo>
                <a:close/>
              </a:path>
              <a:path w="8924925" h="2758440">
                <a:moveTo>
                  <a:pt x="5986272" y="2749308"/>
                </a:moveTo>
                <a:lnTo>
                  <a:pt x="5948172" y="2749308"/>
                </a:lnTo>
                <a:lnTo>
                  <a:pt x="5948172" y="2758440"/>
                </a:lnTo>
                <a:lnTo>
                  <a:pt x="5986272" y="2758440"/>
                </a:lnTo>
                <a:lnTo>
                  <a:pt x="5986272" y="2749308"/>
                </a:lnTo>
                <a:close/>
              </a:path>
              <a:path w="8924925" h="2758440">
                <a:moveTo>
                  <a:pt x="6033516" y="1606308"/>
                </a:moveTo>
                <a:lnTo>
                  <a:pt x="5995416" y="1606308"/>
                </a:lnTo>
                <a:lnTo>
                  <a:pt x="5995416" y="1615452"/>
                </a:lnTo>
                <a:lnTo>
                  <a:pt x="6033516" y="1615452"/>
                </a:lnTo>
                <a:lnTo>
                  <a:pt x="6033516" y="1606308"/>
                </a:lnTo>
                <a:close/>
              </a:path>
              <a:path w="8924925" h="2758440">
                <a:moveTo>
                  <a:pt x="6053328" y="2749308"/>
                </a:moveTo>
                <a:lnTo>
                  <a:pt x="6015228" y="2749308"/>
                </a:lnTo>
                <a:lnTo>
                  <a:pt x="6015228" y="2758440"/>
                </a:lnTo>
                <a:lnTo>
                  <a:pt x="6053328" y="2758440"/>
                </a:lnTo>
                <a:lnTo>
                  <a:pt x="6053328" y="2749308"/>
                </a:lnTo>
                <a:close/>
              </a:path>
              <a:path w="8924925" h="2758440">
                <a:moveTo>
                  <a:pt x="6100572" y="1606308"/>
                </a:moveTo>
                <a:lnTo>
                  <a:pt x="6062472" y="1606308"/>
                </a:lnTo>
                <a:lnTo>
                  <a:pt x="6062472" y="1615452"/>
                </a:lnTo>
                <a:lnTo>
                  <a:pt x="6100572" y="1615452"/>
                </a:lnTo>
                <a:lnTo>
                  <a:pt x="6100572" y="1606308"/>
                </a:lnTo>
                <a:close/>
              </a:path>
              <a:path w="8924925" h="2758440">
                <a:moveTo>
                  <a:pt x="6120384" y="2749308"/>
                </a:moveTo>
                <a:lnTo>
                  <a:pt x="6082284" y="2749308"/>
                </a:lnTo>
                <a:lnTo>
                  <a:pt x="6082284" y="2758440"/>
                </a:lnTo>
                <a:lnTo>
                  <a:pt x="6120384" y="2758440"/>
                </a:lnTo>
                <a:lnTo>
                  <a:pt x="6120384" y="2749308"/>
                </a:lnTo>
                <a:close/>
              </a:path>
              <a:path w="8924925" h="2758440">
                <a:moveTo>
                  <a:pt x="6167628" y="1606308"/>
                </a:moveTo>
                <a:lnTo>
                  <a:pt x="6129528" y="1606308"/>
                </a:lnTo>
                <a:lnTo>
                  <a:pt x="6129528" y="1615452"/>
                </a:lnTo>
                <a:lnTo>
                  <a:pt x="6167628" y="1615452"/>
                </a:lnTo>
                <a:lnTo>
                  <a:pt x="6167628" y="1606308"/>
                </a:lnTo>
                <a:close/>
              </a:path>
              <a:path w="8924925" h="2758440">
                <a:moveTo>
                  <a:pt x="6185916" y="2749308"/>
                </a:moveTo>
                <a:lnTo>
                  <a:pt x="6147816" y="2749308"/>
                </a:lnTo>
                <a:lnTo>
                  <a:pt x="6147816" y="2758440"/>
                </a:lnTo>
                <a:lnTo>
                  <a:pt x="6185916" y="2758440"/>
                </a:lnTo>
                <a:lnTo>
                  <a:pt x="6185916" y="2749308"/>
                </a:lnTo>
                <a:close/>
              </a:path>
              <a:path w="8924925" h="2758440">
                <a:moveTo>
                  <a:pt x="6234684" y="1606308"/>
                </a:moveTo>
                <a:lnTo>
                  <a:pt x="6196584" y="1606308"/>
                </a:lnTo>
                <a:lnTo>
                  <a:pt x="6196584" y="1615452"/>
                </a:lnTo>
                <a:lnTo>
                  <a:pt x="6234684" y="1615452"/>
                </a:lnTo>
                <a:lnTo>
                  <a:pt x="6234684" y="1606308"/>
                </a:lnTo>
                <a:close/>
              </a:path>
              <a:path w="8924925" h="2758440">
                <a:moveTo>
                  <a:pt x="6252972" y="2749308"/>
                </a:moveTo>
                <a:lnTo>
                  <a:pt x="6214872" y="2749308"/>
                </a:lnTo>
                <a:lnTo>
                  <a:pt x="6214872" y="2758440"/>
                </a:lnTo>
                <a:lnTo>
                  <a:pt x="6252972" y="2758440"/>
                </a:lnTo>
                <a:lnTo>
                  <a:pt x="6252972" y="2749308"/>
                </a:lnTo>
                <a:close/>
              </a:path>
              <a:path w="8924925" h="2758440">
                <a:moveTo>
                  <a:pt x="6300216" y="1606308"/>
                </a:moveTo>
                <a:lnTo>
                  <a:pt x="6262116" y="1606308"/>
                </a:lnTo>
                <a:lnTo>
                  <a:pt x="6262116" y="1615452"/>
                </a:lnTo>
                <a:lnTo>
                  <a:pt x="6300216" y="1615452"/>
                </a:lnTo>
                <a:lnTo>
                  <a:pt x="6300216" y="1606308"/>
                </a:lnTo>
                <a:close/>
              </a:path>
              <a:path w="8924925" h="2758440">
                <a:moveTo>
                  <a:pt x="6320028" y="2749308"/>
                </a:moveTo>
                <a:lnTo>
                  <a:pt x="6281928" y="2749308"/>
                </a:lnTo>
                <a:lnTo>
                  <a:pt x="6281928" y="2758440"/>
                </a:lnTo>
                <a:lnTo>
                  <a:pt x="6320028" y="2758440"/>
                </a:lnTo>
                <a:lnTo>
                  <a:pt x="6320028" y="2749308"/>
                </a:lnTo>
                <a:close/>
              </a:path>
              <a:path w="8924925" h="2758440">
                <a:moveTo>
                  <a:pt x="6367272" y="1606308"/>
                </a:moveTo>
                <a:lnTo>
                  <a:pt x="6329172" y="1606308"/>
                </a:lnTo>
                <a:lnTo>
                  <a:pt x="6329172" y="1615452"/>
                </a:lnTo>
                <a:lnTo>
                  <a:pt x="6367272" y="1615452"/>
                </a:lnTo>
                <a:lnTo>
                  <a:pt x="6367272" y="1606308"/>
                </a:lnTo>
                <a:close/>
              </a:path>
              <a:path w="8924925" h="2758440">
                <a:moveTo>
                  <a:pt x="6387084" y="2749308"/>
                </a:moveTo>
                <a:lnTo>
                  <a:pt x="6348984" y="2749308"/>
                </a:lnTo>
                <a:lnTo>
                  <a:pt x="6348984" y="2758440"/>
                </a:lnTo>
                <a:lnTo>
                  <a:pt x="6387084" y="2758440"/>
                </a:lnTo>
                <a:lnTo>
                  <a:pt x="6387084" y="2749308"/>
                </a:lnTo>
                <a:close/>
              </a:path>
              <a:path w="8924925" h="2758440">
                <a:moveTo>
                  <a:pt x="6434328" y="1606308"/>
                </a:moveTo>
                <a:lnTo>
                  <a:pt x="6396228" y="1606308"/>
                </a:lnTo>
                <a:lnTo>
                  <a:pt x="6396228" y="1615452"/>
                </a:lnTo>
                <a:lnTo>
                  <a:pt x="6434328" y="1615452"/>
                </a:lnTo>
                <a:lnTo>
                  <a:pt x="6434328" y="1606308"/>
                </a:lnTo>
                <a:close/>
              </a:path>
              <a:path w="8924925" h="2758440">
                <a:moveTo>
                  <a:pt x="6452616" y="2749308"/>
                </a:moveTo>
                <a:lnTo>
                  <a:pt x="6414516" y="2749308"/>
                </a:lnTo>
                <a:lnTo>
                  <a:pt x="6414516" y="2758440"/>
                </a:lnTo>
                <a:lnTo>
                  <a:pt x="6452616" y="2758440"/>
                </a:lnTo>
                <a:lnTo>
                  <a:pt x="6452616" y="2749308"/>
                </a:lnTo>
                <a:close/>
              </a:path>
              <a:path w="8924925" h="2758440">
                <a:moveTo>
                  <a:pt x="6501384" y="1606308"/>
                </a:moveTo>
                <a:lnTo>
                  <a:pt x="6463284" y="1606308"/>
                </a:lnTo>
                <a:lnTo>
                  <a:pt x="6463284" y="1615452"/>
                </a:lnTo>
                <a:lnTo>
                  <a:pt x="6501384" y="1615452"/>
                </a:lnTo>
                <a:lnTo>
                  <a:pt x="6501384" y="1606308"/>
                </a:lnTo>
                <a:close/>
              </a:path>
              <a:path w="8924925" h="2758440">
                <a:moveTo>
                  <a:pt x="6519672" y="2749308"/>
                </a:moveTo>
                <a:lnTo>
                  <a:pt x="6481572" y="2749308"/>
                </a:lnTo>
                <a:lnTo>
                  <a:pt x="6481572" y="2758440"/>
                </a:lnTo>
                <a:lnTo>
                  <a:pt x="6519672" y="2758440"/>
                </a:lnTo>
                <a:lnTo>
                  <a:pt x="6519672" y="2749308"/>
                </a:lnTo>
                <a:close/>
              </a:path>
              <a:path w="8924925" h="2758440">
                <a:moveTo>
                  <a:pt x="6566916" y="1606308"/>
                </a:moveTo>
                <a:lnTo>
                  <a:pt x="6528816" y="1606308"/>
                </a:lnTo>
                <a:lnTo>
                  <a:pt x="6528816" y="1615452"/>
                </a:lnTo>
                <a:lnTo>
                  <a:pt x="6566916" y="1615452"/>
                </a:lnTo>
                <a:lnTo>
                  <a:pt x="6566916" y="1606308"/>
                </a:lnTo>
                <a:close/>
              </a:path>
              <a:path w="8924925" h="2758440">
                <a:moveTo>
                  <a:pt x="6586728" y="2749308"/>
                </a:moveTo>
                <a:lnTo>
                  <a:pt x="6548628" y="2749308"/>
                </a:lnTo>
                <a:lnTo>
                  <a:pt x="6548628" y="2758440"/>
                </a:lnTo>
                <a:lnTo>
                  <a:pt x="6586728" y="2758440"/>
                </a:lnTo>
                <a:lnTo>
                  <a:pt x="6586728" y="2749308"/>
                </a:lnTo>
                <a:close/>
              </a:path>
              <a:path w="8924925" h="2758440">
                <a:moveTo>
                  <a:pt x="6633972" y="1606308"/>
                </a:moveTo>
                <a:lnTo>
                  <a:pt x="6595872" y="1606308"/>
                </a:lnTo>
                <a:lnTo>
                  <a:pt x="6595872" y="1615452"/>
                </a:lnTo>
                <a:lnTo>
                  <a:pt x="6633972" y="1615452"/>
                </a:lnTo>
                <a:lnTo>
                  <a:pt x="6633972" y="1606308"/>
                </a:lnTo>
                <a:close/>
              </a:path>
              <a:path w="8924925" h="2758440">
                <a:moveTo>
                  <a:pt x="6653784" y="2749308"/>
                </a:moveTo>
                <a:lnTo>
                  <a:pt x="6615684" y="2749308"/>
                </a:lnTo>
                <a:lnTo>
                  <a:pt x="6615684" y="2758440"/>
                </a:lnTo>
                <a:lnTo>
                  <a:pt x="6653784" y="2758440"/>
                </a:lnTo>
                <a:lnTo>
                  <a:pt x="6653784" y="2749308"/>
                </a:lnTo>
                <a:close/>
              </a:path>
              <a:path w="8924925" h="2758440">
                <a:moveTo>
                  <a:pt x="6701028" y="1606308"/>
                </a:moveTo>
                <a:lnTo>
                  <a:pt x="6662928" y="1606308"/>
                </a:lnTo>
                <a:lnTo>
                  <a:pt x="6662928" y="1615452"/>
                </a:lnTo>
                <a:lnTo>
                  <a:pt x="6701028" y="1615452"/>
                </a:lnTo>
                <a:lnTo>
                  <a:pt x="6701028" y="1606308"/>
                </a:lnTo>
                <a:close/>
              </a:path>
              <a:path w="8924925" h="2758440">
                <a:moveTo>
                  <a:pt x="6719316" y="2749308"/>
                </a:moveTo>
                <a:lnTo>
                  <a:pt x="6681216" y="2749308"/>
                </a:lnTo>
                <a:lnTo>
                  <a:pt x="6681216" y="2758440"/>
                </a:lnTo>
                <a:lnTo>
                  <a:pt x="6719316" y="2758440"/>
                </a:lnTo>
                <a:lnTo>
                  <a:pt x="6719316" y="2749308"/>
                </a:lnTo>
                <a:close/>
              </a:path>
              <a:path w="8924925" h="2758440">
                <a:moveTo>
                  <a:pt x="6768084" y="1606308"/>
                </a:moveTo>
                <a:lnTo>
                  <a:pt x="6729984" y="1606308"/>
                </a:lnTo>
                <a:lnTo>
                  <a:pt x="6729984" y="1615452"/>
                </a:lnTo>
                <a:lnTo>
                  <a:pt x="6768084" y="1615452"/>
                </a:lnTo>
                <a:lnTo>
                  <a:pt x="6768084" y="1606308"/>
                </a:lnTo>
                <a:close/>
              </a:path>
              <a:path w="8924925" h="2758440">
                <a:moveTo>
                  <a:pt x="6786372" y="2749308"/>
                </a:moveTo>
                <a:lnTo>
                  <a:pt x="6748272" y="2749308"/>
                </a:lnTo>
                <a:lnTo>
                  <a:pt x="6748272" y="2758440"/>
                </a:lnTo>
                <a:lnTo>
                  <a:pt x="6786372" y="2758440"/>
                </a:lnTo>
                <a:lnTo>
                  <a:pt x="6786372" y="2749308"/>
                </a:lnTo>
                <a:close/>
              </a:path>
              <a:path w="8924925" h="2758440">
                <a:moveTo>
                  <a:pt x="6833616" y="1606308"/>
                </a:moveTo>
                <a:lnTo>
                  <a:pt x="6795516" y="1606308"/>
                </a:lnTo>
                <a:lnTo>
                  <a:pt x="6795516" y="1615452"/>
                </a:lnTo>
                <a:lnTo>
                  <a:pt x="6833616" y="1615452"/>
                </a:lnTo>
                <a:lnTo>
                  <a:pt x="6833616" y="1606308"/>
                </a:lnTo>
                <a:close/>
              </a:path>
              <a:path w="8924925" h="2758440">
                <a:moveTo>
                  <a:pt x="6853428" y="2749308"/>
                </a:moveTo>
                <a:lnTo>
                  <a:pt x="6815328" y="2749308"/>
                </a:lnTo>
                <a:lnTo>
                  <a:pt x="6815328" y="2758440"/>
                </a:lnTo>
                <a:lnTo>
                  <a:pt x="6853428" y="2758440"/>
                </a:lnTo>
                <a:lnTo>
                  <a:pt x="6853428" y="2749308"/>
                </a:lnTo>
                <a:close/>
              </a:path>
              <a:path w="8924925" h="2758440">
                <a:moveTo>
                  <a:pt x="6900672" y="1606308"/>
                </a:moveTo>
                <a:lnTo>
                  <a:pt x="6862572" y="1606308"/>
                </a:lnTo>
                <a:lnTo>
                  <a:pt x="6862572" y="1615452"/>
                </a:lnTo>
                <a:lnTo>
                  <a:pt x="6900672" y="1615452"/>
                </a:lnTo>
                <a:lnTo>
                  <a:pt x="6900672" y="1606308"/>
                </a:lnTo>
                <a:close/>
              </a:path>
              <a:path w="8924925" h="2758440">
                <a:moveTo>
                  <a:pt x="6920484" y="2749308"/>
                </a:moveTo>
                <a:lnTo>
                  <a:pt x="6882384" y="2749308"/>
                </a:lnTo>
                <a:lnTo>
                  <a:pt x="6882384" y="2758440"/>
                </a:lnTo>
                <a:lnTo>
                  <a:pt x="6920484" y="2758440"/>
                </a:lnTo>
                <a:lnTo>
                  <a:pt x="6920484" y="2749308"/>
                </a:lnTo>
                <a:close/>
              </a:path>
              <a:path w="8924925" h="2758440">
                <a:moveTo>
                  <a:pt x="6967728" y="1606308"/>
                </a:moveTo>
                <a:lnTo>
                  <a:pt x="6929628" y="1606308"/>
                </a:lnTo>
                <a:lnTo>
                  <a:pt x="6929628" y="1615452"/>
                </a:lnTo>
                <a:lnTo>
                  <a:pt x="6967728" y="1615452"/>
                </a:lnTo>
                <a:lnTo>
                  <a:pt x="6967728" y="1606308"/>
                </a:lnTo>
                <a:close/>
              </a:path>
              <a:path w="8924925" h="2758440">
                <a:moveTo>
                  <a:pt x="6986016" y="2749308"/>
                </a:moveTo>
                <a:lnTo>
                  <a:pt x="6947916" y="2749308"/>
                </a:lnTo>
                <a:lnTo>
                  <a:pt x="6947916" y="2758440"/>
                </a:lnTo>
                <a:lnTo>
                  <a:pt x="6986016" y="2758440"/>
                </a:lnTo>
                <a:lnTo>
                  <a:pt x="6986016" y="2749308"/>
                </a:lnTo>
                <a:close/>
              </a:path>
              <a:path w="8924925" h="2758440">
                <a:moveTo>
                  <a:pt x="7034784" y="1606308"/>
                </a:moveTo>
                <a:lnTo>
                  <a:pt x="6996684" y="1606308"/>
                </a:lnTo>
                <a:lnTo>
                  <a:pt x="6996684" y="1615452"/>
                </a:lnTo>
                <a:lnTo>
                  <a:pt x="7034784" y="1615452"/>
                </a:lnTo>
                <a:lnTo>
                  <a:pt x="7034784" y="1606308"/>
                </a:lnTo>
                <a:close/>
              </a:path>
              <a:path w="8924925" h="2758440">
                <a:moveTo>
                  <a:pt x="7053072" y="2749308"/>
                </a:moveTo>
                <a:lnTo>
                  <a:pt x="7014972" y="2749308"/>
                </a:lnTo>
                <a:lnTo>
                  <a:pt x="7014972" y="2758440"/>
                </a:lnTo>
                <a:lnTo>
                  <a:pt x="7053072" y="2758440"/>
                </a:lnTo>
                <a:lnTo>
                  <a:pt x="7053072" y="2749308"/>
                </a:lnTo>
                <a:close/>
              </a:path>
              <a:path w="8924925" h="2758440">
                <a:moveTo>
                  <a:pt x="7100316" y="1606308"/>
                </a:moveTo>
                <a:lnTo>
                  <a:pt x="7062216" y="1606308"/>
                </a:lnTo>
                <a:lnTo>
                  <a:pt x="7062216" y="1615452"/>
                </a:lnTo>
                <a:lnTo>
                  <a:pt x="7100316" y="1615452"/>
                </a:lnTo>
                <a:lnTo>
                  <a:pt x="7100316" y="1606308"/>
                </a:lnTo>
                <a:close/>
              </a:path>
              <a:path w="8924925" h="2758440">
                <a:moveTo>
                  <a:pt x="7120128" y="2749308"/>
                </a:moveTo>
                <a:lnTo>
                  <a:pt x="7082028" y="2749308"/>
                </a:lnTo>
                <a:lnTo>
                  <a:pt x="7082028" y="2758440"/>
                </a:lnTo>
                <a:lnTo>
                  <a:pt x="7120128" y="2758440"/>
                </a:lnTo>
                <a:lnTo>
                  <a:pt x="7120128" y="2749308"/>
                </a:lnTo>
                <a:close/>
              </a:path>
              <a:path w="8924925" h="2758440">
                <a:moveTo>
                  <a:pt x="7167372" y="1606308"/>
                </a:moveTo>
                <a:lnTo>
                  <a:pt x="7129272" y="1606308"/>
                </a:lnTo>
                <a:lnTo>
                  <a:pt x="7129272" y="1615452"/>
                </a:lnTo>
                <a:lnTo>
                  <a:pt x="7167372" y="1615452"/>
                </a:lnTo>
                <a:lnTo>
                  <a:pt x="7167372" y="1606308"/>
                </a:lnTo>
                <a:close/>
              </a:path>
              <a:path w="8924925" h="2758440">
                <a:moveTo>
                  <a:pt x="7187184" y="2749308"/>
                </a:moveTo>
                <a:lnTo>
                  <a:pt x="7149084" y="2749308"/>
                </a:lnTo>
                <a:lnTo>
                  <a:pt x="7149084" y="2758440"/>
                </a:lnTo>
                <a:lnTo>
                  <a:pt x="7187184" y="2758440"/>
                </a:lnTo>
                <a:lnTo>
                  <a:pt x="7187184" y="2749308"/>
                </a:lnTo>
                <a:close/>
              </a:path>
              <a:path w="8924925" h="2758440">
                <a:moveTo>
                  <a:pt x="7234428" y="1606308"/>
                </a:moveTo>
                <a:lnTo>
                  <a:pt x="7196328" y="1606308"/>
                </a:lnTo>
                <a:lnTo>
                  <a:pt x="7196328" y="1615452"/>
                </a:lnTo>
                <a:lnTo>
                  <a:pt x="7234428" y="1615452"/>
                </a:lnTo>
                <a:lnTo>
                  <a:pt x="7234428" y="1606308"/>
                </a:lnTo>
                <a:close/>
              </a:path>
              <a:path w="8924925" h="2758440">
                <a:moveTo>
                  <a:pt x="7252716" y="2749308"/>
                </a:moveTo>
                <a:lnTo>
                  <a:pt x="7214616" y="2749308"/>
                </a:lnTo>
                <a:lnTo>
                  <a:pt x="7214616" y="2758440"/>
                </a:lnTo>
                <a:lnTo>
                  <a:pt x="7252716" y="2758440"/>
                </a:lnTo>
                <a:lnTo>
                  <a:pt x="7252716" y="2749308"/>
                </a:lnTo>
                <a:close/>
              </a:path>
              <a:path w="8924925" h="2758440">
                <a:moveTo>
                  <a:pt x="7301484" y="1606308"/>
                </a:moveTo>
                <a:lnTo>
                  <a:pt x="7263384" y="1606308"/>
                </a:lnTo>
                <a:lnTo>
                  <a:pt x="7263384" y="1615452"/>
                </a:lnTo>
                <a:lnTo>
                  <a:pt x="7301484" y="1615452"/>
                </a:lnTo>
                <a:lnTo>
                  <a:pt x="7301484" y="1606308"/>
                </a:lnTo>
                <a:close/>
              </a:path>
              <a:path w="8924925" h="2758440">
                <a:moveTo>
                  <a:pt x="7319772" y="2749308"/>
                </a:moveTo>
                <a:lnTo>
                  <a:pt x="7281672" y="2749308"/>
                </a:lnTo>
                <a:lnTo>
                  <a:pt x="7281672" y="2758440"/>
                </a:lnTo>
                <a:lnTo>
                  <a:pt x="7319772" y="2758440"/>
                </a:lnTo>
                <a:lnTo>
                  <a:pt x="7319772" y="2749308"/>
                </a:lnTo>
                <a:close/>
              </a:path>
              <a:path w="8924925" h="2758440">
                <a:moveTo>
                  <a:pt x="7367016" y="1606308"/>
                </a:moveTo>
                <a:lnTo>
                  <a:pt x="7328916" y="1606308"/>
                </a:lnTo>
                <a:lnTo>
                  <a:pt x="7328916" y="1615452"/>
                </a:lnTo>
                <a:lnTo>
                  <a:pt x="7367016" y="1615452"/>
                </a:lnTo>
                <a:lnTo>
                  <a:pt x="7367016" y="1606308"/>
                </a:lnTo>
                <a:close/>
              </a:path>
              <a:path w="8924925" h="2758440">
                <a:moveTo>
                  <a:pt x="7386828" y="2749308"/>
                </a:moveTo>
                <a:lnTo>
                  <a:pt x="7348728" y="2749308"/>
                </a:lnTo>
                <a:lnTo>
                  <a:pt x="7348728" y="2758440"/>
                </a:lnTo>
                <a:lnTo>
                  <a:pt x="7386828" y="2758440"/>
                </a:lnTo>
                <a:lnTo>
                  <a:pt x="7386828" y="2749308"/>
                </a:lnTo>
                <a:close/>
              </a:path>
              <a:path w="8924925" h="2758440">
                <a:moveTo>
                  <a:pt x="7434072" y="1606308"/>
                </a:moveTo>
                <a:lnTo>
                  <a:pt x="7395972" y="1606308"/>
                </a:lnTo>
                <a:lnTo>
                  <a:pt x="7395972" y="1615452"/>
                </a:lnTo>
                <a:lnTo>
                  <a:pt x="7434072" y="1615452"/>
                </a:lnTo>
                <a:lnTo>
                  <a:pt x="7434072" y="1606308"/>
                </a:lnTo>
                <a:close/>
              </a:path>
              <a:path w="8924925" h="2758440">
                <a:moveTo>
                  <a:pt x="7453884" y="2749308"/>
                </a:moveTo>
                <a:lnTo>
                  <a:pt x="7415784" y="2749308"/>
                </a:lnTo>
                <a:lnTo>
                  <a:pt x="7415784" y="2758440"/>
                </a:lnTo>
                <a:lnTo>
                  <a:pt x="7453884" y="2758440"/>
                </a:lnTo>
                <a:lnTo>
                  <a:pt x="7453884" y="2749308"/>
                </a:lnTo>
                <a:close/>
              </a:path>
              <a:path w="8924925" h="2758440">
                <a:moveTo>
                  <a:pt x="7501128" y="1606308"/>
                </a:moveTo>
                <a:lnTo>
                  <a:pt x="7463028" y="1606308"/>
                </a:lnTo>
                <a:lnTo>
                  <a:pt x="7463028" y="1615452"/>
                </a:lnTo>
                <a:lnTo>
                  <a:pt x="7501128" y="1615452"/>
                </a:lnTo>
                <a:lnTo>
                  <a:pt x="7501128" y="1606308"/>
                </a:lnTo>
                <a:close/>
              </a:path>
              <a:path w="8924925" h="2758440">
                <a:moveTo>
                  <a:pt x="7519416" y="2749308"/>
                </a:moveTo>
                <a:lnTo>
                  <a:pt x="7481316" y="2749308"/>
                </a:lnTo>
                <a:lnTo>
                  <a:pt x="7481316" y="2758440"/>
                </a:lnTo>
                <a:lnTo>
                  <a:pt x="7519416" y="2758440"/>
                </a:lnTo>
                <a:lnTo>
                  <a:pt x="7519416" y="2749308"/>
                </a:lnTo>
                <a:close/>
              </a:path>
              <a:path w="8924925" h="2758440">
                <a:moveTo>
                  <a:pt x="7568184" y="1606308"/>
                </a:moveTo>
                <a:lnTo>
                  <a:pt x="7530084" y="1606308"/>
                </a:lnTo>
                <a:lnTo>
                  <a:pt x="7530084" y="1615452"/>
                </a:lnTo>
                <a:lnTo>
                  <a:pt x="7568184" y="1615452"/>
                </a:lnTo>
                <a:lnTo>
                  <a:pt x="7568184" y="1606308"/>
                </a:lnTo>
                <a:close/>
              </a:path>
              <a:path w="8924925" h="2758440">
                <a:moveTo>
                  <a:pt x="7586472" y="2749308"/>
                </a:moveTo>
                <a:lnTo>
                  <a:pt x="7548372" y="2749308"/>
                </a:lnTo>
                <a:lnTo>
                  <a:pt x="7548372" y="2758440"/>
                </a:lnTo>
                <a:lnTo>
                  <a:pt x="7586472" y="2758440"/>
                </a:lnTo>
                <a:lnTo>
                  <a:pt x="7586472" y="2749308"/>
                </a:lnTo>
                <a:close/>
              </a:path>
              <a:path w="8924925" h="2758440">
                <a:moveTo>
                  <a:pt x="7633716" y="1606308"/>
                </a:moveTo>
                <a:lnTo>
                  <a:pt x="7595616" y="1606308"/>
                </a:lnTo>
                <a:lnTo>
                  <a:pt x="7595616" y="1615452"/>
                </a:lnTo>
                <a:lnTo>
                  <a:pt x="7633716" y="1615452"/>
                </a:lnTo>
                <a:lnTo>
                  <a:pt x="7633716" y="1606308"/>
                </a:lnTo>
                <a:close/>
              </a:path>
              <a:path w="8924925" h="2758440">
                <a:moveTo>
                  <a:pt x="7653528" y="2749308"/>
                </a:moveTo>
                <a:lnTo>
                  <a:pt x="7615428" y="2749308"/>
                </a:lnTo>
                <a:lnTo>
                  <a:pt x="7615428" y="2758440"/>
                </a:lnTo>
                <a:lnTo>
                  <a:pt x="7653528" y="2758440"/>
                </a:lnTo>
                <a:lnTo>
                  <a:pt x="7653528" y="2749308"/>
                </a:lnTo>
                <a:close/>
              </a:path>
              <a:path w="8924925" h="2758440">
                <a:moveTo>
                  <a:pt x="7700772" y="1606308"/>
                </a:moveTo>
                <a:lnTo>
                  <a:pt x="7662672" y="1606308"/>
                </a:lnTo>
                <a:lnTo>
                  <a:pt x="7662672" y="1615452"/>
                </a:lnTo>
                <a:lnTo>
                  <a:pt x="7700772" y="1615452"/>
                </a:lnTo>
                <a:lnTo>
                  <a:pt x="7700772" y="1606308"/>
                </a:lnTo>
                <a:close/>
              </a:path>
              <a:path w="8924925" h="2758440">
                <a:moveTo>
                  <a:pt x="7720584" y="2749308"/>
                </a:moveTo>
                <a:lnTo>
                  <a:pt x="7682484" y="2749308"/>
                </a:lnTo>
                <a:lnTo>
                  <a:pt x="7682484" y="2758440"/>
                </a:lnTo>
                <a:lnTo>
                  <a:pt x="7720584" y="2758440"/>
                </a:lnTo>
                <a:lnTo>
                  <a:pt x="7720584" y="2749308"/>
                </a:lnTo>
                <a:close/>
              </a:path>
              <a:path w="8924925" h="2758440">
                <a:moveTo>
                  <a:pt x="7767828" y="1606308"/>
                </a:moveTo>
                <a:lnTo>
                  <a:pt x="7729728" y="1606308"/>
                </a:lnTo>
                <a:lnTo>
                  <a:pt x="7729728" y="1615452"/>
                </a:lnTo>
                <a:lnTo>
                  <a:pt x="7767828" y="1615452"/>
                </a:lnTo>
                <a:lnTo>
                  <a:pt x="7767828" y="1606308"/>
                </a:lnTo>
                <a:close/>
              </a:path>
              <a:path w="8924925" h="2758440">
                <a:moveTo>
                  <a:pt x="7786116" y="2749308"/>
                </a:moveTo>
                <a:lnTo>
                  <a:pt x="7748016" y="2749308"/>
                </a:lnTo>
                <a:lnTo>
                  <a:pt x="7748016" y="2758440"/>
                </a:lnTo>
                <a:lnTo>
                  <a:pt x="7786116" y="2758440"/>
                </a:lnTo>
                <a:lnTo>
                  <a:pt x="7786116" y="2749308"/>
                </a:lnTo>
                <a:close/>
              </a:path>
              <a:path w="8924925" h="2758440">
                <a:moveTo>
                  <a:pt x="7822679" y="0"/>
                </a:moveTo>
                <a:lnTo>
                  <a:pt x="7813548" y="0"/>
                </a:lnTo>
                <a:lnTo>
                  <a:pt x="7813548" y="10668"/>
                </a:lnTo>
                <a:lnTo>
                  <a:pt x="7813548" y="685812"/>
                </a:lnTo>
                <a:lnTo>
                  <a:pt x="6569951" y="685812"/>
                </a:lnTo>
                <a:lnTo>
                  <a:pt x="6569951" y="10668"/>
                </a:lnTo>
                <a:lnTo>
                  <a:pt x="7813548" y="10668"/>
                </a:lnTo>
                <a:lnTo>
                  <a:pt x="7813548" y="0"/>
                </a:lnTo>
                <a:lnTo>
                  <a:pt x="6560807" y="0"/>
                </a:lnTo>
                <a:lnTo>
                  <a:pt x="6560807" y="696480"/>
                </a:lnTo>
                <a:lnTo>
                  <a:pt x="7822679" y="696480"/>
                </a:lnTo>
                <a:lnTo>
                  <a:pt x="7822679" y="691896"/>
                </a:lnTo>
                <a:lnTo>
                  <a:pt x="7822679" y="685812"/>
                </a:lnTo>
                <a:lnTo>
                  <a:pt x="7822679" y="10668"/>
                </a:lnTo>
                <a:lnTo>
                  <a:pt x="7822679" y="6096"/>
                </a:lnTo>
                <a:lnTo>
                  <a:pt x="7822679" y="0"/>
                </a:lnTo>
                <a:close/>
              </a:path>
              <a:path w="8924925" h="2758440">
                <a:moveTo>
                  <a:pt x="7834884" y="1606308"/>
                </a:moveTo>
                <a:lnTo>
                  <a:pt x="7796784" y="1606308"/>
                </a:lnTo>
                <a:lnTo>
                  <a:pt x="7796784" y="1615452"/>
                </a:lnTo>
                <a:lnTo>
                  <a:pt x="7834884" y="1615452"/>
                </a:lnTo>
                <a:lnTo>
                  <a:pt x="7834884" y="1606308"/>
                </a:lnTo>
                <a:close/>
              </a:path>
              <a:path w="8924925" h="2758440">
                <a:moveTo>
                  <a:pt x="7853172" y="2749308"/>
                </a:moveTo>
                <a:lnTo>
                  <a:pt x="7815072" y="2749308"/>
                </a:lnTo>
                <a:lnTo>
                  <a:pt x="7815072" y="2758440"/>
                </a:lnTo>
                <a:lnTo>
                  <a:pt x="7853172" y="2758440"/>
                </a:lnTo>
                <a:lnTo>
                  <a:pt x="7853172" y="2749308"/>
                </a:lnTo>
                <a:close/>
              </a:path>
              <a:path w="8924925" h="2758440">
                <a:moveTo>
                  <a:pt x="7900416" y="1606308"/>
                </a:moveTo>
                <a:lnTo>
                  <a:pt x="7862316" y="1606308"/>
                </a:lnTo>
                <a:lnTo>
                  <a:pt x="7862316" y="1615452"/>
                </a:lnTo>
                <a:lnTo>
                  <a:pt x="7900416" y="1615452"/>
                </a:lnTo>
                <a:lnTo>
                  <a:pt x="7900416" y="1606308"/>
                </a:lnTo>
                <a:close/>
              </a:path>
              <a:path w="8924925" h="2758440">
                <a:moveTo>
                  <a:pt x="7920228" y="2749308"/>
                </a:moveTo>
                <a:lnTo>
                  <a:pt x="7882128" y="2749308"/>
                </a:lnTo>
                <a:lnTo>
                  <a:pt x="7882128" y="2758440"/>
                </a:lnTo>
                <a:lnTo>
                  <a:pt x="7920228" y="2758440"/>
                </a:lnTo>
                <a:lnTo>
                  <a:pt x="7920228" y="2749308"/>
                </a:lnTo>
                <a:close/>
              </a:path>
              <a:path w="8924925" h="2758440">
                <a:moveTo>
                  <a:pt x="7967472" y="1606308"/>
                </a:moveTo>
                <a:lnTo>
                  <a:pt x="7929372" y="1606308"/>
                </a:lnTo>
                <a:lnTo>
                  <a:pt x="7929372" y="1615452"/>
                </a:lnTo>
                <a:lnTo>
                  <a:pt x="7967472" y="1615452"/>
                </a:lnTo>
                <a:lnTo>
                  <a:pt x="7967472" y="1606308"/>
                </a:lnTo>
                <a:close/>
              </a:path>
              <a:path w="8924925" h="2758440">
                <a:moveTo>
                  <a:pt x="7987284" y="2749308"/>
                </a:moveTo>
                <a:lnTo>
                  <a:pt x="7949184" y="2749308"/>
                </a:lnTo>
                <a:lnTo>
                  <a:pt x="7949184" y="2758440"/>
                </a:lnTo>
                <a:lnTo>
                  <a:pt x="7987284" y="2758440"/>
                </a:lnTo>
                <a:lnTo>
                  <a:pt x="7987284" y="2749308"/>
                </a:lnTo>
                <a:close/>
              </a:path>
              <a:path w="8924925" h="2758440">
                <a:moveTo>
                  <a:pt x="8034528" y="1606308"/>
                </a:moveTo>
                <a:lnTo>
                  <a:pt x="7996428" y="1606308"/>
                </a:lnTo>
                <a:lnTo>
                  <a:pt x="7996428" y="1615452"/>
                </a:lnTo>
                <a:lnTo>
                  <a:pt x="8034528" y="1615452"/>
                </a:lnTo>
                <a:lnTo>
                  <a:pt x="8034528" y="1606308"/>
                </a:lnTo>
                <a:close/>
              </a:path>
              <a:path w="8924925" h="2758440">
                <a:moveTo>
                  <a:pt x="8052816" y="2749308"/>
                </a:moveTo>
                <a:lnTo>
                  <a:pt x="8014716" y="2749308"/>
                </a:lnTo>
                <a:lnTo>
                  <a:pt x="8014716" y="2758440"/>
                </a:lnTo>
                <a:lnTo>
                  <a:pt x="8052816" y="2758440"/>
                </a:lnTo>
                <a:lnTo>
                  <a:pt x="8052816" y="2749308"/>
                </a:lnTo>
                <a:close/>
              </a:path>
              <a:path w="8924925" h="2758440">
                <a:moveTo>
                  <a:pt x="8101584" y="1606308"/>
                </a:moveTo>
                <a:lnTo>
                  <a:pt x="8063484" y="1606308"/>
                </a:lnTo>
                <a:lnTo>
                  <a:pt x="8063484" y="1615452"/>
                </a:lnTo>
                <a:lnTo>
                  <a:pt x="8101584" y="1615452"/>
                </a:lnTo>
                <a:lnTo>
                  <a:pt x="8101584" y="1606308"/>
                </a:lnTo>
                <a:close/>
              </a:path>
              <a:path w="8924925" h="2758440">
                <a:moveTo>
                  <a:pt x="8119872" y="2749308"/>
                </a:moveTo>
                <a:lnTo>
                  <a:pt x="8081772" y="2749308"/>
                </a:lnTo>
                <a:lnTo>
                  <a:pt x="8081772" y="2758440"/>
                </a:lnTo>
                <a:lnTo>
                  <a:pt x="8119872" y="2758440"/>
                </a:lnTo>
                <a:lnTo>
                  <a:pt x="8119872" y="2749308"/>
                </a:lnTo>
                <a:close/>
              </a:path>
              <a:path w="8924925" h="2758440">
                <a:moveTo>
                  <a:pt x="8167116" y="1606308"/>
                </a:moveTo>
                <a:lnTo>
                  <a:pt x="8129016" y="1606308"/>
                </a:lnTo>
                <a:lnTo>
                  <a:pt x="8129016" y="1615452"/>
                </a:lnTo>
                <a:lnTo>
                  <a:pt x="8167116" y="1615452"/>
                </a:lnTo>
                <a:lnTo>
                  <a:pt x="8167116" y="1606308"/>
                </a:lnTo>
                <a:close/>
              </a:path>
              <a:path w="8924925" h="2758440">
                <a:moveTo>
                  <a:pt x="8186928" y="2749308"/>
                </a:moveTo>
                <a:lnTo>
                  <a:pt x="8148828" y="2749308"/>
                </a:lnTo>
                <a:lnTo>
                  <a:pt x="8148828" y="2758440"/>
                </a:lnTo>
                <a:lnTo>
                  <a:pt x="8186928" y="2758440"/>
                </a:lnTo>
                <a:lnTo>
                  <a:pt x="8186928" y="2749308"/>
                </a:lnTo>
                <a:close/>
              </a:path>
              <a:path w="8924925" h="2758440">
                <a:moveTo>
                  <a:pt x="8234172" y="1606308"/>
                </a:moveTo>
                <a:lnTo>
                  <a:pt x="8196072" y="1606308"/>
                </a:lnTo>
                <a:lnTo>
                  <a:pt x="8196072" y="1615452"/>
                </a:lnTo>
                <a:lnTo>
                  <a:pt x="8234172" y="1615452"/>
                </a:lnTo>
                <a:lnTo>
                  <a:pt x="8234172" y="1606308"/>
                </a:lnTo>
                <a:close/>
              </a:path>
              <a:path w="8924925" h="2758440">
                <a:moveTo>
                  <a:pt x="8253984" y="2749308"/>
                </a:moveTo>
                <a:lnTo>
                  <a:pt x="8215884" y="2749308"/>
                </a:lnTo>
                <a:lnTo>
                  <a:pt x="8215884" y="2758440"/>
                </a:lnTo>
                <a:lnTo>
                  <a:pt x="8253984" y="2758440"/>
                </a:lnTo>
                <a:lnTo>
                  <a:pt x="8253984" y="2749308"/>
                </a:lnTo>
                <a:close/>
              </a:path>
              <a:path w="8924925" h="2758440">
                <a:moveTo>
                  <a:pt x="8301228" y="1606308"/>
                </a:moveTo>
                <a:lnTo>
                  <a:pt x="8263128" y="1606308"/>
                </a:lnTo>
                <a:lnTo>
                  <a:pt x="8263128" y="1615452"/>
                </a:lnTo>
                <a:lnTo>
                  <a:pt x="8301228" y="1615452"/>
                </a:lnTo>
                <a:lnTo>
                  <a:pt x="8301228" y="1606308"/>
                </a:lnTo>
                <a:close/>
              </a:path>
              <a:path w="8924925" h="2758440">
                <a:moveTo>
                  <a:pt x="8319516" y="2749308"/>
                </a:moveTo>
                <a:lnTo>
                  <a:pt x="8281416" y="2749308"/>
                </a:lnTo>
                <a:lnTo>
                  <a:pt x="8281416" y="2758440"/>
                </a:lnTo>
                <a:lnTo>
                  <a:pt x="8319516" y="2758440"/>
                </a:lnTo>
                <a:lnTo>
                  <a:pt x="8319516" y="2749308"/>
                </a:lnTo>
                <a:close/>
              </a:path>
              <a:path w="8924925" h="2758440">
                <a:moveTo>
                  <a:pt x="8368284" y="1606308"/>
                </a:moveTo>
                <a:lnTo>
                  <a:pt x="8330184" y="1606308"/>
                </a:lnTo>
                <a:lnTo>
                  <a:pt x="8330184" y="1615452"/>
                </a:lnTo>
                <a:lnTo>
                  <a:pt x="8368284" y="1615452"/>
                </a:lnTo>
                <a:lnTo>
                  <a:pt x="8368284" y="1606308"/>
                </a:lnTo>
                <a:close/>
              </a:path>
              <a:path w="8924925" h="2758440">
                <a:moveTo>
                  <a:pt x="8386572" y="2749308"/>
                </a:moveTo>
                <a:lnTo>
                  <a:pt x="8348472" y="2749308"/>
                </a:lnTo>
                <a:lnTo>
                  <a:pt x="8348472" y="2758440"/>
                </a:lnTo>
                <a:lnTo>
                  <a:pt x="8386572" y="2758440"/>
                </a:lnTo>
                <a:lnTo>
                  <a:pt x="8386572" y="2749308"/>
                </a:lnTo>
                <a:close/>
              </a:path>
              <a:path w="8924925" h="2758440">
                <a:moveTo>
                  <a:pt x="8433816" y="1606308"/>
                </a:moveTo>
                <a:lnTo>
                  <a:pt x="8395716" y="1606308"/>
                </a:lnTo>
                <a:lnTo>
                  <a:pt x="8395716" y="1615452"/>
                </a:lnTo>
                <a:lnTo>
                  <a:pt x="8433816" y="1615452"/>
                </a:lnTo>
                <a:lnTo>
                  <a:pt x="8433816" y="1606308"/>
                </a:lnTo>
                <a:close/>
              </a:path>
              <a:path w="8924925" h="2758440">
                <a:moveTo>
                  <a:pt x="8453628" y="2749308"/>
                </a:moveTo>
                <a:lnTo>
                  <a:pt x="8415528" y="2749308"/>
                </a:lnTo>
                <a:lnTo>
                  <a:pt x="8415528" y="2758440"/>
                </a:lnTo>
                <a:lnTo>
                  <a:pt x="8453628" y="2758440"/>
                </a:lnTo>
                <a:lnTo>
                  <a:pt x="8453628" y="2749308"/>
                </a:lnTo>
                <a:close/>
              </a:path>
              <a:path w="8924925" h="2758440">
                <a:moveTo>
                  <a:pt x="8500872" y="1606308"/>
                </a:moveTo>
                <a:lnTo>
                  <a:pt x="8462772" y="1606308"/>
                </a:lnTo>
                <a:lnTo>
                  <a:pt x="8462772" y="1615452"/>
                </a:lnTo>
                <a:lnTo>
                  <a:pt x="8500872" y="1615452"/>
                </a:lnTo>
                <a:lnTo>
                  <a:pt x="8500872" y="1606308"/>
                </a:lnTo>
                <a:close/>
              </a:path>
              <a:path w="8924925" h="2758440">
                <a:moveTo>
                  <a:pt x="8520684" y="2749308"/>
                </a:moveTo>
                <a:lnTo>
                  <a:pt x="8482584" y="2749308"/>
                </a:lnTo>
                <a:lnTo>
                  <a:pt x="8482584" y="2758440"/>
                </a:lnTo>
                <a:lnTo>
                  <a:pt x="8520684" y="2758440"/>
                </a:lnTo>
                <a:lnTo>
                  <a:pt x="8520684" y="2749308"/>
                </a:lnTo>
                <a:close/>
              </a:path>
              <a:path w="8924925" h="2758440">
                <a:moveTo>
                  <a:pt x="8567928" y="1606308"/>
                </a:moveTo>
                <a:lnTo>
                  <a:pt x="8529828" y="1606308"/>
                </a:lnTo>
                <a:lnTo>
                  <a:pt x="8529828" y="1615452"/>
                </a:lnTo>
                <a:lnTo>
                  <a:pt x="8567928" y="1615452"/>
                </a:lnTo>
                <a:lnTo>
                  <a:pt x="8567928" y="1606308"/>
                </a:lnTo>
                <a:close/>
              </a:path>
              <a:path w="8924925" h="2758440">
                <a:moveTo>
                  <a:pt x="8586216" y="2749308"/>
                </a:moveTo>
                <a:lnTo>
                  <a:pt x="8548116" y="2749308"/>
                </a:lnTo>
                <a:lnTo>
                  <a:pt x="8548116" y="2758440"/>
                </a:lnTo>
                <a:lnTo>
                  <a:pt x="8586216" y="2758440"/>
                </a:lnTo>
                <a:lnTo>
                  <a:pt x="8586216" y="2749308"/>
                </a:lnTo>
                <a:close/>
              </a:path>
              <a:path w="8924925" h="2758440">
                <a:moveTo>
                  <a:pt x="8634984" y="1606308"/>
                </a:moveTo>
                <a:lnTo>
                  <a:pt x="8596884" y="1606308"/>
                </a:lnTo>
                <a:lnTo>
                  <a:pt x="8596884" y="1615452"/>
                </a:lnTo>
                <a:lnTo>
                  <a:pt x="8634984" y="1615452"/>
                </a:lnTo>
                <a:lnTo>
                  <a:pt x="8634984" y="1606308"/>
                </a:lnTo>
                <a:close/>
              </a:path>
              <a:path w="8924925" h="2758440">
                <a:moveTo>
                  <a:pt x="8653272" y="2749308"/>
                </a:moveTo>
                <a:lnTo>
                  <a:pt x="8615172" y="2749308"/>
                </a:lnTo>
                <a:lnTo>
                  <a:pt x="8615172" y="2758440"/>
                </a:lnTo>
                <a:lnTo>
                  <a:pt x="8653272" y="2758440"/>
                </a:lnTo>
                <a:lnTo>
                  <a:pt x="8653272" y="2749308"/>
                </a:lnTo>
                <a:close/>
              </a:path>
              <a:path w="8924925" h="2758440">
                <a:moveTo>
                  <a:pt x="8700516" y="1606308"/>
                </a:moveTo>
                <a:lnTo>
                  <a:pt x="8662416" y="1606308"/>
                </a:lnTo>
                <a:lnTo>
                  <a:pt x="8662416" y="1615452"/>
                </a:lnTo>
                <a:lnTo>
                  <a:pt x="8700516" y="1615452"/>
                </a:lnTo>
                <a:lnTo>
                  <a:pt x="8700516" y="1606308"/>
                </a:lnTo>
                <a:close/>
              </a:path>
              <a:path w="8924925" h="2758440">
                <a:moveTo>
                  <a:pt x="8720328" y="2749308"/>
                </a:moveTo>
                <a:lnTo>
                  <a:pt x="8682228" y="2749308"/>
                </a:lnTo>
                <a:lnTo>
                  <a:pt x="8682228" y="2758440"/>
                </a:lnTo>
                <a:lnTo>
                  <a:pt x="8720328" y="2758440"/>
                </a:lnTo>
                <a:lnTo>
                  <a:pt x="8720328" y="2749308"/>
                </a:lnTo>
                <a:close/>
              </a:path>
              <a:path w="8924925" h="2758440">
                <a:moveTo>
                  <a:pt x="8767572" y="1606308"/>
                </a:moveTo>
                <a:lnTo>
                  <a:pt x="8729472" y="1606308"/>
                </a:lnTo>
                <a:lnTo>
                  <a:pt x="8729472" y="1615452"/>
                </a:lnTo>
                <a:lnTo>
                  <a:pt x="8767572" y="1615452"/>
                </a:lnTo>
                <a:lnTo>
                  <a:pt x="8767572" y="1606308"/>
                </a:lnTo>
                <a:close/>
              </a:path>
              <a:path w="8924925" h="2758440">
                <a:moveTo>
                  <a:pt x="8787384" y="2749308"/>
                </a:moveTo>
                <a:lnTo>
                  <a:pt x="8749284" y="2749308"/>
                </a:lnTo>
                <a:lnTo>
                  <a:pt x="8749284" y="2758440"/>
                </a:lnTo>
                <a:lnTo>
                  <a:pt x="8787384" y="2758440"/>
                </a:lnTo>
                <a:lnTo>
                  <a:pt x="8787384" y="2749308"/>
                </a:lnTo>
                <a:close/>
              </a:path>
              <a:path w="8924925" h="2758440">
                <a:moveTo>
                  <a:pt x="8834628" y="1606308"/>
                </a:moveTo>
                <a:lnTo>
                  <a:pt x="8796528" y="1606308"/>
                </a:lnTo>
                <a:lnTo>
                  <a:pt x="8796528" y="1615452"/>
                </a:lnTo>
                <a:lnTo>
                  <a:pt x="8834628" y="1615452"/>
                </a:lnTo>
                <a:lnTo>
                  <a:pt x="8834628" y="1606308"/>
                </a:lnTo>
                <a:close/>
              </a:path>
              <a:path w="8924925" h="2758440">
                <a:moveTo>
                  <a:pt x="8852916" y="2749308"/>
                </a:moveTo>
                <a:lnTo>
                  <a:pt x="8814816" y="2749308"/>
                </a:lnTo>
                <a:lnTo>
                  <a:pt x="8814816" y="2758440"/>
                </a:lnTo>
                <a:lnTo>
                  <a:pt x="8852916" y="2758440"/>
                </a:lnTo>
                <a:lnTo>
                  <a:pt x="8852916" y="2749308"/>
                </a:lnTo>
                <a:close/>
              </a:path>
              <a:path w="8924925" h="2758440">
                <a:moveTo>
                  <a:pt x="8901684" y="1606308"/>
                </a:moveTo>
                <a:lnTo>
                  <a:pt x="8863584" y="1606308"/>
                </a:lnTo>
                <a:lnTo>
                  <a:pt x="8863584" y="1615452"/>
                </a:lnTo>
                <a:lnTo>
                  <a:pt x="8901684" y="1615452"/>
                </a:lnTo>
                <a:lnTo>
                  <a:pt x="8901684" y="1606308"/>
                </a:lnTo>
                <a:close/>
              </a:path>
              <a:path w="8924925" h="2758440">
                <a:moveTo>
                  <a:pt x="8919972" y="2749308"/>
                </a:moveTo>
                <a:lnTo>
                  <a:pt x="8881872" y="2749308"/>
                </a:lnTo>
                <a:lnTo>
                  <a:pt x="8881872" y="2758440"/>
                </a:lnTo>
                <a:lnTo>
                  <a:pt x="8919972" y="2758440"/>
                </a:lnTo>
                <a:lnTo>
                  <a:pt x="8919972" y="2749308"/>
                </a:lnTo>
                <a:close/>
              </a:path>
              <a:path w="8924925" h="2758440">
                <a:moveTo>
                  <a:pt x="8924544" y="2686824"/>
                </a:moveTo>
                <a:lnTo>
                  <a:pt x="8915400" y="2686824"/>
                </a:lnTo>
                <a:lnTo>
                  <a:pt x="8915400" y="2724924"/>
                </a:lnTo>
                <a:lnTo>
                  <a:pt x="8924544" y="2724924"/>
                </a:lnTo>
                <a:lnTo>
                  <a:pt x="8924544" y="2686824"/>
                </a:lnTo>
                <a:close/>
              </a:path>
              <a:path w="8924925" h="2758440">
                <a:moveTo>
                  <a:pt x="8924544" y="2619756"/>
                </a:moveTo>
                <a:lnTo>
                  <a:pt x="8915400" y="2619756"/>
                </a:lnTo>
                <a:lnTo>
                  <a:pt x="8915400" y="2657856"/>
                </a:lnTo>
                <a:lnTo>
                  <a:pt x="8924544" y="2657856"/>
                </a:lnTo>
                <a:lnTo>
                  <a:pt x="8924544" y="2619756"/>
                </a:lnTo>
                <a:close/>
              </a:path>
              <a:path w="8924925" h="2758440">
                <a:moveTo>
                  <a:pt x="8924544" y="2552712"/>
                </a:moveTo>
                <a:lnTo>
                  <a:pt x="8915400" y="2552712"/>
                </a:lnTo>
                <a:lnTo>
                  <a:pt x="8915400" y="2590812"/>
                </a:lnTo>
                <a:lnTo>
                  <a:pt x="8924544" y="2590812"/>
                </a:lnTo>
                <a:lnTo>
                  <a:pt x="8924544" y="2552712"/>
                </a:lnTo>
                <a:close/>
              </a:path>
              <a:path w="8924925" h="2758440">
                <a:moveTo>
                  <a:pt x="8924544" y="2487180"/>
                </a:moveTo>
                <a:lnTo>
                  <a:pt x="8915400" y="2487180"/>
                </a:lnTo>
                <a:lnTo>
                  <a:pt x="8915400" y="2525280"/>
                </a:lnTo>
                <a:lnTo>
                  <a:pt x="8924544" y="2525280"/>
                </a:lnTo>
                <a:lnTo>
                  <a:pt x="8924544" y="2487180"/>
                </a:lnTo>
                <a:close/>
              </a:path>
              <a:path w="8924925" h="2758440">
                <a:moveTo>
                  <a:pt x="8924544" y="2420124"/>
                </a:moveTo>
                <a:lnTo>
                  <a:pt x="8915400" y="2420124"/>
                </a:lnTo>
                <a:lnTo>
                  <a:pt x="8915400" y="2458224"/>
                </a:lnTo>
                <a:lnTo>
                  <a:pt x="8924544" y="2458224"/>
                </a:lnTo>
                <a:lnTo>
                  <a:pt x="8924544" y="2420124"/>
                </a:lnTo>
                <a:close/>
              </a:path>
              <a:path w="8924925" h="2758440">
                <a:moveTo>
                  <a:pt x="8924544" y="2353068"/>
                </a:moveTo>
                <a:lnTo>
                  <a:pt x="8915400" y="2353068"/>
                </a:lnTo>
                <a:lnTo>
                  <a:pt x="8915400" y="2391168"/>
                </a:lnTo>
                <a:lnTo>
                  <a:pt x="8924544" y="2391168"/>
                </a:lnTo>
                <a:lnTo>
                  <a:pt x="8924544" y="2353068"/>
                </a:lnTo>
                <a:close/>
              </a:path>
              <a:path w="8924925" h="2758440">
                <a:moveTo>
                  <a:pt x="8924544" y="2286012"/>
                </a:moveTo>
                <a:lnTo>
                  <a:pt x="8915400" y="2286012"/>
                </a:lnTo>
                <a:lnTo>
                  <a:pt x="8915400" y="2324112"/>
                </a:lnTo>
                <a:lnTo>
                  <a:pt x="8924544" y="2324112"/>
                </a:lnTo>
                <a:lnTo>
                  <a:pt x="8924544" y="2286012"/>
                </a:lnTo>
                <a:close/>
              </a:path>
              <a:path w="8924925" h="2758440">
                <a:moveTo>
                  <a:pt x="8924544" y="2220480"/>
                </a:moveTo>
                <a:lnTo>
                  <a:pt x="8915400" y="2220480"/>
                </a:lnTo>
                <a:lnTo>
                  <a:pt x="8915400" y="2258580"/>
                </a:lnTo>
                <a:lnTo>
                  <a:pt x="8924544" y="2258580"/>
                </a:lnTo>
                <a:lnTo>
                  <a:pt x="8924544" y="2220480"/>
                </a:lnTo>
                <a:close/>
              </a:path>
              <a:path w="8924925" h="2758440">
                <a:moveTo>
                  <a:pt x="8924544" y="2153424"/>
                </a:moveTo>
                <a:lnTo>
                  <a:pt x="8915400" y="2153424"/>
                </a:lnTo>
                <a:lnTo>
                  <a:pt x="8915400" y="2191524"/>
                </a:lnTo>
                <a:lnTo>
                  <a:pt x="8924544" y="2191524"/>
                </a:lnTo>
                <a:lnTo>
                  <a:pt x="8924544" y="2153424"/>
                </a:lnTo>
                <a:close/>
              </a:path>
              <a:path w="8924925" h="2758440">
                <a:moveTo>
                  <a:pt x="8924544" y="2086368"/>
                </a:moveTo>
                <a:lnTo>
                  <a:pt x="8915400" y="2086368"/>
                </a:lnTo>
                <a:lnTo>
                  <a:pt x="8915400" y="2124468"/>
                </a:lnTo>
                <a:lnTo>
                  <a:pt x="8924544" y="2124468"/>
                </a:lnTo>
                <a:lnTo>
                  <a:pt x="8924544" y="2086368"/>
                </a:lnTo>
                <a:close/>
              </a:path>
              <a:path w="8924925" h="2758440">
                <a:moveTo>
                  <a:pt x="8924544" y="2019312"/>
                </a:moveTo>
                <a:lnTo>
                  <a:pt x="8915400" y="2019312"/>
                </a:lnTo>
                <a:lnTo>
                  <a:pt x="8915400" y="2057412"/>
                </a:lnTo>
                <a:lnTo>
                  <a:pt x="8924544" y="2057412"/>
                </a:lnTo>
                <a:lnTo>
                  <a:pt x="8924544" y="2019312"/>
                </a:lnTo>
                <a:close/>
              </a:path>
              <a:path w="8924925" h="2758440">
                <a:moveTo>
                  <a:pt x="8924544" y="1953780"/>
                </a:moveTo>
                <a:lnTo>
                  <a:pt x="8915400" y="1953780"/>
                </a:lnTo>
                <a:lnTo>
                  <a:pt x="8915400" y="1991880"/>
                </a:lnTo>
                <a:lnTo>
                  <a:pt x="8924544" y="1991880"/>
                </a:lnTo>
                <a:lnTo>
                  <a:pt x="8924544" y="1953780"/>
                </a:lnTo>
                <a:close/>
              </a:path>
              <a:path w="8924925" h="2758440">
                <a:moveTo>
                  <a:pt x="8924544" y="1886724"/>
                </a:moveTo>
                <a:lnTo>
                  <a:pt x="8915400" y="1886724"/>
                </a:lnTo>
                <a:lnTo>
                  <a:pt x="8915400" y="1924824"/>
                </a:lnTo>
                <a:lnTo>
                  <a:pt x="8924544" y="1924824"/>
                </a:lnTo>
                <a:lnTo>
                  <a:pt x="8924544" y="1886724"/>
                </a:lnTo>
                <a:close/>
              </a:path>
              <a:path w="8924925" h="2758440">
                <a:moveTo>
                  <a:pt x="8924544" y="1819668"/>
                </a:moveTo>
                <a:lnTo>
                  <a:pt x="8915400" y="1819668"/>
                </a:lnTo>
                <a:lnTo>
                  <a:pt x="8915400" y="1857768"/>
                </a:lnTo>
                <a:lnTo>
                  <a:pt x="8924544" y="1857768"/>
                </a:lnTo>
                <a:lnTo>
                  <a:pt x="8924544" y="1819668"/>
                </a:lnTo>
                <a:close/>
              </a:path>
              <a:path w="8924925" h="2758440">
                <a:moveTo>
                  <a:pt x="8924544" y="1752612"/>
                </a:moveTo>
                <a:lnTo>
                  <a:pt x="8915400" y="1752612"/>
                </a:lnTo>
                <a:lnTo>
                  <a:pt x="8915400" y="1790712"/>
                </a:lnTo>
                <a:lnTo>
                  <a:pt x="8924544" y="1790712"/>
                </a:lnTo>
                <a:lnTo>
                  <a:pt x="8924544" y="1752612"/>
                </a:lnTo>
                <a:close/>
              </a:path>
              <a:path w="8924925" h="2758440">
                <a:moveTo>
                  <a:pt x="8924544" y="1687080"/>
                </a:moveTo>
                <a:lnTo>
                  <a:pt x="8915400" y="1687080"/>
                </a:lnTo>
                <a:lnTo>
                  <a:pt x="8915400" y="1725180"/>
                </a:lnTo>
                <a:lnTo>
                  <a:pt x="8924544" y="1725180"/>
                </a:lnTo>
                <a:lnTo>
                  <a:pt x="8924544" y="1687080"/>
                </a:lnTo>
                <a:close/>
              </a:path>
              <a:path w="8924925" h="2758440">
                <a:moveTo>
                  <a:pt x="8924544" y="1620024"/>
                </a:moveTo>
                <a:lnTo>
                  <a:pt x="8915400" y="1620024"/>
                </a:lnTo>
                <a:lnTo>
                  <a:pt x="8915400" y="1658124"/>
                </a:lnTo>
                <a:lnTo>
                  <a:pt x="8924544" y="1658124"/>
                </a:lnTo>
                <a:lnTo>
                  <a:pt x="8924544" y="1620024"/>
                </a:lnTo>
                <a:close/>
              </a:path>
            </a:pathLst>
          </a:custGeom>
          <a:solidFill>
            <a:srgbClr val="000000"/>
          </a:solidFill>
        </p:spPr>
        <p:txBody>
          <a:bodyPr wrap="square" lIns="0" tIns="0" rIns="0" bIns="0" rtlCol="0"/>
          <a:lstStyle/>
          <a:p>
            <a:endParaRPr/>
          </a:p>
        </p:txBody>
      </p:sp>
      <p:sp>
        <p:nvSpPr>
          <p:cNvPr id="16" name="object 16"/>
          <p:cNvSpPr txBox="1"/>
          <p:nvPr/>
        </p:nvSpPr>
        <p:spPr>
          <a:xfrm>
            <a:off x="3836983" y="4347490"/>
            <a:ext cx="130175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Shared</a:t>
            </a:r>
            <a:r>
              <a:rPr sz="2000" spc="-75" dirty="0">
                <a:latin typeface="Tahoma"/>
                <a:cs typeface="Tahoma"/>
              </a:rPr>
              <a:t> </a:t>
            </a:r>
            <a:r>
              <a:rPr sz="2000" spc="-10" dirty="0">
                <a:latin typeface="Tahoma"/>
                <a:cs typeface="Tahoma"/>
              </a:rPr>
              <a:t>info</a:t>
            </a:r>
            <a:endParaRPr sz="2000">
              <a:latin typeface="Tahoma"/>
              <a:cs typeface="Tahoma"/>
            </a:endParaRPr>
          </a:p>
        </p:txBody>
      </p:sp>
      <p:sp>
        <p:nvSpPr>
          <p:cNvPr id="17" name="object 17"/>
          <p:cNvSpPr/>
          <p:nvPr/>
        </p:nvSpPr>
        <p:spPr>
          <a:xfrm>
            <a:off x="1018032" y="5478780"/>
            <a:ext cx="1533525" cy="923925"/>
          </a:xfrm>
          <a:custGeom>
            <a:avLst/>
            <a:gdLst/>
            <a:ahLst/>
            <a:cxnLst/>
            <a:rect l="l" t="t" r="r" b="b"/>
            <a:pathLst>
              <a:path w="1533525" h="923925">
                <a:moveTo>
                  <a:pt x="766572" y="923543"/>
                </a:moveTo>
                <a:lnTo>
                  <a:pt x="688848" y="920496"/>
                </a:lnTo>
                <a:lnTo>
                  <a:pt x="612648" y="914400"/>
                </a:lnTo>
                <a:lnTo>
                  <a:pt x="502919" y="896112"/>
                </a:lnTo>
                <a:lnTo>
                  <a:pt x="469392" y="886967"/>
                </a:lnTo>
                <a:lnTo>
                  <a:pt x="434340" y="877823"/>
                </a:lnTo>
                <a:lnTo>
                  <a:pt x="338327" y="844296"/>
                </a:lnTo>
                <a:lnTo>
                  <a:pt x="251460" y="804671"/>
                </a:lnTo>
                <a:lnTo>
                  <a:pt x="199643" y="772667"/>
                </a:lnTo>
                <a:lnTo>
                  <a:pt x="152400" y="739139"/>
                </a:lnTo>
                <a:lnTo>
                  <a:pt x="111252" y="702564"/>
                </a:lnTo>
                <a:lnTo>
                  <a:pt x="76200" y="662939"/>
                </a:lnTo>
                <a:lnTo>
                  <a:pt x="47243" y="621791"/>
                </a:lnTo>
                <a:lnTo>
                  <a:pt x="24384" y="577596"/>
                </a:lnTo>
                <a:lnTo>
                  <a:pt x="9143" y="531875"/>
                </a:lnTo>
                <a:lnTo>
                  <a:pt x="1524" y="486155"/>
                </a:lnTo>
                <a:lnTo>
                  <a:pt x="0" y="461771"/>
                </a:lnTo>
                <a:lnTo>
                  <a:pt x="1524" y="437387"/>
                </a:lnTo>
                <a:lnTo>
                  <a:pt x="9143" y="390143"/>
                </a:lnTo>
                <a:lnTo>
                  <a:pt x="24384" y="345948"/>
                </a:lnTo>
                <a:lnTo>
                  <a:pt x="47243" y="301751"/>
                </a:lnTo>
                <a:lnTo>
                  <a:pt x="76200" y="260603"/>
                </a:lnTo>
                <a:lnTo>
                  <a:pt x="111252" y="220980"/>
                </a:lnTo>
                <a:lnTo>
                  <a:pt x="152400" y="184403"/>
                </a:lnTo>
                <a:lnTo>
                  <a:pt x="199643" y="149351"/>
                </a:lnTo>
                <a:lnTo>
                  <a:pt x="251460" y="118871"/>
                </a:lnTo>
                <a:lnTo>
                  <a:pt x="309372" y="91439"/>
                </a:lnTo>
                <a:lnTo>
                  <a:pt x="338327" y="77723"/>
                </a:lnTo>
                <a:lnTo>
                  <a:pt x="434340" y="44196"/>
                </a:lnTo>
                <a:lnTo>
                  <a:pt x="502919" y="27432"/>
                </a:lnTo>
                <a:lnTo>
                  <a:pt x="576072" y="13716"/>
                </a:lnTo>
                <a:lnTo>
                  <a:pt x="650748" y="4571"/>
                </a:lnTo>
                <a:lnTo>
                  <a:pt x="688848" y="1523"/>
                </a:lnTo>
                <a:lnTo>
                  <a:pt x="726948" y="0"/>
                </a:lnTo>
                <a:lnTo>
                  <a:pt x="806196" y="0"/>
                </a:lnTo>
                <a:lnTo>
                  <a:pt x="844296" y="1523"/>
                </a:lnTo>
                <a:lnTo>
                  <a:pt x="882396" y="4571"/>
                </a:lnTo>
                <a:lnTo>
                  <a:pt x="920496" y="9143"/>
                </a:lnTo>
                <a:lnTo>
                  <a:pt x="726948" y="9143"/>
                </a:lnTo>
                <a:lnTo>
                  <a:pt x="688848" y="10667"/>
                </a:lnTo>
                <a:lnTo>
                  <a:pt x="650748" y="13716"/>
                </a:lnTo>
                <a:lnTo>
                  <a:pt x="577596" y="22859"/>
                </a:lnTo>
                <a:lnTo>
                  <a:pt x="470916" y="44196"/>
                </a:lnTo>
                <a:lnTo>
                  <a:pt x="373380" y="74675"/>
                </a:lnTo>
                <a:lnTo>
                  <a:pt x="312419" y="99059"/>
                </a:lnTo>
                <a:lnTo>
                  <a:pt x="256031" y="126491"/>
                </a:lnTo>
                <a:lnTo>
                  <a:pt x="205739" y="158496"/>
                </a:lnTo>
                <a:lnTo>
                  <a:pt x="181356" y="173735"/>
                </a:lnTo>
                <a:lnTo>
                  <a:pt x="138684" y="208787"/>
                </a:lnTo>
                <a:lnTo>
                  <a:pt x="100584" y="246887"/>
                </a:lnTo>
                <a:lnTo>
                  <a:pt x="68580" y="286512"/>
                </a:lnTo>
                <a:lnTo>
                  <a:pt x="42672" y="327659"/>
                </a:lnTo>
                <a:lnTo>
                  <a:pt x="24384" y="370332"/>
                </a:lnTo>
                <a:lnTo>
                  <a:pt x="13716" y="414527"/>
                </a:lnTo>
                <a:lnTo>
                  <a:pt x="9143" y="461771"/>
                </a:lnTo>
                <a:lnTo>
                  <a:pt x="10668" y="484632"/>
                </a:lnTo>
                <a:lnTo>
                  <a:pt x="18288" y="530351"/>
                </a:lnTo>
                <a:lnTo>
                  <a:pt x="42672" y="594359"/>
                </a:lnTo>
                <a:lnTo>
                  <a:pt x="68580" y="637032"/>
                </a:lnTo>
                <a:lnTo>
                  <a:pt x="100584" y="676655"/>
                </a:lnTo>
                <a:lnTo>
                  <a:pt x="137160" y="713232"/>
                </a:lnTo>
                <a:lnTo>
                  <a:pt x="181356" y="748284"/>
                </a:lnTo>
                <a:lnTo>
                  <a:pt x="230123" y="780287"/>
                </a:lnTo>
                <a:lnTo>
                  <a:pt x="283464" y="809243"/>
                </a:lnTo>
                <a:lnTo>
                  <a:pt x="342900" y="836675"/>
                </a:lnTo>
                <a:lnTo>
                  <a:pt x="373380" y="847343"/>
                </a:lnTo>
                <a:lnTo>
                  <a:pt x="405384" y="859535"/>
                </a:lnTo>
                <a:lnTo>
                  <a:pt x="470916" y="877823"/>
                </a:lnTo>
                <a:lnTo>
                  <a:pt x="541019" y="893064"/>
                </a:lnTo>
                <a:lnTo>
                  <a:pt x="650748" y="908303"/>
                </a:lnTo>
                <a:lnTo>
                  <a:pt x="688848" y="911351"/>
                </a:lnTo>
                <a:lnTo>
                  <a:pt x="766572" y="914400"/>
                </a:lnTo>
                <a:lnTo>
                  <a:pt x="920496" y="914400"/>
                </a:lnTo>
                <a:lnTo>
                  <a:pt x="844296" y="920496"/>
                </a:lnTo>
                <a:lnTo>
                  <a:pt x="766572" y="923543"/>
                </a:lnTo>
                <a:close/>
              </a:path>
              <a:path w="1533525" h="923925">
                <a:moveTo>
                  <a:pt x="920496" y="914400"/>
                </a:moveTo>
                <a:lnTo>
                  <a:pt x="766572" y="914400"/>
                </a:lnTo>
                <a:lnTo>
                  <a:pt x="844296" y="911351"/>
                </a:lnTo>
                <a:lnTo>
                  <a:pt x="882396" y="908303"/>
                </a:lnTo>
                <a:lnTo>
                  <a:pt x="955548" y="899159"/>
                </a:lnTo>
                <a:lnTo>
                  <a:pt x="1062228" y="877823"/>
                </a:lnTo>
                <a:lnTo>
                  <a:pt x="1127760" y="859535"/>
                </a:lnTo>
                <a:lnTo>
                  <a:pt x="1159764" y="847343"/>
                </a:lnTo>
                <a:lnTo>
                  <a:pt x="1190244" y="836675"/>
                </a:lnTo>
                <a:lnTo>
                  <a:pt x="1249680" y="809243"/>
                </a:lnTo>
                <a:lnTo>
                  <a:pt x="1303020" y="780287"/>
                </a:lnTo>
                <a:lnTo>
                  <a:pt x="1351788" y="748284"/>
                </a:lnTo>
                <a:lnTo>
                  <a:pt x="1414272" y="694943"/>
                </a:lnTo>
                <a:lnTo>
                  <a:pt x="1449324" y="656843"/>
                </a:lnTo>
                <a:lnTo>
                  <a:pt x="1478279" y="615696"/>
                </a:lnTo>
                <a:lnTo>
                  <a:pt x="1499616" y="574548"/>
                </a:lnTo>
                <a:lnTo>
                  <a:pt x="1514856" y="530351"/>
                </a:lnTo>
                <a:lnTo>
                  <a:pt x="1522476" y="484632"/>
                </a:lnTo>
                <a:lnTo>
                  <a:pt x="1524000" y="461771"/>
                </a:lnTo>
                <a:lnTo>
                  <a:pt x="1522476" y="438912"/>
                </a:lnTo>
                <a:lnTo>
                  <a:pt x="1514856" y="393191"/>
                </a:lnTo>
                <a:lnTo>
                  <a:pt x="1490471" y="327659"/>
                </a:lnTo>
                <a:lnTo>
                  <a:pt x="1464564" y="286512"/>
                </a:lnTo>
                <a:lnTo>
                  <a:pt x="1415796" y="227075"/>
                </a:lnTo>
                <a:lnTo>
                  <a:pt x="1374648" y="192023"/>
                </a:lnTo>
                <a:lnTo>
                  <a:pt x="1351788" y="173735"/>
                </a:lnTo>
                <a:lnTo>
                  <a:pt x="1327404" y="158496"/>
                </a:lnTo>
                <a:lnTo>
                  <a:pt x="1303020" y="141732"/>
                </a:lnTo>
                <a:lnTo>
                  <a:pt x="1277112" y="126491"/>
                </a:lnTo>
                <a:lnTo>
                  <a:pt x="1220723" y="99059"/>
                </a:lnTo>
                <a:lnTo>
                  <a:pt x="1159764" y="74675"/>
                </a:lnTo>
                <a:lnTo>
                  <a:pt x="1095756" y="53339"/>
                </a:lnTo>
                <a:lnTo>
                  <a:pt x="992123" y="28955"/>
                </a:lnTo>
                <a:lnTo>
                  <a:pt x="882396" y="13716"/>
                </a:lnTo>
                <a:lnTo>
                  <a:pt x="844296" y="10667"/>
                </a:lnTo>
                <a:lnTo>
                  <a:pt x="806196" y="9143"/>
                </a:lnTo>
                <a:lnTo>
                  <a:pt x="920496" y="9143"/>
                </a:lnTo>
                <a:lnTo>
                  <a:pt x="993648" y="19812"/>
                </a:lnTo>
                <a:lnTo>
                  <a:pt x="1063752" y="35051"/>
                </a:lnTo>
                <a:lnTo>
                  <a:pt x="1162812" y="65532"/>
                </a:lnTo>
                <a:lnTo>
                  <a:pt x="1223772" y="89916"/>
                </a:lnTo>
                <a:lnTo>
                  <a:pt x="1281684" y="118871"/>
                </a:lnTo>
                <a:lnTo>
                  <a:pt x="1333500" y="149351"/>
                </a:lnTo>
                <a:lnTo>
                  <a:pt x="1380744" y="184403"/>
                </a:lnTo>
                <a:lnTo>
                  <a:pt x="1421892" y="220980"/>
                </a:lnTo>
                <a:lnTo>
                  <a:pt x="1456944" y="260603"/>
                </a:lnTo>
                <a:lnTo>
                  <a:pt x="1485900" y="301751"/>
                </a:lnTo>
                <a:lnTo>
                  <a:pt x="1508760" y="344423"/>
                </a:lnTo>
                <a:lnTo>
                  <a:pt x="1524000" y="390143"/>
                </a:lnTo>
                <a:lnTo>
                  <a:pt x="1531620" y="437387"/>
                </a:lnTo>
                <a:lnTo>
                  <a:pt x="1533144" y="461771"/>
                </a:lnTo>
                <a:lnTo>
                  <a:pt x="1533144" y="484632"/>
                </a:lnTo>
                <a:lnTo>
                  <a:pt x="1517903" y="554735"/>
                </a:lnTo>
                <a:lnTo>
                  <a:pt x="1498092" y="598932"/>
                </a:lnTo>
                <a:lnTo>
                  <a:pt x="1472184" y="641603"/>
                </a:lnTo>
                <a:lnTo>
                  <a:pt x="1440179" y="682751"/>
                </a:lnTo>
                <a:lnTo>
                  <a:pt x="1402080" y="720851"/>
                </a:lnTo>
                <a:lnTo>
                  <a:pt x="1357884" y="755903"/>
                </a:lnTo>
                <a:lnTo>
                  <a:pt x="1281684" y="803148"/>
                </a:lnTo>
                <a:lnTo>
                  <a:pt x="1225296" y="832103"/>
                </a:lnTo>
                <a:lnTo>
                  <a:pt x="1162812" y="856487"/>
                </a:lnTo>
                <a:lnTo>
                  <a:pt x="1098804" y="877823"/>
                </a:lnTo>
                <a:lnTo>
                  <a:pt x="1063752" y="886967"/>
                </a:lnTo>
                <a:lnTo>
                  <a:pt x="1030223" y="896112"/>
                </a:lnTo>
                <a:lnTo>
                  <a:pt x="920496" y="914400"/>
                </a:lnTo>
                <a:close/>
              </a:path>
            </a:pathLst>
          </a:custGeom>
          <a:solidFill>
            <a:srgbClr val="000000"/>
          </a:solidFill>
        </p:spPr>
        <p:txBody>
          <a:bodyPr wrap="square" lIns="0" tIns="0" rIns="0" bIns="0" rtlCol="0"/>
          <a:lstStyle/>
          <a:p>
            <a:endParaRPr/>
          </a:p>
        </p:txBody>
      </p:sp>
      <p:sp>
        <p:nvSpPr>
          <p:cNvPr id="18" name="object 18"/>
          <p:cNvSpPr txBox="1"/>
          <p:nvPr/>
        </p:nvSpPr>
        <p:spPr>
          <a:xfrm>
            <a:off x="1211126" y="5772388"/>
            <a:ext cx="11455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ahoma"/>
                <a:cs typeface="Tahoma"/>
              </a:rPr>
              <a:t>f</a:t>
            </a:r>
            <a:r>
              <a:rPr sz="2000" spc="-20" dirty="0">
                <a:latin typeface="Tahoma"/>
                <a:cs typeface="Tahoma"/>
              </a:rPr>
              <a:t>i</a:t>
            </a:r>
            <a:r>
              <a:rPr sz="2000" dirty="0">
                <a:latin typeface="Tahoma"/>
                <a:cs typeface="Tahoma"/>
              </a:rPr>
              <a:t>l</a:t>
            </a:r>
            <a:r>
              <a:rPr sz="2000" spc="5" dirty="0">
                <a:latin typeface="Tahoma"/>
                <a:cs typeface="Tahoma"/>
              </a:rPr>
              <a:t>es</a:t>
            </a:r>
            <a:r>
              <a:rPr sz="2000" dirty="0">
                <a:latin typeface="Tahoma"/>
                <a:cs typeface="Tahoma"/>
              </a:rPr>
              <a:t>y</a:t>
            </a:r>
            <a:r>
              <a:rPr sz="2000" spc="-15" dirty="0">
                <a:latin typeface="Tahoma"/>
                <a:cs typeface="Tahoma"/>
              </a:rPr>
              <a:t>s</a:t>
            </a:r>
            <a:r>
              <a:rPr sz="2000" spc="10" dirty="0">
                <a:latin typeface="Tahoma"/>
                <a:cs typeface="Tahoma"/>
              </a:rPr>
              <a:t>t</a:t>
            </a:r>
            <a:r>
              <a:rPr sz="2000" spc="5" dirty="0">
                <a:latin typeface="Tahoma"/>
                <a:cs typeface="Tahoma"/>
              </a:rPr>
              <a:t>e</a:t>
            </a:r>
            <a:r>
              <a:rPr sz="2000" dirty="0">
                <a:latin typeface="Tahoma"/>
                <a:cs typeface="Tahoma"/>
              </a:rPr>
              <a:t>m</a:t>
            </a:r>
            <a:endParaRPr sz="2000">
              <a:latin typeface="Tahoma"/>
              <a:cs typeface="Tahoma"/>
            </a:endParaRPr>
          </a:p>
        </p:txBody>
      </p:sp>
      <p:sp>
        <p:nvSpPr>
          <p:cNvPr id="19" name="object 19"/>
          <p:cNvSpPr/>
          <p:nvPr/>
        </p:nvSpPr>
        <p:spPr>
          <a:xfrm>
            <a:off x="1074420" y="2898660"/>
            <a:ext cx="7941945" cy="2585085"/>
          </a:xfrm>
          <a:custGeom>
            <a:avLst/>
            <a:gdLst/>
            <a:ahLst/>
            <a:cxnLst/>
            <a:rect l="l" t="t" r="r" b="b"/>
            <a:pathLst>
              <a:path w="7941945" h="2585085">
                <a:moveTo>
                  <a:pt x="505968" y="2502408"/>
                </a:moveTo>
                <a:lnTo>
                  <a:pt x="473227" y="2508288"/>
                </a:lnTo>
                <a:lnTo>
                  <a:pt x="43319" y="143065"/>
                </a:lnTo>
                <a:lnTo>
                  <a:pt x="76200" y="137147"/>
                </a:lnTo>
                <a:lnTo>
                  <a:pt x="71488" y="131051"/>
                </a:lnTo>
                <a:lnTo>
                  <a:pt x="24384" y="70091"/>
                </a:lnTo>
                <a:lnTo>
                  <a:pt x="0" y="150863"/>
                </a:lnTo>
                <a:lnTo>
                  <a:pt x="32727" y="144983"/>
                </a:lnTo>
                <a:lnTo>
                  <a:pt x="462635" y="2510205"/>
                </a:lnTo>
                <a:lnTo>
                  <a:pt x="429768" y="2516111"/>
                </a:lnTo>
                <a:lnTo>
                  <a:pt x="481584" y="2584704"/>
                </a:lnTo>
                <a:lnTo>
                  <a:pt x="500087" y="2522207"/>
                </a:lnTo>
                <a:lnTo>
                  <a:pt x="505968" y="2502408"/>
                </a:lnTo>
                <a:close/>
              </a:path>
              <a:path w="7941945" h="2585085">
                <a:moveTo>
                  <a:pt x="1569720" y="152387"/>
                </a:moveTo>
                <a:lnTo>
                  <a:pt x="1564182" y="131051"/>
                </a:lnTo>
                <a:lnTo>
                  <a:pt x="1548384" y="70091"/>
                </a:lnTo>
                <a:lnTo>
                  <a:pt x="1495044" y="135623"/>
                </a:lnTo>
                <a:lnTo>
                  <a:pt x="1527568" y="142938"/>
                </a:lnTo>
                <a:lnTo>
                  <a:pt x="1026566" y="2509126"/>
                </a:lnTo>
                <a:lnTo>
                  <a:pt x="993648" y="2502408"/>
                </a:lnTo>
                <a:lnTo>
                  <a:pt x="1014971" y="2584704"/>
                </a:lnTo>
                <a:lnTo>
                  <a:pt x="1063472" y="2523731"/>
                </a:lnTo>
                <a:lnTo>
                  <a:pt x="1068324" y="2517635"/>
                </a:lnTo>
                <a:lnTo>
                  <a:pt x="1035951" y="2511031"/>
                </a:lnTo>
                <a:lnTo>
                  <a:pt x="1536611" y="144957"/>
                </a:lnTo>
                <a:lnTo>
                  <a:pt x="1569720" y="152387"/>
                </a:lnTo>
                <a:close/>
              </a:path>
              <a:path w="7941945" h="2585085">
                <a:moveTo>
                  <a:pt x="3246120" y="1266444"/>
                </a:moveTo>
                <a:lnTo>
                  <a:pt x="3213100" y="1276756"/>
                </a:lnTo>
                <a:lnTo>
                  <a:pt x="2841599" y="126415"/>
                </a:lnTo>
                <a:lnTo>
                  <a:pt x="2872740" y="115824"/>
                </a:lnTo>
                <a:lnTo>
                  <a:pt x="2871254" y="114300"/>
                </a:lnTo>
                <a:lnTo>
                  <a:pt x="2813304" y="54864"/>
                </a:lnTo>
                <a:lnTo>
                  <a:pt x="2801112" y="140208"/>
                </a:lnTo>
                <a:lnTo>
                  <a:pt x="2832468" y="129527"/>
                </a:lnTo>
                <a:lnTo>
                  <a:pt x="3203905" y="1279626"/>
                </a:lnTo>
                <a:lnTo>
                  <a:pt x="3172968" y="1289304"/>
                </a:lnTo>
                <a:lnTo>
                  <a:pt x="3232404" y="1350264"/>
                </a:lnTo>
                <a:lnTo>
                  <a:pt x="3241878" y="1292352"/>
                </a:lnTo>
                <a:lnTo>
                  <a:pt x="3246120" y="1266444"/>
                </a:lnTo>
                <a:close/>
              </a:path>
              <a:path w="7941945" h="2585085">
                <a:moveTo>
                  <a:pt x="4197083" y="140208"/>
                </a:moveTo>
                <a:lnTo>
                  <a:pt x="4193387" y="114300"/>
                </a:lnTo>
                <a:lnTo>
                  <a:pt x="4184891" y="54864"/>
                </a:lnTo>
                <a:lnTo>
                  <a:pt x="4125455" y="115824"/>
                </a:lnTo>
                <a:lnTo>
                  <a:pt x="4156468" y="126377"/>
                </a:lnTo>
                <a:lnTo>
                  <a:pt x="3771379" y="1277162"/>
                </a:lnTo>
                <a:lnTo>
                  <a:pt x="3739883" y="1266444"/>
                </a:lnTo>
                <a:lnTo>
                  <a:pt x="3752075" y="1350264"/>
                </a:lnTo>
                <a:lnTo>
                  <a:pt x="3809987" y="1292352"/>
                </a:lnTo>
                <a:lnTo>
                  <a:pt x="3811511" y="1290828"/>
                </a:lnTo>
                <a:lnTo>
                  <a:pt x="3780510" y="1280261"/>
                </a:lnTo>
                <a:lnTo>
                  <a:pt x="4165600" y="129476"/>
                </a:lnTo>
                <a:lnTo>
                  <a:pt x="4197083" y="140208"/>
                </a:lnTo>
                <a:close/>
              </a:path>
              <a:path w="7941945" h="2585085">
                <a:moveTo>
                  <a:pt x="7941564" y="99060"/>
                </a:moveTo>
                <a:lnTo>
                  <a:pt x="7935468" y="86868"/>
                </a:lnTo>
                <a:lnTo>
                  <a:pt x="7903464" y="22860"/>
                </a:lnTo>
                <a:lnTo>
                  <a:pt x="7865364" y="99060"/>
                </a:lnTo>
                <a:lnTo>
                  <a:pt x="7898892" y="99060"/>
                </a:lnTo>
                <a:lnTo>
                  <a:pt x="7898892" y="364236"/>
                </a:lnTo>
                <a:lnTo>
                  <a:pt x="6682740" y="364236"/>
                </a:lnTo>
                <a:lnTo>
                  <a:pt x="6682740" y="217932"/>
                </a:lnTo>
                <a:lnTo>
                  <a:pt x="6716268" y="217932"/>
                </a:lnTo>
                <a:lnTo>
                  <a:pt x="6709410" y="204216"/>
                </a:lnTo>
                <a:lnTo>
                  <a:pt x="6678168" y="141732"/>
                </a:lnTo>
                <a:lnTo>
                  <a:pt x="6640068" y="217932"/>
                </a:lnTo>
                <a:lnTo>
                  <a:pt x="6673596" y="217932"/>
                </a:lnTo>
                <a:lnTo>
                  <a:pt x="6673596" y="364236"/>
                </a:lnTo>
                <a:lnTo>
                  <a:pt x="5455920" y="364236"/>
                </a:lnTo>
                <a:lnTo>
                  <a:pt x="5455920" y="76200"/>
                </a:lnTo>
                <a:lnTo>
                  <a:pt x="5489435" y="76200"/>
                </a:lnTo>
                <a:lnTo>
                  <a:pt x="5482577" y="62484"/>
                </a:lnTo>
                <a:lnTo>
                  <a:pt x="5451335" y="0"/>
                </a:lnTo>
                <a:lnTo>
                  <a:pt x="5413235" y="76200"/>
                </a:lnTo>
                <a:lnTo>
                  <a:pt x="5446763" y="76200"/>
                </a:lnTo>
                <a:lnTo>
                  <a:pt x="5446763" y="374904"/>
                </a:lnTo>
                <a:lnTo>
                  <a:pt x="6673596" y="374904"/>
                </a:lnTo>
                <a:lnTo>
                  <a:pt x="6682740" y="374904"/>
                </a:lnTo>
                <a:lnTo>
                  <a:pt x="7908036" y="374904"/>
                </a:lnTo>
                <a:lnTo>
                  <a:pt x="7908036" y="370332"/>
                </a:lnTo>
                <a:lnTo>
                  <a:pt x="7908036" y="364236"/>
                </a:lnTo>
                <a:lnTo>
                  <a:pt x="7908036" y="99060"/>
                </a:lnTo>
                <a:lnTo>
                  <a:pt x="7941564" y="99060"/>
                </a:lnTo>
                <a:close/>
              </a:path>
            </a:pathLst>
          </a:custGeom>
          <a:solidFill>
            <a:srgbClr val="000000"/>
          </a:solidFill>
        </p:spPr>
        <p:txBody>
          <a:bodyPr wrap="square" lIns="0" tIns="0" rIns="0" bIns="0" rtlCol="0"/>
          <a:lstStyle/>
          <a:p>
            <a:endParaRPr/>
          </a:p>
        </p:txBody>
      </p:sp>
      <p:sp>
        <p:nvSpPr>
          <p:cNvPr id="20" name="object 20"/>
          <p:cNvSpPr txBox="1"/>
          <p:nvPr/>
        </p:nvSpPr>
        <p:spPr>
          <a:xfrm>
            <a:off x="7296453" y="2355542"/>
            <a:ext cx="944244" cy="636270"/>
          </a:xfrm>
          <a:prstGeom prst="rect">
            <a:avLst/>
          </a:prstGeom>
        </p:spPr>
        <p:txBody>
          <a:bodyPr vert="horz" wrap="square" lIns="0" tIns="13335" rIns="0" bIns="0" rtlCol="0">
            <a:spAutoFit/>
          </a:bodyPr>
          <a:lstStyle/>
          <a:p>
            <a:pPr marL="12700" marR="5080" indent="67945">
              <a:lnSpc>
                <a:spcPct val="100000"/>
              </a:lnSpc>
              <a:spcBef>
                <a:spcPts val="105"/>
              </a:spcBef>
            </a:pPr>
            <a:r>
              <a:rPr sz="2000" spc="-5" dirty="0">
                <a:latin typeface="Tahoma"/>
                <a:cs typeface="Tahoma"/>
              </a:rPr>
              <a:t>Shared </a:t>
            </a:r>
            <a:r>
              <a:rPr sz="2000" spc="-610" dirty="0">
                <a:latin typeface="Tahoma"/>
                <a:cs typeface="Tahoma"/>
              </a:rPr>
              <a:t> </a:t>
            </a:r>
            <a:r>
              <a:rPr sz="2000" dirty="0">
                <a:latin typeface="Tahoma"/>
                <a:cs typeface="Tahoma"/>
              </a:rPr>
              <a:t>m</a:t>
            </a:r>
            <a:r>
              <a:rPr sz="2000" spc="5" dirty="0">
                <a:latin typeface="Tahoma"/>
                <a:cs typeface="Tahoma"/>
              </a:rPr>
              <a:t>e</a:t>
            </a:r>
            <a:r>
              <a:rPr sz="2000" spc="-20" dirty="0">
                <a:latin typeface="Tahoma"/>
                <a:cs typeface="Tahoma"/>
              </a:rPr>
              <a:t>m</a:t>
            </a:r>
            <a:r>
              <a:rPr sz="2000" spc="10" dirty="0">
                <a:latin typeface="Tahoma"/>
                <a:cs typeface="Tahoma"/>
              </a:rPr>
              <a:t>o</a:t>
            </a:r>
            <a:r>
              <a:rPr sz="2000" spc="-5" dirty="0">
                <a:latin typeface="Tahoma"/>
                <a:cs typeface="Tahoma"/>
              </a:rPr>
              <a:t>r</a:t>
            </a:r>
            <a:r>
              <a:rPr sz="2000" dirty="0">
                <a:latin typeface="Tahoma"/>
                <a:cs typeface="Tahoma"/>
              </a:rPr>
              <a:t>y</a:t>
            </a:r>
            <a:endParaRPr sz="2000">
              <a:latin typeface="Tahoma"/>
              <a:cs typeface="Tahoma"/>
            </a:endParaRPr>
          </a:p>
        </p:txBody>
      </p:sp>
      <p:sp>
        <p:nvSpPr>
          <p:cNvPr id="22" name="object 2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23" name="object 23"/>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27</a:t>
            </a:fld>
            <a:endParaRPr dirty="0"/>
          </a:p>
        </p:txBody>
      </p:sp>
      <p:sp>
        <p:nvSpPr>
          <p:cNvPr id="21" name="object 21"/>
          <p:cNvSpPr txBox="1"/>
          <p:nvPr/>
        </p:nvSpPr>
        <p:spPr>
          <a:xfrm>
            <a:off x="8416482" y="4294178"/>
            <a:ext cx="727710"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Tahoma"/>
                <a:cs typeface="Tahoma"/>
              </a:rPr>
              <a:t>Kernel</a:t>
            </a:r>
            <a:endParaRPr sz="200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428240" cy="452120"/>
          </a:xfrm>
          <a:prstGeom prst="rect">
            <a:avLst/>
          </a:prstGeom>
        </p:spPr>
        <p:txBody>
          <a:bodyPr vert="horz" wrap="square" lIns="0" tIns="12065" rIns="0" bIns="0" rtlCol="0">
            <a:spAutoFit/>
          </a:bodyPr>
          <a:lstStyle/>
          <a:p>
            <a:pPr marL="12700">
              <a:lnSpc>
                <a:spcPct val="100000"/>
              </a:lnSpc>
              <a:spcBef>
                <a:spcPts val="95"/>
              </a:spcBef>
            </a:pPr>
            <a:r>
              <a:rPr spc="-5" dirty="0"/>
              <a:t>File</a:t>
            </a:r>
            <a:r>
              <a:rPr spc="-50" dirty="0"/>
              <a:t> </a:t>
            </a:r>
            <a:r>
              <a:rPr spc="-5" dirty="0"/>
              <a:t>Descriptors</a:t>
            </a:r>
          </a:p>
        </p:txBody>
      </p:sp>
      <p:graphicFrame>
        <p:nvGraphicFramePr>
          <p:cNvPr id="3" name="object 3"/>
          <p:cNvGraphicFramePr>
            <a:graphicFrameLocks noGrp="1"/>
          </p:cNvGraphicFramePr>
          <p:nvPr/>
        </p:nvGraphicFramePr>
        <p:xfrm>
          <a:off x="1252728" y="3112008"/>
          <a:ext cx="911225" cy="1228341"/>
        </p:xfrm>
        <a:graphic>
          <a:graphicData uri="http://schemas.openxmlformats.org/drawingml/2006/table">
            <a:tbl>
              <a:tblPr firstRow="1" bandRow="1">
                <a:tableStyleId>{2D5ABB26-0587-4C30-8999-92F81FD0307C}</a:tableStyleId>
              </a:tblPr>
              <a:tblGrid>
                <a:gridCol w="911225">
                  <a:extLst>
                    <a:ext uri="{9D8B030D-6E8A-4147-A177-3AD203B41FA5}">
                      <a16:colId xmlns:a16="http://schemas.microsoft.com/office/drawing/2014/main" val="20000"/>
                    </a:ext>
                  </a:extLst>
                </a:gridCol>
              </a:tblGrid>
              <a:tr h="339852">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B w="9525">
                      <a:solidFill>
                        <a:srgbClr val="000000"/>
                      </a:solidFill>
                      <a:prstDash val="solid"/>
                    </a:lnB>
                  </a:tcPr>
                </a:tc>
                <a:extLst>
                  <a:ext uri="{0D108BD9-81ED-4DB2-BD59-A6C34878D82A}">
                    <a16:rowId xmlns:a16="http://schemas.microsoft.com/office/drawing/2014/main" val="10000"/>
                  </a:ext>
                </a:extLst>
              </a:tr>
              <a:tr h="34137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41375">
                <a:tc>
                  <a:txBody>
                    <a:bodyPr/>
                    <a:lstStyle/>
                    <a:p>
                      <a:pPr marL="270510">
                        <a:lnSpc>
                          <a:spcPct val="100000"/>
                        </a:lnSpc>
                        <a:spcBef>
                          <a:spcPts val="340"/>
                        </a:spcBef>
                      </a:pPr>
                      <a:r>
                        <a:rPr sz="1600" spc="-10" dirty="0">
                          <a:latin typeface="Tahoma"/>
                          <a:cs typeface="Tahoma"/>
                        </a:rPr>
                        <a:t>files</a:t>
                      </a:r>
                      <a:endParaRPr sz="1600">
                        <a:latin typeface="Tahoma"/>
                        <a:cs typeface="Tahoma"/>
                      </a:endParaRPr>
                    </a:p>
                  </a:txBody>
                  <a:tcPr marL="0" marR="0" marT="4318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05739">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4" name="object 4"/>
          <p:cNvSpPr/>
          <p:nvPr/>
        </p:nvSpPr>
        <p:spPr>
          <a:xfrm>
            <a:off x="2168639" y="3925836"/>
            <a:ext cx="6378575" cy="2735580"/>
          </a:xfrm>
          <a:custGeom>
            <a:avLst/>
            <a:gdLst/>
            <a:ahLst/>
            <a:cxnLst/>
            <a:rect l="l" t="t" r="r" b="b"/>
            <a:pathLst>
              <a:path w="6378575" h="2735579">
                <a:moveTo>
                  <a:pt x="2314956" y="0"/>
                </a:moveTo>
                <a:lnTo>
                  <a:pt x="2305812" y="0"/>
                </a:lnTo>
                <a:lnTo>
                  <a:pt x="2305812" y="9144"/>
                </a:lnTo>
                <a:lnTo>
                  <a:pt x="2305812" y="341376"/>
                </a:lnTo>
                <a:lnTo>
                  <a:pt x="2305812" y="2043684"/>
                </a:lnTo>
                <a:lnTo>
                  <a:pt x="984504" y="2043684"/>
                </a:lnTo>
                <a:lnTo>
                  <a:pt x="984504" y="1714487"/>
                </a:lnTo>
                <a:lnTo>
                  <a:pt x="2305812" y="1714487"/>
                </a:lnTo>
                <a:lnTo>
                  <a:pt x="2305812" y="1703819"/>
                </a:lnTo>
                <a:lnTo>
                  <a:pt x="984504" y="1703819"/>
                </a:lnTo>
                <a:lnTo>
                  <a:pt x="984504" y="1373124"/>
                </a:lnTo>
                <a:lnTo>
                  <a:pt x="2305812" y="1373124"/>
                </a:lnTo>
                <a:lnTo>
                  <a:pt x="2305812" y="1362456"/>
                </a:lnTo>
                <a:lnTo>
                  <a:pt x="984504" y="1362456"/>
                </a:lnTo>
                <a:lnTo>
                  <a:pt x="984504" y="1031735"/>
                </a:lnTo>
                <a:lnTo>
                  <a:pt x="2305812" y="1031735"/>
                </a:lnTo>
                <a:lnTo>
                  <a:pt x="2305812" y="1021080"/>
                </a:lnTo>
                <a:lnTo>
                  <a:pt x="984504" y="1021080"/>
                </a:lnTo>
                <a:lnTo>
                  <a:pt x="984504" y="691896"/>
                </a:lnTo>
                <a:lnTo>
                  <a:pt x="2305812" y="691896"/>
                </a:lnTo>
                <a:lnTo>
                  <a:pt x="2305812" y="682752"/>
                </a:lnTo>
                <a:lnTo>
                  <a:pt x="984504" y="682752"/>
                </a:lnTo>
                <a:lnTo>
                  <a:pt x="984504" y="350520"/>
                </a:lnTo>
                <a:lnTo>
                  <a:pt x="2305812" y="350520"/>
                </a:lnTo>
                <a:lnTo>
                  <a:pt x="2305812" y="341376"/>
                </a:lnTo>
                <a:lnTo>
                  <a:pt x="984504" y="341376"/>
                </a:lnTo>
                <a:lnTo>
                  <a:pt x="984504" y="9144"/>
                </a:lnTo>
                <a:lnTo>
                  <a:pt x="2305812" y="9144"/>
                </a:lnTo>
                <a:lnTo>
                  <a:pt x="2305812" y="0"/>
                </a:lnTo>
                <a:lnTo>
                  <a:pt x="975360" y="0"/>
                </a:lnTo>
                <a:lnTo>
                  <a:pt x="975360" y="183629"/>
                </a:lnTo>
                <a:lnTo>
                  <a:pt x="970788" y="181343"/>
                </a:lnTo>
                <a:lnTo>
                  <a:pt x="903732" y="147815"/>
                </a:lnTo>
                <a:lnTo>
                  <a:pt x="903732" y="181343"/>
                </a:lnTo>
                <a:lnTo>
                  <a:pt x="495300" y="181343"/>
                </a:lnTo>
                <a:lnTo>
                  <a:pt x="495300" y="39611"/>
                </a:lnTo>
                <a:lnTo>
                  <a:pt x="495300" y="35039"/>
                </a:lnTo>
                <a:lnTo>
                  <a:pt x="495300" y="30467"/>
                </a:lnTo>
                <a:lnTo>
                  <a:pt x="0" y="30467"/>
                </a:lnTo>
                <a:lnTo>
                  <a:pt x="0" y="39611"/>
                </a:lnTo>
                <a:lnTo>
                  <a:pt x="486156" y="39611"/>
                </a:lnTo>
                <a:lnTo>
                  <a:pt x="486156" y="190487"/>
                </a:lnTo>
                <a:lnTo>
                  <a:pt x="903732" y="190487"/>
                </a:lnTo>
                <a:lnTo>
                  <a:pt x="903732" y="224015"/>
                </a:lnTo>
                <a:lnTo>
                  <a:pt x="970788" y="190487"/>
                </a:lnTo>
                <a:lnTo>
                  <a:pt x="975360" y="188201"/>
                </a:lnTo>
                <a:lnTo>
                  <a:pt x="975360" y="2054352"/>
                </a:lnTo>
                <a:lnTo>
                  <a:pt x="2314956" y="2054352"/>
                </a:lnTo>
                <a:lnTo>
                  <a:pt x="2314956" y="2048256"/>
                </a:lnTo>
                <a:lnTo>
                  <a:pt x="2314956" y="2043684"/>
                </a:lnTo>
                <a:lnTo>
                  <a:pt x="2314956" y="9144"/>
                </a:lnTo>
                <a:lnTo>
                  <a:pt x="2314956" y="4572"/>
                </a:lnTo>
                <a:lnTo>
                  <a:pt x="2314956" y="0"/>
                </a:lnTo>
                <a:close/>
              </a:path>
              <a:path w="6378575" h="2735579">
                <a:moveTo>
                  <a:pt x="4556772" y="682739"/>
                </a:moveTo>
                <a:lnTo>
                  <a:pt x="4547616" y="682739"/>
                </a:lnTo>
                <a:lnTo>
                  <a:pt x="4547616" y="691883"/>
                </a:lnTo>
                <a:lnTo>
                  <a:pt x="4547616" y="1021080"/>
                </a:lnTo>
                <a:lnTo>
                  <a:pt x="4547616" y="2726436"/>
                </a:lnTo>
                <a:lnTo>
                  <a:pt x="3226320" y="2726436"/>
                </a:lnTo>
                <a:lnTo>
                  <a:pt x="3226320" y="2395728"/>
                </a:lnTo>
                <a:lnTo>
                  <a:pt x="4547616" y="2395728"/>
                </a:lnTo>
                <a:lnTo>
                  <a:pt x="4547616" y="2385060"/>
                </a:lnTo>
                <a:lnTo>
                  <a:pt x="3226320" y="2385060"/>
                </a:lnTo>
                <a:lnTo>
                  <a:pt x="3226320" y="2054352"/>
                </a:lnTo>
                <a:lnTo>
                  <a:pt x="4547616" y="2054352"/>
                </a:lnTo>
                <a:lnTo>
                  <a:pt x="4547616" y="2043671"/>
                </a:lnTo>
                <a:lnTo>
                  <a:pt x="3226320" y="2043671"/>
                </a:lnTo>
                <a:lnTo>
                  <a:pt x="3226320" y="1714487"/>
                </a:lnTo>
                <a:lnTo>
                  <a:pt x="4547616" y="1714487"/>
                </a:lnTo>
                <a:lnTo>
                  <a:pt x="4547616" y="1703819"/>
                </a:lnTo>
                <a:lnTo>
                  <a:pt x="3226320" y="1703819"/>
                </a:lnTo>
                <a:lnTo>
                  <a:pt x="3226320" y="1373124"/>
                </a:lnTo>
                <a:lnTo>
                  <a:pt x="4547616" y="1373124"/>
                </a:lnTo>
                <a:lnTo>
                  <a:pt x="4547616" y="1362456"/>
                </a:lnTo>
                <a:lnTo>
                  <a:pt x="3226320" y="1362456"/>
                </a:lnTo>
                <a:lnTo>
                  <a:pt x="3226320" y="1031735"/>
                </a:lnTo>
                <a:lnTo>
                  <a:pt x="4547616" y="1031735"/>
                </a:lnTo>
                <a:lnTo>
                  <a:pt x="4547616" y="1021080"/>
                </a:lnTo>
                <a:lnTo>
                  <a:pt x="3226320" y="1021080"/>
                </a:lnTo>
                <a:lnTo>
                  <a:pt x="3226320" y="691883"/>
                </a:lnTo>
                <a:lnTo>
                  <a:pt x="4547616" y="691883"/>
                </a:lnTo>
                <a:lnTo>
                  <a:pt x="4547616" y="682739"/>
                </a:lnTo>
                <a:lnTo>
                  <a:pt x="3217176" y="682739"/>
                </a:lnTo>
                <a:lnTo>
                  <a:pt x="3217176" y="2735580"/>
                </a:lnTo>
                <a:lnTo>
                  <a:pt x="4556772" y="2735580"/>
                </a:lnTo>
                <a:lnTo>
                  <a:pt x="4556772" y="2730995"/>
                </a:lnTo>
                <a:lnTo>
                  <a:pt x="4556772" y="2726436"/>
                </a:lnTo>
                <a:lnTo>
                  <a:pt x="4556772" y="691883"/>
                </a:lnTo>
                <a:lnTo>
                  <a:pt x="4556772" y="687311"/>
                </a:lnTo>
                <a:lnTo>
                  <a:pt x="4556772" y="682739"/>
                </a:lnTo>
                <a:close/>
              </a:path>
              <a:path w="6378575" h="2735579">
                <a:moveTo>
                  <a:pt x="6377953" y="682739"/>
                </a:moveTo>
                <a:lnTo>
                  <a:pt x="6368809" y="682739"/>
                </a:lnTo>
                <a:lnTo>
                  <a:pt x="6368809" y="691883"/>
                </a:lnTo>
                <a:lnTo>
                  <a:pt x="6368809" y="2043684"/>
                </a:lnTo>
                <a:lnTo>
                  <a:pt x="5396496" y="2043684"/>
                </a:lnTo>
                <a:lnTo>
                  <a:pt x="5396496" y="691883"/>
                </a:lnTo>
                <a:lnTo>
                  <a:pt x="6368809" y="691883"/>
                </a:lnTo>
                <a:lnTo>
                  <a:pt x="6368809" y="682739"/>
                </a:lnTo>
                <a:lnTo>
                  <a:pt x="5387352" y="682739"/>
                </a:lnTo>
                <a:lnTo>
                  <a:pt x="5387352" y="2054352"/>
                </a:lnTo>
                <a:lnTo>
                  <a:pt x="6377953" y="2054352"/>
                </a:lnTo>
                <a:lnTo>
                  <a:pt x="6377953" y="2048256"/>
                </a:lnTo>
                <a:lnTo>
                  <a:pt x="6377953" y="2043684"/>
                </a:lnTo>
                <a:lnTo>
                  <a:pt x="6377953" y="691883"/>
                </a:lnTo>
                <a:lnTo>
                  <a:pt x="6377953" y="687311"/>
                </a:lnTo>
                <a:lnTo>
                  <a:pt x="6377953" y="682739"/>
                </a:lnTo>
                <a:close/>
              </a:path>
            </a:pathLst>
          </a:custGeom>
          <a:solidFill>
            <a:srgbClr val="000000"/>
          </a:solidFill>
        </p:spPr>
        <p:txBody>
          <a:bodyPr wrap="square" lIns="0" tIns="0" rIns="0" bIns="0" rtlCol="0"/>
          <a:lstStyle/>
          <a:p>
            <a:endParaRPr/>
          </a:p>
        </p:txBody>
      </p:sp>
      <p:sp>
        <p:nvSpPr>
          <p:cNvPr id="5" name="object 5"/>
          <p:cNvSpPr txBox="1"/>
          <p:nvPr/>
        </p:nvSpPr>
        <p:spPr>
          <a:xfrm>
            <a:off x="3716492" y="3975596"/>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6" name="object 6"/>
          <p:cNvSpPr txBox="1"/>
          <p:nvPr/>
        </p:nvSpPr>
        <p:spPr>
          <a:xfrm>
            <a:off x="3577835" y="4316944"/>
            <a:ext cx="4679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1</a:t>
            </a:r>
            <a:r>
              <a:rPr sz="1600" spc="-5" dirty="0">
                <a:latin typeface="Tahoma"/>
                <a:cs typeface="Tahoma"/>
              </a:rPr>
              <a:t>]</a:t>
            </a:r>
            <a:endParaRPr sz="1600">
              <a:latin typeface="Tahoma"/>
              <a:cs typeface="Tahoma"/>
            </a:endParaRPr>
          </a:p>
        </p:txBody>
      </p:sp>
      <p:sp>
        <p:nvSpPr>
          <p:cNvPr id="7" name="object 7"/>
          <p:cNvSpPr txBox="1"/>
          <p:nvPr/>
        </p:nvSpPr>
        <p:spPr>
          <a:xfrm>
            <a:off x="3577835" y="4644634"/>
            <a:ext cx="4679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2</a:t>
            </a:r>
            <a:r>
              <a:rPr sz="1600" spc="-5" dirty="0">
                <a:latin typeface="Tahoma"/>
                <a:cs typeface="Tahoma"/>
              </a:rPr>
              <a:t>]</a:t>
            </a:r>
            <a:endParaRPr sz="1600">
              <a:latin typeface="Tahoma"/>
              <a:cs typeface="Tahoma"/>
            </a:endParaRPr>
          </a:p>
        </p:txBody>
      </p:sp>
      <p:sp>
        <p:nvSpPr>
          <p:cNvPr id="8" name="object 8"/>
          <p:cNvSpPr txBox="1"/>
          <p:nvPr/>
        </p:nvSpPr>
        <p:spPr>
          <a:xfrm>
            <a:off x="3716492" y="4996670"/>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9" name="object 9"/>
          <p:cNvSpPr txBox="1"/>
          <p:nvPr/>
        </p:nvSpPr>
        <p:spPr>
          <a:xfrm>
            <a:off x="3498560" y="5667193"/>
            <a:ext cx="69088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2</a:t>
            </a:r>
            <a:r>
              <a:rPr sz="1600" dirty="0">
                <a:latin typeface="Tahoma"/>
                <a:cs typeface="Tahoma"/>
              </a:rPr>
              <a:t>55</a:t>
            </a:r>
            <a:r>
              <a:rPr sz="1600" spc="-5" dirty="0">
                <a:latin typeface="Tahoma"/>
                <a:cs typeface="Tahoma"/>
              </a:rPr>
              <a:t>]</a:t>
            </a:r>
            <a:endParaRPr sz="1600">
              <a:latin typeface="Tahoma"/>
              <a:cs typeface="Tahoma"/>
            </a:endParaRPr>
          </a:p>
        </p:txBody>
      </p:sp>
      <p:sp>
        <p:nvSpPr>
          <p:cNvPr id="10" name="object 10"/>
          <p:cNvSpPr txBox="1"/>
          <p:nvPr/>
        </p:nvSpPr>
        <p:spPr>
          <a:xfrm>
            <a:off x="5763193" y="4985982"/>
            <a:ext cx="5829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f_pos</a:t>
            </a:r>
            <a:endParaRPr sz="1600">
              <a:latin typeface="Consolas"/>
              <a:cs typeface="Consolas"/>
            </a:endParaRPr>
          </a:p>
        </p:txBody>
      </p:sp>
      <p:sp>
        <p:nvSpPr>
          <p:cNvPr id="11" name="object 11"/>
          <p:cNvSpPr txBox="1"/>
          <p:nvPr/>
        </p:nvSpPr>
        <p:spPr>
          <a:xfrm>
            <a:off x="5653535" y="5315156"/>
            <a:ext cx="80391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onsolas"/>
                <a:cs typeface="Consolas"/>
              </a:rPr>
              <a:t>f_inode</a:t>
            </a:r>
            <a:endParaRPr sz="1600">
              <a:latin typeface="Consolas"/>
              <a:cs typeface="Consolas"/>
            </a:endParaRPr>
          </a:p>
        </p:txBody>
      </p:sp>
      <p:sp>
        <p:nvSpPr>
          <p:cNvPr id="12" name="object 12"/>
          <p:cNvSpPr txBox="1"/>
          <p:nvPr/>
        </p:nvSpPr>
        <p:spPr>
          <a:xfrm>
            <a:off x="5943022" y="6019229"/>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13" name="object 13"/>
          <p:cNvSpPr txBox="1"/>
          <p:nvPr/>
        </p:nvSpPr>
        <p:spPr>
          <a:xfrm>
            <a:off x="5956779" y="6348429"/>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14" name="object 14"/>
          <p:cNvSpPr/>
          <p:nvPr/>
        </p:nvSpPr>
        <p:spPr>
          <a:xfrm>
            <a:off x="4479023" y="4744224"/>
            <a:ext cx="3081655" cy="1874520"/>
          </a:xfrm>
          <a:custGeom>
            <a:avLst/>
            <a:gdLst/>
            <a:ahLst/>
            <a:cxnLst/>
            <a:rect l="l" t="t" r="r" b="b"/>
            <a:pathLst>
              <a:path w="3081654" h="1874520">
                <a:moveTo>
                  <a:pt x="900684" y="38100"/>
                </a:moveTo>
                <a:lnTo>
                  <a:pt x="888492" y="32004"/>
                </a:lnTo>
                <a:lnTo>
                  <a:pt x="824484" y="0"/>
                </a:lnTo>
                <a:lnTo>
                  <a:pt x="824484" y="32004"/>
                </a:lnTo>
                <a:lnTo>
                  <a:pt x="455676" y="32004"/>
                </a:lnTo>
                <a:lnTo>
                  <a:pt x="449580" y="32004"/>
                </a:lnTo>
                <a:lnTo>
                  <a:pt x="0" y="32004"/>
                </a:lnTo>
                <a:lnTo>
                  <a:pt x="0" y="42672"/>
                </a:lnTo>
                <a:lnTo>
                  <a:pt x="445008" y="42672"/>
                </a:lnTo>
                <a:lnTo>
                  <a:pt x="449580" y="42672"/>
                </a:lnTo>
                <a:lnTo>
                  <a:pt x="824484" y="42672"/>
                </a:lnTo>
                <a:lnTo>
                  <a:pt x="824484" y="76200"/>
                </a:lnTo>
                <a:lnTo>
                  <a:pt x="891540" y="42672"/>
                </a:lnTo>
                <a:lnTo>
                  <a:pt x="900684" y="38100"/>
                </a:lnTo>
                <a:close/>
              </a:path>
              <a:path w="3081654" h="1874520">
                <a:moveTo>
                  <a:pt x="2589276" y="1836407"/>
                </a:moveTo>
                <a:lnTo>
                  <a:pt x="2580132" y="1831835"/>
                </a:lnTo>
                <a:lnTo>
                  <a:pt x="2513076" y="1798307"/>
                </a:lnTo>
                <a:lnTo>
                  <a:pt x="2513076" y="1831835"/>
                </a:lnTo>
                <a:lnTo>
                  <a:pt x="2420112" y="1831835"/>
                </a:lnTo>
                <a:lnTo>
                  <a:pt x="2420112" y="1089647"/>
                </a:lnTo>
                <a:lnTo>
                  <a:pt x="2420112" y="1085075"/>
                </a:lnTo>
                <a:lnTo>
                  <a:pt x="2420112" y="1078979"/>
                </a:lnTo>
                <a:lnTo>
                  <a:pt x="2241804" y="1078979"/>
                </a:lnTo>
                <a:lnTo>
                  <a:pt x="2241804" y="1089647"/>
                </a:lnTo>
                <a:lnTo>
                  <a:pt x="2409444" y="1089647"/>
                </a:lnTo>
                <a:lnTo>
                  <a:pt x="2409444" y="1840979"/>
                </a:lnTo>
                <a:lnTo>
                  <a:pt x="2513076" y="1840979"/>
                </a:lnTo>
                <a:lnTo>
                  <a:pt x="2513076" y="1874507"/>
                </a:lnTo>
                <a:lnTo>
                  <a:pt x="2580132" y="1840979"/>
                </a:lnTo>
                <a:lnTo>
                  <a:pt x="2589276" y="1836407"/>
                </a:lnTo>
                <a:close/>
              </a:path>
              <a:path w="3081654" h="1874520">
                <a:moveTo>
                  <a:pt x="3081528" y="38100"/>
                </a:moveTo>
                <a:lnTo>
                  <a:pt x="3069336" y="32004"/>
                </a:lnTo>
                <a:lnTo>
                  <a:pt x="3005328" y="0"/>
                </a:lnTo>
                <a:lnTo>
                  <a:pt x="3005328" y="32004"/>
                </a:lnTo>
                <a:lnTo>
                  <a:pt x="2656332" y="32004"/>
                </a:lnTo>
                <a:lnTo>
                  <a:pt x="2656332" y="714756"/>
                </a:lnTo>
                <a:lnTo>
                  <a:pt x="2241804" y="714756"/>
                </a:lnTo>
                <a:lnTo>
                  <a:pt x="2241804" y="723900"/>
                </a:lnTo>
                <a:lnTo>
                  <a:pt x="2667000" y="723900"/>
                </a:lnTo>
                <a:lnTo>
                  <a:pt x="2667000" y="719328"/>
                </a:lnTo>
                <a:lnTo>
                  <a:pt x="2667000" y="714756"/>
                </a:lnTo>
                <a:lnTo>
                  <a:pt x="2667000" y="42672"/>
                </a:lnTo>
                <a:lnTo>
                  <a:pt x="3005328" y="42672"/>
                </a:lnTo>
                <a:lnTo>
                  <a:pt x="3005328" y="76200"/>
                </a:lnTo>
                <a:lnTo>
                  <a:pt x="3072384" y="42672"/>
                </a:lnTo>
                <a:lnTo>
                  <a:pt x="3081528" y="38100"/>
                </a:lnTo>
                <a:close/>
              </a:path>
            </a:pathLst>
          </a:custGeom>
          <a:solidFill>
            <a:srgbClr val="000000"/>
          </a:solidFill>
        </p:spPr>
        <p:txBody>
          <a:bodyPr wrap="square" lIns="0" tIns="0" rIns="0" bIns="0" rtlCol="0"/>
          <a:lstStyle/>
          <a:p>
            <a:endParaRPr/>
          </a:p>
        </p:txBody>
      </p:sp>
      <p:sp>
        <p:nvSpPr>
          <p:cNvPr id="15" name="object 15"/>
          <p:cNvSpPr txBox="1"/>
          <p:nvPr/>
        </p:nvSpPr>
        <p:spPr>
          <a:xfrm>
            <a:off x="860584" y="1560097"/>
            <a:ext cx="7779384" cy="2202815"/>
          </a:xfrm>
          <a:prstGeom prst="rect">
            <a:avLst/>
          </a:prstGeom>
        </p:spPr>
        <p:txBody>
          <a:bodyPr vert="horz" wrap="square" lIns="0" tIns="66040" rIns="0" bIns="0" rtlCol="0">
            <a:spAutoFit/>
          </a:bodyPr>
          <a:lstStyle/>
          <a:p>
            <a:pPr marL="356235" indent="-344170">
              <a:lnSpc>
                <a:spcPct val="100000"/>
              </a:lnSpc>
              <a:spcBef>
                <a:spcPts val="520"/>
              </a:spcBef>
              <a:buChar char="•"/>
              <a:tabLst>
                <a:tab pos="356235" algn="l"/>
                <a:tab pos="356870" algn="l"/>
              </a:tabLst>
            </a:pPr>
            <a:r>
              <a:rPr sz="2100" spc="-10" dirty="0">
                <a:latin typeface="Tahoma"/>
                <a:cs typeface="Tahoma"/>
              </a:rPr>
              <a:t>PCB</a:t>
            </a:r>
            <a:r>
              <a:rPr sz="2100" spc="5" dirty="0">
                <a:latin typeface="Tahoma"/>
                <a:cs typeface="Tahoma"/>
              </a:rPr>
              <a:t> of</a:t>
            </a:r>
            <a:r>
              <a:rPr sz="2100" spc="-5" dirty="0">
                <a:latin typeface="Tahoma"/>
                <a:cs typeface="Tahoma"/>
              </a:rPr>
              <a:t> each</a:t>
            </a:r>
            <a:r>
              <a:rPr sz="2100" spc="-10" dirty="0">
                <a:latin typeface="Tahoma"/>
                <a:cs typeface="Tahoma"/>
              </a:rPr>
              <a:t> </a:t>
            </a:r>
            <a:r>
              <a:rPr sz="2100" spc="-5" dirty="0">
                <a:latin typeface="Tahoma"/>
                <a:cs typeface="Tahoma"/>
              </a:rPr>
              <a:t>process</a:t>
            </a:r>
            <a:r>
              <a:rPr sz="2100" spc="15" dirty="0">
                <a:latin typeface="Tahoma"/>
                <a:cs typeface="Tahoma"/>
              </a:rPr>
              <a:t> </a:t>
            </a:r>
            <a:r>
              <a:rPr sz="2100" spc="-5" dirty="0">
                <a:latin typeface="Tahoma"/>
                <a:cs typeface="Tahoma"/>
              </a:rPr>
              <a:t>keeps </a:t>
            </a:r>
            <a:r>
              <a:rPr sz="2100" dirty="0">
                <a:latin typeface="Tahoma"/>
                <a:cs typeface="Tahoma"/>
              </a:rPr>
              <a:t>track</a:t>
            </a:r>
            <a:r>
              <a:rPr sz="2100" spc="-10" dirty="0">
                <a:latin typeface="Tahoma"/>
                <a:cs typeface="Tahoma"/>
              </a:rPr>
              <a:t> </a:t>
            </a:r>
            <a:r>
              <a:rPr sz="2100" spc="-5" dirty="0">
                <a:latin typeface="Tahoma"/>
                <a:cs typeface="Tahoma"/>
              </a:rPr>
              <a:t>of</a:t>
            </a:r>
            <a:r>
              <a:rPr sz="2100" spc="10" dirty="0">
                <a:latin typeface="Tahoma"/>
                <a:cs typeface="Tahoma"/>
              </a:rPr>
              <a:t> </a:t>
            </a:r>
            <a:r>
              <a:rPr sz="2100" spc="-5" dirty="0">
                <a:latin typeface="Tahoma"/>
                <a:cs typeface="Tahoma"/>
              </a:rPr>
              <a:t>open</a:t>
            </a:r>
            <a:r>
              <a:rPr sz="2100" spc="-10" dirty="0">
                <a:latin typeface="Tahoma"/>
                <a:cs typeface="Tahoma"/>
              </a:rPr>
              <a:t> </a:t>
            </a:r>
            <a:r>
              <a:rPr sz="2100" spc="-5" dirty="0">
                <a:latin typeface="Tahoma"/>
                <a:cs typeface="Tahoma"/>
              </a:rPr>
              <a:t>files</a:t>
            </a:r>
            <a:endParaRPr sz="2100">
              <a:latin typeface="Tahoma"/>
              <a:cs typeface="Tahoma"/>
            </a:endParaRPr>
          </a:p>
          <a:p>
            <a:pPr marL="354965" marR="5080" indent="-342900">
              <a:lnSpc>
                <a:spcPct val="103400"/>
              </a:lnSpc>
              <a:spcBef>
                <a:spcPts val="330"/>
              </a:spcBef>
              <a:buChar char="•"/>
              <a:tabLst>
                <a:tab pos="356235" algn="l"/>
                <a:tab pos="356870" algn="l"/>
              </a:tabLst>
            </a:pPr>
            <a:r>
              <a:rPr sz="2100" spc="-5" dirty="0">
                <a:latin typeface="Tahoma"/>
                <a:cs typeface="Tahoma"/>
              </a:rPr>
              <a:t>Pointer </a:t>
            </a:r>
            <a:r>
              <a:rPr sz="2100" spc="5" dirty="0">
                <a:latin typeface="Tahoma"/>
                <a:cs typeface="Tahoma"/>
              </a:rPr>
              <a:t>to </a:t>
            </a:r>
            <a:r>
              <a:rPr sz="2100" spc="-5" dirty="0">
                <a:solidFill>
                  <a:srgbClr val="0070BF"/>
                </a:solidFill>
                <a:latin typeface="Consolas"/>
                <a:cs typeface="Consolas"/>
              </a:rPr>
              <a:t>file_struct</a:t>
            </a:r>
            <a:r>
              <a:rPr sz="2100" spc="-5" dirty="0">
                <a:latin typeface="Tahoma"/>
                <a:cs typeface="Tahoma"/>
              </a:rPr>
              <a:t>, </a:t>
            </a:r>
            <a:r>
              <a:rPr sz="2100" dirty="0">
                <a:latin typeface="Tahoma"/>
                <a:cs typeface="Tahoma"/>
              </a:rPr>
              <a:t>a </a:t>
            </a:r>
            <a:r>
              <a:rPr sz="2100" spc="-5" dirty="0">
                <a:latin typeface="Tahoma"/>
                <a:cs typeface="Tahoma"/>
              </a:rPr>
              <a:t>kernel-resident </a:t>
            </a:r>
            <a:r>
              <a:rPr sz="2100" dirty="0">
                <a:latin typeface="Tahoma"/>
                <a:cs typeface="Tahoma"/>
              </a:rPr>
              <a:t>array data structure </a:t>
            </a:r>
            <a:r>
              <a:rPr sz="2100" spc="-645" dirty="0">
                <a:latin typeface="Tahoma"/>
                <a:cs typeface="Tahoma"/>
              </a:rPr>
              <a:t> </a:t>
            </a:r>
            <a:r>
              <a:rPr sz="2100" dirty="0">
                <a:latin typeface="Tahoma"/>
                <a:cs typeface="Tahoma"/>
              </a:rPr>
              <a:t>containing</a:t>
            </a:r>
            <a:r>
              <a:rPr sz="2100" spc="-40" dirty="0">
                <a:latin typeface="Tahoma"/>
                <a:cs typeface="Tahoma"/>
              </a:rPr>
              <a:t> </a:t>
            </a:r>
            <a:r>
              <a:rPr sz="2100" spc="5" dirty="0">
                <a:latin typeface="Tahoma"/>
                <a:cs typeface="Tahoma"/>
              </a:rPr>
              <a:t>the</a:t>
            </a:r>
            <a:r>
              <a:rPr sz="2100" spc="-20" dirty="0">
                <a:latin typeface="Tahoma"/>
                <a:cs typeface="Tahoma"/>
              </a:rPr>
              <a:t> </a:t>
            </a:r>
            <a:r>
              <a:rPr sz="2100" dirty="0">
                <a:latin typeface="Tahoma"/>
                <a:cs typeface="Tahoma"/>
              </a:rPr>
              <a:t>details</a:t>
            </a:r>
            <a:r>
              <a:rPr sz="2100" spc="-20" dirty="0">
                <a:latin typeface="Tahoma"/>
                <a:cs typeface="Tahoma"/>
              </a:rPr>
              <a:t> </a:t>
            </a:r>
            <a:r>
              <a:rPr sz="2100" spc="5" dirty="0">
                <a:latin typeface="Tahoma"/>
                <a:cs typeface="Tahoma"/>
              </a:rPr>
              <a:t>of</a:t>
            </a:r>
            <a:r>
              <a:rPr sz="2100" spc="-30" dirty="0">
                <a:latin typeface="Tahoma"/>
                <a:cs typeface="Tahoma"/>
              </a:rPr>
              <a:t> </a:t>
            </a:r>
            <a:r>
              <a:rPr sz="2100" dirty="0">
                <a:latin typeface="Tahoma"/>
                <a:cs typeface="Tahoma"/>
              </a:rPr>
              <a:t>open</a:t>
            </a:r>
            <a:r>
              <a:rPr sz="2100" spc="-5" dirty="0">
                <a:latin typeface="Tahoma"/>
                <a:cs typeface="Tahoma"/>
              </a:rPr>
              <a:t> files</a:t>
            </a:r>
            <a:endParaRPr sz="2100">
              <a:latin typeface="Tahoma"/>
              <a:cs typeface="Tahoma"/>
            </a:endParaRPr>
          </a:p>
          <a:p>
            <a:pPr marL="588645">
              <a:lnSpc>
                <a:spcPct val="100000"/>
              </a:lnSpc>
              <a:spcBef>
                <a:spcPts val="1315"/>
              </a:spcBef>
            </a:pPr>
            <a:r>
              <a:rPr sz="2000" spc="-5" dirty="0">
                <a:latin typeface="Tahoma"/>
                <a:cs typeface="Tahoma"/>
              </a:rPr>
              <a:t>PCB</a:t>
            </a:r>
            <a:endParaRPr sz="2000">
              <a:latin typeface="Tahoma"/>
              <a:cs typeface="Tahoma"/>
            </a:endParaRPr>
          </a:p>
          <a:p>
            <a:pPr>
              <a:lnSpc>
                <a:spcPct val="100000"/>
              </a:lnSpc>
              <a:spcBef>
                <a:spcPts val="5"/>
              </a:spcBef>
            </a:pPr>
            <a:endParaRPr sz="2100">
              <a:latin typeface="Tahoma"/>
              <a:cs typeface="Tahoma"/>
            </a:endParaRPr>
          </a:p>
          <a:p>
            <a:pPr marL="2127885">
              <a:lnSpc>
                <a:spcPct val="100000"/>
              </a:lnSpc>
              <a:spcBef>
                <a:spcPts val="5"/>
              </a:spcBef>
            </a:pPr>
            <a:r>
              <a:rPr sz="2000" dirty="0">
                <a:latin typeface="Consolas"/>
                <a:cs typeface="Consolas"/>
              </a:rPr>
              <a:t>file_struct</a:t>
            </a:r>
            <a:endParaRPr sz="2000">
              <a:latin typeface="Consolas"/>
              <a:cs typeface="Consolas"/>
            </a:endParaRPr>
          </a:p>
        </p:txBody>
      </p:sp>
      <p:sp>
        <p:nvSpPr>
          <p:cNvPr id="19" name="object 1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20" name="object 20"/>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28</a:t>
            </a:fld>
            <a:endParaRPr dirty="0"/>
          </a:p>
        </p:txBody>
      </p:sp>
      <p:sp>
        <p:nvSpPr>
          <p:cNvPr id="16" name="object 16"/>
          <p:cNvSpPr txBox="1"/>
          <p:nvPr/>
        </p:nvSpPr>
        <p:spPr>
          <a:xfrm>
            <a:off x="5760224" y="4122714"/>
            <a:ext cx="692785" cy="789305"/>
          </a:xfrm>
          <a:prstGeom prst="rect">
            <a:avLst/>
          </a:prstGeom>
        </p:spPr>
        <p:txBody>
          <a:bodyPr vert="horz" wrap="square" lIns="0" tIns="132715" rIns="0" bIns="0" rtlCol="0">
            <a:spAutoFit/>
          </a:bodyPr>
          <a:lstStyle/>
          <a:p>
            <a:pPr marL="114300">
              <a:lnSpc>
                <a:spcPct val="100000"/>
              </a:lnSpc>
              <a:spcBef>
                <a:spcPts val="1045"/>
              </a:spcBef>
            </a:pPr>
            <a:r>
              <a:rPr sz="2000" spc="-5" dirty="0">
                <a:latin typeface="Tahoma"/>
                <a:cs typeface="Tahoma"/>
              </a:rPr>
              <a:t>file</a:t>
            </a:r>
            <a:endParaRPr sz="2000">
              <a:latin typeface="Tahoma"/>
              <a:cs typeface="Tahoma"/>
            </a:endParaRPr>
          </a:p>
          <a:p>
            <a:pPr marL="12700">
              <a:lnSpc>
                <a:spcPct val="100000"/>
              </a:lnSpc>
              <a:spcBef>
                <a:spcPts val="745"/>
              </a:spcBef>
            </a:pPr>
            <a:r>
              <a:rPr sz="1600" spc="-10" dirty="0">
                <a:latin typeface="Consolas"/>
                <a:cs typeface="Consolas"/>
              </a:rPr>
              <a:t>f_mode</a:t>
            </a:r>
            <a:endParaRPr sz="1600">
              <a:latin typeface="Consolas"/>
              <a:cs typeface="Consolas"/>
            </a:endParaRPr>
          </a:p>
        </p:txBody>
      </p:sp>
      <p:sp>
        <p:nvSpPr>
          <p:cNvPr id="17" name="object 17"/>
          <p:cNvSpPr txBox="1"/>
          <p:nvPr/>
        </p:nvSpPr>
        <p:spPr>
          <a:xfrm>
            <a:off x="7171414" y="6444429"/>
            <a:ext cx="201739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ahoma"/>
                <a:cs typeface="Tahoma"/>
              </a:rPr>
              <a:t>File operation</a:t>
            </a:r>
            <a:r>
              <a:rPr sz="1600" spc="-15" dirty="0">
                <a:latin typeface="Tahoma"/>
                <a:cs typeface="Tahoma"/>
              </a:rPr>
              <a:t> </a:t>
            </a:r>
            <a:r>
              <a:rPr sz="1600" spc="-10" dirty="0">
                <a:latin typeface="Tahoma"/>
                <a:cs typeface="Tahoma"/>
              </a:rPr>
              <a:t>routines</a:t>
            </a:r>
            <a:endParaRPr sz="1600">
              <a:latin typeface="Tahoma"/>
              <a:cs typeface="Tahoma"/>
            </a:endParaRPr>
          </a:p>
        </p:txBody>
      </p:sp>
      <p:sp>
        <p:nvSpPr>
          <p:cNvPr id="18" name="object 18"/>
          <p:cNvSpPr txBox="1"/>
          <p:nvPr/>
        </p:nvSpPr>
        <p:spPr>
          <a:xfrm>
            <a:off x="5804365" y="5659572"/>
            <a:ext cx="4718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f_op</a:t>
            </a:r>
            <a:endParaRPr sz="1600">
              <a:latin typeface="Consolas"/>
              <a:cs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428240" cy="452120"/>
          </a:xfrm>
          <a:prstGeom prst="rect">
            <a:avLst/>
          </a:prstGeom>
        </p:spPr>
        <p:txBody>
          <a:bodyPr vert="horz" wrap="square" lIns="0" tIns="12065" rIns="0" bIns="0" rtlCol="0">
            <a:spAutoFit/>
          </a:bodyPr>
          <a:lstStyle/>
          <a:p>
            <a:pPr marL="12700">
              <a:lnSpc>
                <a:spcPct val="100000"/>
              </a:lnSpc>
              <a:spcBef>
                <a:spcPts val="95"/>
              </a:spcBef>
            </a:pPr>
            <a:r>
              <a:rPr spc="-5" dirty="0"/>
              <a:t>File</a:t>
            </a:r>
            <a:r>
              <a:rPr spc="-50" dirty="0"/>
              <a:t> </a:t>
            </a:r>
            <a:r>
              <a:rPr spc="-5" dirty="0"/>
              <a:t>Descriptors</a:t>
            </a:r>
          </a:p>
        </p:txBody>
      </p:sp>
      <p:sp>
        <p:nvSpPr>
          <p:cNvPr id="3" name="object 3"/>
          <p:cNvSpPr txBox="1"/>
          <p:nvPr/>
        </p:nvSpPr>
        <p:spPr>
          <a:xfrm>
            <a:off x="860584" y="1525091"/>
            <a:ext cx="8039734" cy="2562860"/>
          </a:xfrm>
          <a:prstGeom prst="rect">
            <a:avLst/>
          </a:prstGeom>
        </p:spPr>
        <p:txBody>
          <a:bodyPr vert="horz" wrap="square" lIns="0" tIns="90170" rIns="0" bIns="0" rtlCol="0">
            <a:spAutoFit/>
          </a:bodyPr>
          <a:lstStyle/>
          <a:p>
            <a:pPr marL="354965" indent="-342900">
              <a:lnSpc>
                <a:spcPct val="100000"/>
              </a:lnSpc>
              <a:spcBef>
                <a:spcPts val="710"/>
              </a:spcBef>
              <a:buClr>
                <a:srgbClr val="000000"/>
              </a:buClr>
              <a:buChar char="•"/>
              <a:tabLst>
                <a:tab pos="355600" algn="l"/>
              </a:tabLst>
            </a:pPr>
            <a:r>
              <a:rPr sz="2100" dirty="0">
                <a:solidFill>
                  <a:srgbClr val="0070BF"/>
                </a:solidFill>
                <a:latin typeface="Consolas"/>
                <a:cs typeface="Consolas"/>
              </a:rPr>
              <a:t>fil</a:t>
            </a:r>
            <a:r>
              <a:rPr sz="2100" spc="-25" dirty="0">
                <a:solidFill>
                  <a:srgbClr val="0070BF"/>
                </a:solidFill>
                <a:latin typeface="Consolas"/>
                <a:cs typeface="Consolas"/>
              </a:rPr>
              <a:t>e</a:t>
            </a:r>
            <a:r>
              <a:rPr sz="2100" dirty="0">
                <a:solidFill>
                  <a:srgbClr val="0070BF"/>
                </a:solidFill>
                <a:latin typeface="Consolas"/>
                <a:cs typeface="Consolas"/>
              </a:rPr>
              <a:t>s_stru</a:t>
            </a:r>
            <a:r>
              <a:rPr sz="2100" spc="-25" dirty="0">
                <a:solidFill>
                  <a:srgbClr val="0070BF"/>
                </a:solidFill>
                <a:latin typeface="Consolas"/>
                <a:cs typeface="Consolas"/>
              </a:rPr>
              <a:t>c</a:t>
            </a:r>
            <a:r>
              <a:rPr sz="2100" dirty="0">
                <a:solidFill>
                  <a:srgbClr val="0070BF"/>
                </a:solidFill>
                <a:latin typeface="Consolas"/>
                <a:cs typeface="Consolas"/>
              </a:rPr>
              <a:t>t</a:t>
            </a:r>
            <a:r>
              <a:rPr sz="2100" spc="-515" dirty="0">
                <a:solidFill>
                  <a:srgbClr val="0070BF"/>
                </a:solidFill>
                <a:latin typeface="Consolas"/>
                <a:cs typeface="Consolas"/>
              </a:rPr>
              <a:t> </a:t>
            </a:r>
            <a:r>
              <a:rPr sz="2100" spc="-5" dirty="0">
                <a:latin typeface="Tahoma"/>
                <a:cs typeface="Tahoma"/>
              </a:rPr>
              <a:t>c</a:t>
            </a:r>
            <a:r>
              <a:rPr sz="2100" spc="10" dirty="0">
                <a:latin typeface="Tahoma"/>
                <a:cs typeface="Tahoma"/>
              </a:rPr>
              <a:t>o</a:t>
            </a:r>
            <a:r>
              <a:rPr sz="2100" spc="5" dirty="0">
                <a:latin typeface="Tahoma"/>
                <a:cs typeface="Tahoma"/>
              </a:rPr>
              <a:t>n</a:t>
            </a:r>
            <a:r>
              <a:rPr sz="2100" spc="-10" dirty="0">
                <a:latin typeface="Tahoma"/>
                <a:cs typeface="Tahoma"/>
              </a:rPr>
              <a:t>t</a:t>
            </a:r>
            <a:r>
              <a:rPr sz="2100" spc="10" dirty="0">
                <a:latin typeface="Tahoma"/>
                <a:cs typeface="Tahoma"/>
              </a:rPr>
              <a:t>a</a:t>
            </a:r>
            <a:r>
              <a:rPr sz="2100" dirty="0">
                <a:latin typeface="Tahoma"/>
                <a:cs typeface="Tahoma"/>
              </a:rPr>
              <a:t>i</a:t>
            </a:r>
            <a:r>
              <a:rPr sz="2100" spc="5" dirty="0">
                <a:latin typeface="Tahoma"/>
                <a:cs typeface="Tahoma"/>
              </a:rPr>
              <a:t>n</a:t>
            </a:r>
            <a:r>
              <a:rPr sz="2100" dirty="0">
                <a:latin typeface="Tahoma"/>
                <a:cs typeface="Tahoma"/>
              </a:rPr>
              <a:t>s</a:t>
            </a:r>
            <a:r>
              <a:rPr sz="2100" spc="-20" dirty="0">
                <a:latin typeface="Tahoma"/>
                <a:cs typeface="Tahoma"/>
              </a:rPr>
              <a:t> </a:t>
            </a:r>
            <a:r>
              <a:rPr sz="2100" spc="15" dirty="0">
                <a:latin typeface="Tahoma"/>
                <a:cs typeface="Tahoma"/>
              </a:rPr>
              <a:t>p</a:t>
            </a:r>
            <a:r>
              <a:rPr sz="2100" spc="-10" dirty="0">
                <a:latin typeface="Tahoma"/>
                <a:cs typeface="Tahoma"/>
              </a:rPr>
              <a:t>o</a:t>
            </a:r>
            <a:r>
              <a:rPr sz="2100" dirty="0">
                <a:latin typeface="Tahoma"/>
                <a:cs typeface="Tahoma"/>
              </a:rPr>
              <a:t>i</a:t>
            </a:r>
            <a:r>
              <a:rPr sz="2100" spc="5" dirty="0">
                <a:latin typeface="Tahoma"/>
                <a:cs typeface="Tahoma"/>
              </a:rPr>
              <a:t>n</a:t>
            </a:r>
            <a:r>
              <a:rPr sz="2100" spc="-10" dirty="0">
                <a:latin typeface="Tahoma"/>
                <a:cs typeface="Tahoma"/>
              </a:rPr>
              <a:t>t</a:t>
            </a:r>
            <a:r>
              <a:rPr sz="2100" spc="5" dirty="0">
                <a:latin typeface="Tahoma"/>
                <a:cs typeface="Tahoma"/>
              </a:rPr>
              <a:t>e</a:t>
            </a:r>
            <a:r>
              <a:rPr sz="2100" spc="-5" dirty="0">
                <a:latin typeface="Tahoma"/>
                <a:cs typeface="Tahoma"/>
              </a:rPr>
              <a:t>r</a:t>
            </a:r>
            <a:r>
              <a:rPr sz="2100" dirty="0">
                <a:latin typeface="Tahoma"/>
                <a:cs typeface="Tahoma"/>
              </a:rPr>
              <a:t>s</a:t>
            </a:r>
            <a:r>
              <a:rPr sz="2100" spc="-20" dirty="0">
                <a:latin typeface="Tahoma"/>
                <a:cs typeface="Tahoma"/>
              </a:rPr>
              <a:t> </a:t>
            </a:r>
            <a:r>
              <a:rPr sz="2100" spc="10" dirty="0">
                <a:latin typeface="Tahoma"/>
                <a:cs typeface="Tahoma"/>
              </a:rPr>
              <a:t>t</a:t>
            </a:r>
            <a:r>
              <a:rPr sz="2100" dirty="0">
                <a:latin typeface="Tahoma"/>
                <a:cs typeface="Tahoma"/>
              </a:rPr>
              <a:t>o</a:t>
            </a:r>
            <a:r>
              <a:rPr sz="2100" spc="-15" dirty="0">
                <a:latin typeface="Tahoma"/>
                <a:cs typeface="Tahoma"/>
              </a:rPr>
              <a:t> </a:t>
            </a:r>
            <a:r>
              <a:rPr sz="2100" dirty="0">
                <a:latin typeface="Tahoma"/>
                <a:cs typeface="Tahoma"/>
              </a:rPr>
              <a:t>file</a:t>
            </a:r>
            <a:r>
              <a:rPr sz="2100" spc="-20" dirty="0">
                <a:latin typeface="Tahoma"/>
                <a:cs typeface="Tahoma"/>
              </a:rPr>
              <a:t> </a:t>
            </a:r>
            <a:r>
              <a:rPr sz="2100" spc="15" dirty="0">
                <a:latin typeface="Tahoma"/>
                <a:cs typeface="Tahoma"/>
              </a:rPr>
              <a:t>d</a:t>
            </a:r>
            <a:r>
              <a:rPr sz="2100" spc="-15" dirty="0">
                <a:latin typeface="Tahoma"/>
                <a:cs typeface="Tahoma"/>
              </a:rPr>
              <a:t>a</a:t>
            </a:r>
            <a:r>
              <a:rPr sz="2100" spc="10" dirty="0">
                <a:latin typeface="Tahoma"/>
                <a:cs typeface="Tahoma"/>
              </a:rPr>
              <a:t>t</a:t>
            </a:r>
            <a:r>
              <a:rPr sz="2100" dirty="0">
                <a:latin typeface="Tahoma"/>
                <a:cs typeface="Tahoma"/>
              </a:rPr>
              <a:t>a</a:t>
            </a:r>
            <a:r>
              <a:rPr sz="2100" spc="-20" dirty="0">
                <a:latin typeface="Tahoma"/>
                <a:cs typeface="Tahoma"/>
              </a:rPr>
              <a:t> </a:t>
            </a:r>
            <a:r>
              <a:rPr sz="2100" spc="5" dirty="0">
                <a:latin typeface="Tahoma"/>
                <a:cs typeface="Tahoma"/>
              </a:rPr>
              <a:t>s</a:t>
            </a:r>
            <a:r>
              <a:rPr sz="2100" spc="-10" dirty="0">
                <a:latin typeface="Tahoma"/>
                <a:cs typeface="Tahoma"/>
              </a:rPr>
              <a:t>t</a:t>
            </a:r>
            <a:r>
              <a:rPr sz="2100" spc="-5" dirty="0">
                <a:latin typeface="Tahoma"/>
                <a:cs typeface="Tahoma"/>
              </a:rPr>
              <a:t>r</a:t>
            </a:r>
            <a:r>
              <a:rPr sz="2100" spc="5" dirty="0">
                <a:latin typeface="Tahoma"/>
                <a:cs typeface="Tahoma"/>
              </a:rPr>
              <a:t>u</a:t>
            </a:r>
            <a:r>
              <a:rPr sz="2100" spc="15" dirty="0">
                <a:latin typeface="Tahoma"/>
                <a:cs typeface="Tahoma"/>
              </a:rPr>
              <a:t>c</a:t>
            </a:r>
            <a:r>
              <a:rPr sz="2100" spc="-10" dirty="0">
                <a:latin typeface="Tahoma"/>
                <a:cs typeface="Tahoma"/>
              </a:rPr>
              <a:t>t</a:t>
            </a:r>
            <a:r>
              <a:rPr sz="2100" spc="5" dirty="0">
                <a:latin typeface="Tahoma"/>
                <a:cs typeface="Tahoma"/>
              </a:rPr>
              <a:t>u</a:t>
            </a:r>
            <a:r>
              <a:rPr sz="2100" spc="-5" dirty="0">
                <a:latin typeface="Tahoma"/>
                <a:cs typeface="Tahoma"/>
              </a:rPr>
              <a:t>r</a:t>
            </a:r>
            <a:r>
              <a:rPr sz="2100" spc="5" dirty="0">
                <a:latin typeface="Tahoma"/>
                <a:cs typeface="Tahoma"/>
              </a:rPr>
              <a:t>e</a:t>
            </a:r>
            <a:r>
              <a:rPr sz="2100" dirty="0">
                <a:latin typeface="Tahoma"/>
                <a:cs typeface="Tahoma"/>
              </a:rPr>
              <a:t>s</a:t>
            </a:r>
            <a:endParaRPr sz="2100">
              <a:latin typeface="Tahoma"/>
              <a:cs typeface="Tahoma"/>
            </a:endParaRPr>
          </a:p>
          <a:p>
            <a:pPr marL="469265">
              <a:lnSpc>
                <a:spcPct val="100000"/>
              </a:lnSpc>
              <a:spcBef>
                <a:spcPts val="550"/>
              </a:spcBef>
              <a:tabLst>
                <a:tab pos="756285" algn="l"/>
              </a:tabLst>
            </a:pPr>
            <a:r>
              <a:rPr sz="1900" spc="-5" dirty="0">
                <a:latin typeface="Tahoma"/>
                <a:cs typeface="Tahoma"/>
              </a:rPr>
              <a:t>–	Each </a:t>
            </a:r>
            <a:r>
              <a:rPr sz="1900" dirty="0">
                <a:latin typeface="Tahoma"/>
                <a:cs typeface="Tahoma"/>
              </a:rPr>
              <a:t>one</a:t>
            </a:r>
            <a:r>
              <a:rPr sz="1900" spc="15" dirty="0">
                <a:latin typeface="Tahoma"/>
                <a:cs typeface="Tahoma"/>
              </a:rPr>
              <a:t> </a:t>
            </a:r>
            <a:r>
              <a:rPr sz="1900" spc="-10" dirty="0">
                <a:latin typeface="Tahoma"/>
                <a:cs typeface="Tahoma"/>
              </a:rPr>
              <a:t>describes</a:t>
            </a:r>
            <a:r>
              <a:rPr sz="1900" spc="40" dirty="0">
                <a:latin typeface="Tahoma"/>
                <a:cs typeface="Tahoma"/>
              </a:rPr>
              <a:t> </a:t>
            </a:r>
            <a:r>
              <a:rPr sz="1900" spc="-5" dirty="0">
                <a:latin typeface="Tahoma"/>
                <a:cs typeface="Tahoma"/>
              </a:rPr>
              <a:t>a</a:t>
            </a:r>
            <a:r>
              <a:rPr sz="1900" dirty="0">
                <a:latin typeface="Tahoma"/>
                <a:cs typeface="Tahoma"/>
              </a:rPr>
              <a:t> </a:t>
            </a:r>
            <a:r>
              <a:rPr sz="1900" spc="-10" dirty="0">
                <a:latin typeface="Tahoma"/>
                <a:cs typeface="Tahoma"/>
              </a:rPr>
              <a:t>file</a:t>
            </a:r>
            <a:r>
              <a:rPr sz="1900" spc="20" dirty="0">
                <a:latin typeface="Tahoma"/>
                <a:cs typeface="Tahoma"/>
              </a:rPr>
              <a:t> </a:t>
            </a:r>
            <a:r>
              <a:rPr sz="1900" spc="-10" dirty="0">
                <a:latin typeface="Tahoma"/>
                <a:cs typeface="Tahoma"/>
              </a:rPr>
              <a:t>being</a:t>
            </a:r>
            <a:r>
              <a:rPr sz="1900" spc="45" dirty="0">
                <a:latin typeface="Tahoma"/>
                <a:cs typeface="Tahoma"/>
              </a:rPr>
              <a:t> </a:t>
            </a:r>
            <a:r>
              <a:rPr sz="1900" spc="-5" dirty="0">
                <a:latin typeface="Tahoma"/>
                <a:cs typeface="Tahoma"/>
              </a:rPr>
              <a:t>used</a:t>
            </a:r>
            <a:r>
              <a:rPr sz="1900" spc="10" dirty="0">
                <a:latin typeface="Tahoma"/>
                <a:cs typeface="Tahoma"/>
              </a:rPr>
              <a:t> </a:t>
            </a:r>
            <a:r>
              <a:rPr sz="1900" spc="-10" dirty="0">
                <a:latin typeface="Tahoma"/>
                <a:cs typeface="Tahoma"/>
              </a:rPr>
              <a:t>by</a:t>
            </a:r>
            <a:r>
              <a:rPr sz="1900" spc="15" dirty="0">
                <a:latin typeface="Tahoma"/>
                <a:cs typeface="Tahoma"/>
              </a:rPr>
              <a:t> </a:t>
            </a:r>
            <a:r>
              <a:rPr sz="1900" spc="-5" dirty="0">
                <a:latin typeface="Tahoma"/>
                <a:cs typeface="Tahoma"/>
              </a:rPr>
              <a:t>this</a:t>
            </a:r>
            <a:r>
              <a:rPr sz="1900" spc="25" dirty="0">
                <a:latin typeface="Tahoma"/>
                <a:cs typeface="Tahoma"/>
              </a:rPr>
              <a:t> </a:t>
            </a:r>
            <a:r>
              <a:rPr sz="1900" spc="-5" dirty="0">
                <a:latin typeface="Tahoma"/>
                <a:cs typeface="Tahoma"/>
              </a:rPr>
              <a:t>process</a:t>
            </a:r>
            <a:endParaRPr sz="1900">
              <a:latin typeface="Tahoma"/>
              <a:cs typeface="Tahoma"/>
            </a:endParaRPr>
          </a:p>
          <a:p>
            <a:pPr marL="354965" marR="191770" indent="-342900">
              <a:lnSpc>
                <a:spcPct val="103400"/>
              </a:lnSpc>
              <a:spcBef>
                <a:spcPts val="325"/>
              </a:spcBef>
              <a:buClr>
                <a:srgbClr val="000000"/>
              </a:buClr>
              <a:buChar char="•"/>
              <a:tabLst>
                <a:tab pos="355600" algn="l"/>
              </a:tabLst>
            </a:pPr>
            <a:r>
              <a:rPr sz="2100" spc="-5" dirty="0">
                <a:solidFill>
                  <a:srgbClr val="0070BF"/>
                </a:solidFill>
                <a:latin typeface="Consolas"/>
                <a:cs typeface="Consolas"/>
              </a:rPr>
              <a:t>f_mode</a:t>
            </a:r>
            <a:r>
              <a:rPr sz="2100" spc="-5" dirty="0">
                <a:solidFill>
                  <a:srgbClr val="0070BF"/>
                </a:solidFill>
                <a:latin typeface="Tahoma"/>
                <a:cs typeface="Tahoma"/>
              </a:rPr>
              <a:t>:</a:t>
            </a:r>
            <a:r>
              <a:rPr sz="2100" spc="-15" dirty="0">
                <a:solidFill>
                  <a:srgbClr val="0070BF"/>
                </a:solidFill>
                <a:latin typeface="Tahoma"/>
                <a:cs typeface="Tahoma"/>
              </a:rPr>
              <a:t> </a:t>
            </a:r>
            <a:r>
              <a:rPr sz="2100" spc="-5" dirty="0">
                <a:latin typeface="Tahoma"/>
                <a:cs typeface="Tahoma"/>
              </a:rPr>
              <a:t>Describes</a:t>
            </a:r>
            <a:r>
              <a:rPr sz="2100" dirty="0">
                <a:latin typeface="Tahoma"/>
                <a:cs typeface="Tahoma"/>
              </a:rPr>
              <a:t> </a:t>
            </a:r>
            <a:r>
              <a:rPr sz="2100" spc="-5" dirty="0">
                <a:latin typeface="Tahoma"/>
                <a:cs typeface="Tahoma"/>
              </a:rPr>
              <a:t>file</a:t>
            </a:r>
            <a:r>
              <a:rPr sz="2100" dirty="0">
                <a:latin typeface="Tahoma"/>
                <a:cs typeface="Tahoma"/>
              </a:rPr>
              <a:t> </a:t>
            </a:r>
            <a:r>
              <a:rPr sz="2100" spc="-5" dirty="0">
                <a:latin typeface="Tahoma"/>
                <a:cs typeface="Tahoma"/>
              </a:rPr>
              <a:t>mode,</a:t>
            </a:r>
            <a:r>
              <a:rPr sz="2100" spc="-15" dirty="0">
                <a:latin typeface="Tahoma"/>
                <a:cs typeface="Tahoma"/>
              </a:rPr>
              <a:t> </a:t>
            </a:r>
            <a:r>
              <a:rPr sz="2100" spc="-5" dirty="0">
                <a:latin typeface="Tahoma"/>
                <a:cs typeface="Tahoma"/>
              </a:rPr>
              <a:t>read</a:t>
            </a:r>
            <a:r>
              <a:rPr sz="2100" spc="10" dirty="0">
                <a:latin typeface="Tahoma"/>
                <a:cs typeface="Tahoma"/>
              </a:rPr>
              <a:t> </a:t>
            </a:r>
            <a:r>
              <a:rPr sz="2100" spc="-5" dirty="0">
                <a:latin typeface="Tahoma"/>
                <a:cs typeface="Tahoma"/>
              </a:rPr>
              <a:t>only,</a:t>
            </a:r>
            <a:r>
              <a:rPr sz="2100" spc="5" dirty="0">
                <a:latin typeface="Tahoma"/>
                <a:cs typeface="Tahoma"/>
              </a:rPr>
              <a:t> </a:t>
            </a:r>
            <a:r>
              <a:rPr sz="2100" spc="-5" dirty="0">
                <a:latin typeface="Tahoma"/>
                <a:cs typeface="Tahoma"/>
              </a:rPr>
              <a:t>read</a:t>
            </a:r>
            <a:r>
              <a:rPr sz="2100" spc="10" dirty="0">
                <a:latin typeface="Tahoma"/>
                <a:cs typeface="Tahoma"/>
              </a:rPr>
              <a:t> </a:t>
            </a:r>
            <a:r>
              <a:rPr sz="2100" spc="-5" dirty="0">
                <a:latin typeface="Tahoma"/>
                <a:cs typeface="Tahoma"/>
              </a:rPr>
              <a:t>and</a:t>
            </a:r>
            <a:r>
              <a:rPr sz="2100" spc="10" dirty="0">
                <a:latin typeface="Tahoma"/>
                <a:cs typeface="Tahoma"/>
              </a:rPr>
              <a:t> </a:t>
            </a:r>
            <a:r>
              <a:rPr sz="2100" dirty="0">
                <a:latin typeface="Tahoma"/>
                <a:cs typeface="Tahoma"/>
              </a:rPr>
              <a:t>write </a:t>
            </a:r>
            <a:r>
              <a:rPr sz="2100" spc="-5" dirty="0">
                <a:latin typeface="Tahoma"/>
                <a:cs typeface="Tahoma"/>
              </a:rPr>
              <a:t>or</a:t>
            </a:r>
            <a:r>
              <a:rPr sz="2100" spc="15" dirty="0">
                <a:latin typeface="Tahoma"/>
                <a:cs typeface="Tahoma"/>
              </a:rPr>
              <a:t> </a:t>
            </a:r>
            <a:r>
              <a:rPr sz="2100" dirty="0">
                <a:latin typeface="Tahoma"/>
                <a:cs typeface="Tahoma"/>
              </a:rPr>
              <a:t>write </a:t>
            </a:r>
            <a:r>
              <a:rPr sz="2100" spc="-645" dirty="0">
                <a:latin typeface="Tahoma"/>
                <a:cs typeface="Tahoma"/>
              </a:rPr>
              <a:t> </a:t>
            </a:r>
            <a:r>
              <a:rPr sz="2100" spc="-5" dirty="0">
                <a:latin typeface="Tahoma"/>
                <a:cs typeface="Tahoma"/>
              </a:rPr>
              <a:t>only</a:t>
            </a:r>
            <a:endParaRPr sz="2100">
              <a:latin typeface="Tahoma"/>
              <a:cs typeface="Tahoma"/>
            </a:endParaRPr>
          </a:p>
          <a:p>
            <a:pPr marL="354965" marR="5080" indent="-342900">
              <a:lnSpc>
                <a:spcPct val="103400"/>
              </a:lnSpc>
              <a:spcBef>
                <a:spcPts val="334"/>
              </a:spcBef>
              <a:buClr>
                <a:srgbClr val="000000"/>
              </a:buClr>
              <a:buChar char="•"/>
              <a:tabLst>
                <a:tab pos="355600" algn="l"/>
              </a:tabLst>
            </a:pPr>
            <a:r>
              <a:rPr sz="2100" spc="-5" dirty="0">
                <a:solidFill>
                  <a:srgbClr val="0070BF"/>
                </a:solidFill>
                <a:latin typeface="Consolas"/>
                <a:cs typeface="Consolas"/>
              </a:rPr>
              <a:t>f_pos</a:t>
            </a:r>
            <a:r>
              <a:rPr sz="2100" spc="-5" dirty="0">
                <a:solidFill>
                  <a:srgbClr val="0070BF"/>
                </a:solidFill>
                <a:latin typeface="Tahoma"/>
                <a:cs typeface="Tahoma"/>
              </a:rPr>
              <a:t>:</a:t>
            </a:r>
            <a:r>
              <a:rPr sz="2100" spc="-15" dirty="0">
                <a:solidFill>
                  <a:srgbClr val="0070BF"/>
                </a:solidFill>
                <a:latin typeface="Tahoma"/>
                <a:cs typeface="Tahoma"/>
              </a:rPr>
              <a:t> </a:t>
            </a:r>
            <a:r>
              <a:rPr sz="2100" spc="-5" dirty="0">
                <a:latin typeface="Tahoma"/>
                <a:cs typeface="Tahoma"/>
              </a:rPr>
              <a:t>Holds</a:t>
            </a:r>
            <a:r>
              <a:rPr sz="2100" spc="-25" dirty="0">
                <a:latin typeface="Tahoma"/>
                <a:cs typeface="Tahoma"/>
              </a:rPr>
              <a:t> </a:t>
            </a:r>
            <a:r>
              <a:rPr sz="2100" spc="5" dirty="0">
                <a:latin typeface="Tahoma"/>
                <a:cs typeface="Tahoma"/>
              </a:rPr>
              <a:t>the</a:t>
            </a:r>
            <a:r>
              <a:rPr sz="2100" spc="-5" dirty="0">
                <a:latin typeface="Tahoma"/>
                <a:cs typeface="Tahoma"/>
              </a:rPr>
              <a:t> position</a:t>
            </a:r>
            <a:r>
              <a:rPr sz="2100" spc="-25" dirty="0">
                <a:latin typeface="Tahoma"/>
                <a:cs typeface="Tahoma"/>
              </a:rPr>
              <a:t> </a:t>
            </a:r>
            <a:r>
              <a:rPr sz="2100" dirty="0">
                <a:latin typeface="Tahoma"/>
                <a:cs typeface="Tahoma"/>
              </a:rPr>
              <a:t>in</a:t>
            </a:r>
            <a:r>
              <a:rPr sz="2100" spc="-10" dirty="0">
                <a:latin typeface="Tahoma"/>
                <a:cs typeface="Tahoma"/>
              </a:rPr>
              <a:t> </a:t>
            </a:r>
            <a:r>
              <a:rPr sz="2100" spc="5" dirty="0">
                <a:latin typeface="Tahoma"/>
                <a:cs typeface="Tahoma"/>
              </a:rPr>
              <a:t>the</a:t>
            </a:r>
            <a:r>
              <a:rPr sz="2100" spc="-25" dirty="0">
                <a:latin typeface="Tahoma"/>
                <a:cs typeface="Tahoma"/>
              </a:rPr>
              <a:t> </a:t>
            </a:r>
            <a:r>
              <a:rPr sz="2100" dirty="0">
                <a:latin typeface="Tahoma"/>
                <a:cs typeface="Tahoma"/>
              </a:rPr>
              <a:t>file</a:t>
            </a:r>
            <a:r>
              <a:rPr sz="2100" spc="-25" dirty="0">
                <a:latin typeface="Tahoma"/>
                <a:cs typeface="Tahoma"/>
              </a:rPr>
              <a:t> </a:t>
            </a:r>
            <a:r>
              <a:rPr sz="2100" dirty="0">
                <a:latin typeface="Tahoma"/>
                <a:cs typeface="Tahoma"/>
              </a:rPr>
              <a:t>where </a:t>
            </a:r>
            <a:r>
              <a:rPr sz="2100" spc="5" dirty="0">
                <a:latin typeface="Tahoma"/>
                <a:cs typeface="Tahoma"/>
              </a:rPr>
              <a:t>the</a:t>
            </a:r>
            <a:r>
              <a:rPr sz="2100" spc="-25" dirty="0">
                <a:latin typeface="Tahoma"/>
                <a:cs typeface="Tahoma"/>
              </a:rPr>
              <a:t> </a:t>
            </a:r>
            <a:r>
              <a:rPr sz="2100" spc="5" dirty="0">
                <a:latin typeface="Tahoma"/>
                <a:cs typeface="Tahoma"/>
              </a:rPr>
              <a:t>next</a:t>
            </a:r>
            <a:r>
              <a:rPr sz="2100" spc="-20" dirty="0">
                <a:latin typeface="Tahoma"/>
                <a:cs typeface="Tahoma"/>
              </a:rPr>
              <a:t> </a:t>
            </a:r>
            <a:r>
              <a:rPr sz="2100" spc="-5" dirty="0">
                <a:latin typeface="Tahoma"/>
                <a:cs typeface="Tahoma"/>
              </a:rPr>
              <a:t>read</a:t>
            </a:r>
            <a:r>
              <a:rPr sz="2100" spc="5" dirty="0">
                <a:latin typeface="Tahoma"/>
                <a:cs typeface="Tahoma"/>
              </a:rPr>
              <a:t> </a:t>
            </a:r>
            <a:r>
              <a:rPr sz="2100" spc="-5" dirty="0">
                <a:latin typeface="Tahoma"/>
                <a:cs typeface="Tahoma"/>
              </a:rPr>
              <a:t>or</a:t>
            </a:r>
            <a:r>
              <a:rPr sz="2100" spc="15" dirty="0">
                <a:latin typeface="Tahoma"/>
                <a:cs typeface="Tahoma"/>
              </a:rPr>
              <a:t> </a:t>
            </a:r>
            <a:r>
              <a:rPr sz="2100" dirty="0">
                <a:latin typeface="Tahoma"/>
                <a:cs typeface="Tahoma"/>
              </a:rPr>
              <a:t>write </a:t>
            </a:r>
            <a:r>
              <a:rPr sz="2100" spc="-645" dirty="0">
                <a:latin typeface="Tahoma"/>
                <a:cs typeface="Tahoma"/>
              </a:rPr>
              <a:t> </a:t>
            </a:r>
            <a:r>
              <a:rPr sz="2100" spc="-5" dirty="0">
                <a:latin typeface="Tahoma"/>
                <a:cs typeface="Tahoma"/>
              </a:rPr>
              <a:t>operation</a:t>
            </a:r>
            <a:r>
              <a:rPr sz="2100" spc="-30" dirty="0">
                <a:latin typeface="Tahoma"/>
                <a:cs typeface="Tahoma"/>
              </a:rPr>
              <a:t> </a:t>
            </a:r>
            <a:r>
              <a:rPr sz="2100" spc="-5" dirty="0">
                <a:latin typeface="Tahoma"/>
                <a:cs typeface="Tahoma"/>
              </a:rPr>
              <a:t>will </a:t>
            </a:r>
            <a:r>
              <a:rPr sz="2100" dirty="0">
                <a:latin typeface="Tahoma"/>
                <a:cs typeface="Tahoma"/>
              </a:rPr>
              <a:t>occur</a:t>
            </a:r>
            <a:endParaRPr sz="2100">
              <a:latin typeface="Tahoma"/>
              <a:cs typeface="Tahoma"/>
            </a:endParaRPr>
          </a:p>
          <a:p>
            <a:pPr marL="354965" indent="-342900">
              <a:lnSpc>
                <a:spcPct val="100000"/>
              </a:lnSpc>
              <a:spcBef>
                <a:spcPts val="420"/>
              </a:spcBef>
              <a:buClr>
                <a:srgbClr val="000000"/>
              </a:buClr>
              <a:buChar char="•"/>
              <a:tabLst>
                <a:tab pos="355600" algn="l"/>
              </a:tabLst>
            </a:pPr>
            <a:r>
              <a:rPr sz="2100" spc="-5" dirty="0">
                <a:solidFill>
                  <a:srgbClr val="0070BF"/>
                </a:solidFill>
                <a:latin typeface="Consolas"/>
                <a:cs typeface="Consolas"/>
              </a:rPr>
              <a:t>f_inode</a:t>
            </a:r>
            <a:r>
              <a:rPr sz="2100" spc="-5" dirty="0">
                <a:solidFill>
                  <a:srgbClr val="0070BF"/>
                </a:solidFill>
                <a:latin typeface="Tahoma"/>
                <a:cs typeface="Tahoma"/>
              </a:rPr>
              <a:t>:</a:t>
            </a:r>
            <a:r>
              <a:rPr sz="2100" spc="-35" dirty="0">
                <a:solidFill>
                  <a:srgbClr val="0070BF"/>
                </a:solidFill>
                <a:latin typeface="Tahoma"/>
                <a:cs typeface="Tahoma"/>
              </a:rPr>
              <a:t> </a:t>
            </a:r>
            <a:r>
              <a:rPr sz="2100" dirty="0">
                <a:latin typeface="Tahoma"/>
                <a:cs typeface="Tahoma"/>
              </a:rPr>
              <a:t>Points</a:t>
            </a:r>
            <a:r>
              <a:rPr sz="2100" spc="-10" dirty="0">
                <a:latin typeface="Tahoma"/>
                <a:cs typeface="Tahoma"/>
              </a:rPr>
              <a:t> at </a:t>
            </a:r>
            <a:r>
              <a:rPr sz="2100" spc="5" dirty="0">
                <a:latin typeface="Tahoma"/>
                <a:cs typeface="Tahoma"/>
              </a:rPr>
              <a:t>the</a:t>
            </a:r>
            <a:r>
              <a:rPr sz="2100" spc="-10" dirty="0">
                <a:latin typeface="Tahoma"/>
                <a:cs typeface="Tahoma"/>
              </a:rPr>
              <a:t> </a:t>
            </a:r>
            <a:r>
              <a:rPr sz="2100" dirty="0">
                <a:latin typeface="Tahoma"/>
                <a:cs typeface="Tahoma"/>
              </a:rPr>
              <a:t>actual</a:t>
            </a:r>
            <a:r>
              <a:rPr sz="2100" spc="-40" dirty="0">
                <a:latin typeface="Tahoma"/>
                <a:cs typeface="Tahoma"/>
              </a:rPr>
              <a:t> </a:t>
            </a:r>
            <a:r>
              <a:rPr sz="2100" dirty="0">
                <a:latin typeface="Tahoma"/>
                <a:cs typeface="Tahoma"/>
              </a:rPr>
              <a:t>file</a:t>
            </a:r>
            <a:endParaRPr sz="2100">
              <a:latin typeface="Tahoma"/>
              <a:cs typeface="Tahoma"/>
            </a:endParaRPr>
          </a:p>
        </p:txBody>
      </p:sp>
      <p:graphicFrame>
        <p:nvGraphicFramePr>
          <p:cNvPr id="4" name="object 4"/>
          <p:cNvGraphicFramePr>
            <a:graphicFrameLocks noGrp="1"/>
          </p:cNvGraphicFramePr>
          <p:nvPr/>
        </p:nvGraphicFramePr>
        <p:xfrm>
          <a:off x="1040891" y="4800600"/>
          <a:ext cx="910590" cy="1228342"/>
        </p:xfrm>
        <a:graphic>
          <a:graphicData uri="http://schemas.openxmlformats.org/drawingml/2006/table">
            <a:tbl>
              <a:tblPr firstRow="1" bandRow="1">
                <a:tableStyleId>{2D5ABB26-0587-4C30-8999-92F81FD0307C}</a:tableStyleId>
              </a:tblPr>
              <a:tblGrid>
                <a:gridCol w="910590">
                  <a:extLst>
                    <a:ext uri="{9D8B030D-6E8A-4147-A177-3AD203B41FA5}">
                      <a16:colId xmlns:a16="http://schemas.microsoft.com/office/drawing/2014/main" val="20000"/>
                    </a:ext>
                  </a:extLst>
                </a:gridCol>
              </a:tblGrid>
              <a:tr h="340613">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0"/>
                  </a:ext>
                </a:extLst>
              </a:tr>
              <a:tr h="340613">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41376">
                <a:tc>
                  <a:txBody>
                    <a:bodyPr/>
                    <a:lstStyle/>
                    <a:p>
                      <a:pPr marL="269240">
                        <a:lnSpc>
                          <a:spcPct val="100000"/>
                        </a:lnSpc>
                        <a:spcBef>
                          <a:spcPts val="340"/>
                        </a:spcBef>
                      </a:pPr>
                      <a:r>
                        <a:rPr sz="1600" spc="-10" dirty="0">
                          <a:latin typeface="Tahoma"/>
                          <a:cs typeface="Tahoma"/>
                        </a:rPr>
                        <a:t>files</a:t>
                      </a:r>
                      <a:endParaRPr sz="1600">
                        <a:latin typeface="Tahoma"/>
                        <a:cs typeface="Tahoma"/>
                      </a:endParaRPr>
                    </a:p>
                  </a:txBody>
                  <a:tcPr marL="0" marR="0" marT="4318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05740">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5" name="object 5"/>
          <p:cNvSpPr/>
          <p:nvPr/>
        </p:nvSpPr>
        <p:spPr>
          <a:xfrm>
            <a:off x="1956816" y="4776228"/>
            <a:ext cx="6525895" cy="2068195"/>
          </a:xfrm>
          <a:custGeom>
            <a:avLst/>
            <a:gdLst/>
            <a:ahLst/>
            <a:cxnLst/>
            <a:rect l="l" t="t" r="r" b="b"/>
            <a:pathLst>
              <a:path w="6525895" h="2068195">
                <a:moveTo>
                  <a:pt x="2464295" y="7607"/>
                </a:moveTo>
                <a:lnTo>
                  <a:pt x="2453627" y="7607"/>
                </a:lnTo>
                <a:lnTo>
                  <a:pt x="2453627" y="16751"/>
                </a:lnTo>
                <a:lnTo>
                  <a:pt x="2453627" y="348996"/>
                </a:lnTo>
                <a:lnTo>
                  <a:pt x="2453627" y="2052815"/>
                </a:lnTo>
                <a:lnTo>
                  <a:pt x="1133843" y="2052815"/>
                </a:lnTo>
                <a:lnTo>
                  <a:pt x="1133843" y="1722120"/>
                </a:lnTo>
                <a:lnTo>
                  <a:pt x="2453627" y="1722120"/>
                </a:lnTo>
                <a:lnTo>
                  <a:pt x="2453627" y="1712976"/>
                </a:lnTo>
                <a:lnTo>
                  <a:pt x="1133843" y="1712976"/>
                </a:lnTo>
                <a:lnTo>
                  <a:pt x="1133843" y="1380744"/>
                </a:lnTo>
                <a:lnTo>
                  <a:pt x="2453627" y="1380744"/>
                </a:lnTo>
                <a:lnTo>
                  <a:pt x="2453627" y="1371600"/>
                </a:lnTo>
                <a:lnTo>
                  <a:pt x="1133843" y="1371600"/>
                </a:lnTo>
                <a:lnTo>
                  <a:pt x="1133843" y="1039368"/>
                </a:lnTo>
                <a:lnTo>
                  <a:pt x="2453627" y="1039368"/>
                </a:lnTo>
                <a:lnTo>
                  <a:pt x="2453627" y="1030211"/>
                </a:lnTo>
                <a:lnTo>
                  <a:pt x="1133843" y="1030211"/>
                </a:lnTo>
                <a:lnTo>
                  <a:pt x="1133843" y="699516"/>
                </a:lnTo>
                <a:lnTo>
                  <a:pt x="2453627" y="699516"/>
                </a:lnTo>
                <a:lnTo>
                  <a:pt x="2453627" y="690372"/>
                </a:lnTo>
                <a:lnTo>
                  <a:pt x="1133843" y="690372"/>
                </a:lnTo>
                <a:lnTo>
                  <a:pt x="1133843" y="358127"/>
                </a:lnTo>
                <a:lnTo>
                  <a:pt x="2453627" y="358127"/>
                </a:lnTo>
                <a:lnTo>
                  <a:pt x="2453627" y="348996"/>
                </a:lnTo>
                <a:lnTo>
                  <a:pt x="1133843" y="348996"/>
                </a:lnTo>
                <a:lnTo>
                  <a:pt x="1133843" y="16751"/>
                </a:lnTo>
                <a:lnTo>
                  <a:pt x="2453627" y="16751"/>
                </a:lnTo>
                <a:lnTo>
                  <a:pt x="2453627" y="7607"/>
                </a:lnTo>
                <a:lnTo>
                  <a:pt x="1124699" y="7607"/>
                </a:lnTo>
                <a:lnTo>
                  <a:pt x="1124699" y="191249"/>
                </a:lnTo>
                <a:lnTo>
                  <a:pt x="1120127" y="188963"/>
                </a:lnTo>
                <a:lnTo>
                  <a:pt x="1053084" y="155435"/>
                </a:lnTo>
                <a:lnTo>
                  <a:pt x="1053084" y="188963"/>
                </a:lnTo>
                <a:lnTo>
                  <a:pt x="559308" y="188963"/>
                </a:lnTo>
                <a:lnTo>
                  <a:pt x="559308" y="868667"/>
                </a:lnTo>
                <a:lnTo>
                  <a:pt x="0" y="868667"/>
                </a:lnTo>
                <a:lnTo>
                  <a:pt x="0" y="877811"/>
                </a:lnTo>
                <a:lnTo>
                  <a:pt x="568452" y="877811"/>
                </a:lnTo>
                <a:lnTo>
                  <a:pt x="568452" y="873239"/>
                </a:lnTo>
                <a:lnTo>
                  <a:pt x="568452" y="868667"/>
                </a:lnTo>
                <a:lnTo>
                  <a:pt x="568452" y="199631"/>
                </a:lnTo>
                <a:lnTo>
                  <a:pt x="1053084" y="199631"/>
                </a:lnTo>
                <a:lnTo>
                  <a:pt x="1053084" y="231635"/>
                </a:lnTo>
                <a:lnTo>
                  <a:pt x="1117092" y="199631"/>
                </a:lnTo>
                <a:lnTo>
                  <a:pt x="1124699" y="195834"/>
                </a:lnTo>
                <a:lnTo>
                  <a:pt x="1124699" y="2061959"/>
                </a:lnTo>
                <a:lnTo>
                  <a:pt x="2464295" y="2061959"/>
                </a:lnTo>
                <a:lnTo>
                  <a:pt x="2464295" y="2057387"/>
                </a:lnTo>
                <a:lnTo>
                  <a:pt x="2464295" y="2052815"/>
                </a:lnTo>
                <a:lnTo>
                  <a:pt x="2464295" y="16751"/>
                </a:lnTo>
                <a:lnTo>
                  <a:pt x="2464295" y="12179"/>
                </a:lnTo>
                <a:lnTo>
                  <a:pt x="2464295" y="7607"/>
                </a:lnTo>
                <a:close/>
              </a:path>
              <a:path w="6525895" h="2068195">
                <a:moveTo>
                  <a:pt x="4700016" y="339852"/>
                </a:moveTo>
                <a:lnTo>
                  <a:pt x="4692396" y="339852"/>
                </a:lnTo>
                <a:lnTo>
                  <a:pt x="4692396" y="22860"/>
                </a:lnTo>
                <a:lnTo>
                  <a:pt x="4692396" y="18288"/>
                </a:lnTo>
                <a:lnTo>
                  <a:pt x="4692396" y="13716"/>
                </a:lnTo>
                <a:lnTo>
                  <a:pt x="4683239" y="13716"/>
                </a:lnTo>
                <a:lnTo>
                  <a:pt x="4683239" y="22860"/>
                </a:lnTo>
                <a:lnTo>
                  <a:pt x="4683239" y="339852"/>
                </a:lnTo>
                <a:lnTo>
                  <a:pt x="3369564" y="339852"/>
                </a:lnTo>
                <a:lnTo>
                  <a:pt x="3369564" y="348996"/>
                </a:lnTo>
                <a:lnTo>
                  <a:pt x="4683239" y="348996"/>
                </a:lnTo>
                <a:lnTo>
                  <a:pt x="4683239" y="681228"/>
                </a:lnTo>
                <a:lnTo>
                  <a:pt x="3369564" y="681228"/>
                </a:lnTo>
                <a:lnTo>
                  <a:pt x="3369564" y="690372"/>
                </a:lnTo>
                <a:lnTo>
                  <a:pt x="4683239" y="690372"/>
                </a:lnTo>
                <a:lnTo>
                  <a:pt x="4683239" y="1022604"/>
                </a:lnTo>
                <a:lnTo>
                  <a:pt x="3369564" y="1022604"/>
                </a:lnTo>
                <a:lnTo>
                  <a:pt x="3369564" y="1031748"/>
                </a:lnTo>
                <a:lnTo>
                  <a:pt x="4683239" y="1031748"/>
                </a:lnTo>
                <a:lnTo>
                  <a:pt x="4683239" y="1362443"/>
                </a:lnTo>
                <a:lnTo>
                  <a:pt x="3369564" y="1362443"/>
                </a:lnTo>
                <a:lnTo>
                  <a:pt x="3369564" y="1371600"/>
                </a:lnTo>
                <a:lnTo>
                  <a:pt x="4683239" y="1371600"/>
                </a:lnTo>
                <a:lnTo>
                  <a:pt x="4683239" y="1703832"/>
                </a:lnTo>
                <a:lnTo>
                  <a:pt x="3369564" y="1703832"/>
                </a:lnTo>
                <a:lnTo>
                  <a:pt x="3369564" y="1712976"/>
                </a:lnTo>
                <a:lnTo>
                  <a:pt x="4683239" y="1712976"/>
                </a:lnTo>
                <a:lnTo>
                  <a:pt x="4683239" y="2058924"/>
                </a:lnTo>
                <a:lnTo>
                  <a:pt x="3363468" y="2058924"/>
                </a:lnTo>
                <a:lnTo>
                  <a:pt x="3363468" y="22860"/>
                </a:lnTo>
                <a:lnTo>
                  <a:pt x="4683239" y="22860"/>
                </a:lnTo>
                <a:lnTo>
                  <a:pt x="4683239" y="13716"/>
                </a:lnTo>
                <a:lnTo>
                  <a:pt x="3352800" y="13716"/>
                </a:lnTo>
                <a:lnTo>
                  <a:pt x="3352800" y="2068068"/>
                </a:lnTo>
                <a:lnTo>
                  <a:pt x="4692396" y="2068068"/>
                </a:lnTo>
                <a:lnTo>
                  <a:pt x="4692396" y="2063496"/>
                </a:lnTo>
                <a:lnTo>
                  <a:pt x="4692396" y="2058924"/>
                </a:lnTo>
                <a:lnTo>
                  <a:pt x="4692396" y="1712976"/>
                </a:lnTo>
                <a:lnTo>
                  <a:pt x="4700016" y="1712976"/>
                </a:lnTo>
                <a:lnTo>
                  <a:pt x="4700016" y="1703832"/>
                </a:lnTo>
                <a:lnTo>
                  <a:pt x="4692396" y="1703832"/>
                </a:lnTo>
                <a:lnTo>
                  <a:pt x="4692396" y="1371600"/>
                </a:lnTo>
                <a:lnTo>
                  <a:pt x="4700016" y="1371600"/>
                </a:lnTo>
                <a:lnTo>
                  <a:pt x="4700016" y="1362443"/>
                </a:lnTo>
                <a:lnTo>
                  <a:pt x="4692396" y="1362443"/>
                </a:lnTo>
                <a:lnTo>
                  <a:pt x="4692396" y="1031748"/>
                </a:lnTo>
                <a:lnTo>
                  <a:pt x="4700016" y="1031748"/>
                </a:lnTo>
                <a:lnTo>
                  <a:pt x="4700016" y="1022604"/>
                </a:lnTo>
                <a:lnTo>
                  <a:pt x="4692396" y="1022604"/>
                </a:lnTo>
                <a:lnTo>
                  <a:pt x="4692396" y="690372"/>
                </a:lnTo>
                <a:lnTo>
                  <a:pt x="4700016" y="690372"/>
                </a:lnTo>
                <a:lnTo>
                  <a:pt x="4700016" y="681228"/>
                </a:lnTo>
                <a:lnTo>
                  <a:pt x="4692396" y="681228"/>
                </a:lnTo>
                <a:lnTo>
                  <a:pt x="4692396" y="348996"/>
                </a:lnTo>
                <a:lnTo>
                  <a:pt x="4700016" y="348996"/>
                </a:lnTo>
                <a:lnTo>
                  <a:pt x="4700016" y="339852"/>
                </a:lnTo>
                <a:close/>
              </a:path>
              <a:path w="6525895" h="2068195">
                <a:moveTo>
                  <a:pt x="6525768" y="0"/>
                </a:moveTo>
                <a:lnTo>
                  <a:pt x="6516624" y="0"/>
                </a:lnTo>
                <a:lnTo>
                  <a:pt x="6516624" y="9144"/>
                </a:lnTo>
                <a:lnTo>
                  <a:pt x="6516624" y="1362443"/>
                </a:lnTo>
                <a:lnTo>
                  <a:pt x="5544299" y="1362443"/>
                </a:lnTo>
                <a:lnTo>
                  <a:pt x="5544299" y="9144"/>
                </a:lnTo>
                <a:lnTo>
                  <a:pt x="6516624" y="9144"/>
                </a:lnTo>
                <a:lnTo>
                  <a:pt x="6516624" y="0"/>
                </a:lnTo>
                <a:lnTo>
                  <a:pt x="5535155" y="0"/>
                </a:lnTo>
                <a:lnTo>
                  <a:pt x="5535155" y="1371600"/>
                </a:lnTo>
                <a:lnTo>
                  <a:pt x="6525768" y="1371600"/>
                </a:lnTo>
                <a:lnTo>
                  <a:pt x="6525768" y="1367028"/>
                </a:lnTo>
                <a:lnTo>
                  <a:pt x="6525768" y="1362443"/>
                </a:lnTo>
                <a:lnTo>
                  <a:pt x="6525768" y="9144"/>
                </a:lnTo>
                <a:lnTo>
                  <a:pt x="6525768" y="4572"/>
                </a:lnTo>
                <a:lnTo>
                  <a:pt x="6525768" y="0"/>
                </a:lnTo>
                <a:close/>
              </a:path>
            </a:pathLst>
          </a:custGeom>
          <a:solidFill>
            <a:srgbClr val="000000"/>
          </a:solidFill>
        </p:spPr>
        <p:txBody>
          <a:bodyPr wrap="square" lIns="0" tIns="0" rIns="0" bIns="0" rtlCol="0"/>
          <a:lstStyle/>
          <a:p>
            <a:endParaRPr/>
          </a:p>
        </p:txBody>
      </p:sp>
      <p:sp>
        <p:nvSpPr>
          <p:cNvPr id="6" name="object 6"/>
          <p:cNvSpPr txBox="1"/>
          <p:nvPr/>
        </p:nvSpPr>
        <p:spPr>
          <a:xfrm>
            <a:off x="3515385" y="5174916"/>
            <a:ext cx="4679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1</a:t>
            </a:r>
            <a:r>
              <a:rPr sz="1600" spc="-5" dirty="0">
                <a:latin typeface="Tahoma"/>
                <a:cs typeface="Tahoma"/>
              </a:rPr>
              <a:t>]</a:t>
            </a:r>
            <a:endParaRPr sz="1600">
              <a:latin typeface="Tahoma"/>
              <a:cs typeface="Tahoma"/>
            </a:endParaRPr>
          </a:p>
        </p:txBody>
      </p:sp>
      <p:sp>
        <p:nvSpPr>
          <p:cNvPr id="7" name="object 7"/>
          <p:cNvSpPr txBox="1"/>
          <p:nvPr/>
        </p:nvSpPr>
        <p:spPr>
          <a:xfrm>
            <a:off x="3515385" y="5504189"/>
            <a:ext cx="4679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2</a:t>
            </a:r>
            <a:r>
              <a:rPr sz="1600" spc="-5" dirty="0">
                <a:latin typeface="Tahoma"/>
                <a:cs typeface="Tahoma"/>
              </a:rPr>
              <a:t>]</a:t>
            </a:r>
            <a:endParaRPr sz="1600">
              <a:latin typeface="Tahoma"/>
              <a:cs typeface="Tahoma"/>
            </a:endParaRPr>
          </a:p>
        </p:txBody>
      </p:sp>
      <p:sp>
        <p:nvSpPr>
          <p:cNvPr id="8" name="object 8"/>
          <p:cNvSpPr txBox="1"/>
          <p:nvPr/>
        </p:nvSpPr>
        <p:spPr>
          <a:xfrm>
            <a:off x="3654042" y="5856225"/>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9" name="object 9"/>
          <p:cNvSpPr txBox="1"/>
          <p:nvPr/>
        </p:nvSpPr>
        <p:spPr>
          <a:xfrm>
            <a:off x="3436110" y="6525276"/>
            <a:ext cx="69088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2</a:t>
            </a:r>
            <a:r>
              <a:rPr sz="1600" dirty="0">
                <a:latin typeface="Tahoma"/>
                <a:cs typeface="Tahoma"/>
              </a:rPr>
              <a:t>55</a:t>
            </a:r>
            <a:r>
              <a:rPr sz="1600" spc="-5" dirty="0">
                <a:latin typeface="Tahoma"/>
                <a:cs typeface="Tahoma"/>
              </a:rPr>
              <a:t>]</a:t>
            </a:r>
            <a:endParaRPr sz="1600">
              <a:latin typeface="Tahoma"/>
              <a:cs typeface="Tahoma"/>
            </a:endParaRPr>
          </a:p>
        </p:txBody>
      </p:sp>
      <p:sp>
        <p:nvSpPr>
          <p:cNvPr id="10" name="object 10"/>
          <p:cNvSpPr txBox="1"/>
          <p:nvPr/>
        </p:nvSpPr>
        <p:spPr>
          <a:xfrm>
            <a:off x="5699259" y="5155122"/>
            <a:ext cx="5829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f_pos</a:t>
            </a:r>
            <a:endParaRPr sz="1600">
              <a:latin typeface="Consolas"/>
              <a:cs typeface="Consolas"/>
            </a:endParaRPr>
          </a:p>
        </p:txBody>
      </p:sp>
      <p:sp>
        <p:nvSpPr>
          <p:cNvPr id="11" name="object 11"/>
          <p:cNvSpPr txBox="1"/>
          <p:nvPr/>
        </p:nvSpPr>
        <p:spPr>
          <a:xfrm>
            <a:off x="5589501" y="5484296"/>
            <a:ext cx="80391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onsolas"/>
                <a:cs typeface="Consolas"/>
              </a:rPr>
              <a:t>f_inode</a:t>
            </a:r>
            <a:endParaRPr sz="1600">
              <a:latin typeface="Consolas"/>
              <a:cs typeface="Consolas"/>
            </a:endParaRPr>
          </a:p>
        </p:txBody>
      </p:sp>
      <p:sp>
        <p:nvSpPr>
          <p:cNvPr id="12" name="object 12"/>
          <p:cNvSpPr txBox="1"/>
          <p:nvPr/>
        </p:nvSpPr>
        <p:spPr>
          <a:xfrm>
            <a:off x="5879088" y="6188344"/>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13" name="object 13"/>
          <p:cNvSpPr txBox="1"/>
          <p:nvPr/>
        </p:nvSpPr>
        <p:spPr>
          <a:xfrm>
            <a:off x="5892746" y="6517668"/>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14" name="object 14"/>
          <p:cNvSpPr/>
          <p:nvPr/>
        </p:nvSpPr>
        <p:spPr>
          <a:xfrm>
            <a:off x="4416539" y="4911851"/>
            <a:ext cx="3080385" cy="733425"/>
          </a:xfrm>
          <a:custGeom>
            <a:avLst/>
            <a:gdLst/>
            <a:ahLst/>
            <a:cxnLst/>
            <a:rect l="l" t="t" r="r" b="b"/>
            <a:pathLst>
              <a:path w="3080384" h="733425">
                <a:moveTo>
                  <a:pt x="899160" y="45732"/>
                </a:moveTo>
                <a:lnTo>
                  <a:pt x="890028" y="41160"/>
                </a:lnTo>
                <a:lnTo>
                  <a:pt x="822960" y="7632"/>
                </a:lnTo>
                <a:lnTo>
                  <a:pt x="822960" y="41160"/>
                </a:lnTo>
                <a:lnTo>
                  <a:pt x="445008" y="41160"/>
                </a:lnTo>
                <a:lnTo>
                  <a:pt x="445008" y="723912"/>
                </a:lnTo>
                <a:lnTo>
                  <a:pt x="0" y="723912"/>
                </a:lnTo>
                <a:lnTo>
                  <a:pt x="0" y="733056"/>
                </a:lnTo>
                <a:lnTo>
                  <a:pt x="454152" y="733056"/>
                </a:lnTo>
                <a:lnTo>
                  <a:pt x="454152" y="728484"/>
                </a:lnTo>
                <a:lnTo>
                  <a:pt x="454152" y="723912"/>
                </a:lnTo>
                <a:lnTo>
                  <a:pt x="454152" y="50304"/>
                </a:lnTo>
                <a:lnTo>
                  <a:pt x="822960" y="50304"/>
                </a:lnTo>
                <a:lnTo>
                  <a:pt x="822960" y="83832"/>
                </a:lnTo>
                <a:lnTo>
                  <a:pt x="890016" y="50304"/>
                </a:lnTo>
                <a:lnTo>
                  <a:pt x="899160" y="45732"/>
                </a:lnTo>
                <a:close/>
              </a:path>
              <a:path w="3080384" h="733425">
                <a:moveTo>
                  <a:pt x="3080016" y="38100"/>
                </a:moveTo>
                <a:lnTo>
                  <a:pt x="3070872" y="33528"/>
                </a:lnTo>
                <a:lnTo>
                  <a:pt x="3003816" y="0"/>
                </a:lnTo>
                <a:lnTo>
                  <a:pt x="3003816" y="33528"/>
                </a:lnTo>
                <a:lnTo>
                  <a:pt x="2654820" y="33528"/>
                </a:lnTo>
                <a:lnTo>
                  <a:pt x="2654820" y="714756"/>
                </a:lnTo>
                <a:lnTo>
                  <a:pt x="2240292" y="714756"/>
                </a:lnTo>
                <a:lnTo>
                  <a:pt x="2240292" y="723900"/>
                </a:lnTo>
                <a:lnTo>
                  <a:pt x="2665488" y="723900"/>
                </a:lnTo>
                <a:lnTo>
                  <a:pt x="2665488" y="719328"/>
                </a:lnTo>
                <a:lnTo>
                  <a:pt x="2665488" y="714756"/>
                </a:lnTo>
                <a:lnTo>
                  <a:pt x="2665488" y="42672"/>
                </a:lnTo>
                <a:lnTo>
                  <a:pt x="3003816" y="42672"/>
                </a:lnTo>
                <a:lnTo>
                  <a:pt x="3003816" y="76200"/>
                </a:lnTo>
                <a:lnTo>
                  <a:pt x="3070872" y="42672"/>
                </a:lnTo>
                <a:lnTo>
                  <a:pt x="3080016" y="38100"/>
                </a:lnTo>
                <a:close/>
              </a:path>
            </a:pathLst>
          </a:custGeom>
          <a:solidFill>
            <a:srgbClr val="000000"/>
          </a:solidFill>
        </p:spPr>
        <p:txBody>
          <a:bodyPr wrap="square" lIns="0" tIns="0" rIns="0" bIns="0" rtlCol="0"/>
          <a:lstStyle/>
          <a:p>
            <a:endParaRPr/>
          </a:p>
        </p:txBody>
      </p:sp>
      <p:sp>
        <p:nvSpPr>
          <p:cNvPr id="15" name="object 15"/>
          <p:cNvSpPr txBox="1"/>
          <p:nvPr/>
        </p:nvSpPr>
        <p:spPr>
          <a:xfrm>
            <a:off x="2953040" y="4244254"/>
            <a:ext cx="1562735" cy="858519"/>
          </a:xfrm>
          <a:prstGeom prst="rect">
            <a:avLst/>
          </a:prstGeom>
        </p:spPr>
        <p:txBody>
          <a:bodyPr vert="horz" wrap="square" lIns="0" tIns="170815" rIns="0" bIns="0" rtlCol="0">
            <a:spAutoFit/>
          </a:bodyPr>
          <a:lstStyle/>
          <a:p>
            <a:pPr algn="ctr">
              <a:lnSpc>
                <a:spcPct val="100000"/>
              </a:lnSpc>
              <a:spcBef>
                <a:spcPts val="1345"/>
              </a:spcBef>
            </a:pPr>
            <a:r>
              <a:rPr sz="2000" dirty="0">
                <a:latin typeface="Consolas"/>
                <a:cs typeface="Consolas"/>
              </a:rPr>
              <a:t>file_struct</a:t>
            </a:r>
            <a:endParaRPr sz="2000">
              <a:latin typeface="Consolas"/>
              <a:cs typeface="Consolas"/>
            </a:endParaRPr>
          </a:p>
          <a:p>
            <a:pPr marL="30480" algn="ctr">
              <a:lnSpc>
                <a:spcPct val="100000"/>
              </a:lnSpc>
              <a:spcBef>
                <a:spcPts val="990"/>
              </a:spcBef>
            </a:pPr>
            <a:r>
              <a:rPr sz="1600" spc="-5" dirty="0">
                <a:latin typeface="Tahoma"/>
                <a:cs typeface="Tahoma"/>
              </a:rPr>
              <a:t>…</a:t>
            </a:r>
            <a:endParaRPr sz="1600">
              <a:latin typeface="Tahoma"/>
              <a:cs typeface="Tahoma"/>
            </a:endParaRPr>
          </a:p>
        </p:txBody>
      </p:sp>
      <p:sp>
        <p:nvSpPr>
          <p:cNvPr id="16" name="object 16"/>
          <p:cNvSpPr txBox="1"/>
          <p:nvPr/>
        </p:nvSpPr>
        <p:spPr>
          <a:xfrm>
            <a:off x="5696191" y="4288351"/>
            <a:ext cx="692785" cy="793115"/>
          </a:xfrm>
          <a:prstGeom prst="rect">
            <a:avLst/>
          </a:prstGeom>
        </p:spPr>
        <p:txBody>
          <a:bodyPr vert="horz" wrap="square" lIns="0" tIns="134620" rIns="0" bIns="0" rtlCol="0">
            <a:spAutoFit/>
          </a:bodyPr>
          <a:lstStyle/>
          <a:p>
            <a:pPr marL="106680">
              <a:lnSpc>
                <a:spcPct val="100000"/>
              </a:lnSpc>
              <a:spcBef>
                <a:spcPts val="1060"/>
              </a:spcBef>
            </a:pPr>
            <a:r>
              <a:rPr sz="2000" spc="-5" dirty="0">
                <a:latin typeface="Tahoma"/>
                <a:cs typeface="Tahoma"/>
              </a:rPr>
              <a:t>file</a:t>
            </a:r>
            <a:endParaRPr sz="2000">
              <a:latin typeface="Tahoma"/>
              <a:cs typeface="Tahoma"/>
            </a:endParaRPr>
          </a:p>
          <a:p>
            <a:pPr marL="12700">
              <a:lnSpc>
                <a:spcPct val="100000"/>
              </a:lnSpc>
              <a:spcBef>
                <a:spcPts val="760"/>
              </a:spcBef>
            </a:pPr>
            <a:r>
              <a:rPr sz="1600" spc="-10" dirty="0">
                <a:latin typeface="Consolas"/>
                <a:cs typeface="Consolas"/>
              </a:rPr>
              <a:t>f_mode</a:t>
            </a:r>
            <a:endParaRPr sz="1600">
              <a:latin typeface="Consolas"/>
              <a:cs typeface="Consolas"/>
            </a:endParaRPr>
          </a:p>
        </p:txBody>
      </p:sp>
      <p:sp>
        <p:nvSpPr>
          <p:cNvPr id="17" name="object 17"/>
          <p:cNvSpPr txBox="1"/>
          <p:nvPr/>
        </p:nvSpPr>
        <p:spPr>
          <a:xfrm>
            <a:off x="1208019" y="4416088"/>
            <a:ext cx="4686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PC</a:t>
            </a:r>
            <a:r>
              <a:rPr sz="2000" dirty="0">
                <a:latin typeface="Tahoma"/>
                <a:cs typeface="Tahoma"/>
              </a:rPr>
              <a:t>B</a:t>
            </a:r>
            <a:endParaRPr sz="2000">
              <a:latin typeface="Tahoma"/>
              <a:cs typeface="Tahoma"/>
            </a:endParaRPr>
          </a:p>
        </p:txBody>
      </p:sp>
      <p:sp>
        <p:nvSpPr>
          <p:cNvPr id="18" name="object 18"/>
          <p:cNvSpPr txBox="1"/>
          <p:nvPr/>
        </p:nvSpPr>
        <p:spPr>
          <a:xfrm>
            <a:off x="7154589" y="6465770"/>
            <a:ext cx="201739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ahoma"/>
                <a:cs typeface="Tahoma"/>
              </a:rPr>
              <a:t>File operation</a:t>
            </a:r>
            <a:r>
              <a:rPr sz="1600" spc="-15" dirty="0">
                <a:latin typeface="Tahoma"/>
                <a:cs typeface="Tahoma"/>
              </a:rPr>
              <a:t> </a:t>
            </a:r>
            <a:r>
              <a:rPr sz="1600" spc="-10" dirty="0">
                <a:latin typeface="Tahoma"/>
                <a:cs typeface="Tahoma"/>
              </a:rPr>
              <a:t>routines</a:t>
            </a:r>
            <a:endParaRPr sz="1600">
              <a:latin typeface="Tahoma"/>
              <a:cs typeface="Tahoma"/>
            </a:endParaRPr>
          </a:p>
        </p:txBody>
      </p:sp>
      <p:sp>
        <p:nvSpPr>
          <p:cNvPr id="19" name="object 19"/>
          <p:cNvSpPr/>
          <p:nvPr/>
        </p:nvSpPr>
        <p:spPr>
          <a:xfrm>
            <a:off x="6641592" y="5971032"/>
            <a:ext cx="436245" cy="670560"/>
          </a:xfrm>
          <a:custGeom>
            <a:avLst/>
            <a:gdLst/>
            <a:ahLst/>
            <a:cxnLst/>
            <a:rect l="l" t="t" r="r" b="b"/>
            <a:pathLst>
              <a:path w="436245" h="670559">
                <a:moveTo>
                  <a:pt x="213360" y="9144"/>
                </a:moveTo>
                <a:lnTo>
                  <a:pt x="0" y="9144"/>
                </a:lnTo>
                <a:lnTo>
                  <a:pt x="0" y="0"/>
                </a:lnTo>
                <a:lnTo>
                  <a:pt x="222504" y="0"/>
                </a:lnTo>
                <a:lnTo>
                  <a:pt x="222504" y="4572"/>
                </a:lnTo>
                <a:lnTo>
                  <a:pt x="213360" y="4572"/>
                </a:lnTo>
                <a:lnTo>
                  <a:pt x="213360" y="9144"/>
                </a:lnTo>
                <a:close/>
              </a:path>
              <a:path w="436245" h="670559">
                <a:moveTo>
                  <a:pt x="359663" y="637031"/>
                </a:moveTo>
                <a:lnTo>
                  <a:pt x="213360" y="637031"/>
                </a:lnTo>
                <a:lnTo>
                  <a:pt x="213360" y="4572"/>
                </a:lnTo>
                <a:lnTo>
                  <a:pt x="217931" y="9144"/>
                </a:lnTo>
                <a:lnTo>
                  <a:pt x="222504" y="9144"/>
                </a:lnTo>
                <a:lnTo>
                  <a:pt x="222504" y="627887"/>
                </a:lnTo>
                <a:lnTo>
                  <a:pt x="217931" y="627887"/>
                </a:lnTo>
                <a:lnTo>
                  <a:pt x="222504" y="632460"/>
                </a:lnTo>
                <a:lnTo>
                  <a:pt x="359663" y="632460"/>
                </a:lnTo>
                <a:lnTo>
                  <a:pt x="359663" y="637031"/>
                </a:lnTo>
                <a:close/>
              </a:path>
              <a:path w="436245" h="670559">
                <a:moveTo>
                  <a:pt x="222504" y="9144"/>
                </a:moveTo>
                <a:lnTo>
                  <a:pt x="217931" y="9144"/>
                </a:lnTo>
                <a:lnTo>
                  <a:pt x="213360" y="4572"/>
                </a:lnTo>
                <a:lnTo>
                  <a:pt x="222504" y="4572"/>
                </a:lnTo>
                <a:lnTo>
                  <a:pt x="222504" y="9144"/>
                </a:lnTo>
                <a:close/>
              </a:path>
              <a:path w="436245" h="670559">
                <a:moveTo>
                  <a:pt x="359663" y="670560"/>
                </a:moveTo>
                <a:lnTo>
                  <a:pt x="359663" y="594360"/>
                </a:lnTo>
                <a:lnTo>
                  <a:pt x="426719" y="627887"/>
                </a:lnTo>
                <a:lnTo>
                  <a:pt x="371856" y="627887"/>
                </a:lnTo>
                <a:lnTo>
                  <a:pt x="371856" y="637031"/>
                </a:lnTo>
                <a:lnTo>
                  <a:pt x="426720" y="637031"/>
                </a:lnTo>
                <a:lnTo>
                  <a:pt x="359663" y="670560"/>
                </a:lnTo>
                <a:close/>
              </a:path>
              <a:path w="436245" h="670559">
                <a:moveTo>
                  <a:pt x="222504" y="632460"/>
                </a:moveTo>
                <a:lnTo>
                  <a:pt x="217931" y="627887"/>
                </a:lnTo>
                <a:lnTo>
                  <a:pt x="222504" y="627887"/>
                </a:lnTo>
                <a:lnTo>
                  <a:pt x="222504" y="632460"/>
                </a:lnTo>
                <a:close/>
              </a:path>
              <a:path w="436245" h="670559">
                <a:moveTo>
                  <a:pt x="359663" y="632460"/>
                </a:moveTo>
                <a:lnTo>
                  <a:pt x="222504" y="632460"/>
                </a:lnTo>
                <a:lnTo>
                  <a:pt x="222504" y="627887"/>
                </a:lnTo>
                <a:lnTo>
                  <a:pt x="359663" y="627887"/>
                </a:lnTo>
                <a:lnTo>
                  <a:pt x="359663" y="632460"/>
                </a:lnTo>
                <a:close/>
              </a:path>
              <a:path w="436245" h="670559">
                <a:moveTo>
                  <a:pt x="426720" y="637031"/>
                </a:moveTo>
                <a:lnTo>
                  <a:pt x="371856" y="637031"/>
                </a:lnTo>
                <a:lnTo>
                  <a:pt x="371856" y="627887"/>
                </a:lnTo>
                <a:lnTo>
                  <a:pt x="426719" y="627887"/>
                </a:lnTo>
                <a:lnTo>
                  <a:pt x="435863" y="632460"/>
                </a:lnTo>
                <a:lnTo>
                  <a:pt x="426720" y="637031"/>
                </a:lnTo>
                <a:close/>
              </a:path>
            </a:pathLst>
          </a:custGeom>
          <a:solidFill>
            <a:srgbClr val="000000"/>
          </a:solidFill>
        </p:spPr>
        <p:txBody>
          <a:bodyPr wrap="square" lIns="0" tIns="0" rIns="0" bIns="0" rtlCol="0"/>
          <a:lstStyle/>
          <a:p>
            <a:endParaRPr/>
          </a:p>
        </p:txBody>
      </p:sp>
      <p:sp>
        <p:nvSpPr>
          <p:cNvPr id="20" name="object 20"/>
          <p:cNvSpPr txBox="1"/>
          <p:nvPr/>
        </p:nvSpPr>
        <p:spPr>
          <a:xfrm>
            <a:off x="5740331" y="5827227"/>
            <a:ext cx="4718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f_op</a:t>
            </a:r>
            <a:endParaRPr sz="1600">
              <a:latin typeface="Consolas"/>
              <a:cs typeface="Consolas"/>
            </a:endParaRPr>
          </a:p>
        </p:txBody>
      </p:sp>
      <p:sp>
        <p:nvSpPr>
          <p:cNvPr id="21" name="object 2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22" name="object 22"/>
          <p:cNvSpPr txBox="1"/>
          <p:nvPr/>
        </p:nvSpPr>
        <p:spPr>
          <a:xfrm>
            <a:off x="9022633" y="6871149"/>
            <a:ext cx="220979" cy="24066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6</a:t>
            </a:r>
            <a:r>
              <a:rPr sz="1400" dirty="0">
                <a:latin typeface="Tahoma"/>
                <a:cs typeface="Tahoma"/>
              </a:rPr>
              <a:t>8</a:t>
            </a:r>
            <a:endParaRPr sz="14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512945" cy="452120"/>
          </a:xfrm>
          <a:prstGeom prst="rect">
            <a:avLst/>
          </a:prstGeom>
        </p:spPr>
        <p:txBody>
          <a:bodyPr vert="horz" wrap="square" lIns="0" tIns="12065" rIns="0" bIns="0" rtlCol="0">
            <a:spAutoFit/>
          </a:bodyPr>
          <a:lstStyle/>
          <a:p>
            <a:pPr marL="12700">
              <a:lnSpc>
                <a:spcPct val="100000"/>
              </a:lnSpc>
              <a:spcBef>
                <a:spcPts val="95"/>
              </a:spcBef>
            </a:pPr>
            <a:r>
              <a:rPr spc="-5" dirty="0"/>
              <a:t>Interprocess</a:t>
            </a:r>
            <a:r>
              <a:rPr spc="-10" dirty="0"/>
              <a:t> </a:t>
            </a:r>
            <a:r>
              <a:rPr spc="-5" dirty="0"/>
              <a:t>Communication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a:t>
            </a:fld>
            <a:endParaRPr dirty="0"/>
          </a:p>
        </p:txBody>
      </p:sp>
      <p:sp>
        <p:nvSpPr>
          <p:cNvPr id="3" name="object 3"/>
          <p:cNvSpPr txBox="1"/>
          <p:nvPr/>
        </p:nvSpPr>
        <p:spPr>
          <a:xfrm>
            <a:off x="860584" y="1547597"/>
            <a:ext cx="7750175" cy="4874895"/>
          </a:xfrm>
          <a:prstGeom prst="rect">
            <a:avLst/>
          </a:prstGeom>
        </p:spPr>
        <p:txBody>
          <a:bodyPr vert="horz" wrap="square" lIns="0" tIns="78105" rIns="0" bIns="0" rtlCol="0">
            <a:spAutoFit/>
          </a:bodyPr>
          <a:lstStyle/>
          <a:p>
            <a:pPr marL="343535" marR="24130" indent="-343535" algn="r">
              <a:lnSpc>
                <a:spcPct val="100000"/>
              </a:lnSpc>
              <a:spcBef>
                <a:spcPts val="615"/>
              </a:spcBef>
              <a:buChar char="•"/>
              <a:tabLst>
                <a:tab pos="343535" algn="l"/>
                <a:tab pos="344170" algn="l"/>
              </a:tabLst>
            </a:pPr>
            <a:r>
              <a:rPr sz="2100" spc="-5" dirty="0">
                <a:latin typeface="Tahoma"/>
                <a:cs typeface="Tahoma"/>
              </a:rPr>
              <a:t>Processes</a:t>
            </a:r>
            <a:r>
              <a:rPr sz="2100" spc="15" dirty="0">
                <a:latin typeface="Tahoma"/>
                <a:cs typeface="Tahoma"/>
              </a:rPr>
              <a:t> </a:t>
            </a:r>
            <a:r>
              <a:rPr sz="2100" dirty="0">
                <a:latin typeface="Tahoma"/>
                <a:cs typeface="Tahoma"/>
              </a:rPr>
              <a:t>within</a:t>
            </a:r>
            <a:r>
              <a:rPr sz="2100" spc="-30" dirty="0">
                <a:latin typeface="Tahoma"/>
                <a:cs typeface="Tahoma"/>
              </a:rPr>
              <a:t> </a:t>
            </a:r>
            <a:r>
              <a:rPr sz="2100" dirty="0">
                <a:latin typeface="Tahoma"/>
                <a:cs typeface="Tahoma"/>
              </a:rPr>
              <a:t>a system</a:t>
            </a:r>
            <a:r>
              <a:rPr sz="2100" spc="-10" dirty="0">
                <a:latin typeface="Tahoma"/>
                <a:cs typeface="Tahoma"/>
              </a:rPr>
              <a:t> </a:t>
            </a:r>
            <a:r>
              <a:rPr sz="2100" dirty="0">
                <a:latin typeface="Tahoma"/>
                <a:cs typeface="Tahoma"/>
              </a:rPr>
              <a:t>may</a:t>
            </a:r>
            <a:r>
              <a:rPr sz="2100" spc="-10" dirty="0">
                <a:latin typeface="Tahoma"/>
                <a:cs typeface="Tahoma"/>
              </a:rPr>
              <a:t> </a:t>
            </a:r>
            <a:r>
              <a:rPr sz="2100" spc="-5" dirty="0">
                <a:latin typeface="Tahoma"/>
                <a:cs typeface="Tahoma"/>
              </a:rPr>
              <a:t>be</a:t>
            </a:r>
            <a:r>
              <a:rPr sz="2100" dirty="0">
                <a:latin typeface="Tahoma"/>
                <a:cs typeface="Tahoma"/>
              </a:rPr>
              <a:t> </a:t>
            </a:r>
            <a:r>
              <a:rPr sz="2100" dirty="0">
                <a:solidFill>
                  <a:srgbClr val="0070BF"/>
                </a:solidFill>
                <a:latin typeface="Tahoma"/>
                <a:cs typeface="Tahoma"/>
              </a:rPr>
              <a:t>independent</a:t>
            </a:r>
            <a:r>
              <a:rPr sz="2100" spc="-35" dirty="0">
                <a:solidFill>
                  <a:srgbClr val="0070BF"/>
                </a:solidFill>
                <a:latin typeface="Tahoma"/>
                <a:cs typeface="Tahoma"/>
              </a:rPr>
              <a:t> </a:t>
            </a:r>
            <a:r>
              <a:rPr sz="2100" spc="-5" dirty="0">
                <a:latin typeface="Tahoma"/>
                <a:cs typeface="Tahoma"/>
              </a:rPr>
              <a:t>or</a:t>
            </a:r>
            <a:r>
              <a:rPr sz="2100" spc="20" dirty="0">
                <a:latin typeface="Tahoma"/>
                <a:cs typeface="Tahoma"/>
              </a:rPr>
              <a:t> </a:t>
            </a:r>
            <a:r>
              <a:rPr sz="2100" spc="-5" dirty="0">
                <a:solidFill>
                  <a:srgbClr val="0070BF"/>
                </a:solidFill>
                <a:latin typeface="Tahoma"/>
                <a:cs typeface="Tahoma"/>
              </a:rPr>
              <a:t>cooperating</a:t>
            </a:r>
            <a:endParaRPr sz="2100">
              <a:latin typeface="Tahoma"/>
              <a:cs typeface="Tahoma"/>
            </a:endParaRPr>
          </a:p>
          <a:p>
            <a:pPr marL="286385" marR="41910" lvl="1" indent="-286385" algn="r">
              <a:lnSpc>
                <a:spcPct val="100000"/>
              </a:lnSpc>
              <a:spcBef>
                <a:spcPts val="465"/>
              </a:spcBef>
              <a:buChar char="–"/>
              <a:tabLst>
                <a:tab pos="286385" algn="l"/>
                <a:tab pos="287020" algn="l"/>
              </a:tabLst>
            </a:pPr>
            <a:r>
              <a:rPr sz="1900" spc="-10" dirty="0">
                <a:latin typeface="Tahoma"/>
                <a:cs typeface="Tahoma"/>
              </a:rPr>
              <a:t>Cooperating</a:t>
            </a:r>
            <a:r>
              <a:rPr sz="1900" spc="55" dirty="0">
                <a:latin typeface="Tahoma"/>
                <a:cs typeface="Tahoma"/>
              </a:rPr>
              <a:t> </a:t>
            </a:r>
            <a:r>
              <a:rPr sz="1900" spc="-5" dirty="0">
                <a:latin typeface="Tahoma"/>
                <a:cs typeface="Tahoma"/>
              </a:rPr>
              <a:t>process</a:t>
            </a:r>
            <a:r>
              <a:rPr sz="1900" spc="30" dirty="0">
                <a:latin typeface="Tahoma"/>
                <a:cs typeface="Tahoma"/>
              </a:rPr>
              <a:t> </a:t>
            </a:r>
            <a:r>
              <a:rPr sz="1900" spc="-5" dirty="0">
                <a:latin typeface="Tahoma"/>
                <a:cs typeface="Tahoma"/>
              </a:rPr>
              <a:t>can</a:t>
            </a:r>
            <a:r>
              <a:rPr sz="1900" spc="25" dirty="0">
                <a:latin typeface="Tahoma"/>
                <a:cs typeface="Tahoma"/>
              </a:rPr>
              <a:t> </a:t>
            </a:r>
            <a:r>
              <a:rPr sz="1900" spc="-10" dirty="0">
                <a:latin typeface="Tahoma"/>
                <a:cs typeface="Tahoma"/>
              </a:rPr>
              <a:t>affect</a:t>
            </a:r>
            <a:r>
              <a:rPr sz="1900" spc="10" dirty="0">
                <a:latin typeface="Tahoma"/>
                <a:cs typeface="Tahoma"/>
              </a:rPr>
              <a:t> </a:t>
            </a:r>
            <a:r>
              <a:rPr sz="1900" dirty="0">
                <a:latin typeface="Tahoma"/>
                <a:cs typeface="Tahoma"/>
              </a:rPr>
              <a:t>or</a:t>
            </a:r>
            <a:r>
              <a:rPr sz="1900" spc="20" dirty="0">
                <a:latin typeface="Tahoma"/>
                <a:cs typeface="Tahoma"/>
              </a:rPr>
              <a:t> </a:t>
            </a:r>
            <a:r>
              <a:rPr sz="1900" spc="-10" dirty="0">
                <a:latin typeface="Tahoma"/>
                <a:cs typeface="Tahoma"/>
              </a:rPr>
              <a:t>be</a:t>
            </a:r>
            <a:r>
              <a:rPr sz="1900" spc="25" dirty="0">
                <a:latin typeface="Tahoma"/>
                <a:cs typeface="Tahoma"/>
              </a:rPr>
              <a:t> </a:t>
            </a:r>
            <a:r>
              <a:rPr sz="1900" spc="-5" dirty="0">
                <a:latin typeface="Tahoma"/>
                <a:cs typeface="Tahoma"/>
              </a:rPr>
              <a:t>affected</a:t>
            </a:r>
            <a:r>
              <a:rPr sz="1900" spc="35" dirty="0">
                <a:latin typeface="Tahoma"/>
                <a:cs typeface="Tahoma"/>
              </a:rPr>
              <a:t> </a:t>
            </a:r>
            <a:r>
              <a:rPr sz="1900" spc="-10" dirty="0">
                <a:latin typeface="Tahoma"/>
                <a:cs typeface="Tahoma"/>
              </a:rPr>
              <a:t>by</a:t>
            </a:r>
            <a:r>
              <a:rPr sz="1900" spc="5" dirty="0">
                <a:latin typeface="Tahoma"/>
                <a:cs typeface="Tahoma"/>
              </a:rPr>
              <a:t> </a:t>
            </a:r>
            <a:r>
              <a:rPr sz="1900" spc="-5" dirty="0">
                <a:latin typeface="Tahoma"/>
                <a:cs typeface="Tahoma"/>
              </a:rPr>
              <a:t>other</a:t>
            </a:r>
            <a:r>
              <a:rPr sz="1900" spc="40" dirty="0">
                <a:latin typeface="Tahoma"/>
                <a:cs typeface="Tahoma"/>
              </a:rPr>
              <a:t> </a:t>
            </a:r>
            <a:r>
              <a:rPr sz="1900" spc="-10" dirty="0">
                <a:latin typeface="Tahoma"/>
                <a:cs typeface="Tahoma"/>
              </a:rPr>
              <a:t>processes</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Reasons</a:t>
            </a:r>
            <a:r>
              <a:rPr sz="2100" spc="-25" dirty="0">
                <a:latin typeface="Tahoma"/>
                <a:cs typeface="Tahoma"/>
              </a:rPr>
              <a:t> </a:t>
            </a:r>
            <a:r>
              <a:rPr sz="2100" dirty="0">
                <a:latin typeface="Tahoma"/>
                <a:cs typeface="Tahoma"/>
              </a:rPr>
              <a:t>for</a:t>
            </a:r>
            <a:r>
              <a:rPr sz="2100" spc="-15" dirty="0">
                <a:latin typeface="Tahoma"/>
                <a:cs typeface="Tahoma"/>
              </a:rPr>
              <a:t> </a:t>
            </a:r>
            <a:r>
              <a:rPr sz="2100" spc="-5" dirty="0">
                <a:latin typeface="Tahoma"/>
                <a:cs typeface="Tahoma"/>
              </a:rPr>
              <a:t>processes corporation</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Information</a:t>
            </a:r>
            <a:r>
              <a:rPr sz="1900" spc="25" dirty="0">
                <a:latin typeface="Tahoma"/>
                <a:cs typeface="Tahoma"/>
              </a:rPr>
              <a:t> </a:t>
            </a:r>
            <a:r>
              <a:rPr sz="1900" spc="-10" dirty="0">
                <a:latin typeface="Tahoma"/>
                <a:cs typeface="Tahoma"/>
              </a:rPr>
              <a:t>sharing</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Computation</a:t>
            </a:r>
            <a:r>
              <a:rPr sz="1900" spc="20" dirty="0">
                <a:latin typeface="Tahoma"/>
                <a:cs typeface="Tahoma"/>
              </a:rPr>
              <a:t> </a:t>
            </a:r>
            <a:r>
              <a:rPr sz="1900" spc="-10" dirty="0">
                <a:latin typeface="Tahoma"/>
                <a:cs typeface="Tahoma"/>
              </a:rPr>
              <a:t>speedup</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Modularity</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Convenience</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Cooperating</a:t>
            </a:r>
            <a:r>
              <a:rPr sz="2100" spc="-20" dirty="0">
                <a:latin typeface="Tahoma"/>
                <a:cs typeface="Tahoma"/>
              </a:rPr>
              <a:t> </a:t>
            </a:r>
            <a:r>
              <a:rPr sz="2100" spc="-5" dirty="0">
                <a:latin typeface="Tahoma"/>
                <a:cs typeface="Tahoma"/>
              </a:rPr>
              <a:t>processes</a:t>
            </a:r>
            <a:r>
              <a:rPr sz="2100" spc="15" dirty="0">
                <a:latin typeface="Tahoma"/>
                <a:cs typeface="Tahoma"/>
              </a:rPr>
              <a:t> </a:t>
            </a:r>
            <a:r>
              <a:rPr sz="2100" spc="-5" dirty="0">
                <a:latin typeface="Tahoma"/>
                <a:cs typeface="Tahoma"/>
              </a:rPr>
              <a:t>need</a:t>
            </a:r>
            <a:r>
              <a:rPr sz="2100" spc="-20" dirty="0">
                <a:latin typeface="Tahoma"/>
                <a:cs typeface="Tahoma"/>
              </a:rPr>
              <a:t> </a:t>
            </a:r>
            <a:r>
              <a:rPr sz="2100" dirty="0">
                <a:latin typeface="Tahoma"/>
                <a:cs typeface="Tahoma"/>
              </a:rPr>
              <a:t>interprocess communication</a:t>
            </a:r>
            <a:r>
              <a:rPr sz="2100" spc="-30" dirty="0">
                <a:latin typeface="Tahoma"/>
                <a:cs typeface="Tahoma"/>
              </a:rPr>
              <a:t> </a:t>
            </a:r>
            <a:r>
              <a:rPr sz="2100" spc="-10" dirty="0">
                <a:latin typeface="Tahoma"/>
                <a:cs typeface="Tahoma"/>
              </a:rPr>
              <a:t>(IPC)</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6235" indent="-344170">
              <a:lnSpc>
                <a:spcPct val="100000"/>
              </a:lnSpc>
              <a:buChar char="•"/>
              <a:tabLst>
                <a:tab pos="356235" algn="l"/>
                <a:tab pos="356870" algn="l"/>
              </a:tabLst>
            </a:pPr>
            <a:r>
              <a:rPr sz="2100" spc="-5" dirty="0">
                <a:latin typeface="Tahoma"/>
                <a:cs typeface="Tahoma"/>
              </a:rPr>
              <a:t>Two</a:t>
            </a:r>
            <a:r>
              <a:rPr sz="2100" spc="-10" dirty="0">
                <a:latin typeface="Tahoma"/>
                <a:cs typeface="Tahoma"/>
              </a:rPr>
              <a:t> </a:t>
            </a:r>
            <a:r>
              <a:rPr sz="2100" dirty="0">
                <a:latin typeface="Tahoma"/>
                <a:cs typeface="Tahoma"/>
              </a:rPr>
              <a:t>fundamental</a:t>
            </a:r>
            <a:r>
              <a:rPr sz="2100" spc="-60" dirty="0">
                <a:latin typeface="Tahoma"/>
                <a:cs typeface="Tahoma"/>
              </a:rPr>
              <a:t> </a:t>
            </a:r>
            <a:r>
              <a:rPr sz="2100" spc="-5" dirty="0">
                <a:latin typeface="Tahoma"/>
                <a:cs typeface="Tahoma"/>
              </a:rPr>
              <a:t>models</a:t>
            </a:r>
            <a:r>
              <a:rPr sz="2100" spc="-10" dirty="0">
                <a:latin typeface="Tahoma"/>
                <a:cs typeface="Tahoma"/>
              </a:rPr>
              <a:t> </a:t>
            </a:r>
            <a:r>
              <a:rPr sz="2100" spc="-5" dirty="0">
                <a:latin typeface="Tahoma"/>
                <a:cs typeface="Tahoma"/>
              </a:rPr>
              <a:t>of</a:t>
            </a:r>
            <a:r>
              <a:rPr sz="2100" spc="-20" dirty="0">
                <a:latin typeface="Tahoma"/>
                <a:cs typeface="Tahoma"/>
              </a:rPr>
              <a:t> </a:t>
            </a:r>
            <a:r>
              <a:rPr sz="2100" spc="-5" dirty="0">
                <a:latin typeface="Tahoma"/>
                <a:cs typeface="Tahoma"/>
              </a:rPr>
              <a:t>IPC</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Shared</a:t>
            </a:r>
            <a:r>
              <a:rPr sz="1900" spc="-10" dirty="0">
                <a:latin typeface="Tahoma"/>
                <a:cs typeface="Tahoma"/>
              </a:rPr>
              <a:t> </a:t>
            </a:r>
            <a:r>
              <a:rPr sz="1900" spc="-5" dirty="0">
                <a:latin typeface="Tahoma"/>
                <a:cs typeface="Tahoma"/>
              </a:rPr>
              <a:t>memory</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Message</a:t>
            </a:r>
            <a:r>
              <a:rPr sz="1900" spc="-30" dirty="0">
                <a:latin typeface="Tahoma"/>
                <a:cs typeface="Tahoma"/>
              </a:rPr>
              <a:t> </a:t>
            </a:r>
            <a:r>
              <a:rPr sz="1900" spc="-5" dirty="0">
                <a:latin typeface="Tahoma"/>
                <a:cs typeface="Tahoma"/>
              </a:rPr>
              <a:t>passing</a:t>
            </a:r>
            <a:endParaRPr sz="1900">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428240" cy="452120"/>
          </a:xfrm>
          <a:prstGeom prst="rect">
            <a:avLst/>
          </a:prstGeom>
        </p:spPr>
        <p:txBody>
          <a:bodyPr vert="horz" wrap="square" lIns="0" tIns="12065" rIns="0" bIns="0" rtlCol="0">
            <a:spAutoFit/>
          </a:bodyPr>
          <a:lstStyle/>
          <a:p>
            <a:pPr marL="12700">
              <a:lnSpc>
                <a:spcPct val="100000"/>
              </a:lnSpc>
              <a:spcBef>
                <a:spcPts val="95"/>
              </a:spcBef>
            </a:pPr>
            <a:r>
              <a:rPr spc="-5" dirty="0"/>
              <a:t>File</a:t>
            </a:r>
            <a:r>
              <a:rPr spc="-50" dirty="0"/>
              <a:t> </a:t>
            </a:r>
            <a:r>
              <a:rPr spc="-5" dirty="0"/>
              <a:t>Descriptors</a:t>
            </a:r>
          </a:p>
        </p:txBody>
      </p:sp>
      <p:sp>
        <p:nvSpPr>
          <p:cNvPr id="3" name="object 3"/>
          <p:cNvSpPr txBox="1"/>
          <p:nvPr/>
        </p:nvSpPr>
        <p:spPr>
          <a:xfrm>
            <a:off x="860584" y="1613410"/>
            <a:ext cx="8027670" cy="2421255"/>
          </a:xfrm>
          <a:prstGeom prst="rect">
            <a:avLst/>
          </a:prstGeom>
        </p:spPr>
        <p:txBody>
          <a:bodyPr vert="horz" wrap="square" lIns="0" tIns="12700" rIns="0" bIns="0" rtlCol="0">
            <a:spAutoFit/>
          </a:bodyPr>
          <a:lstStyle/>
          <a:p>
            <a:pPr marL="356235" indent="-344170">
              <a:lnSpc>
                <a:spcPts val="2480"/>
              </a:lnSpc>
              <a:spcBef>
                <a:spcPts val="100"/>
              </a:spcBef>
              <a:buChar char="•"/>
              <a:tabLst>
                <a:tab pos="356235" algn="l"/>
                <a:tab pos="356870" algn="l"/>
              </a:tabLst>
            </a:pPr>
            <a:r>
              <a:rPr sz="2100" spc="-5" dirty="0">
                <a:latin typeface="Tahoma"/>
                <a:cs typeface="Tahoma"/>
              </a:rPr>
              <a:t>When</a:t>
            </a:r>
            <a:r>
              <a:rPr sz="2100" spc="15" dirty="0">
                <a:latin typeface="Tahoma"/>
                <a:cs typeface="Tahoma"/>
              </a:rPr>
              <a:t> </a:t>
            </a:r>
            <a:r>
              <a:rPr sz="2100" dirty="0">
                <a:latin typeface="Tahoma"/>
                <a:cs typeface="Tahoma"/>
              </a:rPr>
              <a:t>a</a:t>
            </a:r>
            <a:r>
              <a:rPr sz="2100" spc="5" dirty="0">
                <a:latin typeface="Tahoma"/>
                <a:cs typeface="Tahoma"/>
              </a:rPr>
              <a:t> </a:t>
            </a:r>
            <a:r>
              <a:rPr sz="2100" spc="-5" dirty="0">
                <a:latin typeface="Tahoma"/>
                <a:cs typeface="Tahoma"/>
              </a:rPr>
              <a:t>process</a:t>
            </a:r>
            <a:r>
              <a:rPr sz="2100" spc="20" dirty="0">
                <a:latin typeface="Tahoma"/>
                <a:cs typeface="Tahoma"/>
              </a:rPr>
              <a:t> </a:t>
            </a:r>
            <a:r>
              <a:rPr sz="2100" spc="-5" dirty="0">
                <a:latin typeface="Tahoma"/>
                <a:cs typeface="Tahoma"/>
              </a:rPr>
              <a:t>opens</a:t>
            </a:r>
            <a:r>
              <a:rPr sz="2100" spc="-20" dirty="0">
                <a:latin typeface="Tahoma"/>
                <a:cs typeface="Tahoma"/>
              </a:rPr>
              <a:t> </a:t>
            </a:r>
            <a:r>
              <a:rPr sz="2100" dirty="0">
                <a:latin typeface="Tahoma"/>
                <a:cs typeface="Tahoma"/>
              </a:rPr>
              <a:t>a</a:t>
            </a:r>
            <a:r>
              <a:rPr sz="2100" spc="5" dirty="0">
                <a:latin typeface="Tahoma"/>
                <a:cs typeface="Tahoma"/>
              </a:rPr>
              <a:t> </a:t>
            </a:r>
            <a:r>
              <a:rPr sz="2100" dirty="0">
                <a:latin typeface="Tahoma"/>
                <a:cs typeface="Tahoma"/>
              </a:rPr>
              <a:t>file,</a:t>
            </a:r>
            <a:r>
              <a:rPr sz="2100" spc="-35" dirty="0">
                <a:latin typeface="Tahoma"/>
                <a:cs typeface="Tahoma"/>
              </a:rPr>
              <a:t> </a:t>
            </a:r>
            <a:r>
              <a:rPr sz="2100" spc="-5" dirty="0">
                <a:latin typeface="Tahoma"/>
                <a:cs typeface="Tahoma"/>
              </a:rPr>
              <a:t>one</a:t>
            </a:r>
            <a:r>
              <a:rPr sz="2100" dirty="0">
                <a:latin typeface="Tahoma"/>
                <a:cs typeface="Tahoma"/>
              </a:rPr>
              <a:t> </a:t>
            </a:r>
            <a:r>
              <a:rPr sz="2100" spc="5" dirty="0">
                <a:latin typeface="Tahoma"/>
                <a:cs typeface="Tahoma"/>
              </a:rPr>
              <a:t>of</a:t>
            </a:r>
            <a:r>
              <a:rPr sz="2100" spc="-5" dirty="0">
                <a:latin typeface="Tahoma"/>
                <a:cs typeface="Tahoma"/>
              </a:rPr>
              <a:t> the</a:t>
            </a:r>
            <a:r>
              <a:rPr sz="2100" dirty="0">
                <a:latin typeface="Tahoma"/>
                <a:cs typeface="Tahoma"/>
              </a:rPr>
              <a:t> </a:t>
            </a:r>
            <a:r>
              <a:rPr sz="2100" spc="-5" dirty="0">
                <a:latin typeface="Tahoma"/>
                <a:cs typeface="Tahoma"/>
              </a:rPr>
              <a:t>free</a:t>
            </a:r>
            <a:r>
              <a:rPr sz="2100" dirty="0">
                <a:latin typeface="Tahoma"/>
                <a:cs typeface="Tahoma"/>
              </a:rPr>
              <a:t> file</a:t>
            </a:r>
            <a:r>
              <a:rPr sz="2100" spc="-20" dirty="0">
                <a:latin typeface="Tahoma"/>
                <a:cs typeface="Tahoma"/>
              </a:rPr>
              <a:t> </a:t>
            </a:r>
            <a:r>
              <a:rPr sz="2100" spc="-5" dirty="0">
                <a:latin typeface="Tahoma"/>
                <a:cs typeface="Tahoma"/>
              </a:rPr>
              <a:t>pointers</a:t>
            </a:r>
            <a:r>
              <a:rPr sz="2100" spc="-20" dirty="0">
                <a:latin typeface="Tahoma"/>
                <a:cs typeface="Tahoma"/>
              </a:rPr>
              <a:t> </a:t>
            </a:r>
            <a:r>
              <a:rPr sz="2100" dirty="0">
                <a:latin typeface="Tahoma"/>
                <a:cs typeface="Tahoma"/>
              </a:rPr>
              <a:t>in</a:t>
            </a:r>
            <a:r>
              <a:rPr sz="2100" spc="-5" dirty="0">
                <a:latin typeface="Tahoma"/>
                <a:cs typeface="Tahoma"/>
              </a:rPr>
              <a:t> </a:t>
            </a:r>
            <a:r>
              <a:rPr sz="2100" spc="5" dirty="0">
                <a:latin typeface="Tahoma"/>
                <a:cs typeface="Tahoma"/>
              </a:rPr>
              <a:t>the</a:t>
            </a:r>
            <a:endParaRPr sz="2100">
              <a:latin typeface="Tahoma"/>
              <a:cs typeface="Tahoma"/>
            </a:endParaRPr>
          </a:p>
          <a:p>
            <a:pPr marL="354965">
              <a:lnSpc>
                <a:spcPts val="2480"/>
              </a:lnSpc>
            </a:pPr>
            <a:r>
              <a:rPr sz="2100" dirty="0">
                <a:latin typeface="Consolas"/>
                <a:cs typeface="Consolas"/>
              </a:rPr>
              <a:t>fil</a:t>
            </a:r>
            <a:r>
              <a:rPr sz="2100" spc="-25" dirty="0">
                <a:latin typeface="Consolas"/>
                <a:cs typeface="Consolas"/>
              </a:rPr>
              <a:t>e</a:t>
            </a:r>
            <a:r>
              <a:rPr sz="2100" dirty="0">
                <a:latin typeface="Consolas"/>
                <a:cs typeface="Consolas"/>
              </a:rPr>
              <a:t>s_stru</a:t>
            </a:r>
            <a:r>
              <a:rPr sz="2100" spc="-25" dirty="0">
                <a:latin typeface="Consolas"/>
                <a:cs typeface="Consolas"/>
              </a:rPr>
              <a:t>c</a:t>
            </a:r>
            <a:r>
              <a:rPr sz="2100" dirty="0">
                <a:latin typeface="Consolas"/>
                <a:cs typeface="Consolas"/>
              </a:rPr>
              <a:t>t</a:t>
            </a:r>
            <a:r>
              <a:rPr sz="2100" spc="-515" dirty="0">
                <a:latin typeface="Consolas"/>
                <a:cs typeface="Consolas"/>
              </a:rPr>
              <a:t> </a:t>
            </a:r>
            <a:r>
              <a:rPr sz="2100" dirty="0">
                <a:latin typeface="Tahoma"/>
                <a:cs typeface="Tahoma"/>
              </a:rPr>
              <a:t>is </a:t>
            </a:r>
            <a:r>
              <a:rPr sz="2100" spc="5" dirty="0">
                <a:latin typeface="Tahoma"/>
                <a:cs typeface="Tahoma"/>
              </a:rPr>
              <a:t>u</a:t>
            </a:r>
            <a:r>
              <a:rPr sz="2100" spc="-15" dirty="0">
                <a:latin typeface="Tahoma"/>
                <a:cs typeface="Tahoma"/>
              </a:rPr>
              <a:t>s</a:t>
            </a:r>
            <a:r>
              <a:rPr sz="2100" spc="5" dirty="0">
                <a:latin typeface="Tahoma"/>
                <a:cs typeface="Tahoma"/>
              </a:rPr>
              <a:t>e</a:t>
            </a:r>
            <a:r>
              <a:rPr sz="2100" dirty="0">
                <a:latin typeface="Tahoma"/>
                <a:cs typeface="Tahoma"/>
              </a:rPr>
              <a:t>d</a:t>
            </a:r>
            <a:r>
              <a:rPr sz="2100" spc="10" dirty="0">
                <a:latin typeface="Tahoma"/>
                <a:cs typeface="Tahoma"/>
              </a:rPr>
              <a:t> t</a:t>
            </a:r>
            <a:r>
              <a:rPr sz="2100" dirty="0">
                <a:latin typeface="Tahoma"/>
                <a:cs typeface="Tahoma"/>
              </a:rPr>
              <a:t>o</a:t>
            </a:r>
            <a:r>
              <a:rPr sz="2100" spc="-15" dirty="0">
                <a:latin typeface="Tahoma"/>
                <a:cs typeface="Tahoma"/>
              </a:rPr>
              <a:t> </a:t>
            </a:r>
            <a:r>
              <a:rPr sz="2100" spc="-10" dirty="0">
                <a:latin typeface="Tahoma"/>
                <a:cs typeface="Tahoma"/>
              </a:rPr>
              <a:t>po</a:t>
            </a:r>
            <a:r>
              <a:rPr sz="2100" dirty="0">
                <a:latin typeface="Tahoma"/>
                <a:cs typeface="Tahoma"/>
              </a:rPr>
              <a:t>i</a:t>
            </a:r>
            <a:r>
              <a:rPr sz="2100" spc="5" dirty="0">
                <a:latin typeface="Tahoma"/>
                <a:cs typeface="Tahoma"/>
              </a:rPr>
              <a:t>n</a:t>
            </a:r>
            <a:r>
              <a:rPr sz="2100" dirty="0">
                <a:latin typeface="Tahoma"/>
                <a:cs typeface="Tahoma"/>
              </a:rPr>
              <a:t>t</a:t>
            </a:r>
            <a:r>
              <a:rPr sz="2100" spc="5" dirty="0">
                <a:latin typeface="Tahoma"/>
                <a:cs typeface="Tahoma"/>
              </a:rPr>
              <a:t> </a:t>
            </a:r>
            <a:r>
              <a:rPr sz="2100" spc="10" dirty="0">
                <a:latin typeface="Tahoma"/>
                <a:cs typeface="Tahoma"/>
              </a:rPr>
              <a:t>t</a:t>
            </a:r>
            <a:r>
              <a:rPr sz="2100" dirty="0">
                <a:latin typeface="Tahoma"/>
                <a:cs typeface="Tahoma"/>
              </a:rPr>
              <a:t>o</a:t>
            </a:r>
            <a:r>
              <a:rPr sz="2100" spc="-15" dirty="0">
                <a:latin typeface="Tahoma"/>
                <a:cs typeface="Tahoma"/>
              </a:rPr>
              <a:t> </a:t>
            </a:r>
            <a:r>
              <a:rPr sz="2100" spc="-10" dirty="0">
                <a:latin typeface="Tahoma"/>
                <a:cs typeface="Tahoma"/>
              </a:rPr>
              <a:t>t</a:t>
            </a:r>
            <a:r>
              <a:rPr sz="2100" spc="5" dirty="0">
                <a:latin typeface="Tahoma"/>
                <a:cs typeface="Tahoma"/>
              </a:rPr>
              <a:t>h</a:t>
            </a:r>
            <a:r>
              <a:rPr sz="2100" dirty="0">
                <a:latin typeface="Tahoma"/>
                <a:cs typeface="Tahoma"/>
              </a:rPr>
              <a:t>e </a:t>
            </a:r>
            <a:r>
              <a:rPr sz="2100" spc="5" dirty="0">
                <a:latin typeface="Tahoma"/>
                <a:cs typeface="Tahoma"/>
              </a:rPr>
              <a:t>n</a:t>
            </a:r>
            <a:r>
              <a:rPr sz="2100" spc="-15" dirty="0">
                <a:latin typeface="Tahoma"/>
                <a:cs typeface="Tahoma"/>
              </a:rPr>
              <a:t>e</a:t>
            </a:r>
            <a:r>
              <a:rPr sz="2100" dirty="0">
                <a:latin typeface="Tahoma"/>
                <a:cs typeface="Tahoma"/>
              </a:rPr>
              <a:t>w</a:t>
            </a:r>
            <a:r>
              <a:rPr sz="2100" spc="10" dirty="0">
                <a:latin typeface="Tahoma"/>
                <a:cs typeface="Tahoma"/>
              </a:rPr>
              <a:t> </a:t>
            </a:r>
            <a:r>
              <a:rPr sz="2100" dirty="0">
                <a:latin typeface="Tahoma"/>
                <a:cs typeface="Tahoma"/>
              </a:rPr>
              <a:t>file</a:t>
            </a:r>
            <a:r>
              <a:rPr sz="2100" spc="-20" dirty="0">
                <a:latin typeface="Tahoma"/>
                <a:cs typeface="Tahoma"/>
              </a:rPr>
              <a:t> </a:t>
            </a:r>
            <a:r>
              <a:rPr sz="2100" spc="5" dirty="0">
                <a:latin typeface="Tahoma"/>
                <a:cs typeface="Tahoma"/>
              </a:rPr>
              <a:t>s</a:t>
            </a:r>
            <a:r>
              <a:rPr sz="2100" spc="10" dirty="0">
                <a:latin typeface="Tahoma"/>
                <a:cs typeface="Tahoma"/>
              </a:rPr>
              <a:t>t</a:t>
            </a:r>
            <a:r>
              <a:rPr sz="2100" spc="-5" dirty="0">
                <a:latin typeface="Tahoma"/>
                <a:cs typeface="Tahoma"/>
              </a:rPr>
              <a:t>r</a:t>
            </a:r>
            <a:r>
              <a:rPr sz="2100" spc="5" dirty="0">
                <a:latin typeface="Tahoma"/>
                <a:cs typeface="Tahoma"/>
              </a:rPr>
              <a:t>u</a:t>
            </a:r>
            <a:r>
              <a:rPr sz="2100" spc="-5" dirty="0">
                <a:latin typeface="Tahoma"/>
                <a:cs typeface="Tahoma"/>
              </a:rPr>
              <a:t>c</a:t>
            </a:r>
            <a:r>
              <a:rPr sz="2100" spc="10" dirty="0">
                <a:latin typeface="Tahoma"/>
                <a:cs typeface="Tahoma"/>
              </a:rPr>
              <a:t>t</a:t>
            </a:r>
            <a:r>
              <a:rPr sz="2100" spc="5" dirty="0">
                <a:latin typeface="Tahoma"/>
                <a:cs typeface="Tahoma"/>
              </a:rPr>
              <a:t>u</a:t>
            </a:r>
            <a:r>
              <a:rPr sz="2100" spc="-5" dirty="0">
                <a:latin typeface="Tahoma"/>
                <a:cs typeface="Tahoma"/>
              </a:rPr>
              <a:t>r</a:t>
            </a:r>
            <a:r>
              <a:rPr sz="2100" dirty="0">
                <a:latin typeface="Tahoma"/>
                <a:cs typeface="Tahoma"/>
              </a:rPr>
              <a:t>e</a:t>
            </a:r>
            <a:endParaRPr sz="2100">
              <a:latin typeface="Tahoma"/>
              <a:cs typeface="Tahoma"/>
            </a:endParaRPr>
          </a:p>
          <a:p>
            <a:pPr marL="354965" marR="5080" indent="-342900">
              <a:lnSpc>
                <a:spcPct val="100000"/>
              </a:lnSpc>
              <a:spcBef>
                <a:spcPts val="585"/>
              </a:spcBef>
              <a:buChar char="•"/>
              <a:tabLst>
                <a:tab pos="356235" algn="l"/>
                <a:tab pos="356870" algn="l"/>
              </a:tabLst>
            </a:pPr>
            <a:r>
              <a:rPr sz="2100" spc="-5" dirty="0">
                <a:latin typeface="Tahoma"/>
                <a:cs typeface="Tahoma"/>
              </a:rPr>
              <a:t>When</a:t>
            </a:r>
            <a:r>
              <a:rPr sz="2100" spc="15" dirty="0">
                <a:latin typeface="Tahoma"/>
                <a:cs typeface="Tahoma"/>
              </a:rPr>
              <a:t> </a:t>
            </a:r>
            <a:r>
              <a:rPr sz="2100" spc="-5" dirty="0">
                <a:latin typeface="Tahoma"/>
                <a:cs typeface="Tahoma"/>
              </a:rPr>
              <a:t>Unix</a:t>
            </a:r>
            <a:r>
              <a:rPr sz="2100" spc="5" dirty="0">
                <a:latin typeface="Tahoma"/>
                <a:cs typeface="Tahoma"/>
              </a:rPr>
              <a:t> </a:t>
            </a:r>
            <a:r>
              <a:rPr sz="2100" spc="-5" dirty="0">
                <a:latin typeface="Tahoma"/>
                <a:cs typeface="Tahoma"/>
              </a:rPr>
              <a:t>processes</a:t>
            </a:r>
            <a:r>
              <a:rPr sz="2100" dirty="0">
                <a:latin typeface="Tahoma"/>
                <a:cs typeface="Tahoma"/>
              </a:rPr>
              <a:t> </a:t>
            </a:r>
            <a:r>
              <a:rPr sz="2100" spc="5" dirty="0">
                <a:latin typeface="Tahoma"/>
                <a:cs typeface="Tahoma"/>
              </a:rPr>
              <a:t>do</a:t>
            </a:r>
            <a:r>
              <a:rPr sz="2100" spc="-15" dirty="0">
                <a:latin typeface="Tahoma"/>
                <a:cs typeface="Tahoma"/>
              </a:rPr>
              <a:t> </a:t>
            </a:r>
            <a:r>
              <a:rPr sz="2100" spc="5" dirty="0">
                <a:latin typeface="Tahoma"/>
                <a:cs typeface="Tahoma"/>
              </a:rPr>
              <a:t>any</a:t>
            </a:r>
            <a:r>
              <a:rPr sz="2100" spc="-10" dirty="0">
                <a:latin typeface="Tahoma"/>
                <a:cs typeface="Tahoma"/>
              </a:rPr>
              <a:t> </a:t>
            </a:r>
            <a:r>
              <a:rPr sz="2100" spc="-5" dirty="0">
                <a:latin typeface="Tahoma"/>
                <a:cs typeface="Tahoma"/>
              </a:rPr>
              <a:t>sort</a:t>
            </a:r>
            <a:r>
              <a:rPr sz="2100" spc="5" dirty="0">
                <a:latin typeface="Tahoma"/>
                <a:cs typeface="Tahoma"/>
              </a:rPr>
              <a:t> </a:t>
            </a:r>
            <a:r>
              <a:rPr sz="2100" spc="-5" dirty="0">
                <a:latin typeface="Tahoma"/>
                <a:cs typeface="Tahoma"/>
              </a:rPr>
              <a:t>of</a:t>
            </a:r>
            <a:r>
              <a:rPr sz="2100" spc="15" dirty="0">
                <a:latin typeface="Tahoma"/>
                <a:cs typeface="Tahoma"/>
              </a:rPr>
              <a:t> </a:t>
            </a:r>
            <a:r>
              <a:rPr sz="2100" spc="-5" dirty="0">
                <a:solidFill>
                  <a:srgbClr val="0070BF"/>
                </a:solidFill>
                <a:latin typeface="Tahoma"/>
                <a:cs typeface="Tahoma"/>
              </a:rPr>
              <a:t>I/O</a:t>
            </a:r>
            <a:r>
              <a:rPr sz="2100" spc="-5" dirty="0">
                <a:latin typeface="Tahoma"/>
                <a:cs typeface="Tahoma"/>
              </a:rPr>
              <a:t>,</a:t>
            </a:r>
            <a:r>
              <a:rPr sz="2100" spc="10" dirty="0">
                <a:latin typeface="Tahoma"/>
                <a:cs typeface="Tahoma"/>
              </a:rPr>
              <a:t> </a:t>
            </a:r>
            <a:r>
              <a:rPr sz="2100" dirty="0">
                <a:latin typeface="Tahoma"/>
                <a:cs typeface="Tahoma"/>
              </a:rPr>
              <a:t>they</a:t>
            </a:r>
            <a:r>
              <a:rPr sz="2100" spc="-10" dirty="0">
                <a:latin typeface="Tahoma"/>
                <a:cs typeface="Tahoma"/>
              </a:rPr>
              <a:t> </a:t>
            </a:r>
            <a:r>
              <a:rPr sz="2100" spc="5" dirty="0">
                <a:latin typeface="Tahoma"/>
                <a:cs typeface="Tahoma"/>
              </a:rPr>
              <a:t>do</a:t>
            </a:r>
            <a:r>
              <a:rPr sz="2100" spc="-15" dirty="0">
                <a:latin typeface="Tahoma"/>
                <a:cs typeface="Tahoma"/>
              </a:rPr>
              <a:t> </a:t>
            </a:r>
            <a:r>
              <a:rPr sz="2100" dirty="0">
                <a:latin typeface="Tahoma"/>
                <a:cs typeface="Tahoma"/>
              </a:rPr>
              <a:t>it</a:t>
            </a:r>
            <a:r>
              <a:rPr sz="2100" spc="5" dirty="0">
                <a:latin typeface="Tahoma"/>
                <a:cs typeface="Tahoma"/>
              </a:rPr>
              <a:t> </a:t>
            </a:r>
            <a:r>
              <a:rPr sz="2100" spc="-5" dirty="0">
                <a:latin typeface="Tahoma"/>
                <a:cs typeface="Tahoma"/>
              </a:rPr>
              <a:t>by</a:t>
            </a:r>
            <a:r>
              <a:rPr sz="2100" spc="5" dirty="0">
                <a:latin typeface="Tahoma"/>
                <a:cs typeface="Tahoma"/>
              </a:rPr>
              <a:t> </a:t>
            </a:r>
            <a:r>
              <a:rPr sz="2100" spc="-5" dirty="0">
                <a:solidFill>
                  <a:srgbClr val="0070BF"/>
                </a:solidFill>
                <a:latin typeface="Tahoma"/>
                <a:cs typeface="Tahoma"/>
              </a:rPr>
              <a:t>reading</a:t>
            </a:r>
            <a:r>
              <a:rPr sz="2100" spc="10" dirty="0">
                <a:solidFill>
                  <a:srgbClr val="0070BF"/>
                </a:solidFill>
                <a:latin typeface="Tahoma"/>
                <a:cs typeface="Tahoma"/>
              </a:rPr>
              <a:t> </a:t>
            </a:r>
            <a:r>
              <a:rPr sz="2100" spc="5" dirty="0">
                <a:solidFill>
                  <a:srgbClr val="0070BF"/>
                </a:solidFill>
                <a:latin typeface="Tahoma"/>
                <a:cs typeface="Tahoma"/>
              </a:rPr>
              <a:t>or </a:t>
            </a:r>
            <a:r>
              <a:rPr sz="2100" spc="-645" dirty="0">
                <a:solidFill>
                  <a:srgbClr val="0070BF"/>
                </a:solidFill>
                <a:latin typeface="Tahoma"/>
                <a:cs typeface="Tahoma"/>
              </a:rPr>
              <a:t> </a:t>
            </a:r>
            <a:r>
              <a:rPr sz="2100" dirty="0">
                <a:solidFill>
                  <a:srgbClr val="0070BF"/>
                </a:solidFill>
                <a:latin typeface="Tahoma"/>
                <a:cs typeface="Tahoma"/>
              </a:rPr>
              <a:t>writing</a:t>
            </a:r>
            <a:r>
              <a:rPr sz="2100" spc="-20" dirty="0">
                <a:solidFill>
                  <a:srgbClr val="0070BF"/>
                </a:solidFill>
                <a:latin typeface="Tahoma"/>
                <a:cs typeface="Tahoma"/>
              </a:rPr>
              <a:t> </a:t>
            </a:r>
            <a:r>
              <a:rPr sz="2100" spc="5" dirty="0">
                <a:solidFill>
                  <a:srgbClr val="0070BF"/>
                </a:solidFill>
                <a:latin typeface="Tahoma"/>
                <a:cs typeface="Tahoma"/>
              </a:rPr>
              <a:t>to</a:t>
            </a:r>
            <a:r>
              <a:rPr sz="2100" spc="-15" dirty="0">
                <a:solidFill>
                  <a:srgbClr val="0070BF"/>
                </a:solidFill>
                <a:latin typeface="Tahoma"/>
                <a:cs typeface="Tahoma"/>
              </a:rPr>
              <a:t> </a:t>
            </a:r>
            <a:r>
              <a:rPr sz="2100" dirty="0">
                <a:solidFill>
                  <a:srgbClr val="0070BF"/>
                </a:solidFill>
                <a:latin typeface="Tahoma"/>
                <a:cs typeface="Tahoma"/>
              </a:rPr>
              <a:t>a</a:t>
            </a:r>
            <a:r>
              <a:rPr sz="2100" spc="5" dirty="0">
                <a:solidFill>
                  <a:srgbClr val="0070BF"/>
                </a:solidFill>
                <a:latin typeface="Tahoma"/>
                <a:cs typeface="Tahoma"/>
              </a:rPr>
              <a:t> </a:t>
            </a:r>
            <a:r>
              <a:rPr sz="2100" dirty="0">
                <a:solidFill>
                  <a:srgbClr val="0070BF"/>
                </a:solidFill>
                <a:latin typeface="Tahoma"/>
                <a:cs typeface="Tahoma"/>
              </a:rPr>
              <a:t>file</a:t>
            </a:r>
            <a:r>
              <a:rPr sz="2100" spc="-20" dirty="0">
                <a:solidFill>
                  <a:srgbClr val="0070BF"/>
                </a:solidFill>
                <a:latin typeface="Tahoma"/>
                <a:cs typeface="Tahoma"/>
              </a:rPr>
              <a:t> </a:t>
            </a:r>
            <a:r>
              <a:rPr sz="2100" spc="-5" dirty="0">
                <a:solidFill>
                  <a:srgbClr val="0070BF"/>
                </a:solidFill>
                <a:latin typeface="Tahoma"/>
                <a:cs typeface="Tahoma"/>
              </a:rPr>
              <a:t>descriptor</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A</a:t>
            </a:r>
            <a:r>
              <a:rPr sz="1900" spc="15" dirty="0">
                <a:latin typeface="Tahoma"/>
                <a:cs typeface="Tahoma"/>
              </a:rPr>
              <a:t> </a:t>
            </a:r>
            <a:r>
              <a:rPr sz="1900" spc="-10" dirty="0">
                <a:latin typeface="Tahoma"/>
                <a:cs typeface="Tahoma"/>
              </a:rPr>
              <a:t>file</a:t>
            </a:r>
            <a:r>
              <a:rPr sz="1900" spc="20" dirty="0">
                <a:latin typeface="Tahoma"/>
                <a:cs typeface="Tahoma"/>
              </a:rPr>
              <a:t> </a:t>
            </a:r>
            <a:r>
              <a:rPr sz="1900" spc="-10" dirty="0">
                <a:latin typeface="Tahoma"/>
                <a:cs typeface="Tahoma"/>
              </a:rPr>
              <a:t>descriptor</a:t>
            </a:r>
            <a:r>
              <a:rPr sz="1900" spc="60" dirty="0">
                <a:latin typeface="Tahoma"/>
                <a:cs typeface="Tahoma"/>
              </a:rPr>
              <a:t> </a:t>
            </a:r>
            <a:r>
              <a:rPr sz="1900" spc="-5" dirty="0">
                <a:latin typeface="Tahoma"/>
                <a:cs typeface="Tahoma"/>
              </a:rPr>
              <a:t>is</a:t>
            </a:r>
            <a:r>
              <a:rPr sz="1900" spc="5" dirty="0">
                <a:latin typeface="Tahoma"/>
                <a:cs typeface="Tahoma"/>
              </a:rPr>
              <a:t> </a:t>
            </a:r>
            <a:r>
              <a:rPr sz="1900" spc="-5" dirty="0">
                <a:latin typeface="Tahoma"/>
                <a:cs typeface="Tahoma"/>
              </a:rPr>
              <a:t>simply</a:t>
            </a:r>
            <a:r>
              <a:rPr sz="1900" spc="40" dirty="0">
                <a:latin typeface="Tahoma"/>
                <a:cs typeface="Tahoma"/>
              </a:rPr>
              <a:t> </a:t>
            </a:r>
            <a:r>
              <a:rPr sz="1900" dirty="0">
                <a:latin typeface="Tahoma"/>
                <a:cs typeface="Tahoma"/>
              </a:rPr>
              <a:t>an</a:t>
            </a:r>
            <a:r>
              <a:rPr sz="1900" spc="20" dirty="0">
                <a:latin typeface="Tahoma"/>
                <a:cs typeface="Tahoma"/>
              </a:rPr>
              <a:t> </a:t>
            </a:r>
            <a:r>
              <a:rPr sz="1900" spc="-10" dirty="0">
                <a:latin typeface="Tahoma"/>
                <a:cs typeface="Tahoma"/>
              </a:rPr>
              <a:t>integer</a:t>
            </a:r>
            <a:r>
              <a:rPr sz="1900" spc="40" dirty="0">
                <a:latin typeface="Tahoma"/>
                <a:cs typeface="Tahoma"/>
              </a:rPr>
              <a:t> </a:t>
            </a:r>
            <a:r>
              <a:rPr sz="1900" spc="-5" dirty="0">
                <a:latin typeface="Tahoma"/>
                <a:cs typeface="Tahoma"/>
              </a:rPr>
              <a:t>associated</a:t>
            </a:r>
            <a:r>
              <a:rPr sz="1900" spc="30" dirty="0">
                <a:latin typeface="Tahoma"/>
                <a:cs typeface="Tahoma"/>
              </a:rPr>
              <a:t> </a:t>
            </a:r>
            <a:r>
              <a:rPr sz="1900" spc="-10" dirty="0">
                <a:latin typeface="Tahoma"/>
                <a:cs typeface="Tahoma"/>
              </a:rPr>
              <a:t>with</a:t>
            </a:r>
            <a:r>
              <a:rPr sz="1900" spc="45" dirty="0">
                <a:latin typeface="Tahoma"/>
                <a:cs typeface="Tahoma"/>
              </a:rPr>
              <a:t> </a:t>
            </a:r>
            <a:r>
              <a:rPr sz="1900" dirty="0">
                <a:latin typeface="Tahoma"/>
                <a:cs typeface="Tahoma"/>
              </a:rPr>
              <a:t>an</a:t>
            </a:r>
            <a:r>
              <a:rPr sz="1900" spc="20" dirty="0">
                <a:latin typeface="Tahoma"/>
                <a:cs typeface="Tahoma"/>
              </a:rPr>
              <a:t> </a:t>
            </a:r>
            <a:r>
              <a:rPr sz="1900" spc="-10" dirty="0">
                <a:latin typeface="Tahoma"/>
                <a:cs typeface="Tahoma"/>
              </a:rPr>
              <a:t>open</a:t>
            </a:r>
            <a:r>
              <a:rPr sz="1900" spc="20" dirty="0">
                <a:latin typeface="Tahoma"/>
                <a:cs typeface="Tahoma"/>
              </a:rPr>
              <a:t> </a:t>
            </a:r>
            <a:r>
              <a:rPr sz="1900" spc="-10" dirty="0">
                <a:latin typeface="Tahoma"/>
                <a:cs typeface="Tahoma"/>
              </a:rPr>
              <a:t>file</a:t>
            </a:r>
            <a:endParaRPr sz="1900">
              <a:latin typeface="Tahoma"/>
              <a:cs typeface="Tahoma"/>
            </a:endParaRPr>
          </a:p>
          <a:p>
            <a:pPr marL="354965" marR="222885" indent="-342900">
              <a:lnSpc>
                <a:spcPct val="100000"/>
              </a:lnSpc>
              <a:spcBef>
                <a:spcPts val="495"/>
              </a:spcBef>
              <a:buChar char="•"/>
              <a:tabLst>
                <a:tab pos="356235" algn="l"/>
                <a:tab pos="356870" algn="l"/>
              </a:tabLst>
            </a:pPr>
            <a:r>
              <a:rPr sz="2100" spc="-10" dirty="0">
                <a:latin typeface="Tahoma"/>
                <a:cs typeface="Tahoma"/>
              </a:rPr>
              <a:t>All</a:t>
            </a:r>
            <a:r>
              <a:rPr sz="2100" spc="10" dirty="0">
                <a:latin typeface="Tahoma"/>
                <a:cs typeface="Tahoma"/>
              </a:rPr>
              <a:t> </a:t>
            </a:r>
            <a:r>
              <a:rPr sz="2100" spc="-5" dirty="0">
                <a:solidFill>
                  <a:srgbClr val="0070BF"/>
                </a:solidFill>
                <a:latin typeface="Tahoma"/>
                <a:cs typeface="Tahoma"/>
              </a:rPr>
              <a:t>accesses</a:t>
            </a:r>
            <a:r>
              <a:rPr sz="2100" dirty="0">
                <a:solidFill>
                  <a:srgbClr val="0070BF"/>
                </a:solidFill>
                <a:latin typeface="Tahoma"/>
                <a:cs typeface="Tahoma"/>
              </a:rPr>
              <a:t> </a:t>
            </a:r>
            <a:r>
              <a:rPr sz="2100" spc="5" dirty="0">
                <a:solidFill>
                  <a:srgbClr val="0070BF"/>
                </a:solidFill>
                <a:latin typeface="Tahoma"/>
                <a:cs typeface="Tahoma"/>
              </a:rPr>
              <a:t>to</a:t>
            </a:r>
            <a:r>
              <a:rPr sz="2100" spc="-15" dirty="0">
                <a:solidFill>
                  <a:srgbClr val="0070BF"/>
                </a:solidFill>
                <a:latin typeface="Tahoma"/>
                <a:cs typeface="Tahoma"/>
              </a:rPr>
              <a:t> </a:t>
            </a:r>
            <a:r>
              <a:rPr sz="2100" dirty="0">
                <a:solidFill>
                  <a:srgbClr val="0070BF"/>
                </a:solidFill>
                <a:latin typeface="Tahoma"/>
                <a:cs typeface="Tahoma"/>
              </a:rPr>
              <a:t>files</a:t>
            </a:r>
            <a:r>
              <a:rPr sz="2100" spc="-35" dirty="0">
                <a:solidFill>
                  <a:srgbClr val="0070BF"/>
                </a:solidFill>
                <a:latin typeface="Tahoma"/>
                <a:cs typeface="Tahoma"/>
              </a:rPr>
              <a:t> </a:t>
            </a:r>
            <a:r>
              <a:rPr sz="2100" dirty="0">
                <a:latin typeface="Tahoma"/>
                <a:cs typeface="Tahoma"/>
              </a:rPr>
              <a:t>are </a:t>
            </a:r>
            <a:r>
              <a:rPr sz="2100" spc="-10" dirty="0">
                <a:latin typeface="Tahoma"/>
                <a:cs typeface="Tahoma"/>
              </a:rPr>
              <a:t>via</a:t>
            </a:r>
            <a:r>
              <a:rPr sz="2100" spc="5" dirty="0">
                <a:latin typeface="Tahoma"/>
                <a:cs typeface="Tahoma"/>
              </a:rPr>
              <a:t> </a:t>
            </a:r>
            <a:r>
              <a:rPr sz="2100" dirty="0">
                <a:solidFill>
                  <a:srgbClr val="0070BF"/>
                </a:solidFill>
                <a:latin typeface="Tahoma"/>
                <a:cs typeface="Tahoma"/>
              </a:rPr>
              <a:t>standard</a:t>
            </a:r>
            <a:r>
              <a:rPr sz="2100" spc="10" dirty="0">
                <a:solidFill>
                  <a:srgbClr val="0070BF"/>
                </a:solidFill>
                <a:latin typeface="Tahoma"/>
                <a:cs typeface="Tahoma"/>
              </a:rPr>
              <a:t> </a:t>
            </a:r>
            <a:r>
              <a:rPr sz="2100" spc="-5" dirty="0">
                <a:solidFill>
                  <a:srgbClr val="0070BF"/>
                </a:solidFill>
                <a:latin typeface="Tahoma"/>
                <a:cs typeface="Tahoma"/>
              </a:rPr>
              <a:t>system calls</a:t>
            </a:r>
            <a:r>
              <a:rPr sz="2100" spc="5" dirty="0">
                <a:solidFill>
                  <a:srgbClr val="0070BF"/>
                </a:solidFill>
                <a:latin typeface="Tahoma"/>
                <a:cs typeface="Tahoma"/>
              </a:rPr>
              <a:t> </a:t>
            </a:r>
            <a:r>
              <a:rPr sz="2100" spc="-5" dirty="0">
                <a:latin typeface="Tahoma"/>
                <a:cs typeface="Tahoma"/>
              </a:rPr>
              <a:t>which</a:t>
            </a:r>
            <a:r>
              <a:rPr sz="2100" spc="20" dirty="0">
                <a:latin typeface="Tahoma"/>
                <a:cs typeface="Tahoma"/>
              </a:rPr>
              <a:t> </a:t>
            </a:r>
            <a:r>
              <a:rPr sz="2100" spc="-5" dirty="0">
                <a:latin typeface="Tahoma"/>
                <a:cs typeface="Tahoma"/>
              </a:rPr>
              <a:t>pass</a:t>
            </a:r>
            <a:r>
              <a:rPr sz="2100" dirty="0">
                <a:latin typeface="Tahoma"/>
                <a:cs typeface="Tahoma"/>
              </a:rPr>
              <a:t> </a:t>
            </a:r>
            <a:r>
              <a:rPr sz="2100" spc="5" dirty="0">
                <a:latin typeface="Tahoma"/>
                <a:cs typeface="Tahoma"/>
              </a:rPr>
              <a:t>or </a:t>
            </a:r>
            <a:r>
              <a:rPr sz="2100" spc="-640" dirty="0">
                <a:latin typeface="Tahoma"/>
                <a:cs typeface="Tahoma"/>
              </a:rPr>
              <a:t> </a:t>
            </a:r>
            <a:r>
              <a:rPr sz="2100" spc="-5" dirty="0">
                <a:latin typeface="Tahoma"/>
                <a:cs typeface="Tahoma"/>
              </a:rPr>
              <a:t>return</a:t>
            </a:r>
            <a:r>
              <a:rPr sz="2100" spc="15" dirty="0">
                <a:latin typeface="Tahoma"/>
                <a:cs typeface="Tahoma"/>
              </a:rPr>
              <a:t> </a:t>
            </a:r>
            <a:r>
              <a:rPr sz="2100" spc="-5" dirty="0">
                <a:latin typeface="Tahoma"/>
                <a:cs typeface="Tahoma"/>
              </a:rPr>
              <a:t>file</a:t>
            </a:r>
            <a:r>
              <a:rPr sz="2100" spc="-20" dirty="0">
                <a:latin typeface="Tahoma"/>
                <a:cs typeface="Tahoma"/>
              </a:rPr>
              <a:t> </a:t>
            </a:r>
            <a:r>
              <a:rPr sz="2100" spc="-5" dirty="0">
                <a:latin typeface="Tahoma"/>
                <a:cs typeface="Tahoma"/>
              </a:rPr>
              <a:t>descriptors</a:t>
            </a:r>
            <a:endParaRPr sz="2100">
              <a:latin typeface="Tahoma"/>
              <a:cs typeface="Tahoma"/>
            </a:endParaRPr>
          </a:p>
        </p:txBody>
      </p:sp>
      <p:graphicFrame>
        <p:nvGraphicFramePr>
          <p:cNvPr id="4" name="object 4"/>
          <p:cNvGraphicFramePr>
            <a:graphicFrameLocks noGrp="1"/>
          </p:cNvGraphicFramePr>
          <p:nvPr/>
        </p:nvGraphicFramePr>
        <p:xfrm>
          <a:off x="1039368" y="4728972"/>
          <a:ext cx="910590" cy="1226817"/>
        </p:xfrm>
        <a:graphic>
          <a:graphicData uri="http://schemas.openxmlformats.org/drawingml/2006/table">
            <a:tbl>
              <a:tblPr firstRow="1" bandRow="1">
                <a:tableStyleId>{2D5ABB26-0587-4C30-8999-92F81FD0307C}</a:tableStyleId>
              </a:tblPr>
              <a:tblGrid>
                <a:gridCol w="910590">
                  <a:extLst>
                    <a:ext uri="{9D8B030D-6E8A-4147-A177-3AD203B41FA5}">
                      <a16:colId xmlns:a16="http://schemas.microsoft.com/office/drawing/2014/main" val="20000"/>
                    </a:ext>
                  </a:extLst>
                </a:gridCol>
              </a:tblGrid>
              <a:tr h="339851">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9525">
                      <a:solidFill>
                        <a:srgbClr val="000000"/>
                      </a:solidFill>
                      <a:prstDash val="solid"/>
                    </a:lnR>
                    <a:lnB w="9525">
                      <a:solidFill>
                        <a:srgbClr val="000000"/>
                      </a:solidFill>
                      <a:prstDash val="solid"/>
                    </a:lnB>
                  </a:tcPr>
                </a:tc>
                <a:extLst>
                  <a:ext uri="{0D108BD9-81ED-4DB2-BD59-A6C34878D82A}">
                    <a16:rowId xmlns:a16="http://schemas.microsoft.com/office/drawing/2014/main" val="10000"/>
                  </a:ext>
                </a:extLst>
              </a:tr>
              <a:tr h="341375">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41375">
                <a:tc>
                  <a:txBody>
                    <a:bodyPr/>
                    <a:lstStyle/>
                    <a:p>
                      <a:pPr marL="270510">
                        <a:lnSpc>
                          <a:spcPct val="100000"/>
                        </a:lnSpc>
                        <a:spcBef>
                          <a:spcPts val="340"/>
                        </a:spcBef>
                      </a:pPr>
                      <a:r>
                        <a:rPr sz="1600" spc="-10" dirty="0">
                          <a:latin typeface="Tahoma"/>
                          <a:cs typeface="Tahoma"/>
                        </a:rPr>
                        <a:t>files</a:t>
                      </a:r>
                      <a:endParaRPr sz="1600">
                        <a:latin typeface="Tahoma"/>
                        <a:cs typeface="Tahoma"/>
                      </a:endParaRPr>
                    </a:p>
                  </a:txBody>
                  <a:tcPr marL="0" marR="0" marT="4318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04216">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9525">
                      <a:solidFill>
                        <a:srgbClr val="000000"/>
                      </a:solidFill>
                      <a:prstDash val="solid"/>
                    </a:lnR>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5" name="object 5"/>
          <p:cNvSpPr/>
          <p:nvPr/>
        </p:nvSpPr>
        <p:spPr>
          <a:xfrm>
            <a:off x="1955279" y="4704600"/>
            <a:ext cx="6527800" cy="2068195"/>
          </a:xfrm>
          <a:custGeom>
            <a:avLst/>
            <a:gdLst/>
            <a:ahLst/>
            <a:cxnLst/>
            <a:rect l="l" t="t" r="r" b="b"/>
            <a:pathLst>
              <a:path w="6527800" h="2068195">
                <a:moveTo>
                  <a:pt x="2464308" y="7620"/>
                </a:moveTo>
                <a:lnTo>
                  <a:pt x="2455164" y="7620"/>
                </a:lnTo>
                <a:lnTo>
                  <a:pt x="2455164" y="16764"/>
                </a:lnTo>
                <a:lnTo>
                  <a:pt x="2455164" y="348996"/>
                </a:lnTo>
                <a:lnTo>
                  <a:pt x="2455164" y="2051304"/>
                </a:lnTo>
                <a:lnTo>
                  <a:pt x="1135380" y="2051304"/>
                </a:lnTo>
                <a:lnTo>
                  <a:pt x="1135380" y="1722107"/>
                </a:lnTo>
                <a:lnTo>
                  <a:pt x="2455164" y="1722107"/>
                </a:lnTo>
                <a:lnTo>
                  <a:pt x="2455164" y="1712976"/>
                </a:lnTo>
                <a:lnTo>
                  <a:pt x="1135380" y="1712976"/>
                </a:lnTo>
                <a:lnTo>
                  <a:pt x="1135380" y="1380744"/>
                </a:lnTo>
                <a:lnTo>
                  <a:pt x="2455164" y="1380744"/>
                </a:lnTo>
                <a:lnTo>
                  <a:pt x="2455164" y="1371600"/>
                </a:lnTo>
                <a:lnTo>
                  <a:pt x="1135380" y="1371600"/>
                </a:lnTo>
                <a:lnTo>
                  <a:pt x="1135380" y="1039355"/>
                </a:lnTo>
                <a:lnTo>
                  <a:pt x="2455164" y="1039355"/>
                </a:lnTo>
                <a:lnTo>
                  <a:pt x="2455164" y="1030224"/>
                </a:lnTo>
                <a:lnTo>
                  <a:pt x="1135380" y="1030224"/>
                </a:lnTo>
                <a:lnTo>
                  <a:pt x="1135380" y="699516"/>
                </a:lnTo>
                <a:lnTo>
                  <a:pt x="2455164" y="699516"/>
                </a:lnTo>
                <a:lnTo>
                  <a:pt x="2455164" y="690372"/>
                </a:lnTo>
                <a:lnTo>
                  <a:pt x="1135380" y="690372"/>
                </a:lnTo>
                <a:lnTo>
                  <a:pt x="1135380" y="358140"/>
                </a:lnTo>
                <a:lnTo>
                  <a:pt x="2455164" y="358140"/>
                </a:lnTo>
                <a:lnTo>
                  <a:pt x="2455164" y="348996"/>
                </a:lnTo>
                <a:lnTo>
                  <a:pt x="1135380" y="348996"/>
                </a:lnTo>
                <a:lnTo>
                  <a:pt x="1135380" y="16764"/>
                </a:lnTo>
                <a:lnTo>
                  <a:pt x="2455164" y="16764"/>
                </a:lnTo>
                <a:lnTo>
                  <a:pt x="2455164" y="7620"/>
                </a:lnTo>
                <a:lnTo>
                  <a:pt x="1124712" y="7620"/>
                </a:lnTo>
                <a:lnTo>
                  <a:pt x="1124712" y="191262"/>
                </a:lnTo>
                <a:lnTo>
                  <a:pt x="1120140" y="188976"/>
                </a:lnTo>
                <a:lnTo>
                  <a:pt x="1053096" y="155448"/>
                </a:lnTo>
                <a:lnTo>
                  <a:pt x="1053096" y="188976"/>
                </a:lnTo>
                <a:lnTo>
                  <a:pt x="560844" y="188976"/>
                </a:lnTo>
                <a:lnTo>
                  <a:pt x="560844" y="868680"/>
                </a:lnTo>
                <a:lnTo>
                  <a:pt x="0" y="868680"/>
                </a:lnTo>
                <a:lnTo>
                  <a:pt x="0" y="877824"/>
                </a:lnTo>
                <a:lnTo>
                  <a:pt x="569988" y="877824"/>
                </a:lnTo>
                <a:lnTo>
                  <a:pt x="569988" y="873252"/>
                </a:lnTo>
                <a:lnTo>
                  <a:pt x="569988" y="868680"/>
                </a:lnTo>
                <a:lnTo>
                  <a:pt x="569988" y="198120"/>
                </a:lnTo>
                <a:lnTo>
                  <a:pt x="1053096" y="198120"/>
                </a:lnTo>
                <a:lnTo>
                  <a:pt x="1053096" y="231648"/>
                </a:lnTo>
                <a:lnTo>
                  <a:pt x="1120152" y="198120"/>
                </a:lnTo>
                <a:lnTo>
                  <a:pt x="1124712" y="195846"/>
                </a:lnTo>
                <a:lnTo>
                  <a:pt x="1124712" y="2061972"/>
                </a:lnTo>
                <a:lnTo>
                  <a:pt x="2464308" y="2061972"/>
                </a:lnTo>
                <a:lnTo>
                  <a:pt x="2464308" y="2057400"/>
                </a:lnTo>
                <a:lnTo>
                  <a:pt x="2464308" y="2051304"/>
                </a:lnTo>
                <a:lnTo>
                  <a:pt x="2464308" y="16764"/>
                </a:lnTo>
                <a:lnTo>
                  <a:pt x="2464308" y="12192"/>
                </a:lnTo>
                <a:lnTo>
                  <a:pt x="2464308" y="7620"/>
                </a:lnTo>
                <a:close/>
              </a:path>
              <a:path w="6527800" h="2068195">
                <a:moveTo>
                  <a:pt x="4701552" y="339839"/>
                </a:moveTo>
                <a:lnTo>
                  <a:pt x="4693932" y="339839"/>
                </a:lnTo>
                <a:lnTo>
                  <a:pt x="4693932" y="22847"/>
                </a:lnTo>
                <a:lnTo>
                  <a:pt x="4693932" y="18275"/>
                </a:lnTo>
                <a:lnTo>
                  <a:pt x="4693932" y="13703"/>
                </a:lnTo>
                <a:lnTo>
                  <a:pt x="4684776" y="13703"/>
                </a:lnTo>
                <a:lnTo>
                  <a:pt x="4684776" y="22847"/>
                </a:lnTo>
                <a:lnTo>
                  <a:pt x="4684776" y="339839"/>
                </a:lnTo>
                <a:lnTo>
                  <a:pt x="3371100" y="339839"/>
                </a:lnTo>
                <a:lnTo>
                  <a:pt x="3371100" y="348996"/>
                </a:lnTo>
                <a:lnTo>
                  <a:pt x="4684776" y="348996"/>
                </a:lnTo>
                <a:lnTo>
                  <a:pt x="4684776" y="681228"/>
                </a:lnTo>
                <a:lnTo>
                  <a:pt x="3371100" y="681228"/>
                </a:lnTo>
                <a:lnTo>
                  <a:pt x="3371100" y="690372"/>
                </a:lnTo>
                <a:lnTo>
                  <a:pt x="4684776" y="690372"/>
                </a:lnTo>
                <a:lnTo>
                  <a:pt x="4684776" y="1022604"/>
                </a:lnTo>
                <a:lnTo>
                  <a:pt x="3371100" y="1022604"/>
                </a:lnTo>
                <a:lnTo>
                  <a:pt x="3371100" y="1031748"/>
                </a:lnTo>
                <a:lnTo>
                  <a:pt x="4684776" y="1031748"/>
                </a:lnTo>
                <a:lnTo>
                  <a:pt x="4684776" y="1362456"/>
                </a:lnTo>
                <a:lnTo>
                  <a:pt x="3371100" y="1362456"/>
                </a:lnTo>
                <a:lnTo>
                  <a:pt x="3371100" y="1371600"/>
                </a:lnTo>
                <a:lnTo>
                  <a:pt x="4684776" y="1371600"/>
                </a:lnTo>
                <a:lnTo>
                  <a:pt x="4684776" y="1703832"/>
                </a:lnTo>
                <a:lnTo>
                  <a:pt x="3371100" y="1703832"/>
                </a:lnTo>
                <a:lnTo>
                  <a:pt x="3371100" y="1712976"/>
                </a:lnTo>
                <a:lnTo>
                  <a:pt x="4684776" y="1712976"/>
                </a:lnTo>
                <a:lnTo>
                  <a:pt x="4684776" y="2057387"/>
                </a:lnTo>
                <a:lnTo>
                  <a:pt x="3363480" y="2057387"/>
                </a:lnTo>
                <a:lnTo>
                  <a:pt x="3363480" y="22847"/>
                </a:lnTo>
                <a:lnTo>
                  <a:pt x="4684776" y="22847"/>
                </a:lnTo>
                <a:lnTo>
                  <a:pt x="4684776" y="13703"/>
                </a:lnTo>
                <a:lnTo>
                  <a:pt x="3354336" y="13703"/>
                </a:lnTo>
                <a:lnTo>
                  <a:pt x="3354336" y="2068055"/>
                </a:lnTo>
                <a:lnTo>
                  <a:pt x="4693932" y="2068055"/>
                </a:lnTo>
                <a:lnTo>
                  <a:pt x="4693932" y="2061959"/>
                </a:lnTo>
                <a:lnTo>
                  <a:pt x="4693932" y="2057387"/>
                </a:lnTo>
                <a:lnTo>
                  <a:pt x="4693932" y="1712976"/>
                </a:lnTo>
                <a:lnTo>
                  <a:pt x="4701552" y="1712976"/>
                </a:lnTo>
                <a:lnTo>
                  <a:pt x="4701552" y="1703832"/>
                </a:lnTo>
                <a:lnTo>
                  <a:pt x="4693932" y="1703832"/>
                </a:lnTo>
                <a:lnTo>
                  <a:pt x="4693932" y="1371600"/>
                </a:lnTo>
                <a:lnTo>
                  <a:pt x="4701552" y="1371600"/>
                </a:lnTo>
                <a:lnTo>
                  <a:pt x="4701552" y="1362456"/>
                </a:lnTo>
                <a:lnTo>
                  <a:pt x="4693932" y="1362456"/>
                </a:lnTo>
                <a:lnTo>
                  <a:pt x="4693932" y="1031748"/>
                </a:lnTo>
                <a:lnTo>
                  <a:pt x="4701552" y="1031748"/>
                </a:lnTo>
                <a:lnTo>
                  <a:pt x="4701552" y="1022604"/>
                </a:lnTo>
                <a:lnTo>
                  <a:pt x="4693932" y="1022604"/>
                </a:lnTo>
                <a:lnTo>
                  <a:pt x="4693932" y="690372"/>
                </a:lnTo>
                <a:lnTo>
                  <a:pt x="4701552" y="690372"/>
                </a:lnTo>
                <a:lnTo>
                  <a:pt x="4701552" y="681228"/>
                </a:lnTo>
                <a:lnTo>
                  <a:pt x="4693932" y="681228"/>
                </a:lnTo>
                <a:lnTo>
                  <a:pt x="4693932" y="348996"/>
                </a:lnTo>
                <a:lnTo>
                  <a:pt x="4701552" y="348996"/>
                </a:lnTo>
                <a:lnTo>
                  <a:pt x="4701552" y="339839"/>
                </a:lnTo>
                <a:close/>
              </a:path>
              <a:path w="6527800" h="2068195">
                <a:moveTo>
                  <a:pt x="6527305" y="0"/>
                </a:moveTo>
                <a:lnTo>
                  <a:pt x="6516624" y="0"/>
                </a:lnTo>
                <a:lnTo>
                  <a:pt x="6516624" y="9144"/>
                </a:lnTo>
                <a:lnTo>
                  <a:pt x="6516624" y="1362456"/>
                </a:lnTo>
                <a:lnTo>
                  <a:pt x="5545836" y="1362456"/>
                </a:lnTo>
                <a:lnTo>
                  <a:pt x="5545836" y="9144"/>
                </a:lnTo>
                <a:lnTo>
                  <a:pt x="6516624" y="9144"/>
                </a:lnTo>
                <a:lnTo>
                  <a:pt x="6516624" y="0"/>
                </a:lnTo>
                <a:lnTo>
                  <a:pt x="5536692" y="0"/>
                </a:lnTo>
                <a:lnTo>
                  <a:pt x="5536692" y="1371600"/>
                </a:lnTo>
                <a:lnTo>
                  <a:pt x="6527305" y="1371600"/>
                </a:lnTo>
                <a:lnTo>
                  <a:pt x="6527305" y="1367028"/>
                </a:lnTo>
                <a:lnTo>
                  <a:pt x="6527305" y="1362456"/>
                </a:lnTo>
                <a:lnTo>
                  <a:pt x="6527305" y="9144"/>
                </a:lnTo>
                <a:lnTo>
                  <a:pt x="6527305" y="4572"/>
                </a:lnTo>
                <a:lnTo>
                  <a:pt x="6527305" y="0"/>
                </a:lnTo>
                <a:close/>
              </a:path>
            </a:pathLst>
          </a:custGeom>
          <a:solidFill>
            <a:srgbClr val="000000"/>
          </a:solidFill>
        </p:spPr>
        <p:txBody>
          <a:bodyPr wrap="square" lIns="0" tIns="0" rIns="0" bIns="0" rtlCol="0"/>
          <a:lstStyle/>
          <a:p>
            <a:endParaRPr/>
          </a:p>
        </p:txBody>
      </p:sp>
      <p:sp>
        <p:nvSpPr>
          <p:cNvPr id="6" name="object 6"/>
          <p:cNvSpPr txBox="1"/>
          <p:nvPr/>
        </p:nvSpPr>
        <p:spPr>
          <a:xfrm>
            <a:off x="3513802" y="5103360"/>
            <a:ext cx="4679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1</a:t>
            </a:r>
            <a:r>
              <a:rPr sz="1600" spc="-5" dirty="0">
                <a:latin typeface="Tahoma"/>
                <a:cs typeface="Tahoma"/>
              </a:rPr>
              <a:t>]</a:t>
            </a:r>
            <a:endParaRPr sz="1600">
              <a:latin typeface="Tahoma"/>
              <a:cs typeface="Tahoma"/>
            </a:endParaRPr>
          </a:p>
        </p:txBody>
      </p:sp>
      <p:sp>
        <p:nvSpPr>
          <p:cNvPr id="7" name="object 7"/>
          <p:cNvSpPr txBox="1"/>
          <p:nvPr/>
        </p:nvSpPr>
        <p:spPr>
          <a:xfrm>
            <a:off x="3513802" y="5430951"/>
            <a:ext cx="4679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2</a:t>
            </a:r>
            <a:r>
              <a:rPr sz="1600" spc="-5" dirty="0">
                <a:latin typeface="Tahoma"/>
                <a:cs typeface="Tahoma"/>
              </a:rPr>
              <a:t>]</a:t>
            </a:r>
            <a:endParaRPr sz="1600">
              <a:latin typeface="Tahoma"/>
              <a:cs typeface="Tahoma"/>
            </a:endParaRPr>
          </a:p>
        </p:txBody>
      </p:sp>
      <p:sp>
        <p:nvSpPr>
          <p:cNvPr id="8" name="object 8"/>
          <p:cNvSpPr txBox="1"/>
          <p:nvPr/>
        </p:nvSpPr>
        <p:spPr>
          <a:xfrm>
            <a:off x="3652458" y="5784571"/>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9" name="object 9"/>
          <p:cNvSpPr txBox="1"/>
          <p:nvPr/>
        </p:nvSpPr>
        <p:spPr>
          <a:xfrm>
            <a:off x="3434526" y="6453585"/>
            <a:ext cx="69088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f</a:t>
            </a:r>
            <a:r>
              <a:rPr sz="1600" spc="-10" dirty="0">
                <a:latin typeface="Tahoma"/>
                <a:cs typeface="Tahoma"/>
              </a:rPr>
              <a:t>d</a:t>
            </a:r>
            <a:r>
              <a:rPr sz="1600" spc="5" dirty="0">
                <a:latin typeface="Tahoma"/>
                <a:cs typeface="Tahoma"/>
              </a:rPr>
              <a:t>[</a:t>
            </a:r>
            <a:r>
              <a:rPr sz="1600" spc="-15" dirty="0">
                <a:latin typeface="Tahoma"/>
                <a:cs typeface="Tahoma"/>
              </a:rPr>
              <a:t>2</a:t>
            </a:r>
            <a:r>
              <a:rPr sz="1600" dirty="0">
                <a:latin typeface="Tahoma"/>
                <a:cs typeface="Tahoma"/>
              </a:rPr>
              <a:t>55</a:t>
            </a:r>
            <a:r>
              <a:rPr sz="1600" spc="-5" dirty="0">
                <a:latin typeface="Tahoma"/>
                <a:cs typeface="Tahoma"/>
              </a:rPr>
              <a:t>]</a:t>
            </a:r>
            <a:endParaRPr sz="1600">
              <a:latin typeface="Tahoma"/>
              <a:cs typeface="Tahoma"/>
            </a:endParaRPr>
          </a:p>
        </p:txBody>
      </p:sp>
      <p:sp>
        <p:nvSpPr>
          <p:cNvPr id="10" name="object 10"/>
          <p:cNvSpPr txBox="1"/>
          <p:nvPr/>
        </p:nvSpPr>
        <p:spPr>
          <a:xfrm>
            <a:off x="5699259" y="5083566"/>
            <a:ext cx="5829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f_pos</a:t>
            </a:r>
            <a:endParaRPr sz="1600">
              <a:latin typeface="Consolas"/>
              <a:cs typeface="Consolas"/>
            </a:endParaRPr>
          </a:p>
        </p:txBody>
      </p:sp>
      <p:sp>
        <p:nvSpPr>
          <p:cNvPr id="11" name="object 11"/>
          <p:cNvSpPr txBox="1"/>
          <p:nvPr/>
        </p:nvSpPr>
        <p:spPr>
          <a:xfrm>
            <a:off x="5589501" y="5411157"/>
            <a:ext cx="80391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onsolas"/>
                <a:cs typeface="Consolas"/>
              </a:rPr>
              <a:t>f_inode</a:t>
            </a:r>
            <a:endParaRPr sz="1600">
              <a:latin typeface="Consolas"/>
              <a:cs typeface="Consolas"/>
            </a:endParaRPr>
          </a:p>
        </p:txBody>
      </p:sp>
      <p:sp>
        <p:nvSpPr>
          <p:cNvPr id="12" name="object 12"/>
          <p:cNvSpPr txBox="1"/>
          <p:nvPr/>
        </p:nvSpPr>
        <p:spPr>
          <a:xfrm>
            <a:off x="5879088" y="6116839"/>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13" name="object 13"/>
          <p:cNvSpPr txBox="1"/>
          <p:nvPr/>
        </p:nvSpPr>
        <p:spPr>
          <a:xfrm>
            <a:off x="5892746" y="6444429"/>
            <a:ext cx="191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a:t>
            </a:r>
            <a:endParaRPr sz="1600">
              <a:latin typeface="Tahoma"/>
              <a:cs typeface="Tahoma"/>
            </a:endParaRPr>
          </a:p>
        </p:txBody>
      </p:sp>
      <p:sp>
        <p:nvSpPr>
          <p:cNvPr id="14" name="object 14"/>
          <p:cNvSpPr/>
          <p:nvPr/>
        </p:nvSpPr>
        <p:spPr>
          <a:xfrm>
            <a:off x="4415015" y="4840223"/>
            <a:ext cx="3081655" cy="733425"/>
          </a:xfrm>
          <a:custGeom>
            <a:avLst/>
            <a:gdLst/>
            <a:ahLst/>
            <a:cxnLst/>
            <a:rect l="l" t="t" r="r" b="b"/>
            <a:pathLst>
              <a:path w="3081654" h="733425">
                <a:moveTo>
                  <a:pt x="900684" y="45720"/>
                </a:moveTo>
                <a:lnTo>
                  <a:pt x="891540" y="41148"/>
                </a:lnTo>
                <a:lnTo>
                  <a:pt x="824484" y="7620"/>
                </a:lnTo>
                <a:lnTo>
                  <a:pt x="824484" y="41148"/>
                </a:lnTo>
                <a:lnTo>
                  <a:pt x="445008" y="41148"/>
                </a:lnTo>
                <a:lnTo>
                  <a:pt x="445008" y="723900"/>
                </a:lnTo>
                <a:lnTo>
                  <a:pt x="0" y="723900"/>
                </a:lnTo>
                <a:lnTo>
                  <a:pt x="0" y="733044"/>
                </a:lnTo>
                <a:lnTo>
                  <a:pt x="455676" y="733044"/>
                </a:lnTo>
                <a:lnTo>
                  <a:pt x="455676" y="728472"/>
                </a:lnTo>
                <a:lnTo>
                  <a:pt x="455676" y="723900"/>
                </a:lnTo>
                <a:lnTo>
                  <a:pt x="455676" y="50292"/>
                </a:lnTo>
                <a:lnTo>
                  <a:pt x="824484" y="50292"/>
                </a:lnTo>
                <a:lnTo>
                  <a:pt x="824484" y="83820"/>
                </a:lnTo>
                <a:lnTo>
                  <a:pt x="891540" y="50292"/>
                </a:lnTo>
                <a:lnTo>
                  <a:pt x="900684" y="45720"/>
                </a:lnTo>
                <a:close/>
              </a:path>
              <a:path w="3081654" h="733425">
                <a:moveTo>
                  <a:pt x="3081540" y="38100"/>
                </a:moveTo>
                <a:lnTo>
                  <a:pt x="3072396" y="33528"/>
                </a:lnTo>
                <a:lnTo>
                  <a:pt x="3005340" y="0"/>
                </a:lnTo>
                <a:lnTo>
                  <a:pt x="3005340" y="33528"/>
                </a:lnTo>
                <a:lnTo>
                  <a:pt x="2656344" y="33528"/>
                </a:lnTo>
                <a:lnTo>
                  <a:pt x="2656344" y="714756"/>
                </a:lnTo>
                <a:lnTo>
                  <a:pt x="2241816" y="714756"/>
                </a:lnTo>
                <a:lnTo>
                  <a:pt x="2241816" y="723900"/>
                </a:lnTo>
                <a:lnTo>
                  <a:pt x="2665488" y="723900"/>
                </a:lnTo>
                <a:lnTo>
                  <a:pt x="2665488" y="719328"/>
                </a:lnTo>
                <a:lnTo>
                  <a:pt x="2665488" y="714756"/>
                </a:lnTo>
                <a:lnTo>
                  <a:pt x="2665488" y="42672"/>
                </a:lnTo>
                <a:lnTo>
                  <a:pt x="3005340" y="42672"/>
                </a:lnTo>
                <a:lnTo>
                  <a:pt x="3005340" y="76200"/>
                </a:lnTo>
                <a:lnTo>
                  <a:pt x="3072396" y="42672"/>
                </a:lnTo>
                <a:lnTo>
                  <a:pt x="3081540" y="38100"/>
                </a:lnTo>
                <a:close/>
              </a:path>
            </a:pathLst>
          </a:custGeom>
          <a:solidFill>
            <a:srgbClr val="000000"/>
          </a:solidFill>
        </p:spPr>
        <p:txBody>
          <a:bodyPr wrap="square" lIns="0" tIns="0" rIns="0" bIns="0" rtlCol="0"/>
          <a:lstStyle/>
          <a:p>
            <a:endParaRPr/>
          </a:p>
        </p:txBody>
      </p:sp>
      <p:sp>
        <p:nvSpPr>
          <p:cNvPr id="15" name="object 15"/>
          <p:cNvSpPr txBox="1"/>
          <p:nvPr/>
        </p:nvSpPr>
        <p:spPr>
          <a:xfrm>
            <a:off x="2953040" y="4169402"/>
            <a:ext cx="1562735" cy="861694"/>
          </a:xfrm>
          <a:prstGeom prst="rect">
            <a:avLst/>
          </a:prstGeom>
        </p:spPr>
        <p:txBody>
          <a:bodyPr vert="horz" wrap="square" lIns="0" tIns="172720" rIns="0" bIns="0" rtlCol="0">
            <a:spAutoFit/>
          </a:bodyPr>
          <a:lstStyle/>
          <a:p>
            <a:pPr algn="ctr">
              <a:lnSpc>
                <a:spcPct val="100000"/>
              </a:lnSpc>
              <a:spcBef>
                <a:spcPts val="1360"/>
              </a:spcBef>
            </a:pPr>
            <a:r>
              <a:rPr sz="2000" dirty="0">
                <a:latin typeface="Consolas"/>
                <a:cs typeface="Consolas"/>
              </a:rPr>
              <a:t>file_struct</a:t>
            </a:r>
            <a:endParaRPr sz="2000">
              <a:latin typeface="Consolas"/>
              <a:cs typeface="Consolas"/>
            </a:endParaRPr>
          </a:p>
          <a:p>
            <a:pPr marL="27305" algn="ctr">
              <a:lnSpc>
                <a:spcPct val="100000"/>
              </a:lnSpc>
              <a:spcBef>
                <a:spcPts val="1000"/>
              </a:spcBef>
            </a:pPr>
            <a:r>
              <a:rPr sz="1600" spc="-5" dirty="0">
                <a:latin typeface="Tahoma"/>
                <a:cs typeface="Tahoma"/>
              </a:rPr>
              <a:t>…</a:t>
            </a:r>
            <a:endParaRPr sz="1600">
              <a:latin typeface="Tahoma"/>
              <a:cs typeface="Tahoma"/>
            </a:endParaRPr>
          </a:p>
        </p:txBody>
      </p:sp>
      <p:sp>
        <p:nvSpPr>
          <p:cNvPr id="16" name="object 16"/>
          <p:cNvSpPr txBox="1"/>
          <p:nvPr/>
        </p:nvSpPr>
        <p:spPr>
          <a:xfrm>
            <a:off x="5696191" y="4218448"/>
            <a:ext cx="692785" cy="789940"/>
          </a:xfrm>
          <a:prstGeom prst="rect">
            <a:avLst/>
          </a:prstGeom>
        </p:spPr>
        <p:txBody>
          <a:bodyPr vert="horz" wrap="square" lIns="0" tIns="132715" rIns="0" bIns="0" rtlCol="0">
            <a:spAutoFit/>
          </a:bodyPr>
          <a:lstStyle/>
          <a:p>
            <a:pPr marL="106680">
              <a:lnSpc>
                <a:spcPct val="100000"/>
              </a:lnSpc>
              <a:spcBef>
                <a:spcPts val="1045"/>
              </a:spcBef>
            </a:pPr>
            <a:r>
              <a:rPr sz="2000" spc="-5" dirty="0">
                <a:latin typeface="Tahoma"/>
                <a:cs typeface="Tahoma"/>
              </a:rPr>
              <a:t>file</a:t>
            </a:r>
            <a:endParaRPr sz="2000">
              <a:latin typeface="Tahoma"/>
              <a:cs typeface="Tahoma"/>
            </a:endParaRPr>
          </a:p>
          <a:p>
            <a:pPr marL="12700">
              <a:lnSpc>
                <a:spcPct val="100000"/>
              </a:lnSpc>
              <a:spcBef>
                <a:spcPts val="750"/>
              </a:spcBef>
            </a:pPr>
            <a:r>
              <a:rPr sz="1600" spc="-10" dirty="0">
                <a:latin typeface="Consolas"/>
                <a:cs typeface="Consolas"/>
              </a:rPr>
              <a:t>f_mode</a:t>
            </a:r>
            <a:endParaRPr sz="1600">
              <a:latin typeface="Consolas"/>
              <a:cs typeface="Consolas"/>
            </a:endParaRPr>
          </a:p>
        </p:txBody>
      </p:sp>
      <p:sp>
        <p:nvSpPr>
          <p:cNvPr id="17" name="object 17"/>
          <p:cNvSpPr txBox="1"/>
          <p:nvPr/>
        </p:nvSpPr>
        <p:spPr>
          <a:xfrm>
            <a:off x="1208019" y="4342893"/>
            <a:ext cx="4686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PC</a:t>
            </a:r>
            <a:r>
              <a:rPr sz="2000" dirty="0">
                <a:latin typeface="Tahoma"/>
                <a:cs typeface="Tahoma"/>
              </a:rPr>
              <a:t>B</a:t>
            </a:r>
            <a:endParaRPr sz="2000">
              <a:latin typeface="Tahoma"/>
              <a:cs typeface="Tahoma"/>
            </a:endParaRPr>
          </a:p>
        </p:txBody>
      </p:sp>
      <p:sp>
        <p:nvSpPr>
          <p:cNvPr id="18" name="object 18"/>
          <p:cNvSpPr txBox="1"/>
          <p:nvPr/>
        </p:nvSpPr>
        <p:spPr>
          <a:xfrm>
            <a:off x="7154589" y="6394140"/>
            <a:ext cx="201739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ahoma"/>
                <a:cs typeface="Tahoma"/>
              </a:rPr>
              <a:t>File operation</a:t>
            </a:r>
            <a:r>
              <a:rPr sz="1600" spc="-15" dirty="0">
                <a:latin typeface="Tahoma"/>
                <a:cs typeface="Tahoma"/>
              </a:rPr>
              <a:t> </a:t>
            </a:r>
            <a:r>
              <a:rPr sz="1600" spc="-10" dirty="0">
                <a:latin typeface="Tahoma"/>
                <a:cs typeface="Tahoma"/>
              </a:rPr>
              <a:t>routines</a:t>
            </a:r>
            <a:endParaRPr sz="1600">
              <a:latin typeface="Tahoma"/>
              <a:cs typeface="Tahoma"/>
            </a:endParaRPr>
          </a:p>
        </p:txBody>
      </p:sp>
      <p:sp>
        <p:nvSpPr>
          <p:cNvPr id="19" name="object 19"/>
          <p:cNvSpPr/>
          <p:nvPr/>
        </p:nvSpPr>
        <p:spPr>
          <a:xfrm>
            <a:off x="6641592" y="5897879"/>
            <a:ext cx="434340" cy="670560"/>
          </a:xfrm>
          <a:custGeom>
            <a:avLst/>
            <a:gdLst/>
            <a:ahLst/>
            <a:cxnLst/>
            <a:rect l="l" t="t" r="r" b="b"/>
            <a:pathLst>
              <a:path w="434340" h="670559">
                <a:moveTo>
                  <a:pt x="213360" y="10668"/>
                </a:moveTo>
                <a:lnTo>
                  <a:pt x="0" y="10668"/>
                </a:lnTo>
                <a:lnTo>
                  <a:pt x="0" y="0"/>
                </a:lnTo>
                <a:lnTo>
                  <a:pt x="222504" y="0"/>
                </a:lnTo>
                <a:lnTo>
                  <a:pt x="222504" y="4572"/>
                </a:lnTo>
                <a:lnTo>
                  <a:pt x="213360" y="4572"/>
                </a:lnTo>
                <a:lnTo>
                  <a:pt x="213360" y="10668"/>
                </a:lnTo>
                <a:close/>
              </a:path>
              <a:path w="434340" h="670559">
                <a:moveTo>
                  <a:pt x="358139" y="638556"/>
                </a:moveTo>
                <a:lnTo>
                  <a:pt x="213360" y="638556"/>
                </a:lnTo>
                <a:lnTo>
                  <a:pt x="213360" y="4572"/>
                </a:lnTo>
                <a:lnTo>
                  <a:pt x="217931" y="10668"/>
                </a:lnTo>
                <a:lnTo>
                  <a:pt x="222504" y="10668"/>
                </a:lnTo>
                <a:lnTo>
                  <a:pt x="222504" y="627887"/>
                </a:lnTo>
                <a:lnTo>
                  <a:pt x="217931" y="627887"/>
                </a:lnTo>
                <a:lnTo>
                  <a:pt x="222504" y="632460"/>
                </a:lnTo>
                <a:lnTo>
                  <a:pt x="358139" y="632460"/>
                </a:lnTo>
                <a:lnTo>
                  <a:pt x="358139" y="638556"/>
                </a:lnTo>
                <a:close/>
              </a:path>
              <a:path w="434340" h="670559">
                <a:moveTo>
                  <a:pt x="222504" y="10668"/>
                </a:moveTo>
                <a:lnTo>
                  <a:pt x="217931" y="10668"/>
                </a:lnTo>
                <a:lnTo>
                  <a:pt x="213360" y="4572"/>
                </a:lnTo>
                <a:lnTo>
                  <a:pt x="222504" y="4572"/>
                </a:lnTo>
                <a:lnTo>
                  <a:pt x="222504" y="10668"/>
                </a:lnTo>
                <a:close/>
              </a:path>
              <a:path w="434340" h="670559">
                <a:moveTo>
                  <a:pt x="358139" y="670560"/>
                </a:moveTo>
                <a:lnTo>
                  <a:pt x="358139" y="594360"/>
                </a:lnTo>
                <a:lnTo>
                  <a:pt x="425195" y="627887"/>
                </a:lnTo>
                <a:lnTo>
                  <a:pt x="371856" y="627887"/>
                </a:lnTo>
                <a:lnTo>
                  <a:pt x="371856" y="638556"/>
                </a:lnTo>
                <a:lnTo>
                  <a:pt x="422148" y="638556"/>
                </a:lnTo>
                <a:lnTo>
                  <a:pt x="358139" y="670560"/>
                </a:lnTo>
                <a:close/>
              </a:path>
              <a:path w="434340" h="670559">
                <a:moveTo>
                  <a:pt x="222504" y="632460"/>
                </a:moveTo>
                <a:lnTo>
                  <a:pt x="217931" y="627887"/>
                </a:lnTo>
                <a:lnTo>
                  <a:pt x="222504" y="627887"/>
                </a:lnTo>
                <a:lnTo>
                  <a:pt x="222504" y="632460"/>
                </a:lnTo>
                <a:close/>
              </a:path>
              <a:path w="434340" h="670559">
                <a:moveTo>
                  <a:pt x="358139" y="632460"/>
                </a:moveTo>
                <a:lnTo>
                  <a:pt x="222504" y="632460"/>
                </a:lnTo>
                <a:lnTo>
                  <a:pt x="222504" y="627887"/>
                </a:lnTo>
                <a:lnTo>
                  <a:pt x="358139" y="627887"/>
                </a:lnTo>
                <a:lnTo>
                  <a:pt x="358139" y="632460"/>
                </a:lnTo>
                <a:close/>
              </a:path>
              <a:path w="434340" h="670559">
                <a:moveTo>
                  <a:pt x="422148" y="638556"/>
                </a:moveTo>
                <a:lnTo>
                  <a:pt x="371856" y="638556"/>
                </a:lnTo>
                <a:lnTo>
                  <a:pt x="371856" y="627887"/>
                </a:lnTo>
                <a:lnTo>
                  <a:pt x="425195" y="627887"/>
                </a:lnTo>
                <a:lnTo>
                  <a:pt x="434339" y="632460"/>
                </a:lnTo>
                <a:lnTo>
                  <a:pt x="422148" y="638556"/>
                </a:lnTo>
                <a:close/>
              </a:path>
            </a:pathLst>
          </a:custGeom>
          <a:solidFill>
            <a:srgbClr val="000000"/>
          </a:solidFill>
        </p:spPr>
        <p:txBody>
          <a:bodyPr wrap="square" lIns="0" tIns="0" rIns="0" bIns="0" rtlCol="0"/>
          <a:lstStyle/>
          <a:p>
            <a:endParaRPr/>
          </a:p>
        </p:txBody>
      </p:sp>
      <p:sp>
        <p:nvSpPr>
          <p:cNvPr id="20" name="object 20"/>
          <p:cNvSpPr txBox="1"/>
          <p:nvPr/>
        </p:nvSpPr>
        <p:spPr>
          <a:xfrm>
            <a:off x="5740331" y="5755573"/>
            <a:ext cx="4718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f_op</a:t>
            </a:r>
            <a:endParaRPr sz="1600">
              <a:latin typeface="Consolas"/>
              <a:cs typeface="Consolas"/>
            </a:endParaRPr>
          </a:p>
        </p:txBody>
      </p:sp>
      <p:sp>
        <p:nvSpPr>
          <p:cNvPr id="21" name="object 2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22" name="object 22"/>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30</a:t>
            </a:fld>
            <a:endParaRPr sz="140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695190" cy="452120"/>
          </a:xfrm>
          <a:prstGeom prst="rect">
            <a:avLst/>
          </a:prstGeom>
        </p:spPr>
        <p:txBody>
          <a:bodyPr vert="horz" wrap="square" lIns="0" tIns="12065" rIns="0" bIns="0" rtlCol="0">
            <a:spAutoFit/>
          </a:bodyPr>
          <a:lstStyle/>
          <a:p>
            <a:pPr marL="12700">
              <a:lnSpc>
                <a:spcPct val="100000"/>
              </a:lnSpc>
              <a:spcBef>
                <a:spcPts val="95"/>
              </a:spcBef>
            </a:pPr>
            <a:r>
              <a:rPr spc="-10" dirty="0"/>
              <a:t>Standard</a:t>
            </a:r>
            <a:r>
              <a:rPr spc="40" dirty="0"/>
              <a:t> </a:t>
            </a:r>
            <a:r>
              <a:rPr spc="-5" dirty="0"/>
              <a:t>Input,</a:t>
            </a:r>
            <a:r>
              <a:rPr spc="10" dirty="0"/>
              <a:t> </a:t>
            </a:r>
            <a:r>
              <a:rPr spc="-5" dirty="0"/>
              <a:t>Output,</a:t>
            </a:r>
            <a:r>
              <a:rPr spc="10" dirty="0"/>
              <a:t> </a:t>
            </a:r>
            <a:r>
              <a:rPr spc="-5" dirty="0"/>
              <a:t>Error</a:t>
            </a:r>
          </a:p>
        </p:txBody>
      </p:sp>
      <p:sp>
        <p:nvSpPr>
          <p:cNvPr id="3" name="object 3"/>
          <p:cNvSpPr txBox="1"/>
          <p:nvPr/>
        </p:nvSpPr>
        <p:spPr>
          <a:xfrm>
            <a:off x="860584" y="1613410"/>
            <a:ext cx="8247380" cy="247650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5" dirty="0">
                <a:latin typeface="Tahoma"/>
                <a:cs typeface="Tahoma"/>
              </a:rPr>
              <a:t>Linux</a:t>
            </a:r>
            <a:r>
              <a:rPr sz="2100" spc="5" dirty="0">
                <a:latin typeface="Tahoma"/>
                <a:cs typeface="Tahoma"/>
              </a:rPr>
              <a:t> </a:t>
            </a:r>
            <a:r>
              <a:rPr sz="2100" spc="-5" dirty="0">
                <a:latin typeface="Tahoma"/>
                <a:cs typeface="Tahoma"/>
              </a:rPr>
              <a:t>processes</a:t>
            </a:r>
            <a:r>
              <a:rPr sz="2100" spc="5" dirty="0">
                <a:latin typeface="Tahoma"/>
                <a:cs typeface="Tahoma"/>
              </a:rPr>
              <a:t> </a:t>
            </a:r>
            <a:r>
              <a:rPr sz="2100" spc="-5" dirty="0">
                <a:latin typeface="Tahoma"/>
                <a:cs typeface="Tahoma"/>
              </a:rPr>
              <a:t>expect</a:t>
            </a:r>
            <a:r>
              <a:rPr sz="2100" spc="-15" dirty="0">
                <a:latin typeface="Tahoma"/>
                <a:cs typeface="Tahoma"/>
              </a:rPr>
              <a:t> </a:t>
            </a:r>
            <a:r>
              <a:rPr sz="2100" spc="-5" dirty="0">
                <a:latin typeface="Tahoma"/>
                <a:cs typeface="Tahoma"/>
              </a:rPr>
              <a:t>three</a:t>
            </a:r>
            <a:r>
              <a:rPr sz="2100" spc="5" dirty="0">
                <a:latin typeface="Tahoma"/>
                <a:cs typeface="Tahoma"/>
              </a:rPr>
              <a:t> </a:t>
            </a:r>
            <a:r>
              <a:rPr sz="2100" dirty="0">
                <a:latin typeface="Tahoma"/>
                <a:cs typeface="Tahoma"/>
              </a:rPr>
              <a:t>file</a:t>
            </a:r>
            <a:r>
              <a:rPr sz="2100" spc="-20" dirty="0">
                <a:latin typeface="Tahoma"/>
                <a:cs typeface="Tahoma"/>
              </a:rPr>
              <a:t> </a:t>
            </a:r>
            <a:r>
              <a:rPr sz="2100" spc="-5" dirty="0">
                <a:latin typeface="Tahoma"/>
                <a:cs typeface="Tahoma"/>
              </a:rPr>
              <a:t>descriptors</a:t>
            </a:r>
            <a:r>
              <a:rPr sz="2100" spc="5" dirty="0">
                <a:latin typeface="Tahoma"/>
                <a:cs typeface="Tahoma"/>
              </a:rPr>
              <a:t> to</a:t>
            </a:r>
            <a:r>
              <a:rPr sz="2100" spc="-10" dirty="0">
                <a:latin typeface="Tahoma"/>
                <a:cs typeface="Tahoma"/>
              </a:rPr>
              <a:t> </a:t>
            </a:r>
            <a:r>
              <a:rPr sz="2100" spc="-5" dirty="0">
                <a:latin typeface="Tahoma"/>
                <a:cs typeface="Tahoma"/>
              </a:rPr>
              <a:t>be</a:t>
            </a:r>
            <a:r>
              <a:rPr sz="2100" dirty="0">
                <a:latin typeface="Tahoma"/>
                <a:cs typeface="Tahoma"/>
              </a:rPr>
              <a:t> open </a:t>
            </a:r>
            <a:r>
              <a:rPr sz="2100" spc="-5" dirty="0">
                <a:latin typeface="Tahoma"/>
                <a:cs typeface="Tahoma"/>
              </a:rPr>
              <a:t>when</a:t>
            </a:r>
            <a:r>
              <a:rPr sz="2100" spc="20" dirty="0">
                <a:latin typeface="Tahoma"/>
                <a:cs typeface="Tahoma"/>
              </a:rPr>
              <a:t> </a:t>
            </a:r>
            <a:r>
              <a:rPr sz="2100" dirty="0">
                <a:latin typeface="Tahoma"/>
                <a:cs typeface="Tahoma"/>
              </a:rPr>
              <a:t>they </a:t>
            </a:r>
            <a:r>
              <a:rPr sz="2100" spc="-640" dirty="0">
                <a:latin typeface="Tahoma"/>
                <a:cs typeface="Tahoma"/>
              </a:rPr>
              <a:t> </a:t>
            </a:r>
            <a:r>
              <a:rPr sz="2100" dirty="0">
                <a:latin typeface="Tahoma"/>
                <a:cs typeface="Tahoma"/>
              </a:rPr>
              <a:t>start</a:t>
            </a:r>
            <a:endParaRPr sz="2100">
              <a:latin typeface="Tahoma"/>
              <a:cs typeface="Tahoma"/>
            </a:endParaRPr>
          </a:p>
          <a:p>
            <a:pPr marL="756285" lvl="1" indent="-287655">
              <a:lnSpc>
                <a:spcPct val="100000"/>
              </a:lnSpc>
              <a:spcBef>
                <a:spcPts val="380"/>
              </a:spcBef>
              <a:buChar char="–"/>
              <a:tabLst>
                <a:tab pos="756285" algn="l"/>
                <a:tab pos="756920" algn="l"/>
              </a:tabLst>
            </a:pPr>
            <a:r>
              <a:rPr sz="1900" spc="-5" dirty="0">
                <a:latin typeface="Tahoma"/>
                <a:cs typeface="Tahoma"/>
              </a:rPr>
              <a:t>Standard</a:t>
            </a:r>
            <a:r>
              <a:rPr sz="1900" spc="40" dirty="0">
                <a:latin typeface="Tahoma"/>
                <a:cs typeface="Tahoma"/>
              </a:rPr>
              <a:t> </a:t>
            </a:r>
            <a:r>
              <a:rPr sz="1900" spc="-5" dirty="0">
                <a:latin typeface="Tahoma"/>
                <a:cs typeface="Tahoma"/>
              </a:rPr>
              <a:t>input:</a:t>
            </a:r>
            <a:r>
              <a:rPr sz="1900" spc="20" dirty="0">
                <a:latin typeface="Tahoma"/>
                <a:cs typeface="Tahoma"/>
              </a:rPr>
              <a:t> </a:t>
            </a:r>
            <a:r>
              <a:rPr sz="1900" spc="-5" dirty="0">
                <a:latin typeface="Tahoma"/>
                <a:cs typeface="Tahoma"/>
              </a:rPr>
              <a:t>File</a:t>
            </a:r>
            <a:r>
              <a:rPr sz="1900" spc="15" dirty="0">
                <a:latin typeface="Tahoma"/>
                <a:cs typeface="Tahoma"/>
              </a:rPr>
              <a:t> </a:t>
            </a:r>
            <a:r>
              <a:rPr sz="1900" spc="-10" dirty="0">
                <a:latin typeface="Tahoma"/>
                <a:cs typeface="Tahoma"/>
              </a:rPr>
              <a:t>descriptor</a:t>
            </a:r>
            <a:r>
              <a:rPr sz="1900" spc="45" dirty="0">
                <a:latin typeface="Tahoma"/>
                <a:cs typeface="Tahoma"/>
              </a:rPr>
              <a:t> </a:t>
            </a:r>
            <a:r>
              <a:rPr sz="1900" spc="-5" dirty="0">
                <a:latin typeface="Tahoma"/>
                <a:cs typeface="Tahoma"/>
              </a:rPr>
              <a:t>0</a:t>
            </a:r>
            <a:r>
              <a:rPr sz="1900" dirty="0">
                <a:latin typeface="Tahoma"/>
                <a:cs typeface="Tahoma"/>
              </a:rPr>
              <a:t> </a:t>
            </a:r>
            <a:r>
              <a:rPr sz="1900" spc="-5" dirty="0">
                <a:latin typeface="Tahoma"/>
                <a:cs typeface="Tahoma"/>
              </a:rPr>
              <a:t>(</a:t>
            </a:r>
            <a:r>
              <a:rPr sz="1900" spc="-5" dirty="0">
                <a:latin typeface="Consolas"/>
                <a:cs typeface="Consolas"/>
              </a:rPr>
              <a:t>stdin</a:t>
            </a:r>
            <a:r>
              <a:rPr sz="1900" spc="-5" dirty="0">
                <a:latin typeface="Tahoma"/>
                <a:cs typeface="Tahoma"/>
              </a:rPr>
              <a:t>)</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Standard</a:t>
            </a:r>
            <a:r>
              <a:rPr sz="1900" spc="35" dirty="0">
                <a:latin typeface="Tahoma"/>
                <a:cs typeface="Tahoma"/>
              </a:rPr>
              <a:t> </a:t>
            </a:r>
            <a:r>
              <a:rPr sz="1900" spc="-5" dirty="0">
                <a:latin typeface="Tahoma"/>
                <a:cs typeface="Tahoma"/>
              </a:rPr>
              <a:t>output:</a:t>
            </a:r>
            <a:r>
              <a:rPr sz="1900" spc="30" dirty="0">
                <a:latin typeface="Tahoma"/>
                <a:cs typeface="Tahoma"/>
              </a:rPr>
              <a:t> </a:t>
            </a:r>
            <a:r>
              <a:rPr sz="1900" spc="-10" dirty="0">
                <a:latin typeface="Tahoma"/>
                <a:cs typeface="Tahoma"/>
              </a:rPr>
              <a:t>File</a:t>
            </a:r>
            <a:r>
              <a:rPr sz="1900" spc="10" dirty="0">
                <a:latin typeface="Tahoma"/>
                <a:cs typeface="Tahoma"/>
              </a:rPr>
              <a:t> </a:t>
            </a:r>
            <a:r>
              <a:rPr sz="1900" spc="-5" dirty="0">
                <a:latin typeface="Tahoma"/>
                <a:cs typeface="Tahoma"/>
              </a:rPr>
              <a:t>descriptor</a:t>
            </a:r>
            <a:r>
              <a:rPr sz="1900" spc="20" dirty="0">
                <a:latin typeface="Tahoma"/>
                <a:cs typeface="Tahoma"/>
              </a:rPr>
              <a:t> </a:t>
            </a:r>
            <a:r>
              <a:rPr sz="1900" spc="-5" dirty="0">
                <a:latin typeface="Tahoma"/>
                <a:cs typeface="Tahoma"/>
              </a:rPr>
              <a:t>1 (</a:t>
            </a:r>
            <a:r>
              <a:rPr sz="1900" spc="-5" dirty="0">
                <a:latin typeface="Consolas"/>
                <a:cs typeface="Consolas"/>
              </a:rPr>
              <a:t>stdout</a:t>
            </a:r>
            <a:r>
              <a:rPr sz="1900" spc="-5" dirty="0">
                <a:latin typeface="Tahoma"/>
                <a:cs typeface="Tahoma"/>
              </a:rPr>
              <a:t>)</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Standard</a:t>
            </a:r>
            <a:r>
              <a:rPr sz="1900" spc="35" dirty="0">
                <a:latin typeface="Tahoma"/>
                <a:cs typeface="Tahoma"/>
              </a:rPr>
              <a:t> </a:t>
            </a:r>
            <a:r>
              <a:rPr sz="1900" spc="-5" dirty="0">
                <a:latin typeface="Tahoma"/>
                <a:cs typeface="Tahoma"/>
              </a:rPr>
              <a:t>error:</a:t>
            </a:r>
            <a:r>
              <a:rPr sz="1900" spc="15" dirty="0">
                <a:latin typeface="Tahoma"/>
                <a:cs typeface="Tahoma"/>
              </a:rPr>
              <a:t> </a:t>
            </a:r>
            <a:r>
              <a:rPr sz="1900" spc="-5" dirty="0">
                <a:latin typeface="Tahoma"/>
                <a:cs typeface="Tahoma"/>
              </a:rPr>
              <a:t>File</a:t>
            </a:r>
            <a:r>
              <a:rPr sz="1900" spc="5" dirty="0">
                <a:latin typeface="Tahoma"/>
                <a:cs typeface="Tahoma"/>
              </a:rPr>
              <a:t> </a:t>
            </a:r>
            <a:r>
              <a:rPr sz="1900" spc="-5" dirty="0">
                <a:latin typeface="Tahoma"/>
                <a:cs typeface="Tahoma"/>
              </a:rPr>
              <a:t>descriptor</a:t>
            </a:r>
            <a:r>
              <a:rPr sz="1900" spc="25" dirty="0">
                <a:latin typeface="Tahoma"/>
                <a:cs typeface="Tahoma"/>
              </a:rPr>
              <a:t> </a:t>
            </a:r>
            <a:r>
              <a:rPr sz="1900" spc="-5" dirty="0">
                <a:latin typeface="Tahoma"/>
                <a:cs typeface="Tahoma"/>
              </a:rPr>
              <a:t>2</a:t>
            </a:r>
            <a:r>
              <a:rPr sz="1900" spc="10" dirty="0">
                <a:latin typeface="Tahoma"/>
                <a:cs typeface="Tahoma"/>
              </a:rPr>
              <a:t> </a:t>
            </a:r>
            <a:r>
              <a:rPr sz="1900" spc="-5" dirty="0">
                <a:latin typeface="Tahoma"/>
                <a:cs typeface="Tahoma"/>
              </a:rPr>
              <a:t>(</a:t>
            </a:r>
            <a:r>
              <a:rPr sz="1900" spc="-5" dirty="0">
                <a:latin typeface="Consolas"/>
                <a:cs typeface="Consolas"/>
              </a:rPr>
              <a:t>stderror</a:t>
            </a:r>
            <a:r>
              <a:rPr sz="1900" spc="-5" dirty="0">
                <a:latin typeface="Tahoma"/>
                <a:cs typeface="Tahoma"/>
              </a:rPr>
              <a:t>)</a:t>
            </a:r>
            <a:endParaRPr sz="1900">
              <a:latin typeface="Tahoma"/>
              <a:cs typeface="Tahoma"/>
            </a:endParaRPr>
          </a:p>
          <a:p>
            <a:pPr lvl="1">
              <a:lnSpc>
                <a:spcPct val="100000"/>
              </a:lnSpc>
              <a:spcBef>
                <a:spcPts val="45"/>
              </a:spcBef>
              <a:buFont typeface="Tahoma"/>
              <a:buChar char="–"/>
            </a:pPr>
            <a:endParaRPr sz="2950">
              <a:latin typeface="Tahoma"/>
              <a:cs typeface="Tahoma"/>
            </a:endParaRPr>
          </a:p>
          <a:p>
            <a:pPr marL="356235" indent="-344170">
              <a:lnSpc>
                <a:spcPct val="100000"/>
              </a:lnSpc>
              <a:buChar char="•"/>
              <a:tabLst>
                <a:tab pos="356235" algn="l"/>
                <a:tab pos="356870" algn="l"/>
              </a:tabLst>
            </a:pPr>
            <a:r>
              <a:rPr sz="2100" spc="-5" dirty="0">
                <a:latin typeface="Tahoma"/>
                <a:cs typeface="Tahoma"/>
              </a:rPr>
              <a:t>These three</a:t>
            </a:r>
            <a:r>
              <a:rPr sz="2100" dirty="0">
                <a:latin typeface="Tahoma"/>
                <a:cs typeface="Tahoma"/>
              </a:rPr>
              <a:t> </a:t>
            </a:r>
            <a:r>
              <a:rPr sz="2100" spc="-10" dirty="0">
                <a:latin typeface="Tahoma"/>
                <a:cs typeface="Tahoma"/>
              </a:rPr>
              <a:t>are</a:t>
            </a:r>
            <a:r>
              <a:rPr sz="2100" spc="-5" dirty="0">
                <a:latin typeface="Tahoma"/>
                <a:cs typeface="Tahoma"/>
              </a:rPr>
              <a:t> </a:t>
            </a:r>
            <a:r>
              <a:rPr sz="2100" dirty="0">
                <a:latin typeface="Tahoma"/>
                <a:cs typeface="Tahoma"/>
              </a:rPr>
              <a:t>usually</a:t>
            </a:r>
            <a:r>
              <a:rPr sz="2100" spc="-5" dirty="0">
                <a:latin typeface="Tahoma"/>
                <a:cs typeface="Tahoma"/>
              </a:rPr>
              <a:t> </a:t>
            </a:r>
            <a:r>
              <a:rPr sz="2100" dirty="0">
                <a:latin typeface="Tahoma"/>
                <a:cs typeface="Tahoma"/>
              </a:rPr>
              <a:t>inherited</a:t>
            </a:r>
            <a:r>
              <a:rPr sz="2100" spc="-15" dirty="0">
                <a:latin typeface="Tahoma"/>
                <a:cs typeface="Tahoma"/>
              </a:rPr>
              <a:t> </a:t>
            </a:r>
            <a:r>
              <a:rPr sz="2100" spc="-5" dirty="0">
                <a:latin typeface="Tahoma"/>
                <a:cs typeface="Tahoma"/>
              </a:rPr>
              <a:t>from</a:t>
            </a:r>
            <a:r>
              <a:rPr sz="2100" spc="-10" dirty="0">
                <a:latin typeface="Tahoma"/>
                <a:cs typeface="Tahoma"/>
              </a:rPr>
              <a:t> </a:t>
            </a:r>
            <a:r>
              <a:rPr sz="2100" spc="5" dirty="0">
                <a:latin typeface="Tahoma"/>
                <a:cs typeface="Tahoma"/>
              </a:rPr>
              <a:t>the</a:t>
            </a:r>
            <a:r>
              <a:rPr sz="2100" spc="-20" dirty="0">
                <a:latin typeface="Tahoma"/>
                <a:cs typeface="Tahoma"/>
              </a:rPr>
              <a:t> </a:t>
            </a:r>
            <a:r>
              <a:rPr sz="2100" dirty="0">
                <a:latin typeface="Tahoma"/>
                <a:cs typeface="Tahoma"/>
              </a:rPr>
              <a:t>creating</a:t>
            </a:r>
            <a:r>
              <a:rPr sz="2100" spc="5" dirty="0">
                <a:latin typeface="Tahoma"/>
                <a:cs typeface="Tahoma"/>
              </a:rPr>
              <a:t> </a:t>
            </a:r>
            <a:r>
              <a:rPr sz="2100" spc="-5" dirty="0">
                <a:latin typeface="Tahoma"/>
                <a:cs typeface="Tahoma"/>
              </a:rPr>
              <a:t>parent</a:t>
            </a:r>
            <a:r>
              <a:rPr sz="2100" spc="5" dirty="0">
                <a:latin typeface="Tahoma"/>
                <a:cs typeface="Tahoma"/>
              </a:rPr>
              <a:t> </a:t>
            </a:r>
            <a:r>
              <a:rPr sz="2100" spc="-5" dirty="0">
                <a:latin typeface="Tahoma"/>
                <a:cs typeface="Tahoma"/>
              </a:rPr>
              <a:t>process</a:t>
            </a:r>
            <a:endParaRPr sz="2100">
              <a:latin typeface="Tahoma"/>
              <a:cs typeface="Tahoma"/>
            </a:endParaRPr>
          </a:p>
        </p:txBody>
      </p:sp>
      <p:pic>
        <p:nvPicPr>
          <p:cNvPr id="4" name="object 4"/>
          <p:cNvPicPr/>
          <p:nvPr/>
        </p:nvPicPr>
        <p:blipFill>
          <a:blip r:embed="rId2" cstate="print"/>
          <a:stretch>
            <a:fillRect/>
          </a:stretch>
        </p:blipFill>
        <p:spPr>
          <a:xfrm>
            <a:off x="3374135" y="4360164"/>
            <a:ext cx="2866029" cy="2407919"/>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6" name="object 6"/>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31</a:t>
            </a:fld>
            <a:endParaRPr sz="1400">
              <a:latin typeface="Tahoma"/>
              <a:cs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6256020" cy="452120"/>
          </a:xfrm>
          <a:prstGeom prst="rect">
            <a:avLst/>
          </a:prstGeom>
        </p:spPr>
        <p:txBody>
          <a:bodyPr vert="horz" wrap="square" lIns="0" tIns="12065" rIns="0" bIns="0" rtlCol="0">
            <a:spAutoFit/>
          </a:bodyPr>
          <a:lstStyle/>
          <a:p>
            <a:pPr marL="12700">
              <a:lnSpc>
                <a:spcPct val="100000"/>
              </a:lnSpc>
              <a:spcBef>
                <a:spcPts val="95"/>
              </a:spcBef>
            </a:pPr>
            <a:r>
              <a:rPr spc="-10" dirty="0"/>
              <a:t>Standard</a:t>
            </a:r>
            <a:r>
              <a:rPr spc="40" dirty="0"/>
              <a:t> </a:t>
            </a:r>
            <a:r>
              <a:rPr spc="-5" dirty="0"/>
              <a:t>Input,</a:t>
            </a:r>
            <a:r>
              <a:rPr spc="10" dirty="0"/>
              <a:t> </a:t>
            </a:r>
            <a:r>
              <a:rPr spc="-5" dirty="0"/>
              <a:t>Output,</a:t>
            </a:r>
            <a:r>
              <a:rPr spc="10" dirty="0"/>
              <a:t> </a:t>
            </a:r>
            <a:r>
              <a:rPr spc="-5" dirty="0"/>
              <a:t>Error:</a:t>
            </a:r>
            <a:r>
              <a:rPr spc="5" dirty="0"/>
              <a:t> </a:t>
            </a:r>
            <a:r>
              <a:rPr spc="-5" dirty="0"/>
              <a:t>Example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32</a:t>
            </a:fld>
            <a:endParaRPr sz="1400">
              <a:latin typeface="Tahoma"/>
              <a:cs typeface="Tahoma"/>
            </a:endParaRPr>
          </a:p>
        </p:txBody>
      </p:sp>
      <p:sp>
        <p:nvSpPr>
          <p:cNvPr id="3" name="object 3"/>
          <p:cNvSpPr txBox="1"/>
          <p:nvPr/>
        </p:nvSpPr>
        <p:spPr>
          <a:xfrm>
            <a:off x="860584" y="1562833"/>
            <a:ext cx="7934959" cy="4136390"/>
          </a:xfrm>
          <a:prstGeom prst="rect">
            <a:avLst/>
          </a:prstGeom>
        </p:spPr>
        <p:txBody>
          <a:bodyPr vert="horz" wrap="square" lIns="0" tIns="62865" rIns="0" bIns="0" rtlCol="0">
            <a:spAutoFit/>
          </a:bodyPr>
          <a:lstStyle/>
          <a:p>
            <a:pPr marL="356235" indent="-344170">
              <a:lnSpc>
                <a:spcPct val="100000"/>
              </a:lnSpc>
              <a:spcBef>
                <a:spcPts val="495"/>
              </a:spcBef>
              <a:buChar char="•"/>
              <a:tabLst>
                <a:tab pos="356235" algn="l"/>
                <a:tab pos="356870" algn="l"/>
              </a:tabLst>
            </a:pPr>
            <a:r>
              <a:rPr sz="2100" spc="-5" dirty="0">
                <a:latin typeface="Tahoma"/>
                <a:cs typeface="Tahoma"/>
              </a:rPr>
              <a:t>Read</a:t>
            </a:r>
            <a:r>
              <a:rPr sz="2100" spc="-20" dirty="0">
                <a:latin typeface="Tahoma"/>
                <a:cs typeface="Tahoma"/>
              </a:rPr>
              <a:t> </a:t>
            </a:r>
            <a:r>
              <a:rPr sz="2100" dirty="0">
                <a:latin typeface="Tahoma"/>
                <a:cs typeface="Tahoma"/>
              </a:rPr>
              <a:t>from</a:t>
            </a:r>
            <a:r>
              <a:rPr sz="2100" spc="-35" dirty="0">
                <a:latin typeface="Tahoma"/>
                <a:cs typeface="Tahoma"/>
              </a:rPr>
              <a:t> </a:t>
            </a:r>
            <a:r>
              <a:rPr sz="2100" dirty="0">
                <a:latin typeface="Tahoma"/>
                <a:cs typeface="Tahoma"/>
              </a:rPr>
              <a:t>standard</a:t>
            </a:r>
            <a:r>
              <a:rPr sz="2100" spc="5" dirty="0">
                <a:latin typeface="Tahoma"/>
                <a:cs typeface="Tahoma"/>
              </a:rPr>
              <a:t> </a:t>
            </a:r>
            <a:r>
              <a:rPr sz="2100" dirty="0">
                <a:latin typeface="Tahoma"/>
                <a:cs typeface="Tahoma"/>
              </a:rPr>
              <a:t>input</a:t>
            </a:r>
            <a:r>
              <a:rPr sz="2100" spc="-20" dirty="0">
                <a:latin typeface="Tahoma"/>
                <a:cs typeface="Tahoma"/>
              </a:rPr>
              <a:t> </a:t>
            </a:r>
            <a:r>
              <a:rPr sz="2100" dirty="0">
                <a:latin typeface="Tahoma"/>
                <a:cs typeface="Tahoma"/>
              </a:rPr>
              <a:t>(by</a:t>
            </a:r>
            <a:r>
              <a:rPr sz="2100" spc="15" dirty="0">
                <a:latin typeface="Tahoma"/>
                <a:cs typeface="Tahoma"/>
              </a:rPr>
              <a:t> </a:t>
            </a:r>
            <a:r>
              <a:rPr sz="2100" spc="-5" dirty="0">
                <a:latin typeface="Tahoma"/>
                <a:cs typeface="Tahoma"/>
              </a:rPr>
              <a:t>default</a:t>
            </a:r>
            <a:r>
              <a:rPr sz="2100" spc="-20" dirty="0">
                <a:latin typeface="Tahoma"/>
                <a:cs typeface="Tahoma"/>
              </a:rPr>
              <a:t> </a:t>
            </a:r>
            <a:r>
              <a:rPr sz="2100" dirty="0">
                <a:latin typeface="Tahoma"/>
                <a:cs typeface="Tahoma"/>
              </a:rPr>
              <a:t>it</a:t>
            </a:r>
            <a:r>
              <a:rPr sz="2100" spc="-20" dirty="0">
                <a:latin typeface="Tahoma"/>
                <a:cs typeface="Tahoma"/>
              </a:rPr>
              <a:t> </a:t>
            </a:r>
            <a:r>
              <a:rPr sz="2100" dirty="0">
                <a:latin typeface="Tahoma"/>
                <a:cs typeface="Tahoma"/>
              </a:rPr>
              <a:t>is</a:t>
            </a:r>
            <a:r>
              <a:rPr sz="2100" spc="-5" dirty="0">
                <a:latin typeface="Tahoma"/>
                <a:cs typeface="Tahoma"/>
              </a:rPr>
              <a:t> keyboard)</a:t>
            </a:r>
            <a:endParaRPr sz="2100" dirty="0">
              <a:latin typeface="Tahoma"/>
              <a:cs typeface="Tahoma"/>
            </a:endParaRPr>
          </a:p>
          <a:p>
            <a:pPr marL="756285" lvl="1" indent="-287655">
              <a:lnSpc>
                <a:spcPct val="100000"/>
              </a:lnSpc>
              <a:spcBef>
                <a:spcPts val="355"/>
              </a:spcBef>
              <a:buFont typeface="Tahoma"/>
              <a:buChar char="–"/>
              <a:tabLst>
                <a:tab pos="756285" algn="l"/>
                <a:tab pos="756920" algn="l"/>
              </a:tabLst>
            </a:pPr>
            <a:r>
              <a:rPr sz="1900" dirty="0">
                <a:latin typeface="Consolas"/>
                <a:cs typeface="Consolas"/>
              </a:rPr>
              <a:t>char</a:t>
            </a:r>
            <a:r>
              <a:rPr sz="1900" spc="-35" dirty="0">
                <a:latin typeface="Consolas"/>
                <a:cs typeface="Consolas"/>
              </a:rPr>
              <a:t> </a:t>
            </a:r>
            <a:r>
              <a:rPr sz="1900" dirty="0">
                <a:latin typeface="Consolas"/>
                <a:cs typeface="Consolas"/>
              </a:rPr>
              <a:t>buffer[10];</a:t>
            </a:r>
          </a:p>
          <a:p>
            <a:pPr marL="756285" lvl="1" indent="-287655">
              <a:lnSpc>
                <a:spcPct val="100000"/>
              </a:lnSpc>
              <a:spcBef>
                <a:spcPts val="459"/>
              </a:spcBef>
              <a:buFont typeface="Tahoma"/>
              <a:buChar char="–"/>
              <a:tabLst>
                <a:tab pos="756285" algn="l"/>
                <a:tab pos="756920" algn="l"/>
              </a:tabLst>
            </a:pPr>
            <a:r>
              <a:rPr sz="1900" dirty="0">
                <a:latin typeface="Consolas"/>
                <a:cs typeface="Consolas"/>
              </a:rPr>
              <a:t>read(0,buffer,5);</a:t>
            </a:r>
          </a:p>
          <a:p>
            <a:pPr lvl="1">
              <a:lnSpc>
                <a:spcPct val="100000"/>
              </a:lnSpc>
              <a:spcBef>
                <a:spcPts val="35"/>
              </a:spcBef>
              <a:buFont typeface="Tahoma"/>
              <a:buChar char="–"/>
            </a:pPr>
            <a:endParaRPr sz="2450" dirty="0">
              <a:latin typeface="Consolas"/>
              <a:cs typeface="Consolas"/>
            </a:endParaRPr>
          </a:p>
          <a:p>
            <a:pPr marL="356235" indent="-344170">
              <a:lnSpc>
                <a:spcPct val="100000"/>
              </a:lnSpc>
              <a:spcBef>
                <a:spcPts val="5"/>
              </a:spcBef>
              <a:buChar char="•"/>
              <a:tabLst>
                <a:tab pos="356235" algn="l"/>
                <a:tab pos="356870" algn="l"/>
              </a:tabLst>
            </a:pPr>
            <a:r>
              <a:rPr sz="2100" spc="-5" dirty="0">
                <a:latin typeface="Tahoma"/>
                <a:cs typeface="Tahoma"/>
              </a:rPr>
              <a:t>Write </a:t>
            </a:r>
            <a:r>
              <a:rPr sz="2100" spc="5" dirty="0">
                <a:latin typeface="Tahoma"/>
                <a:cs typeface="Tahoma"/>
              </a:rPr>
              <a:t>to</a:t>
            </a:r>
            <a:r>
              <a:rPr sz="2100" spc="-20" dirty="0">
                <a:latin typeface="Tahoma"/>
                <a:cs typeface="Tahoma"/>
              </a:rPr>
              <a:t> </a:t>
            </a:r>
            <a:r>
              <a:rPr sz="2100" dirty="0">
                <a:latin typeface="Tahoma"/>
                <a:cs typeface="Tahoma"/>
              </a:rPr>
              <a:t>standard</a:t>
            </a:r>
            <a:r>
              <a:rPr sz="2100" spc="-15" dirty="0">
                <a:latin typeface="Tahoma"/>
                <a:cs typeface="Tahoma"/>
              </a:rPr>
              <a:t> </a:t>
            </a:r>
            <a:r>
              <a:rPr sz="2100" dirty="0">
                <a:latin typeface="Tahoma"/>
                <a:cs typeface="Tahoma"/>
              </a:rPr>
              <a:t>output</a:t>
            </a:r>
            <a:r>
              <a:rPr sz="2100" spc="-20" dirty="0">
                <a:latin typeface="Tahoma"/>
                <a:cs typeface="Tahoma"/>
              </a:rPr>
              <a:t> </a:t>
            </a:r>
            <a:r>
              <a:rPr sz="2100" dirty="0">
                <a:latin typeface="Tahoma"/>
                <a:cs typeface="Tahoma"/>
              </a:rPr>
              <a:t>(by</a:t>
            </a:r>
            <a:r>
              <a:rPr sz="2100" spc="-5" dirty="0">
                <a:latin typeface="Tahoma"/>
                <a:cs typeface="Tahoma"/>
              </a:rPr>
              <a:t> </a:t>
            </a:r>
            <a:r>
              <a:rPr sz="2100" dirty="0">
                <a:latin typeface="Tahoma"/>
                <a:cs typeface="Tahoma"/>
              </a:rPr>
              <a:t>default</a:t>
            </a:r>
            <a:r>
              <a:rPr sz="2100" spc="-45" dirty="0">
                <a:latin typeface="Tahoma"/>
                <a:cs typeface="Tahoma"/>
              </a:rPr>
              <a:t> </a:t>
            </a:r>
            <a:r>
              <a:rPr sz="2100" dirty="0">
                <a:latin typeface="Tahoma"/>
                <a:cs typeface="Tahoma"/>
              </a:rPr>
              <a:t>is is</a:t>
            </a:r>
            <a:r>
              <a:rPr sz="2100" spc="-5" dirty="0">
                <a:latin typeface="Tahoma"/>
                <a:cs typeface="Tahoma"/>
              </a:rPr>
              <a:t> monitor))</a:t>
            </a:r>
            <a:endParaRPr sz="2100" dirty="0">
              <a:latin typeface="Tahoma"/>
              <a:cs typeface="Tahoma"/>
            </a:endParaRPr>
          </a:p>
          <a:p>
            <a:pPr marL="756285" lvl="1" indent="-287655">
              <a:lnSpc>
                <a:spcPct val="100000"/>
              </a:lnSpc>
              <a:spcBef>
                <a:spcPts val="355"/>
              </a:spcBef>
              <a:buFont typeface="Tahoma"/>
              <a:buChar char="–"/>
              <a:tabLst>
                <a:tab pos="756285" algn="l"/>
                <a:tab pos="756920" algn="l"/>
              </a:tabLst>
            </a:pPr>
            <a:r>
              <a:rPr sz="1900" dirty="0">
                <a:latin typeface="Consolas"/>
                <a:cs typeface="Consolas"/>
              </a:rPr>
              <a:t>char</a:t>
            </a:r>
            <a:r>
              <a:rPr sz="1900" spc="-35" dirty="0">
                <a:latin typeface="Consolas"/>
                <a:cs typeface="Consolas"/>
              </a:rPr>
              <a:t> </a:t>
            </a:r>
            <a:r>
              <a:rPr sz="1900" dirty="0">
                <a:latin typeface="Consolas"/>
                <a:cs typeface="Consolas"/>
              </a:rPr>
              <a:t>buffer[10];</a:t>
            </a:r>
          </a:p>
          <a:p>
            <a:pPr marL="756285" lvl="1" indent="-287655">
              <a:lnSpc>
                <a:spcPct val="100000"/>
              </a:lnSpc>
              <a:spcBef>
                <a:spcPts val="455"/>
              </a:spcBef>
              <a:buFont typeface="Tahoma"/>
              <a:buChar char="–"/>
              <a:tabLst>
                <a:tab pos="756285" algn="l"/>
                <a:tab pos="756920" algn="l"/>
              </a:tabLst>
            </a:pPr>
            <a:r>
              <a:rPr sz="1900" dirty="0">
                <a:latin typeface="Consolas"/>
                <a:cs typeface="Consolas"/>
              </a:rPr>
              <a:t>write(1,buffer,5);</a:t>
            </a:r>
          </a:p>
          <a:p>
            <a:pPr lvl="1">
              <a:lnSpc>
                <a:spcPct val="100000"/>
              </a:lnSpc>
              <a:spcBef>
                <a:spcPts val="40"/>
              </a:spcBef>
              <a:buFont typeface="Tahoma"/>
              <a:buChar char="–"/>
            </a:pPr>
            <a:endParaRPr sz="2450" dirty="0">
              <a:latin typeface="Consolas"/>
              <a:cs typeface="Consolas"/>
            </a:endParaRPr>
          </a:p>
          <a:p>
            <a:pPr marL="356235" indent="-344170">
              <a:lnSpc>
                <a:spcPct val="100000"/>
              </a:lnSpc>
              <a:buChar char="•"/>
              <a:tabLst>
                <a:tab pos="356235" algn="l"/>
                <a:tab pos="356870" algn="l"/>
              </a:tabLst>
            </a:pPr>
            <a:r>
              <a:rPr sz="2100" spc="-10" dirty="0">
                <a:latin typeface="Tahoma"/>
                <a:cs typeface="Tahoma"/>
              </a:rPr>
              <a:t>By</a:t>
            </a:r>
            <a:r>
              <a:rPr sz="2100" spc="10" dirty="0">
                <a:latin typeface="Tahoma"/>
                <a:cs typeface="Tahoma"/>
              </a:rPr>
              <a:t> </a:t>
            </a:r>
            <a:r>
              <a:rPr sz="2100" dirty="0">
                <a:latin typeface="Tahoma"/>
                <a:cs typeface="Tahoma"/>
              </a:rPr>
              <a:t>changing</a:t>
            </a:r>
            <a:r>
              <a:rPr sz="2100" spc="5" dirty="0">
                <a:latin typeface="Tahoma"/>
                <a:cs typeface="Tahoma"/>
              </a:rPr>
              <a:t> </a:t>
            </a:r>
            <a:r>
              <a:rPr sz="2100" spc="-5" dirty="0">
                <a:latin typeface="Tahoma"/>
                <a:cs typeface="Tahoma"/>
              </a:rPr>
              <a:t>the</a:t>
            </a:r>
            <a:r>
              <a:rPr sz="2100" dirty="0">
                <a:latin typeface="Tahoma"/>
                <a:cs typeface="Tahoma"/>
              </a:rPr>
              <a:t> </a:t>
            </a:r>
            <a:r>
              <a:rPr sz="2100" spc="-5" dirty="0">
                <a:latin typeface="Tahoma"/>
                <a:cs typeface="Tahoma"/>
              </a:rPr>
              <a:t>file</a:t>
            </a:r>
            <a:r>
              <a:rPr sz="2100" spc="-20" dirty="0">
                <a:latin typeface="Tahoma"/>
                <a:cs typeface="Tahoma"/>
              </a:rPr>
              <a:t> </a:t>
            </a:r>
            <a:r>
              <a:rPr sz="2100" spc="-5" dirty="0">
                <a:latin typeface="Tahoma"/>
                <a:cs typeface="Tahoma"/>
              </a:rPr>
              <a:t>descriptors </a:t>
            </a:r>
            <a:r>
              <a:rPr sz="2100" spc="5" dirty="0">
                <a:latin typeface="Tahoma"/>
                <a:cs typeface="Tahoma"/>
              </a:rPr>
              <a:t>we</a:t>
            </a:r>
            <a:r>
              <a:rPr sz="2100" dirty="0">
                <a:latin typeface="Tahoma"/>
                <a:cs typeface="Tahoma"/>
              </a:rPr>
              <a:t> can</a:t>
            </a:r>
            <a:r>
              <a:rPr sz="2100" spc="-10" dirty="0">
                <a:latin typeface="Tahoma"/>
                <a:cs typeface="Tahoma"/>
              </a:rPr>
              <a:t> </a:t>
            </a:r>
            <a:r>
              <a:rPr sz="2100" dirty="0">
                <a:latin typeface="Tahoma"/>
                <a:cs typeface="Tahoma"/>
              </a:rPr>
              <a:t>write </a:t>
            </a:r>
            <a:r>
              <a:rPr sz="2100" spc="5" dirty="0">
                <a:latin typeface="Tahoma"/>
                <a:cs typeface="Tahoma"/>
              </a:rPr>
              <a:t>to</a:t>
            </a:r>
            <a:r>
              <a:rPr sz="2100" spc="-20" dirty="0">
                <a:latin typeface="Tahoma"/>
                <a:cs typeface="Tahoma"/>
              </a:rPr>
              <a:t> </a:t>
            </a:r>
            <a:r>
              <a:rPr sz="2100" spc="-5" dirty="0">
                <a:latin typeface="Tahoma"/>
                <a:cs typeface="Tahoma"/>
              </a:rPr>
              <a:t>files</a:t>
            </a:r>
            <a:endParaRPr sz="2100" dirty="0">
              <a:latin typeface="Tahoma"/>
              <a:cs typeface="Tahoma"/>
            </a:endParaRPr>
          </a:p>
          <a:p>
            <a:pPr>
              <a:lnSpc>
                <a:spcPct val="100000"/>
              </a:lnSpc>
              <a:spcBef>
                <a:spcPts val="5"/>
              </a:spcBef>
            </a:pPr>
            <a:endParaRPr sz="2250" dirty="0">
              <a:latin typeface="Tahoma"/>
              <a:cs typeface="Tahoma"/>
            </a:endParaRPr>
          </a:p>
          <a:p>
            <a:pPr marL="356235" indent="-344170">
              <a:lnSpc>
                <a:spcPct val="100000"/>
              </a:lnSpc>
              <a:buChar char="•"/>
              <a:tabLst>
                <a:tab pos="356870" algn="l"/>
              </a:tabLst>
            </a:pPr>
            <a:r>
              <a:rPr sz="2100" spc="-25" dirty="0">
                <a:latin typeface="Consolas"/>
                <a:cs typeface="Consolas"/>
              </a:rPr>
              <a:t>f</a:t>
            </a:r>
            <a:r>
              <a:rPr sz="2100" dirty="0">
                <a:latin typeface="Consolas"/>
                <a:cs typeface="Consolas"/>
              </a:rPr>
              <a:t>rea</a:t>
            </a:r>
            <a:r>
              <a:rPr sz="2100" spc="-5" dirty="0">
                <a:latin typeface="Consolas"/>
                <a:cs typeface="Consolas"/>
              </a:rPr>
              <a:t>d</a:t>
            </a:r>
            <a:r>
              <a:rPr sz="2100" dirty="0">
                <a:latin typeface="Tahoma"/>
                <a:cs typeface="Tahoma"/>
              </a:rPr>
              <a:t>/</a:t>
            </a:r>
            <a:r>
              <a:rPr sz="2100" dirty="0">
                <a:latin typeface="Consolas"/>
                <a:cs typeface="Consolas"/>
              </a:rPr>
              <a:t>fwr</a:t>
            </a:r>
            <a:r>
              <a:rPr sz="2100" spc="-25" dirty="0">
                <a:latin typeface="Consolas"/>
                <a:cs typeface="Consolas"/>
              </a:rPr>
              <a:t>i</a:t>
            </a:r>
            <a:r>
              <a:rPr sz="2100" dirty="0">
                <a:latin typeface="Consolas"/>
                <a:cs typeface="Consolas"/>
              </a:rPr>
              <a:t>te</a:t>
            </a:r>
            <a:r>
              <a:rPr sz="2100" spc="-520" dirty="0">
                <a:latin typeface="Consolas"/>
                <a:cs typeface="Consolas"/>
              </a:rPr>
              <a:t> </a:t>
            </a:r>
            <a:r>
              <a:rPr sz="2100" spc="5" dirty="0">
                <a:latin typeface="Tahoma"/>
                <a:cs typeface="Tahoma"/>
              </a:rPr>
              <a:t>e</a:t>
            </a:r>
            <a:r>
              <a:rPr sz="2100" spc="-10" dirty="0">
                <a:latin typeface="Tahoma"/>
                <a:cs typeface="Tahoma"/>
              </a:rPr>
              <a:t>t</a:t>
            </a:r>
            <a:r>
              <a:rPr sz="2100" spc="15" dirty="0">
                <a:latin typeface="Tahoma"/>
                <a:cs typeface="Tahoma"/>
              </a:rPr>
              <a:t>c</a:t>
            </a:r>
            <a:r>
              <a:rPr sz="2100" dirty="0">
                <a:latin typeface="Tahoma"/>
                <a:cs typeface="Tahoma"/>
              </a:rPr>
              <a:t>.</a:t>
            </a:r>
            <a:r>
              <a:rPr sz="2100" spc="-15" dirty="0">
                <a:latin typeface="Tahoma"/>
                <a:cs typeface="Tahoma"/>
              </a:rPr>
              <a:t> </a:t>
            </a:r>
            <a:r>
              <a:rPr sz="2100" spc="10" dirty="0">
                <a:latin typeface="Tahoma"/>
                <a:cs typeface="Tahoma"/>
              </a:rPr>
              <a:t>a</a:t>
            </a:r>
            <a:r>
              <a:rPr sz="2100" spc="-5" dirty="0">
                <a:latin typeface="Tahoma"/>
                <a:cs typeface="Tahoma"/>
              </a:rPr>
              <a:t>r</a:t>
            </a:r>
            <a:r>
              <a:rPr sz="2100" dirty="0">
                <a:latin typeface="Tahoma"/>
                <a:cs typeface="Tahoma"/>
              </a:rPr>
              <a:t>e </a:t>
            </a:r>
            <a:r>
              <a:rPr sz="2100" spc="-5" dirty="0">
                <a:latin typeface="Tahoma"/>
                <a:cs typeface="Tahoma"/>
              </a:rPr>
              <a:t>wr</a:t>
            </a:r>
            <a:r>
              <a:rPr sz="2100" spc="10" dirty="0">
                <a:latin typeface="Tahoma"/>
                <a:cs typeface="Tahoma"/>
              </a:rPr>
              <a:t>a</a:t>
            </a:r>
            <a:r>
              <a:rPr sz="2100" spc="-10" dirty="0">
                <a:latin typeface="Tahoma"/>
                <a:cs typeface="Tahoma"/>
              </a:rPr>
              <a:t>p</a:t>
            </a:r>
            <a:r>
              <a:rPr sz="2100" spc="15" dirty="0">
                <a:latin typeface="Tahoma"/>
                <a:cs typeface="Tahoma"/>
              </a:rPr>
              <a:t>p</a:t>
            </a:r>
            <a:r>
              <a:rPr sz="2100" spc="-15" dirty="0">
                <a:latin typeface="Tahoma"/>
                <a:cs typeface="Tahoma"/>
              </a:rPr>
              <a:t>e</a:t>
            </a:r>
            <a:r>
              <a:rPr sz="2100" spc="-5" dirty="0">
                <a:latin typeface="Tahoma"/>
                <a:cs typeface="Tahoma"/>
              </a:rPr>
              <a:t>r</a:t>
            </a:r>
            <a:r>
              <a:rPr sz="2100" dirty="0">
                <a:latin typeface="Tahoma"/>
                <a:cs typeface="Tahoma"/>
              </a:rPr>
              <a:t>s </a:t>
            </a:r>
            <a:r>
              <a:rPr sz="2100" spc="10" dirty="0">
                <a:latin typeface="Tahoma"/>
                <a:cs typeface="Tahoma"/>
              </a:rPr>
              <a:t>a</a:t>
            </a:r>
            <a:r>
              <a:rPr sz="2100" spc="-5" dirty="0">
                <a:latin typeface="Tahoma"/>
                <a:cs typeface="Tahoma"/>
              </a:rPr>
              <a:t>r</a:t>
            </a:r>
            <a:r>
              <a:rPr sz="2100" spc="-10" dirty="0">
                <a:latin typeface="Tahoma"/>
                <a:cs typeface="Tahoma"/>
              </a:rPr>
              <a:t>o</a:t>
            </a:r>
            <a:r>
              <a:rPr sz="2100" spc="5" dirty="0">
                <a:latin typeface="Tahoma"/>
                <a:cs typeface="Tahoma"/>
              </a:rPr>
              <a:t>un</a:t>
            </a:r>
            <a:r>
              <a:rPr sz="2100" dirty="0">
                <a:latin typeface="Tahoma"/>
                <a:cs typeface="Tahoma"/>
              </a:rPr>
              <a:t>d</a:t>
            </a:r>
            <a:r>
              <a:rPr sz="2100" spc="10" dirty="0">
                <a:latin typeface="Tahoma"/>
                <a:cs typeface="Tahoma"/>
              </a:rPr>
              <a:t> t</a:t>
            </a:r>
            <a:r>
              <a:rPr sz="2100" spc="5" dirty="0">
                <a:latin typeface="Tahoma"/>
                <a:cs typeface="Tahoma"/>
              </a:rPr>
              <a:t>h</a:t>
            </a:r>
            <a:r>
              <a:rPr sz="2100" dirty="0">
                <a:latin typeface="Tahoma"/>
                <a:cs typeface="Tahoma"/>
              </a:rPr>
              <a:t>e</a:t>
            </a:r>
            <a:r>
              <a:rPr sz="2100" spc="-20" dirty="0">
                <a:latin typeface="Tahoma"/>
                <a:cs typeface="Tahoma"/>
              </a:rPr>
              <a:t> </a:t>
            </a:r>
            <a:r>
              <a:rPr sz="2100" spc="10" dirty="0">
                <a:latin typeface="Tahoma"/>
                <a:cs typeface="Tahoma"/>
              </a:rPr>
              <a:t>a</a:t>
            </a:r>
            <a:r>
              <a:rPr sz="2100" spc="-10" dirty="0">
                <a:latin typeface="Tahoma"/>
                <a:cs typeface="Tahoma"/>
              </a:rPr>
              <a:t>bo</a:t>
            </a:r>
            <a:r>
              <a:rPr sz="2100" dirty="0">
                <a:latin typeface="Tahoma"/>
                <a:cs typeface="Tahoma"/>
              </a:rPr>
              <a:t>ve </a:t>
            </a:r>
            <a:r>
              <a:rPr sz="2100" dirty="0">
                <a:latin typeface="Consolas"/>
                <a:cs typeface="Consolas"/>
              </a:rPr>
              <a:t>rea</a:t>
            </a:r>
            <a:r>
              <a:rPr sz="2100" spc="-25" dirty="0">
                <a:latin typeface="Consolas"/>
                <a:cs typeface="Consolas"/>
              </a:rPr>
              <a:t>d</a:t>
            </a:r>
            <a:r>
              <a:rPr sz="2100" dirty="0">
                <a:latin typeface="Consolas"/>
                <a:cs typeface="Consolas"/>
              </a:rPr>
              <a:t>/write</a:t>
            </a:r>
          </a:p>
          <a:p>
            <a:pPr marL="354965">
              <a:lnSpc>
                <a:spcPct val="100000"/>
              </a:lnSpc>
              <a:spcBef>
                <a:spcPts val="85"/>
              </a:spcBef>
            </a:pPr>
            <a:r>
              <a:rPr sz="2100" dirty="0">
                <a:latin typeface="Tahoma"/>
                <a:cs typeface="Tahoma"/>
              </a:rPr>
              <a:t>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1479550" cy="452120"/>
          </a:xfrm>
          <a:prstGeom prst="rect">
            <a:avLst/>
          </a:prstGeom>
        </p:spPr>
        <p:txBody>
          <a:bodyPr vert="horz" wrap="square" lIns="0" tIns="12065" rIns="0" bIns="0" rtlCol="0">
            <a:spAutoFit/>
          </a:bodyPr>
          <a:lstStyle/>
          <a:p>
            <a:pPr marL="12700">
              <a:lnSpc>
                <a:spcPct val="100000"/>
              </a:lnSpc>
              <a:spcBef>
                <a:spcPts val="95"/>
              </a:spcBef>
            </a:pPr>
            <a:r>
              <a:rPr spc="-10" dirty="0"/>
              <a:t>Unix</a:t>
            </a:r>
            <a:r>
              <a:rPr spc="-60" dirty="0"/>
              <a:t> </a:t>
            </a:r>
            <a:r>
              <a:rPr spc="-5" dirty="0"/>
              <a:t>Fact</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33</a:t>
            </a:fld>
            <a:endParaRPr sz="1400">
              <a:latin typeface="Tahoma"/>
              <a:cs typeface="Tahoma"/>
            </a:endParaRPr>
          </a:p>
        </p:txBody>
      </p:sp>
      <p:sp>
        <p:nvSpPr>
          <p:cNvPr id="3" name="object 3"/>
          <p:cNvSpPr txBox="1"/>
          <p:nvPr/>
        </p:nvSpPr>
        <p:spPr>
          <a:xfrm>
            <a:off x="860584" y="1613410"/>
            <a:ext cx="3672204" cy="3199765"/>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Everything </a:t>
            </a:r>
            <a:r>
              <a:rPr sz="2100" dirty="0">
                <a:latin typeface="Tahoma"/>
                <a:cs typeface="Tahoma"/>
              </a:rPr>
              <a:t>in</a:t>
            </a:r>
            <a:r>
              <a:rPr sz="2100" spc="-15" dirty="0">
                <a:latin typeface="Tahoma"/>
                <a:cs typeface="Tahoma"/>
              </a:rPr>
              <a:t> </a:t>
            </a:r>
            <a:r>
              <a:rPr sz="2100" dirty="0">
                <a:latin typeface="Tahoma"/>
                <a:cs typeface="Tahoma"/>
              </a:rPr>
              <a:t>Unix</a:t>
            </a:r>
            <a:r>
              <a:rPr sz="2100" spc="-30" dirty="0">
                <a:latin typeface="Tahoma"/>
                <a:cs typeface="Tahoma"/>
              </a:rPr>
              <a:t> </a:t>
            </a:r>
            <a:r>
              <a:rPr sz="2100" dirty="0">
                <a:latin typeface="Tahoma"/>
                <a:cs typeface="Tahoma"/>
              </a:rPr>
              <a:t>is</a:t>
            </a:r>
            <a:r>
              <a:rPr sz="2100" spc="-10" dirty="0">
                <a:latin typeface="Tahoma"/>
                <a:cs typeface="Tahoma"/>
              </a:rPr>
              <a:t> </a:t>
            </a:r>
            <a:r>
              <a:rPr sz="2100" dirty="0">
                <a:latin typeface="Tahoma"/>
                <a:cs typeface="Tahoma"/>
              </a:rPr>
              <a:t>a</a:t>
            </a:r>
            <a:r>
              <a:rPr sz="2100" spc="-5" dirty="0">
                <a:latin typeface="Tahoma"/>
                <a:cs typeface="Tahoma"/>
              </a:rPr>
              <a:t> file</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dirty="0">
                <a:latin typeface="Tahoma"/>
                <a:cs typeface="Tahoma"/>
              </a:rPr>
              <a:t>A</a:t>
            </a:r>
            <a:r>
              <a:rPr sz="2100" spc="-20" dirty="0">
                <a:latin typeface="Tahoma"/>
                <a:cs typeface="Tahoma"/>
              </a:rPr>
              <a:t> </a:t>
            </a:r>
            <a:r>
              <a:rPr sz="2100" dirty="0">
                <a:latin typeface="Tahoma"/>
                <a:cs typeface="Tahoma"/>
              </a:rPr>
              <a:t>file</a:t>
            </a:r>
            <a:r>
              <a:rPr sz="2100" spc="-35" dirty="0">
                <a:latin typeface="Tahoma"/>
                <a:cs typeface="Tahoma"/>
              </a:rPr>
              <a:t> </a:t>
            </a:r>
            <a:r>
              <a:rPr sz="2100" dirty="0">
                <a:latin typeface="Tahoma"/>
                <a:cs typeface="Tahoma"/>
              </a:rPr>
              <a:t>in</a:t>
            </a:r>
            <a:r>
              <a:rPr sz="2100" spc="-15" dirty="0">
                <a:latin typeface="Tahoma"/>
                <a:cs typeface="Tahoma"/>
              </a:rPr>
              <a:t> </a:t>
            </a:r>
            <a:r>
              <a:rPr sz="2100" spc="-5" dirty="0">
                <a:latin typeface="Tahoma"/>
                <a:cs typeface="Tahoma"/>
              </a:rPr>
              <a:t>Unix</a:t>
            </a:r>
            <a:r>
              <a:rPr sz="2100" spc="-10" dirty="0">
                <a:latin typeface="Tahoma"/>
                <a:cs typeface="Tahoma"/>
              </a:rPr>
              <a:t> </a:t>
            </a:r>
            <a:r>
              <a:rPr sz="2100" dirty="0">
                <a:latin typeface="Tahoma"/>
                <a:cs typeface="Tahoma"/>
              </a:rPr>
              <a:t>can</a:t>
            </a:r>
            <a:r>
              <a:rPr sz="2100" spc="-20" dirty="0">
                <a:latin typeface="Tahoma"/>
                <a:cs typeface="Tahoma"/>
              </a:rPr>
              <a:t> </a:t>
            </a:r>
            <a:r>
              <a:rPr sz="2100" spc="5" dirty="0">
                <a:latin typeface="Tahoma"/>
                <a:cs typeface="Tahoma"/>
              </a:rPr>
              <a:t>be</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A</a:t>
            </a:r>
            <a:r>
              <a:rPr sz="1900" spc="-15" dirty="0">
                <a:latin typeface="Tahoma"/>
                <a:cs typeface="Tahoma"/>
              </a:rPr>
              <a:t> </a:t>
            </a:r>
            <a:r>
              <a:rPr sz="1900" spc="-5" dirty="0">
                <a:latin typeface="Tahoma"/>
                <a:cs typeface="Tahoma"/>
              </a:rPr>
              <a:t>network</a:t>
            </a:r>
            <a:r>
              <a:rPr sz="1900" spc="5" dirty="0">
                <a:latin typeface="Tahoma"/>
                <a:cs typeface="Tahoma"/>
              </a:rPr>
              <a:t> </a:t>
            </a:r>
            <a:r>
              <a:rPr sz="1900" spc="-5" dirty="0">
                <a:latin typeface="Tahoma"/>
                <a:cs typeface="Tahoma"/>
              </a:rPr>
              <a:t>connection</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a:t>
            </a:r>
            <a:r>
              <a:rPr sz="1900" spc="-15" dirty="0">
                <a:latin typeface="Tahoma"/>
                <a:cs typeface="Tahoma"/>
              </a:rPr>
              <a:t> </a:t>
            </a:r>
            <a:r>
              <a:rPr sz="1900" spc="-10" dirty="0">
                <a:latin typeface="Tahoma"/>
                <a:cs typeface="Tahoma"/>
              </a:rPr>
              <a:t>FIFO queue</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a:t>
            </a:r>
            <a:r>
              <a:rPr sz="1900" spc="-35" dirty="0">
                <a:latin typeface="Tahoma"/>
                <a:cs typeface="Tahoma"/>
              </a:rPr>
              <a:t> </a:t>
            </a:r>
            <a:r>
              <a:rPr sz="1900" spc="-10" dirty="0">
                <a:latin typeface="Tahoma"/>
                <a:cs typeface="Tahoma"/>
              </a:rPr>
              <a:t>pipe</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A</a:t>
            </a:r>
            <a:r>
              <a:rPr sz="1900" spc="-35" dirty="0">
                <a:latin typeface="Tahoma"/>
                <a:cs typeface="Tahoma"/>
              </a:rPr>
              <a:t> </a:t>
            </a:r>
            <a:r>
              <a:rPr sz="1900" spc="-5" dirty="0">
                <a:latin typeface="Tahoma"/>
                <a:cs typeface="Tahoma"/>
              </a:rPr>
              <a:t>terminal</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a:t>
            </a:r>
            <a:r>
              <a:rPr sz="1900" spc="-10" dirty="0">
                <a:latin typeface="Tahoma"/>
                <a:cs typeface="Tahoma"/>
              </a:rPr>
              <a:t> real</a:t>
            </a:r>
            <a:r>
              <a:rPr sz="1900" dirty="0">
                <a:latin typeface="Tahoma"/>
                <a:cs typeface="Tahoma"/>
              </a:rPr>
              <a:t> </a:t>
            </a:r>
            <a:r>
              <a:rPr sz="1900" spc="-5" dirty="0">
                <a:latin typeface="Tahoma"/>
                <a:cs typeface="Tahoma"/>
              </a:rPr>
              <a:t>on-the-disk</a:t>
            </a:r>
            <a:r>
              <a:rPr sz="1900" spc="35" dirty="0">
                <a:latin typeface="Tahoma"/>
                <a:cs typeface="Tahoma"/>
              </a:rPr>
              <a:t> </a:t>
            </a:r>
            <a:r>
              <a:rPr sz="1900" spc="-10" dirty="0">
                <a:latin typeface="Tahoma"/>
                <a:cs typeface="Tahoma"/>
              </a:rPr>
              <a:t>file</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Or just</a:t>
            </a:r>
            <a:r>
              <a:rPr sz="1900" spc="10" dirty="0">
                <a:latin typeface="Tahoma"/>
                <a:cs typeface="Tahoma"/>
              </a:rPr>
              <a:t> </a:t>
            </a:r>
            <a:r>
              <a:rPr sz="1900" spc="-10" dirty="0">
                <a:latin typeface="Tahoma"/>
                <a:cs typeface="Tahoma"/>
              </a:rPr>
              <a:t>about</a:t>
            </a:r>
            <a:r>
              <a:rPr sz="1900" spc="25" dirty="0">
                <a:latin typeface="Tahoma"/>
                <a:cs typeface="Tahoma"/>
              </a:rPr>
              <a:t> </a:t>
            </a:r>
            <a:r>
              <a:rPr sz="1900" spc="-5" dirty="0">
                <a:latin typeface="Tahoma"/>
                <a:cs typeface="Tahoma"/>
              </a:rPr>
              <a:t>anything</a:t>
            </a:r>
            <a:r>
              <a:rPr sz="1900" spc="15" dirty="0">
                <a:latin typeface="Tahoma"/>
                <a:cs typeface="Tahoma"/>
              </a:rPr>
              <a:t> </a:t>
            </a:r>
            <a:r>
              <a:rPr sz="1900" dirty="0">
                <a:latin typeface="Tahoma"/>
                <a:cs typeface="Tahoma"/>
              </a:rPr>
              <a:t>else</a:t>
            </a:r>
            <a:endParaRPr sz="190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844550" cy="452120"/>
          </a:xfrm>
          <a:prstGeom prst="rect">
            <a:avLst/>
          </a:prstGeom>
        </p:spPr>
        <p:txBody>
          <a:bodyPr vert="horz" wrap="square" lIns="0" tIns="12065" rIns="0" bIns="0" rtlCol="0">
            <a:spAutoFit/>
          </a:bodyPr>
          <a:lstStyle/>
          <a:p>
            <a:pPr marL="12700">
              <a:lnSpc>
                <a:spcPct val="100000"/>
              </a:lnSpc>
              <a:spcBef>
                <a:spcPts val="95"/>
              </a:spcBef>
            </a:pPr>
            <a:r>
              <a:rPr spc="-10" dirty="0"/>
              <a:t>P</a:t>
            </a:r>
            <a:r>
              <a:rPr spc="-5" dirty="0"/>
              <a:t>i</a:t>
            </a:r>
            <a:r>
              <a:rPr spc="-15" dirty="0"/>
              <a:t>p</a:t>
            </a:r>
            <a:r>
              <a:rPr spc="5" dirty="0"/>
              <a:t>e</a:t>
            </a:r>
            <a:r>
              <a:rPr spc="-5" dirty="0"/>
              <a:t>s</a:t>
            </a:r>
          </a:p>
        </p:txBody>
      </p:sp>
      <p:sp>
        <p:nvSpPr>
          <p:cNvPr id="3" name="object 3"/>
          <p:cNvSpPr txBox="1"/>
          <p:nvPr/>
        </p:nvSpPr>
        <p:spPr>
          <a:xfrm>
            <a:off x="860584" y="1547597"/>
            <a:ext cx="7843520" cy="139700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Pipes</a:t>
            </a:r>
            <a:r>
              <a:rPr sz="2100" spc="5" dirty="0">
                <a:latin typeface="Tahoma"/>
                <a:cs typeface="Tahoma"/>
              </a:rPr>
              <a:t> </a:t>
            </a:r>
            <a:r>
              <a:rPr sz="2100" spc="-5" dirty="0">
                <a:latin typeface="Tahoma"/>
                <a:cs typeface="Tahoma"/>
              </a:rPr>
              <a:t>represent</a:t>
            </a:r>
            <a:r>
              <a:rPr sz="2100" spc="15" dirty="0">
                <a:latin typeface="Tahoma"/>
                <a:cs typeface="Tahoma"/>
              </a:rPr>
              <a:t> </a:t>
            </a:r>
            <a:r>
              <a:rPr sz="2100" dirty="0">
                <a:latin typeface="Tahoma"/>
                <a:cs typeface="Tahoma"/>
              </a:rPr>
              <a:t>a</a:t>
            </a:r>
            <a:r>
              <a:rPr sz="2100" spc="15" dirty="0">
                <a:latin typeface="Tahoma"/>
                <a:cs typeface="Tahoma"/>
              </a:rPr>
              <a:t> </a:t>
            </a:r>
            <a:r>
              <a:rPr sz="2100" dirty="0">
                <a:latin typeface="Tahoma"/>
                <a:cs typeface="Tahoma"/>
              </a:rPr>
              <a:t>channel</a:t>
            </a:r>
            <a:r>
              <a:rPr sz="2100" spc="-20" dirty="0">
                <a:latin typeface="Tahoma"/>
                <a:cs typeface="Tahoma"/>
              </a:rPr>
              <a:t> </a:t>
            </a:r>
            <a:r>
              <a:rPr sz="2100" dirty="0">
                <a:latin typeface="Tahoma"/>
                <a:cs typeface="Tahoma"/>
              </a:rPr>
              <a:t>for </a:t>
            </a:r>
            <a:r>
              <a:rPr sz="2100" spc="-5" dirty="0">
                <a:latin typeface="Tahoma"/>
                <a:cs typeface="Tahoma"/>
              </a:rPr>
              <a:t>Interprocess</a:t>
            </a:r>
            <a:r>
              <a:rPr sz="2100" spc="10" dirty="0">
                <a:latin typeface="Tahoma"/>
                <a:cs typeface="Tahoma"/>
              </a:rPr>
              <a:t> </a:t>
            </a:r>
            <a:r>
              <a:rPr sz="2100" spc="-5" dirty="0">
                <a:latin typeface="Tahoma"/>
                <a:cs typeface="Tahoma"/>
              </a:rPr>
              <a:t>Communication</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Provides</a:t>
            </a:r>
            <a:r>
              <a:rPr sz="1900" spc="25" dirty="0">
                <a:latin typeface="Tahoma"/>
                <a:cs typeface="Tahoma"/>
              </a:rPr>
              <a:t> </a:t>
            </a:r>
            <a:r>
              <a:rPr sz="1900" spc="-5" dirty="0">
                <a:latin typeface="Tahoma"/>
                <a:cs typeface="Tahoma"/>
              </a:rPr>
              <a:t>a</a:t>
            </a:r>
            <a:r>
              <a:rPr sz="1900" spc="10" dirty="0">
                <a:latin typeface="Tahoma"/>
                <a:cs typeface="Tahoma"/>
              </a:rPr>
              <a:t> </a:t>
            </a:r>
            <a:r>
              <a:rPr sz="1900" spc="-10" dirty="0">
                <a:latin typeface="Tahoma"/>
                <a:cs typeface="Tahoma"/>
              </a:rPr>
              <a:t>one-way</a:t>
            </a:r>
            <a:r>
              <a:rPr sz="1900" spc="25" dirty="0">
                <a:latin typeface="Tahoma"/>
                <a:cs typeface="Tahoma"/>
              </a:rPr>
              <a:t> </a:t>
            </a:r>
            <a:r>
              <a:rPr sz="1900" spc="-5" dirty="0">
                <a:latin typeface="Tahoma"/>
                <a:cs typeface="Tahoma"/>
              </a:rPr>
              <a:t>flow</a:t>
            </a:r>
            <a:r>
              <a:rPr sz="1900" spc="20" dirty="0">
                <a:latin typeface="Tahoma"/>
                <a:cs typeface="Tahoma"/>
              </a:rPr>
              <a:t> </a:t>
            </a:r>
            <a:r>
              <a:rPr sz="1900" spc="-10" dirty="0">
                <a:latin typeface="Tahoma"/>
                <a:cs typeface="Tahoma"/>
              </a:rPr>
              <a:t>of</a:t>
            </a:r>
            <a:r>
              <a:rPr sz="1900" spc="5" dirty="0">
                <a:latin typeface="Tahoma"/>
                <a:cs typeface="Tahoma"/>
              </a:rPr>
              <a:t> </a:t>
            </a:r>
            <a:r>
              <a:rPr sz="1900" spc="-10" dirty="0">
                <a:latin typeface="Tahoma"/>
                <a:cs typeface="Tahoma"/>
              </a:rPr>
              <a:t>data</a:t>
            </a:r>
            <a:endParaRPr sz="1900">
              <a:latin typeface="Tahoma"/>
              <a:cs typeface="Tahoma"/>
            </a:endParaRPr>
          </a:p>
          <a:p>
            <a:pPr marL="756285" marR="5080" lvl="1" indent="-287020">
              <a:lnSpc>
                <a:spcPct val="100000"/>
              </a:lnSpc>
              <a:spcBef>
                <a:spcPts val="455"/>
              </a:spcBef>
              <a:buChar char="–"/>
              <a:tabLst>
                <a:tab pos="756285" algn="l"/>
                <a:tab pos="756920" algn="l"/>
              </a:tabLst>
            </a:pPr>
            <a:r>
              <a:rPr sz="1900" spc="-5" dirty="0">
                <a:latin typeface="Tahoma"/>
                <a:cs typeface="Tahoma"/>
              </a:rPr>
              <a:t>Can</a:t>
            </a:r>
            <a:r>
              <a:rPr sz="1900" spc="15" dirty="0">
                <a:latin typeface="Tahoma"/>
                <a:cs typeface="Tahoma"/>
              </a:rPr>
              <a:t> </a:t>
            </a:r>
            <a:r>
              <a:rPr sz="1900" spc="-10" dirty="0">
                <a:latin typeface="Tahoma"/>
                <a:cs typeface="Tahoma"/>
              </a:rPr>
              <a:t>be</a:t>
            </a:r>
            <a:r>
              <a:rPr sz="1900" spc="5" dirty="0">
                <a:latin typeface="Tahoma"/>
                <a:cs typeface="Tahoma"/>
              </a:rPr>
              <a:t> </a:t>
            </a:r>
            <a:r>
              <a:rPr sz="1900" spc="-10" dirty="0">
                <a:latin typeface="Tahoma"/>
                <a:cs typeface="Tahoma"/>
              </a:rPr>
              <a:t>thought</a:t>
            </a:r>
            <a:r>
              <a:rPr sz="1900" spc="45" dirty="0">
                <a:latin typeface="Tahoma"/>
                <a:cs typeface="Tahoma"/>
              </a:rPr>
              <a:t> </a:t>
            </a:r>
            <a:r>
              <a:rPr sz="1900" dirty="0">
                <a:latin typeface="Tahoma"/>
                <a:cs typeface="Tahoma"/>
              </a:rPr>
              <a:t>as</a:t>
            </a:r>
            <a:r>
              <a:rPr sz="1900" spc="20" dirty="0">
                <a:latin typeface="Tahoma"/>
                <a:cs typeface="Tahoma"/>
              </a:rPr>
              <a:t> </a:t>
            </a:r>
            <a:r>
              <a:rPr sz="1900" spc="-5" dirty="0">
                <a:latin typeface="Tahoma"/>
                <a:cs typeface="Tahoma"/>
              </a:rPr>
              <a:t>a</a:t>
            </a:r>
            <a:r>
              <a:rPr sz="1900" spc="5" dirty="0">
                <a:latin typeface="Tahoma"/>
                <a:cs typeface="Tahoma"/>
              </a:rPr>
              <a:t> </a:t>
            </a:r>
            <a:r>
              <a:rPr sz="1900" spc="-5" dirty="0">
                <a:latin typeface="Tahoma"/>
                <a:cs typeface="Tahoma"/>
              </a:rPr>
              <a:t>special</a:t>
            </a:r>
            <a:r>
              <a:rPr sz="1900" spc="35" dirty="0">
                <a:latin typeface="Tahoma"/>
                <a:cs typeface="Tahoma"/>
              </a:rPr>
              <a:t> </a:t>
            </a:r>
            <a:r>
              <a:rPr sz="1900" spc="-10" dirty="0">
                <a:latin typeface="Tahoma"/>
                <a:cs typeface="Tahoma"/>
              </a:rPr>
              <a:t>file</a:t>
            </a:r>
            <a:r>
              <a:rPr sz="1900" spc="20" dirty="0">
                <a:latin typeface="Tahoma"/>
                <a:cs typeface="Tahoma"/>
              </a:rPr>
              <a:t> </a:t>
            </a:r>
            <a:r>
              <a:rPr sz="1900" spc="-5" dirty="0">
                <a:latin typeface="Tahoma"/>
                <a:cs typeface="Tahoma"/>
              </a:rPr>
              <a:t>that</a:t>
            </a:r>
            <a:r>
              <a:rPr sz="1900" dirty="0">
                <a:latin typeface="Tahoma"/>
                <a:cs typeface="Tahoma"/>
              </a:rPr>
              <a:t> </a:t>
            </a:r>
            <a:r>
              <a:rPr sz="1900" spc="-5" dirty="0">
                <a:latin typeface="Tahoma"/>
                <a:cs typeface="Tahoma"/>
              </a:rPr>
              <a:t>can</a:t>
            </a:r>
            <a:r>
              <a:rPr sz="1900" spc="20" dirty="0">
                <a:latin typeface="Tahoma"/>
                <a:cs typeface="Tahoma"/>
              </a:rPr>
              <a:t> </a:t>
            </a:r>
            <a:r>
              <a:rPr sz="1900" spc="-5" dirty="0">
                <a:latin typeface="Tahoma"/>
                <a:cs typeface="Tahoma"/>
              </a:rPr>
              <a:t>store</a:t>
            </a:r>
            <a:r>
              <a:rPr sz="1900" spc="20" dirty="0">
                <a:latin typeface="Tahoma"/>
                <a:cs typeface="Tahoma"/>
              </a:rPr>
              <a:t> </a:t>
            </a:r>
            <a:r>
              <a:rPr sz="1900" spc="-5" dirty="0">
                <a:latin typeface="Tahoma"/>
                <a:cs typeface="Tahoma"/>
              </a:rPr>
              <a:t>a</a:t>
            </a:r>
            <a:r>
              <a:rPr sz="1900" spc="5" dirty="0">
                <a:latin typeface="Tahoma"/>
                <a:cs typeface="Tahoma"/>
              </a:rPr>
              <a:t> </a:t>
            </a:r>
            <a:r>
              <a:rPr sz="1900" spc="-5" dirty="0">
                <a:latin typeface="Tahoma"/>
                <a:cs typeface="Tahoma"/>
              </a:rPr>
              <a:t>limited</a:t>
            </a:r>
            <a:r>
              <a:rPr sz="1900" spc="25" dirty="0">
                <a:latin typeface="Tahoma"/>
                <a:cs typeface="Tahoma"/>
              </a:rPr>
              <a:t> </a:t>
            </a:r>
            <a:r>
              <a:rPr sz="1900" spc="-5" dirty="0">
                <a:latin typeface="Tahoma"/>
                <a:cs typeface="Tahoma"/>
              </a:rPr>
              <a:t>amount</a:t>
            </a:r>
            <a:r>
              <a:rPr sz="1900" spc="25" dirty="0">
                <a:latin typeface="Tahoma"/>
                <a:cs typeface="Tahoma"/>
              </a:rPr>
              <a:t> </a:t>
            </a:r>
            <a:r>
              <a:rPr sz="1900" dirty="0">
                <a:latin typeface="Tahoma"/>
                <a:cs typeface="Tahoma"/>
              </a:rPr>
              <a:t>of </a:t>
            </a:r>
            <a:r>
              <a:rPr sz="1900" spc="-580" dirty="0">
                <a:latin typeface="Tahoma"/>
                <a:cs typeface="Tahoma"/>
              </a:rPr>
              <a:t> </a:t>
            </a:r>
            <a:r>
              <a:rPr sz="1900" spc="-10" dirty="0">
                <a:latin typeface="Tahoma"/>
                <a:cs typeface="Tahoma"/>
              </a:rPr>
              <a:t>data</a:t>
            </a:r>
            <a:r>
              <a:rPr sz="1900" spc="15" dirty="0">
                <a:latin typeface="Tahoma"/>
                <a:cs typeface="Tahoma"/>
              </a:rPr>
              <a:t> </a:t>
            </a:r>
            <a:r>
              <a:rPr sz="1900" spc="-5" dirty="0">
                <a:latin typeface="Tahoma"/>
                <a:cs typeface="Tahoma"/>
              </a:rPr>
              <a:t>in</a:t>
            </a:r>
            <a:r>
              <a:rPr sz="1900" spc="15" dirty="0">
                <a:latin typeface="Tahoma"/>
                <a:cs typeface="Tahoma"/>
              </a:rPr>
              <a:t> </a:t>
            </a:r>
            <a:r>
              <a:rPr sz="1900" spc="-5" dirty="0">
                <a:latin typeface="Tahoma"/>
                <a:cs typeface="Tahoma"/>
              </a:rPr>
              <a:t>a</a:t>
            </a:r>
            <a:r>
              <a:rPr sz="1900" dirty="0">
                <a:latin typeface="Tahoma"/>
                <a:cs typeface="Tahoma"/>
              </a:rPr>
              <a:t> </a:t>
            </a:r>
            <a:r>
              <a:rPr sz="1900" spc="-5" dirty="0">
                <a:latin typeface="Tahoma"/>
                <a:cs typeface="Tahoma"/>
              </a:rPr>
              <a:t>first-in-first-out</a:t>
            </a:r>
            <a:r>
              <a:rPr sz="1900" spc="60" dirty="0">
                <a:latin typeface="Tahoma"/>
                <a:cs typeface="Tahoma"/>
              </a:rPr>
              <a:t> </a:t>
            </a:r>
            <a:r>
              <a:rPr sz="1900" spc="-5" dirty="0">
                <a:latin typeface="Tahoma"/>
                <a:cs typeface="Tahoma"/>
              </a:rPr>
              <a:t>manner,</a:t>
            </a:r>
            <a:r>
              <a:rPr sz="1900" spc="25" dirty="0">
                <a:latin typeface="Tahoma"/>
                <a:cs typeface="Tahoma"/>
              </a:rPr>
              <a:t> </a:t>
            </a:r>
            <a:r>
              <a:rPr sz="1900" spc="-5" dirty="0">
                <a:latin typeface="Tahoma"/>
                <a:cs typeface="Tahoma"/>
              </a:rPr>
              <a:t>exactly</a:t>
            </a:r>
            <a:r>
              <a:rPr sz="1900" spc="35" dirty="0">
                <a:latin typeface="Tahoma"/>
                <a:cs typeface="Tahoma"/>
              </a:rPr>
              <a:t> </a:t>
            </a:r>
            <a:r>
              <a:rPr sz="1900" spc="-5" dirty="0">
                <a:latin typeface="Tahoma"/>
                <a:cs typeface="Tahoma"/>
              </a:rPr>
              <a:t>akin</a:t>
            </a:r>
            <a:r>
              <a:rPr sz="1900" spc="15" dirty="0">
                <a:latin typeface="Tahoma"/>
                <a:cs typeface="Tahoma"/>
              </a:rPr>
              <a:t> </a:t>
            </a:r>
            <a:r>
              <a:rPr sz="1900" dirty="0">
                <a:latin typeface="Tahoma"/>
                <a:cs typeface="Tahoma"/>
              </a:rPr>
              <a:t>to</a:t>
            </a:r>
            <a:r>
              <a:rPr sz="1900" spc="5" dirty="0">
                <a:latin typeface="Tahoma"/>
                <a:cs typeface="Tahoma"/>
              </a:rPr>
              <a:t> </a:t>
            </a:r>
            <a:r>
              <a:rPr sz="1900" spc="-5" dirty="0">
                <a:latin typeface="Tahoma"/>
                <a:cs typeface="Tahoma"/>
              </a:rPr>
              <a:t>a</a:t>
            </a:r>
            <a:r>
              <a:rPr sz="1900" spc="20" dirty="0">
                <a:latin typeface="Tahoma"/>
                <a:cs typeface="Tahoma"/>
              </a:rPr>
              <a:t> </a:t>
            </a:r>
            <a:r>
              <a:rPr sz="1900" spc="-10" dirty="0">
                <a:latin typeface="Tahoma"/>
                <a:cs typeface="Tahoma"/>
              </a:rPr>
              <a:t>queue</a:t>
            </a:r>
            <a:endParaRPr sz="1900">
              <a:latin typeface="Tahoma"/>
              <a:cs typeface="Tahoma"/>
            </a:endParaRPr>
          </a:p>
        </p:txBody>
      </p:sp>
      <p:pic>
        <p:nvPicPr>
          <p:cNvPr id="4" name="object 4"/>
          <p:cNvPicPr/>
          <p:nvPr/>
        </p:nvPicPr>
        <p:blipFill>
          <a:blip r:embed="rId3" cstate="print"/>
          <a:stretch>
            <a:fillRect/>
          </a:stretch>
        </p:blipFill>
        <p:spPr>
          <a:xfrm>
            <a:off x="2166379" y="4149852"/>
            <a:ext cx="6001021" cy="857249"/>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6" name="object 6"/>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34</a:t>
            </a:fld>
            <a:endParaRPr sz="1400">
              <a:latin typeface="Tahoma"/>
              <a:cs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844550" cy="452120"/>
          </a:xfrm>
          <a:prstGeom prst="rect">
            <a:avLst/>
          </a:prstGeom>
        </p:spPr>
        <p:txBody>
          <a:bodyPr vert="horz" wrap="square" lIns="0" tIns="12065" rIns="0" bIns="0" rtlCol="0">
            <a:spAutoFit/>
          </a:bodyPr>
          <a:lstStyle/>
          <a:p>
            <a:pPr marL="12700">
              <a:lnSpc>
                <a:spcPct val="100000"/>
              </a:lnSpc>
              <a:spcBef>
                <a:spcPts val="95"/>
              </a:spcBef>
            </a:pPr>
            <a:r>
              <a:rPr spc="-10" dirty="0"/>
              <a:t>P</a:t>
            </a:r>
            <a:r>
              <a:rPr spc="-5" dirty="0"/>
              <a:t>i</a:t>
            </a:r>
            <a:r>
              <a:rPr spc="-15" dirty="0"/>
              <a:t>p</a:t>
            </a:r>
            <a:r>
              <a:rPr spc="5" dirty="0"/>
              <a:t>e</a:t>
            </a:r>
            <a:r>
              <a:rPr spc="-5" dirty="0"/>
              <a:t>s</a:t>
            </a:r>
          </a:p>
        </p:txBody>
      </p:sp>
      <p:sp>
        <p:nvSpPr>
          <p:cNvPr id="3" name="object 3"/>
          <p:cNvSpPr/>
          <p:nvPr/>
        </p:nvSpPr>
        <p:spPr>
          <a:xfrm>
            <a:off x="3195827" y="3921252"/>
            <a:ext cx="3058795" cy="619125"/>
          </a:xfrm>
          <a:custGeom>
            <a:avLst/>
            <a:gdLst/>
            <a:ahLst/>
            <a:cxnLst/>
            <a:rect l="l" t="t" r="r" b="b"/>
            <a:pathLst>
              <a:path w="3058795" h="619125">
                <a:moveTo>
                  <a:pt x="3058668" y="618744"/>
                </a:moveTo>
                <a:lnTo>
                  <a:pt x="0" y="618744"/>
                </a:lnTo>
                <a:lnTo>
                  <a:pt x="0" y="0"/>
                </a:lnTo>
                <a:lnTo>
                  <a:pt x="3058668" y="0"/>
                </a:lnTo>
                <a:lnTo>
                  <a:pt x="3058668" y="4572"/>
                </a:lnTo>
                <a:lnTo>
                  <a:pt x="10668" y="4572"/>
                </a:lnTo>
                <a:lnTo>
                  <a:pt x="4572" y="9144"/>
                </a:lnTo>
                <a:lnTo>
                  <a:pt x="10668" y="9144"/>
                </a:lnTo>
                <a:lnTo>
                  <a:pt x="10668" y="609600"/>
                </a:lnTo>
                <a:lnTo>
                  <a:pt x="4572" y="609600"/>
                </a:lnTo>
                <a:lnTo>
                  <a:pt x="10668" y="614172"/>
                </a:lnTo>
                <a:lnTo>
                  <a:pt x="3058668" y="614172"/>
                </a:lnTo>
                <a:lnTo>
                  <a:pt x="3058668" y="618744"/>
                </a:lnTo>
                <a:close/>
              </a:path>
              <a:path w="3058795" h="619125">
                <a:moveTo>
                  <a:pt x="10668" y="9144"/>
                </a:moveTo>
                <a:lnTo>
                  <a:pt x="4572" y="9144"/>
                </a:lnTo>
                <a:lnTo>
                  <a:pt x="10668" y="4572"/>
                </a:lnTo>
                <a:lnTo>
                  <a:pt x="10668" y="9144"/>
                </a:lnTo>
                <a:close/>
              </a:path>
              <a:path w="3058795" h="619125">
                <a:moveTo>
                  <a:pt x="3048000" y="9144"/>
                </a:moveTo>
                <a:lnTo>
                  <a:pt x="10668" y="9144"/>
                </a:lnTo>
                <a:lnTo>
                  <a:pt x="10668" y="4572"/>
                </a:lnTo>
                <a:lnTo>
                  <a:pt x="3048000" y="4572"/>
                </a:lnTo>
                <a:lnTo>
                  <a:pt x="3048000" y="9144"/>
                </a:lnTo>
                <a:close/>
              </a:path>
              <a:path w="3058795" h="619125">
                <a:moveTo>
                  <a:pt x="3048000" y="614172"/>
                </a:moveTo>
                <a:lnTo>
                  <a:pt x="3048000" y="4572"/>
                </a:lnTo>
                <a:lnTo>
                  <a:pt x="3052572" y="9144"/>
                </a:lnTo>
                <a:lnTo>
                  <a:pt x="3058668" y="9144"/>
                </a:lnTo>
                <a:lnTo>
                  <a:pt x="3058668" y="609600"/>
                </a:lnTo>
                <a:lnTo>
                  <a:pt x="3052572" y="609600"/>
                </a:lnTo>
                <a:lnTo>
                  <a:pt x="3048000" y="614172"/>
                </a:lnTo>
                <a:close/>
              </a:path>
              <a:path w="3058795" h="619125">
                <a:moveTo>
                  <a:pt x="3058668" y="9144"/>
                </a:moveTo>
                <a:lnTo>
                  <a:pt x="3052572" y="9144"/>
                </a:lnTo>
                <a:lnTo>
                  <a:pt x="3048000" y="4572"/>
                </a:lnTo>
                <a:lnTo>
                  <a:pt x="3058668" y="4572"/>
                </a:lnTo>
                <a:lnTo>
                  <a:pt x="3058668" y="9144"/>
                </a:lnTo>
                <a:close/>
              </a:path>
              <a:path w="3058795" h="619125">
                <a:moveTo>
                  <a:pt x="10668" y="614172"/>
                </a:moveTo>
                <a:lnTo>
                  <a:pt x="4572" y="609600"/>
                </a:lnTo>
                <a:lnTo>
                  <a:pt x="10668" y="609600"/>
                </a:lnTo>
                <a:lnTo>
                  <a:pt x="10668" y="614172"/>
                </a:lnTo>
                <a:close/>
              </a:path>
              <a:path w="3058795" h="619125">
                <a:moveTo>
                  <a:pt x="3048000" y="614172"/>
                </a:moveTo>
                <a:lnTo>
                  <a:pt x="10668" y="614172"/>
                </a:lnTo>
                <a:lnTo>
                  <a:pt x="10668" y="609600"/>
                </a:lnTo>
                <a:lnTo>
                  <a:pt x="3048000" y="609600"/>
                </a:lnTo>
                <a:lnTo>
                  <a:pt x="3048000" y="614172"/>
                </a:lnTo>
                <a:close/>
              </a:path>
              <a:path w="3058795" h="619125">
                <a:moveTo>
                  <a:pt x="3058668" y="614172"/>
                </a:moveTo>
                <a:lnTo>
                  <a:pt x="3048000" y="614172"/>
                </a:lnTo>
                <a:lnTo>
                  <a:pt x="3052572" y="609600"/>
                </a:lnTo>
                <a:lnTo>
                  <a:pt x="3058668" y="609600"/>
                </a:lnTo>
                <a:lnTo>
                  <a:pt x="3058668" y="614172"/>
                </a:lnTo>
                <a:close/>
              </a:path>
            </a:pathLst>
          </a:custGeom>
          <a:solidFill>
            <a:srgbClr val="000000"/>
          </a:solidFill>
        </p:spPr>
        <p:txBody>
          <a:bodyPr wrap="square" lIns="0" tIns="0" rIns="0" bIns="0" rtlCol="0"/>
          <a:lstStyle/>
          <a:p>
            <a:endParaRPr/>
          </a:p>
        </p:txBody>
      </p:sp>
      <p:sp>
        <p:nvSpPr>
          <p:cNvPr id="4" name="object 4"/>
          <p:cNvSpPr txBox="1"/>
          <p:nvPr/>
        </p:nvSpPr>
        <p:spPr>
          <a:xfrm>
            <a:off x="4483088" y="3986301"/>
            <a:ext cx="5918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ahoma"/>
                <a:cs typeface="Tahoma"/>
              </a:rPr>
              <a:t>P</a:t>
            </a:r>
            <a:r>
              <a:rPr sz="2400" dirty="0">
                <a:latin typeface="Tahoma"/>
                <a:cs typeface="Tahoma"/>
              </a:rPr>
              <a:t>i</a:t>
            </a:r>
            <a:r>
              <a:rPr sz="2400" spc="-10" dirty="0">
                <a:latin typeface="Tahoma"/>
                <a:cs typeface="Tahoma"/>
              </a:rPr>
              <a:t>p</a:t>
            </a:r>
            <a:r>
              <a:rPr sz="2400" dirty="0">
                <a:latin typeface="Tahoma"/>
                <a:cs typeface="Tahoma"/>
              </a:rPr>
              <a:t>e</a:t>
            </a:r>
            <a:endParaRPr sz="2400">
              <a:latin typeface="Tahoma"/>
              <a:cs typeface="Tahoma"/>
            </a:endParaRPr>
          </a:p>
        </p:txBody>
      </p:sp>
      <p:sp>
        <p:nvSpPr>
          <p:cNvPr id="5" name="object 5"/>
          <p:cNvSpPr/>
          <p:nvPr/>
        </p:nvSpPr>
        <p:spPr>
          <a:xfrm>
            <a:off x="2381999" y="3989844"/>
            <a:ext cx="4742815" cy="923925"/>
          </a:xfrm>
          <a:custGeom>
            <a:avLst/>
            <a:gdLst/>
            <a:ahLst/>
            <a:cxnLst/>
            <a:rect l="l" t="t" r="r" b="b"/>
            <a:pathLst>
              <a:path w="4742815" h="923925">
                <a:moveTo>
                  <a:pt x="826008" y="256032"/>
                </a:moveTo>
                <a:lnTo>
                  <a:pt x="822960" y="252984"/>
                </a:lnTo>
                <a:lnTo>
                  <a:pt x="812292" y="242316"/>
                </a:lnTo>
                <a:lnTo>
                  <a:pt x="812292" y="256032"/>
                </a:lnTo>
                <a:lnTo>
                  <a:pt x="579120" y="489204"/>
                </a:lnTo>
                <a:lnTo>
                  <a:pt x="579120" y="388620"/>
                </a:lnTo>
                <a:lnTo>
                  <a:pt x="579120" y="382524"/>
                </a:lnTo>
                <a:lnTo>
                  <a:pt x="579120" y="377952"/>
                </a:lnTo>
                <a:lnTo>
                  <a:pt x="472440" y="377952"/>
                </a:lnTo>
                <a:lnTo>
                  <a:pt x="428244" y="381000"/>
                </a:lnTo>
                <a:lnTo>
                  <a:pt x="385572" y="387096"/>
                </a:lnTo>
                <a:lnTo>
                  <a:pt x="345948" y="399288"/>
                </a:lnTo>
                <a:lnTo>
                  <a:pt x="297180" y="422148"/>
                </a:lnTo>
                <a:lnTo>
                  <a:pt x="262128" y="451104"/>
                </a:lnTo>
                <a:lnTo>
                  <a:pt x="243840" y="493776"/>
                </a:lnTo>
                <a:lnTo>
                  <a:pt x="243840" y="874776"/>
                </a:lnTo>
                <a:lnTo>
                  <a:pt x="9144" y="874776"/>
                </a:lnTo>
                <a:lnTo>
                  <a:pt x="9144" y="499872"/>
                </a:lnTo>
                <a:lnTo>
                  <a:pt x="12192" y="463296"/>
                </a:lnTo>
                <a:lnTo>
                  <a:pt x="24384" y="408432"/>
                </a:lnTo>
                <a:lnTo>
                  <a:pt x="45720" y="358140"/>
                </a:lnTo>
                <a:lnTo>
                  <a:pt x="76200" y="310896"/>
                </a:lnTo>
                <a:lnTo>
                  <a:pt x="114300" y="268224"/>
                </a:lnTo>
                <a:lnTo>
                  <a:pt x="144780" y="240792"/>
                </a:lnTo>
                <a:lnTo>
                  <a:pt x="161544" y="228600"/>
                </a:lnTo>
                <a:lnTo>
                  <a:pt x="161544" y="230124"/>
                </a:lnTo>
                <a:lnTo>
                  <a:pt x="163639" y="228600"/>
                </a:lnTo>
                <a:lnTo>
                  <a:pt x="178308" y="217932"/>
                </a:lnTo>
                <a:lnTo>
                  <a:pt x="195072" y="207264"/>
                </a:lnTo>
                <a:lnTo>
                  <a:pt x="213360" y="196596"/>
                </a:lnTo>
                <a:lnTo>
                  <a:pt x="233172" y="187452"/>
                </a:lnTo>
                <a:lnTo>
                  <a:pt x="231648" y="187452"/>
                </a:lnTo>
                <a:lnTo>
                  <a:pt x="251460" y="178308"/>
                </a:lnTo>
                <a:lnTo>
                  <a:pt x="271272" y="170688"/>
                </a:lnTo>
                <a:lnTo>
                  <a:pt x="313944" y="155448"/>
                </a:lnTo>
                <a:lnTo>
                  <a:pt x="335280" y="150876"/>
                </a:lnTo>
                <a:lnTo>
                  <a:pt x="356616" y="144780"/>
                </a:lnTo>
                <a:lnTo>
                  <a:pt x="425196" y="135636"/>
                </a:lnTo>
                <a:lnTo>
                  <a:pt x="449580" y="134112"/>
                </a:lnTo>
                <a:lnTo>
                  <a:pt x="579120" y="134112"/>
                </a:lnTo>
                <a:lnTo>
                  <a:pt x="579120" y="129540"/>
                </a:lnTo>
                <a:lnTo>
                  <a:pt x="579120" y="124968"/>
                </a:lnTo>
                <a:lnTo>
                  <a:pt x="579120" y="22860"/>
                </a:lnTo>
                <a:lnTo>
                  <a:pt x="812292" y="256032"/>
                </a:lnTo>
                <a:lnTo>
                  <a:pt x="812292" y="242316"/>
                </a:lnTo>
                <a:lnTo>
                  <a:pt x="582168" y="12192"/>
                </a:lnTo>
                <a:lnTo>
                  <a:pt x="569976" y="0"/>
                </a:lnTo>
                <a:lnTo>
                  <a:pt x="569976" y="124968"/>
                </a:lnTo>
                <a:lnTo>
                  <a:pt x="449580" y="124968"/>
                </a:lnTo>
                <a:lnTo>
                  <a:pt x="400812" y="128016"/>
                </a:lnTo>
                <a:lnTo>
                  <a:pt x="377952" y="132588"/>
                </a:lnTo>
                <a:lnTo>
                  <a:pt x="355092" y="135636"/>
                </a:lnTo>
                <a:lnTo>
                  <a:pt x="332232" y="141732"/>
                </a:lnTo>
                <a:lnTo>
                  <a:pt x="268224" y="161544"/>
                </a:lnTo>
                <a:lnTo>
                  <a:pt x="208788" y="187452"/>
                </a:lnTo>
                <a:lnTo>
                  <a:pt x="172212" y="210312"/>
                </a:lnTo>
                <a:lnTo>
                  <a:pt x="155448" y="220980"/>
                </a:lnTo>
                <a:lnTo>
                  <a:pt x="138684" y="234696"/>
                </a:lnTo>
                <a:lnTo>
                  <a:pt x="123444" y="246888"/>
                </a:lnTo>
                <a:lnTo>
                  <a:pt x="108204" y="260604"/>
                </a:lnTo>
                <a:lnTo>
                  <a:pt x="80772" y="289560"/>
                </a:lnTo>
                <a:lnTo>
                  <a:pt x="57912" y="320040"/>
                </a:lnTo>
                <a:lnTo>
                  <a:pt x="28956" y="370332"/>
                </a:lnTo>
                <a:lnTo>
                  <a:pt x="9144" y="423672"/>
                </a:lnTo>
                <a:lnTo>
                  <a:pt x="6096" y="443484"/>
                </a:lnTo>
                <a:lnTo>
                  <a:pt x="0" y="480060"/>
                </a:lnTo>
                <a:lnTo>
                  <a:pt x="0" y="883920"/>
                </a:lnTo>
                <a:lnTo>
                  <a:pt x="252984" y="883920"/>
                </a:lnTo>
                <a:lnTo>
                  <a:pt x="252984" y="879348"/>
                </a:lnTo>
                <a:lnTo>
                  <a:pt x="252984" y="874776"/>
                </a:lnTo>
                <a:lnTo>
                  <a:pt x="252984" y="499872"/>
                </a:lnTo>
                <a:lnTo>
                  <a:pt x="254508" y="493776"/>
                </a:lnTo>
                <a:lnTo>
                  <a:pt x="254508" y="489204"/>
                </a:lnTo>
                <a:lnTo>
                  <a:pt x="257556" y="478536"/>
                </a:lnTo>
                <a:lnTo>
                  <a:pt x="263652" y="467868"/>
                </a:lnTo>
                <a:lnTo>
                  <a:pt x="262128" y="467868"/>
                </a:lnTo>
                <a:lnTo>
                  <a:pt x="269748" y="457200"/>
                </a:lnTo>
                <a:lnTo>
                  <a:pt x="278892" y="448056"/>
                </a:lnTo>
                <a:lnTo>
                  <a:pt x="289560" y="438912"/>
                </a:lnTo>
                <a:lnTo>
                  <a:pt x="303276" y="429768"/>
                </a:lnTo>
                <a:lnTo>
                  <a:pt x="301752" y="429768"/>
                </a:lnTo>
                <a:lnTo>
                  <a:pt x="332232" y="414528"/>
                </a:lnTo>
                <a:lnTo>
                  <a:pt x="348996" y="406908"/>
                </a:lnTo>
                <a:lnTo>
                  <a:pt x="348996" y="408432"/>
                </a:lnTo>
                <a:lnTo>
                  <a:pt x="353568" y="406908"/>
                </a:lnTo>
                <a:lnTo>
                  <a:pt x="367284" y="402336"/>
                </a:lnTo>
                <a:lnTo>
                  <a:pt x="406908" y="393192"/>
                </a:lnTo>
                <a:lnTo>
                  <a:pt x="428244" y="390144"/>
                </a:lnTo>
                <a:lnTo>
                  <a:pt x="451104" y="388620"/>
                </a:lnTo>
                <a:lnTo>
                  <a:pt x="569976" y="388620"/>
                </a:lnTo>
                <a:lnTo>
                  <a:pt x="569976" y="512064"/>
                </a:lnTo>
                <a:lnTo>
                  <a:pt x="582168" y="499872"/>
                </a:lnTo>
                <a:lnTo>
                  <a:pt x="822960" y="259080"/>
                </a:lnTo>
                <a:lnTo>
                  <a:pt x="826008" y="256032"/>
                </a:lnTo>
                <a:close/>
              </a:path>
              <a:path w="4742815" h="923925">
                <a:moveTo>
                  <a:pt x="4742688" y="675119"/>
                </a:moveTo>
                <a:lnTo>
                  <a:pt x="4719713" y="674573"/>
                </a:lnTo>
                <a:lnTo>
                  <a:pt x="4719713" y="683958"/>
                </a:lnTo>
                <a:lnTo>
                  <a:pt x="4480738" y="909828"/>
                </a:lnTo>
                <a:lnTo>
                  <a:pt x="4254881" y="670852"/>
                </a:lnTo>
                <a:lnTo>
                  <a:pt x="4364736" y="673595"/>
                </a:lnTo>
                <a:lnTo>
                  <a:pt x="4364875" y="669023"/>
                </a:lnTo>
                <a:lnTo>
                  <a:pt x="4367784" y="566915"/>
                </a:lnTo>
                <a:lnTo>
                  <a:pt x="4367784" y="521195"/>
                </a:lnTo>
                <a:lnTo>
                  <a:pt x="4361916" y="480047"/>
                </a:lnTo>
                <a:lnTo>
                  <a:pt x="4361688" y="478523"/>
                </a:lnTo>
                <a:lnTo>
                  <a:pt x="4357116" y="458711"/>
                </a:lnTo>
                <a:lnTo>
                  <a:pt x="4351528" y="441947"/>
                </a:lnTo>
                <a:lnTo>
                  <a:pt x="4344924" y="422135"/>
                </a:lnTo>
                <a:lnTo>
                  <a:pt x="4337304" y="405371"/>
                </a:lnTo>
                <a:lnTo>
                  <a:pt x="4331970" y="394703"/>
                </a:lnTo>
                <a:lnTo>
                  <a:pt x="4329684" y="390131"/>
                </a:lnTo>
                <a:lnTo>
                  <a:pt x="4300728" y="355079"/>
                </a:lnTo>
                <a:lnTo>
                  <a:pt x="4259580" y="335267"/>
                </a:lnTo>
                <a:lnTo>
                  <a:pt x="4253484" y="335267"/>
                </a:lnTo>
                <a:lnTo>
                  <a:pt x="4036644" y="329171"/>
                </a:lnTo>
                <a:lnTo>
                  <a:pt x="3878719" y="324739"/>
                </a:lnTo>
                <a:lnTo>
                  <a:pt x="3878732" y="324599"/>
                </a:lnTo>
                <a:lnTo>
                  <a:pt x="3886060" y="90030"/>
                </a:lnTo>
                <a:lnTo>
                  <a:pt x="4259580" y="100571"/>
                </a:lnTo>
                <a:lnTo>
                  <a:pt x="4279392" y="102095"/>
                </a:lnTo>
                <a:lnTo>
                  <a:pt x="4277868" y="102095"/>
                </a:lnTo>
                <a:lnTo>
                  <a:pt x="4297680" y="103619"/>
                </a:lnTo>
                <a:lnTo>
                  <a:pt x="4296156" y="103619"/>
                </a:lnTo>
                <a:lnTo>
                  <a:pt x="4315968" y="106667"/>
                </a:lnTo>
                <a:lnTo>
                  <a:pt x="4314444" y="106667"/>
                </a:lnTo>
                <a:lnTo>
                  <a:pt x="4351020" y="117335"/>
                </a:lnTo>
                <a:lnTo>
                  <a:pt x="4401312" y="140195"/>
                </a:lnTo>
                <a:lnTo>
                  <a:pt x="4447032" y="172199"/>
                </a:lnTo>
                <a:lnTo>
                  <a:pt x="4462272" y="185915"/>
                </a:lnTo>
                <a:lnTo>
                  <a:pt x="4462272" y="184391"/>
                </a:lnTo>
                <a:lnTo>
                  <a:pt x="4475988" y="198107"/>
                </a:lnTo>
                <a:lnTo>
                  <a:pt x="4489704" y="213347"/>
                </a:lnTo>
                <a:lnTo>
                  <a:pt x="4489704" y="211823"/>
                </a:lnTo>
                <a:lnTo>
                  <a:pt x="4501896" y="227063"/>
                </a:lnTo>
                <a:lnTo>
                  <a:pt x="4514088" y="243827"/>
                </a:lnTo>
                <a:lnTo>
                  <a:pt x="4526280" y="259067"/>
                </a:lnTo>
                <a:lnTo>
                  <a:pt x="4536948" y="277355"/>
                </a:lnTo>
                <a:lnTo>
                  <a:pt x="4547616" y="294119"/>
                </a:lnTo>
                <a:lnTo>
                  <a:pt x="4556760" y="312407"/>
                </a:lnTo>
                <a:lnTo>
                  <a:pt x="4575048" y="352031"/>
                </a:lnTo>
                <a:lnTo>
                  <a:pt x="4594860" y="414515"/>
                </a:lnTo>
                <a:lnTo>
                  <a:pt x="4604004" y="458711"/>
                </a:lnTo>
                <a:lnTo>
                  <a:pt x="4604004" y="457187"/>
                </a:lnTo>
                <a:lnTo>
                  <a:pt x="4608576" y="480047"/>
                </a:lnTo>
                <a:lnTo>
                  <a:pt x="4609998" y="501383"/>
                </a:lnTo>
                <a:lnTo>
                  <a:pt x="4611535" y="525767"/>
                </a:lnTo>
                <a:lnTo>
                  <a:pt x="4613148" y="550151"/>
                </a:lnTo>
                <a:lnTo>
                  <a:pt x="4613148" y="574535"/>
                </a:lnTo>
                <a:lnTo>
                  <a:pt x="4610100" y="681215"/>
                </a:lnTo>
                <a:lnTo>
                  <a:pt x="4719713" y="683958"/>
                </a:lnTo>
                <a:lnTo>
                  <a:pt x="4719713" y="674573"/>
                </a:lnTo>
                <a:lnTo>
                  <a:pt x="4619383" y="672185"/>
                </a:lnTo>
                <a:lnTo>
                  <a:pt x="4622292" y="574535"/>
                </a:lnTo>
                <a:lnTo>
                  <a:pt x="4622292" y="525767"/>
                </a:lnTo>
                <a:lnTo>
                  <a:pt x="4619244" y="502907"/>
                </a:lnTo>
                <a:lnTo>
                  <a:pt x="4617720" y="480047"/>
                </a:lnTo>
                <a:lnTo>
                  <a:pt x="4613440" y="457187"/>
                </a:lnTo>
                <a:lnTo>
                  <a:pt x="4613148" y="455663"/>
                </a:lnTo>
                <a:lnTo>
                  <a:pt x="4610100" y="434327"/>
                </a:lnTo>
                <a:lnTo>
                  <a:pt x="4591812" y="368795"/>
                </a:lnTo>
                <a:lnTo>
                  <a:pt x="4575048" y="327647"/>
                </a:lnTo>
                <a:lnTo>
                  <a:pt x="4555236" y="289547"/>
                </a:lnTo>
                <a:lnTo>
                  <a:pt x="4533900" y="254495"/>
                </a:lnTo>
                <a:lnTo>
                  <a:pt x="4509516" y="220967"/>
                </a:lnTo>
                <a:lnTo>
                  <a:pt x="4501286" y="211823"/>
                </a:lnTo>
                <a:lnTo>
                  <a:pt x="4495800" y="205727"/>
                </a:lnTo>
                <a:lnTo>
                  <a:pt x="4474464" y="184391"/>
                </a:lnTo>
                <a:lnTo>
                  <a:pt x="4468368" y="178295"/>
                </a:lnTo>
                <a:lnTo>
                  <a:pt x="4453128" y="164579"/>
                </a:lnTo>
                <a:lnTo>
                  <a:pt x="4437888" y="153911"/>
                </a:lnTo>
                <a:lnTo>
                  <a:pt x="4422648" y="141719"/>
                </a:lnTo>
                <a:lnTo>
                  <a:pt x="4389120" y="123431"/>
                </a:lnTo>
                <a:lnTo>
                  <a:pt x="4370832" y="115811"/>
                </a:lnTo>
                <a:lnTo>
                  <a:pt x="4354068" y="108191"/>
                </a:lnTo>
                <a:lnTo>
                  <a:pt x="4335780" y="102095"/>
                </a:lnTo>
                <a:lnTo>
                  <a:pt x="4317492" y="97523"/>
                </a:lnTo>
                <a:lnTo>
                  <a:pt x="4297680" y="94475"/>
                </a:lnTo>
                <a:lnTo>
                  <a:pt x="4279392" y="91427"/>
                </a:lnTo>
                <a:lnTo>
                  <a:pt x="4259580" y="91427"/>
                </a:lnTo>
                <a:lnTo>
                  <a:pt x="4041000" y="85331"/>
                </a:lnTo>
                <a:lnTo>
                  <a:pt x="3877056" y="80759"/>
                </a:lnTo>
                <a:lnTo>
                  <a:pt x="3869436" y="333743"/>
                </a:lnTo>
                <a:lnTo>
                  <a:pt x="4253484" y="344411"/>
                </a:lnTo>
                <a:lnTo>
                  <a:pt x="4258056" y="344411"/>
                </a:lnTo>
                <a:lnTo>
                  <a:pt x="4264152" y="345935"/>
                </a:lnTo>
                <a:lnTo>
                  <a:pt x="4274820" y="348983"/>
                </a:lnTo>
                <a:lnTo>
                  <a:pt x="4285488" y="355079"/>
                </a:lnTo>
                <a:lnTo>
                  <a:pt x="4283964" y="355079"/>
                </a:lnTo>
                <a:lnTo>
                  <a:pt x="4294632" y="362699"/>
                </a:lnTo>
                <a:lnTo>
                  <a:pt x="4303776" y="371843"/>
                </a:lnTo>
                <a:lnTo>
                  <a:pt x="4312920" y="382511"/>
                </a:lnTo>
                <a:lnTo>
                  <a:pt x="4322064" y="396227"/>
                </a:lnTo>
                <a:lnTo>
                  <a:pt x="4322064" y="394703"/>
                </a:lnTo>
                <a:lnTo>
                  <a:pt x="4329684" y="409943"/>
                </a:lnTo>
                <a:lnTo>
                  <a:pt x="4335780" y="425183"/>
                </a:lnTo>
                <a:lnTo>
                  <a:pt x="4341876" y="443471"/>
                </a:lnTo>
                <a:lnTo>
                  <a:pt x="4341876" y="441947"/>
                </a:lnTo>
                <a:lnTo>
                  <a:pt x="4347972" y="461759"/>
                </a:lnTo>
                <a:lnTo>
                  <a:pt x="4352544" y="481571"/>
                </a:lnTo>
                <a:lnTo>
                  <a:pt x="4352544" y="480047"/>
                </a:lnTo>
                <a:lnTo>
                  <a:pt x="4355592" y="501383"/>
                </a:lnTo>
                <a:lnTo>
                  <a:pt x="4358640" y="544055"/>
                </a:lnTo>
                <a:lnTo>
                  <a:pt x="4358640" y="566915"/>
                </a:lnTo>
                <a:lnTo>
                  <a:pt x="4355731" y="664349"/>
                </a:lnTo>
                <a:lnTo>
                  <a:pt x="4296156" y="662927"/>
                </a:lnTo>
                <a:lnTo>
                  <a:pt x="4232148" y="661403"/>
                </a:lnTo>
                <a:lnTo>
                  <a:pt x="4480560" y="923531"/>
                </a:lnTo>
                <a:lnTo>
                  <a:pt x="4491825" y="912863"/>
                </a:lnTo>
                <a:lnTo>
                  <a:pt x="4733048" y="684263"/>
                </a:lnTo>
                <a:lnTo>
                  <a:pt x="4742688" y="675119"/>
                </a:lnTo>
                <a:close/>
              </a:path>
            </a:pathLst>
          </a:custGeom>
          <a:solidFill>
            <a:srgbClr val="000000"/>
          </a:solidFill>
        </p:spPr>
        <p:txBody>
          <a:bodyPr wrap="square" lIns="0" tIns="0" rIns="0" bIns="0" rtlCol="0"/>
          <a:lstStyle/>
          <a:p>
            <a:endParaRPr/>
          </a:p>
        </p:txBody>
      </p:sp>
      <p:sp>
        <p:nvSpPr>
          <p:cNvPr id="6" name="object 6"/>
          <p:cNvSpPr txBox="1"/>
          <p:nvPr/>
        </p:nvSpPr>
        <p:spPr>
          <a:xfrm>
            <a:off x="1983722" y="4876266"/>
            <a:ext cx="10052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write()</a:t>
            </a:r>
            <a:endParaRPr sz="2000">
              <a:latin typeface="Consolas"/>
              <a:cs typeface="Consolas"/>
            </a:endParaRPr>
          </a:p>
        </p:txBody>
      </p:sp>
      <p:sp>
        <p:nvSpPr>
          <p:cNvPr id="7" name="object 7"/>
          <p:cNvSpPr txBox="1"/>
          <p:nvPr/>
        </p:nvSpPr>
        <p:spPr>
          <a:xfrm>
            <a:off x="6327136" y="4857998"/>
            <a:ext cx="8655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read()</a:t>
            </a:r>
            <a:endParaRPr sz="2000">
              <a:latin typeface="Consolas"/>
              <a:cs typeface="Consolas"/>
            </a:endParaRPr>
          </a:p>
        </p:txBody>
      </p:sp>
      <p:sp>
        <p:nvSpPr>
          <p:cNvPr id="8" name="object 8"/>
          <p:cNvSpPr txBox="1"/>
          <p:nvPr/>
        </p:nvSpPr>
        <p:spPr>
          <a:xfrm>
            <a:off x="2639005" y="3491011"/>
            <a:ext cx="8655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Pfd[1]</a:t>
            </a:r>
            <a:endParaRPr sz="2000">
              <a:latin typeface="Consolas"/>
              <a:cs typeface="Consolas"/>
            </a:endParaRPr>
          </a:p>
        </p:txBody>
      </p:sp>
      <p:sp>
        <p:nvSpPr>
          <p:cNvPr id="9" name="object 9"/>
          <p:cNvSpPr txBox="1"/>
          <p:nvPr/>
        </p:nvSpPr>
        <p:spPr>
          <a:xfrm>
            <a:off x="5892807" y="3437699"/>
            <a:ext cx="8655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Pfd[0]</a:t>
            </a:r>
            <a:endParaRPr sz="2000">
              <a:latin typeface="Consolas"/>
              <a:cs typeface="Consolas"/>
            </a:endParaRPr>
          </a:p>
        </p:txBody>
      </p:sp>
      <p:sp>
        <p:nvSpPr>
          <p:cNvPr id="10" name="object 10"/>
          <p:cNvSpPr txBox="1"/>
          <p:nvPr/>
        </p:nvSpPr>
        <p:spPr>
          <a:xfrm>
            <a:off x="860584" y="1613410"/>
            <a:ext cx="6689090" cy="1443355"/>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Shared</a:t>
            </a:r>
            <a:r>
              <a:rPr sz="2100" spc="20" dirty="0">
                <a:latin typeface="Tahoma"/>
                <a:cs typeface="Tahoma"/>
              </a:rPr>
              <a:t> </a:t>
            </a:r>
            <a:r>
              <a:rPr sz="2100" spc="-5" dirty="0">
                <a:latin typeface="Tahoma"/>
                <a:cs typeface="Tahoma"/>
              </a:rPr>
              <a:t>info</a:t>
            </a:r>
            <a:r>
              <a:rPr sz="2100" spc="-25" dirty="0">
                <a:latin typeface="Tahoma"/>
                <a:cs typeface="Tahoma"/>
              </a:rPr>
              <a:t> </a:t>
            </a:r>
            <a:r>
              <a:rPr sz="2100" dirty="0">
                <a:latin typeface="Tahoma"/>
                <a:cs typeface="Tahoma"/>
              </a:rPr>
              <a:t>in</a:t>
            </a:r>
            <a:r>
              <a:rPr sz="2100" spc="-10" dirty="0">
                <a:latin typeface="Tahoma"/>
                <a:cs typeface="Tahoma"/>
              </a:rPr>
              <a:t> </a:t>
            </a:r>
            <a:r>
              <a:rPr sz="2100" spc="-5" dirty="0">
                <a:latin typeface="Tahoma"/>
                <a:cs typeface="Tahoma"/>
              </a:rPr>
              <a:t>kernel’s</a:t>
            </a:r>
            <a:r>
              <a:rPr sz="2100" spc="-10" dirty="0">
                <a:latin typeface="Tahoma"/>
                <a:cs typeface="Tahoma"/>
              </a:rPr>
              <a:t> </a:t>
            </a:r>
            <a:r>
              <a:rPr sz="2100" spc="-5" dirty="0">
                <a:latin typeface="Tahoma"/>
                <a:cs typeface="Tahoma"/>
              </a:rPr>
              <a:t>memory</a:t>
            </a:r>
            <a:endParaRPr sz="2100">
              <a:latin typeface="Tahoma"/>
              <a:cs typeface="Tahoma"/>
            </a:endParaRPr>
          </a:p>
          <a:p>
            <a:pPr>
              <a:lnSpc>
                <a:spcPct val="100000"/>
              </a:lnSpc>
              <a:spcBef>
                <a:spcPts val="30"/>
              </a:spcBef>
            </a:pPr>
            <a:endParaRPr sz="3250">
              <a:latin typeface="Tahoma"/>
              <a:cs typeface="Tahoma"/>
            </a:endParaRPr>
          </a:p>
          <a:p>
            <a:pPr marL="4716780" marR="5080">
              <a:lnSpc>
                <a:spcPts val="2380"/>
              </a:lnSpc>
            </a:pPr>
            <a:r>
              <a:rPr sz="2000" spc="-10" dirty="0">
                <a:solidFill>
                  <a:srgbClr val="0070BF"/>
                </a:solidFill>
                <a:latin typeface="Tahoma"/>
                <a:cs typeface="Tahoma"/>
              </a:rPr>
              <a:t>Buffer</a:t>
            </a:r>
            <a:r>
              <a:rPr sz="2000" spc="-35" dirty="0">
                <a:solidFill>
                  <a:srgbClr val="0070BF"/>
                </a:solidFill>
                <a:latin typeface="Tahoma"/>
                <a:cs typeface="Tahoma"/>
              </a:rPr>
              <a:t> </a:t>
            </a:r>
            <a:r>
              <a:rPr sz="2000" dirty="0">
                <a:solidFill>
                  <a:srgbClr val="0070BF"/>
                </a:solidFill>
                <a:latin typeface="Tahoma"/>
                <a:cs typeface="Tahoma"/>
              </a:rPr>
              <a:t>in</a:t>
            </a:r>
            <a:r>
              <a:rPr sz="2000" spc="-30" dirty="0">
                <a:solidFill>
                  <a:srgbClr val="0070BF"/>
                </a:solidFill>
                <a:latin typeface="Tahoma"/>
                <a:cs typeface="Tahoma"/>
              </a:rPr>
              <a:t> </a:t>
            </a:r>
            <a:r>
              <a:rPr sz="2000" spc="-5" dirty="0">
                <a:solidFill>
                  <a:srgbClr val="0070BF"/>
                </a:solidFill>
                <a:latin typeface="Tahoma"/>
                <a:cs typeface="Tahoma"/>
              </a:rPr>
              <a:t>kernel</a:t>
            </a:r>
            <a:r>
              <a:rPr sz="2000" spc="-5" dirty="0">
                <a:solidFill>
                  <a:srgbClr val="0070BF"/>
                </a:solidFill>
                <a:latin typeface="MS UI Gothic"/>
                <a:cs typeface="MS UI Gothic"/>
              </a:rPr>
              <a:t>’</a:t>
            </a:r>
            <a:r>
              <a:rPr sz="2000" spc="-5" dirty="0">
                <a:solidFill>
                  <a:srgbClr val="0070BF"/>
                </a:solidFill>
                <a:latin typeface="Tahoma"/>
                <a:cs typeface="Tahoma"/>
              </a:rPr>
              <a:t>s </a:t>
            </a:r>
            <a:r>
              <a:rPr sz="2000" spc="-610" dirty="0">
                <a:solidFill>
                  <a:srgbClr val="0070BF"/>
                </a:solidFill>
                <a:latin typeface="Tahoma"/>
                <a:cs typeface="Tahoma"/>
              </a:rPr>
              <a:t> </a:t>
            </a:r>
            <a:r>
              <a:rPr sz="2000" dirty="0">
                <a:solidFill>
                  <a:srgbClr val="0070BF"/>
                </a:solidFill>
                <a:latin typeface="Tahoma"/>
                <a:cs typeface="Tahoma"/>
              </a:rPr>
              <a:t>memory</a:t>
            </a:r>
            <a:endParaRPr sz="2000">
              <a:latin typeface="Tahoma"/>
              <a:cs typeface="Tahoma"/>
            </a:endParaRPr>
          </a:p>
        </p:txBody>
      </p:sp>
      <p:sp>
        <p:nvSpPr>
          <p:cNvPr id="11" name="object 11"/>
          <p:cNvSpPr/>
          <p:nvPr/>
        </p:nvSpPr>
        <p:spPr>
          <a:xfrm>
            <a:off x="4876800" y="2769107"/>
            <a:ext cx="614680" cy="1146175"/>
          </a:xfrm>
          <a:custGeom>
            <a:avLst/>
            <a:gdLst/>
            <a:ahLst/>
            <a:cxnLst/>
            <a:rect l="l" t="t" r="r" b="b"/>
            <a:pathLst>
              <a:path w="614679" h="1146175">
                <a:moveTo>
                  <a:pt x="40783" y="1080429"/>
                </a:moveTo>
                <a:lnTo>
                  <a:pt x="31738" y="1075701"/>
                </a:lnTo>
                <a:lnTo>
                  <a:pt x="606552" y="0"/>
                </a:lnTo>
                <a:lnTo>
                  <a:pt x="614172" y="4572"/>
                </a:lnTo>
                <a:lnTo>
                  <a:pt x="40783" y="1080429"/>
                </a:lnTo>
                <a:close/>
              </a:path>
              <a:path w="614679" h="1146175">
                <a:moveTo>
                  <a:pt x="0" y="1146048"/>
                </a:moveTo>
                <a:lnTo>
                  <a:pt x="3047" y="1060704"/>
                </a:lnTo>
                <a:lnTo>
                  <a:pt x="31738" y="1075701"/>
                </a:lnTo>
                <a:lnTo>
                  <a:pt x="25908" y="1086612"/>
                </a:lnTo>
                <a:lnTo>
                  <a:pt x="35052" y="1091184"/>
                </a:lnTo>
                <a:lnTo>
                  <a:pt x="61357" y="1091184"/>
                </a:lnTo>
                <a:lnTo>
                  <a:pt x="70104" y="1095756"/>
                </a:lnTo>
                <a:lnTo>
                  <a:pt x="0" y="1146048"/>
                </a:lnTo>
                <a:close/>
              </a:path>
              <a:path w="614679" h="1146175">
                <a:moveTo>
                  <a:pt x="35052" y="1091184"/>
                </a:moveTo>
                <a:lnTo>
                  <a:pt x="25908" y="1086612"/>
                </a:lnTo>
                <a:lnTo>
                  <a:pt x="31738" y="1075701"/>
                </a:lnTo>
                <a:lnTo>
                  <a:pt x="40783" y="1080429"/>
                </a:lnTo>
                <a:lnTo>
                  <a:pt x="35052" y="1091184"/>
                </a:lnTo>
                <a:close/>
              </a:path>
              <a:path w="614679" h="1146175">
                <a:moveTo>
                  <a:pt x="61357" y="1091184"/>
                </a:moveTo>
                <a:lnTo>
                  <a:pt x="35052" y="1091184"/>
                </a:lnTo>
                <a:lnTo>
                  <a:pt x="40783" y="1080429"/>
                </a:lnTo>
                <a:lnTo>
                  <a:pt x="61357" y="1091184"/>
                </a:lnTo>
                <a:close/>
              </a:path>
            </a:pathLst>
          </a:custGeom>
          <a:solidFill>
            <a:srgbClr val="000000"/>
          </a:solid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13" name="object 13"/>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35</a:t>
            </a:fld>
            <a:endParaRPr sz="1400">
              <a:latin typeface="Tahoma"/>
              <a:cs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844550" cy="452120"/>
          </a:xfrm>
          <a:prstGeom prst="rect">
            <a:avLst/>
          </a:prstGeom>
        </p:spPr>
        <p:txBody>
          <a:bodyPr vert="horz" wrap="square" lIns="0" tIns="12065" rIns="0" bIns="0" rtlCol="0">
            <a:spAutoFit/>
          </a:bodyPr>
          <a:lstStyle/>
          <a:p>
            <a:pPr marL="12700">
              <a:lnSpc>
                <a:spcPct val="100000"/>
              </a:lnSpc>
              <a:spcBef>
                <a:spcPts val="95"/>
              </a:spcBef>
            </a:pPr>
            <a:r>
              <a:rPr spc="-10" dirty="0"/>
              <a:t>P</a:t>
            </a:r>
            <a:r>
              <a:rPr spc="-5" dirty="0"/>
              <a:t>i</a:t>
            </a:r>
            <a:r>
              <a:rPr spc="-15" dirty="0"/>
              <a:t>p</a:t>
            </a:r>
            <a:r>
              <a:rPr spc="5" dirty="0"/>
              <a:t>e</a:t>
            </a:r>
            <a:r>
              <a:rPr spc="-5" dirty="0"/>
              <a:t>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36</a:t>
            </a:fld>
            <a:endParaRPr sz="1400">
              <a:latin typeface="Tahoma"/>
              <a:cs typeface="Tahoma"/>
            </a:endParaRPr>
          </a:p>
        </p:txBody>
      </p:sp>
      <p:sp>
        <p:nvSpPr>
          <p:cNvPr id="3" name="object 3"/>
          <p:cNvSpPr txBox="1"/>
          <p:nvPr/>
        </p:nvSpPr>
        <p:spPr>
          <a:xfrm>
            <a:off x="860584" y="1613410"/>
            <a:ext cx="8279130" cy="2522220"/>
          </a:xfrm>
          <a:prstGeom prst="rect">
            <a:avLst/>
          </a:prstGeom>
        </p:spPr>
        <p:txBody>
          <a:bodyPr vert="horz" wrap="square" lIns="0" tIns="12700" rIns="0" bIns="0" rtlCol="0">
            <a:spAutoFit/>
          </a:bodyPr>
          <a:lstStyle/>
          <a:p>
            <a:pPr marL="354965" marR="415290" indent="-342900">
              <a:lnSpc>
                <a:spcPct val="100000"/>
              </a:lnSpc>
              <a:spcBef>
                <a:spcPts val="100"/>
              </a:spcBef>
              <a:buChar char="•"/>
              <a:tabLst>
                <a:tab pos="356235" algn="l"/>
                <a:tab pos="356870" algn="l"/>
              </a:tabLst>
            </a:pPr>
            <a:r>
              <a:rPr sz="2100" dirty="0">
                <a:latin typeface="Tahoma"/>
                <a:cs typeface="Tahoma"/>
              </a:rPr>
              <a:t>A pipe is </a:t>
            </a:r>
            <a:r>
              <a:rPr sz="2100" spc="-5" dirty="0">
                <a:latin typeface="Tahoma"/>
                <a:cs typeface="Tahoma"/>
              </a:rPr>
              <a:t>implemented </a:t>
            </a:r>
            <a:r>
              <a:rPr sz="2100" dirty="0">
                <a:latin typeface="Tahoma"/>
                <a:cs typeface="Tahoma"/>
              </a:rPr>
              <a:t>using two </a:t>
            </a:r>
            <a:r>
              <a:rPr sz="2100" spc="-5" dirty="0">
                <a:latin typeface="Tahoma"/>
                <a:cs typeface="Tahoma"/>
              </a:rPr>
              <a:t>file </a:t>
            </a:r>
            <a:r>
              <a:rPr sz="2100" dirty="0">
                <a:latin typeface="Tahoma"/>
                <a:cs typeface="Tahoma"/>
              </a:rPr>
              <a:t>data structures which both </a:t>
            </a:r>
            <a:r>
              <a:rPr sz="2100" spc="-645" dirty="0">
                <a:latin typeface="Tahoma"/>
                <a:cs typeface="Tahoma"/>
              </a:rPr>
              <a:t> </a:t>
            </a:r>
            <a:r>
              <a:rPr sz="2100" dirty="0">
                <a:latin typeface="Tahoma"/>
                <a:cs typeface="Tahoma"/>
              </a:rPr>
              <a:t>point</a:t>
            </a:r>
            <a:r>
              <a:rPr sz="2100" spc="-20" dirty="0">
                <a:latin typeface="Tahoma"/>
                <a:cs typeface="Tahoma"/>
              </a:rPr>
              <a:t> </a:t>
            </a:r>
            <a:r>
              <a:rPr sz="2100" spc="5" dirty="0">
                <a:latin typeface="Tahoma"/>
                <a:cs typeface="Tahoma"/>
              </a:rPr>
              <a:t>at</a:t>
            </a:r>
            <a:r>
              <a:rPr sz="2100" spc="-15" dirty="0">
                <a:latin typeface="Tahoma"/>
                <a:cs typeface="Tahoma"/>
              </a:rPr>
              <a:t> </a:t>
            </a:r>
            <a:r>
              <a:rPr sz="2100" spc="5" dirty="0">
                <a:latin typeface="Tahoma"/>
                <a:cs typeface="Tahoma"/>
              </a:rPr>
              <a:t>the</a:t>
            </a:r>
            <a:r>
              <a:rPr sz="2100" spc="-20" dirty="0">
                <a:latin typeface="Tahoma"/>
                <a:cs typeface="Tahoma"/>
              </a:rPr>
              <a:t> </a:t>
            </a:r>
            <a:r>
              <a:rPr sz="2100" dirty="0">
                <a:latin typeface="Tahoma"/>
                <a:cs typeface="Tahoma"/>
              </a:rPr>
              <a:t>same </a:t>
            </a:r>
            <a:r>
              <a:rPr sz="2100" spc="-5" dirty="0">
                <a:latin typeface="Tahoma"/>
                <a:cs typeface="Tahoma"/>
              </a:rPr>
              <a:t>temporary</a:t>
            </a:r>
            <a:r>
              <a:rPr sz="2100" spc="-10" dirty="0">
                <a:latin typeface="Tahoma"/>
                <a:cs typeface="Tahoma"/>
              </a:rPr>
              <a:t> </a:t>
            </a:r>
            <a:r>
              <a:rPr sz="2100" dirty="0">
                <a:latin typeface="Tahoma"/>
                <a:cs typeface="Tahoma"/>
              </a:rPr>
              <a:t>data</a:t>
            </a:r>
            <a:r>
              <a:rPr sz="2100" spc="-20" dirty="0">
                <a:latin typeface="Tahoma"/>
                <a:cs typeface="Tahoma"/>
              </a:rPr>
              <a:t> </a:t>
            </a:r>
            <a:r>
              <a:rPr sz="2100" dirty="0">
                <a:latin typeface="Tahoma"/>
                <a:cs typeface="Tahoma"/>
              </a:rPr>
              <a:t>node</a:t>
            </a:r>
          </a:p>
          <a:p>
            <a:pPr>
              <a:lnSpc>
                <a:spcPct val="100000"/>
              </a:lnSpc>
              <a:spcBef>
                <a:spcPts val="25"/>
              </a:spcBef>
              <a:buFont typeface="Tahoma"/>
              <a:buChar char="•"/>
            </a:pPr>
            <a:endParaRPr sz="2900" dirty="0">
              <a:latin typeface="Tahoma"/>
              <a:cs typeface="Tahoma"/>
            </a:endParaRPr>
          </a:p>
          <a:p>
            <a:pPr marL="354965" marR="50165" indent="-342900">
              <a:lnSpc>
                <a:spcPct val="100000"/>
              </a:lnSpc>
              <a:buChar char="•"/>
              <a:tabLst>
                <a:tab pos="356235" algn="l"/>
                <a:tab pos="356870" algn="l"/>
              </a:tabLst>
            </a:pPr>
            <a:r>
              <a:rPr sz="2100" spc="-5" dirty="0">
                <a:latin typeface="Tahoma"/>
                <a:cs typeface="Tahoma"/>
              </a:rPr>
              <a:t>This </a:t>
            </a:r>
            <a:r>
              <a:rPr sz="2100" dirty="0">
                <a:latin typeface="Tahoma"/>
                <a:cs typeface="Tahoma"/>
              </a:rPr>
              <a:t>hides </a:t>
            </a:r>
            <a:r>
              <a:rPr sz="2100" spc="5" dirty="0">
                <a:latin typeface="Tahoma"/>
                <a:cs typeface="Tahoma"/>
              </a:rPr>
              <a:t>the </a:t>
            </a:r>
            <a:r>
              <a:rPr sz="2100" dirty="0">
                <a:latin typeface="Tahoma"/>
                <a:cs typeface="Tahoma"/>
              </a:rPr>
              <a:t>underlying differences </a:t>
            </a:r>
            <a:r>
              <a:rPr sz="2100" spc="-5" dirty="0">
                <a:latin typeface="Tahoma"/>
                <a:cs typeface="Tahoma"/>
              </a:rPr>
              <a:t>from </a:t>
            </a:r>
            <a:r>
              <a:rPr sz="2100" spc="5" dirty="0">
                <a:latin typeface="Tahoma"/>
                <a:cs typeface="Tahoma"/>
              </a:rPr>
              <a:t>the </a:t>
            </a:r>
            <a:r>
              <a:rPr sz="2100" dirty="0">
                <a:latin typeface="Tahoma"/>
                <a:cs typeface="Tahoma"/>
              </a:rPr>
              <a:t>generic </a:t>
            </a:r>
            <a:r>
              <a:rPr sz="2100" spc="-5" dirty="0">
                <a:latin typeface="Tahoma"/>
                <a:cs typeface="Tahoma"/>
              </a:rPr>
              <a:t>system calls </a:t>
            </a:r>
            <a:r>
              <a:rPr sz="2100" spc="-650" dirty="0">
                <a:latin typeface="Tahoma"/>
                <a:cs typeface="Tahoma"/>
              </a:rPr>
              <a:t> </a:t>
            </a:r>
            <a:r>
              <a:rPr sz="2100" spc="-5" dirty="0">
                <a:latin typeface="Tahoma"/>
                <a:cs typeface="Tahoma"/>
              </a:rPr>
              <a:t>which</a:t>
            </a:r>
            <a:r>
              <a:rPr sz="2100" spc="15" dirty="0">
                <a:latin typeface="Tahoma"/>
                <a:cs typeface="Tahoma"/>
              </a:rPr>
              <a:t> </a:t>
            </a:r>
            <a:r>
              <a:rPr sz="2100" spc="-5" dirty="0">
                <a:latin typeface="Tahoma"/>
                <a:cs typeface="Tahoma"/>
              </a:rPr>
              <a:t>read</a:t>
            </a:r>
            <a:r>
              <a:rPr sz="2100" spc="10" dirty="0">
                <a:latin typeface="Tahoma"/>
                <a:cs typeface="Tahoma"/>
              </a:rPr>
              <a:t> </a:t>
            </a:r>
            <a:r>
              <a:rPr sz="2100" spc="-5" dirty="0">
                <a:latin typeface="Tahoma"/>
                <a:cs typeface="Tahoma"/>
              </a:rPr>
              <a:t>and</a:t>
            </a:r>
            <a:r>
              <a:rPr sz="2100" spc="10" dirty="0">
                <a:latin typeface="Tahoma"/>
                <a:cs typeface="Tahoma"/>
              </a:rPr>
              <a:t> </a:t>
            </a:r>
            <a:r>
              <a:rPr sz="2100" dirty="0">
                <a:latin typeface="Tahoma"/>
                <a:cs typeface="Tahoma"/>
              </a:rPr>
              <a:t>write </a:t>
            </a:r>
            <a:r>
              <a:rPr sz="2100" spc="-5" dirty="0">
                <a:latin typeface="Tahoma"/>
                <a:cs typeface="Tahoma"/>
              </a:rPr>
              <a:t>to</a:t>
            </a:r>
            <a:r>
              <a:rPr sz="2100" spc="5" dirty="0">
                <a:latin typeface="Tahoma"/>
                <a:cs typeface="Tahoma"/>
              </a:rPr>
              <a:t> </a:t>
            </a:r>
            <a:r>
              <a:rPr sz="2100" spc="-5" dirty="0">
                <a:latin typeface="Tahoma"/>
                <a:cs typeface="Tahoma"/>
              </a:rPr>
              <a:t>ordinary </a:t>
            </a:r>
            <a:r>
              <a:rPr sz="2100" dirty="0">
                <a:latin typeface="Tahoma"/>
                <a:cs typeface="Tahoma"/>
              </a:rPr>
              <a:t>files</a:t>
            </a:r>
          </a:p>
          <a:p>
            <a:pPr>
              <a:lnSpc>
                <a:spcPct val="100000"/>
              </a:lnSpc>
              <a:spcBef>
                <a:spcPts val="30"/>
              </a:spcBef>
              <a:buFont typeface="Tahoma"/>
              <a:buChar char="•"/>
            </a:pPr>
            <a:endParaRPr sz="290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Thus,</a:t>
            </a:r>
            <a:r>
              <a:rPr sz="2100" spc="15" dirty="0">
                <a:latin typeface="Tahoma"/>
                <a:cs typeface="Tahoma"/>
              </a:rPr>
              <a:t> </a:t>
            </a:r>
            <a:r>
              <a:rPr sz="2100" spc="-5" dirty="0">
                <a:latin typeface="Tahoma"/>
                <a:cs typeface="Tahoma"/>
              </a:rPr>
              <a:t>reading/writing</a:t>
            </a:r>
            <a:r>
              <a:rPr sz="2100" spc="-10" dirty="0">
                <a:latin typeface="Tahoma"/>
                <a:cs typeface="Tahoma"/>
              </a:rPr>
              <a:t> </a:t>
            </a:r>
            <a:r>
              <a:rPr sz="2100" spc="-5" dirty="0">
                <a:latin typeface="Tahoma"/>
                <a:cs typeface="Tahoma"/>
              </a:rPr>
              <a:t>to</a:t>
            </a:r>
            <a:r>
              <a:rPr sz="2100" spc="10" dirty="0">
                <a:latin typeface="Tahoma"/>
                <a:cs typeface="Tahoma"/>
              </a:rPr>
              <a:t> </a:t>
            </a:r>
            <a:r>
              <a:rPr sz="2100" dirty="0">
                <a:latin typeface="Tahoma"/>
                <a:cs typeface="Tahoma"/>
              </a:rPr>
              <a:t>a</a:t>
            </a:r>
            <a:r>
              <a:rPr sz="2100" spc="10" dirty="0">
                <a:latin typeface="Tahoma"/>
                <a:cs typeface="Tahoma"/>
              </a:rPr>
              <a:t> </a:t>
            </a:r>
            <a:r>
              <a:rPr sz="2100" dirty="0">
                <a:latin typeface="Tahoma"/>
                <a:cs typeface="Tahoma"/>
              </a:rPr>
              <a:t>pipe</a:t>
            </a:r>
            <a:r>
              <a:rPr sz="2100" spc="-10" dirty="0">
                <a:latin typeface="Tahoma"/>
                <a:cs typeface="Tahoma"/>
              </a:rPr>
              <a:t> </a:t>
            </a:r>
            <a:r>
              <a:rPr sz="2100" dirty="0">
                <a:latin typeface="Tahoma"/>
                <a:cs typeface="Tahoma"/>
              </a:rPr>
              <a:t>is</a:t>
            </a:r>
            <a:r>
              <a:rPr sz="2100" spc="5" dirty="0">
                <a:latin typeface="Tahoma"/>
                <a:cs typeface="Tahoma"/>
              </a:rPr>
              <a:t> </a:t>
            </a:r>
            <a:r>
              <a:rPr sz="2100" spc="-5" dirty="0">
                <a:latin typeface="Tahoma"/>
                <a:cs typeface="Tahoma"/>
              </a:rPr>
              <a:t>similar to</a:t>
            </a:r>
            <a:r>
              <a:rPr sz="2100" spc="10" dirty="0">
                <a:latin typeface="Tahoma"/>
                <a:cs typeface="Tahoma"/>
              </a:rPr>
              <a:t> </a:t>
            </a:r>
            <a:r>
              <a:rPr sz="2100" spc="-5" dirty="0">
                <a:latin typeface="Tahoma"/>
                <a:cs typeface="Tahoma"/>
              </a:rPr>
              <a:t>reading/writing </a:t>
            </a:r>
            <a:r>
              <a:rPr sz="2100" spc="5" dirty="0">
                <a:latin typeface="Tahoma"/>
                <a:cs typeface="Tahoma"/>
              </a:rPr>
              <a:t>to</a:t>
            </a:r>
            <a:r>
              <a:rPr sz="2100" spc="10" dirty="0">
                <a:latin typeface="Tahoma"/>
                <a:cs typeface="Tahoma"/>
              </a:rPr>
              <a:t> </a:t>
            </a:r>
            <a:r>
              <a:rPr sz="2100" dirty="0">
                <a:latin typeface="Tahoma"/>
                <a:cs typeface="Tahoma"/>
              </a:rPr>
              <a:t>a</a:t>
            </a:r>
            <a:r>
              <a:rPr sz="2100" spc="10" dirty="0">
                <a:latin typeface="Tahoma"/>
                <a:cs typeface="Tahoma"/>
              </a:rPr>
              <a:t> </a:t>
            </a:r>
            <a:r>
              <a:rPr sz="2100" spc="-5" dirty="0">
                <a:latin typeface="Tahoma"/>
                <a:cs typeface="Tahoma"/>
              </a:rPr>
              <a:t>file</a:t>
            </a:r>
            <a:endParaRPr sz="2100" dirty="0">
              <a:latin typeface="Tahoma"/>
              <a:cs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844550" cy="452120"/>
          </a:xfrm>
          <a:prstGeom prst="rect">
            <a:avLst/>
          </a:prstGeom>
        </p:spPr>
        <p:txBody>
          <a:bodyPr vert="horz" wrap="square" lIns="0" tIns="12065" rIns="0" bIns="0" rtlCol="0">
            <a:spAutoFit/>
          </a:bodyPr>
          <a:lstStyle/>
          <a:p>
            <a:pPr marL="12700">
              <a:lnSpc>
                <a:spcPct val="100000"/>
              </a:lnSpc>
              <a:spcBef>
                <a:spcPts val="95"/>
              </a:spcBef>
            </a:pPr>
            <a:r>
              <a:rPr spc="-10" dirty="0"/>
              <a:t>P</a:t>
            </a:r>
            <a:r>
              <a:rPr spc="-5" dirty="0"/>
              <a:t>i</a:t>
            </a:r>
            <a:r>
              <a:rPr spc="-15" dirty="0"/>
              <a:t>p</a:t>
            </a:r>
            <a:r>
              <a:rPr spc="5" dirty="0"/>
              <a:t>e</a:t>
            </a:r>
            <a:r>
              <a:rPr spc="-5" dirty="0"/>
              <a:t>s</a:t>
            </a:r>
          </a:p>
        </p:txBody>
      </p:sp>
      <p:sp>
        <p:nvSpPr>
          <p:cNvPr id="3" name="object 3"/>
          <p:cNvSpPr txBox="1"/>
          <p:nvPr/>
        </p:nvSpPr>
        <p:spPr>
          <a:xfrm>
            <a:off x="4641599" y="6871236"/>
            <a:ext cx="78105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2-Process</a:t>
            </a:r>
            <a:endParaRPr sz="1400">
              <a:latin typeface="Tahoma"/>
              <a:cs typeface="Tahoma"/>
            </a:endParaRPr>
          </a:p>
        </p:txBody>
      </p:sp>
      <p:sp>
        <p:nvSpPr>
          <p:cNvPr id="4" name="object 4"/>
          <p:cNvSpPr txBox="1"/>
          <p:nvPr/>
        </p:nvSpPr>
        <p:spPr>
          <a:xfrm>
            <a:off x="9022633"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7</a:t>
            </a:r>
            <a:r>
              <a:rPr sz="1400" dirty="0">
                <a:latin typeface="Tahoma"/>
                <a:cs typeface="Tahoma"/>
              </a:rPr>
              <a:t>6</a:t>
            </a:r>
            <a:endParaRPr sz="1400">
              <a:latin typeface="Tahoma"/>
              <a:cs typeface="Tahoma"/>
            </a:endParaRPr>
          </a:p>
        </p:txBody>
      </p:sp>
      <p:sp>
        <p:nvSpPr>
          <p:cNvPr id="5" name="object 5"/>
          <p:cNvSpPr/>
          <p:nvPr/>
        </p:nvSpPr>
        <p:spPr>
          <a:xfrm>
            <a:off x="7568183" y="5472684"/>
            <a:ext cx="1984375" cy="721360"/>
          </a:xfrm>
          <a:custGeom>
            <a:avLst/>
            <a:gdLst/>
            <a:ahLst/>
            <a:cxnLst/>
            <a:rect l="l" t="t" r="r" b="b"/>
            <a:pathLst>
              <a:path w="1984375" h="721360">
                <a:moveTo>
                  <a:pt x="1984248" y="720852"/>
                </a:moveTo>
                <a:lnTo>
                  <a:pt x="0" y="720852"/>
                </a:lnTo>
                <a:lnTo>
                  <a:pt x="0" y="0"/>
                </a:lnTo>
                <a:lnTo>
                  <a:pt x="1984248" y="0"/>
                </a:lnTo>
                <a:lnTo>
                  <a:pt x="1984248" y="6096"/>
                </a:lnTo>
                <a:lnTo>
                  <a:pt x="12192" y="6096"/>
                </a:lnTo>
                <a:lnTo>
                  <a:pt x="6096" y="12192"/>
                </a:lnTo>
                <a:lnTo>
                  <a:pt x="12192" y="12192"/>
                </a:lnTo>
                <a:lnTo>
                  <a:pt x="12192" y="707136"/>
                </a:lnTo>
                <a:lnTo>
                  <a:pt x="6096" y="707136"/>
                </a:lnTo>
                <a:lnTo>
                  <a:pt x="12192" y="714756"/>
                </a:lnTo>
                <a:lnTo>
                  <a:pt x="1984248" y="714756"/>
                </a:lnTo>
                <a:lnTo>
                  <a:pt x="1984248" y="720852"/>
                </a:lnTo>
                <a:close/>
              </a:path>
              <a:path w="1984375" h="721360">
                <a:moveTo>
                  <a:pt x="12192" y="12192"/>
                </a:moveTo>
                <a:lnTo>
                  <a:pt x="6096" y="12192"/>
                </a:lnTo>
                <a:lnTo>
                  <a:pt x="12192" y="6096"/>
                </a:lnTo>
                <a:lnTo>
                  <a:pt x="12192" y="12192"/>
                </a:lnTo>
                <a:close/>
              </a:path>
              <a:path w="1984375" h="721360">
                <a:moveTo>
                  <a:pt x="1972055" y="12192"/>
                </a:moveTo>
                <a:lnTo>
                  <a:pt x="12192" y="12192"/>
                </a:lnTo>
                <a:lnTo>
                  <a:pt x="12192" y="6096"/>
                </a:lnTo>
                <a:lnTo>
                  <a:pt x="1972055" y="6096"/>
                </a:lnTo>
                <a:lnTo>
                  <a:pt x="1972055" y="12192"/>
                </a:lnTo>
                <a:close/>
              </a:path>
              <a:path w="1984375" h="721360">
                <a:moveTo>
                  <a:pt x="1972055" y="714756"/>
                </a:moveTo>
                <a:lnTo>
                  <a:pt x="1972055" y="6096"/>
                </a:lnTo>
                <a:lnTo>
                  <a:pt x="1978151" y="12192"/>
                </a:lnTo>
                <a:lnTo>
                  <a:pt x="1984248" y="12192"/>
                </a:lnTo>
                <a:lnTo>
                  <a:pt x="1984248" y="707136"/>
                </a:lnTo>
                <a:lnTo>
                  <a:pt x="1978151" y="707136"/>
                </a:lnTo>
                <a:lnTo>
                  <a:pt x="1972055" y="714756"/>
                </a:lnTo>
                <a:close/>
              </a:path>
              <a:path w="1984375" h="721360">
                <a:moveTo>
                  <a:pt x="1984248" y="12192"/>
                </a:moveTo>
                <a:lnTo>
                  <a:pt x="1978151" y="12192"/>
                </a:lnTo>
                <a:lnTo>
                  <a:pt x="1972055" y="6096"/>
                </a:lnTo>
                <a:lnTo>
                  <a:pt x="1984248" y="6096"/>
                </a:lnTo>
                <a:lnTo>
                  <a:pt x="1984248" y="12192"/>
                </a:lnTo>
                <a:close/>
              </a:path>
              <a:path w="1984375" h="721360">
                <a:moveTo>
                  <a:pt x="12192" y="714756"/>
                </a:moveTo>
                <a:lnTo>
                  <a:pt x="6096" y="707136"/>
                </a:lnTo>
                <a:lnTo>
                  <a:pt x="12192" y="707136"/>
                </a:lnTo>
                <a:lnTo>
                  <a:pt x="12192" y="714756"/>
                </a:lnTo>
                <a:close/>
              </a:path>
              <a:path w="1984375" h="721360">
                <a:moveTo>
                  <a:pt x="1972055" y="714756"/>
                </a:moveTo>
                <a:lnTo>
                  <a:pt x="12192" y="714756"/>
                </a:lnTo>
                <a:lnTo>
                  <a:pt x="12192" y="707136"/>
                </a:lnTo>
                <a:lnTo>
                  <a:pt x="1972055" y="707136"/>
                </a:lnTo>
                <a:lnTo>
                  <a:pt x="1972055" y="714756"/>
                </a:lnTo>
                <a:close/>
              </a:path>
              <a:path w="1984375" h="721360">
                <a:moveTo>
                  <a:pt x="1984248" y="714756"/>
                </a:moveTo>
                <a:lnTo>
                  <a:pt x="1972055" y="714756"/>
                </a:lnTo>
                <a:lnTo>
                  <a:pt x="1978151" y="707136"/>
                </a:lnTo>
                <a:lnTo>
                  <a:pt x="1984248" y="707136"/>
                </a:lnTo>
                <a:lnTo>
                  <a:pt x="1984248" y="714756"/>
                </a:lnTo>
                <a:close/>
              </a:path>
            </a:pathLst>
          </a:custGeom>
          <a:solidFill>
            <a:srgbClr val="0070BF"/>
          </a:solidFill>
        </p:spPr>
        <p:txBody>
          <a:bodyPr wrap="square" lIns="0" tIns="0" rIns="0" bIns="0" rtlCol="0"/>
          <a:lstStyle/>
          <a:p>
            <a:endParaRPr/>
          </a:p>
        </p:txBody>
      </p:sp>
      <p:sp>
        <p:nvSpPr>
          <p:cNvPr id="6" name="object 6"/>
          <p:cNvSpPr txBox="1"/>
          <p:nvPr/>
        </p:nvSpPr>
        <p:spPr>
          <a:xfrm>
            <a:off x="7755125" y="5510299"/>
            <a:ext cx="1607820" cy="636270"/>
          </a:xfrm>
          <a:prstGeom prst="rect">
            <a:avLst/>
          </a:prstGeom>
        </p:spPr>
        <p:txBody>
          <a:bodyPr vert="horz" wrap="square" lIns="0" tIns="13335" rIns="0" bIns="0" rtlCol="0">
            <a:spAutoFit/>
          </a:bodyPr>
          <a:lstStyle/>
          <a:p>
            <a:pPr marL="95885" marR="5080" indent="-83820">
              <a:lnSpc>
                <a:spcPct val="100000"/>
              </a:lnSpc>
              <a:spcBef>
                <a:spcPts val="105"/>
              </a:spcBef>
            </a:pPr>
            <a:r>
              <a:rPr sz="2000" spc="-10" dirty="0">
                <a:solidFill>
                  <a:srgbClr val="0070BF"/>
                </a:solidFill>
                <a:latin typeface="Tahoma"/>
                <a:cs typeface="Tahoma"/>
              </a:rPr>
              <a:t>Buffer</a:t>
            </a:r>
            <a:r>
              <a:rPr sz="2000" spc="-45" dirty="0">
                <a:solidFill>
                  <a:srgbClr val="0070BF"/>
                </a:solidFill>
                <a:latin typeface="Tahoma"/>
                <a:cs typeface="Tahoma"/>
              </a:rPr>
              <a:t> </a:t>
            </a:r>
            <a:r>
              <a:rPr sz="2000" spc="5" dirty="0">
                <a:solidFill>
                  <a:srgbClr val="0070BF"/>
                </a:solidFill>
                <a:latin typeface="Tahoma"/>
                <a:cs typeface="Tahoma"/>
              </a:rPr>
              <a:t>not</a:t>
            </a:r>
            <a:r>
              <a:rPr sz="2000" spc="-55" dirty="0">
                <a:solidFill>
                  <a:srgbClr val="0070BF"/>
                </a:solidFill>
                <a:latin typeface="Tahoma"/>
                <a:cs typeface="Tahoma"/>
              </a:rPr>
              <a:t> </a:t>
            </a:r>
            <a:r>
              <a:rPr sz="2000" dirty="0">
                <a:solidFill>
                  <a:srgbClr val="0070BF"/>
                </a:solidFill>
                <a:latin typeface="Tahoma"/>
                <a:cs typeface="Tahoma"/>
              </a:rPr>
              <a:t>File </a:t>
            </a:r>
            <a:r>
              <a:rPr sz="2000" spc="-610" dirty="0">
                <a:solidFill>
                  <a:srgbClr val="0070BF"/>
                </a:solidFill>
                <a:latin typeface="Tahoma"/>
                <a:cs typeface="Tahoma"/>
              </a:rPr>
              <a:t> </a:t>
            </a:r>
            <a:r>
              <a:rPr sz="2000" spc="-5" dirty="0">
                <a:solidFill>
                  <a:srgbClr val="0070BF"/>
                </a:solidFill>
                <a:latin typeface="Tahoma"/>
                <a:cs typeface="Tahoma"/>
              </a:rPr>
              <a:t>on</a:t>
            </a:r>
            <a:r>
              <a:rPr sz="2000" spc="-25" dirty="0">
                <a:solidFill>
                  <a:srgbClr val="0070BF"/>
                </a:solidFill>
                <a:latin typeface="Tahoma"/>
                <a:cs typeface="Tahoma"/>
              </a:rPr>
              <a:t> </a:t>
            </a:r>
            <a:r>
              <a:rPr sz="2000" spc="-10" dirty="0">
                <a:solidFill>
                  <a:srgbClr val="0070BF"/>
                </a:solidFill>
                <a:latin typeface="Tahoma"/>
                <a:cs typeface="Tahoma"/>
              </a:rPr>
              <a:t>Hard</a:t>
            </a:r>
            <a:r>
              <a:rPr sz="2000" spc="-15" dirty="0">
                <a:solidFill>
                  <a:srgbClr val="0070BF"/>
                </a:solidFill>
                <a:latin typeface="Tahoma"/>
                <a:cs typeface="Tahoma"/>
              </a:rPr>
              <a:t> </a:t>
            </a:r>
            <a:r>
              <a:rPr sz="2000" spc="-5" dirty="0">
                <a:solidFill>
                  <a:srgbClr val="0070BF"/>
                </a:solidFill>
                <a:latin typeface="Tahoma"/>
                <a:cs typeface="Tahoma"/>
              </a:rPr>
              <a:t>disk</a:t>
            </a:r>
            <a:endParaRPr sz="2000">
              <a:latin typeface="Tahoma"/>
              <a:cs typeface="Tahoma"/>
            </a:endParaRPr>
          </a:p>
        </p:txBody>
      </p:sp>
      <p:graphicFrame>
        <p:nvGraphicFramePr>
          <p:cNvPr id="7" name="object 7"/>
          <p:cNvGraphicFramePr>
            <a:graphicFrameLocks noGrp="1"/>
          </p:cNvGraphicFramePr>
          <p:nvPr/>
        </p:nvGraphicFramePr>
        <p:xfrm>
          <a:off x="560832" y="2033016"/>
          <a:ext cx="911225" cy="1226818"/>
        </p:xfrm>
        <a:graphic>
          <a:graphicData uri="http://schemas.openxmlformats.org/drawingml/2006/table">
            <a:tbl>
              <a:tblPr firstRow="1" bandRow="1">
                <a:tableStyleId>{2D5ABB26-0587-4C30-8999-92F81FD0307C}</a:tableStyleId>
              </a:tblPr>
              <a:tblGrid>
                <a:gridCol w="911225">
                  <a:extLst>
                    <a:ext uri="{9D8B030D-6E8A-4147-A177-3AD203B41FA5}">
                      <a16:colId xmlns:a16="http://schemas.microsoft.com/office/drawing/2014/main" val="20000"/>
                    </a:ext>
                  </a:extLst>
                </a:gridCol>
              </a:tblGrid>
              <a:tr h="339852">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extLst>
                  <a:ext uri="{0D108BD9-81ED-4DB2-BD59-A6C34878D82A}">
                    <a16:rowId xmlns:a16="http://schemas.microsoft.com/office/drawing/2014/main" val="10000"/>
                  </a:ext>
                </a:extLst>
              </a:tr>
              <a:tr h="341376">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41375">
                <a:tc>
                  <a:txBody>
                    <a:bodyPr/>
                    <a:lstStyle/>
                    <a:p>
                      <a:pPr marL="276860">
                        <a:lnSpc>
                          <a:spcPct val="100000"/>
                        </a:lnSpc>
                        <a:spcBef>
                          <a:spcPts val="285"/>
                        </a:spcBef>
                      </a:pPr>
                      <a:r>
                        <a:rPr sz="1800" spc="-5" dirty="0">
                          <a:latin typeface="Tahoma"/>
                          <a:cs typeface="Tahoma"/>
                        </a:rPr>
                        <a:t>files</a:t>
                      </a:r>
                      <a:endParaRPr sz="1800">
                        <a:latin typeface="Tahoma"/>
                        <a:cs typeface="Tahoma"/>
                      </a:endParaRPr>
                    </a:p>
                  </a:txBody>
                  <a:tcPr marL="0" marR="0" marT="3619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204215">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8" name="object 8"/>
          <p:cNvSpPr/>
          <p:nvPr/>
        </p:nvSpPr>
        <p:spPr>
          <a:xfrm>
            <a:off x="1490459" y="2845320"/>
            <a:ext cx="6647815" cy="3731260"/>
          </a:xfrm>
          <a:custGeom>
            <a:avLst/>
            <a:gdLst/>
            <a:ahLst/>
            <a:cxnLst/>
            <a:rect l="l" t="t" r="r" b="b"/>
            <a:pathLst>
              <a:path w="6647815" h="3731259">
                <a:moveTo>
                  <a:pt x="2202180" y="0"/>
                </a:moveTo>
                <a:lnTo>
                  <a:pt x="2193036" y="0"/>
                </a:lnTo>
                <a:lnTo>
                  <a:pt x="2193036" y="10668"/>
                </a:lnTo>
                <a:lnTo>
                  <a:pt x="2193036" y="341376"/>
                </a:lnTo>
                <a:lnTo>
                  <a:pt x="2193036" y="2045208"/>
                </a:lnTo>
                <a:lnTo>
                  <a:pt x="871728" y="2045208"/>
                </a:lnTo>
                <a:lnTo>
                  <a:pt x="871728" y="1714500"/>
                </a:lnTo>
                <a:lnTo>
                  <a:pt x="2193036" y="1714500"/>
                </a:lnTo>
                <a:lnTo>
                  <a:pt x="2193036" y="1705356"/>
                </a:lnTo>
                <a:lnTo>
                  <a:pt x="871728" y="1705356"/>
                </a:lnTo>
                <a:lnTo>
                  <a:pt x="871728" y="1373124"/>
                </a:lnTo>
                <a:lnTo>
                  <a:pt x="2193036" y="1373124"/>
                </a:lnTo>
                <a:lnTo>
                  <a:pt x="2193036" y="1363980"/>
                </a:lnTo>
                <a:lnTo>
                  <a:pt x="871728" y="1363980"/>
                </a:lnTo>
                <a:lnTo>
                  <a:pt x="871728" y="1031748"/>
                </a:lnTo>
                <a:lnTo>
                  <a:pt x="2193036" y="1031748"/>
                </a:lnTo>
                <a:lnTo>
                  <a:pt x="2193036" y="1022591"/>
                </a:lnTo>
                <a:lnTo>
                  <a:pt x="871728" y="1022591"/>
                </a:lnTo>
                <a:lnTo>
                  <a:pt x="871728" y="691883"/>
                </a:lnTo>
                <a:lnTo>
                  <a:pt x="2193036" y="691883"/>
                </a:lnTo>
                <a:lnTo>
                  <a:pt x="2193036" y="682752"/>
                </a:lnTo>
                <a:lnTo>
                  <a:pt x="871728" y="682752"/>
                </a:lnTo>
                <a:lnTo>
                  <a:pt x="871728" y="352044"/>
                </a:lnTo>
                <a:lnTo>
                  <a:pt x="2193036" y="352044"/>
                </a:lnTo>
                <a:lnTo>
                  <a:pt x="2193036" y="341376"/>
                </a:lnTo>
                <a:lnTo>
                  <a:pt x="871728" y="341376"/>
                </a:lnTo>
                <a:lnTo>
                  <a:pt x="871728" y="10668"/>
                </a:lnTo>
                <a:lnTo>
                  <a:pt x="2193036" y="10668"/>
                </a:lnTo>
                <a:lnTo>
                  <a:pt x="2193036" y="0"/>
                </a:lnTo>
                <a:lnTo>
                  <a:pt x="862584" y="0"/>
                </a:lnTo>
                <a:lnTo>
                  <a:pt x="862584" y="198882"/>
                </a:lnTo>
                <a:lnTo>
                  <a:pt x="858024" y="196596"/>
                </a:lnTo>
                <a:lnTo>
                  <a:pt x="790956" y="163068"/>
                </a:lnTo>
                <a:lnTo>
                  <a:pt x="790956" y="196596"/>
                </a:lnTo>
                <a:lnTo>
                  <a:pt x="438912" y="196596"/>
                </a:lnTo>
                <a:lnTo>
                  <a:pt x="438912" y="50292"/>
                </a:lnTo>
                <a:lnTo>
                  <a:pt x="438912" y="44196"/>
                </a:lnTo>
                <a:lnTo>
                  <a:pt x="438912" y="39624"/>
                </a:lnTo>
                <a:lnTo>
                  <a:pt x="0" y="39624"/>
                </a:lnTo>
                <a:lnTo>
                  <a:pt x="0" y="50292"/>
                </a:lnTo>
                <a:lnTo>
                  <a:pt x="429768" y="50292"/>
                </a:lnTo>
                <a:lnTo>
                  <a:pt x="429768" y="205740"/>
                </a:lnTo>
                <a:lnTo>
                  <a:pt x="790956" y="205740"/>
                </a:lnTo>
                <a:lnTo>
                  <a:pt x="790956" y="239268"/>
                </a:lnTo>
                <a:lnTo>
                  <a:pt x="858012" y="205740"/>
                </a:lnTo>
                <a:lnTo>
                  <a:pt x="862584" y="203454"/>
                </a:lnTo>
                <a:lnTo>
                  <a:pt x="862584" y="2054352"/>
                </a:lnTo>
                <a:lnTo>
                  <a:pt x="2202180" y="2054352"/>
                </a:lnTo>
                <a:lnTo>
                  <a:pt x="2202180" y="2049780"/>
                </a:lnTo>
                <a:lnTo>
                  <a:pt x="2202180" y="2045208"/>
                </a:lnTo>
                <a:lnTo>
                  <a:pt x="2202180" y="10668"/>
                </a:lnTo>
                <a:lnTo>
                  <a:pt x="2202180" y="4572"/>
                </a:lnTo>
                <a:lnTo>
                  <a:pt x="2202180" y="0"/>
                </a:lnTo>
                <a:close/>
              </a:path>
              <a:path w="6647815" h="3731259">
                <a:moveTo>
                  <a:pt x="4541532" y="1676400"/>
                </a:moveTo>
                <a:lnTo>
                  <a:pt x="4532388" y="1676400"/>
                </a:lnTo>
                <a:lnTo>
                  <a:pt x="4532388" y="1685544"/>
                </a:lnTo>
                <a:lnTo>
                  <a:pt x="4532388" y="2016252"/>
                </a:lnTo>
                <a:lnTo>
                  <a:pt x="4532388" y="3721608"/>
                </a:lnTo>
                <a:lnTo>
                  <a:pt x="3211080" y="3721608"/>
                </a:lnTo>
                <a:lnTo>
                  <a:pt x="3211080" y="3389376"/>
                </a:lnTo>
                <a:lnTo>
                  <a:pt x="4532388" y="3389376"/>
                </a:lnTo>
                <a:lnTo>
                  <a:pt x="4532388" y="3380219"/>
                </a:lnTo>
                <a:lnTo>
                  <a:pt x="3211080" y="3380219"/>
                </a:lnTo>
                <a:lnTo>
                  <a:pt x="3211080" y="3047987"/>
                </a:lnTo>
                <a:lnTo>
                  <a:pt x="4532388" y="3047987"/>
                </a:lnTo>
                <a:lnTo>
                  <a:pt x="4532388" y="3038856"/>
                </a:lnTo>
                <a:lnTo>
                  <a:pt x="3211080" y="3038856"/>
                </a:lnTo>
                <a:lnTo>
                  <a:pt x="3211080" y="2708135"/>
                </a:lnTo>
                <a:lnTo>
                  <a:pt x="4532388" y="2708135"/>
                </a:lnTo>
                <a:lnTo>
                  <a:pt x="4532388" y="2699004"/>
                </a:lnTo>
                <a:lnTo>
                  <a:pt x="3211080" y="2699004"/>
                </a:lnTo>
                <a:lnTo>
                  <a:pt x="3211080" y="2366772"/>
                </a:lnTo>
                <a:lnTo>
                  <a:pt x="4532388" y="2366772"/>
                </a:lnTo>
                <a:lnTo>
                  <a:pt x="4532388" y="2357628"/>
                </a:lnTo>
                <a:lnTo>
                  <a:pt x="3211080" y="2357628"/>
                </a:lnTo>
                <a:lnTo>
                  <a:pt x="3211080" y="2025396"/>
                </a:lnTo>
                <a:lnTo>
                  <a:pt x="4532388" y="2025396"/>
                </a:lnTo>
                <a:lnTo>
                  <a:pt x="4532388" y="2016252"/>
                </a:lnTo>
                <a:lnTo>
                  <a:pt x="3211080" y="2016252"/>
                </a:lnTo>
                <a:lnTo>
                  <a:pt x="3211080" y="1685544"/>
                </a:lnTo>
                <a:lnTo>
                  <a:pt x="4532388" y="1685544"/>
                </a:lnTo>
                <a:lnTo>
                  <a:pt x="4532388" y="1676400"/>
                </a:lnTo>
                <a:lnTo>
                  <a:pt x="3201936" y="1676400"/>
                </a:lnTo>
                <a:lnTo>
                  <a:pt x="3201936" y="3730752"/>
                </a:lnTo>
                <a:lnTo>
                  <a:pt x="4541532" y="3730752"/>
                </a:lnTo>
                <a:lnTo>
                  <a:pt x="4541532" y="3726180"/>
                </a:lnTo>
                <a:lnTo>
                  <a:pt x="4541532" y="3721608"/>
                </a:lnTo>
                <a:lnTo>
                  <a:pt x="4541532" y="1685544"/>
                </a:lnTo>
                <a:lnTo>
                  <a:pt x="4541532" y="1680972"/>
                </a:lnTo>
                <a:lnTo>
                  <a:pt x="4541532" y="1676400"/>
                </a:lnTo>
                <a:close/>
              </a:path>
              <a:path w="6647815" h="3731259">
                <a:moveTo>
                  <a:pt x="6647701" y="650748"/>
                </a:moveTo>
                <a:lnTo>
                  <a:pt x="6638557" y="650748"/>
                </a:lnTo>
                <a:lnTo>
                  <a:pt x="6638557" y="659892"/>
                </a:lnTo>
                <a:lnTo>
                  <a:pt x="6638557" y="2011680"/>
                </a:lnTo>
                <a:lnTo>
                  <a:pt x="5667768" y="2011680"/>
                </a:lnTo>
                <a:lnTo>
                  <a:pt x="5667768" y="659892"/>
                </a:lnTo>
                <a:lnTo>
                  <a:pt x="6638557" y="659892"/>
                </a:lnTo>
                <a:lnTo>
                  <a:pt x="6638557" y="650748"/>
                </a:lnTo>
                <a:lnTo>
                  <a:pt x="5657100" y="650748"/>
                </a:lnTo>
                <a:lnTo>
                  <a:pt x="5657100" y="2022348"/>
                </a:lnTo>
                <a:lnTo>
                  <a:pt x="6647701" y="2022348"/>
                </a:lnTo>
                <a:lnTo>
                  <a:pt x="6647701" y="2016252"/>
                </a:lnTo>
                <a:lnTo>
                  <a:pt x="6647701" y="2011680"/>
                </a:lnTo>
                <a:lnTo>
                  <a:pt x="6647701" y="659892"/>
                </a:lnTo>
                <a:lnTo>
                  <a:pt x="6647701" y="655320"/>
                </a:lnTo>
                <a:lnTo>
                  <a:pt x="6647701" y="650748"/>
                </a:lnTo>
                <a:close/>
              </a:path>
            </a:pathLst>
          </a:custGeom>
          <a:solidFill>
            <a:srgbClr val="000000"/>
          </a:solidFill>
        </p:spPr>
        <p:txBody>
          <a:bodyPr wrap="square" lIns="0" tIns="0" rIns="0" bIns="0" rtlCol="0"/>
          <a:lstStyle/>
          <a:p>
            <a:endParaRPr/>
          </a:p>
        </p:txBody>
      </p:sp>
      <p:sp>
        <p:nvSpPr>
          <p:cNvPr id="9" name="object 9"/>
          <p:cNvSpPr txBox="1"/>
          <p:nvPr/>
        </p:nvSpPr>
        <p:spPr>
          <a:xfrm>
            <a:off x="2757951" y="3234907"/>
            <a:ext cx="524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f</a:t>
            </a:r>
            <a:r>
              <a:rPr sz="1800" spc="-5" dirty="0">
                <a:latin typeface="Tahoma"/>
                <a:cs typeface="Tahoma"/>
              </a:rPr>
              <a:t>d</a:t>
            </a:r>
            <a:r>
              <a:rPr sz="1800" spc="-10" dirty="0">
                <a:latin typeface="Tahoma"/>
                <a:cs typeface="Tahoma"/>
              </a:rPr>
              <a:t>[</a:t>
            </a:r>
            <a:r>
              <a:rPr sz="1800" spc="5" dirty="0">
                <a:latin typeface="Tahoma"/>
                <a:cs typeface="Tahoma"/>
              </a:rPr>
              <a:t>2</a:t>
            </a:r>
            <a:r>
              <a:rPr sz="1800" dirty="0">
                <a:latin typeface="Tahoma"/>
                <a:cs typeface="Tahoma"/>
              </a:rPr>
              <a:t>]</a:t>
            </a:r>
            <a:endParaRPr sz="1800">
              <a:latin typeface="Tahoma"/>
              <a:cs typeface="Tahoma"/>
            </a:endParaRPr>
          </a:p>
        </p:txBody>
      </p:sp>
      <p:sp>
        <p:nvSpPr>
          <p:cNvPr id="10" name="object 10"/>
          <p:cNvSpPr txBox="1"/>
          <p:nvPr/>
        </p:nvSpPr>
        <p:spPr>
          <a:xfrm>
            <a:off x="2759402" y="3564077"/>
            <a:ext cx="524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f</a:t>
            </a:r>
            <a:r>
              <a:rPr sz="1800" spc="-5" dirty="0">
                <a:latin typeface="Tahoma"/>
                <a:cs typeface="Tahoma"/>
              </a:rPr>
              <a:t>d</a:t>
            </a:r>
            <a:r>
              <a:rPr sz="1800" spc="-10" dirty="0">
                <a:latin typeface="Tahoma"/>
                <a:cs typeface="Tahoma"/>
              </a:rPr>
              <a:t>[</a:t>
            </a:r>
            <a:r>
              <a:rPr sz="1800" spc="5" dirty="0">
                <a:latin typeface="Tahoma"/>
                <a:cs typeface="Tahoma"/>
              </a:rPr>
              <a:t>3</a:t>
            </a:r>
            <a:r>
              <a:rPr sz="1800" dirty="0">
                <a:latin typeface="Tahoma"/>
                <a:cs typeface="Tahoma"/>
              </a:rPr>
              <a:t>]</a:t>
            </a:r>
            <a:endParaRPr sz="1800">
              <a:latin typeface="Tahoma"/>
              <a:cs typeface="Tahoma"/>
            </a:endParaRPr>
          </a:p>
        </p:txBody>
      </p:sp>
      <p:sp>
        <p:nvSpPr>
          <p:cNvPr id="11" name="object 11"/>
          <p:cNvSpPr txBox="1"/>
          <p:nvPr/>
        </p:nvSpPr>
        <p:spPr>
          <a:xfrm>
            <a:off x="2925606" y="3916129"/>
            <a:ext cx="2127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a:t>
            </a:r>
            <a:endParaRPr sz="1800">
              <a:latin typeface="Tahoma"/>
              <a:cs typeface="Tahoma"/>
            </a:endParaRPr>
          </a:p>
        </p:txBody>
      </p:sp>
      <p:sp>
        <p:nvSpPr>
          <p:cNvPr id="12" name="object 12"/>
          <p:cNvSpPr txBox="1"/>
          <p:nvPr/>
        </p:nvSpPr>
        <p:spPr>
          <a:xfrm>
            <a:off x="2645103" y="4586747"/>
            <a:ext cx="7740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f</a:t>
            </a:r>
            <a:r>
              <a:rPr sz="1800" spc="-5" dirty="0">
                <a:latin typeface="Tahoma"/>
                <a:cs typeface="Tahoma"/>
              </a:rPr>
              <a:t>d</a:t>
            </a:r>
            <a:r>
              <a:rPr sz="1800" spc="-10" dirty="0">
                <a:latin typeface="Tahoma"/>
                <a:cs typeface="Tahoma"/>
              </a:rPr>
              <a:t>[</a:t>
            </a:r>
            <a:r>
              <a:rPr sz="1800" spc="5" dirty="0">
                <a:latin typeface="Tahoma"/>
                <a:cs typeface="Tahoma"/>
              </a:rPr>
              <a:t>25</a:t>
            </a:r>
            <a:r>
              <a:rPr sz="1800" spc="-15" dirty="0">
                <a:latin typeface="Tahoma"/>
                <a:cs typeface="Tahoma"/>
              </a:rPr>
              <a:t>5</a:t>
            </a:r>
            <a:r>
              <a:rPr sz="1800" dirty="0">
                <a:latin typeface="Tahoma"/>
                <a:cs typeface="Tahoma"/>
              </a:rPr>
              <a:t>]</a:t>
            </a:r>
            <a:endParaRPr sz="1800">
              <a:latin typeface="Tahoma"/>
              <a:cs typeface="Tahoma"/>
            </a:endParaRPr>
          </a:p>
        </p:txBody>
      </p:sp>
      <p:sp>
        <p:nvSpPr>
          <p:cNvPr id="13" name="object 13"/>
          <p:cNvSpPr txBox="1"/>
          <p:nvPr/>
        </p:nvSpPr>
        <p:spPr>
          <a:xfrm>
            <a:off x="4909777" y="4842760"/>
            <a:ext cx="903605" cy="683895"/>
          </a:xfrm>
          <a:prstGeom prst="rect">
            <a:avLst/>
          </a:prstGeom>
        </p:spPr>
        <p:txBody>
          <a:bodyPr vert="horz" wrap="square" lIns="0" tIns="12700" rIns="0" bIns="0" rtlCol="0">
            <a:spAutoFit/>
          </a:bodyPr>
          <a:lstStyle/>
          <a:p>
            <a:pPr marL="12700" marR="5080" indent="124460">
              <a:lnSpc>
                <a:spcPct val="120000"/>
              </a:lnSpc>
              <a:spcBef>
                <a:spcPts val="100"/>
              </a:spcBef>
            </a:pPr>
            <a:r>
              <a:rPr sz="1800" spc="-5" dirty="0">
                <a:latin typeface="Consolas"/>
                <a:cs typeface="Consolas"/>
              </a:rPr>
              <a:t>f_pos </a:t>
            </a:r>
            <a:r>
              <a:rPr sz="1800" spc="-975" dirty="0">
                <a:latin typeface="Consolas"/>
                <a:cs typeface="Consolas"/>
              </a:rPr>
              <a:t> </a:t>
            </a:r>
            <a:r>
              <a:rPr sz="1800" dirty="0">
                <a:latin typeface="Consolas"/>
                <a:cs typeface="Consolas"/>
              </a:rPr>
              <a:t>f</a:t>
            </a:r>
            <a:r>
              <a:rPr sz="1800" spc="-20" dirty="0">
                <a:latin typeface="Consolas"/>
                <a:cs typeface="Consolas"/>
              </a:rPr>
              <a:t>_</a:t>
            </a:r>
            <a:r>
              <a:rPr sz="1800" dirty="0">
                <a:latin typeface="Consolas"/>
                <a:cs typeface="Consolas"/>
              </a:rPr>
              <a:t>inode</a:t>
            </a:r>
            <a:endParaRPr sz="1800">
              <a:latin typeface="Consolas"/>
              <a:cs typeface="Consolas"/>
            </a:endParaRPr>
          </a:p>
        </p:txBody>
      </p:sp>
      <p:sp>
        <p:nvSpPr>
          <p:cNvPr id="14" name="object 14"/>
          <p:cNvSpPr txBox="1"/>
          <p:nvPr/>
        </p:nvSpPr>
        <p:spPr>
          <a:xfrm>
            <a:off x="5254239" y="5932447"/>
            <a:ext cx="2127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a:t>
            </a:r>
            <a:endParaRPr sz="1800">
              <a:latin typeface="Tahoma"/>
              <a:cs typeface="Tahoma"/>
            </a:endParaRPr>
          </a:p>
        </p:txBody>
      </p:sp>
      <p:sp>
        <p:nvSpPr>
          <p:cNvPr id="15" name="object 15"/>
          <p:cNvSpPr txBox="1"/>
          <p:nvPr/>
        </p:nvSpPr>
        <p:spPr>
          <a:xfrm>
            <a:off x="5254239" y="6261617"/>
            <a:ext cx="2127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a:t>
            </a:r>
            <a:endParaRPr sz="1800">
              <a:latin typeface="Tahoma"/>
              <a:cs typeface="Tahoma"/>
            </a:endParaRPr>
          </a:p>
        </p:txBody>
      </p:sp>
      <p:sp>
        <p:nvSpPr>
          <p:cNvPr id="16" name="object 16"/>
          <p:cNvSpPr/>
          <p:nvPr/>
        </p:nvSpPr>
        <p:spPr>
          <a:xfrm>
            <a:off x="3688080" y="1883663"/>
            <a:ext cx="3992879" cy="4843780"/>
          </a:xfrm>
          <a:custGeom>
            <a:avLst/>
            <a:gdLst/>
            <a:ahLst/>
            <a:cxnLst/>
            <a:rect l="l" t="t" r="r" b="b"/>
            <a:pathLst>
              <a:path w="3992879" h="4843780">
                <a:moveTo>
                  <a:pt x="1010412" y="2811792"/>
                </a:moveTo>
                <a:lnTo>
                  <a:pt x="1001268" y="2807220"/>
                </a:lnTo>
                <a:lnTo>
                  <a:pt x="934212" y="2773692"/>
                </a:lnTo>
                <a:lnTo>
                  <a:pt x="934212" y="2807220"/>
                </a:lnTo>
                <a:lnTo>
                  <a:pt x="510540" y="2807220"/>
                </a:lnTo>
                <a:lnTo>
                  <a:pt x="510540" y="1837956"/>
                </a:lnTo>
                <a:lnTo>
                  <a:pt x="510540" y="1833384"/>
                </a:lnTo>
                <a:lnTo>
                  <a:pt x="510540" y="1828812"/>
                </a:lnTo>
                <a:lnTo>
                  <a:pt x="0" y="1828812"/>
                </a:lnTo>
                <a:lnTo>
                  <a:pt x="0" y="1837956"/>
                </a:lnTo>
                <a:lnTo>
                  <a:pt x="499872" y="1837956"/>
                </a:lnTo>
                <a:lnTo>
                  <a:pt x="499872" y="2816364"/>
                </a:lnTo>
                <a:lnTo>
                  <a:pt x="934212" y="2816364"/>
                </a:lnTo>
                <a:lnTo>
                  <a:pt x="934212" y="2849892"/>
                </a:lnTo>
                <a:lnTo>
                  <a:pt x="1001268" y="2816364"/>
                </a:lnTo>
                <a:lnTo>
                  <a:pt x="1010412" y="2811792"/>
                </a:lnTo>
                <a:close/>
              </a:path>
              <a:path w="3992879" h="4843780">
                <a:moveTo>
                  <a:pt x="2398763" y="0"/>
                </a:moveTo>
                <a:lnTo>
                  <a:pt x="2389619" y="0"/>
                </a:lnTo>
                <a:lnTo>
                  <a:pt x="2389619" y="9144"/>
                </a:lnTo>
                <a:lnTo>
                  <a:pt x="2389619" y="339864"/>
                </a:lnTo>
                <a:lnTo>
                  <a:pt x="2389619" y="2045220"/>
                </a:lnTo>
                <a:lnTo>
                  <a:pt x="1068311" y="2045220"/>
                </a:lnTo>
                <a:lnTo>
                  <a:pt x="1068311" y="1712988"/>
                </a:lnTo>
                <a:lnTo>
                  <a:pt x="2389619" y="1712988"/>
                </a:lnTo>
                <a:lnTo>
                  <a:pt x="2389619" y="1703844"/>
                </a:lnTo>
                <a:lnTo>
                  <a:pt x="1068311" y="1703844"/>
                </a:lnTo>
                <a:lnTo>
                  <a:pt x="1068311" y="1371612"/>
                </a:lnTo>
                <a:lnTo>
                  <a:pt x="2389619" y="1371612"/>
                </a:lnTo>
                <a:lnTo>
                  <a:pt x="2389619" y="1362456"/>
                </a:lnTo>
                <a:lnTo>
                  <a:pt x="1068311" y="1362456"/>
                </a:lnTo>
                <a:lnTo>
                  <a:pt x="1068311" y="1031748"/>
                </a:lnTo>
                <a:lnTo>
                  <a:pt x="2389619" y="1031748"/>
                </a:lnTo>
                <a:lnTo>
                  <a:pt x="2389619" y="1022616"/>
                </a:lnTo>
                <a:lnTo>
                  <a:pt x="1068311" y="1022616"/>
                </a:lnTo>
                <a:lnTo>
                  <a:pt x="1068311" y="690372"/>
                </a:lnTo>
                <a:lnTo>
                  <a:pt x="2389619" y="690372"/>
                </a:lnTo>
                <a:lnTo>
                  <a:pt x="2389619" y="681240"/>
                </a:lnTo>
                <a:lnTo>
                  <a:pt x="1068311" y="681240"/>
                </a:lnTo>
                <a:lnTo>
                  <a:pt x="1068311" y="349008"/>
                </a:lnTo>
                <a:lnTo>
                  <a:pt x="2389619" y="349008"/>
                </a:lnTo>
                <a:lnTo>
                  <a:pt x="2389619" y="339864"/>
                </a:lnTo>
                <a:lnTo>
                  <a:pt x="1068311" y="339864"/>
                </a:lnTo>
                <a:lnTo>
                  <a:pt x="1068311" y="9144"/>
                </a:lnTo>
                <a:lnTo>
                  <a:pt x="2389619" y="9144"/>
                </a:lnTo>
                <a:lnTo>
                  <a:pt x="2389619" y="0"/>
                </a:lnTo>
                <a:lnTo>
                  <a:pt x="1059167" y="0"/>
                </a:lnTo>
                <a:lnTo>
                  <a:pt x="1059167" y="2054352"/>
                </a:lnTo>
                <a:lnTo>
                  <a:pt x="2398763" y="2054352"/>
                </a:lnTo>
                <a:lnTo>
                  <a:pt x="2398763" y="2049780"/>
                </a:lnTo>
                <a:lnTo>
                  <a:pt x="2398763" y="2045220"/>
                </a:lnTo>
                <a:lnTo>
                  <a:pt x="2398763" y="9144"/>
                </a:lnTo>
                <a:lnTo>
                  <a:pt x="2398763" y="4572"/>
                </a:lnTo>
                <a:lnTo>
                  <a:pt x="2398763" y="0"/>
                </a:lnTo>
                <a:close/>
              </a:path>
              <a:path w="3992879" h="4843780">
                <a:moveTo>
                  <a:pt x="2983979" y="4805184"/>
                </a:moveTo>
                <a:lnTo>
                  <a:pt x="2974835" y="4800612"/>
                </a:lnTo>
                <a:lnTo>
                  <a:pt x="2907779" y="4767084"/>
                </a:lnTo>
                <a:lnTo>
                  <a:pt x="2907779" y="4800612"/>
                </a:lnTo>
                <a:lnTo>
                  <a:pt x="2665463" y="4800612"/>
                </a:lnTo>
                <a:lnTo>
                  <a:pt x="2665463" y="3829824"/>
                </a:lnTo>
                <a:lnTo>
                  <a:pt x="2665463" y="3825252"/>
                </a:lnTo>
                <a:lnTo>
                  <a:pt x="2665463" y="3820680"/>
                </a:lnTo>
                <a:lnTo>
                  <a:pt x="2339327" y="3820680"/>
                </a:lnTo>
                <a:lnTo>
                  <a:pt x="2339327" y="3829824"/>
                </a:lnTo>
                <a:lnTo>
                  <a:pt x="2656319" y="3829824"/>
                </a:lnTo>
                <a:lnTo>
                  <a:pt x="2656319" y="4809756"/>
                </a:lnTo>
                <a:lnTo>
                  <a:pt x="2907779" y="4809756"/>
                </a:lnTo>
                <a:lnTo>
                  <a:pt x="2907779" y="4843284"/>
                </a:lnTo>
                <a:lnTo>
                  <a:pt x="2974835" y="4809756"/>
                </a:lnTo>
                <a:lnTo>
                  <a:pt x="2983979" y="4805184"/>
                </a:lnTo>
                <a:close/>
              </a:path>
              <a:path w="3992879" h="4843780">
                <a:moveTo>
                  <a:pt x="3992867" y="3054096"/>
                </a:moveTo>
                <a:lnTo>
                  <a:pt x="3986784" y="3041904"/>
                </a:lnTo>
                <a:lnTo>
                  <a:pt x="3954767" y="2977896"/>
                </a:lnTo>
                <a:lnTo>
                  <a:pt x="3916667" y="3054096"/>
                </a:lnTo>
                <a:lnTo>
                  <a:pt x="3950195" y="3054096"/>
                </a:lnTo>
                <a:lnTo>
                  <a:pt x="3950195" y="3503676"/>
                </a:lnTo>
                <a:lnTo>
                  <a:pt x="2339327" y="3503676"/>
                </a:lnTo>
                <a:lnTo>
                  <a:pt x="2339327" y="3514344"/>
                </a:lnTo>
                <a:lnTo>
                  <a:pt x="3959339" y="3514344"/>
                </a:lnTo>
                <a:lnTo>
                  <a:pt x="3959339" y="3508248"/>
                </a:lnTo>
                <a:lnTo>
                  <a:pt x="3959339" y="3503676"/>
                </a:lnTo>
                <a:lnTo>
                  <a:pt x="3959339" y="3054096"/>
                </a:lnTo>
                <a:lnTo>
                  <a:pt x="3992867" y="3054096"/>
                </a:lnTo>
                <a:close/>
              </a:path>
            </a:pathLst>
          </a:custGeom>
          <a:solidFill>
            <a:srgbClr val="000000"/>
          </a:solidFill>
        </p:spPr>
        <p:txBody>
          <a:bodyPr wrap="square" lIns="0" tIns="0" rIns="0" bIns="0" rtlCol="0"/>
          <a:lstStyle/>
          <a:p>
            <a:endParaRPr/>
          </a:p>
        </p:txBody>
      </p:sp>
      <p:sp>
        <p:nvSpPr>
          <p:cNvPr id="17" name="object 17"/>
          <p:cNvSpPr txBox="1"/>
          <p:nvPr/>
        </p:nvSpPr>
        <p:spPr>
          <a:xfrm>
            <a:off x="7378722" y="3541217"/>
            <a:ext cx="49847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70BF"/>
                </a:solidFill>
                <a:latin typeface="Tahoma"/>
                <a:cs typeface="Tahoma"/>
              </a:rPr>
              <a:t>P</a:t>
            </a:r>
            <a:r>
              <a:rPr sz="2000" dirty="0">
                <a:solidFill>
                  <a:srgbClr val="0070BF"/>
                </a:solidFill>
                <a:latin typeface="Tahoma"/>
                <a:cs typeface="Tahoma"/>
              </a:rPr>
              <a:t>i</a:t>
            </a:r>
            <a:r>
              <a:rPr sz="2000" spc="-10" dirty="0">
                <a:solidFill>
                  <a:srgbClr val="0070BF"/>
                </a:solidFill>
                <a:latin typeface="Tahoma"/>
                <a:cs typeface="Tahoma"/>
              </a:rPr>
              <a:t>p</a:t>
            </a:r>
            <a:r>
              <a:rPr sz="2000" dirty="0">
                <a:solidFill>
                  <a:srgbClr val="0070BF"/>
                </a:solidFill>
                <a:latin typeface="Tahoma"/>
                <a:cs typeface="Tahoma"/>
              </a:rPr>
              <a:t>e</a:t>
            </a:r>
            <a:endParaRPr sz="2000">
              <a:latin typeface="Tahoma"/>
              <a:cs typeface="Tahoma"/>
            </a:endParaRPr>
          </a:p>
        </p:txBody>
      </p:sp>
      <p:sp>
        <p:nvSpPr>
          <p:cNvPr id="18" name="object 18"/>
          <p:cNvSpPr txBox="1"/>
          <p:nvPr/>
        </p:nvSpPr>
        <p:spPr>
          <a:xfrm>
            <a:off x="2521693" y="2393693"/>
            <a:ext cx="989330" cy="800100"/>
          </a:xfrm>
          <a:prstGeom prst="rect">
            <a:avLst/>
          </a:prstGeom>
        </p:spPr>
        <p:txBody>
          <a:bodyPr vert="horz" wrap="square" lIns="0" tIns="13335" rIns="0" bIns="0" rtlCol="0">
            <a:spAutoFit/>
          </a:bodyPr>
          <a:lstStyle/>
          <a:p>
            <a:pPr algn="ctr">
              <a:lnSpc>
                <a:spcPct val="100000"/>
              </a:lnSpc>
              <a:spcBef>
                <a:spcPts val="105"/>
              </a:spcBef>
            </a:pPr>
            <a:r>
              <a:rPr sz="2000" spc="-5" dirty="0">
                <a:latin typeface="Tahoma"/>
                <a:cs typeface="Tahoma"/>
              </a:rPr>
              <a:t>file</a:t>
            </a:r>
            <a:r>
              <a:rPr sz="2000" spc="-35" dirty="0">
                <a:latin typeface="Tahoma"/>
                <a:cs typeface="Tahoma"/>
              </a:rPr>
              <a:t> </a:t>
            </a:r>
            <a:r>
              <a:rPr sz="2000" spc="-5" dirty="0">
                <a:latin typeface="Tahoma"/>
                <a:cs typeface="Tahoma"/>
              </a:rPr>
              <a:t>table</a:t>
            </a:r>
            <a:endParaRPr sz="2000">
              <a:latin typeface="Tahoma"/>
              <a:cs typeface="Tahoma"/>
            </a:endParaRPr>
          </a:p>
          <a:p>
            <a:pPr marL="48895" algn="ctr">
              <a:lnSpc>
                <a:spcPct val="100000"/>
              </a:lnSpc>
              <a:spcBef>
                <a:spcPts val="1530"/>
              </a:spcBef>
            </a:pPr>
            <a:r>
              <a:rPr sz="1800" dirty="0">
                <a:latin typeface="Tahoma"/>
                <a:cs typeface="Tahoma"/>
              </a:rPr>
              <a:t>…</a:t>
            </a:r>
            <a:endParaRPr sz="1800">
              <a:latin typeface="Tahoma"/>
              <a:cs typeface="Tahoma"/>
            </a:endParaRPr>
          </a:p>
        </p:txBody>
      </p:sp>
      <p:sp>
        <p:nvSpPr>
          <p:cNvPr id="19" name="object 19"/>
          <p:cNvSpPr txBox="1"/>
          <p:nvPr/>
        </p:nvSpPr>
        <p:spPr>
          <a:xfrm>
            <a:off x="4972285" y="4132767"/>
            <a:ext cx="777875" cy="697865"/>
          </a:xfrm>
          <a:prstGeom prst="rect">
            <a:avLst/>
          </a:prstGeom>
        </p:spPr>
        <p:txBody>
          <a:bodyPr vert="horz" wrap="square" lIns="0" tIns="61594" rIns="0" bIns="0" rtlCol="0">
            <a:spAutoFit/>
          </a:bodyPr>
          <a:lstStyle/>
          <a:p>
            <a:pPr marL="121920">
              <a:lnSpc>
                <a:spcPct val="100000"/>
              </a:lnSpc>
              <a:spcBef>
                <a:spcPts val="484"/>
              </a:spcBef>
            </a:pPr>
            <a:r>
              <a:rPr sz="2000" spc="-5" dirty="0">
                <a:latin typeface="Tahoma"/>
                <a:cs typeface="Tahoma"/>
              </a:rPr>
              <a:t>file</a:t>
            </a:r>
            <a:endParaRPr sz="2000">
              <a:latin typeface="Tahoma"/>
              <a:cs typeface="Tahoma"/>
            </a:endParaRPr>
          </a:p>
          <a:p>
            <a:pPr marL="12700">
              <a:lnSpc>
                <a:spcPct val="100000"/>
              </a:lnSpc>
              <a:spcBef>
                <a:spcPts val="345"/>
              </a:spcBef>
            </a:pPr>
            <a:r>
              <a:rPr sz="1800" dirty="0">
                <a:latin typeface="Consolas"/>
                <a:cs typeface="Consolas"/>
              </a:rPr>
              <a:t>f</a:t>
            </a:r>
            <a:r>
              <a:rPr sz="1800" spc="-20" dirty="0">
                <a:latin typeface="Consolas"/>
                <a:cs typeface="Consolas"/>
              </a:rPr>
              <a:t>_</a:t>
            </a:r>
            <a:r>
              <a:rPr sz="1800" dirty="0">
                <a:latin typeface="Consolas"/>
                <a:cs typeface="Consolas"/>
              </a:rPr>
              <a:t>mode</a:t>
            </a:r>
            <a:endParaRPr sz="1800">
              <a:latin typeface="Consolas"/>
              <a:cs typeface="Consolas"/>
            </a:endParaRPr>
          </a:p>
        </p:txBody>
      </p:sp>
      <p:sp>
        <p:nvSpPr>
          <p:cNvPr id="20" name="object 20"/>
          <p:cNvSpPr txBox="1"/>
          <p:nvPr/>
        </p:nvSpPr>
        <p:spPr>
          <a:xfrm>
            <a:off x="764494" y="1660616"/>
            <a:ext cx="4686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PC</a:t>
            </a:r>
            <a:r>
              <a:rPr sz="2000" dirty="0">
                <a:latin typeface="Tahoma"/>
                <a:cs typeface="Tahoma"/>
              </a:rPr>
              <a:t>B</a:t>
            </a:r>
            <a:endParaRPr sz="2000">
              <a:latin typeface="Tahoma"/>
              <a:cs typeface="Tahoma"/>
            </a:endParaRPr>
          </a:p>
        </p:txBody>
      </p:sp>
      <p:sp>
        <p:nvSpPr>
          <p:cNvPr id="21" name="object 21"/>
          <p:cNvSpPr txBox="1"/>
          <p:nvPr/>
        </p:nvSpPr>
        <p:spPr>
          <a:xfrm>
            <a:off x="5092724" y="2259564"/>
            <a:ext cx="6521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f</a:t>
            </a:r>
            <a:r>
              <a:rPr sz="1800" spc="-20" dirty="0">
                <a:latin typeface="Consolas"/>
                <a:cs typeface="Consolas"/>
              </a:rPr>
              <a:t>_</a:t>
            </a:r>
            <a:r>
              <a:rPr sz="1800" dirty="0">
                <a:latin typeface="Consolas"/>
                <a:cs typeface="Consolas"/>
              </a:rPr>
              <a:t>pos</a:t>
            </a:r>
            <a:endParaRPr sz="1800">
              <a:latin typeface="Consolas"/>
              <a:cs typeface="Consolas"/>
            </a:endParaRPr>
          </a:p>
        </p:txBody>
      </p:sp>
      <p:sp>
        <p:nvSpPr>
          <p:cNvPr id="22" name="object 22"/>
          <p:cNvSpPr txBox="1"/>
          <p:nvPr/>
        </p:nvSpPr>
        <p:spPr>
          <a:xfrm>
            <a:off x="4967708" y="2588734"/>
            <a:ext cx="903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f</a:t>
            </a:r>
            <a:r>
              <a:rPr sz="1800" spc="-20" dirty="0">
                <a:latin typeface="Consolas"/>
                <a:cs typeface="Consolas"/>
              </a:rPr>
              <a:t>_</a:t>
            </a:r>
            <a:r>
              <a:rPr sz="1800" dirty="0">
                <a:latin typeface="Consolas"/>
                <a:cs typeface="Consolas"/>
              </a:rPr>
              <a:t>inode</a:t>
            </a:r>
            <a:endParaRPr sz="1800">
              <a:latin typeface="Consolas"/>
              <a:cs typeface="Consolas"/>
            </a:endParaRPr>
          </a:p>
        </p:txBody>
      </p:sp>
      <p:sp>
        <p:nvSpPr>
          <p:cNvPr id="23" name="object 23"/>
          <p:cNvSpPr txBox="1"/>
          <p:nvPr/>
        </p:nvSpPr>
        <p:spPr>
          <a:xfrm>
            <a:off x="5303017" y="3294401"/>
            <a:ext cx="2127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a:t>
            </a:r>
            <a:endParaRPr sz="1800">
              <a:latin typeface="Tahoma"/>
              <a:cs typeface="Tahoma"/>
            </a:endParaRPr>
          </a:p>
        </p:txBody>
      </p:sp>
      <p:sp>
        <p:nvSpPr>
          <p:cNvPr id="24" name="object 24"/>
          <p:cNvSpPr txBox="1"/>
          <p:nvPr/>
        </p:nvSpPr>
        <p:spPr>
          <a:xfrm>
            <a:off x="5296878" y="3622008"/>
            <a:ext cx="2127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a:t>
            </a:r>
            <a:endParaRPr sz="1800">
              <a:latin typeface="Tahoma"/>
              <a:cs typeface="Tahoma"/>
            </a:endParaRPr>
          </a:p>
        </p:txBody>
      </p:sp>
      <p:grpSp>
        <p:nvGrpSpPr>
          <p:cNvPr id="25" name="object 25"/>
          <p:cNvGrpSpPr/>
          <p:nvPr/>
        </p:nvGrpSpPr>
        <p:grpSpPr>
          <a:xfrm>
            <a:off x="3686555" y="1962911"/>
            <a:ext cx="4800600" cy="3517900"/>
            <a:chOff x="3686555" y="1962911"/>
            <a:chExt cx="4800600" cy="3517900"/>
          </a:xfrm>
        </p:grpSpPr>
        <p:sp>
          <p:nvSpPr>
            <p:cNvPr id="26" name="object 26"/>
            <p:cNvSpPr/>
            <p:nvPr/>
          </p:nvSpPr>
          <p:spPr>
            <a:xfrm>
              <a:off x="3686556" y="1962911"/>
              <a:ext cx="3994785" cy="1537970"/>
            </a:xfrm>
            <a:custGeom>
              <a:avLst/>
              <a:gdLst/>
              <a:ahLst/>
              <a:cxnLst/>
              <a:rect l="l" t="t" r="r" b="b"/>
              <a:pathLst>
                <a:path w="3994784" h="1537970">
                  <a:moveTo>
                    <a:pt x="1066800" y="82296"/>
                  </a:moveTo>
                  <a:lnTo>
                    <a:pt x="1057656" y="77736"/>
                  </a:lnTo>
                  <a:lnTo>
                    <a:pt x="990600" y="44196"/>
                  </a:lnTo>
                  <a:lnTo>
                    <a:pt x="990600" y="77736"/>
                  </a:lnTo>
                  <a:lnTo>
                    <a:pt x="528828" y="77736"/>
                  </a:lnTo>
                  <a:lnTo>
                    <a:pt x="528828" y="1420380"/>
                  </a:lnTo>
                  <a:lnTo>
                    <a:pt x="0" y="1420380"/>
                  </a:lnTo>
                  <a:lnTo>
                    <a:pt x="0" y="1429524"/>
                  </a:lnTo>
                  <a:lnTo>
                    <a:pt x="537972" y="1429524"/>
                  </a:lnTo>
                  <a:lnTo>
                    <a:pt x="537972" y="1424952"/>
                  </a:lnTo>
                  <a:lnTo>
                    <a:pt x="537972" y="1420380"/>
                  </a:lnTo>
                  <a:lnTo>
                    <a:pt x="537972" y="86868"/>
                  </a:lnTo>
                  <a:lnTo>
                    <a:pt x="990600" y="86868"/>
                  </a:lnTo>
                  <a:lnTo>
                    <a:pt x="990600" y="120396"/>
                  </a:lnTo>
                  <a:lnTo>
                    <a:pt x="1057656" y="86868"/>
                  </a:lnTo>
                  <a:lnTo>
                    <a:pt x="1066800" y="82296"/>
                  </a:lnTo>
                  <a:close/>
                </a:path>
                <a:path w="3994784" h="1537970">
                  <a:moveTo>
                    <a:pt x="3994391" y="1461528"/>
                  </a:moveTo>
                  <a:lnTo>
                    <a:pt x="3960876" y="1461528"/>
                  </a:lnTo>
                  <a:lnTo>
                    <a:pt x="3960876" y="795540"/>
                  </a:lnTo>
                  <a:lnTo>
                    <a:pt x="3960876" y="790968"/>
                  </a:lnTo>
                  <a:lnTo>
                    <a:pt x="3960876" y="786396"/>
                  </a:lnTo>
                  <a:lnTo>
                    <a:pt x="2714231" y="786396"/>
                  </a:lnTo>
                  <a:lnTo>
                    <a:pt x="2714231" y="42672"/>
                  </a:lnTo>
                  <a:lnTo>
                    <a:pt x="2947403" y="42672"/>
                  </a:lnTo>
                  <a:lnTo>
                    <a:pt x="2947403" y="76200"/>
                  </a:lnTo>
                  <a:lnTo>
                    <a:pt x="3014472" y="42672"/>
                  </a:lnTo>
                  <a:lnTo>
                    <a:pt x="3023603" y="38100"/>
                  </a:lnTo>
                  <a:lnTo>
                    <a:pt x="3014459" y="33528"/>
                  </a:lnTo>
                  <a:lnTo>
                    <a:pt x="2947403" y="0"/>
                  </a:lnTo>
                  <a:lnTo>
                    <a:pt x="2947403" y="33528"/>
                  </a:lnTo>
                  <a:lnTo>
                    <a:pt x="2705087" y="33528"/>
                  </a:lnTo>
                  <a:lnTo>
                    <a:pt x="2705087" y="786396"/>
                  </a:lnTo>
                  <a:lnTo>
                    <a:pt x="2395715" y="786396"/>
                  </a:lnTo>
                  <a:lnTo>
                    <a:pt x="2395715" y="795540"/>
                  </a:lnTo>
                  <a:lnTo>
                    <a:pt x="2705087" y="795540"/>
                  </a:lnTo>
                  <a:lnTo>
                    <a:pt x="2705087" y="1110996"/>
                  </a:lnTo>
                  <a:lnTo>
                    <a:pt x="2395715" y="1110996"/>
                  </a:lnTo>
                  <a:lnTo>
                    <a:pt x="2395715" y="1120140"/>
                  </a:lnTo>
                  <a:lnTo>
                    <a:pt x="2714231" y="1120140"/>
                  </a:lnTo>
                  <a:lnTo>
                    <a:pt x="2714231" y="1115568"/>
                  </a:lnTo>
                  <a:lnTo>
                    <a:pt x="2714231" y="1110996"/>
                  </a:lnTo>
                  <a:lnTo>
                    <a:pt x="2714231" y="795540"/>
                  </a:lnTo>
                  <a:lnTo>
                    <a:pt x="3951732" y="795540"/>
                  </a:lnTo>
                  <a:lnTo>
                    <a:pt x="3951732" y="1461528"/>
                  </a:lnTo>
                  <a:lnTo>
                    <a:pt x="3918191" y="1461528"/>
                  </a:lnTo>
                  <a:lnTo>
                    <a:pt x="3956291" y="1537728"/>
                  </a:lnTo>
                  <a:lnTo>
                    <a:pt x="3988295" y="1473720"/>
                  </a:lnTo>
                  <a:lnTo>
                    <a:pt x="3994391" y="1461528"/>
                  </a:lnTo>
                  <a:close/>
                </a:path>
              </a:pathLst>
            </a:custGeom>
            <a:solidFill>
              <a:srgbClr val="000000"/>
            </a:solidFill>
          </p:spPr>
          <p:txBody>
            <a:bodyPr wrap="square" lIns="0" tIns="0" rIns="0" bIns="0" rtlCol="0"/>
            <a:lstStyle/>
            <a:p>
              <a:endParaRPr/>
            </a:p>
          </p:txBody>
        </p:sp>
        <p:sp>
          <p:nvSpPr>
            <p:cNvPr id="27" name="object 27"/>
            <p:cNvSpPr/>
            <p:nvPr/>
          </p:nvSpPr>
          <p:spPr>
            <a:xfrm>
              <a:off x="8116823" y="4213859"/>
              <a:ext cx="370840" cy="1266825"/>
            </a:xfrm>
            <a:custGeom>
              <a:avLst/>
              <a:gdLst/>
              <a:ahLst/>
              <a:cxnLst/>
              <a:rect l="l" t="t" r="r" b="b"/>
              <a:pathLst>
                <a:path w="370840" h="1266825">
                  <a:moveTo>
                    <a:pt x="358139" y="1266444"/>
                  </a:moveTo>
                  <a:lnTo>
                    <a:pt x="344423" y="1217676"/>
                  </a:lnTo>
                  <a:lnTo>
                    <a:pt x="356615" y="1214628"/>
                  </a:lnTo>
                  <a:lnTo>
                    <a:pt x="370331" y="1263396"/>
                  </a:lnTo>
                  <a:lnTo>
                    <a:pt x="358139" y="1266444"/>
                  </a:lnTo>
                  <a:close/>
                </a:path>
                <a:path w="370840" h="1266825">
                  <a:moveTo>
                    <a:pt x="335279" y="1181100"/>
                  </a:moveTo>
                  <a:lnTo>
                    <a:pt x="321563" y="1132332"/>
                  </a:lnTo>
                  <a:lnTo>
                    <a:pt x="333755" y="1129284"/>
                  </a:lnTo>
                  <a:lnTo>
                    <a:pt x="347471" y="1178052"/>
                  </a:lnTo>
                  <a:lnTo>
                    <a:pt x="335279" y="1181100"/>
                  </a:lnTo>
                  <a:close/>
                </a:path>
                <a:path w="370840" h="1266825">
                  <a:moveTo>
                    <a:pt x="310895" y="1095756"/>
                  </a:moveTo>
                  <a:lnTo>
                    <a:pt x="297179" y="1046988"/>
                  </a:lnTo>
                  <a:lnTo>
                    <a:pt x="309371" y="1042416"/>
                  </a:lnTo>
                  <a:lnTo>
                    <a:pt x="323087" y="1091184"/>
                  </a:lnTo>
                  <a:lnTo>
                    <a:pt x="310895" y="1095756"/>
                  </a:lnTo>
                  <a:close/>
                </a:path>
                <a:path w="370840" h="1266825">
                  <a:moveTo>
                    <a:pt x="288035" y="1008888"/>
                  </a:moveTo>
                  <a:lnTo>
                    <a:pt x="274319" y="960120"/>
                  </a:lnTo>
                  <a:lnTo>
                    <a:pt x="286511" y="957072"/>
                  </a:lnTo>
                  <a:lnTo>
                    <a:pt x="300227" y="1005840"/>
                  </a:lnTo>
                  <a:lnTo>
                    <a:pt x="288035" y="1008888"/>
                  </a:lnTo>
                  <a:close/>
                </a:path>
                <a:path w="370840" h="1266825">
                  <a:moveTo>
                    <a:pt x="263651" y="923544"/>
                  </a:moveTo>
                  <a:lnTo>
                    <a:pt x="249935" y="874776"/>
                  </a:lnTo>
                  <a:lnTo>
                    <a:pt x="262127" y="871728"/>
                  </a:lnTo>
                  <a:lnTo>
                    <a:pt x="275843" y="920496"/>
                  </a:lnTo>
                  <a:lnTo>
                    <a:pt x="263651" y="923544"/>
                  </a:lnTo>
                  <a:close/>
                </a:path>
                <a:path w="370840" h="1266825">
                  <a:moveTo>
                    <a:pt x="240791" y="838200"/>
                  </a:moveTo>
                  <a:lnTo>
                    <a:pt x="227075" y="789432"/>
                  </a:lnTo>
                  <a:lnTo>
                    <a:pt x="239267" y="786384"/>
                  </a:lnTo>
                  <a:lnTo>
                    <a:pt x="252983" y="835152"/>
                  </a:lnTo>
                  <a:lnTo>
                    <a:pt x="240791" y="838200"/>
                  </a:lnTo>
                  <a:close/>
                </a:path>
                <a:path w="370840" h="1266825">
                  <a:moveTo>
                    <a:pt x="216407" y="752856"/>
                  </a:moveTo>
                  <a:lnTo>
                    <a:pt x="204215" y="704088"/>
                  </a:lnTo>
                  <a:lnTo>
                    <a:pt x="216407" y="699516"/>
                  </a:lnTo>
                  <a:lnTo>
                    <a:pt x="228599" y="748284"/>
                  </a:lnTo>
                  <a:lnTo>
                    <a:pt x="216407" y="752856"/>
                  </a:lnTo>
                  <a:close/>
                </a:path>
                <a:path w="370840" h="1266825">
                  <a:moveTo>
                    <a:pt x="193547" y="665988"/>
                  </a:moveTo>
                  <a:lnTo>
                    <a:pt x="179831" y="617220"/>
                  </a:lnTo>
                  <a:lnTo>
                    <a:pt x="192023" y="614172"/>
                  </a:lnTo>
                  <a:lnTo>
                    <a:pt x="205739" y="662940"/>
                  </a:lnTo>
                  <a:lnTo>
                    <a:pt x="193547" y="665988"/>
                  </a:lnTo>
                  <a:close/>
                </a:path>
                <a:path w="370840" h="1266825">
                  <a:moveTo>
                    <a:pt x="169163" y="580644"/>
                  </a:moveTo>
                  <a:lnTo>
                    <a:pt x="156971" y="531876"/>
                  </a:lnTo>
                  <a:lnTo>
                    <a:pt x="169163" y="528828"/>
                  </a:lnTo>
                  <a:lnTo>
                    <a:pt x="182879" y="577596"/>
                  </a:lnTo>
                  <a:lnTo>
                    <a:pt x="169163" y="580644"/>
                  </a:lnTo>
                  <a:close/>
                </a:path>
                <a:path w="370840" h="1266825">
                  <a:moveTo>
                    <a:pt x="146303" y="495300"/>
                  </a:moveTo>
                  <a:lnTo>
                    <a:pt x="132587" y="446532"/>
                  </a:lnTo>
                  <a:lnTo>
                    <a:pt x="144779" y="443484"/>
                  </a:lnTo>
                  <a:lnTo>
                    <a:pt x="158495" y="492252"/>
                  </a:lnTo>
                  <a:lnTo>
                    <a:pt x="146303" y="495300"/>
                  </a:lnTo>
                  <a:close/>
                </a:path>
                <a:path w="370840" h="1266825">
                  <a:moveTo>
                    <a:pt x="123443" y="409956"/>
                  </a:moveTo>
                  <a:lnTo>
                    <a:pt x="109727" y="361188"/>
                  </a:lnTo>
                  <a:lnTo>
                    <a:pt x="121919" y="356616"/>
                  </a:lnTo>
                  <a:lnTo>
                    <a:pt x="135635" y="405384"/>
                  </a:lnTo>
                  <a:lnTo>
                    <a:pt x="123443" y="409956"/>
                  </a:lnTo>
                  <a:close/>
                </a:path>
                <a:path w="370840" h="1266825">
                  <a:moveTo>
                    <a:pt x="99059" y="323088"/>
                  </a:moveTo>
                  <a:lnTo>
                    <a:pt x="85343" y="274320"/>
                  </a:lnTo>
                  <a:lnTo>
                    <a:pt x="97535" y="271272"/>
                  </a:lnTo>
                  <a:lnTo>
                    <a:pt x="111251" y="320040"/>
                  </a:lnTo>
                  <a:lnTo>
                    <a:pt x="99059" y="323088"/>
                  </a:lnTo>
                  <a:close/>
                </a:path>
                <a:path w="370840" h="1266825">
                  <a:moveTo>
                    <a:pt x="76199" y="237744"/>
                  </a:moveTo>
                  <a:lnTo>
                    <a:pt x="62483" y="188976"/>
                  </a:lnTo>
                  <a:lnTo>
                    <a:pt x="74675" y="185928"/>
                  </a:lnTo>
                  <a:lnTo>
                    <a:pt x="88391" y="234696"/>
                  </a:lnTo>
                  <a:lnTo>
                    <a:pt x="76199" y="237744"/>
                  </a:lnTo>
                  <a:close/>
                </a:path>
                <a:path w="370840" h="1266825">
                  <a:moveTo>
                    <a:pt x="51815" y="152400"/>
                  </a:moveTo>
                  <a:lnTo>
                    <a:pt x="38100" y="103632"/>
                  </a:lnTo>
                  <a:lnTo>
                    <a:pt x="50291" y="100584"/>
                  </a:lnTo>
                  <a:lnTo>
                    <a:pt x="64007" y="149352"/>
                  </a:lnTo>
                  <a:lnTo>
                    <a:pt x="51815" y="152400"/>
                  </a:lnTo>
                  <a:close/>
                </a:path>
                <a:path w="370840" h="1266825">
                  <a:moveTo>
                    <a:pt x="0" y="83820"/>
                  </a:moveTo>
                  <a:lnTo>
                    <a:pt x="16763" y="0"/>
                  </a:lnTo>
                  <a:lnTo>
                    <a:pt x="70539" y="59436"/>
                  </a:lnTo>
                  <a:lnTo>
                    <a:pt x="39623" y="59436"/>
                  </a:lnTo>
                  <a:lnTo>
                    <a:pt x="27431" y="62484"/>
                  </a:lnTo>
                  <a:lnTo>
                    <a:pt x="28955" y="67056"/>
                  </a:lnTo>
                  <a:lnTo>
                    <a:pt x="63187" y="67056"/>
                  </a:lnTo>
                  <a:lnTo>
                    <a:pt x="0" y="83820"/>
                  </a:lnTo>
                  <a:close/>
                </a:path>
                <a:path w="370840" h="1266825">
                  <a:moveTo>
                    <a:pt x="28955" y="67056"/>
                  </a:moveTo>
                  <a:lnTo>
                    <a:pt x="27431" y="62484"/>
                  </a:lnTo>
                  <a:lnTo>
                    <a:pt x="39623" y="59436"/>
                  </a:lnTo>
                  <a:lnTo>
                    <a:pt x="41147" y="62484"/>
                  </a:lnTo>
                  <a:lnTo>
                    <a:pt x="28955" y="67056"/>
                  </a:lnTo>
                  <a:close/>
                </a:path>
                <a:path w="370840" h="1266825">
                  <a:moveTo>
                    <a:pt x="63187" y="67056"/>
                  </a:moveTo>
                  <a:lnTo>
                    <a:pt x="28955" y="67056"/>
                  </a:lnTo>
                  <a:lnTo>
                    <a:pt x="41147" y="62484"/>
                  </a:lnTo>
                  <a:lnTo>
                    <a:pt x="39623" y="59436"/>
                  </a:lnTo>
                  <a:lnTo>
                    <a:pt x="70539" y="59436"/>
                  </a:lnTo>
                  <a:lnTo>
                    <a:pt x="74675" y="64008"/>
                  </a:lnTo>
                  <a:lnTo>
                    <a:pt x="63187" y="67056"/>
                  </a:lnTo>
                  <a:close/>
                </a:path>
              </a:pathLst>
            </a:custGeom>
            <a:solidFill>
              <a:srgbClr val="0070BF"/>
            </a:solidFill>
          </p:spPr>
          <p:txBody>
            <a:bodyPr wrap="square" lIns="0" tIns="0" rIns="0" bIns="0" rtlCol="0"/>
            <a:lstStyle/>
            <a:p>
              <a:endParaRPr/>
            </a:p>
          </p:txBody>
        </p:sp>
      </p:grpSp>
      <p:sp>
        <p:nvSpPr>
          <p:cNvPr id="28" name="object 28"/>
          <p:cNvSpPr txBox="1"/>
          <p:nvPr/>
        </p:nvSpPr>
        <p:spPr>
          <a:xfrm>
            <a:off x="5027202" y="1506875"/>
            <a:ext cx="777875" cy="671830"/>
          </a:xfrm>
          <a:prstGeom prst="rect">
            <a:avLst/>
          </a:prstGeom>
        </p:spPr>
        <p:txBody>
          <a:bodyPr vert="horz" wrap="square" lIns="0" tIns="48260" rIns="0" bIns="0" rtlCol="0">
            <a:spAutoFit/>
          </a:bodyPr>
          <a:lstStyle/>
          <a:p>
            <a:pPr marL="181610">
              <a:lnSpc>
                <a:spcPct val="100000"/>
              </a:lnSpc>
              <a:spcBef>
                <a:spcPts val="380"/>
              </a:spcBef>
            </a:pPr>
            <a:r>
              <a:rPr sz="2000" spc="-5" dirty="0">
                <a:latin typeface="Tahoma"/>
                <a:cs typeface="Tahoma"/>
              </a:rPr>
              <a:t>file</a:t>
            </a:r>
            <a:endParaRPr sz="2000">
              <a:latin typeface="Tahoma"/>
              <a:cs typeface="Tahoma"/>
            </a:endParaRPr>
          </a:p>
          <a:p>
            <a:pPr marL="12700">
              <a:lnSpc>
                <a:spcPct val="100000"/>
              </a:lnSpc>
              <a:spcBef>
                <a:spcPts val="245"/>
              </a:spcBef>
            </a:pPr>
            <a:r>
              <a:rPr sz="1800" dirty="0">
                <a:latin typeface="Consolas"/>
                <a:cs typeface="Consolas"/>
              </a:rPr>
              <a:t>f</a:t>
            </a:r>
            <a:r>
              <a:rPr sz="1800" spc="-20" dirty="0">
                <a:latin typeface="Consolas"/>
                <a:cs typeface="Consolas"/>
              </a:rPr>
              <a:t>_</a:t>
            </a:r>
            <a:r>
              <a:rPr sz="1800" dirty="0">
                <a:latin typeface="Consolas"/>
                <a:cs typeface="Consolas"/>
              </a:rPr>
              <a:t>mode</a:t>
            </a:r>
            <a:endParaRPr sz="1800">
              <a:latin typeface="Consolas"/>
              <a:cs typeface="Consolas"/>
            </a:endParaRPr>
          </a:p>
        </p:txBody>
      </p:sp>
      <p:sp>
        <p:nvSpPr>
          <p:cNvPr id="29" name="object 29"/>
          <p:cNvSpPr txBox="1"/>
          <p:nvPr/>
        </p:nvSpPr>
        <p:spPr>
          <a:xfrm>
            <a:off x="6787351" y="1707934"/>
            <a:ext cx="147002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Tahoma"/>
                <a:cs typeface="Tahoma"/>
              </a:rPr>
              <a:t>Pipe</a:t>
            </a:r>
            <a:r>
              <a:rPr sz="1800" spc="-65" dirty="0">
                <a:latin typeface="Tahoma"/>
                <a:cs typeface="Tahoma"/>
              </a:rPr>
              <a:t> </a:t>
            </a:r>
            <a:r>
              <a:rPr sz="1800" spc="-10" dirty="0">
                <a:latin typeface="Tahoma"/>
                <a:cs typeface="Tahoma"/>
              </a:rPr>
              <a:t>operation </a:t>
            </a:r>
            <a:r>
              <a:rPr sz="1800" spc="-550" dirty="0">
                <a:latin typeface="Tahoma"/>
                <a:cs typeface="Tahoma"/>
              </a:rPr>
              <a:t> </a:t>
            </a:r>
            <a:r>
              <a:rPr sz="1800" spc="-5" dirty="0">
                <a:latin typeface="Tahoma"/>
                <a:cs typeface="Tahoma"/>
              </a:rPr>
              <a:t>routines</a:t>
            </a:r>
            <a:endParaRPr sz="1800">
              <a:latin typeface="Tahoma"/>
              <a:cs typeface="Tahoma"/>
            </a:endParaRPr>
          </a:p>
        </p:txBody>
      </p:sp>
      <p:sp>
        <p:nvSpPr>
          <p:cNvPr id="30" name="object 30"/>
          <p:cNvSpPr txBox="1"/>
          <p:nvPr/>
        </p:nvSpPr>
        <p:spPr>
          <a:xfrm>
            <a:off x="5155120" y="2913327"/>
            <a:ext cx="5264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f</a:t>
            </a:r>
            <a:r>
              <a:rPr sz="1800" spc="-20" dirty="0">
                <a:latin typeface="Consolas"/>
                <a:cs typeface="Consolas"/>
              </a:rPr>
              <a:t>_</a:t>
            </a:r>
            <a:r>
              <a:rPr sz="1800" dirty="0">
                <a:latin typeface="Consolas"/>
                <a:cs typeface="Consolas"/>
              </a:rPr>
              <a:t>op</a:t>
            </a:r>
            <a:endParaRPr sz="1800">
              <a:latin typeface="Consolas"/>
              <a:cs typeface="Consolas"/>
            </a:endParaRPr>
          </a:p>
        </p:txBody>
      </p:sp>
      <p:sp>
        <p:nvSpPr>
          <p:cNvPr id="31" name="object 31"/>
          <p:cNvSpPr txBox="1"/>
          <p:nvPr/>
        </p:nvSpPr>
        <p:spPr>
          <a:xfrm>
            <a:off x="5097300" y="5542221"/>
            <a:ext cx="5264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f</a:t>
            </a:r>
            <a:r>
              <a:rPr sz="1800" spc="-20" dirty="0">
                <a:latin typeface="Consolas"/>
                <a:cs typeface="Consolas"/>
              </a:rPr>
              <a:t>_</a:t>
            </a:r>
            <a:r>
              <a:rPr sz="1800" dirty="0">
                <a:latin typeface="Consolas"/>
                <a:cs typeface="Consolas"/>
              </a:rPr>
              <a:t>op</a:t>
            </a:r>
            <a:endParaRPr sz="1800">
              <a:latin typeface="Consolas"/>
              <a:cs typeface="Consolas"/>
            </a:endParaRPr>
          </a:p>
        </p:txBody>
      </p:sp>
      <p:sp>
        <p:nvSpPr>
          <p:cNvPr id="32" name="object 32"/>
          <p:cNvSpPr txBox="1"/>
          <p:nvPr/>
        </p:nvSpPr>
        <p:spPr>
          <a:xfrm>
            <a:off x="6750739" y="6395673"/>
            <a:ext cx="1470025" cy="57467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Tahoma"/>
                <a:cs typeface="Tahoma"/>
              </a:rPr>
              <a:t>Pipe</a:t>
            </a:r>
            <a:r>
              <a:rPr sz="1800" spc="-65" dirty="0">
                <a:latin typeface="Tahoma"/>
                <a:cs typeface="Tahoma"/>
              </a:rPr>
              <a:t> </a:t>
            </a:r>
            <a:r>
              <a:rPr sz="1800" spc="-10" dirty="0">
                <a:latin typeface="Tahoma"/>
                <a:cs typeface="Tahoma"/>
              </a:rPr>
              <a:t>operation </a:t>
            </a:r>
            <a:r>
              <a:rPr sz="1800" spc="-550" dirty="0">
                <a:latin typeface="Tahoma"/>
                <a:cs typeface="Tahoma"/>
              </a:rPr>
              <a:t> </a:t>
            </a:r>
            <a:r>
              <a:rPr sz="1800" spc="-5" dirty="0">
                <a:latin typeface="Tahoma"/>
                <a:cs typeface="Tahoma"/>
              </a:rPr>
              <a:t>routines</a:t>
            </a:r>
            <a:endParaRPr sz="1800">
              <a:latin typeface="Tahoma"/>
              <a:cs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987800" cy="452120"/>
          </a:xfrm>
          <a:prstGeom prst="rect">
            <a:avLst/>
          </a:prstGeom>
        </p:spPr>
        <p:txBody>
          <a:bodyPr vert="horz" wrap="square" lIns="0" tIns="12065" rIns="0" bIns="0" rtlCol="0">
            <a:spAutoFit/>
          </a:bodyPr>
          <a:lstStyle/>
          <a:p>
            <a:pPr marL="12700">
              <a:lnSpc>
                <a:spcPct val="100000"/>
              </a:lnSpc>
              <a:spcBef>
                <a:spcPts val="95"/>
              </a:spcBef>
            </a:pPr>
            <a:r>
              <a:rPr spc="-5" dirty="0"/>
              <a:t>(Unnamed)</a:t>
            </a:r>
            <a:r>
              <a:rPr spc="-20" dirty="0"/>
              <a:t> </a:t>
            </a:r>
            <a:r>
              <a:rPr dirty="0"/>
              <a:t>Pipe</a:t>
            </a:r>
            <a:r>
              <a:rPr spc="-30" dirty="0"/>
              <a:t> </a:t>
            </a:r>
            <a:r>
              <a:rPr spc="-5" dirty="0"/>
              <a:t>Creation</a:t>
            </a:r>
          </a:p>
        </p:txBody>
      </p:sp>
      <p:sp>
        <p:nvSpPr>
          <p:cNvPr id="3" name="object 3"/>
          <p:cNvSpPr/>
          <p:nvPr/>
        </p:nvSpPr>
        <p:spPr>
          <a:xfrm>
            <a:off x="1639824" y="2546604"/>
            <a:ext cx="3469004" cy="660400"/>
          </a:xfrm>
          <a:custGeom>
            <a:avLst/>
            <a:gdLst/>
            <a:ahLst/>
            <a:cxnLst/>
            <a:rect l="l" t="t" r="r" b="b"/>
            <a:pathLst>
              <a:path w="3469004" h="660400">
                <a:moveTo>
                  <a:pt x="3465576" y="659892"/>
                </a:moveTo>
                <a:lnTo>
                  <a:pt x="1524" y="659892"/>
                </a:lnTo>
                <a:lnTo>
                  <a:pt x="0" y="656844"/>
                </a:lnTo>
                <a:lnTo>
                  <a:pt x="0" y="3048"/>
                </a:lnTo>
                <a:lnTo>
                  <a:pt x="1524" y="0"/>
                </a:lnTo>
                <a:lnTo>
                  <a:pt x="3465576" y="0"/>
                </a:lnTo>
                <a:lnTo>
                  <a:pt x="3468624" y="3048"/>
                </a:lnTo>
                <a:lnTo>
                  <a:pt x="3468624" y="6096"/>
                </a:lnTo>
                <a:lnTo>
                  <a:pt x="12192" y="6096"/>
                </a:lnTo>
                <a:lnTo>
                  <a:pt x="6096" y="12192"/>
                </a:lnTo>
                <a:lnTo>
                  <a:pt x="12192" y="12192"/>
                </a:lnTo>
                <a:lnTo>
                  <a:pt x="12192" y="646175"/>
                </a:lnTo>
                <a:lnTo>
                  <a:pt x="6096" y="646175"/>
                </a:lnTo>
                <a:lnTo>
                  <a:pt x="12192" y="652271"/>
                </a:lnTo>
                <a:lnTo>
                  <a:pt x="3468624" y="652271"/>
                </a:lnTo>
                <a:lnTo>
                  <a:pt x="3468624" y="656844"/>
                </a:lnTo>
                <a:lnTo>
                  <a:pt x="3465576" y="659892"/>
                </a:lnTo>
                <a:close/>
              </a:path>
              <a:path w="3469004" h="660400">
                <a:moveTo>
                  <a:pt x="12192" y="12192"/>
                </a:moveTo>
                <a:lnTo>
                  <a:pt x="6096" y="12192"/>
                </a:lnTo>
                <a:lnTo>
                  <a:pt x="12192" y="6096"/>
                </a:lnTo>
                <a:lnTo>
                  <a:pt x="12192" y="12192"/>
                </a:lnTo>
                <a:close/>
              </a:path>
              <a:path w="3469004" h="660400">
                <a:moveTo>
                  <a:pt x="3456432" y="12192"/>
                </a:moveTo>
                <a:lnTo>
                  <a:pt x="12192" y="12192"/>
                </a:lnTo>
                <a:lnTo>
                  <a:pt x="12192" y="6096"/>
                </a:lnTo>
                <a:lnTo>
                  <a:pt x="3456432" y="6096"/>
                </a:lnTo>
                <a:lnTo>
                  <a:pt x="3456432" y="12192"/>
                </a:lnTo>
                <a:close/>
              </a:path>
              <a:path w="3469004" h="660400">
                <a:moveTo>
                  <a:pt x="3456432" y="652271"/>
                </a:moveTo>
                <a:lnTo>
                  <a:pt x="3456432" y="6096"/>
                </a:lnTo>
                <a:lnTo>
                  <a:pt x="3462527" y="12192"/>
                </a:lnTo>
                <a:lnTo>
                  <a:pt x="3468624" y="12192"/>
                </a:lnTo>
                <a:lnTo>
                  <a:pt x="3468624" y="646175"/>
                </a:lnTo>
                <a:lnTo>
                  <a:pt x="3462527" y="646175"/>
                </a:lnTo>
                <a:lnTo>
                  <a:pt x="3456432" y="652271"/>
                </a:lnTo>
                <a:close/>
              </a:path>
              <a:path w="3469004" h="660400">
                <a:moveTo>
                  <a:pt x="3468624" y="12192"/>
                </a:moveTo>
                <a:lnTo>
                  <a:pt x="3462527" y="12192"/>
                </a:lnTo>
                <a:lnTo>
                  <a:pt x="3456432" y="6096"/>
                </a:lnTo>
                <a:lnTo>
                  <a:pt x="3468624" y="6096"/>
                </a:lnTo>
                <a:lnTo>
                  <a:pt x="3468624" y="12192"/>
                </a:lnTo>
                <a:close/>
              </a:path>
              <a:path w="3469004" h="660400">
                <a:moveTo>
                  <a:pt x="12192" y="652271"/>
                </a:moveTo>
                <a:lnTo>
                  <a:pt x="6096" y="646175"/>
                </a:lnTo>
                <a:lnTo>
                  <a:pt x="12192" y="646175"/>
                </a:lnTo>
                <a:lnTo>
                  <a:pt x="12192" y="652271"/>
                </a:lnTo>
                <a:close/>
              </a:path>
              <a:path w="3469004" h="660400">
                <a:moveTo>
                  <a:pt x="3456432" y="652271"/>
                </a:moveTo>
                <a:lnTo>
                  <a:pt x="12192" y="652271"/>
                </a:lnTo>
                <a:lnTo>
                  <a:pt x="12192" y="646175"/>
                </a:lnTo>
                <a:lnTo>
                  <a:pt x="3456432" y="646175"/>
                </a:lnTo>
                <a:lnTo>
                  <a:pt x="3456432" y="652271"/>
                </a:lnTo>
                <a:close/>
              </a:path>
              <a:path w="3469004" h="660400">
                <a:moveTo>
                  <a:pt x="3468624" y="652271"/>
                </a:moveTo>
                <a:lnTo>
                  <a:pt x="3456432" y="652271"/>
                </a:lnTo>
                <a:lnTo>
                  <a:pt x="3462527" y="646175"/>
                </a:lnTo>
                <a:lnTo>
                  <a:pt x="3468624" y="646175"/>
                </a:lnTo>
                <a:lnTo>
                  <a:pt x="3468624" y="652271"/>
                </a:lnTo>
                <a:close/>
              </a:path>
            </a:pathLst>
          </a:custGeom>
          <a:solidFill>
            <a:srgbClr val="0070BF"/>
          </a:solidFill>
        </p:spPr>
        <p:txBody>
          <a:bodyPr wrap="square" lIns="0" tIns="0" rIns="0" bIns="0" rtlCol="0"/>
          <a:lstStyle/>
          <a:p>
            <a:endParaRPr/>
          </a:p>
        </p:txBody>
      </p:sp>
      <p:sp>
        <p:nvSpPr>
          <p:cNvPr id="4" name="object 4"/>
          <p:cNvSpPr/>
          <p:nvPr/>
        </p:nvSpPr>
        <p:spPr>
          <a:xfrm>
            <a:off x="1639824" y="5608320"/>
            <a:ext cx="6708775" cy="660400"/>
          </a:xfrm>
          <a:custGeom>
            <a:avLst/>
            <a:gdLst/>
            <a:ahLst/>
            <a:cxnLst/>
            <a:rect l="l" t="t" r="r" b="b"/>
            <a:pathLst>
              <a:path w="6708775" h="660400">
                <a:moveTo>
                  <a:pt x="6705600" y="659892"/>
                </a:moveTo>
                <a:lnTo>
                  <a:pt x="1524" y="659892"/>
                </a:lnTo>
                <a:lnTo>
                  <a:pt x="0" y="656844"/>
                </a:lnTo>
                <a:lnTo>
                  <a:pt x="0" y="3048"/>
                </a:lnTo>
                <a:lnTo>
                  <a:pt x="1524" y="0"/>
                </a:lnTo>
                <a:lnTo>
                  <a:pt x="6705600" y="0"/>
                </a:lnTo>
                <a:lnTo>
                  <a:pt x="6708648" y="3048"/>
                </a:lnTo>
                <a:lnTo>
                  <a:pt x="6708648" y="6096"/>
                </a:lnTo>
                <a:lnTo>
                  <a:pt x="12192" y="6096"/>
                </a:lnTo>
                <a:lnTo>
                  <a:pt x="6096" y="13716"/>
                </a:lnTo>
                <a:lnTo>
                  <a:pt x="12192" y="13716"/>
                </a:lnTo>
                <a:lnTo>
                  <a:pt x="12192" y="646175"/>
                </a:lnTo>
                <a:lnTo>
                  <a:pt x="6096" y="646175"/>
                </a:lnTo>
                <a:lnTo>
                  <a:pt x="12192" y="653796"/>
                </a:lnTo>
                <a:lnTo>
                  <a:pt x="6708648" y="653796"/>
                </a:lnTo>
                <a:lnTo>
                  <a:pt x="6708648" y="656844"/>
                </a:lnTo>
                <a:lnTo>
                  <a:pt x="6705600" y="659892"/>
                </a:lnTo>
                <a:close/>
              </a:path>
              <a:path w="6708775" h="660400">
                <a:moveTo>
                  <a:pt x="12192" y="13716"/>
                </a:moveTo>
                <a:lnTo>
                  <a:pt x="6096" y="13716"/>
                </a:lnTo>
                <a:lnTo>
                  <a:pt x="12192" y="6096"/>
                </a:lnTo>
                <a:lnTo>
                  <a:pt x="12192" y="13716"/>
                </a:lnTo>
                <a:close/>
              </a:path>
              <a:path w="6708775" h="660400">
                <a:moveTo>
                  <a:pt x="6696455" y="13716"/>
                </a:moveTo>
                <a:lnTo>
                  <a:pt x="12192" y="13716"/>
                </a:lnTo>
                <a:lnTo>
                  <a:pt x="12192" y="6096"/>
                </a:lnTo>
                <a:lnTo>
                  <a:pt x="6696455" y="6096"/>
                </a:lnTo>
                <a:lnTo>
                  <a:pt x="6696455" y="13716"/>
                </a:lnTo>
                <a:close/>
              </a:path>
              <a:path w="6708775" h="660400">
                <a:moveTo>
                  <a:pt x="6696455" y="653796"/>
                </a:moveTo>
                <a:lnTo>
                  <a:pt x="6696455" y="6096"/>
                </a:lnTo>
                <a:lnTo>
                  <a:pt x="6702552" y="13716"/>
                </a:lnTo>
                <a:lnTo>
                  <a:pt x="6708648" y="13716"/>
                </a:lnTo>
                <a:lnTo>
                  <a:pt x="6708648" y="646175"/>
                </a:lnTo>
                <a:lnTo>
                  <a:pt x="6702552" y="646175"/>
                </a:lnTo>
                <a:lnTo>
                  <a:pt x="6696455" y="653796"/>
                </a:lnTo>
                <a:close/>
              </a:path>
              <a:path w="6708775" h="660400">
                <a:moveTo>
                  <a:pt x="6708648" y="13716"/>
                </a:moveTo>
                <a:lnTo>
                  <a:pt x="6702552" y="13716"/>
                </a:lnTo>
                <a:lnTo>
                  <a:pt x="6696455" y="6096"/>
                </a:lnTo>
                <a:lnTo>
                  <a:pt x="6708648" y="6096"/>
                </a:lnTo>
                <a:lnTo>
                  <a:pt x="6708648" y="13716"/>
                </a:lnTo>
                <a:close/>
              </a:path>
              <a:path w="6708775" h="660400">
                <a:moveTo>
                  <a:pt x="12192" y="653796"/>
                </a:moveTo>
                <a:lnTo>
                  <a:pt x="6096" y="646175"/>
                </a:lnTo>
                <a:lnTo>
                  <a:pt x="12192" y="646175"/>
                </a:lnTo>
                <a:lnTo>
                  <a:pt x="12192" y="653796"/>
                </a:lnTo>
                <a:close/>
              </a:path>
              <a:path w="6708775" h="660400">
                <a:moveTo>
                  <a:pt x="6696455" y="653796"/>
                </a:moveTo>
                <a:lnTo>
                  <a:pt x="12192" y="653796"/>
                </a:lnTo>
                <a:lnTo>
                  <a:pt x="12192" y="646175"/>
                </a:lnTo>
                <a:lnTo>
                  <a:pt x="6696455" y="646175"/>
                </a:lnTo>
                <a:lnTo>
                  <a:pt x="6696455" y="653796"/>
                </a:lnTo>
                <a:close/>
              </a:path>
              <a:path w="6708775" h="660400">
                <a:moveTo>
                  <a:pt x="6708648" y="653796"/>
                </a:moveTo>
                <a:lnTo>
                  <a:pt x="6696455" y="653796"/>
                </a:lnTo>
                <a:lnTo>
                  <a:pt x="6702552" y="646175"/>
                </a:lnTo>
                <a:lnTo>
                  <a:pt x="6708648" y="646175"/>
                </a:lnTo>
                <a:lnTo>
                  <a:pt x="6708648" y="653796"/>
                </a:lnTo>
                <a:close/>
              </a:path>
            </a:pathLst>
          </a:custGeom>
          <a:solidFill>
            <a:srgbClr val="0070BF"/>
          </a:solidFill>
        </p:spPr>
        <p:txBody>
          <a:bodyPr wrap="square" lIns="0" tIns="0" rIns="0" bIns="0" rtlCol="0"/>
          <a:lstStyle/>
          <a:p>
            <a:endParaRPr/>
          </a:p>
        </p:txBody>
      </p:sp>
      <p:sp>
        <p:nvSpPr>
          <p:cNvPr id="5" name="object 5"/>
          <p:cNvSpPr txBox="1"/>
          <p:nvPr/>
        </p:nvSpPr>
        <p:spPr>
          <a:xfrm>
            <a:off x="860584" y="1560097"/>
            <a:ext cx="7891780" cy="5191125"/>
          </a:xfrm>
          <a:prstGeom prst="rect">
            <a:avLst/>
          </a:prstGeom>
        </p:spPr>
        <p:txBody>
          <a:bodyPr vert="horz" wrap="square" lIns="0" tIns="66040" rIns="0" bIns="0" rtlCol="0">
            <a:spAutoFit/>
          </a:bodyPr>
          <a:lstStyle/>
          <a:p>
            <a:pPr marL="12700">
              <a:lnSpc>
                <a:spcPct val="100000"/>
              </a:lnSpc>
              <a:spcBef>
                <a:spcPts val="520"/>
              </a:spcBef>
            </a:pPr>
            <a:r>
              <a:rPr sz="2100" dirty="0">
                <a:latin typeface="Tahoma"/>
                <a:cs typeface="Tahoma"/>
              </a:rPr>
              <a:t>Two</a:t>
            </a:r>
            <a:r>
              <a:rPr sz="2100" spc="-25" dirty="0">
                <a:latin typeface="Tahoma"/>
                <a:cs typeface="Tahoma"/>
              </a:rPr>
              <a:t> </a:t>
            </a:r>
            <a:r>
              <a:rPr sz="2100" dirty="0">
                <a:latin typeface="Tahoma"/>
                <a:cs typeface="Tahoma"/>
              </a:rPr>
              <a:t>methods</a:t>
            </a:r>
            <a:r>
              <a:rPr sz="2100" spc="-10" dirty="0">
                <a:latin typeface="Tahoma"/>
                <a:cs typeface="Tahoma"/>
              </a:rPr>
              <a:t> </a:t>
            </a:r>
            <a:r>
              <a:rPr sz="2100" spc="-5" dirty="0">
                <a:latin typeface="Tahoma"/>
                <a:cs typeface="Tahoma"/>
              </a:rPr>
              <a:t>for</a:t>
            </a:r>
            <a:r>
              <a:rPr sz="2100" spc="-20" dirty="0">
                <a:latin typeface="Tahoma"/>
                <a:cs typeface="Tahoma"/>
              </a:rPr>
              <a:t> </a:t>
            </a:r>
            <a:r>
              <a:rPr sz="2100" dirty="0">
                <a:latin typeface="Tahoma"/>
                <a:cs typeface="Tahoma"/>
              </a:rPr>
              <a:t>creating (unnamed)</a:t>
            </a:r>
            <a:r>
              <a:rPr sz="2100" spc="-45" dirty="0">
                <a:latin typeface="Tahoma"/>
                <a:cs typeface="Tahoma"/>
              </a:rPr>
              <a:t> </a:t>
            </a:r>
            <a:r>
              <a:rPr sz="2100" spc="-5" dirty="0">
                <a:latin typeface="Tahoma"/>
                <a:cs typeface="Tahoma"/>
              </a:rPr>
              <a:t>pipes</a:t>
            </a:r>
            <a:endParaRPr sz="2100" dirty="0">
              <a:latin typeface="Tahoma"/>
              <a:cs typeface="Tahoma"/>
            </a:endParaRPr>
          </a:p>
          <a:p>
            <a:pPr marL="354965" indent="-342900">
              <a:lnSpc>
                <a:spcPct val="100000"/>
              </a:lnSpc>
              <a:spcBef>
                <a:spcPts val="420"/>
              </a:spcBef>
              <a:buClr>
                <a:srgbClr val="000000"/>
              </a:buClr>
              <a:buChar char="•"/>
              <a:tabLst>
                <a:tab pos="355600" algn="l"/>
              </a:tabLst>
            </a:pPr>
            <a:r>
              <a:rPr sz="2100" dirty="0">
                <a:solidFill>
                  <a:srgbClr val="0070BF"/>
                </a:solidFill>
                <a:latin typeface="Consolas"/>
                <a:cs typeface="Consolas"/>
              </a:rPr>
              <a:t>pipe</a:t>
            </a:r>
            <a:r>
              <a:rPr sz="2100" spc="-509" dirty="0">
                <a:solidFill>
                  <a:srgbClr val="0070BF"/>
                </a:solidFill>
                <a:latin typeface="Consolas"/>
                <a:cs typeface="Consolas"/>
              </a:rPr>
              <a:t> </a:t>
            </a:r>
            <a:r>
              <a:rPr sz="2100" spc="5" dirty="0">
                <a:solidFill>
                  <a:srgbClr val="0070BF"/>
                </a:solidFill>
                <a:latin typeface="Tahoma"/>
                <a:cs typeface="Tahoma"/>
              </a:rPr>
              <a:t>s</a:t>
            </a:r>
            <a:r>
              <a:rPr sz="2100" spc="-20" dirty="0">
                <a:solidFill>
                  <a:srgbClr val="0070BF"/>
                </a:solidFill>
                <a:latin typeface="Tahoma"/>
                <a:cs typeface="Tahoma"/>
              </a:rPr>
              <a:t>y</a:t>
            </a:r>
            <a:r>
              <a:rPr sz="2100" spc="5" dirty="0">
                <a:solidFill>
                  <a:srgbClr val="0070BF"/>
                </a:solidFill>
                <a:latin typeface="Tahoma"/>
                <a:cs typeface="Tahoma"/>
              </a:rPr>
              <a:t>s</a:t>
            </a:r>
            <a:r>
              <a:rPr sz="2100" spc="10" dirty="0">
                <a:solidFill>
                  <a:srgbClr val="0070BF"/>
                </a:solidFill>
                <a:latin typeface="Tahoma"/>
                <a:cs typeface="Tahoma"/>
              </a:rPr>
              <a:t>t</a:t>
            </a:r>
            <a:r>
              <a:rPr sz="2100" spc="-15" dirty="0">
                <a:solidFill>
                  <a:srgbClr val="0070BF"/>
                </a:solidFill>
                <a:latin typeface="Tahoma"/>
                <a:cs typeface="Tahoma"/>
              </a:rPr>
              <a:t>e</a:t>
            </a:r>
            <a:r>
              <a:rPr sz="2100" dirty="0">
                <a:solidFill>
                  <a:srgbClr val="0070BF"/>
                </a:solidFill>
                <a:latin typeface="Tahoma"/>
                <a:cs typeface="Tahoma"/>
              </a:rPr>
              <a:t>m</a:t>
            </a:r>
            <a:r>
              <a:rPr sz="2100" spc="-5" dirty="0">
                <a:solidFill>
                  <a:srgbClr val="0070BF"/>
                </a:solidFill>
                <a:latin typeface="Tahoma"/>
                <a:cs typeface="Tahoma"/>
              </a:rPr>
              <a:t> c</a:t>
            </a:r>
            <a:r>
              <a:rPr sz="2100" spc="10" dirty="0">
                <a:solidFill>
                  <a:srgbClr val="0070BF"/>
                </a:solidFill>
                <a:latin typeface="Tahoma"/>
                <a:cs typeface="Tahoma"/>
              </a:rPr>
              <a:t>a</a:t>
            </a:r>
            <a:r>
              <a:rPr sz="2100" dirty="0">
                <a:solidFill>
                  <a:srgbClr val="0070BF"/>
                </a:solidFill>
                <a:latin typeface="Tahoma"/>
                <a:cs typeface="Tahoma"/>
              </a:rPr>
              <a:t>ll</a:t>
            </a:r>
            <a:endParaRPr sz="2100" dirty="0">
              <a:latin typeface="Tahoma"/>
              <a:cs typeface="Tahoma"/>
            </a:endParaRPr>
          </a:p>
          <a:p>
            <a:pPr marL="875030">
              <a:lnSpc>
                <a:spcPct val="100000"/>
              </a:lnSpc>
              <a:spcBef>
                <a:spcPts val="2085"/>
              </a:spcBef>
            </a:pPr>
            <a:r>
              <a:rPr sz="1800" spc="-5" dirty="0">
                <a:latin typeface="Consolas"/>
                <a:cs typeface="Consolas"/>
              </a:rPr>
              <a:t>#include</a:t>
            </a:r>
            <a:r>
              <a:rPr sz="1800" spc="-45" dirty="0">
                <a:latin typeface="Consolas"/>
                <a:cs typeface="Consolas"/>
              </a:rPr>
              <a:t> </a:t>
            </a:r>
            <a:r>
              <a:rPr sz="1800" spc="-5" dirty="0">
                <a:latin typeface="Consolas"/>
                <a:cs typeface="Consolas"/>
              </a:rPr>
              <a:t>&lt;unistd.h&gt;</a:t>
            </a:r>
            <a:endParaRPr sz="1800" dirty="0">
              <a:latin typeface="Consolas"/>
              <a:cs typeface="Consolas"/>
            </a:endParaRPr>
          </a:p>
          <a:p>
            <a:pPr marL="875030">
              <a:lnSpc>
                <a:spcPct val="100000"/>
              </a:lnSpc>
            </a:pPr>
            <a:r>
              <a:rPr sz="1800" spc="-10" dirty="0">
                <a:latin typeface="Consolas"/>
                <a:cs typeface="Consolas"/>
              </a:rPr>
              <a:t>int</a:t>
            </a:r>
            <a:r>
              <a:rPr sz="1800" spc="-25" dirty="0">
                <a:latin typeface="Consolas"/>
                <a:cs typeface="Consolas"/>
              </a:rPr>
              <a:t> </a:t>
            </a:r>
            <a:r>
              <a:rPr sz="1800" spc="-5" dirty="0">
                <a:latin typeface="Consolas"/>
                <a:cs typeface="Consolas"/>
              </a:rPr>
              <a:t>pipe(int</a:t>
            </a:r>
            <a:r>
              <a:rPr sz="1800" spc="-25" dirty="0">
                <a:latin typeface="Consolas"/>
                <a:cs typeface="Consolas"/>
              </a:rPr>
              <a:t> </a:t>
            </a:r>
            <a:r>
              <a:rPr sz="1800" spc="-5" dirty="0">
                <a:latin typeface="Consolas"/>
                <a:cs typeface="Consolas"/>
              </a:rPr>
              <a:t>filedes[2]);</a:t>
            </a:r>
            <a:endParaRPr sz="1800" dirty="0">
              <a:latin typeface="Consolas"/>
              <a:cs typeface="Consolas"/>
            </a:endParaRPr>
          </a:p>
          <a:p>
            <a:pPr>
              <a:lnSpc>
                <a:spcPct val="100000"/>
              </a:lnSpc>
              <a:spcBef>
                <a:spcPts val="5"/>
              </a:spcBef>
            </a:pPr>
            <a:endParaRPr sz="2000" dirty="0">
              <a:latin typeface="Consolas"/>
              <a:cs typeface="Consolas"/>
            </a:endParaRPr>
          </a:p>
          <a:p>
            <a:pPr marL="756285" lvl="1" indent="-287655">
              <a:lnSpc>
                <a:spcPct val="100000"/>
              </a:lnSpc>
              <a:buChar char="–"/>
              <a:tabLst>
                <a:tab pos="756285" algn="l"/>
                <a:tab pos="756920" algn="l"/>
              </a:tabLst>
            </a:pPr>
            <a:r>
              <a:rPr sz="1900" spc="-5" dirty="0">
                <a:latin typeface="Tahoma"/>
                <a:cs typeface="Tahoma"/>
              </a:rPr>
              <a:t>Creates</a:t>
            </a:r>
            <a:r>
              <a:rPr sz="1900" spc="35" dirty="0">
                <a:latin typeface="Tahoma"/>
                <a:cs typeface="Tahoma"/>
              </a:rPr>
              <a:t> </a:t>
            </a:r>
            <a:r>
              <a:rPr sz="1900" spc="-5" dirty="0">
                <a:latin typeface="Tahoma"/>
                <a:cs typeface="Tahoma"/>
              </a:rPr>
              <a:t>a</a:t>
            </a:r>
            <a:r>
              <a:rPr sz="1900" spc="5" dirty="0">
                <a:latin typeface="Tahoma"/>
                <a:cs typeface="Tahoma"/>
              </a:rPr>
              <a:t> </a:t>
            </a:r>
            <a:r>
              <a:rPr sz="1900" spc="-10" dirty="0">
                <a:latin typeface="Tahoma"/>
                <a:cs typeface="Tahoma"/>
              </a:rPr>
              <a:t>pair</a:t>
            </a:r>
            <a:r>
              <a:rPr sz="1900" spc="30" dirty="0">
                <a:latin typeface="Tahoma"/>
                <a:cs typeface="Tahoma"/>
              </a:rPr>
              <a:t> </a:t>
            </a:r>
            <a:r>
              <a:rPr sz="1900" dirty="0">
                <a:latin typeface="Tahoma"/>
                <a:cs typeface="Tahoma"/>
              </a:rPr>
              <a:t>of </a:t>
            </a:r>
            <a:r>
              <a:rPr sz="1900" spc="-10" dirty="0">
                <a:latin typeface="Tahoma"/>
                <a:cs typeface="Tahoma"/>
              </a:rPr>
              <a:t>file</a:t>
            </a:r>
            <a:r>
              <a:rPr sz="1900" spc="15" dirty="0">
                <a:latin typeface="Tahoma"/>
                <a:cs typeface="Tahoma"/>
              </a:rPr>
              <a:t> </a:t>
            </a:r>
            <a:r>
              <a:rPr sz="1900" spc="-5" dirty="0">
                <a:latin typeface="Tahoma"/>
                <a:cs typeface="Tahoma"/>
              </a:rPr>
              <a:t>descriptors</a:t>
            </a:r>
            <a:r>
              <a:rPr sz="1900" spc="40" dirty="0">
                <a:latin typeface="Tahoma"/>
                <a:cs typeface="Tahoma"/>
              </a:rPr>
              <a:t> </a:t>
            </a:r>
            <a:r>
              <a:rPr sz="1900" spc="-10" dirty="0">
                <a:latin typeface="Tahoma"/>
                <a:cs typeface="Tahoma"/>
              </a:rPr>
              <a:t>pointing</a:t>
            </a:r>
            <a:r>
              <a:rPr sz="1900" spc="45" dirty="0">
                <a:latin typeface="Tahoma"/>
                <a:cs typeface="Tahoma"/>
              </a:rPr>
              <a:t> </a:t>
            </a:r>
            <a:r>
              <a:rPr sz="1900" dirty="0">
                <a:latin typeface="Tahoma"/>
                <a:cs typeface="Tahoma"/>
              </a:rPr>
              <a:t>to</a:t>
            </a:r>
            <a:r>
              <a:rPr sz="1900" spc="10" dirty="0">
                <a:latin typeface="Tahoma"/>
                <a:cs typeface="Tahoma"/>
              </a:rPr>
              <a:t> </a:t>
            </a:r>
            <a:r>
              <a:rPr sz="1900" spc="-5" dirty="0">
                <a:latin typeface="Tahoma"/>
                <a:cs typeface="Tahoma"/>
              </a:rPr>
              <a:t>a</a:t>
            </a:r>
            <a:r>
              <a:rPr sz="1900" spc="20" dirty="0">
                <a:latin typeface="Tahoma"/>
                <a:cs typeface="Tahoma"/>
              </a:rPr>
              <a:t> </a:t>
            </a:r>
            <a:r>
              <a:rPr sz="1900" spc="-10" dirty="0">
                <a:latin typeface="Tahoma"/>
                <a:cs typeface="Tahoma"/>
              </a:rPr>
              <a:t>pipe</a:t>
            </a:r>
            <a:r>
              <a:rPr sz="1900" spc="20" dirty="0">
                <a:latin typeface="Tahoma"/>
                <a:cs typeface="Tahoma"/>
              </a:rPr>
              <a:t> </a:t>
            </a:r>
            <a:r>
              <a:rPr sz="1900" spc="-10" dirty="0">
                <a:latin typeface="Tahoma"/>
                <a:cs typeface="Tahoma"/>
              </a:rPr>
              <a:t>inode</a:t>
            </a:r>
            <a:endParaRPr sz="1900" dirty="0">
              <a:latin typeface="Tahoma"/>
              <a:cs typeface="Tahoma"/>
            </a:endParaRPr>
          </a:p>
          <a:p>
            <a:pPr marL="756285" lvl="1" indent="-287655">
              <a:lnSpc>
                <a:spcPct val="100000"/>
              </a:lnSpc>
              <a:spcBef>
                <a:spcPts val="375"/>
              </a:spcBef>
              <a:buChar char="–"/>
              <a:tabLst>
                <a:tab pos="756285" algn="l"/>
                <a:tab pos="756920" algn="l"/>
              </a:tabLst>
            </a:pPr>
            <a:r>
              <a:rPr sz="1900" spc="-5" dirty="0">
                <a:latin typeface="Tahoma"/>
                <a:cs typeface="Tahoma"/>
              </a:rPr>
              <a:t>Places</a:t>
            </a:r>
            <a:r>
              <a:rPr sz="1900" spc="15" dirty="0">
                <a:latin typeface="Tahoma"/>
                <a:cs typeface="Tahoma"/>
              </a:rPr>
              <a:t> </a:t>
            </a:r>
            <a:r>
              <a:rPr sz="1900" spc="-5" dirty="0">
                <a:latin typeface="Tahoma"/>
                <a:cs typeface="Tahoma"/>
              </a:rPr>
              <a:t>them</a:t>
            </a:r>
            <a:r>
              <a:rPr sz="1900" spc="30" dirty="0">
                <a:latin typeface="Tahoma"/>
                <a:cs typeface="Tahoma"/>
              </a:rPr>
              <a:t> </a:t>
            </a:r>
            <a:r>
              <a:rPr sz="1900" spc="-5" dirty="0">
                <a:latin typeface="Tahoma"/>
                <a:cs typeface="Tahoma"/>
              </a:rPr>
              <a:t>in</a:t>
            </a:r>
            <a:r>
              <a:rPr sz="1900" spc="15" dirty="0">
                <a:latin typeface="Tahoma"/>
                <a:cs typeface="Tahoma"/>
              </a:rPr>
              <a:t> </a:t>
            </a:r>
            <a:r>
              <a:rPr sz="1900" spc="-10" dirty="0">
                <a:latin typeface="Tahoma"/>
                <a:cs typeface="Tahoma"/>
              </a:rPr>
              <a:t>the</a:t>
            </a:r>
            <a:r>
              <a:rPr sz="1900" spc="10" dirty="0">
                <a:latin typeface="Tahoma"/>
                <a:cs typeface="Tahoma"/>
              </a:rPr>
              <a:t> </a:t>
            </a:r>
            <a:r>
              <a:rPr sz="1900" spc="-5" dirty="0">
                <a:latin typeface="Tahoma"/>
                <a:cs typeface="Tahoma"/>
              </a:rPr>
              <a:t>array</a:t>
            </a:r>
            <a:r>
              <a:rPr sz="1900" spc="15" dirty="0">
                <a:latin typeface="Tahoma"/>
                <a:cs typeface="Tahoma"/>
              </a:rPr>
              <a:t> </a:t>
            </a:r>
            <a:r>
              <a:rPr sz="1900" spc="-5" dirty="0">
                <a:latin typeface="Tahoma"/>
                <a:cs typeface="Tahoma"/>
              </a:rPr>
              <a:t>pointed</a:t>
            </a:r>
            <a:r>
              <a:rPr sz="1900" spc="25" dirty="0">
                <a:latin typeface="Tahoma"/>
                <a:cs typeface="Tahoma"/>
              </a:rPr>
              <a:t> </a:t>
            </a:r>
            <a:r>
              <a:rPr sz="1900" dirty="0">
                <a:latin typeface="Tahoma"/>
                <a:cs typeface="Tahoma"/>
              </a:rPr>
              <a:t>to </a:t>
            </a:r>
            <a:r>
              <a:rPr sz="1900" spc="-10" dirty="0">
                <a:latin typeface="Tahoma"/>
                <a:cs typeface="Tahoma"/>
              </a:rPr>
              <a:t>by</a:t>
            </a:r>
            <a:r>
              <a:rPr sz="1900" spc="15" dirty="0">
                <a:latin typeface="Tahoma"/>
                <a:cs typeface="Tahoma"/>
              </a:rPr>
              <a:t> </a:t>
            </a:r>
            <a:r>
              <a:rPr sz="1900" spc="-5" dirty="0">
                <a:latin typeface="Consolas"/>
                <a:cs typeface="Consolas"/>
              </a:rPr>
              <a:t>filedes</a:t>
            </a:r>
            <a:endParaRPr sz="1900" dirty="0">
              <a:latin typeface="Consolas"/>
              <a:cs typeface="Consolas"/>
            </a:endParaRPr>
          </a:p>
          <a:p>
            <a:pPr marL="1155065" lvl="2" indent="-228600">
              <a:lnSpc>
                <a:spcPct val="100000"/>
              </a:lnSpc>
              <a:spcBef>
                <a:spcPts val="415"/>
              </a:spcBef>
              <a:buFont typeface="Wingdings"/>
              <a:buChar char=""/>
              <a:tabLst>
                <a:tab pos="1155700" algn="l"/>
              </a:tabLst>
            </a:pPr>
            <a:r>
              <a:rPr sz="1700" dirty="0">
                <a:latin typeface="Consolas"/>
                <a:cs typeface="Consolas"/>
              </a:rPr>
              <a:t>filedes[0]</a:t>
            </a:r>
            <a:r>
              <a:rPr sz="1700" spc="-10" dirty="0">
                <a:latin typeface="Consolas"/>
                <a:cs typeface="Consolas"/>
              </a:rPr>
              <a:t> </a:t>
            </a:r>
            <a:r>
              <a:rPr sz="1700" dirty="0">
                <a:latin typeface="Tahoma"/>
                <a:cs typeface="Tahoma"/>
              </a:rPr>
              <a:t>is</a:t>
            </a:r>
            <a:r>
              <a:rPr sz="1700" spc="-15" dirty="0">
                <a:latin typeface="Tahoma"/>
                <a:cs typeface="Tahoma"/>
              </a:rPr>
              <a:t> </a:t>
            </a:r>
            <a:r>
              <a:rPr sz="1700" spc="-5" dirty="0">
                <a:latin typeface="Tahoma"/>
                <a:cs typeface="Tahoma"/>
              </a:rPr>
              <a:t>for reading</a:t>
            </a:r>
            <a:endParaRPr sz="1700" dirty="0">
              <a:latin typeface="Tahoma"/>
              <a:cs typeface="Tahoma"/>
            </a:endParaRPr>
          </a:p>
          <a:p>
            <a:pPr marL="1155065" lvl="2" indent="-228600">
              <a:lnSpc>
                <a:spcPct val="100000"/>
              </a:lnSpc>
              <a:spcBef>
                <a:spcPts val="409"/>
              </a:spcBef>
              <a:buFont typeface="Wingdings"/>
              <a:buChar char=""/>
              <a:tabLst>
                <a:tab pos="1155700" algn="l"/>
              </a:tabLst>
            </a:pPr>
            <a:r>
              <a:rPr sz="1700" dirty="0">
                <a:latin typeface="Consolas"/>
                <a:cs typeface="Consolas"/>
              </a:rPr>
              <a:t>filedes[1]</a:t>
            </a:r>
            <a:r>
              <a:rPr sz="1700" spc="-5" dirty="0">
                <a:latin typeface="Consolas"/>
                <a:cs typeface="Consolas"/>
              </a:rPr>
              <a:t> </a:t>
            </a:r>
            <a:r>
              <a:rPr sz="1700" dirty="0">
                <a:latin typeface="Tahoma"/>
                <a:cs typeface="Tahoma"/>
              </a:rPr>
              <a:t>is</a:t>
            </a:r>
            <a:r>
              <a:rPr sz="1700" spc="-15" dirty="0">
                <a:latin typeface="Tahoma"/>
                <a:cs typeface="Tahoma"/>
              </a:rPr>
              <a:t> </a:t>
            </a:r>
            <a:r>
              <a:rPr sz="1700" spc="-5" dirty="0">
                <a:latin typeface="Tahoma"/>
                <a:cs typeface="Tahoma"/>
              </a:rPr>
              <a:t>for</a:t>
            </a:r>
            <a:r>
              <a:rPr sz="1700" dirty="0">
                <a:latin typeface="Tahoma"/>
                <a:cs typeface="Tahoma"/>
              </a:rPr>
              <a:t> </a:t>
            </a:r>
            <a:r>
              <a:rPr sz="1700" spc="-10" dirty="0">
                <a:latin typeface="Tahoma"/>
                <a:cs typeface="Tahoma"/>
              </a:rPr>
              <a:t>writing</a:t>
            </a:r>
            <a:endParaRPr sz="1700" dirty="0">
              <a:latin typeface="Tahoma"/>
              <a:cs typeface="Tahoma"/>
            </a:endParaRPr>
          </a:p>
          <a:p>
            <a:pPr marL="756285" lvl="1" indent="-287655">
              <a:lnSpc>
                <a:spcPct val="100000"/>
              </a:lnSpc>
              <a:spcBef>
                <a:spcPts val="530"/>
              </a:spcBef>
              <a:buChar char="–"/>
              <a:tabLst>
                <a:tab pos="756285" algn="l"/>
                <a:tab pos="756920" algn="l"/>
              </a:tabLst>
            </a:pPr>
            <a:r>
              <a:rPr sz="1900" spc="-5" dirty="0">
                <a:latin typeface="Tahoma"/>
                <a:cs typeface="Tahoma"/>
              </a:rPr>
              <a:t>Return</a:t>
            </a:r>
            <a:r>
              <a:rPr sz="1900" spc="15" dirty="0">
                <a:latin typeface="Tahoma"/>
                <a:cs typeface="Tahoma"/>
              </a:rPr>
              <a:t> </a:t>
            </a:r>
            <a:r>
              <a:rPr sz="1900" spc="-5" dirty="0">
                <a:latin typeface="Tahoma"/>
                <a:cs typeface="Tahoma"/>
              </a:rPr>
              <a:t>value:</a:t>
            </a:r>
            <a:r>
              <a:rPr sz="1900" spc="25" dirty="0">
                <a:latin typeface="Tahoma"/>
                <a:cs typeface="Tahoma"/>
              </a:rPr>
              <a:t> </a:t>
            </a:r>
            <a:r>
              <a:rPr sz="1900" spc="-5" dirty="0">
                <a:latin typeface="Tahoma"/>
                <a:cs typeface="Tahoma"/>
              </a:rPr>
              <a:t>Success</a:t>
            </a:r>
            <a:r>
              <a:rPr sz="1900" spc="20" dirty="0">
                <a:latin typeface="Tahoma"/>
                <a:cs typeface="Tahoma"/>
              </a:rPr>
              <a:t> </a:t>
            </a:r>
            <a:r>
              <a:rPr sz="1900" spc="-10" dirty="0">
                <a:latin typeface="Tahoma"/>
                <a:cs typeface="Tahoma"/>
              </a:rPr>
              <a:t>returns</a:t>
            </a:r>
            <a:r>
              <a:rPr sz="1900" spc="35" dirty="0">
                <a:latin typeface="Tahoma"/>
                <a:cs typeface="Tahoma"/>
              </a:rPr>
              <a:t> </a:t>
            </a:r>
            <a:r>
              <a:rPr sz="1900" spc="-5" dirty="0">
                <a:latin typeface="Tahoma"/>
                <a:cs typeface="Tahoma"/>
              </a:rPr>
              <a:t>zero;</a:t>
            </a:r>
            <a:r>
              <a:rPr sz="1900" spc="25" dirty="0">
                <a:latin typeface="Tahoma"/>
                <a:cs typeface="Tahoma"/>
              </a:rPr>
              <a:t> </a:t>
            </a:r>
            <a:r>
              <a:rPr sz="1900" spc="-5" dirty="0">
                <a:latin typeface="Tahoma"/>
                <a:cs typeface="Tahoma"/>
              </a:rPr>
              <a:t>error</a:t>
            </a:r>
            <a:r>
              <a:rPr sz="1900" spc="30" dirty="0">
                <a:latin typeface="Tahoma"/>
                <a:cs typeface="Tahoma"/>
              </a:rPr>
              <a:t> </a:t>
            </a:r>
            <a:r>
              <a:rPr sz="1900" spc="-5" dirty="0">
                <a:latin typeface="Tahoma"/>
                <a:cs typeface="Tahoma"/>
              </a:rPr>
              <a:t>returns</a:t>
            </a:r>
            <a:r>
              <a:rPr sz="1900" spc="35" dirty="0">
                <a:latin typeface="Tahoma"/>
                <a:cs typeface="Tahoma"/>
              </a:rPr>
              <a:t> </a:t>
            </a:r>
            <a:r>
              <a:rPr sz="1900" spc="-10" dirty="0">
                <a:latin typeface="Tahoma"/>
                <a:cs typeface="Tahoma"/>
              </a:rPr>
              <a:t>-1</a:t>
            </a:r>
            <a:endParaRPr sz="1900" dirty="0">
              <a:latin typeface="Tahoma"/>
              <a:cs typeface="Tahoma"/>
            </a:endParaRPr>
          </a:p>
          <a:p>
            <a:pPr marL="354965" indent="-342900">
              <a:lnSpc>
                <a:spcPct val="100000"/>
              </a:lnSpc>
              <a:spcBef>
                <a:spcPts val="414"/>
              </a:spcBef>
              <a:buClr>
                <a:srgbClr val="000000"/>
              </a:buClr>
              <a:buChar char="•"/>
              <a:tabLst>
                <a:tab pos="355600" algn="l"/>
              </a:tabLst>
            </a:pPr>
            <a:r>
              <a:rPr sz="2100" dirty="0">
                <a:solidFill>
                  <a:srgbClr val="0070BF"/>
                </a:solidFill>
                <a:latin typeface="Consolas"/>
                <a:cs typeface="Consolas"/>
              </a:rPr>
              <a:t>pop</a:t>
            </a:r>
            <a:r>
              <a:rPr sz="2100" spc="-25" dirty="0">
                <a:solidFill>
                  <a:srgbClr val="0070BF"/>
                </a:solidFill>
                <a:latin typeface="Consolas"/>
                <a:cs typeface="Consolas"/>
              </a:rPr>
              <a:t>e</a:t>
            </a:r>
            <a:r>
              <a:rPr sz="2100" dirty="0">
                <a:solidFill>
                  <a:srgbClr val="0070BF"/>
                </a:solidFill>
                <a:latin typeface="Consolas"/>
                <a:cs typeface="Consolas"/>
              </a:rPr>
              <a:t>n</a:t>
            </a:r>
            <a:r>
              <a:rPr sz="2100" spc="-505" dirty="0">
                <a:solidFill>
                  <a:srgbClr val="0070BF"/>
                </a:solidFill>
                <a:latin typeface="Consolas"/>
                <a:cs typeface="Consolas"/>
              </a:rPr>
              <a:t> </a:t>
            </a:r>
            <a:r>
              <a:rPr sz="2100" spc="5" dirty="0">
                <a:solidFill>
                  <a:srgbClr val="0070BF"/>
                </a:solidFill>
                <a:latin typeface="Tahoma"/>
                <a:cs typeface="Tahoma"/>
              </a:rPr>
              <a:t>s</a:t>
            </a:r>
            <a:r>
              <a:rPr sz="2100" spc="-20" dirty="0">
                <a:solidFill>
                  <a:srgbClr val="0070BF"/>
                </a:solidFill>
                <a:latin typeface="Tahoma"/>
                <a:cs typeface="Tahoma"/>
              </a:rPr>
              <a:t>y</a:t>
            </a:r>
            <a:r>
              <a:rPr sz="2100" spc="5" dirty="0">
                <a:solidFill>
                  <a:srgbClr val="0070BF"/>
                </a:solidFill>
                <a:latin typeface="Tahoma"/>
                <a:cs typeface="Tahoma"/>
              </a:rPr>
              <a:t>s</a:t>
            </a:r>
            <a:r>
              <a:rPr sz="2100" spc="10" dirty="0">
                <a:solidFill>
                  <a:srgbClr val="0070BF"/>
                </a:solidFill>
                <a:latin typeface="Tahoma"/>
                <a:cs typeface="Tahoma"/>
              </a:rPr>
              <a:t>t</a:t>
            </a:r>
            <a:r>
              <a:rPr sz="2100" spc="-15" dirty="0">
                <a:solidFill>
                  <a:srgbClr val="0070BF"/>
                </a:solidFill>
                <a:latin typeface="Tahoma"/>
                <a:cs typeface="Tahoma"/>
              </a:rPr>
              <a:t>e</a:t>
            </a:r>
            <a:r>
              <a:rPr sz="2100" dirty="0">
                <a:solidFill>
                  <a:srgbClr val="0070BF"/>
                </a:solidFill>
                <a:latin typeface="Tahoma"/>
                <a:cs typeface="Tahoma"/>
              </a:rPr>
              <a:t>m</a:t>
            </a:r>
            <a:r>
              <a:rPr sz="2100" spc="15" dirty="0">
                <a:solidFill>
                  <a:srgbClr val="0070BF"/>
                </a:solidFill>
                <a:latin typeface="Tahoma"/>
                <a:cs typeface="Tahoma"/>
              </a:rPr>
              <a:t> </a:t>
            </a:r>
            <a:r>
              <a:rPr sz="2100" spc="-5" dirty="0">
                <a:solidFill>
                  <a:srgbClr val="0070BF"/>
                </a:solidFill>
                <a:latin typeface="Tahoma"/>
                <a:cs typeface="Tahoma"/>
              </a:rPr>
              <a:t>c</a:t>
            </a:r>
            <a:r>
              <a:rPr sz="2100" spc="-15" dirty="0">
                <a:solidFill>
                  <a:srgbClr val="0070BF"/>
                </a:solidFill>
                <a:latin typeface="Tahoma"/>
                <a:cs typeface="Tahoma"/>
              </a:rPr>
              <a:t>a</a:t>
            </a:r>
            <a:r>
              <a:rPr sz="2100" dirty="0">
                <a:solidFill>
                  <a:srgbClr val="0070BF"/>
                </a:solidFill>
                <a:latin typeface="Tahoma"/>
                <a:cs typeface="Tahoma"/>
              </a:rPr>
              <a:t>ll</a:t>
            </a:r>
            <a:endParaRPr sz="2100" dirty="0">
              <a:latin typeface="Tahoma"/>
              <a:cs typeface="Tahoma"/>
            </a:endParaRPr>
          </a:p>
          <a:p>
            <a:pPr marL="875030" marR="616585">
              <a:lnSpc>
                <a:spcPct val="100000"/>
              </a:lnSpc>
              <a:spcBef>
                <a:spcPts val="1860"/>
              </a:spcBef>
            </a:pPr>
            <a:r>
              <a:rPr sz="1800" spc="-5" dirty="0">
                <a:latin typeface="Consolas"/>
                <a:cs typeface="Consolas"/>
              </a:rPr>
              <a:t>FILE *popen(const </a:t>
            </a:r>
            <a:r>
              <a:rPr sz="1800" spc="-10" dirty="0">
                <a:latin typeface="Consolas"/>
                <a:cs typeface="Consolas"/>
              </a:rPr>
              <a:t>char </a:t>
            </a:r>
            <a:r>
              <a:rPr sz="1800" spc="-5" dirty="0">
                <a:latin typeface="Consolas"/>
                <a:cs typeface="Consolas"/>
              </a:rPr>
              <a:t>*command, </a:t>
            </a:r>
            <a:r>
              <a:rPr sz="1800" dirty="0">
                <a:latin typeface="Consolas"/>
                <a:cs typeface="Consolas"/>
              </a:rPr>
              <a:t>const char </a:t>
            </a:r>
            <a:r>
              <a:rPr sz="1800" spc="-10" dirty="0">
                <a:latin typeface="Consolas"/>
                <a:cs typeface="Consolas"/>
              </a:rPr>
              <a:t>*type); </a:t>
            </a:r>
            <a:r>
              <a:rPr sz="1800" spc="-975" dirty="0">
                <a:latin typeface="Consolas"/>
                <a:cs typeface="Consolas"/>
              </a:rPr>
              <a:t> </a:t>
            </a:r>
            <a:r>
              <a:rPr sz="1800" spc="-5" dirty="0">
                <a:latin typeface="Consolas"/>
                <a:cs typeface="Consolas"/>
              </a:rPr>
              <a:t>FILE* </a:t>
            </a:r>
            <a:r>
              <a:rPr sz="1800" spc="-10" dirty="0">
                <a:latin typeface="Consolas"/>
                <a:cs typeface="Consolas"/>
              </a:rPr>
              <a:t>file</a:t>
            </a:r>
            <a:r>
              <a:rPr sz="1800" spc="-5" dirty="0">
                <a:latin typeface="Consolas"/>
                <a:cs typeface="Consolas"/>
              </a:rPr>
              <a:t> </a:t>
            </a:r>
            <a:r>
              <a:rPr sz="1800" dirty="0">
                <a:latin typeface="Consolas"/>
                <a:cs typeface="Consolas"/>
              </a:rPr>
              <a:t>= </a:t>
            </a:r>
            <a:r>
              <a:rPr sz="1800" spc="-5" dirty="0">
                <a:latin typeface="Consolas"/>
                <a:cs typeface="Consolas"/>
              </a:rPr>
              <a:t>popen("ntpdate", "r");</a:t>
            </a:r>
            <a:endParaRPr sz="1800" dirty="0">
              <a:latin typeface="Consolas"/>
              <a:cs typeface="Consolas"/>
            </a:endParaRPr>
          </a:p>
          <a:p>
            <a:pPr>
              <a:lnSpc>
                <a:spcPct val="100000"/>
              </a:lnSpc>
              <a:spcBef>
                <a:spcPts val="5"/>
              </a:spcBef>
            </a:pPr>
            <a:endParaRPr sz="1700" dirty="0">
              <a:latin typeface="Consolas"/>
              <a:cs typeface="Consolas"/>
            </a:endParaRPr>
          </a:p>
          <a:p>
            <a:pPr marL="756285" lvl="1" indent="-287655">
              <a:lnSpc>
                <a:spcPct val="100000"/>
              </a:lnSpc>
              <a:buChar char="–"/>
              <a:tabLst>
                <a:tab pos="756285" algn="l"/>
                <a:tab pos="756920" algn="l"/>
              </a:tabLst>
            </a:pPr>
            <a:r>
              <a:rPr sz="1900" spc="-10" dirty="0">
                <a:latin typeface="Tahoma"/>
                <a:cs typeface="Tahoma"/>
              </a:rPr>
              <a:t>Opens</a:t>
            </a:r>
            <a:r>
              <a:rPr sz="1900" spc="30" dirty="0">
                <a:latin typeface="Tahoma"/>
                <a:cs typeface="Tahoma"/>
              </a:rPr>
              <a:t> </a:t>
            </a:r>
            <a:r>
              <a:rPr sz="1900" spc="-5" dirty="0">
                <a:latin typeface="Tahoma"/>
                <a:cs typeface="Tahoma"/>
              </a:rPr>
              <a:t>a</a:t>
            </a:r>
            <a:r>
              <a:rPr sz="1900" dirty="0">
                <a:latin typeface="Tahoma"/>
                <a:cs typeface="Tahoma"/>
              </a:rPr>
              <a:t> </a:t>
            </a:r>
            <a:r>
              <a:rPr sz="1900" spc="-5" dirty="0">
                <a:latin typeface="Tahoma"/>
                <a:cs typeface="Tahoma"/>
              </a:rPr>
              <a:t>process</a:t>
            </a:r>
            <a:r>
              <a:rPr sz="1900" spc="30" dirty="0">
                <a:latin typeface="Tahoma"/>
                <a:cs typeface="Tahoma"/>
              </a:rPr>
              <a:t> </a:t>
            </a:r>
            <a:r>
              <a:rPr sz="1900" spc="-10" dirty="0">
                <a:latin typeface="Tahoma"/>
                <a:cs typeface="Tahoma"/>
              </a:rPr>
              <a:t>by</a:t>
            </a:r>
            <a:r>
              <a:rPr sz="1900" spc="15" dirty="0">
                <a:latin typeface="Tahoma"/>
                <a:cs typeface="Tahoma"/>
              </a:rPr>
              <a:t> </a:t>
            </a:r>
            <a:r>
              <a:rPr sz="1900" spc="-5" dirty="0">
                <a:latin typeface="Tahoma"/>
                <a:cs typeface="Tahoma"/>
              </a:rPr>
              <a:t>creating</a:t>
            </a:r>
            <a:r>
              <a:rPr sz="1900" spc="20" dirty="0">
                <a:latin typeface="Tahoma"/>
                <a:cs typeface="Tahoma"/>
              </a:rPr>
              <a:t> </a:t>
            </a:r>
            <a:r>
              <a:rPr sz="1900" spc="-5" dirty="0">
                <a:latin typeface="Tahoma"/>
                <a:cs typeface="Tahoma"/>
              </a:rPr>
              <a:t>a</a:t>
            </a:r>
            <a:r>
              <a:rPr sz="1900" spc="20" dirty="0">
                <a:latin typeface="Tahoma"/>
                <a:cs typeface="Tahoma"/>
              </a:rPr>
              <a:t> </a:t>
            </a:r>
            <a:r>
              <a:rPr sz="1900" spc="-5" dirty="0">
                <a:latin typeface="Tahoma"/>
                <a:cs typeface="Tahoma"/>
              </a:rPr>
              <a:t>pipe,</a:t>
            </a:r>
            <a:r>
              <a:rPr sz="1900" spc="5" dirty="0">
                <a:latin typeface="Tahoma"/>
                <a:cs typeface="Tahoma"/>
              </a:rPr>
              <a:t> </a:t>
            </a:r>
            <a:r>
              <a:rPr sz="1900" spc="-5" dirty="0">
                <a:latin typeface="Tahoma"/>
                <a:cs typeface="Tahoma"/>
              </a:rPr>
              <a:t>forking,</a:t>
            </a:r>
            <a:r>
              <a:rPr sz="1900" spc="40" dirty="0">
                <a:latin typeface="Tahoma"/>
                <a:cs typeface="Tahoma"/>
              </a:rPr>
              <a:t> </a:t>
            </a:r>
            <a:r>
              <a:rPr sz="1900" spc="-10" dirty="0">
                <a:latin typeface="Tahoma"/>
                <a:cs typeface="Tahoma"/>
              </a:rPr>
              <a:t>and</a:t>
            </a:r>
            <a:r>
              <a:rPr sz="1900" spc="5" dirty="0">
                <a:latin typeface="Tahoma"/>
                <a:cs typeface="Tahoma"/>
              </a:rPr>
              <a:t> </a:t>
            </a:r>
            <a:r>
              <a:rPr sz="1900" spc="-5" dirty="0">
                <a:latin typeface="Tahoma"/>
                <a:cs typeface="Tahoma"/>
              </a:rPr>
              <a:t>invoking</a:t>
            </a:r>
            <a:r>
              <a:rPr sz="1900" spc="20" dirty="0">
                <a:latin typeface="Tahoma"/>
                <a:cs typeface="Tahoma"/>
              </a:rPr>
              <a:t> </a:t>
            </a:r>
            <a:r>
              <a:rPr sz="1900" dirty="0">
                <a:latin typeface="Tahoma"/>
                <a:cs typeface="Tahoma"/>
              </a:rPr>
              <a:t>the </a:t>
            </a:r>
            <a:r>
              <a:rPr sz="1900" spc="-5" dirty="0">
                <a:latin typeface="Tahoma"/>
                <a:cs typeface="Tahoma"/>
              </a:rPr>
              <a:t>shell</a:t>
            </a:r>
            <a:endParaRPr sz="1900" dirty="0">
              <a:latin typeface="Tahoma"/>
              <a:cs typeface="Tahoma"/>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7" name="object 7"/>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38</a:t>
            </a:fld>
            <a:endParaRPr sz="1400">
              <a:latin typeface="Tahoma"/>
              <a:cs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101850" cy="452120"/>
          </a:xfrm>
          <a:prstGeom prst="rect">
            <a:avLst/>
          </a:prstGeom>
        </p:spPr>
        <p:txBody>
          <a:bodyPr vert="horz" wrap="square" lIns="0" tIns="12065" rIns="0" bIns="0" rtlCol="0">
            <a:spAutoFit/>
          </a:bodyPr>
          <a:lstStyle/>
          <a:p>
            <a:pPr marL="12700">
              <a:lnSpc>
                <a:spcPct val="100000"/>
              </a:lnSpc>
              <a:spcBef>
                <a:spcPts val="95"/>
              </a:spcBef>
            </a:pPr>
            <a:r>
              <a:rPr spc="-10" dirty="0"/>
              <a:t>Pipe</a:t>
            </a:r>
            <a:r>
              <a:rPr spc="-60" dirty="0"/>
              <a:t> </a:t>
            </a:r>
            <a:r>
              <a:rPr spc="-5" dirty="0"/>
              <a:t>Creation</a:t>
            </a:r>
          </a:p>
        </p:txBody>
      </p:sp>
      <p:sp>
        <p:nvSpPr>
          <p:cNvPr id="3" name="object 3"/>
          <p:cNvSpPr txBox="1"/>
          <p:nvPr/>
        </p:nvSpPr>
        <p:spPr>
          <a:xfrm>
            <a:off x="874225" y="1604892"/>
            <a:ext cx="3937635" cy="2952115"/>
          </a:xfrm>
          <a:prstGeom prst="rect">
            <a:avLst/>
          </a:prstGeom>
        </p:spPr>
        <p:txBody>
          <a:bodyPr vert="horz" wrap="square" lIns="0" tIns="73025" rIns="0" bIns="0" rtlCol="0">
            <a:spAutoFit/>
          </a:bodyPr>
          <a:lstStyle/>
          <a:p>
            <a:pPr marL="12700">
              <a:lnSpc>
                <a:spcPct val="100000"/>
              </a:lnSpc>
              <a:spcBef>
                <a:spcPts val="575"/>
              </a:spcBef>
            </a:pPr>
            <a:r>
              <a:rPr sz="2000" dirty="0">
                <a:latin typeface="Consolas"/>
                <a:cs typeface="Consolas"/>
              </a:rPr>
              <a:t>int</a:t>
            </a:r>
            <a:r>
              <a:rPr sz="2000" spc="-50" dirty="0">
                <a:latin typeface="Consolas"/>
                <a:cs typeface="Consolas"/>
              </a:rPr>
              <a:t> </a:t>
            </a:r>
            <a:r>
              <a:rPr sz="2000" dirty="0">
                <a:latin typeface="Consolas"/>
                <a:cs typeface="Consolas"/>
              </a:rPr>
              <a:t>main()</a:t>
            </a:r>
            <a:endParaRPr sz="2000">
              <a:latin typeface="Consolas"/>
              <a:cs typeface="Consolas"/>
            </a:endParaRPr>
          </a:p>
          <a:p>
            <a:pPr marL="12700">
              <a:lnSpc>
                <a:spcPct val="100000"/>
              </a:lnSpc>
              <a:spcBef>
                <a:spcPts val="480"/>
              </a:spcBef>
            </a:pPr>
            <a:r>
              <a:rPr sz="2000" dirty="0">
                <a:latin typeface="Consolas"/>
                <a:cs typeface="Consolas"/>
              </a:rPr>
              <a:t>{</a:t>
            </a:r>
            <a:endParaRPr sz="2000">
              <a:latin typeface="Consolas"/>
              <a:cs typeface="Consolas"/>
            </a:endParaRPr>
          </a:p>
          <a:p>
            <a:pPr marL="571500">
              <a:lnSpc>
                <a:spcPct val="100000"/>
              </a:lnSpc>
              <a:spcBef>
                <a:spcPts val="484"/>
              </a:spcBef>
            </a:pPr>
            <a:r>
              <a:rPr sz="2000" dirty="0">
                <a:latin typeface="Consolas"/>
                <a:cs typeface="Consolas"/>
              </a:rPr>
              <a:t>int</a:t>
            </a:r>
            <a:r>
              <a:rPr sz="2000" spc="-45" dirty="0">
                <a:latin typeface="Consolas"/>
                <a:cs typeface="Consolas"/>
              </a:rPr>
              <a:t> </a:t>
            </a:r>
            <a:r>
              <a:rPr sz="2000" spc="-5" dirty="0">
                <a:solidFill>
                  <a:srgbClr val="0070BF"/>
                </a:solidFill>
                <a:latin typeface="Consolas"/>
                <a:cs typeface="Consolas"/>
              </a:rPr>
              <a:t>pfds[2]</a:t>
            </a:r>
            <a:r>
              <a:rPr sz="2000" spc="-5" dirty="0">
                <a:latin typeface="Consolas"/>
                <a:cs typeface="Consolas"/>
              </a:rPr>
              <a:t>;</a:t>
            </a:r>
            <a:endParaRPr sz="2000">
              <a:latin typeface="Consolas"/>
              <a:cs typeface="Consolas"/>
            </a:endParaRPr>
          </a:p>
          <a:p>
            <a:pPr marL="571500">
              <a:lnSpc>
                <a:spcPct val="100000"/>
              </a:lnSpc>
              <a:spcBef>
                <a:spcPts val="480"/>
              </a:spcBef>
              <a:tabLst>
                <a:tab pos="3784600" algn="l"/>
              </a:tabLst>
            </a:pPr>
            <a:r>
              <a:rPr sz="2000" dirty="0">
                <a:latin typeface="Consolas"/>
                <a:cs typeface="Consolas"/>
              </a:rPr>
              <a:t>if </a:t>
            </a:r>
            <a:r>
              <a:rPr sz="2000" spc="-5" dirty="0">
                <a:latin typeface="Consolas"/>
                <a:cs typeface="Consolas"/>
              </a:rPr>
              <a:t>(</a:t>
            </a:r>
            <a:r>
              <a:rPr sz="2000" dirty="0">
                <a:solidFill>
                  <a:srgbClr val="0070BF"/>
                </a:solidFill>
                <a:latin typeface="Consolas"/>
                <a:cs typeface="Consolas"/>
              </a:rPr>
              <a:t>pi</a:t>
            </a:r>
            <a:r>
              <a:rPr sz="2000" spc="-20" dirty="0">
                <a:solidFill>
                  <a:srgbClr val="0070BF"/>
                </a:solidFill>
                <a:latin typeface="Consolas"/>
                <a:cs typeface="Consolas"/>
              </a:rPr>
              <a:t>p</a:t>
            </a:r>
            <a:r>
              <a:rPr sz="2000" dirty="0">
                <a:solidFill>
                  <a:srgbClr val="0070BF"/>
                </a:solidFill>
                <a:latin typeface="Consolas"/>
                <a:cs typeface="Consolas"/>
              </a:rPr>
              <a:t>e(pfds)</a:t>
            </a:r>
            <a:r>
              <a:rPr sz="2000" spc="-10" dirty="0">
                <a:solidFill>
                  <a:srgbClr val="0070BF"/>
                </a:solidFill>
                <a:latin typeface="Consolas"/>
                <a:cs typeface="Consolas"/>
              </a:rPr>
              <a:t> </a:t>
            </a:r>
            <a:r>
              <a:rPr sz="2000" dirty="0">
                <a:latin typeface="Consolas"/>
                <a:cs typeface="Consolas"/>
              </a:rPr>
              <a:t>==</a:t>
            </a:r>
            <a:r>
              <a:rPr sz="2000" spc="-20" dirty="0">
                <a:latin typeface="Consolas"/>
                <a:cs typeface="Consolas"/>
              </a:rPr>
              <a:t> </a:t>
            </a:r>
            <a:r>
              <a:rPr sz="2000" dirty="0">
                <a:latin typeface="Consolas"/>
                <a:cs typeface="Consolas"/>
              </a:rPr>
              <a:t>-1)	{</a:t>
            </a:r>
            <a:endParaRPr sz="2000">
              <a:latin typeface="Consolas"/>
              <a:cs typeface="Consolas"/>
            </a:endParaRPr>
          </a:p>
          <a:p>
            <a:pPr marL="1130935" marR="705485">
              <a:lnSpc>
                <a:spcPct val="120000"/>
              </a:lnSpc>
            </a:pPr>
            <a:r>
              <a:rPr sz="2000" dirty="0">
                <a:solidFill>
                  <a:srgbClr val="0070BF"/>
                </a:solidFill>
                <a:latin typeface="Consolas"/>
                <a:cs typeface="Consolas"/>
              </a:rPr>
              <a:t>pe</a:t>
            </a:r>
            <a:r>
              <a:rPr sz="2000" spc="-20" dirty="0">
                <a:solidFill>
                  <a:srgbClr val="0070BF"/>
                </a:solidFill>
                <a:latin typeface="Consolas"/>
                <a:cs typeface="Consolas"/>
              </a:rPr>
              <a:t>r</a:t>
            </a:r>
            <a:r>
              <a:rPr sz="2000" dirty="0">
                <a:solidFill>
                  <a:srgbClr val="0070BF"/>
                </a:solidFill>
                <a:latin typeface="Consolas"/>
                <a:cs typeface="Consolas"/>
              </a:rPr>
              <a:t>ro</a:t>
            </a:r>
            <a:r>
              <a:rPr sz="2000" spc="5" dirty="0">
                <a:solidFill>
                  <a:srgbClr val="0070BF"/>
                </a:solidFill>
                <a:latin typeface="Consolas"/>
                <a:cs typeface="Consolas"/>
              </a:rPr>
              <a:t>r</a:t>
            </a:r>
            <a:r>
              <a:rPr sz="2000" spc="-20" dirty="0">
                <a:latin typeface="Consolas"/>
                <a:cs typeface="Consolas"/>
              </a:rPr>
              <a:t>(</a:t>
            </a:r>
            <a:r>
              <a:rPr sz="2000" spc="20" dirty="0">
                <a:latin typeface="Consolas"/>
                <a:cs typeface="Consolas"/>
              </a:rPr>
              <a:t>"</a:t>
            </a:r>
            <a:r>
              <a:rPr sz="2000" dirty="0">
                <a:latin typeface="Consolas"/>
                <a:cs typeface="Consolas"/>
              </a:rPr>
              <a:t>p</a:t>
            </a:r>
            <a:r>
              <a:rPr sz="2000" spc="-20" dirty="0">
                <a:latin typeface="Consolas"/>
                <a:cs typeface="Consolas"/>
              </a:rPr>
              <a:t>i</a:t>
            </a:r>
            <a:r>
              <a:rPr sz="2000" dirty="0">
                <a:latin typeface="Consolas"/>
                <a:cs typeface="Consolas"/>
              </a:rPr>
              <a:t>pe"</a:t>
            </a:r>
            <a:r>
              <a:rPr sz="2000" spc="-20" dirty="0">
                <a:latin typeface="Consolas"/>
                <a:cs typeface="Consolas"/>
              </a:rPr>
              <a:t>)</a:t>
            </a:r>
            <a:r>
              <a:rPr sz="2000" dirty="0">
                <a:latin typeface="Consolas"/>
                <a:cs typeface="Consolas"/>
              </a:rPr>
              <a:t>;  </a:t>
            </a:r>
            <a:r>
              <a:rPr sz="2000" spc="-5" dirty="0">
                <a:latin typeface="Consolas"/>
                <a:cs typeface="Consolas"/>
              </a:rPr>
              <a:t>exit(1);</a:t>
            </a:r>
            <a:endParaRPr sz="2000">
              <a:latin typeface="Consolas"/>
              <a:cs typeface="Consolas"/>
            </a:endParaRPr>
          </a:p>
          <a:p>
            <a:pPr marL="571500">
              <a:lnSpc>
                <a:spcPct val="100000"/>
              </a:lnSpc>
              <a:spcBef>
                <a:spcPts val="475"/>
              </a:spcBef>
            </a:pPr>
            <a:r>
              <a:rPr sz="2000" dirty="0">
                <a:latin typeface="Consolas"/>
                <a:cs typeface="Consolas"/>
              </a:rPr>
              <a:t>}</a:t>
            </a:r>
            <a:endParaRPr sz="2000">
              <a:latin typeface="Consolas"/>
              <a:cs typeface="Consolas"/>
            </a:endParaRPr>
          </a:p>
          <a:p>
            <a:pPr marL="12700">
              <a:lnSpc>
                <a:spcPct val="100000"/>
              </a:lnSpc>
              <a:spcBef>
                <a:spcPts val="484"/>
              </a:spcBef>
            </a:pPr>
            <a:r>
              <a:rPr sz="2000" dirty="0">
                <a:latin typeface="Consolas"/>
                <a:cs typeface="Consolas"/>
              </a:rPr>
              <a:t>}</a:t>
            </a:r>
            <a:endParaRPr sz="2000">
              <a:latin typeface="Consolas"/>
              <a:cs typeface="Consolas"/>
            </a:endParaRPr>
          </a:p>
        </p:txBody>
      </p:sp>
      <p:sp>
        <p:nvSpPr>
          <p:cNvPr id="4" name="object 4"/>
          <p:cNvSpPr/>
          <p:nvPr/>
        </p:nvSpPr>
        <p:spPr>
          <a:xfrm>
            <a:off x="4386072" y="3397008"/>
            <a:ext cx="4800600" cy="2828925"/>
          </a:xfrm>
          <a:custGeom>
            <a:avLst/>
            <a:gdLst/>
            <a:ahLst/>
            <a:cxnLst/>
            <a:rect l="l" t="t" r="r" b="b"/>
            <a:pathLst>
              <a:path w="4800600" h="2828925">
                <a:moveTo>
                  <a:pt x="4800587" y="1600200"/>
                </a:moveTo>
                <a:lnTo>
                  <a:pt x="3890759" y="1600200"/>
                </a:lnTo>
                <a:lnTo>
                  <a:pt x="3890759" y="1594104"/>
                </a:lnTo>
                <a:lnTo>
                  <a:pt x="3892283" y="1546860"/>
                </a:lnTo>
                <a:lnTo>
                  <a:pt x="3889235" y="1452372"/>
                </a:lnTo>
                <a:lnTo>
                  <a:pt x="3886187" y="1405128"/>
                </a:lnTo>
                <a:lnTo>
                  <a:pt x="3881615" y="1357884"/>
                </a:lnTo>
                <a:lnTo>
                  <a:pt x="3881615" y="1499616"/>
                </a:lnTo>
                <a:lnTo>
                  <a:pt x="3881615" y="1594104"/>
                </a:lnTo>
                <a:lnTo>
                  <a:pt x="3881412" y="1600200"/>
                </a:lnTo>
                <a:lnTo>
                  <a:pt x="3881120" y="1600200"/>
                </a:lnTo>
                <a:lnTo>
                  <a:pt x="3881120" y="1609331"/>
                </a:lnTo>
                <a:lnTo>
                  <a:pt x="3877043" y="1735836"/>
                </a:lnTo>
                <a:lnTo>
                  <a:pt x="3870947" y="1827276"/>
                </a:lnTo>
                <a:lnTo>
                  <a:pt x="3866375" y="1872996"/>
                </a:lnTo>
                <a:lnTo>
                  <a:pt x="3857231" y="1961388"/>
                </a:lnTo>
                <a:lnTo>
                  <a:pt x="3852659" y="2004060"/>
                </a:lnTo>
                <a:lnTo>
                  <a:pt x="3846563" y="2046732"/>
                </a:lnTo>
                <a:lnTo>
                  <a:pt x="3840467" y="2087880"/>
                </a:lnTo>
                <a:lnTo>
                  <a:pt x="3832847" y="2127504"/>
                </a:lnTo>
                <a:lnTo>
                  <a:pt x="3826751" y="2167128"/>
                </a:lnTo>
                <a:lnTo>
                  <a:pt x="3811511" y="2240280"/>
                </a:lnTo>
                <a:lnTo>
                  <a:pt x="3802367" y="2275332"/>
                </a:lnTo>
                <a:lnTo>
                  <a:pt x="3794747" y="2307336"/>
                </a:lnTo>
                <a:lnTo>
                  <a:pt x="3785603" y="2339340"/>
                </a:lnTo>
                <a:lnTo>
                  <a:pt x="3767315" y="2397252"/>
                </a:lnTo>
                <a:lnTo>
                  <a:pt x="3758171" y="2423160"/>
                </a:lnTo>
                <a:lnTo>
                  <a:pt x="3747503" y="2446020"/>
                </a:lnTo>
                <a:lnTo>
                  <a:pt x="3738359" y="2467356"/>
                </a:lnTo>
                <a:lnTo>
                  <a:pt x="3732263" y="2478024"/>
                </a:lnTo>
                <a:lnTo>
                  <a:pt x="3723119" y="2496312"/>
                </a:lnTo>
                <a:lnTo>
                  <a:pt x="3718547" y="2503932"/>
                </a:lnTo>
                <a:lnTo>
                  <a:pt x="3712451" y="2511552"/>
                </a:lnTo>
                <a:lnTo>
                  <a:pt x="3707879" y="2519172"/>
                </a:lnTo>
                <a:lnTo>
                  <a:pt x="3703307" y="2525268"/>
                </a:lnTo>
                <a:lnTo>
                  <a:pt x="3688067" y="2540508"/>
                </a:lnTo>
                <a:lnTo>
                  <a:pt x="3681971" y="2543556"/>
                </a:lnTo>
                <a:lnTo>
                  <a:pt x="3672827" y="2549652"/>
                </a:lnTo>
                <a:lnTo>
                  <a:pt x="3668255" y="2551176"/>
                </a:lnTo>
                <a:lnTo>
                  <a:pt x="3663696" y="2551176"/>
                </a:lnTo>
                <a:lnTo>
                  <a:pt x="3663696" y="2295144"/>
                </a:lnTo>
                <a:lnTo>
                  <a:pt x="3663696" y="2290572"/>
                </a:lnTo>
                <a:lnTo>
                  <a:pt x="3663696" y="2286000"/>
                </a:lnTo>
                <a:lnTo>
                  <a:pt x="3653028" y="2286000"/>
                </a:lnTo>
                <a:lnTo>
                  <a:pt x="3653028" y="2295144"/>
                </a:lnTo>
                <a:lnTo>
                  <a:pt x="3653028" y="2819400"/>
                </a:lnTo>
                <a:lnTo>
                  <a:pt x="1225296" y="2819400"/>
                </a:lnTo>
                <a:lnTo>
                  <a:pt x="1225296" y="2295144"/>
                </a:lnTo>
                <a:lnTo>
                  <a:pt x="3653028" y="2295144"/>
                </a:lnTo>
                <a:lnTo>
                  <a:pt x="3653028" y="2286000"/>
                </a:lnTo>
                <a:lnTo>
                  <a:pt x="1214628" y="2286000"/>
                </a:lnTo>
                <a:lnTo>
                  <a:pt x="1214628" y="2547772"/>
                </a:lnTo>
                <a:lnTo>
                  <a:pt x="1202372" y="2522220"/>
                </a:lnTo>
                <a:lnTo>
                  <a:pt x="1182611" y="2481072"/>
                </a:lnTo>
                <a:lnTo>
                  <a:pt x="1162824" y="2506611"/>
                </a:lnTo>
                <a:lnTo>
                  <a:pt x="1159751" y="2503932"/>
                </a:lnTo>
                <a:lnTo>
                  <a:pt x="1155179" y="2496312"/>
                </a:lnTo>
                <a:lnTo>
                  <a:pt x="1146035" y="2478024"/>
                </a:lnTo>
                <a:lnTo>
                  <a:pt x="1139939" y="2467356"/>
                </a:lnTo>
                <a:lnTo>
                  <a:pt x="1130795" y="2446020"/>
                </a:lnTo>
                <a:lnTo>
                  <a:pt x="1120127" y="2423160"/>
                </a:lnTo>
                <a:lnTo>
                  <a:pt x="1110983" y="2397252"/>
                </a:lnTo>
                <a:lnTo>
                  <a:pt x="1101839" y="2369820"/>
                </a:lnTo>
                <a:lnTo>
                  <a:pt x="1092695" y="2339340"/>
                </a:lnTo>
                <a:lnTo>
                  <a:pt x="1083551" y="2307336"/>
                </a:lnTo>
                <a:lnTo>
                  <a:pt x="1075931" y="2275332"/>
                </a:lnTo>
                <a:lnTo>
                  <a:pt x="1066787" y="2240280"/>
                </a:lnTo>
                <a:lnTo>
                  <a:pt x="1051547" y="2167128"/>
                </a:lnTo>
                <a:lnTo>
                  <a:pt x="1045451" y="2127504"/>
                </a:lnTo>
                <a:lnTo>
                  <a:pt x="1037831" y="2087880"/>
                </a:lnTo>
                <a:lnTo>
                  <a:pt x="1031735" y="2046732"/>
                </a:lnTo>
                <a:lnTo>
                  <a:pt x="1025639" y="2004060"/>
                </a:lnTo>
                <a:lnTo>
                  <a:pt x="1021067" y="1961388"/>
                </a:lnTo>
                <a:lnTo>
                  <a:pt x="1014971" y="1917192"/>
                </a:lnTo>
                <a:lnTo>
                  <a:pt x="1011923" y="1872996"/>
                </a:lnTo>
                <a:lnTo>
                  <a:pt x="1007351" y="1827276"/>
                </a:lnTo>
                <a:lnTo>
                  <a:pt x="1001255" y="1735836"/>
                </a:lnTo>
                <a:lnTo>
                  <a:pt x="999731" y="1688592"/>
                </a:lnTo>
                <a:lnTo>
                  <a:pt x="996683" y="1641348"/>
                </a:lnTo>
                <a:lnTo>
                  <a:pt x="996683" y="1609331"/>
                </a:lnTo>
                <a:lnTo>
                  <a:pt x="3881120" y="1609331"/>
                </a:lnTo>
                <a:lnTo>
                  <a:pt x="3881120" y="1600200"/>
                </a:lnTo>
                <a:lnTo>
                  <a:pt x="996683" y="1600200"/>
                </a:lnTo>
                <a:lnTo>
                  <a:pt x="996683" y="1499616"/>
                </a:lnTo>
                <a:lnTo>
                  <a:pt x="999731" y="1452372"/>
                </a:lnTo>
                <a:lnTo>
                  <a:pt x="1004303" y="1406652"/>
                </a:lnTo>
                <a:lnTo>
                  <a:pt x="1010399" y="1359408"/>
                </a:lnTo>
                <a:lnTo>
                  <a:pt x="1016495" y="1313688"/>
                </a:lnTo>
                <a:lnTo>
                  <a:pt x="1025639" y="1267968"/>
                </a:lnTo>
                <a:lnTo>
                  <a:pt x="1036307" y="1222248"/>
                </a:lnTo>
                <a:lnTo>
                  <a:pt x="1060691" y="1133856"/>
                </a:lnTo>
                <a:lnTo>
                  <a:pt x="1091171" y="1048512"/>
                </a:lnTo>
                <a:lnTo>
                  <a:pt x="1107935" y="1007364"/>
                </a:lnTo>
                <a:lnTo>
                  <a:pt x="1126223" y="967740"/>
                </a:lnTo>
                <a:lnTo>
                  <a:pt x="1144511" y="929640"/>
                </a:lnTo>
                <a:lnTo>
                  <a:pt x="1164323" y="891540"/>
                </a:lnTo>
                <a:lnTo>
                  <a:pt x="1185659" y="854964"/>
                </a:lnTo>
                <a:lnTo>
                  <a:pt x="1206995" y="821436"/>
                </a:lnTo>
                <a:lnTo>
                  <a:pt x="1229855" y="787908"/>
                </a:lnTo>
                <a:lnTo>
                  <a:pt x="1254239" y="755904"/>
                </a:lnTo>
                <a:lnTo>
                  <a:pt x="1327391" y="673608"/>
                </a:lnTo>
                <a:lnTo>
                  <a:pt x="1379207" y="627888"/>
                </a:lnTo>
                <a:lnTo>
                  <a:pt x="1392923" y="618744"/>
                </a:lnTo>
                <a:lnTo>
                  <a:pt x="1406639" y="608076"/>
                </a:lnTo>
                <a:lnTo>
                  <a:pt x="1420355" y="600456"/>
                </a:lnTo>
                <a:lnTo>
                  <a:pt x="1434071" y="591312"/>
                </a:lnTo>
                <a:lnTo>
                  <a:pt x="1447787" y="583692"/>
                </a:lnTo>
                <a:lnTo>
                  <a:pt x="1461503" y="577596"/>
                </a:lnTo>
                <a:lnTo>
                  <a:pt x="1475219" y="569976"/>
                </a:lnTo>
                <a:lnTo>
                  <a:pt x="1488935" y="565404"/>
                </a:lnTo>
                <a:lnTo>
                  <a:pt x="1502651" y="559308"/>
                </a:lnTo>
                <a:lnTo>
                  <a:pt x="1516367" y="554736"/>
                </a:lnTo>
                <a:lnTo>
                  <a:pt x="1530083" y="551688"/>
                </a:lnTo>
                <a:lnTo>
                  <a:pt x="1545323" y="548640"/>
                </a:lnTo>
                <a:lnTo>
                  <a:pt x="1559039" y="545592"/>
                </a:lnTo>
                <a:lnTo>
                  <a:pt x="1586471" y="542544"/>
                </a:lnTo>
                <a:lnTo>
                  <a:pt x="1595628" y="542544"/>
                </a:lnTo>
                <a:lnTo>
                  <a:pt x="1595628" y="1075944"/>
                </a:lnTo>
                <a:lnTo>
                  <a:pt x="3435096" y="1075944"/>
                </a:lnTo>
                <a:lnTo>
                  <a:pt x="3435096" y="1071372"/>
                </a:lnTo>
                <a:lnTo>
                  <a:pt x="3435096" y="1066800"/>
                </a:lnTo>
                <a:lnTo>
                  <a:pt x="3435096" y="542836"/>
                </a:lnTo>
                <a:lnTo>
                  <a:pt x="3496043" y="591312"/>
                </a:lnTo>
                <a:lnTo>
                  <a:pt x="3503269" y="559790"/>
                </a:lnTo>
                <a:lnTo>
                  <a:pt x="3512807" y="563880"/>
                </a:lnTo>
                <a:lnTo>
                  <a:pt x="3523475" y="569976"/>
                </a:lnTo>
                <a:lnTo>
                  <a:pt x="3532619" y="576072"/>
                </a:lnTo>
                <a:lnTo>
                  <a:pt x="3564623" y="598932"/>
                </a:lnTo>
                <a:lnTo>
                  <a:pt x="3573767" y="608076"/>
                </a:lnTo>
                <a:lnTo>
                  <a:pt x="3584435" y="617220"/>
                </a:lnTo>
                <a:lnTo>
                  <a:pt x="3593579" y="627888"/>
                </a:lnTo>
                <a:lnTo>
                  <a:pt x="3613391" y="649224"/>
                </a:lnTo>
                <a:lnTo>
                  <a:pt x="3633203" y="672084"/>
                </a:lnTo>
                <a:lnTo>
                  <a:pt x="3671303" y="726948"/>
                </a:lnTo>
                <a:lnTo>
                  <a:pt x="3706355" y="787908"/>
                </a:lnTo>
                <a:lnTo>
                  <a:pt x="3739883" y="854964"/>
                </a:lnTo>
                <a:lnTo>
                  <a:pt x="3770363" y="928116"/>
                </a:lnTo>
                <a:lnTo>
                  <a:pt x="3797795" y="1007364"/>
                </a:lnTo>
                <a:lnTo>
                  <a:pt x="3809987" y="1048512"/>
                </a:lnTo>
                <a:lnTo>
                  <a:pt x="3822179" y="1091184"/>
                </a:lnTo>
                <a:lnTo>
                  <a:pt x="3832847" y="1133856"/>
                </a:lnTo>
                <a:lnTo>
                  <a:pt x="3843515" y="1178052"/>
                </a:lnTo>
                <a:lnTo>
                  <a:pt x="3851135" y="1222248"/>
                </a:lnTo>
                <a:lnTo>
                  <a:pt x="3860279" y="1267968"/>
                </a:lnTo>
                <a:lnTo>
                  <a:pt x="3872471" y="1359408"/>
                </a:lnTo>
                <a:lnTo>
                  <a:pt x="3877043" y="1406652"/>
                </a:lnTo>
                <a:lnTo>
                  <a:pt x="3880091" y="1452372"/>
                </a:lnTo>
                <a:lnTo>
                  <a:pt x="3881615" y="1499616"/>
                </a:lnTo>
                <a:lnTo>
                  <a:pt x="3881615" y="1357884"/>
                </a:lnTo>
                <a:lnTo>
                  <a:pt x="3869423" y="1266444"/>
                </a:lnTo>
                <a:lnTo>
                  <a:pt x="3861803" y="1220724"/>
                </a:lnTo>
                <a:lnTo>
                  <a:pt x="3852659" y="1175004"/>
                </a:lnTo>
                <a:lnTo>
                  <a:pt x="3841991" y="1130808"/>
                </a:lnTo>
                <a:lnTo>
                  <a:pt x="3831323" y="1088136"/>
                </a:lnTo>
                <a:lnTo>
                  <a:pt x="3819131" y="1045464"/>
                </a:lnTo>
                <a:lnTo>
                  <a:pt x="3806939" y="1004316"/>
                </a:lnTo>
                <a:lnTo>
                  <a:pt x="3779507" y="925068"/>
                </a:lnTo>
                <a:lnTo>
                  <a:pt x="3764267" y="886968"/>
                </a:lnTo>
                <a:lnTo>
                  <a:pt x="3749027" y="851916"/>
                </a:lnTo>
                <a:lnTo>
                  <a:pt x="3732263" y="816864"/>
                </a:lnTo>
                <a:lnTo>
                  <a:pt x="3697211" y="751332"/>
                </a:lnTo>
                <a:lnTo>
                  <a:pt x="3660635" y="693420"/>
                </a:lnTo>
                <a:lnTo>
                  <a:pt x="3621011" y="643128"/>
                </a:lnTo>
                <a:lnTo>
                  <a:pt x="3579863" y="600456"/>
                </a:lnTo>
                <a:lnTo>
                  <a:pt x="3570719" y="592836"/>
                </a:lnTo>
                <a:lnTo>
                  <a:pt x="3560051" y="583692"/>
                </a:lnTo>
                <a:lnTo>
                  <a:pt x="3538715" y="568452"/>
                </a:lnTo>
                <a:lnTo>
                  <a:pt x="3506711" y="550164"/>
                </a:lnTo>
                <a:lnTo>
                  <a:pt x="3505479" y="550164"/>
                </a:lnTo>
                <a:lnTo>
                  <a:pt x="3506178" y="547116"/>
                </a:lnTo>
                <a:lnTo>
                  <a:pt x="3512807" y="518160"/>
                </a:lnTo>
                <a:lnTo>
                  <a:pt x="3503663" y="520331"/>
                </a:lnTo>
                <a:lnTo>
                  <a:pt x="3503663" y="559308"/>
                </a:lnTo>
                <a:lnTo>
                  <a:pt x="3503384" y="559308"/>
                </a:lnTo>
                <a:lnTo>
                  <a:pt x="3503663" y="559308"/>
                </a:lnTo>
                <a:lnTo>
                  <a:pt x="3503663" y="520331"/>
                </a:lnTo>
                <a:lnTo>
                  <a:pt x="3435096" y="536536"/>
                </a:lnTo>
                <a:lnTo>
                  <a:pt x="3435096" y="9144"/>
                </a:lnTo>
                <a:lnTo>
                  <a:pt x="3435096" y="4572"/>
                </a:lnTo>
                <a:lnTo>
                  <a:pt x="3435096" y="0"/>
                </a:lnTo>
                <a:lnTo>
                  <a:pt x="3424428" y="0"/>
                </a:lnTo>
                <a:lnTo>
                  <a:pt x="3424428" y="9144"/>
                </a:lnTo>
                <a:lnTo>
                  <a:pt x="3424428" y="1066800"/>
                </a:lnTo>
                <a:lnTo>
                  <a:pt x="1606296" y="1066800"/>
                </a:lnTo>
                <a:lnTo>
                  <a:pt x="1606296" y="9144"/>
                </a:lnTo>
                <a:lnTo>
                  <a:pt x="3424428" y="9144"/>
                </a:lnTo>
                <a:lnTo>
                  <a:pt x="3424428" y="0"/>
                </a:lnTo>
                <a:lnTo>
                  <a:pt x="1595628" y="0"/>
                </a:lnTo>
                <a:lnTo>
                  <a:pt x="1595628" y="533400"/>
                </a:lnTo>
                <a:lnTo>
                  <a:pt x="1586471" y="533400"/>
                </a:lnTo>
                <a:lnTo>
                  <a:pt x="1571231" y="534924"/>
                </a:lnTo>
                <a:lnTo>
                  <a:pt x="1557515" y="536448"/>
                </a:lnTo>
                <a:lnTo>
                  <a:pt x="1542275" y="537972"/>
                </a:lnTo>
                <a:lnTo>
                  <a:pt x="1528559" y="542544"/>
                </a:lnTo>
                <a:lnTo>
                  <a:pt x="1514843" y="545592"/>
                </a:lnTo>
                <a:lnTo>
                  <a:pt x="1499603" y="550164"/>
                </a:lnTo>
                <a:lnTo>
                  <a:pt x="1485887" y="556260"/>
                </a:lnTo>
                <a:lnTo>
                  <a:pt x="1470647" y="562356"/>
                </a:lnTo>
                <a:lnTo>
                  <a:pt x="1456931" y="568452"/>
                </a:lnTo>
                <a:lnTo>
                  <a:pt x="1415783" y="591312"/>
                </a:lnTo>
                <a:lnTo>
                  <a:pt x="1374635" y="620268"/>
                </a:lnTo>
                <a:lnTo>
                  <a:pt x="1321295" y="665988"/>
                </a:lnTo>
                <a:lnTo>
                  <a:pt x="1271003" y="720852"/>
                </a:lnTo>
                <a:lnTo>
                  <a:pt x="1222235" y="781812"/>
                </a:lnTo>
                <a:lnTo>
                  <a:pt x="1199375" y="815340"/>
                </a:lnTo>
                <a:lnTo>
                  <a:pt x="1178039" y="850392"/>
                </a:lnTo>
                <a:lnTo>
                  <a:pt x="1156703" y="886968"/>
                </a:lnTo>
                <a:lnTo>
                  <a:pt x="1117079" y="963168"/>
                </a:lnTo>
                <a:lnTo>
                  <a:pt x="1098791" y="1004316"/>
                </a:lnTo>
                <a:lnTo>
                  <a:pt x="1082027" y="1045464"/>
                </a:lnTo>
                <a:lnTo>
                  <a:pt x="1066787" y="1088136"/>
                </a:lnTo>
                <a:lnTo>
                  <a:pt x="1053071" y="1130808"/>
                </a:lnTo>
                <a:lnTo>
                  <a:pt x="1039355" y="1175004"/>
                </a:lnTo>
                <a:lnTo>
                  <a:pt x="1027163" y="1219200"/>
                </a:lnTo>
                <a:lnTo>
                  <a:pt x="1016495" y="1264920"/>
                </a:lnTo>
                <a:lnTo>
                  <a:pt x="1007351" y="1312164"/>
                </a:lnTo>
                <a:lnTo>
                  <a:pt x="999731" y="1357884"/>
                </a:lnTo>
                <a:lnTo>
                  <a:pt x="993635" y="1405128"/>
                </a:lnTo>
                <a:lnTo>
                  <a:pt x="987539" y="1499616"/>
                </a:lnTo>
                <a:lnTo>
                  <a:pt x="986015" y="1546860"/>
                </a:lnTo>
                <a:lnTo>
                  <a:pt x="987539" y="1594104"/>
                </a:lnTo>
                <a:lnTo>
                  <a:pt x="987539" y="1600200"/>
                </a:lnTo>
                <a:lnTo>
                  <a:pt x="0" y="1600200"/>
                </a:lnTo>
                <a:lnTo>
                  <a:pt x="0" y="1609331"/>
                </a:lnTo>
                <a:lnTo>
                  <a:pt x="987539" y="1609331"/>
                </a:lnTo>
                <a:lnTo>
                  <a:pt x="987539" y="1641348"/>
                </a:lnTo>
                <a:lnTo>
                  <a:pt x="989063" y="1688592"/>
                </a:lnTo>
                <a:lnTo>
                  <a:pt x="992111" y="1735836"/>
                </a:lnTo>
                <a:lnTo>
                  <a:pt x="995159" y="1781556"/>
                </a:lnTo>
                <a:lnTo>
                  <a:pt x="998118" y="1827276"/>
                </a:lnTo>
                <a:lnTo>
                  <a:pt x="1001255" y="1872996"/>
                </a:lnTo>
                <a:lnTo>
                  <a:pt x="1005827" y="1918716"/>
                </a:lnTo>
                <a:lnTo>
                  <a:pt x="1010399" y="1962912"/>
                </a:lnTo>
                <a:lnTo>
                  <a:pt x="1022591" y="2048256"/>
                </a:lnTo>
                <a:lnTo>
                  <a:pt x="1028687" y="2089404"/>
                </a:lnTo>
                <a:lnTo>
                  <a:pt x="1036307" y="2129028"/>
                </a:lnTo>
                <a:lnTo>
                  <a:pt x="1042403" y="2168652"/>
                </a:lnTo>
                <a:lnTo>
                  <a:pt x="1057643" y="2241804"/>
                </a:lnTo>
                <a:lnTo>
                  <a:pt x="1066787" y="2276856"/>
                </a:lnTo>
                <a:lnTo>
                  <a:pt x="1074407" y="2310384"/>
                </a:lnTo>
                <a:lnTo>
                  <a:pt x="1083551" y="2342388"/>
                </a:lnTo>
                <a:lnTo>
                  <a:pt x="1101839" y="2400300"/>
                </a:lnTo>
                <a:lnTo>
                  <a:pt x="1112507" y="2426208"/>
                </a:lnTo>
                <a:lnTo>
                  <a:pt x="1121651" y="2450592"/>
                </a:lnTo>
                <a:lnTo>
                  <a:pt x="1132319" y="2471928"/>
                </a:lnTo>
                <a:lnTo>
                  <a:pt x="1136891" y="2482596"/>
                </a:lnTo>
                <a:lnTo>
                  <a:pt x="1141463" y="2491740"/>
                </a:lnTo>
                <a:lnTo>
                  <a:pt x="1147559" y="2500884"/>
                </a:lnTo>
                <a:lnTo>
                  <a:pt x="1152131" y="2510028"/>
                </a:lnTo>
                <a:lnTo>
                  <a:pt x="1153655" y="2510028"/>
                </a:lnTo>
                <a:lnTo>
                  <a:pt x="1157325" y="2513698"/>
                </a:lnTo>
                <a:lnTo>
                  <a:pt x="1135367" y="2542032"/>
                </a:lnTo>
                <a:lnTo>
                  <a:pt x="1214628" y="2556446"/>
                </a:lnTo>
                <a:lnTo>
                  <a:pt x="1214628" y="2828544"/>
                </a:lnTo>
                <a:lnTo>
                  <a:pt x="3663696" y="2828544"/>
                </a:lnTo>
                <a:lnTo>
                  <a:pt x="3663696" y="2823972"/>
                </a:lnTo>
                <a:lnTo>
                  <a:pt x="3663696" y="2819400"/>
                </a:lnTo>
                <a:lnTo>
                  <a:pt x="3663696" y="2561844"/>
                </a:lnTo>
                <a:lnTo>
                  <a:pt x="3675875" y="2558796"/>
                </a:lnTo>
                <a:lnTo>
                  <a:pt x="3681971" y="2555748"/>
                </a:lnTo>
                <a:lnTo>
                  <a:pt x="3688067" y="2551176"/>
                </a:lnTo>
                <a:lnTo>
                  <a:pt x="3692639" y="2548128"/>
                </a:lnTo>
                <a:lnTo>
                  <a:pt x="3698735" y="2543556"/>
                </a:lnTo>
                <a:lnTo>
                  <a:pt x="3704831" y="2537460"/>
                </a:lnTo>
                <a:lnTo>
                  <a:pt x="3709403" y="2531364"/>
                </a:lnTo>
                <a:lnTo>
                  <a:pt x="3715499" y="2525268"/>
                </a:lnTo>
                <a:lnTo>
                  <a:pt x="3720071" y="2517648"/>
                </a:lnTo>
                <a:lnTo>
                  <a:pt x="3726167" y="2510028"/>
                </a:lnTo>
                <a:lnTo>
                  <a:pt x="3730739" y="2500884"/>
                </a:lnTo>
                <a:lnTo>
                  <a:pt x="3736835" y="2491740"/>
                </a:lnTo>
                <a:lnTo>
                  <a:pt x="3741407" y="2482596"/>
                </a:lnTo>
                <a:lnTo>
                  <a:pt x="3745979" y="2471928"/>
                </a:lnTo>
                <a:lnTo>
                  <a:pt x="3756647" y="2450592"/>
                </a:lnTo>
                <a:lnTo>
                  <a:pt x="3765791" y="2426208"/>
                </a:lnTo>
                <a:lnTo>
                  <a:pt x="3776459" y="2400300"/>
                </a:lnTo>
                <a:lnTo>
                  <a:pt x="3794747" y="2342388"/>
                </a:lnTo>
                <a:lnTo>
                  <a:pt x="3803891" y="2310384"/>
                </a:lnTo>
                <a:lnTo>
                  <a:pt x="3811511" y="2276856"/>
                </a:lnTo>
                <a:lnTo>
                  <a:pt x="3820655" y="2241804"/>
                </a:lnTo>
                <a:lnTo>
                  <a:pt x="3828275" y="2206752"/>
                </a:lnTo>
                <a:lnTo>
                  <a:pt x="3835895" y="2168652"/>
                </a:lnTo>
                <a:lnTo>
                  <a:pt x="3841991" y="2129028"/>
                </a:lnTo>
                <a:lnTo>
                  <a:pt x="3849611" y="2089404"/>
                </a:lnTo>
                <a:lnTo>
                  <a:pt x="3855707" y="2048256"/>
                </a:lnTo>
                <a:lnTo>
                  <a:pt x="3861803" y="2005584"/>
                </a:lnTo>
                <a:lnTo>
                  <a:pt x="3866375" y="1962912"/>
                </a:lnTo>
                <a:lnTo>
                  <a:pt x="3872471" y="1918716"/>
                </a:lnTo>
                <a:lnTo>
                  <a:pt x="3877043" y="1872996"/>
                </a:lnTo>
                <a:lnTo>
                  <a:pt x="3880091" y="1828800"/>
                </a:lnTo>
                <a:lnTo>
                  <a:pt x="3883139" y="1781556"/>
                </a:lnTo>
                <a:lnTo>
                  <a:pt x="3886187" y="1735836"/>
                </a:lnTo>
                <a:lnTo>
                  <a:pt x="3889235" y="1688592"/>
                </a:lnTo>
                <a:lnTo>
                  <a:pt x="3890759" y="1641348"/>
                </a:lnTo>
                <a:lnTo>
                  <a:pt x="3890759" y="1609331"/>
                </a:lnTo>
                <a:lnTo>
                  <a:pt x="4800587" y="1609331"/>
                </a:lnTo>
                <a:lnTo>
                  <a:pt x="4800587" y="1600200"/>
                </a:lnTo>
                <a:close/>
              </a:path>
            </a:pathLst>
          </a:custGeom>
          <a:solidFill>
            <a:srgbClr val="000000"/>
          </a:solidFill>
        </p:spPr>
        <p:txBody>
          <a:bodyPr wrap="square" lIns="0" tIns="0" rIns="0" bIns="0" rtlCol="0"/>
          <a:lstStyle/>
          <a:p>
            <a:endParaRPr/>
          </a:p>
        </p:txBody>
      </p:sp>
      <p:sp>
        <p:nvSpPr>
          <p:cNvPr id="5" name="object 5"/>
          <p:cNvSpPr/>
          <p:nvPr/>
        </p:nvSpPr>
        <p:spPr>
          <a:xfrm>
            <a:off x="5606796" y="6411467"/>
            <a:ext cx="457200" cy="76200"/>
          </a:xfrm>
          <a:custGeom>
            <a:avLst/>
            <a:gdLst/>
            <a:ahLst/>
            <a:cxnLst/>
            <a:rect l="l" t="t" r="r" b="b"/>
            <a:pathLst>
              <a:path w="457200" h="76200">
                <a:moveTo>
                  <a:pt x="381000" y="76200"/>
                </a:moveTo>
                <a:lnTo>
                  <a:pt x="381000" y="0"/>
                </a:lnTo>
                <a:lnTo>
                  <a:pt x="448056" y="33528"/>
                </a:lnTo>
                <a:lnTo>
                  <a:pt x="394716" y="33528"/>
                </a:lnTo>
                <a:lnTo>
                  <a:pt x="394716" y="42672"/>
                </a:lnTo>
                <a:lnTo>
                  <a:pt x="448056" y="42672"/>
                </a:lnTo>
                <a:lnTo>
                  <a:pt x="381000" y="76200"/>
                </a:lnTo>
                <a:close/>
              </a:path>
              <a:path w="457200" h="76200">
                <a:moveTo>
                  <a:pt x="381000" y="42672"/>
                </a:moveTo>
                <a:lnTo>
                  <a:pt x="0" y="42672"/>
                </a:lnTo>
                <a:lnTo>
                  <a:pt x="0" y="33528"/>
                </a:lnTo>
                <a:lnTo>
                  <a:pt x="381000" y="33528"/>
                </a:lnTo>
                <a:lnTo>
                  <a:pt x="381000" y="42672"/>
                </a:lnTo>
                <a:close/>
              </a:path>
              <a:path w="457200" h="76200">
                <a:moveTo>
                  <a:pt x="448056" y="42672"/>
                </a:moveTo>
                <a:lnTo>
                  <a:pt x="394716" y="42672"/>
                </a:lnTo>
                <a:lnTo>
                  <a:pt x="394716" y="33528"/>
                </a:lnTo>
                <a:lnTo>
                  <a:pt x="448056" y="33528"/>
                </a:lnTo>
                <a:lnTo>
                  <a:pt x="457200" y="38100"/>
                </a:lnTo>
                <a:lnTo>
                  <a:pt x="448056" y="42672"/>
                </a:lnTo>
                <a:close/>
              </a:path>
            </a:pathLst>
          </a:custGeom>
          <a:solidFill>
            <a:srgbClr val="000000"/>
          </a:solidFill>
        </p:spPr>
        <p:txBody>
          <a:bodyPr wrap="square" lIns="0" tIns="0" rIns="0" bIns="0" rtlCol="0"/>
          <a:lstStyle/>
          <a:p>
            <a:endParaRPr/>
          </a:p>
        </p:txBody>
      </p:sp>
      <p:sp>
        <p:nvSpPr>
          <p:cNvPr id="6" name="object 6"/>
          <p:cNvSpPr/>
          <p:nvPr/>
        </p:nvSpPr>
        <p:spPr>
          <a:xfrm>
            <a:off x="7892796" y="6411467"/>
            <a:ext cx="304800" cy="76200"/>
          </a:xfrm>
          <a:custGeom>
            <a:avLst/>
            <a:gdLst/>
            <a:ahLst/>
            <a:cxnLst/>
            <a:rect l="l" t="t" r="r" b="b"/>
            <a:pathLst>
              <a:path w="304800" h="76200">
                <a:moveTo>
                  <a:pt x="228600" y="76200"/>
                </a:moveTo>
                <a:lnTo>
                  <a:pt x="228600" y="0"/>
                </a:lnTo>
                <a:lnTo>
                  <a:pt x="295656" y="33528"/>
                </a:lnTo>
                <a:lnTo>
                  <a:pt x="242316" y="33528"/>
                </a:lnTo>
                <a:lnTo>
                  <a:pt x="242316" y="42672"/>
                </a:lnTo>
                <a:lnTo>
                  <a:pt x="295656" y="42672"/>
                </a:lnTo>
                <a:lnTo>
                  <a:pt x="228600" y="76200"/>
                </a:lnTo>
                <a:close/>
              </a:path>
              <a:path w="304800" h="76200">
                <a:moveTo>
                  <a:pt x="228600" y="42672"/>
                </a:moveTo>
                <a:lnTo>
                  <a:pt x="0" y="42672"/>
                </a:lnTo>
                <a:lnTo>
                  <a:pt x="0" y="33528"/>
                </a:lnTo>
                <a:lnTo>
                  <a:pt x="228600" y="33528"/>
                </a:lnTo>
                <a:lnTo>
                  <a:pt x="228600" y="42672"/>
                </a:lnTo>
                <a:close/>
              </a:path>
              <a:path w="304800" h="76200">
                <a:moveTo>
                  <a:pt x="295656" y="42672"/>
                </a:moveTo>
                <a:lnTo>
                  <a:pt x="242316" y="42672"/>
                </a:lnTo>
                <a:lnTo>
                  <a:pt x="242316" y="33528"/>
                </a:lnTo>
                <a:lnTo>
                  <a:pt x="295656" y="33528"/>
                </a:lnTo>
                <a:lnTo>
                  <a:pt x="304800" y="38100"/>
                </a:lnTo>
                <a:lnTo>
                  <a:pt x="295656" y="42672"/>
                </a:lnTo>
                <a:close/>
              </a:path>
            </a:pathLst>
          </a:custGeom>
          <a:solidFill>
            <a:srgbClr val="000000"/>
          </a:solidFill>
        </p:spPr>
        <p:txBody>
          <a:bodyPr wrap="square" lIns="0" tIns="0" rIns="0" bIns="0" rtlCol="0"/>
          <a:lstStyle/>
          <a:p>
            <a:endParaRPr/>
          </a:p>
        </p:txBody>
      </p:sp>
      <p:sp>
        <p:nvSpPr>
          <p:cNvPr id="7" name="object 7"/>
          <p:cNvSpPr txBox="1"/>
          <p:nvPr/>
        </p:nvSpPr>
        <p:spPr>
          <a:xfrm>
            <a:off x="6036092" y="3954295"/>
            <a:ext cx="10052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pfds[1]</a:t>
            </a:r>
            <a:endParaRPr sz="2000">
              <a:latin typeface="Consolas"/>
              <a:cs typeface="Consolas"/>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11" name="object 11"/>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39</a:t>
            </a:fld>
            <a:endParaRPr sz="1400">
              <a:latin typeface="Tahoma"/>
              <a:cs typeface="Tahoma"/>
            </a:endParaRPr>
          </a:p>
        </p:txBody>
      </p:sp>
      <p:sp>
        <p:nvSpPr>
          <p:cNvPr id="8" name="object 8"/>
          <p:cNvSpPr txBox="1"/>
          <p:nvPr/>
        </p:nvSpPr>
        <p:spPr>
          <a:xfrm>
            <a:off x="6805706" y="3431485"/>
            <a:ext cx="10052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pfds[0]</a:t>
            </a:r>
            <a:endParaRPr sz="2000">
              <a:latin typeface="Consolas"/>
              <a:cs typeface="Consolas"/>
            </a:endParaRPr>
          </a:p>
        </p:txBody>
      </p:sp>
      <p:sp>
        <p:nvSpPr>
          <p:cNvPr id="9" name="object 9"/>
          <p:cNvSpPr txBox="1"/>
          <p:nvPr/>
        </p:nvSpPr>
        <p:spPr>
          <a:xfrm>
            <a:off x="6066466" y="4483029"/>
            <a:ext cx="3248025" cy="2150110"/>
          </a:xfrm>
          <a:prstGeom prst="rect">
            <a:avLst/>
          </a:prstGeom>
        </p:spPr>
        <p:txBody>
          <a:bodyPr vert="horz" wrap="square" lIns="0" tIns="12700" rIns="0" bIns="0" rtlCol="0">
            <a:spAutoFit/>
          </a:bodyPr>
          <a:lstStyle/>
          <a:p>
            <a:pPr marL="2214880" marR="5080" indent="5715">
              <a:lnSpc>
                <a:spcPct val="125000"/>
              </a:lnSpc>
              <a:spcBef>
                <a:spcPts val="100"/>
              </a:spcBef>
            </a:pPr>
            <a:r>
              <a:rPr sz="2400" spc="-5" dirty="0">
                <a:latin typeface="Tahoma"/>
                <a:cs typeface="Tahoma"/>
              </a:rPr>
              <a:t>Pr</a:t>
            </a:r>
            <a:r>
              <a:rPr sz="2400" spc="-10" dirty="0">
                <a:latin typeface="Tahoma"/>
                <a:cs typeface="Tahoma"/>
              </a:rPr>
              <a:t>o</a:t>
            </a:r>
            <a:r>
              <a:rPr sz="2400" spc="-5" dirty="0">
                <a:latin typeface="Tahoma"/>
                <a:cs typeface="Tahoma"/>
              </a:rPr>
              <a:t>c</a:t>
            </a:r>
            <a:r>
              <a:rPr sz="2400" spc="5" dirty="0">
                <a:latin typeface="Tahoma"/>
                <a:cs typeface="Tahoma"/>
              </a:rPr>
              <a:t>e</a:t>
            </a:r>
            <a:r>
              <a:rPr sz="2400" spc="-20" dirty="0">
                <a:latin typeface="Tahoma"/>
                <a:cs typeface="Tahoma"/>
              </a:rPr>
              <a:t>s</a:t>
            </a:r>
            <a:r>
              <a:rPr sz="2400" dirty="0">
                <a:latin typeface="Tahoma"/>
                <a:cs typeface="Tahoma"/>
              </a:rPr>
              <a:t>s  </a:t>
            </a:r>
            <a:r>
              <a:rPr sz="2400" spc="-15" dirty="0">
                <a:latin typeface="Tahoma"/>
                <a:cs typeface="Tahoma"/>
              </a:rPr>
              <a:t>Kernel</a:t>
            </a:r>
            <a:endParaRPr sz="2400">
              <a:latin typeface="Tahoma"/>
              <a:cs typeface="Tahoma"/>
            </a:endParaRPr>
          </a:p>
          <a:p>
            <a:pPr>
              <a:lnSpc>
                <a:spcPct val="100000"/>
              </a:lnSpc>
              <a:spcBef>
                <a:spcPts val="40"/>
              </a:spcBef>
            </a:pPr>
            <a:endParaRPr sz="2550">
              <a:latin typeface="Tahoma"/>
              <a:cs typeface="Tahoma"/>
            </a:endParaRPr>
          </a:p>
          <a:p>
            <a:pPr marL="326390">
              <a:lnSpc>
                <a:spcPct val="100000"/>
              </a:lnSpc>
            </a:pPr>
            <a:r>
              <a:rPr sz="2400" spc="-5" dirty="0">
                <a:latin typeface="Tahoma"/>
                <a:cs typeface="Tahoma"/>
              </a:rPr>
              <a:t>Pipe</a:t>
            </a:r>
            <a:endParaRPr sz="2400">
              <a:latin typeface="Tahoma"/>
              <a:cs typeface="Tahoma"/>
            </a:endParaRPr>
          </a:p>
          <a:p>
            <a:pPr marL="12700">
              <a:lnSpc>
                <a:spcPct val="100000"/>
              </a:lnSpc>
              <a:spcBef>
                <a:spcPts val="650"/>
              </a:spcBef>
            </a:pPr>
            <a:r>
              <a:rPr sz="2400" dirty="0">
                <a:latin typeface="Tahoma"/>
                <a:cs typeface="Tahoma"/>
              </a:rPr>
              <a:t>flow</a:t>
            </a:r>
            <a:r>
              <a:rPr sz="2400" spc="-40" dirty="0">
                <a:latin typeface="Tahoma"/>
                <a:cs typeface="Tahoma"/>
              </a:rPr>
              <a:t> </a:t>
            </a:r>
            <a:r>
              <a:rPr sz="2400" spc="-5" dirty="0">
                <a:latin typeface="Tahoma"/>
                <a:cs typeface="Tahoma"/>
              </a:rPr>
              <a:t>of</a:t>
            </a:r>
            <a:r>
              <a:rPr sz="2400" spc="-30" dirty="0">
                <a:latin typeface="Tahoma"/>
                <a:cs typeface="Tahoma"/>
              </a:rPr>
              <a:t> </a:t>
            </a:r>
            <a:r>
              <a:rPr sz="2400" dirty="0">
                <a:latin typeface="Tahoma"/>
                <a:cs typeface="Tahoma"/>
              </a:rPr>
              <a:t>data</a:t>
            </a:r>
            <a:endParaRPr sz="24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653154" cy="452120"/>
          </a:xfrm>
          <a:prstGeom prst="rect">
            <a:avLst/>
          </a:prstGeom>
        </p:spPr>
        <p:txBody>
          <a:bodyPr vert="horz" wrap="square" lIns="0" tIns="12065" rIns="0" bIns="0" rtlCol="0">
            <a:spAutoFit/>
          </a:bodyPr>
          <a:lstStyle/>
          <a:p>
            <a:pPr marL="12700">
              <a:lnSpc>
                <a:spcPct val="100000"/>
              </a:lnSpc>
              <a:spcBef>
                <a:spcPts val="95"/>
              </a:spcBef>
            </a:pPr>
            <a:r>
              <a:rPr spc="-5" dirty="0"/>
              <a:t>Communication</a:t>
            </a:r>
            <a:r>
              <a:rPr spc="-35"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a:t>
            </a:fld>
            <a:endParaRPr dirty="0"/>
          </a:p>
        </p:txBody>
      </p:sp>
      <p:sp>
        <p:nvSpPr>
          <p:cNvPr id="3" name="object 3"/>
          <p:cNvSpPr txBox="1"/>
          <p:nvPr/>
        </p:nvSpPr>
        <p:spPr>
          <a:xfrm>
            <a:off x="860584" y="1549418"/>
            <a:ext cx="7529830" cy="4227195"/>
          </a:xfrm>
          <a:prstGeom prst="rect">
            <a:avLst/>
          </a:prstGeom>
        </p:spPr>
        <p:txBody>
          <a:bodyPr vert="horz" wrap="square" lIns="0" tIns="76200" rIns="0" bIns="0" rtlCol="0">
            <a:spAutoFit/>
          </a:bodyPr>
          <a:lstStyle/>
          <a:p>
            <a:pPr marL="12700">
              <a:lnSpc>
                <a:spcPct val="100000"/>
              </a:lnSpc>
              <a:spcBef>
                <a:spcPts val="600"/>
              </a:spcBef>
            </a:pPr>
            <a:r>
              <a:rPr sz="2100" dirty="0">
                <a:solidFill>
                  <a:srgbClr val="0070BF"/>
                </a:solidFill>
                <a:latin typeface="Tahoma"/>
                <a:cs typeface="Tahoma"/>
              </a:rPr>
              <a:t>Shared</a:t>
            </a:r>
            <a:r>
              <a:rPr sz="2100" spc="-30" dirty="0">
                <a:solidFill>
                  <a:srgbClr val="0070BF"/>
                </a:solidFill>
                <a:latin typeface="Tahoma"/>
                <a:cs typeface="Tahoma"/>
              </a:rPr>
              <a:t> </a:t>
            </a:r>
            <a:r>
              <a:rPr sz="2100" spc="-5" dirty="0">
                <a:solidFill>
                  <a:srgbClr val="0070BF"/>
                </a:solidFill>
                <a:latin typeface="Tahoma"/>
                <a:cs typeface="Tahoma"/>
              </a:rPr>
              <a:t>memory</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Need</a:t>
            </a:r>
            <a:r>
              <a:rPr sz="2100" spc="-20" dirty="0">
                <a:latin typeface="Tahoma"/>
                <a:cs typeface="Tahoma"/>
              </a:rPr>
              <a:t> </a:t>
            </a:r>
            <a:r>
              <a:rPr sz="2100" spc="5" dirty="0">
                <a:latin typeface="Tahoma"/>
                <a:cs typeface="Tahoma"/>
              </a:rPr>
              <a:t>to</a:t>
            </a:r>
            <a:r>
              <a:rPr sz="2100" spc="-20" dirty="0">
                <a:latin typeface="Tahoma"/>
                <a:cs typeface="Tahoma"/>
              </a:rPr>
              <a:t> </a:t>
            </a:r>
            <a:r>
              <a:rPr sz="2100" spc="-5" dirty="0">
                <a:latin typeface="Tahoma"/>
                <a:cs typeface="Tahoma"/>
              </a:rPr>
              <a:t>establish</a:t>
            </a:r>
            <a:r>
              <a:rPr sz="2100" spc="-10" dirty="0">
                <a:latin typeface="Tahoma"/>
                <a:cs typeface="Tahoma"/>
              </a:rPr>
              <a:t> </a:t>
            </a:r>
            <a:r>
              <a:rPr sz="2100" dirty="0">
                <a:latin typeface="Tahoma"/>
                <a:cs typeface="Tahoma"/>
              </a:rPr>
              <a:t>a</a:t>
            </a:r>
            <a:r>
              <a:rPr sz="2100" spc="-20" dirty="0">
                <a:latin typeface="Tahoma"/>
                <a:cs typeface="Tahoma"/>
              </a:rPr>
              <a:t> </a:t>
            </a:r>
            <a:r>
              <a:rPr sz="2100" spc="-5" dirty="0">
                <a:latin typeface="Tahoma"/>
                <a:cs typeface="Tahoma"/>
              </a:rPr>
              <a:t>region</a:t>
            </a:r>
            <a:r>
              <a:rPr sz="2100" spc="15" dirty="0">
                <a:latin typeface="Tahoma"/>
                <a:cs typeface="Tahoma"/>
              </a:rPr>
              <a:t> </a:t>
            </a:r>
            <a:r>
              <a:rPr sz="2100" spc="-5" dirty="0">
                <a:latin typeface="Tahoma"/>
                <a:cs typeface="Tahoma"/>
              </a:rPr>
              <a:t>of</a:t>
            </a:r>
            <a:r>
              <a:rPr sz="2100" spc="-10" dirty="0">
                <a:latin typeface="Tahoma"/>
                <a:cs typeface="Tahoma"/>
              </a:rPr>
              <a:t> </a:t>
            </a:r>
            <a:r>
              <a:rPr sz="2100" dirty="0">
                <a:latin typeface="Tahoma"/>
                <a:cs typeface="Tahoma"/>
              </a:rPr>
              <a:t>shared</a:t>
            </a:r>
            <a:r>
              <a:rPr sz="2100" spc="-20" dirty="0">
                <a:latin typeface="Tahoma"/>
                <a:cs typeface="Tahoma"/>
              </a:rPr>
              <a:t> </a:t>
            </a:r>
            <a:r>
              <a:rPr sz="2100" spc="-5" dirty="0">
                <a:latin typeface="Tahoma"/>
                <a:cs typeface="Tahoma"/>
              </a:rPr>
              <a:t>memory</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Usually</a:t>
            </a:r>
            <a:r>
              <a:rPr sz="2100" spc="-15" dirty="0">
                <a:latin typeface="Tahoma"/>
                <a:cs typeface="Tahoma"/>
              </a:rPr>
              <a:t> </a:t>
            </a:r>
            <a:r>
              <a:rPr sz="2100" spc="-5" dirty="0">
                <a:latin typeface="Tahoma"/>
                <a:cs typeface="Tahoma"/>
              </a:rPr>
              <a:t>resides </a:t>
            </a:r>
            <a:r>
              <a:rPr sz="2100" dirty="0">
                <a:latin typeface="Tahoma"/>
                <a:cs typeface="Tahoma"/>
              </a:rPr>
              <a:t>in</a:t>
            </a:r>
            <a:r>
              <a:rPr sz="2100" spc="-10" dirty="0">
                <a:latin typeface="Tahoma"/>
                <a:cs typeface="Tahoma"/>
              </a:rPr>
              <a:t> </a:t>
            </a:r>
            <a:r>
              <a:rPr sz="2100" spc="5" dirty="0">
                <a:latin typeface="Tahoma"/>
                <a:cs typeface="Tahoma"/>
              </a:rPr>
              <a:t>the</a:t>
            </a:r>
            <a:r>
              <a:rPr sz="2100" spc="-25" dirty="0">
                <a:latin typeface="Tahoma"/>
                <a:cs typeface="Tahoma"/>
              </a:rPr>
              <a:t> </a:t>
            </a:r>
            <a:r>
              <a:rPr sz="2100" dirty="0">
                <a:latin typeface="Tahoma"/>
                <a:cs typeface="Tahoma"/>
              </a:rPr>
              <a:t>address</a:t>
            </a:r>
            <a:r>
              <a:rPr sz="2100" spc="-10" dirty="0">
                <a:latin typeface="Tahoma"/>
                <a:cs typeface="Tahoma"/>
              </a:rPr>
              <a:t> </a:t>
            </a:r>
            <a:r>
              <a:rPr sz="2100" dirty="0">
                <a:latin typeface="Tahoma"/>
                <a:cs typeface="Tahoma"/>
              </a:rPr>
              <a:t>space</a:t>
            </a:r>
            <a:r>
              <a:rPr sz="2100" spc="-5" dirty="0">
                <a:latin typeface="Tahoma"/>
                <a:cs typeface="Tahoma"/>
              </a:rPr>
              <a:t> of</a:t>
            </a:r>
            <a:r>
              <a:rPr sz="2100" spc="-10" dirty="0">
                <a:latin typeface="Tahoma"/>
                <a:cs typeface="Tahoma"/>
              </a:rPr>
              <a:t> </a:t>
            </a:r>
            <a:r>
              <a:rPr sz="2100" dirty="0">
                <a:latin typeface="Tahoma"/>
                <a:cs typeface="Tahoma"/>
              </a:rPr>
              <a:t>a </a:t>
            </a:r>
            <a:r>
              <a:rPr sz="2100" spc="-5" dirty="0">
                <a:latin typeface="Tahoma"/>
                <a:cs typeface="Tahoma"/>
              </a:rPr>
              <a:t>process</a:t>
            </a:r>
            <a:endParaRPr sz="2100">
              <a:latin typeface="Tahoma"/>
              <a:cs typeface="Tahoma"/>
            </a:endParaRPr>
          </a:p>
          <a:p>
            <a:pPr marL="356235" indent="-344170">
              <a:lnSpc>
                <a:spcPct val="100000"/>
              </a:lnSpc>
              <a:spcBef>
                <a:spcPts val="505"/>
              </a:spcBef>
              <a:buChar char="•"/>
              <a:tabLst>
                <a:tab pos="356235" algn="l"/>
                <a:tab pos="356870" algn="l"/>
              </a:tabLst>
            </a:pPr>
            <a:r>
              <a:rPr sz="2100" spc="-10" dirty="0">
                <a:latin typeface="Tahoma"/>
                <a:cs typeface="Tahoma"/>
              </a:rPr>
              <a:t>OS</a:t>
            </a:r>
            <a:r>
              <a:rPr sz="2100" spc="15" dirty="0">
                <a:latin typeface="Tahoma"/>
                <a:cs typeface="Tahoma"/>
              </a:rPr>
              <a:t> </a:t>
            </a:r>
            <a:r>
              <a:rPr sz="2100" spc="-5" dirty="0">
                <a:latin typeface="Tahoma"/>
                <a:cs typeface="Tahoma"/>
              </a:rPr>
              <a:t>system </a:t>
            </a:r>
            <a:r>
              <a:rPr sz="2100" dirty="0">
                <a:latin typeface="Tahoma"/>
                <a:cs typeface="Tahoma"/>
              </a:rPr>
              <a:t>calls</a:t>
            </a:r>
            <a:r>
              <a:rPr sz="2100" spc="-20" dirty="0">
                <a:latin typeface="Tahoma"/>
                <a:cs typeface="Tahoma"/>
              </a:rPr>
              <a:t> </a:t>
            </a:r>
            <a:r>
              <a:rPr sz="2100" dirty="0">
                <a:latin typeface="Tahoma"/>
                <a:cs typeface="Tahoma"/>
              </a:rPr>
              <a:t>are</a:t>
            </a:r>
            <a:r>
              <a:rPr sz="2100" spc="-5" dirty="0">
                <a:latin typeface="Tahoma"/>
                <a:cs typeface="Tahoma"/>
              </a:rPr>
              <a:t> only needed</a:t>
            </a:r>
            <a:r>
              <a:rPr sz="2100" spc="10" dirty="0">
                <a:latin typeface="Tahoma"/>
                <a:cs typeface="Tahoma"/>
              </a:rPr>
              <a:t> </a:t>
            </a:r>
            <a:r>
              <a:rPr sz="2100" spc="-5" dirty="0">
                <a:latin typeface="Tahoma"/>
                <a:cs typeface="Tahoma"/>
              </a:rPr>
              <a:t>to</a:t>
            </a:r>
            <a:r>
              <a:rPr sz="2100" dirty="0">
                <a:latin typeface="Tahoma"/>
                <a:cs typeface="Tahoma"/>
              </a:rPr>
              <a:t> setup</a:t>
            </a:r>
            <a:r>
              <a:rPr sz="2100" spc="-15" dirty="0">
                <a:latin typeface="Tahoma"/>
                <a:cs typeface="Tahoma"/>
              </a:rPr>
              <a:t> </a:t>
            </a:r>
            <a:r>
              <a:rPr sz="2100" spc="5" dirty="0">
                <a:latin typeface="Tahoma"/>
                <a:cs typeface="Tahoma"/>
              </a:rPr>
              <a:t>the</a:t>
            </a:r>
            <a:r>
              <a:rPr sz="2100" spc="-20" dirty="0">
                <a:latin typeface="Tahoma"/>
                <a:cs typeface="Tahoma"/>
              </a:rPr>
              <a:t> </a:t>
            </a:r>
            <a:r>
              <a:rPr sz="2100" spc="-5" dirty="0">
                <a:latin typeface="Tahoma"/>
                <a:cs typeface="Tahoma"/>
              </a:rPr>
              <a:t>memory</a:t>
            </a:r>
            <a:endParaRPr sz="2100">
              <a:latin typeface="Tahoma"/>
              <a:cs typeface="Tahoma"/>
            </a:endParaRPr>
          </a:p>
          <a:p>
            <a:pPr marL="356235" indent="-344170">
              <a:lnSpc>
                <a:spcPct val="100000"/>
              </a:lnSpc>
              <a:spcBef>
                <a:spcPts val="325"/>
              </a:spcBef>
              <a:buChar char="•"/>
              <a:tabLst>
                <a:tab pos="356235" algn="l"/>
                <a:tab pos="356870" algn="l"/>
              </a:tabLst>
            </a:pPr>
            <a:r>
              <a:rPr sz="2100" spc="-5" dirty="0">
                <a:latin typeface="Tahoma"/>
                <a:cs typeface="Tahoma"/>
              </a:rPr>
              <a:t>Basic</a:t>
            </a:r>
            <a:r>
              <a:rPr sz="2100" spc="-10" dirty="0">
                <a:latin typeface="Tahoma"/>
                <a:cs typeface="Tahoma"/>
              </a:rPr>
              <a:t> </a:t>
            </a:r>
            <a:r>
              <a:rPr sz="2100" spc="-5" dirty="0">
                <a:latin typeface="Tahoma"/>
                <a:cs typeface="Tahoma"/>
              </a:rPr>
              <a:t>operations:</a:t>
            </a:r>
            <a:r>
              <a:rPr sz="2100" spc="-30" dirty="0">
                <a:latin typeface="Tahoma"/>
                <a:cs typeface="Tahoma"/>
              </a:rPr>
              <a:t> </a:t>
            </a:r>
            <a:r>
              <a:rPr sz="2100" spc="-5" dirty="0">
                <a:latin typeface="Courier New"/>
                <a:cs typeface="Courier New"/>
              </a:rPr>
              <a:t>read/write</a:t>
            </a:r>
            <a:endParaRPr sz="2100">
              <a:latin typeface="Courier New"/>
              <a:cs typeface="Courier New"/>
            </a:endParaRPr>
          </a:p>
          <a:p>
            <a:pPr>
              <a:lnSpc>
                <a:spcPct val="100000"/>
              </a:lnSpc>
              <a:spcBef>
                <a:spcPts val="25"/>
              </a:spcBef>
              <a:buFont typeface="Tahoma"/>
              <a:buChar char="•"/>
            </a:pPr>
            <a:endParaRPr sz="3250">
              <a:latin typeface="Courier New"/>
              <a:cs typeface="Courier New"/>
            </a:endParaRPr>
          </a:p>
          <a:p>
            <a:pPr marL="12700">
              <a:lnSpc>
                <a:spcPct val="100000"/>
              </a:lnSpc>
            </a:pPr>
            <a:r>
              <a:rPr sz="2100" spc="-5" dirty="0">
                <a:solidFill>
                  <a:srgbClr val="0070BF"/>
                </a:solidFill>
                <a:latin typeface="Tahoma"/>
                <a:cs typeface="Tahoma"/>
              </a:rPr>
              <a:t>Message</a:t>
            </a:r>
            <a:r>
              <a:rPr sz="2100" spc="-45" dirty="0">
                <a:solidFill>
                  <a:srgbClr val="0070BF"/>
                </a:solidFill>
                <a:latin typeface="Tahoma"/>
                <a:cs typeface="Tahoma"/>
              </a:rPr>
              <a:t> </a:t>
            </a:r>
            <a:r>
              <a:rPr sz="2100" spc="-5" dirty="0">
                <a:solidFill>
                  <a:srgbClr val="0070BF"/>
                </a:solidFill>
                <a:latin typeface="Tahoma"/>
                <a:cs typeface="Tahoma"/>
              </a:rPr>
              <a:t>passing</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Send</a:t>
            </a:r>
            <a:r>
              <a:rPr sz="2100" spc="5" dirty="0">
                <a:latin typeface="Tahoma"/>
                <a:cs typeface="Tahoma"/>
              </a:rPr>
              <a:t> </a:t>
            </a:r>
            <a:r>
              <a:rPr sz="2100" spc="-5" dirty="0">
                <a:latin typeface="Tahoma"/>
                <a:cs typeface="Tahoma"/>
              </a:rPr>
              <a:t>messages between</a:t>
            </a:r>
            <a:r>
              <a:rPr sz="2100" spc="-30" dirty="0">
                <a:latin typeface="Tahoma"/>
                <a:cs typeface="Tahoma"/>
              </a:rPr>
              <a:t> </a:t>
            </a:r>
            <a:r>
              <a:rPr sz="2100" spc="-5" dirty="0">
                <a:latin typeface="Tahoma"/>
                <a:cs typeface="Tahoma"/>
              </a:rPr>
              <a:t>processes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Requires system </a:t>
            </a:r>
            <a:r>
              <a:rPr sz="2100" dirty="0">
                <a:latin typeface="Tahoma"/>
                <a:cs typeface="Tahoma"/>
              </a:rPr>
              <a:t>calls</a:t>
            </a:r>
            <a:r>
              <a:rPr sz="2100" spc="-20" dirty="0">
                <a:latin typeface="Tahoma"/>
                <a:cs typeface="Tahoma"/>
              </a:rPr>
              <a:t> </a:t>
            </a:r>
            <a:r>
              <a:rPr sz="2100" spc="5" dirty="0">
                <a:latin typeface="Tahoma"/>
                <a:cs typeface="Tahoma"/>
              </a:rPr>
              <a:t>to </a:t>
            </a:r>
            <a:r>
              <a:rPr sz="2100" spc="-5" dirty="0">
                <a:latin typeface="Tahoma"/>
                <a:cs typeface="Tahoma"/>
              </a:rPr>
              <a:t>the</a:t>
            </a:r>
            <a:r>
              <a:rPr sz="2100" dirty="0">
                <a:latin typeface="Tahoma"/>
                <a:cs typeface="Tahoma"/>
              </a:rPr>
              <a:t> OS </a:t>
            </a:r>
            <a:r>
              <a:rPr sz="2100" spc="-5" dirty="0">
                <a:latin typeface="Tahoma"/>
                <a:cs typeface="Tahoma"/>
              </a:rPr>
              <a:t>for</a:t>
            </a:r>
            <a:r>
              <a:rPr sz="2100" spc="-10" dirty="0">
                <a:latin typeface="Tahoma"/>
                <a:cs typeface="Tahoma"/>
              </a:rPr>
              <a:t> </a:t>
            </a:r>
            <a:r>
              <a:rPr sz="2100" spc="-5" dirty="0">
                <a:latin typeface="Tahoma"/>
                <a:cs typeface="Tahoma"/>
              </a:rPr>
              <a:t>every</a:t>
            </a:r>
            <a:r>
              <a:rPr sz="2100" spc="15" dirty="0">
                <a:latin typeface="Tahoma"/>
                <a:cs typeface="Tahoma"/>
              </a:rPr>
              <a:t> </a:t>
            </a:r>
            <a:r>
              <a:rPr sz="2100" spc="-5" dirty="0">
                <a:latin typeface="Tahoma"/>
                <a:cs typeface="Tahoma"/>
              </a:rPr>
              <a:t>message</a:t>
            </a:r>
            <a:endParaRPr sz="21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Often</a:t>
            </a:r>
            <a:r>
              <a:rPr sz="2100" spc="-20" dirty="0">
                <a:latin typeface="Tahoma"/>
                <a:cs typeface="Tahoma"/>
              </a:rPr>
              <a:t> </a:t>
            </a:r>
            <a:r>
              <a:rPr sz="2100" spc="-5" dirty="0">
                <a:latin typeface="Tahoma"/>
                <a:cs typeface="Tahoma"/>
              </a:rPr>
              <a:t>easier</a:t>
            </a:r>
            <a:r>
              <a:rPr sz="2100" spc="20" dirty="0">
                <a:latin typeface="Tahoma"/>
                <a:cs typeface="Tahoma"/>
              </a:rPr>
              <a:t> </a:t>
            </a:r>
            <a:r>
              <a:rPr sz="2100" spc="-5" dirty="0">
                <a:latin typeface="Tahoma"/>
                <a:cs typeface="Tahoma"/>
              </a:rPr>
              <a:t>to</a:t>
            </a:r>
            <a:r>
              <a:rPr sz="2100" spc="-10" dirty="0">
                <a:latin typeface="Tahoma"/>
                <a:cs typeface="Tahoma"/>
              </a:rPr>
              <a:t> </a:t>
            </a:r>
            <a:r>
              <a:rPr sz="2100" dirty="0">
                <a:latin typeface="Tahoma"/>
                <a:cs typeface="Tahoma"/>
              </a:rPr>
              <a:t>realize</a:t>
            </a:r>
            <a:r>
              <a:rPr sz="2100" spc="-15" dirty="0">
                <a:latin typeface="Tahoma"/>
                <a:cs typeface="Tahoma"/>
              </a:rPr>
              <a:t> </a:t>
            </a:r>
            <a:r>
              <a:rPr sz="2100" dirty="0">
                <a:latin typeface="Tahoma"/>
                <a:cs typeface="Tahoma"/>
              </a:rPr>
              <a:t>for </a:t>
            </a:r>
            <a:r>
              <a:rPr sz="2100" spc="-5" dirty="0">
                <a:latin typeface="Tahoma"/>
                <a:cs typeface="Tahoma"/>
              </a:rPr>
              <a:t>networked</a:t>
            </a:r>
            <a:r>
              <a:rPr sz="2100" spc="15" dirty="0">
                <a:latin typeface="Tahoma"/>
                <a:cs typeface="Tahoma"/>
              </a:rPr>
              <a:t> </a:t>
            </a:r>
            <a:r>
              <a:rPr sz="2100" spc="-5" dirty="0">
                <a:latin typeface="Tahoma"/>
                <a:cs typeface="Tahoma"/>
              </a:rPr>
              <a:t>process</a:t>
            </a:r>
            <a:r>
              <a:rPr sz="2100" spc="5" dirty="0">
                <a:latin typeface="Tahoma"/>
                <a:cs typeface="Tahoma"/>
              </a:rPr>
              <a:t> </a:t>
            </a:r>
            <a:r>
              <a:rPr sz="2100" spc="-5" dirty="0">
                <a:latin typeface="Tahoma"/>
                <a:cs typeface="Tahoma"/>
              </a:rPr>
              <a:t>communication</a:t>
            </a:r>
            <a:endParaRPr sz="2100">
              <a:latin typeface="Tahoma"/>
              <a:cs typeface="Tahoma"/>
            </a:endParaRPr>
          </a:p>
          <a:p>
            <a:pPr marL="356235" indent="-344170">
              <a:lnSpc>
                <a:spcPct val="100000"/>
              </a:lnSpc>
              <a:spcBef>
                <a:spcPts val="325"/>
              </a:spcBef>
              <a:buChar char="•"/>
              <a:tabLst>
                <a:tab pos="356235" algn="l"/>
                <a:tab pos="356870" algn="l"/>
              </a:tabLst>
            </a:pPr>
            <a:r>
              <a:rPr sz="2100" spc="-5" dirty="0">
                <a:latin typeface="Tahoma"/>
                <a:cs typeface="Tahoma"/>
              </a:rPr>
              <a:t>Basic</a:t>
            </a:r>
            <a:r>
              <a:rPr sz="2100" spc="-10" dirty="0">
                <a:latin typeface="Tahoma"/>
                <a:cs typeface="Tahoma"/>
              </a:rPr>
              <a:t> </a:t>
            </a:r>
            <a:r>
              <a:rPr sz="2100" spc="-5" dirty="0">
                <a:latin typeface="Tahoma"/>
                <a:cs typeface="Tahoma"/>
              </a:rPr>
              <a:t>operations:</a:t>
            </a:r>
            <a:r>
              <a:rPr sz="2100" spc="-30" dirty="0">
                <a:latin typeface="Tahoma"/>
                <a:cs typeface="Tahoma"/>
              </a:rPr>
              <a:t> </a:t>
            </a:r>
            <a:r>
              <a:rPr sz="2100" spc="-5" dirty="0">
                <a:latin typeface="Courier New"/>
                <a:cs typeface="Courier New"/>
              </a:rPr>
              <a:t>send/receive</a:t>
            </a:r>
            <a:endParaRPr sz="2100">
              <a:latin typeface="Courier New"/>
              <a:cs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24983" y="1504187"/>
            <a:ext cx="4776216" cy="3255263"/>
          </a:xfrm>
          <a:prstGeom prst="rect">
            <a:avLst/>
          </a:prstGeom>
        </p:spPr>
      </p:pic>
      <p:sp>
        <p:nvSpPr>
          <p:cNvPr id="3" name="object 3"/>
          <p:cNvSpPr txBox="1">
            <a:spLocks noGrp="1"/>
          </p:cNvSpPr>
          <p:nvPr>
            <p:ph type="title"/>
          </p:nvPr>
        </p:nvSpPr>
        <p:spPr>
          <a:xfrm>
            <a:off x="860469" y="807240"/>
            <a:ext cx="2119630" cy="452120"/>
          </a:xfrm>
          <a:prstGeom prst="rect">
            <a:avLst/>
          </a:prstGeom>
        </p:spPr>
        <p:txBody>
          <a:bodyPr vert="horz" wrap="square" lIns="0" tIns="12065" rIns="0" bIns="0" rtlCol="0">
            <a:spAutoFit/>
          </a:bodyPr>
          <a:lstStyle/>
          <a:p>
            <a:pPr marL="12700">
              <a:lnSpc>
                <a:spcPct val="100000"/>
              </a:lnSpc>
              <a:spcBef>
                <a:spcPts val="95"/>
              </a:spcBef>
            </a:pPr>
            <a:r>
              <a:rPr spc="-10" dirty="0"/>
              <a:t>Pipe</a:t>
            </a:r>
            <a:r>
              <a:rPr spc="-70" dirty="0"/>
              <a:t> </a:t>
            </a:r>
            <a:r>
              <a:rPr spc="-5" dirty="0"/>
              <a:t>Example</a:t>
            </a:r>
          </a:p>
        </p:txBody>
      </p:sp>
      <p:sp>
        <p:nvSpPr>
          <p:cNvPr id="4" name="object 4"/>
          <p:cNvSpPr txBox="1"/>
          <p:nvPr/>
        </p:nvSpPr>
        <p:spPr>
          <a:xfrm>
            <a:off x="814824" y="2260051"/>
            <a:ext cx="3937635" cy="2586355"/>
          </a:xfrm>
          <a:prstGeom prst="rect">
            <a:avLst/>
          </a:prstGeom>
        </p:spPr>
        <p:txBody>
          <a:bodyPr vert="horz" wrap="square" lIns="0" tIns="73660" rIns="0" bIns="0" rtlCol="0">
            <a:spAutoFit/>
          </a:bodyPr>
          <a:lstStyle/>
          <a:p>
            <a:pPr marL="12700">
              <a:lnSpc>
                <a:spcPct val="100000"/>
              </a:lnSpc>
              <a:spcBef>
                <a:spcPts val="580"/>
              </a:spcBef>
            </a:pPr>
            <a:r>
              <a:rPr sz="2000" dirty="0">
                <a:latin typeface="Consolas"/>
                <a:cs typeface="Consolas"/>
              </a:rPr>
              <a:t>int</a:t>
            </a:r>
            <a:r>
              <a:rPr sz="2000" spc="-50" dirty="0">
                <a:latin typeface="Consolas"/>
                <a:cs typeface="Consolas"/>
              </a:rPr>
              <a:t> </a:t>
            </a:r>
            <a:r>
              <a:rPr sz="2000" dirty="0">
                <a:latin typeface="Consolas"/>
                <a:cs typeface="Consolas"/>
              </a:rPr>
              <a:t>main()</a:t>
            </a:r>
            <a:endParaRPr sz="2000">
              <a:latin typeface="Consolas"/>
              <a:cs typeface="Consolas"/>
            </a:endParaRPr>
          </a:p>
          <a:p>
            <a:pPr marL="12700">
              <a:lnSpc>
                <a:spcPct val="100000"/>
              </a:lnSpc>
              <a:spcBef>
                <a:spcPts val="480"/>
              </a:spcBef>
            </a:pPr>
            <a:r>
              <a:rPr sz="2000" dirty="0">
                <a:latin typeface="Consolas"/>
                <a:cs typeface="Consolas"/>
              </a:rPr>
              <a:t>{</a:t>
            </a:r>
            <a:endParaRPr sz="2000">
              <a:latin typeface="Consolas"/>
              <a:cs typeface="Consolas"/>
            </a:endParaRPr>
          </a:p>
          <a:p>
            <a:pPr marL="571500">
              <a:lnSpc>
                <a:spcPct val="100000"/>
              </a:lnSpc>
              <a:spcBef>
                <a:spcPts val="480"/>
              </a:spcBef>
            </a:pPr>
            <a:r>
              <a:rPr sz="2000" dirty="0">
                <a:latin typeface="Consolas"/>
                <a:cs typeface="Consolas"/>
              </a:rPr>
              <a:t>int</a:t>
            </a:r>
            <a:r>
              <a:rPr sz="2000" spc="-45" dirty="0">
                <a:latin typeface="Consolas"/>
                <a:cs typeface="Consolas"/>
              </a:rPr>
              <a:t> </a:t>
            </a:r>
            <a:r>
              <a:rPr sz="2000" spc="-5" dirty="0">
                <a:solidFill>
                  <a:srgbClr val="0070BF"/>
                </a:solidFill>
                <a:latin typeface="Consolas"/>
                <a:cs typeface="Consolas"/>
              </a:rPr>
              <a:t>pfds[2]</a:t>
            </a:r>
            <a:r>
              <a:rPr sz="2000" spc="-5" dirty="0">
                <a:latin typeface="Consolas"/>
                <a:cs typeface="Consolas"/>
              </a:rPr>
              <a:t>;</a:t>
            </a:r>
            <a:endParaRPr sz="2000">
              <a:latin typeface="Consolas"/>
              <a:cs typeface="Consolas"/>
            </a:endParaRPr>
          </a:p>
          <a:p>
            <a:pPr marL="571500">
              <a:lnSpc>
                <a:spcPct val="100000"/>
              </a:lnSpc>
              <a:spcBef>
                <a:spcPts val="480"/>
              </a:spcBef>
              <a:tabLst>
                <a:tab pos="3784600" algn="l"/>
              </a:tabLst>
            </a:pPr>
            <a:r>
              <a:rPr sz="2000" dirty="0">
                <a:latin typeface="Consolas"/>
                <a:cs typeface="Consolas"/>
              </a:rPr>
              <a:t>if </a:t>
            </a:r>
            <a:r>
              <a:rPr sz="2000" spc="-10" dirty="0">
                <a:latin typeface="Consolas"/>
                <a:cs typeface="Consolas"/>
              </a:rPr>
              <a:t>(</a:t>
            </a:r>
            <a:r>
              <a:rPr sz="2000" dirty="0">
                <a:solidFill>
                  <a:srgbClr val="0070BF"/>
                </a:solidFill>
                <a:latin typeface="Consolas"/>
                <a:cs typeface="Consolas"/>
              </a:rPr>
              <a:t>pi</a:t>
            </a:r>
            <a:r>
              <a:rPr sz="2000" spc="-20" dirty="0">
                <a:solidFill>
                  <a:srgbClr val="0070BF"/>
                </a:solidFill>
                <a:latin typeface="Consolas"/>
                <a:cs typeface="Consolas"/>
              </a:rPr>
              <a:t>p</a:t>
            </a:r>
            <a:r>
              <a:rPr sz="2000" dirty="0">
                <a:solidFill>
                  <a:srgbClr val="0070BF"/>
                </a:solidFill>
                <a:latin typeface="Consolas"/>
                <a:cs typeface="Consolas"/>
              </a:rPr>
              <a:t>e(pfds)</a:t>
            </a:r>
            <a:r>
              <a:rPr sz="2000" spc="-5" dirty="0">
                <a:solidFill>
                  <a:srgbClr val="0070BF"/>
                </a:solidFill>
                <a:latin typeface="Consolas"/>
                <a:cs typeface="Consolas"/>
              </a:rPr>
              <a:t> </a:t>
            </a:r>
            <a:r>
              <a:rPr sz="2000" dirty="0">
                <a:latin typeface="Consolas"/>
                <a:cs typeface="Consolas"/>
              </a:rPr>
              <a:t>==</a:t>
            </a:r>
            <a:r>
              <a:rPr sz="2000" spc="-20" dirty="0">
                <a:latin typeface="Consolas"/>
                <a:cs typeface="Consolas"/>
              </a:rPr>
              <a:t> </a:t>
            </a:r>
            <a:r>
              <a:rPr sz="2000" dirty="0">
                <a:latin typeface="Consolas"/>
                <a:cs typeface="Consolas"/>
              </a:rPr>
              <a:t>-1)	{</a:t>
            </a:r>
            <a:endParaRPr sz="2000">
              <a:latin typeface="Consolas"/>
              <a:cs typeface="Consolas"/>
            </a:endParaRPr>
          </a:p>
          <a:p>
            <a:pPr marL="1130935" marR="705485">
              <a:lnSpc>
                <a:spcPct val="120000"/>
              </a:lnSpc>
            </a:pPr>
            <a:r>
              <a:rPr sz="2000" dirty="0">
                <a:solidFill>
                  <a:srgbClr val="0070BF"/>
                </a:solidFill>
                <a:latin typeface="Consolas"/>
                <a:cs typeface="Consolas"/>
              </a:rPr>
              <a:t>pe</a:t>
            </a:r>
            <a:r>
              <a:rPr sz="2000" spc="-20" dirty="0">
                <a:solidFill>
                  <a:srgbClr val="0070BF"/>
                </a:solidFill>
                <a:latin typeface="Consolas"/>
                <a:cs typeface="Consolas"/>
              </a:rPr>
              <a:t>r</a:t>
            </a:r>
            <a:r>
              <a:rPr sz="2000" dirty="0">
                <a:solidFill>
                  <a:srgbClr val="0070BF"/>
                </a:solidFill>
                <a:latin typeface="Consolas"/>
                <a:cs typeface="Consolas"/>
              </a:rPr>
              <a:t>ro</a:t>
            </a:r>
            <a:r>
              <a:rPr sz="2000" spc="5" dirty="0">
                <a:solidFill>
                  <a:srgbClr val="0070BF"/>
                </a:solidFill>
                <a:latin typeface="Consolas"/>
                <a:cs typeface="Consolas"/>
              </a:rPr>
              <a:t>r</a:t>
            </a:r>
            <a:r>
              <a:rPr sz="2000" spc="-20" dirty="0">
                <a:latin typeface="Consolas"/>
                <a:cs typeface="Consolas"/>
              </a:rPr>
              <a:t>(</a:t>
            </a:r>
            <a:r>
              <a:rPr sz="2000" spc="20" dirty="0">
                <a:latin typeface="Consolas"/>
                <a:cs typeface="Consolas"/>
              </a:rPr>
              <a:t>"</a:t>
            </a:r>
            <a:r>
              <a:rPr sz="2000" dirty="0">
                <a:latin typeface="Consolas"/>
                <a:cs typeface="Consolas"/>
              </a:rPr>
              <a:t>p</a:t>
            </a:r>
            <a:r>
              <a:rPr sz="2000" spc="-20" dirty="0">
                <a:latin typeface="Consolas"/>
                <a:cs typeface="Consolas"/>
              </a:rPr>
              <a:t>i</a:t>
            </a:r>
            <a:r>
              <a:rPr sz="2000" dirty="0">
                <a:latin typeface="Consolas"/>
                <a:cs typeface="Consolas"/>
              </a:rPr>
              <a:t>pe"</a:t>
            </a:r>
            <a:r>
              <a:rPr sz="2000" spc="-20" dirty="0">
                <a:latin typeface="Consolas"/>
                <a:cs typeface="Consolas"/>
              </a:rPr>
              <a:t>)</a:t>
            </a:r>
            <a:r>
              <a:rPr sz="2000" dirty="0">
                <a:latin typeface="Consolas"/>
                <a:cs typeface="Consolas"/>
              </a:rPr>
              <a:t>;  </a:t>
            </a:r>
            <a:r>
              <a:rPr sz="2000" spc="-5" dirty="0">
                <a:latin typeface="Consolas"/>
                <a:cs typeface="Consolas"/>
              </a:rPr>
              <a:t>exit(1);</a:t>
            </a:r>
            <a:endParaRPr sz="2000">
              <a:latin typeface="Consolas"/>
              <a:cs typeface="Consolas"/>
            </a:endParaRPr>
          </a:p>
          <a:p>
            <a:pPr marL="571500">
              <a:lnSpc>
                <a:spcPct val="100000"/>
              </a:lnSpc>
              <a:spcBef>
                <a:spcPts val="480"/>
              </a:spcBef>
            </a:pPr>
            <a:r>
              <a:rPr sz="2000" dirty="0">
                <a:latin typeface="Consolas"/>
                <a:cs typeface="Consolas"/>
              </a:rPr>
              <a:t>}</a:t>
            </a:r>
            <a:endParaRPr sz="2000">
              <a:latin typeface="Consolas"/>
              <a:cs typeface="Consolas"/>
            </a:endParaRPr>
          </a:p>
        </p:txBody>
      </p:sp>
      <p:sp>
        <p:nvSpPr>
          <p:cNvPr id="5" name="object 5"/>
          <p:cNvSpPr txBox="1"/>
          <p:nvPr/>
        </p:nvSpPr>
        <p:spPr>
          <a:xfrm>
            <a:off x="1374170" y="4820543"/>
            <a:ext cx="7426959" cy="2290445"/>
          </a:xfrm>
          <a:prstGeom prst="rect">
            <a:avLst/>
          </a:prstGeom>
        </p:spPr>
        <p:txBody>
          <a:bodyPr vert="horz" wrap="square" lIns="0" tIns="12065" rIns="0" bIns="0" rtlCol="0">
            <a:spAutoFit/>
          </a:bodyPr>
          <a:lstStyle/>
          <a:p>
            <a:pPr marL="12700" marR="146050">
              <a:lnSpc>
                <a:spcPct val="120000"/>
              </a:lnSpc>
              <a:spcBef>
                <a:spcPts val="95"/>
              </a:spcBef>
            </a:pPr>
            <a:r>
              <a:rPr sz="2000" spc="-5" dirty="0">
                <a:latin typeface="Consolas"/>
                <a:cs typeface="Consolas"/>
              </a:rPr>
              <a:t>printf("writing</a:t>
            </a:r>
            <a:r>
              <a:rPr sz="2000" spc="5" dirty="0">
                <a:latin typeface="Consolas"/>
                <a:cs typeface="Consolas"/>
              </a:rPr>
              <a:t> </a:t>
            </a:r>
            <a:r>
              <a:rPr sz="2000" dirty="0">
                <a:latin typeface="Consolas"/>
                <a:cs typeface="Consolas"/>
              </a:rPr>
              <a:t>to</a:t>
            </a:r>
            <a:r>
              <a:rPr sz="2000" spc="-15" dirty="0">
                <a:latin typeface="Consolas"/>
                <a:cs typeface="Consolas"/>
              </a:rPr>
              <a:t> </a:t>
            </a:r>
            <a:r>
              <a:rPr sz="2000" dirty="0">
                <a:latin typeface="Consolas"/>
                <a:cs typeface="Consolas"/>
              </a:rPr>
              <a:t>file</a:t>
            </a:r>
            <a:r>
              <a:rPr sz="2000" spc="5" dirty="0">
                <a:latin typeface="Consolas"/>
                <a:cs typeface="Consolas"/>
              </a:rPr>
              <a:t> </a:t>
            </a:r>
            <a:r>
              <a:rPr sz="2000" dirty="0">
                <a:latin typeface="Consolas"/>
                <a:cs typeface="Consolas"/>
              </a:rPr>
              <a:t>descriptor</a:t>
            </a:r>
            <a:r>
              <a:rPr sz="2000" spc="10" dirty="0">
                <a:latin typeface="Consolas"/>
                <a:cs typeface="Consolas"/>
              </a:rPr>
              <a:t> </a:t>
            </a:r>
            <a:r>
              <a:rPr sz="2000" spc="-5" dirty="0">
                <a:latin typeface="Consolas"/>
                <a:cs typeface="Consolas"/>
              </a:rPr>
              <a:t>#%d\n",</a:t>
            </a:r>
            <a:r>
              <a:rPr sz="2000" spc="5" dirty="0">
                <a:latin typeface="Consolas"/>
                <a:cs typeface="Consolas"/>
              </a:rPr>
              <a:t> </a:t>
            </a:r>
            <a:r>
              <a:rPr sz="2000" spc="-5" dirty="0">
                <a:solidFill>
                  <a:srgbClr val="0070BF"/>
                </a:solidFill>
                <a:latin typeface="Consolas"/>
                <a:cs typeface="Consolas"/>
              </a:rPr>
              <a:t>pfds[1]</a:t>
            </a:r>
            <a:r>
              <a:rPr sz="2000" spc="-5" dirty="0">
                <a:latin typeface="Consolas"/>
                <a:cs typeface="Consolas"/>
              </a:rPr>
              <a:t>); </a:t>
            </a:r>
            <a:r>
              <a:rPr sz="2000" spc="-1085" dirty="0">
                <a:latin typeface="Consolas"/>
                <a:cs typeface="Consolas"/>
              </a:rPr>
              <a:t> </a:t>
            </a:r>
            <a:r>
              <a:rPr sz="2000" dirty="0">
                <a:latin typeface="Consolas"/>
                <a:cs typeface="Consolas"/>
              </a:rPr>
              <a:t>write(</a:t>
            </a:r>
            <a:r>
              <a:rPr sz="2000" dirty="0">
                <a:solidFill>
                  <a:srgbClr val="0070BF"/>
                </a:solidFill>
                <a:latin typeface="Consolas"/>
                <a:cs typeface="Consolas"/>
              </a:rPr>
              <a:t>pfds[1]</a:t>
            </a:r>
            <a:r>
              <a:rPr sz="2000" dirty="0">
                <a:latin typeface="Consolas"/>
                <a:cs typeface="Consolas"/>
              </a:rPr>
              <a:t>,</a:t>
            </a:r>
            <a:r>
              <a:rPr sz="2000" spc="-5" dirty="0">
                <a:latin typeface="Consolas"/>
                <a:cs typeface="Consolas"/>
              </a:rPr>
              <a:t> "test",</a:t>
            </a:r>
            <a:r>
              <a:rPr sz="2000" spc="-20" dirty="0">
                <a:latin typeface="Consolas"/>
                <a:cs typeface="Consolas"/>
              </a:rPr>
              <a:t> </a:t>
            </a:r>
            <a:r>
              <a:rPr sz="2000" dirty="0">
                <a:latin typeface="Consolas"/>
                <a:cs typeface="Consolas"/>
              </a:rPr>
              <a:t>5);</a:t>
            </a:r>
            <a:endParaRPr sz="2000">
              <a:latin typeface="Consolas"/>
              <a:cs typeface="Consolas"/>
            </a:endParaRPr>
          </a:p>
          <a:p>
            <a:pPr marL="12700" marR="5080">
              <a:lnSpc>
                <a:spcPct val="120000"/>
              </a:lnSpc>
            </a:pPr>
            <a:r>
              <a:rPr sz="2000" spc="-5" dirty="0">
                <a:latin typeface="Consolas"/>
                <a:cs typeface="Consolas"/>
              </a:rPr>
              <a:t>printf("reading</a:t>
            </a:r>
            <a:r>
              <a:rPr sz="2000" spc="10" dirty="0">
                <a:latin typeface="Consolas"/>
                <a:cs typeface="Consolas"/>
              </a:rPr>
              <a:t> </a:t>
            </a:r>
            <a:r>
              <a:rPr sz="2000" spc="-5" dirty="0">
                <a:latin typeface="Consolas"/>
                <a:cs typeface="Consolas"/>
              </a:rPr>
              <a:t>from</a:t>
            </a:r>
            <a:r>
              <a:rPr sz="2000" spc="30" dirty="0">
                <a:latin typeface="Consolas"/>
                <a:cs typeface="Consolas"/>
              </a:rPr>
              <a:t> </a:t>
            </a:r>
            <a:r>
              <a:rPr sz="2000" spc="-5" dirty="0">
                <a:latin typeface="Consolas"/>
                <a:cs typeface="Consolas"/>
              </a:rPr>
              <a:t>file</a:t>
            </a:r>
            <a:r>
              <a:rPr sz="2000" spc="10" dirty="0">
                <a:latin typeface="Consolas"/>
                <a:cs typeface="Consolas"/>
              </a:rPr>
              <a:t> </a:t>
            </a:r>
            <a:r>
              <a:rPr sz="2000" dirty="0">
                <a:latin typeface="Consolas"/>
                <a:cs typeface="Consolas"/>
              </a:rPr>
              <a:t>descriptor</a:t>
            </a:r>
            <a:r>
              <a:rPr sz="2000" spc="10" dirty="0">
                <a:latin typeface="Consolas"/>
                <a:cs typeface="Consolas"/>
              </a:rPr>
              <a:t> </a:t>
            </a:r>
            <a:r>
              <a:rPr sz="2000" spc="-5" dirty="0">
                <a:latin typeface="Consolas"/>
                <a:cs typeface="Consolas"/>
              </a:rPr>
              <a:t>#%d\n",</a:t>
            </a:r>
            <a:r>
              <a:rPr sz="2000" spc="-5" dirty="0">
                <a:solidFill>
                  <a:srgbClr val="0070BF"/>
                </a:solidFill>
                <a:latin typeface="Consolas"/>
                <a:cs typeface="Consolas"/>
              </a:rPr>
              <a:t>pfds[0]</a:t>
            </a:r>
            <a:r>
              <a:rPr sz="2000" spc="-5" dirty="0">
                <a:latin typeface="Consolas"/>
                <a:cs typeface="Consolas"/>
              </a:rPr>
              <a:t>); </a:t>
            </a:r>
            <a:r>
              <a:rPr sz="2000" spc="-1085" dirty="0">
                <a:latin typeface="Consolas"/>
                <a:cs typeface="Consolas"/>
              </a:rPr>
              <a:t> </a:t>
            </a:r>
            <a:r>
              <a:rPr sz="2000" spc="-5" dirty="0">
                <a:latin typeface="Consolas"/>
                <a:cs typeface="Consolas"/>
              </a:rPr>
              <a:t>read(</a:t>
            </a:r>
            <a:r>
              <a:rPr sz="2000" spc="-5" dirty="0">
                <a:solidFill>
                  <a:srgbClr val="0070BF"/>
                </a:solidFill>
                <a:latin typeface="Consolas"/>
                <a:cs typeface="Consolas"/>
              </a:rPr>
              <a:t>pfds[0]</a:t>
            </a:r>
            <a:r>
              <a:rPr sz="2000" spc="-5" dirty="0">
                <a:latin typeface="Consolas"/>
                <a:cs typeface="Consolas"/>
              </a:rPr>
              <a:t>, buf,</a:t>
            </a:r>
            <a:r>
              <a:rPr sz="2000" dirty="0">
                <a:latin typeface="Consolas"/>
                <a:cs typeface="Consolas"/>
              </a:rPr>
              <a:t> 5);</a:t>
            </a:r>
            <a:endParaRPr sz="2000">
              <a:latin typeface="Consolas"/>
              <a:cs typeface="Consolas"/>
            </a:endParaRPr>
          </a:p>
          <a:p>
            <a:pPr marL="12700">
              <a:lnSpc>
                <a:spcPct val="100000"/>
              </a:lnSpc>
              <a:spcBef>
                <a:spcPts val="480"/>
              </a:spcBef>
            </a:pPr>
            <a:r>
              <a:rPr sz="2000" dirty="0">
                <a:latin typeface="Consolas"/>
                <a:cs typeface="Consolas"/>
              </a:rPr>
              <a:t>printf("read</a:t>
            </a:r>
            <a:r>
              <a:rPr sz="2000" spc="-30" dirty="0">
                <a:latin typeface="Consolas"/>
                <a:cs typeface="Consolas"/>
              </a:rPr>
              <a:t> </a:t>
            </a:r>
            <a:r>
              <a:rPr sz="2000" spc="-5" dirty="0">
                <a:latin typeface="Consolas"/>
                <a:cs typeface="Consolas"/>
              </a:rPr>
              <a:t>%s\n",</a:t>
            </a:r>
            <a:r>
              <a:rPr sz="2000" spc="-10" dirty="0">
                <a:latin typeface="Consolas"/>
                <a:cs typeface="Consolas"/>
              </a:rPr>
              <a:t> </a:t>
            </a:r>
            <a:r>
              <a:rPr sz="2000" spc="-5" dirty="0">
                <a:latin typeface="Consolas"/>
                <a:cs typeface="Consolas"/>
              </a:rPr>
              <a:t>buf);</a:t>
            </a:r>
            <a:endParaRPr sz="2000">
              <a:latin typeface="Consolas"/>
              <a:cs typeface="Consolas"/>
            </a:endParaRPr>
          </a:p>
          <a:p>
            <a:pPr marR="100330" algn="ctr">
              <a:lnSpc>
                <a:spcPct val="100000"/>
              </a:lnSpc>
              <a:spcBef>
                <a:spcPts val="1755"/>
              </a:spcBef>
            </a:pPr>
            <a:r>
              <a:rPr sz="1400" spc="-5" dirty="0">
                <a:latin typeface="Tahoma"/>
                <a:cs typeface="Tahoma"/>
              </a:rPr>
              <a:t>2-Process</a:t>
            </a:r>
            <a:endParaRPr sz="1400">
              <a:latin typeface="Tahoma"/>
              <a:cs typeface="Tahoma"/>
            </a:endParaRPr>
          </a:p>
        </p:txBody>
      </p:sp>
      <p:sp>
        <p:nvSpPr>
          <p:cNvPr id="6" name="object 6"/>
          <p:cNvSpPr txBox="1"/>
          <p:nvPr/>
        </p:nvSpPr>
        <p:spPr>
          <a:xfrm>
            <a:off x="814824" y="6709643"/>
            <a:ext cx="165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a:t>
            </a:r>
            <a:endParaRPr sz="2000">
              <a:latin typeface="Consolas"/>
              <a:cs typeface="Consolas"/>
            </a:endParaRPr>
          </a:p>
        </p:txBody>
      </p:sp>
      <p:sp>
        <p:nvSpPr>
          <p:cNvPr id="7" name="object 7"/>
          <p:cNvSpPr txBox="1"/>
          <p:nvPr/>
        </p:nvSpPr>
        <p:spPr>
          <a:xfrm>
            <a:off x="9024201"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7</a:t>
            </a:r>
            <a:r>
              <a:rPr sz="1400" dirty="0">
                <a:latin typeface="Tahoma"/>
                <a:cs typeface="Tahoma"/>
              </a:rPr>
              <a:t>9</a:t>
            </a:r>
            <a:endParaRPr sz="1400">
              <a:latin typeface="Tahoma"/>
              <a:cs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779135" cy="452120"/>
          </a:xfrm>
          <a:prstGeom prst="rect">
            <a:avLst/>
          </a:prstGeom>
        </p:spPr>
        <p:txBody>
          <a:bodyPr vert="horz" wrap="square" lIns="0" tIns="12065" rIns="0" bIns="0" rtlCol="0">
            <a:spAutoFit/>
          </a:bodyPr>
          <a:lstStyle/>
          <a:p>
            <a:pPr marL="12700">
              <a:lnSpc>
                <a:spcPct val="100000"/>
              </a:lnSpc>
              <a:spcBef>
                <a:spcPts val="95"/>
              </a:spcBef>
            </a:pPr>
            <a:r>
              <a:rPr spc="-5" dirty="0"/>
              <a:t>A</a:t>
            </a:r>
            <a:r>
              <a:rPr spc="-15" dirty="0"/>
              <a:t> </a:t>
            </a:r>
            <a:r>
              <a:rPr spc="-5" dirty="0"/>
              <a:t>Channel</a:t>
            </a:r>
            <a:r>
              <a:rPr spc="20" dirty="0"/>
              <a:t> </a:t>
            </a:r>
            <a:r>
              <a:rPr spc="-5" dirty="0"/>
              <a:t>Between Parent</a:t>
            </a:r>
            <a:r>
              <a:rPr spc="30" dirty="0"/>
              <a:t> </a:t>
            </a:r>
            <a:r>
              <a:rPr spc="-10" dirty="0"/>
              <a:t>and</a:t>
            </a:r>
            <a:r>
              <a:rPr spc="10" dirty="0"/>
              <a:t> </a:t>
            </a:r>
            <a:r>
              <a:rPr spc="-10" dirty="0"/>
              <a:t>Child</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41</a:t>
            </a:fld>
            <a:endParaRPr sz="1400">
              <a:latin typeface="Tahoma"/>
              <a:cs typeface="Tahoma"/>
            </a:endParaRPr>
          </a:p>
        </p:txBody>
      </p:sp>
      <p:sp>
        <p:nvSpPr>
          <p:cNvPr id="3" name="object 3"/>
          <p:cNvSpPr txBox="1"/>
          <p:nvPr/>
        </p:nvSpPr>
        <p:spPr>
          <a:xfrm>
            <a:off x="860584" y="1525091"/>
            <a:ext cx="8058150" cy="3135630"/>
          </a:xfrm>
          <a:prstGeom prst="rect">
            <a:avLst/>
          </a:prstGeom>
        </p:spPr>
        <p:txBody>
          <a:bodyPr vert="horz" wrap="square" lIns="0" tIns="90170" rIns="0" bIns="0" rtlCol="0">
            <a:spAutoFit/>
          </a:bodyPr>
          <a:lstStyle/>
          <a:p>
            <a:pPr marL="356235" indent="-344170">
              <a:lnSpc>
                <a:spcPct val="100000"/>
              </a:lnSpc>
              <a:spcBef>
                <a:spcPts val="710"/>
              </a:spcBef>
              <a:buChar char="•"/>
              <a:tabLst>
                <a:tab pos="356235" algn="l"/>
                <a:tab pos="356870" algn="l"/>
              </a:tabLst>
            </a:pPr>
            <a:r>
              <a:rPr sz="2100" spc="-5" dirty="0">
                <a:latin typeface="Tahoma"/>
                <a:cs typeface="Tahoma"/>
              </a:rPr>
              <a:t>Child</a:t>
            </a:r>
            <a:r>
              <a:rPr sz="2100" spc="5" dirty="0">
                <a:latin typeface="Tahoma"/>
                <a:cs typeface="Tahoma"/>
              </a:rPr>
              <a:t> </a:t>
            </a:r>
            <a:r>
              <a:rPr sz="2100" spc="-10" dirty="0">
                <a:latin typeface="Tahoma"/>
                <a:cs typeface="Tahoma"/>
              </a:rPr>
              <a:t>is</a:t>
            </a:r>
            <a:r>
              <a:rPr sz="2100" spc="-5" dirty="0">
                <a:latin typeface="Tahoma"/>
                <a:cs typeface="Tahoma"/>
              </a:rPr>
              <a:t> </a:t>
            </a:r>
            <a:r>
              <a:rPr sz="2100" dirty="0">
                <a:latin typeface="Tahoma"/>
                <a:cs typeface="Tahoma"/>
              </a:rPr>
              <a:t>created</a:t>
            </a:r>
            <a:r>
              <a:rPr sz="2100" spc="5" dirty="0">
                <a:latin typeface="Tahoma"/>
                <a:cs typeface="Tahoma"/>
              </a:rPr>
              <a:t> </a:t>
            </a:r>
            <a:r>
              <a:rPr sz="2100" spc="-5" dirty="0">
                <a:latin typeface="Tahoma"/>
                <a:cs typeface="Tahoma"/>
              </a:rPr>
              <a:t>by</a:t>
            </a:r>
            <a:r>
              <a:rPr sz="2100" spc="10" dirty="0">
                <a:latin typeface="Tahoma"/>
                <a:cs typeface="Tahoma"/>
              </a:rPr>
              <a:t> </a:t>
            </a:r>
            <a:r>
              <a:rPr sz="2100" dirty="0">
                <a:latin typeface="Tahoma"/>
                <a:cs typeface="Tahoma"/>
              </a:rPr>
              <a:t>a</a:t>
            </a:r>
            <a:r>
              <a:rPr sz="2100" spc="-5" dirty="0">
                <a:latin typeface="Tahoma"/>
                <a:cs typeface="Tahoma"/>
              </a:rPr>
              <a:t> </a:t>
            </a:r>
            <a:r>
              <a:rPr sz="2100" spc="-5" dirty="0">
                <a:latin typeface="Consolas"/>
                <a:cs typeface="Consolas"/>
              </a:rPr>
              <a:t>fork()</a:t>
            </a:r>
            <a:r>
              <a:rPr sz="2100" spc="-25" dirty="0">
                <a:latin typeface="Consolas"/>
                <a:cs typeface="Consolas"/>
              </a:rPr>
              <a:t> </a:t>
            </a:r>
            <a:r>
              <a:rPr sz="2100" dirty="0">
                <a:latin typeface="Tahoma"/>
                <a:cs typeface="Tahoma"/>
              </a:rPr>
              <a:t>call</a:t>
            </a:r>
            <a:r>
              <a:rPr sz="2100" spc="-25" dirty="0">
                <a:latin typeface="Tahoma"/>
                <a:cs typeface="Tahoma"/>
              </a:rPr>
              <a:t> </a:t>
            </a:r>
            <a:r>
              <a:rPr sz="2100" dirty="0">
                <a:latin typeface="Tahoma"/>
                <a:cs typeface="Tahoma"/>
              </a:rPr>
              <a:t>executed</a:t>
            </a:r>
            <a:r>
              <a:rPr sz="2100" spc="-20" dirty="0">
                <a:latin typeface="Tahoma"/>
                <a:cs typeface="Tahoma"/>
              </a:rPr>
              <a:t> </a:t>
            </a:r>
            <a:r>
              <a:rPr sz="2100" spc="-5" dirty="0">
                <a:latin typeface="Tahoma"/>
                <a:cs typeface="Tahoma"/>
              </a:rPr>
              <a:t>by</a:t>
            </a:r>
            <a:r>
              <a:rPr sz="2100" spc="10" dirty="0">
                <a:latin typeface="Tahoma"/>
                <a:cs typeface="Tahoma"/>
              </a:rPr>
              <a:t> </a:t>
            </a:r>
            <a:r>
              <a:rPr sz="2100" spc="-5" dirty="0">
                <a:latin typeface="Tahoma"/>
                <a:cs typeface="Tahoma"/>
              </a:rPr>
              <a:t>the parent</a:t>
            </a:r>
            <a:endParaRPr sz="2100" dirty="0">
              <a:latin typeface="Tahoma"/>
              <a:cs typeface="Tahoma"/>
            </a:endParaRPr>
          </a:p>
          <a:p>
            <a:pPr marL="756285" lvl="1" indent="-287655">
              <a:lnSpc>
                <a:spcPct val="100000"/>
              </a:lnSpc>
              <a:spcBef>
                <a:spcPts val="550"/>
              </a:spcBef>
              <a:buChar char="–"/>
              <a:tabLst>
                <a:tab pos="756285" algn="l"/>
                <a:tab pos="756920" algn="l"/>
              </a:tabLst>
            </a:pPr>
            <a:r>
              <a:rPr sz="1900" spc="-10" dirty="0">
                <a:latin typeface="Tahoma"/>
                <a:cs typeface="Tahoma"/>
              </a:rPr>
              <a:t>Child</a:t>
            </a:r>
            <a:r>
              <a:rPr sz="1900" spc="25" dirty="0">
                <a:latin typeface="Tahoma"/>
                <a:cs typeface="Tahoma"/>
              </a:rPr>
              <a:t> </a:t>
            </a:r>
            <a:r>
              <a:rPr sz="1900" spc="-5" dirty="0">
                <a:latin typeface="Tahoma"/>
                <a:cs typeface="Tahoma"/>
              </a:rPr>
              <a:t>process</a:t>
            </a:r>
            <a:r>
              <a:rPr sz="1900" spc="20" dirty="0">
                <a:latin typeface="Tahoma"/>
                <a:cs typeface="Tahoma"/>
              </a:rPr>
              <a:t> </a:t>
            </a:r>
            <a:r>
              <a:rPr sz="1900" spc="-5" dirty="0">
                <a:latin typeface="Tahoma"/>
                <a:cs typeface="Tahoma"/>
              </a:rPr>
              <a:t>is</a:t>
            </a:r>
            <a:r>
              <a:rPr sz="1900" spc="5" dirty="0">
                <a:latin typeface="Tahoma"/>
                <a:cs typeface="Tahoma"/>
              </a:rPr>
              <a:t> </a:t>
            </a:r>
            <a:r>
              <a:rPr sz="1900" dirty="0">
                <a:latin typeface="Tahoma"/>
                <a:cs typeface="Tahoma"/>
              </a:rPr>
              <a:t>an</a:t>
            </a:r>
            <a:r>
              <a:rPr sz="1900" spc="15" dirty="0">
                <a:latin typeface="Tahoma"/>
                <a:cs typeface="Tahoma"/>
              </a:rPr>
              <a:t> </a:t>
            </a:r>
            <a:r>
              <a:rPr sz="1900" spc="-10" dirty="0">
                <a:latin typeface="Tahoma"/>
                <a:cs typeface="Tahoma"/>
              </a:rPr>
              <a:t>image</a:t>
            </a:r>
            <a:r>
              <a:rPr sz="1900" spc="35" dirty="0">
                <a:latin typeface="Tahoma"/>
                <a:cs typeface="Tahoma"/>
              </a:rPr>
              <a:t> </a:t>
            </a:r>
            <a:r>
              <a:rPr sz="1900" spc="-10" dirty="0">
                <a:latin typeface="Tahoma"/>
                <a:cs typeface="Tahoma"/>
              </a:rPr>
              <a:t>of</a:t>
            </a:r>
            <a:r>
              <a:rPr sz="1900" spc="20" dirty="0">
                <a:latin typeface="Tahoma"/>
                <a:cs typeface="Tahoma"/>
              </a:rPr>
              <a:t> </a:t>
            </a:r>
            <a:r>
              <a:rPr sz="1900" spc="-5" dirty="0">
                <a:latin typeface="Tahoma"/>
                <a:cs typeface="Tahoma"/>
              </a:rPr>
              <a:t>the</a:t>
            </a:r>
            <a:r>
              <a:rPr sz="1900" spc="15" dirty="0">
                <a:latin typeface="Tahoma"/>
                <a:cs typeface="Tahoma"/>
              </a:rPr>
              <a:t> </a:t>
            </a:r>
            <a:r>
              <a:rPr sz="1900" spc="-10" dirty="0">
                <a:latin typeface="Tahoma"/>
                <a:cs typeface="Tahoma"/>
              </a:rPr>
              <a:t>parent</a:t>
            </a:r>
            <a:r>
              <a:rPr sz="1900" spc="20" dirty="0">
                <a:latin typeface="Tahoma"/>
                <a:cs typeface="Tahoma"/>
              </a:rPr>
              <a:t> </a:t>
            </a:r>
            <a:r>
              <a:rPr sz="1900" spc="-5" dirty="0">
                <a:latin typeface="Tahoma"/>
                <a:cs typeface="Tahoma"/>
              </a:rPr>
              <a:t>process</a:t>
            </a:r>
            <a:endParaRPr sz="1900" dirty="0">
              <a:latin typeface="Tahoma"/>
              <a:cs typeface="Tahoma"/>
            </a:endParaRPr>
          </a:p>
          <a:p>
            <a:pPr marL="756285" marR="5715" lvl="1" indent="-287020">
              <a:lnSpc>
                <a:spcPct val="100000"/>
              </a:lnSpc>
              <a:spcBef>
                <a:spcPts val="455"/>
              </a:spcBef>
              <a:buChar char="–"/>
              <a:tabLst>
                <a:tab pos="756285" algn="l"/>
                <a:tab pos="756920" algn="l"/>
              </a:tabLst>
            </a:pPr>
            <a:r>
              <a:rPr sz="1900" spc="-5" dirty="0">
                <a:latin typeface="Tahoma"/>
                <a:cs typeface="Tahoma"/>
              </a:rPr>
              <a:t>All</a:t>
            </a:r>
            <a:r>
              <a:rPr sz="1900" spc="15"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file</a:t>
            </a:r>
            <a:r>
              <a:rPr sz="1900" spc="20" dirty="0">
                <a:latin typeface="Tahoma"/>
                <a:cs typeface="Tahoma"/>
              </a:rPr>
              <a:t> </a:t>
            </a:r>
            <a:r>
              <a:rPr sz="1900" spc="-5" dirty="0">
                <a:latin typeface="Tahoma"/>
                <a:cs typeface="Tahoma"/>
              </a:rPr>
              <a:t>descriptors</a:t>
            </a:r>
            <a:r>
              <a:rPr sz="1900" spc="40" dirty="0">
                <a:latin typeface="Tahoma"/>
                <a:cs typeface="Tahoma"/>
              </a:rPr>
              <a:t> </a:t>
            </a:r>
            <a:r>
              <a:rPr sz="1900" spc="-5" dirty="0">
                <a:latin typeface="Tahoma"/>
                <a:cs typeface="Tahoma"/>
              </a:rPr>
              <a:t>that</a:t>
            </a:r>
            <a:r>
              <a:rPr sz="1900" spc="25" dirty="0">
                <a:latin typeface="Tahoma"/>
                <a:cs typeface="Tahoma"/>
              </a:rPr>
              <a:t> </a:t>
            </a:r>
            <a:r>
              <a:rPr sz="1900" spc="-10" dirty="0">
                <a:latin typeface="Tahoma"/>
                <a:cs typeface="Tahoma"/>
              </a:rPr>
              <a:t>are</a:t>
            </a:r>
            <a:r>
              <a:rPr sz="1900" spc="20" dirty="0">
                <a:latin typeface="Tahoma"/>
                <a:cs typeface="Tahoma"/>
              </a:rPr>
              <a:t> </a:t>
            </a:r>
            <a:r>
              <a:rPr sz="1900" spc="-10" dirty="0">
                <a:latin typeface="Tahoma"/>
                <a:cs typeface="Tahoma"/>
              </a:rPr>
              <a:t>opened</a:t>
            </a:r>
            <a:r>
              <a:rPr sz="1900" spc="30" dirty="0">
                <a:latin typeface="Tahoma"/>
                <a:cs typeface="Tahoma"/>
              </a:rPr>
              <a:t> </a:t>
            </a:r>
            <a:r>
              <a:rPr sz="1900" dirty="0">
                <a:latin typeface="Tahoma"/>
                <a:cs typeface="Tahoma"/>
              </a:rPr>
              <a:t>by</a:t>
            </a:r>
            <a:r>
              <a:rPr sz="1900" spc="20"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parent</a:t>
            </a:r>
            <a:r>
              <a:rPr sz="1900" spc="25" dirty="0">
                <a:latin typeface="Tahoma"/>
                <a:cs typeface="Tahoma"/>
              </a:rPr>
              <a:t> </a:t>
            </a:r>
            <a:r>
              <a:rPr sz="1900" spc="-5" dirty="0">
                <a:latin typeface="Tahoma"/>
                <a:cs typeface="Tahoma"/>
              </a:rPr>
              <a:t>are</a:t>
            </a:r>
            <a:r>
              <a:rPr sz="1900" spc="20" dirty="0">
                <a:latin typeface="Tahoma"/>
                <a:cs typeface="Tahoma"/>
              </a:rPr>
              <a:t> </a:t>
            </a:r>
            <a:r>
              <a:rPr sz="1900" spc="-5" dirty="0">
                <a:latin typeface="Tahoma"/>
                <a:cs typeface="Tahoma"/>
              </a:rPr>
              <a:t>available</a:t>
            </a:r>
            <a:r>
              <a:rPr sz="1900" spc="40" dirty="0">
                <a:latin typeface="Tahoma"/>
                <a:cs typeface="Tahoma"/>
              </a:rPr>
              <a:t> </a:t>
            </a:r>
            <a:r>
              <a:rPr sz="1900" spc="-15" dirty="0">
                <a:latin typeface="Tahoma"/>
                <a:cs typeface="Tahoma"/>
              </a:rPr>
              <a:t>in </a:t>
            </a:r>
            <a:r>
              <a:rPr sz="1900" spc="-580" dirty="0">
                <a:latin typeface="Tahoma"/>
                <a:cs typeface="Tahoma"/>
              </a:rPr>
              <a:t> </a:t>
            </a:r>
            <a:r>
              <a:rPr sz="1900" spc="-5" dirty="0">
                <a:latin typeface="Tahoma"/>
                <a:cs typeface="Tahoma"/>
              </a:rPr>
              <a:t>the</a:t>
            </a:r>
            <a:r>
              <a:rPr sz="1900" spc="10" dirty="0">
                <a:latin typeface="Tahoma"/>
                <a:cs typeface="Tahoma"/>
              </a:rPr>
              <a:t> </a:t>
            </a:r>
            <a:r>
              <a:rPr sz="1900" spc="-10" dirty="0">
                <a:latin typeface="Tahoma"/>
                <a:cs typeface="Tahoma"/>
              </a:rPr>
              <a:t>child</a:t>
            </a:r>
            <a:endParaRPr sz="1900" dirty="0">
              <a:latin typeface="Tahoma"/>
              <a:cs typeface="Tahoma"/>
            </a:endParaRPr>
          </a:p>
          <a:p>
            <a:pPr lvl="1">
              <a:lnSpc>
                <a:spcPct val="100000"/>
              </a:lnSpc>
              <a:spcBef>
                <a:spcPts val="30"/>
              </a:spcBef>
              <a:buFont typeface="Tahoma"/>
              <a:buChar char="–"/>
            </a:pPr>
            <a:endParaRPr sz="265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Pipe</a:t>
            </a:r>
            <a:r>
              <a:rPr sz="2100" spc="-10" dirty="0">
                <a:latin typeface="Tahoma"/>
                <a:cs typeface="Tahoma"/>
              </a:rPr>
              <a:t> </a:t>
            </a:r>
            <a:r>
              <a:rPr sz="2100" dirty="0">
                <a:latin typeface="Tahoma"/>
                <a:cs typeface="Tahoma"/>
              </a:rPr>
              <a:t>is</a:t>
            </a:r>
            <a:r>
              <a:rPr sz="2100" spc="-10" dirty="0">
                <a:latin typeface="Tahoma"/>
                <a:cs typeface="Tahoma"/>
              </a:rPr>
              <a:t> </a:t>
            </a:r>
            <a:r>
              <a:rPr sz="2100" spc="-5" dirty="0">
                <a:latin typeface="Tahoma"/>
                <a:cs typeface="Tahoma"/>
              </a:rPr>
              <a:t>inherited</a:t>
            </a:r>
            <a:r>
              <a:rPr sz="2100" spc="-25" dirty="0">
                <a:latin typeface="Tahoma"/>
                <a:cs typeface="Tahoma"/>
              </a:rPr>
              <a:t> </a:t>
            </a:r>
            <a:r>
              <a:rPr sz="2100" spc="-5" dirty="0">
                <a:latin typeface="Tahoma"/>
                <a:cs typeface="Tahoma"/>
              </a:rPr>
              <a:t>by</a:t>
            </a:r>
            <a:r>
              <a:rPr sz="2100" spc="5" dirty="0">
                <a:latin typeface="Tahoma"/>
                <a:cs typeface="Tahoma"/>
              </a:rPr>
              <a:t> the</a:t>
            </a:r>
            <a:r>
              <a:rPr sz="2100" spc="-30" dirty="0">
                <a:latin typeface="Tahoma"/>
                <a:cs typeface="Tahoma"/>
              </a:rPr>
              <a:t> </a:t>
            </a:r>
            <a:r>
              <a:rPr sz="2100" dirty="0">
                <a:latin typeface="Tahoma"/>
                <a:cs typeface="Tahoma"/>
              </a:rPr>
              <a:t>child</a:t>
            </a:r>
          </a:p>
          <a:p>
            <a:pPr marL="756285" lvl="1" indent="-287655">
              <a:lnSpc>
                <a:spcPct val="100000"/>
              </a:lnSpc>
              <a:spcBef>
                <a:spcPts val="465"/>
              </a:spcBef>
              <a:buChar char="–"/>
              <a:tabLst>
                <a:tab pos="756285" algn="l"/>
                <a:tab pos="756920" algn="l"/>
              </a:tabLst>
            </a:pPr>
            <a:r>
              <a:rPr sz="1900" spc="-10" dirty="0">
                <a:latin typeface="Tahoma"/>
                <a:cs typeface="Tahoma"/>
              </a:rPr>
              <a:t>File</a:t>
            </a:r>
            <a:r>
              <a:rPr sz="1900" spc="30" dirty="0">
                <a:latin typeface="Tahoma"/>
                <a:cs typeface="Tahoma"/>
              </a:rPr>
              <a:t> </a:t>
            </a:r>
            <a:r>
              <a:rPr sz="1900" spc="-5" dirty="0">
                <a:latin typeface="Tahoma"/>
                <a:cs typeface="Tahoma"/>
              </a:rPr>
              <a:t>descriptors</a:t>
            </a:r>
            <a:r>
              <a:rPr sz="1900" spc="15" dirty="0">
                <a:latin typeface="Tahoma"/>
                <a:cs typeface="Tahoma"/>
              </a:rPr>
              <a:t> </a:t>
            </a:r>
            <a:r>
              <a:rPr sz="1900" spc="-5" dirty="0">
                <a:latin typeface="Tahoma"/>
                <a:cs typeface="Tahoma"/>
              </a:rPr>
              <a:t>refer</a:t>
            </a:r>
            <a:r>
              <a:rPr sz="1900" spc="25" dirty="0">
                <a:latin typeface="Tahoma"/>
                <a:cs typeface="Tahoma"/>
              </a:rPr>
              <a:t> </a:t>
            </a:r>
            <a:r>
              <a:rPr sz="1900" spc="-10" dirty="0">
                <a:latin typeface="Tahoma"/>
                <a:cs typeface="Tahoma"/>
              </a:rPr>
              <a:t>to</a:t>
            </a:r>
            <a:r>
              <a:rPr sz="1900" spc="20" dirty="0">
                <a:latin typeface="Tahoma"/>
                <a:cs typeface="Tahoma"/>
              </a:rPr>
              <a:t> </a:t>
            </a:r>
            <a:r>
              <a:rPr sz="1900" spc="-10" dirty="0">
                <a:latin typeface="Tahoma"/>
                <a:cs typeface="Tahoma"/>
              </a:rPr>
              <a:t>the</a:t>
            </a:r>
            <a:r>
              <a:rPr sz="1900" spc="10" dirty="0">
                <a:latin typeface="Tahoma"/>
                <a:cs typeface="Tahoma"/>
              </a:rPr>
              <a:t> </a:t>
            </a:r>
            <a:r>
              <a:rPr sz="1900" dirty="0">
                <a:latin typeface="Tahoma"/>
                <a:cs typeface="Tahoma"/>
              </a:rPr>
              <a:t>same</a:t>
            </a:r>
            <a:r>
              <a:rPr sz="1900" spc="-5" dirty="0">
                <a:latin typeface="Tahoma"/>
                <a:cs typeface="Tahoma"/>
              </a:rPr>
              <a:t> I/O</a:t>
            </a:r>
            <a:r>
              <a:rPr sz="1900" spc="10" dirty="0">
                <a:latin typeface="Tahoma"/>
                <a:cs typeface="Tahoma"/>
              </a:rPr>
              <a:t> </a:t>
            </a:r>
            <a:r>
              <a:rPr sz="1900" spc="-5" dirty="0">
                <a:latin typeface="Tahoma"/>
                <a:cs typeface="Tahoma"/>
              </a:rPr>
              <a:t>entity</a:t>
            </a:r>
            <a:endParaRPr sz="1900" dirty="0">
              <a:latin typeface="Tahoma"/>
              <a:cs typeface="Tahoma"/>
            </a:endParaRPr>
          </a:p>
          <a:p>
            <a:pPr marL="756285" marR="5080" lvl="1" indent="-287020">
              <a:lnSpc>
                <a:spcPct val="100000"/>
              </a:lnSpc>
              <a:spcBef>
                <a:spcPts val="455"/>
              </a:spcBef>
              <a:buChar char="–"/>
              <a:tabLst>
                <a:tab pos="756285" algn="l"/>
                <a:tab pos="756920" algn="l"/>
              </a:tabLst>
            </a:pPr>
            <a:r>
              <a:rPr sz="1900" spc="-10" dirty="0">
                <a:latin typeface="Tahoma"/>
                <a:cs typeface="Tahoma"/>
              </a:rPr>
              <a:t>Pipe</a:t>
            </a:r>
            <a:r>
              <a:rPr sz="1900" spc="20" dirty="0">
                <a:latin typeface="Tahoma"/>
                <a:cs typeface="Tahoma"/>
              </a:rPr>
              <a:t> </a:t>
            </a:r>
            <a:r>
              <a:rPr sz="1900" spc="-5" dirty="0">
                <a:latin typeface="Tahoma"/>
                <a:cs typeface="Tahoma"/>
              </a:rPr>
              <a:t>may</a:t>
            </a:r>
            <a:r>
              <a:rPr sz="1900" spc="20" dirty="0">
                <a:latin typeface="Tahoma"/>
                <a:cs typeface="Tahoma"/>
              </a:rPr>
              <a:t> </a:t>
            </a:r>
            <a:r>
              <a:rPr sz="1900" spc="-10" dirty="0">
                <a:latin typeface="Tahoma"/>
                <a:cs typeface="Tahoma"/>
              </a:rPr>
              <a:t>be</a:t>
            </a:r>
            <a:r>
              <a:rPr sz="1900" spc="20" dirty="0">
                <a:latin typeface="Tahoma"/>
                <a:cs typeface="Tahoma"/>
              </a:rPr>
              <a:t> </a:t>
            </a:r>
            <a:r>
              <a:rPr sz="1900" spc="-5" dirty="0">
                <a:latin typeface="Tahoma"/>
                <a:cs typeface="Tahoma"/>
              </a:rPr>
              <a:t>passed</a:t>
            </a:r>
            <a:r>
              <a:rPr sz="1900" spc="30" dirty="0">
                <a:latin typeface="Tahoma"/>
                <a:cs typeface="Tahoma"/>
              </a:rPr>
              <a:t> </a:t>
            </a:r>
            <a:r>
              <a:rPr sz="1900" spc="-10" dirty="0">
                <a:latin typeface="Tahoma"/>
                <a:cs typeface="Tahoma"/>
              </a:rPr>
              <a:t>on</a:t>
            </a:r>
            <a:r>
              <a:rPr sz="1900" spc="20" dirty="0">
                <a:latin typeface="Tahoma"/>
                <a:cs typeface="Tahoma"/>
              </a:rPr>
              <a:t> </a:t>
            </a:r>
            <a:r>
              <a:rPr sz="1900" spc="-10" dirty="0">
                <a:latin typeface="Tahoma"/>
                <a:cs typeface="Tahoma"/>
              </a:rPr>
              <a:t>to</a:t>
            </a:r>
            <a:r>
              <a:rPr sz="1900" spc="35"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grand-children</a:t>
            </a:r>
            <a:r>
              <a:rPr sz="1900" spc="60" dirty="0">
                <a:latin typeface="Tahoma"/>
                <a:cs typeface="Tahoma"/>
              </a:rPr>
              <a:t> </a:t>
            </a:r>
            <a:r>
              <a:rPr sz="1900" spc="-10" dirty="0">
                <a:latin typeface="Tahoma"/>
                <a:cs typeface="Tahoma"/>
              </a:rPr>
              <a:t>by</a:t>
            </a:r>
            <a:r>
              <a:rPr sz="1900" spc="40" dirty="0">
                <a:latin typeface="Tahoma"/>
                <a:cs typeface="Tahoma"/>
              </a:rPr>
              <a:t> </a:t>
            </a:r>
            <a:r>
              <a:rPr sz="1900" spc="-10" dirty="0">
                <a:latin typeface="Tahoma"/>
                <a:cs typeface="Tahoma"/>
              </a:rPr>
              <a:t>the</a:t>
            </a:r>
            <a:r>
              <a:rPr sz="1900" spc="25" dirty="0">
                <a:latin typeface="Tahoma"/>
                <a:cs typeface="Tahoma"/>
              </a:rPr>
              <a:t> </a:t>
            </a:r>
            <a:r>
              <a:rPr sz="1900" spc="-10" dirty="0">
                <a:latin typeface="Tahoma"/>
                <a:cs typeface="Tahoma"/>
              </a:rPr>
              <a:t>child</a:t>
            </a:r>
            <a:r>
              <a:rPr sz="1900" spc="30" dirty="0">
                <a:latin typeface="Tahoma"/>
                <a:cs typeface="Tahoma"/>
              </a:rPr>
              <a:t> </a:t>
            </a:r>
            <a:r>
              <a:rPr sz="1900" spc="-5" dirty="0">
                <a:latin typeface="Tahoma"/>
                <a:cs typeface="Tahoma"/>
              </a:rPr>
              <a:t>process</a:t>
            </a:r>
            <a:r>
              <a:rPr sz="1900" spc="40" dirty="0">
                <a:latin typeface="Tahoma"/>
                <a:cs typeface="Tahoma"/>
              </a:rPr>
              <a:t> </a:t>
            </a:r>
            <a:r>
              <a:rPr sz="1900" spc="-10" dirty="0">
                <a:latin typeface="Tahoma"/>
                <a:cs typeface="Tahoma"/>
              </a:rPr>
              <a:t>or </a:t>
            </a:r>
            <a:r>
              <a:rPr sz="1900" spc="-580" dirty="0">
                <a:latin typeface="Tahoma"/>
                <a:cs typeface="Tahoma"/>
              </a:rPr>
              <a:t> </a:t>
            </a:r>
            <a:r>
              <a:rPr sz="1900" spc="-5" dirty="0">
                <a:latin typeface="Tahoma"/>
                <a:cs typeface="Tahoma"/>
              </a:rPr>
              <a:t>other</a:t>
            </a:r>
            <a:r>
              <a:rPr sz="1900" spc="25" dirty="0">
                <a:latin typeface="Tahoma"/>
                <a:cs typeface="Tahoma"/>
              </a:rPr>
              <a:t> </a:t>
            </a:r>
            <a:r>
              <a:rPr sz="1900" spc="-10" dirty="0">
                <a:latin typeface="Tahoma"/>
                <a:cs typeface="Tahoma"/>
              </a:rPr>
              <a:t>children</a:t>
            </a:r>
            <a:r>
              <a:rPr sz="1900" spc="55" dirty="0">
                <a:latin typeface="Tahoma"/>
                <a:cs typeface="Tahoma"/>
              </a:rPr>
              <a:t> </a:t>
            </a:r>
            <a:r>
              <a:rPr sz="1900" spc="-10" dirty="0">
                <a:latin typeface="Tahoma"/>
                <a:cs typeface="Tahoma"/>
              </a:rPr>
              <a:t>by</a:t>
            </a:r>
            <a:r>
              <a:rPr sz="1900" spc="-5" dirty="0">
                <a:latin typeface="Tahoma"/>
                <a:cs typeface="Tahoma"/>
              </a:rPr>
              <a:t> the</a:t>
            </a:r>
            <a:r>
              <a:rPr sz="1900" spc="15" dirty="0">
                <a:latin typeface="Tahoma"/>
                <a:cs typeface="Tahoma"/>
              </a:rPr>
              <a:t> </a:t>
            </a:r>
            <a:r>
              <a:rPr sz="1900" spc="-10" dirty="0">
                <a:latin typeface="Tahoma"/>
                <a:cs typeface="Tahoma"/>
              </a:rPr>
              <a:t>parent</a:t>
            </a:r>
            <a:endParaRPr sz="1900" dirty="0">
              <a:latin typeface="Tahoma"/>
              <a:cs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140325" cy="452120"/>
          </a:xfrm>
          <a:prstGeom prst="rect">
            <a:avLst/>
          </a:prstGeom>
        </p:spPr>
        <p:txBody>
          <a:bodyPr vert="horz" wrap="square" lIns="0" tIns="12065" rIns="0" bIns="0" rtlCol="0">
            <a:spAutoFit/>
          </a:bodyPr>
          <a:lstStyle/>
          <a:p>
            <a:pPr marL="12700">
              <a:lnSpc>
                <a:spcPct val="100000"/>
              </a:lnSpc>
              <a:spcBef>
                <a:spcPts val="95"/>
              </a:spcBef>
            </a:pPr>
            <a:r>
              <a:rPr spc="-5" dirty="0"/>
              <a:t>Piping</a:t>
            </a:r>
            <a:r>
              <a:rPr dirty="0"/>
              <a:t> </a:t>
            </a:r>
            <a:r>
              <a:rPr spc="-5" dirty="0"/>
              <a:t>Between</a:t>
            </a:r>
            <a:r>
              <a:rPr spc="-15" dirty="0"/>
              <a:t> </a:t>
            </a:r>
            <a:r>
              <a:rPr spc="-5" dirty="0"/>
              <a:t>Parent </a:t>
            </a:r>
            <a:r>
              <a:rPr spc="-10" dirty="0"/>
              <a:t>and</a:t>
            </a:r>
            <a:r>
              <a:rPr spc="30" dirty="0"/>
              <a:t> </a:t>
            </a:r>
            <a:r>
              <a:rPr spc="-10" dirty="0"/>
              <a:t>Child</a:t>
            </a:r>
          </a:p>
        </p:txBody>
      </p:sp>
      <p:grpSp>
        <p:nvGrpSpPr>
          <p:cNvPr id="3" name="object 3"/>
          <p:cNvGrpSpPr/>
          <p:nvPr/>
        </p:nvGrpSpPr>
        <p:grpSpPr>
          <a:xfrm>
            <a:off x="1579562" y="3653028"/>
            <a:ext cx="7173595" cy="2296795"/>
            <a:chOff x="1579562" y="3653028"/>
            <a:chExt cx="7173595" cy="2296795"/>
          </a:xfrm>
        </p:grpSpPr>
        <p:sp>
          <p:nvSpPr>
            <p:cNvPr id="4" name="object 4"/>
            <p:cNvSpPr/>
            <p:nvPr/>
          </p:nvSpPr>
          <p:spPr>
            <a:xfrm>
              <a:off x="3712463" y="5405628"/>
              <a:ext cx="2449195" cy="544195"/>
            </a:xfrm>
            <a:custGeom>
              <a:avLst/>
              <a:gdLst/>
              <a:ahLst/>
              <a:cxnLst/>
              <a:rect l="l" t="t" r="r" b="b"/>
              <a:pathLst>
                <a:path w="2449195" h="544195">
                  <a:moveTo>
                    <a:pt x="2449068" y="544068"/>
                  </a:moveTo>
                  <a:lnTo>
                    <a:pt x="0" y="544068"/>
                  </a:lnTo>
                  <a:lnTo>
                    <a:pt x="0" y="0"/>
                  </a:lnTo>
                  <a:lnTo>
                    <a:pt x="2449068" y="0"/>
                  </a:lnTo>
                  <a:lnTo>
                    <a:pt x="2449068" y="4572"/>
                  </a:lnTo>
                  <a:lnTo>
                    <a:pt x="10668" y="4572"/>
                  </a:lnTo>
                  <a:lnTo>
                    <a:pt x="6096" y="10668"/>
                  </a:lnTo>
                  <a:lnTo>
                    <a:pt x="10668" y="10668"/>
                  </a:lnTo>
                  <a:lnTo>
                    <a:pt x="10668" y="533400"/>
                  </a:lnTo>
                  <a:lnTo>
                    <a:pt x="6096" y="533400"/>
                  </a:lnTo>
                  <a:lnTo>
                    <a:pt x="10668" y="537972"/>
                  </a:lnTo>
                  <a:lnTo>
                    <a:pt x="2449068" y="537972"/>
                  </a:lnTo>
                  <a:lnTo>
                    <a:pt x="2449068" y="544068"/>
                  </a:lnTo>
                  <a:close/>
                </a:path>
                <a:path w="2449195" h="544195">
                  <a:moveTo>
                    <a:pt x="10668" y="10668"/>
                  </a:moveTo>
                  <a:lnTo>
                    <a:pt x="6096" y="10668"/>
                  </a:lnTo>
                  <a:lnTo>
                    <a:pt x="10668" y="4572"/>
                  </a:lnTo>
                  <a:lnTo>
                    <a:pt x="10668" y="10668"/>
                  </a:lnTo>
                  <a:close/>
                </a:path>
                <a:path w="2449195" h="544195">
                  <a:moveTo>
                    <a:pt x="2438400" y="10668"/>
                  </a:moveTo>
                  <a:lnTo>
                    <a:pt x="10668" y="10668"/>
                  </a:lnTo>
                  <a:lnTo>
                    <a:pt x="10668" y="4572"/>
                  </a:lnTo>
                  <a:lnTo>
                    <a:pt x="2438400" y="4572"/>
                  </a:lnTo>
                  <a:lnTo>
                    <a:pt x="2438400" y="10668"/>
                  </a:lnTo>
                  <a:close/>
                </a:path>
                <a:path w="2449195" h="544195">
                  <a:moveTo>
                    <a:pt x="2438400" y="537972"/>
                  </a:moveTo>
                  <a:lnTo>
                    <a:pt x="2438400" y="4572"/>
                  </a:lnTo>
                  <a:lnTo>
                    <a:pt x="2444496" y="10668"/>
                  </a:lnTo>
                  <a:lnTo>
                    <a:pt x="2449068" y="10668"/>
                  </a:lnTo>
                  <a:lnTo>
                    <a:pt x="2449068" y="533400"/>
                  </a:lnTo>
                  <a:lnTo>
                    <a:pt x="2444496" y="533400"/>
                  </a:lnTo>
                  <a:lnTo>
                    <a:pt x="2438400" y="537972"/>
                  </a:lnTo>
                  <a:close/>
                </a:path>
                <a:path w="2449195" h="544195">
                  <a:moveTo>
                    <a:pt x="2449068" y="10668"/>
                  </a:moveTo>
                  <a:lnTo>
                    <a:pt x="2444496" y="10668"/>
                  </a:lnTo>
                  <a:lnTo>
                    <a:pt x="2438400" y="4572"/>
                  </a:lnTo>
                  <a:lnTo>
                    <a:pt x="2449068" y="4572"/>
                  </a:lnTo>
                  <a:lnTo>
                    <a:pt x="2449068" y="10668"/>
                  </a:lnTo>
                  <a:close/>
                </a:path>
                <a:path w="2449195" h="544195">
                  <a:moveTo>
                    <a:pt x="10668" y="537972"/>
                  </a:moveTo>
                  <a:lnTo>
                    <a:pt x="6096" y="533400"/>
                  </a:lnTo>
                  <a:lnTo>
                    <a:pt x="10668" y="533400"/>
                  </a:lnTo>
                  <a:lnTo>
                    <a:pt x="10668" y="537972"/>
                  </a:lnTo>
                  <a:close/>
                </a:path>
                <a:path w="2449195" h="544195">
                  <a:moveTo>
                    <a:pt x="2438400" y="537972"/>
                  </a:moveTo>
                  <a:lnTo>
                    <a:pt x="10668" y="537972"/>
                  </a:lnTo>
                  <a:lnTo>
                    <a:pt x="10668" y="533400"/>
                  </a:lnTo>
                  <a:lnTo>
                    <a:pt x="2438400" y="533400"/>
                  </a:lnTo>
                  <a:lnTo>
                    <a:pt x="2438400" y="537972"/>
                  </a:lnTo>
                  <a:close/>
                </a:path>
                <a:path w="2449195" h="544195">
                  <a:moveTo>
                    <a:pt x="2449068" y="537972"/>
                  </a:moveTo>
                  <a:lnTo>
                    <a:pt x="2438400" y="537972"/>
                  </a:lnTo>
                  <a:lnTo>
                    <a:pt x="2444496" y="533400"/>
                  </a:lnTo>
                  <a:lnTo>
                    <a:pt x="2449068" y="533400"/>
                  </a:lnTo>
                  <a:lnTo>
                    <a:pt x="2449068" y="537972"/>
                  </a:lnTo>
                  <a:close/>
                </a:path>
              </a:pathLst>
            </a:custGeom>
            <a:solidFill>
              <a:srgbClr val="000000"/>
            </a:solidFill>
          </p:spPr>
          <p:txBody>
            <a:bodyPr wrap="square" lIns="0" tIns="0" rIns="0" bIns="0" rtlCol="0"/>
            <a:lstStyle/>
            <a:p>
              <a:endParaRPr/>
            </a:p>
          </p:txBody>
        </p:sp>
        <p:sp>
          <p:nvSpPr>
            <p:cNvPr id="5" name="object 5"/>
            <p:cNvSpPr/>
            <p:nvPr/>
          </p:nvSpPr>
          <p:spPr>
            <a:xfrm>
              <a:off x="1584959" y="4725161"/>
              <a:ext cx="7162800" cy="0"/>
            </a:xfrm>
            <a:custGeom>
              <a:avLst/>
              <a:gdLst/>
              <a:ahLst/>
              <a:cxnLst/>
              <a:rect l="l" t="t" r="r" b="b"/>
              <a:pathLst>
                <a:path w="7162800">
                  <a:moveTo>
                    <a:pt x="0" y="0"/>
                  </a:moveTo>
                  <a:lnTo>
                    <a:pt x="7162799" y="0"/>
                  </a:lnTo>
                </a:path>
              </a:pathLst>
            </a:custGeom>
            <a:ln w="10668">
              <a:solidFill>
                <a:srgbClr val="000000"/>
              </a:solidFill>
              <a:prstDash val="sysDash"/>
            </a:ln>
          </p:spPr>
          <p:txBody>
            <a:bodyPr wrap="square" lIns="0" tIns="0" rIns="0" bIns="0" rtlCol="0"/>
            <a:lstStyle/>
            <a:p>
              <a:endParaRPr/>
            </a:p>
          </p:txBody>
        </p:sp>
        <p:sp>
          <p:nvSpPr>
            <p:cNvPr id="6" name="object 6"/>
            <p:cNvSpPr/>
            <p:nvPr/>
          </p:nvSpPr>
          <p:spPr>
            <a:xfrm>
              <a:off x="1731263" y="3653028"/>
              <a:ext cx="1987550" cy="2062480"/>
            </a:xfrm>
            <a:custGeom>
              <a:avLst/>
              <a:gdLst/>
              <a:ahLst/>
              <a:cxnLst/>
              <a:rect l="l" t="t" r="r" b="b"/>
              <a:pathLst>
                <a:path w="1987550" h="2062479">
                  <a:moveTo>
                    <a:pt x="1910242" y="2028444"/>
                  </a:moveTo>
                  <a:lnTo>
                    <a:pt x="1894332" y="2028444"/>
                  </a:lnTo>
                  <a:lnTo>
                    <a:pt x="1801368" y="2023872"/>
                  </a:lnTo>
                  <a:lnTo>
                    <a:pt x="1708404" y="2016252"/>
                  </a:lnTo>
                  <a:lnTo>
                    <a:pt x="1616963" y="2007108"/>
                  </a:lnTo>
                  <a:lnTo>
                    <a:pt x="1525524" y="1994916"/>
                  </a:lnTo>
                  <a:lnTo>
                    <a:pt x="1435608" y="1979676"/>
                  </a:lnTo>
                  <a:lnTo>
                    <a:pt x="1258823" y="1943100"/>
                  </a:lnTo>
                  <a:lnTo>
                    <a:pt x="1086612" y="1897380"/>
                  </a:lnTo>
                  <a:lnTo>
                    <a:pt x="923544" y="1842516"/>
                  </a:lnTo>
                  <a:lnTo>
                    <a:pt x="844296" y="1813560"/>
                  </a:lnTo>
                  <a:lnTo>
                    <a:pt x="768096" y="1781556"/>
                  </a:lnTo>
                  <a:lnTo>
                    <a:pt x="693420" y="1748027"/>
                  </a:lnTo>
                  <a:lnTo>
                    <a:pt x="621791" y="1712976"/>
                  </a:lnTo>
                  <a:lnTo>
                    <a:pt x="554735" y="1676400"/>
                  </a:lnTo>
                  <a:lnTo>
                    <a:pt x="489203" y="1639823"/>
                  </a:lnTo>
                  <a:lnTo>
                    <a:pt x="426720" y="1600200"/>
                  </a:lnTo>
                  <a:lnTo>
                    <a:pt x="368808" y="1560576"/>
                  </a:lnTo>
                  <a:lnTo>
                    <a:pt x="313943" y="1519427"/>
                  </a:lnTo>
                  <a:lnTo>
                    <a:pt x="262127" y="1476756"/>
                  </a:lnTo>
                  <a:lnTo>
                    <a:pt x="214883" y="1432560"/>
                  </a:lnTo>
                  <a:lnTo>
                    <a:pt x="172211" y="1388364"/>
                  </a:lnTo>
                  <a:lnTo>
                    <a:pt x="134111" y="1344168"/>
                  </a:lnTo>
                  <a:lnTo>
                    <a:pt x="99059" y="1298448"/>
                  </a:lnTo>
                  <a:lnTo>
                    <a:pt x="70103" y="1251204"/>
                  </a:lnTo>
                  <a:lnTo>
                    <a:pt x="45719" y="1205484"/>
                  </a:lnTo>
                  <a:lnTo>
                    <a:pt x="25907" y="1158240"/>
                  </a:lnTo>
                  <a:lnTo>
                    <a:pt x="12191" y="1110996"/>
                  </a:lnTo>
                  <a:lnTo>
                    <a:pt x="3047" y="1062228"/>
                  </a:lnTo>
                  <a:lnTo>
                    <a:pt x="0" y="1014984"/>
                  </a:lnTo>
                  <a:lnTo>
                    <a:pt x="1523" y="967740"/>
                  </a:lnTo>
                  <a:lnTo>
                    <a:pt x="1523" y="920495"/>
                  </a:lnTo>
                  <a:lnTo>
                    <a:pt x="3047" y="873252"/>
                  </a:lnTo>
                  <a:lnTo>
                    <a:pt x="6095" y="826008"/>
                  </a:lnTo>
                  <a:lnTo>
                    <a:pt x="15239" y="688847"/>
                  </a:lnTo>
                  <a:lnTo>
                    <a:pt x="19812" y="643128"/>
                  </a:lnTo>
                  <a:lnTo>
                    <a:pt x="25907" y="598931"/>
                  </a:lnTo>
                  <a:lnTo>
                    <a:pt x="30479" y="556260"/>
                  </a:lnTo>
                  <a:lnTo>
                    <a:pt x="36576" y="513588"/>
                  </a:lnTo>
                  <a:lnTo>
                    <a:pt x="42671" y="472440"/>
                  </a:lnTo>
                  <a:lnTo>
                    <a:pt x="50291" y="432816"/>
                  </a:lnTo>
                  <a:lnTo>
                    <a:pt x="56388" y="393192"/>
                  </a:lnTo>
                  <a:lnTo>
                    <a:pt x="71627" y="320040"/>
                  </a:lnTo>
                  <a:lnTo>
                    <a:pt x="80771" y="284987"/>
                  </a:lnTo>
                  <a:lnTo>
                    <a:pt x="88391" y="251460"/>
                  </a:lnTo>
                  <a:lnTo>
                    <a:pt x="97535" y="219456"/>
                  </a:lnTo>
                  <a:lnTo>
                    <a:pt x="115823" y="161544"/>
                  </a:lnTo>
                  <a:lnTo>
                    <a:pt x="126491" y="135636"/>
                  </a:lnTo>
                  <a:lnTo>
                    <a:pt x="135635" y="111252"/>
                  </a:lnTo>
                  <a:lnTo>
                    <a:pt x="146303" y="89916"/>
                  </a:lnTo>
                  <a:lnTo>
                    <a:pt x="150875" y="79248"/>
                  </a:lnTo>
                  <a:lnTo>
                    <a:pt x="156971" y="70104"/>
                  </a:lnTo>
                  <a:lnTo>
                    <a:pt x="166115" y="51816"/>
                  </a:lnTo>
                  <a:lnTo>
                    <a:pt x="172211" y="44196"/>
                  </a:lnTo>
                  <a:lnTo>
                    <a:pt x="176783" y="38100"/>
                  </a:lnTo>
                  <a:lnTo>
                    <a:pt x="182879" y="30480"/>
                  </a:lnTo>
                  <a:lnTo>
                    <a:pt x="187451" y="24384"/>
                  </a:lnTo>
                  <a:lnTo>
                    <a:pt x="193547" y="19812"/>
                  </a:lnTo>
                  <a:lnTo>
                    <a:pt x="199643" y="13716"/>
                  </a:lnTo>
                  <a:lnTo>
                    <a:pt x="204215" y="10668"/>
                  </a:lnTo>
                  <a:lnTo>
                    <a:pt x="210311" y="6096"/>
                  </a:lnTo>
                  <a:lnTo>
                    <a:pt x="216407" y="4572"/>
                  </a:lnTo>
                  <a:lnTo>
                    <a:pt x="222503" y="1524"/>
                  </a:lnTo>
                  <a:lnTo>
                    <a:pt x="228599" y="1524"/>
                  </a:lnTo>
                  <a:lnTo>
                    <a:pt x="233171" y="0"/>
                  </a:lnTo>
                  <a:lnTo>
                    <a:pt x="234695" y="10668"/>
                  </a:lnTo>
                  <a:lnTo>
                    <a:pt x="224027" y="10668"/>
                  </a:lnTo>
                  <a:lnTo>
                    <a:pt x="219455" y="13716"/>
                  </a:lnTo>
                  <a:lnTo>
                    <a:pt x="214883" y="15240"/>
                  </a:lnTo>
                  <a:lnTo>
                    <a:pt x="210311" y="18288"/>
                  </a:lnTo>
                  <a:lnTo>
                    <a:pt x="204215" y="21336"/>
                  </a:lnTo>
                  <a:lnTo>
                    <a:pt x="199643" y="25908"/>
                  </a:lnTo>
                  <a:lnTo>
                    <a:pt x="195071" y="32004"/>
                  </a:lnTo>
                  <a:lnTo>
                    <a:pt x="188975" y="36576"/>
                  </a:lnTo>
                  <a:lnTo>
                    <a:pt x="184403" y="42672"/>
                  </a:lnTo>
                  <a:lnTo>
                    <a:pt x="179831" y="50292"/>
                  </a:lnTo>
                  <a:lnTo>
                    <a:pt x="173735" y="57912"/>
                  </a:lnTo>
                  <a:lnTo>
                    <a:pt x="169163" y="65532"/>
                  </a:lnTo>
                  <a:lnTo>
                    <a:pt x="160019" y="83820"/>
                  </a:lnTo>
                  <a:lnTo>
                    <a:pt x="153923" y="94488"/>
                  </a:lnTo>
                  <a:lnTo>
                    <a:pt x="144779" y="115824"/>
                  </a:lnTo>
                  <a:lnTo>
                    <a:pt x="134111" y="140208"/>
                  </a:lnTo>
                  <a:lnTo>
                    <a:pt x="124967" y="164592"/>
                  </a:lnTo>
                  <a:lnTo>
                    <a:pt x="106679" y="222504"/>
                  </a:lnTo>
                  <a:lnTo>
                    <a:pt x="97535" y="254508"/>
                  </a:lnTo>
                  <a:lnTo>
                    <a:pt x="89915" y="286511"/>
                  </a:lnTo>
                  <a:lnTo>
                    <a:pt x="82295" y="321564"/>
                  </a:lnTo>
                  <a:lnTo>
                    <a:pt x="73152" y="358140"/>
                  </a:lnTo>
                  <a:lnTo>
                    <a:pt x="65531" y="396240"/>
                  </a:lnTo>
                  <a:lnTo>
                    <a:pt x="59435" y="434340"/>
                  </a:lnTo>
                  <a:lnTo>
                    <a:pt x="51815" y="473964"/>
                  </a:lnTo>
                  <a:lnTo>
                    <a:pt x="45719" y="515112"/>
                  </a:lnTo>
                  <a:lnTo>
                    <a:pt x="39623" y="557784"/>
                  </a:lnTo>
                  <a:lnTo>
                    <a:pt x="35052" y="600455"/>
                  </a:lnTo>
                  <a:lnTo>
                    <a:pt x="25907" y="688847"/>
                  </a:lnTo>
                  <a:lnTo>
                    <a:pt x="21335" y="734568"/>
                  </a:lnTo>
                  <a:lnTo>
                    <a:pt x="18288" y="780288"/>
                  </a:lnTo>
                  <a:lnTo>
                    <a:pt x="15239" y="827532"/>
                  </a:lnTo>
                  <a:lnTo>
                    <a:pt x="13715" y="873252"/>
                  </a:lnTo>
                  <a:lnTo>
                    <a:pt x="10667" y="967740"/>
                  </a:lnTo>
                  <a:lnTo>
                    <a:pt x="10667" y="1014984"/>
                  </a:lnTo>
                  <a:lnTo>
                    <a:pt x="13715" y="1062228"/>
                  </a:lnTo>
                  <a:lnTo>
                    <a:pt x="21335" y="1107948"/>
                  </a:lnTo>
                  <a:lnTo>
                    <a:pt x="35052" y="1155192"/>
                  </a:lnTo>
                  <a:lnTo>
                    <a:pt x="54864" y="1200912"/>
                  </a:lnTo>
                  <a:lnTo>
                    <a:pt x="79247" y="1248156"/>
                  </a:lnTo>
                  <a:lnTo>
                    <a:pt x="108203" y="1292352"/>
                  </a:lnTo>
                  <a:lnTo>
                    <a:pt x="141731" y="1338072"/>
                  </a:lnTo>
                  <a:lnTo>
                    <a:pt x="179831" y="1382268"/>
                  </a:lnTo>
                  <a:lnTo>
                    <a:pt x="222503" y="1426464"/>
                  </a:lnTo>
                  <a:lnTo>
                    <a:pt x="268223" y="1469135"/>
                  </a:lnTo>
                  <a:lnTo>
                    <a:pt x="320040" y="1511808"/>
                  </a:lnTo>
                  <a:lnTo>
                    <a:pt x="373380" y="1552956"/>
                  </a:lnTo>
                  <a:lnTo>
                    <a:pt x="432815" y="1592580"/>
                  </a:lnTo>
                  <a:lnTo>
                    <a:pt x="493776" y="1630680"/>
                  </a:lnTo>
                  <a:lnTo>
                    <a:pt x="559308" y="1668780"/>
                  </a:lnTo>
                  <a:lnTo>
                    <a:pt x="626363" y="1705356"/>
                  </a:lnTo>
                  <a:lnTo>
                    <a:pt x="771144" y="1772412"/>
                  </a:lnTo>
                  <a:lnTo>
                    <a:pt x="847344" y="1804416"/>
                  </a:lnTo>
                  <a:lnTo>
                    <a:pt x="1007364" y="1862327"/>
                  </a:lnTo>
                  <a:lnTo>
                    <a:pt x="1089660" y="1888236"/>
                  </a:lnTo>
                  <a:lnTo>
                    <a:pt x="1260348" y="1933956"/>
                  </a:lnTo>
                  <a:lnTo>
                    <a:pt x="1437132" y="1970532"/>
                  </a:lnTo>
                  <a:lnTo>
                    <a:pt x="1527047" y="1984248"/>
                  </a:lnTo>
                  <a:lnTo>
                    <a:pt x="1618488" y="1996440"/>
                  </a:lnTo>
                  <a:lnTo>
                    <a:pt x="1709928" y="2007108"/>
                  </a:lnTo>
                  <a:lnTo>
                    <a:pt x="1801368" y="2014728"/>
                  </a:lnTo>
                  <a:lnTo>
                    <a:pt x="1894332" y="2017776"/>
                  </a:lnTo>
                  <a:lnTo>
                    <a:pt x="1910438" y="2018623"/>
                  </a:lnTo>
                  <a:lnTo>
                    <a:pt x="1910242" y="2028444"/>
                  </a:lnTo>
                  <a:close/>
                </a:path>
                <a:path w="1987550" h="2062479">
                  <a:moveTo>
                    <a:pt x="1977969" y="2028444"/>
                  </a:moveTo>
                  <a:lnTo>
                    <a:pt x="1923288" y="2028444"/>
                  </a:lnTo>
                  <a:lnTo>
                    <a:pt x="1923288" y="2019300"/>
                  </a:lnTo>
                  <a:lnTo>
                    <a:pt x="1910438" y="2018623"/>
                  </a:lnTo>
                  <a:lnTo>
                    <a:pt x="1911096" y="1985772"/>
                  </a:lnTo>
                  <a:lnTo>
                    <a:pt x="1987296" y="2023872"/>
                  </a:lnTo>
                  <a:lnTo>
                    <a:pt x="1977969" y="2028444"/>
                  </a:lnTo>
                  <a:close/>
                </a:path>
                <a:path w="1987550" h="2062479">
                  <a:moveTo>
                    <a:pt x="1909572" y="2061972"/>
                  </a:moveTo>
                  <a:lnTo>
                    <a:pt x="1910438" y="2018623"/>
                  </a:lnTo>
                  <a:lnTo>
                    <a:pt x="1923288" y="2019300"/>
                  </a:lnTo>
                  <a:lnTo>
                    <a:pt x="1923288" y="2028444"/>
                  </a:lnTo>
                  <a:lnTo>
                    <a:pt x="1977969" y="2028444"/>
                  </a:lnTo>
                  <a:lnTo>
                    <a:pt x="1909572" y="2061972"/>
                  </a:lnTo>
                  <a:close/>
                </a:path>
              </a:pathLst>
            </a:custGeom>
            <a:solidFill>
              <a:srgbClr val="000000"/>
            </a:solidFill>
          </p:spPr>
          <p:txBody>
            <a:bodyPr wrap="square" lIns="0" tIns="0" rIns="0" bIns="0" rtlCol="0"/>
            <a:lstStyle/>
            <a:p>
              <a:endParaRPr/>
            </a:p>
          </p:txBody>
        </p:sp>
      </p:grpSp>
      <p:sp>
        <p:nvSpPr>
          <p:cNvPr id="7" name="object 7"/>
          <p:cNvSpPr txBox="1"/>
          <p:nvPr/>
        </p:nvSpPr>
        <p:spPr>
          <a:xfrm>
            <a:off x="4216384" y="5375166"/>
            <a:ext cx="1363345" cy="922019"/>
          </a:xfrm>
          <a:prstGeom prst="rect">
            <a:avLst/>
          </a:prstGeom>
        </p:spPr>
        <p:txBody>
          <a:bodyPr vert="horz" wrap="square" lIns="0" tIns="12700" rIns="0" bIns="0" rtlCol="0">
            <a:spAutoFit/>
          </a:bodyPr>
          <a:lstStyle/>
          <a:p>
            <a:pPr marL="12700" marR="5080" indent="432434">
              <a:lnSpc>
                <a:spcPct val="147000"/>
              </a:lnSpc>
              <a:spcBef>
                <a:spcPts val="100"/>
              </a:spcBef>
            </a:pPr>
            <a:r>
              <a:rPr sz="2000" spc="-5" dirty="0">
                <a:latin typeface="Tahoma"/>
                <a:cs typeface="Tahoma"/>
              </a:rPr>
              <a:t>Pipe </a:t>
            </a:r>
            <a:r>
              <a:rPr sz="2000" dirty="0">
                <a:latin typeface="Tahoma"/>
                <a:cs typeface="Tahoma"/>
              </a:rPr>
              <a:t> </a:t>
            </a:r>
            <a:r>
              <a:rPr sz="2000" spc="-5" dirty="0">
                <a:latin typeface="Tahoma"/>
                <a:cs typeface="Tahoma"/>
              </a:rPr>
              <a:t>flow</a:t>
            </a:r>
            <a:r>
              <a:rPr sz="2000" spc="-40" dirty="0">
                <a:latin typeface="Tahoma"/>
                <a:cs typeface="Tahoma"/>
              </a:rPr>
              <a:t> </a:t>
            </a:r>
            <a:r>
              <a:rPr sz="2000" spc="5" dirty="0">
                <a:latin typeface="Tahoma"/>
                <a:cs typeface="Tahoma"/>
              </a:rPr>
              <a:t>of</a:t>
            </a:r>
            <a:r>
              <a:rPr sz="2000" spc="-35" dirty="0">
                <a:latin typeface="Tahoma"/>
                <a:cs typeface="Tahoma"/>
              </a:rPr>
              <a:t> </a:t>
            </a:r>
            <a:r>
              <a:rPr sz="2000" spc="-5" dirty="0">
                <a:latin typeface="Tahoma"/>
                <a:cs typeface="Tahoma"/>
              </a:rPr>
              <a:t>data</a:t>
            </a:r>
            <a:endParaRPr sz="2000">
              <a:latin typeface="Tahoma"/>
              <a:cs typeface="Tahoma"/>
            </a:endParaRPr>
          </a:p>
        </p:txBody>
      </p:sp>
      <p:sp>
        <p:nvSpPr>
          <p:cNvPr id="8" name="object 8"/>
          <p:cNvSpPr/>
          <p:nvPr/>
        </p:nvSpPr>
        <p:spPr>
          <a:xfrm>
            <a:off x="3566159" y="6134100"/>
            <a:ext cx="457200" cy="76200"/>
          </a:xfrm>
          <a:custGeom>
            <a:avLst/>
            <a:gdLst/>
            <a:ahLst/>
            <a:cxnLst/>
            <a:rect l="l" t="t" r="r" b="b"/>
            <a:pathLst>
              <a:path w="457200" h="76200">
                <a:moveTo>
                  <a:pt x="381000" y="76200"/>
                </a:moveTo>
                <a:lnTo>
                  <a:pt x="381000" y="0"/>
                </a:lnTo>
                <a:lnTo>
                  <a:pt x="448056" y="33528"/>
                </a:lnTo>
                <a:lnTo>
                  <a:pt x="393192" y="33528"/>
                </a:lnTo>
                <a:lnTo>
                  <a:pt x="393192" y="44196"/>
                </a:lnTo>
                <a:lnTo>
                  <a:pt x="445008" y="44196"/>
                </a:lnTo>
                <a:lnTo>
                  <a:pt x="381000" y="76200"/>
                </a:lnTo>
                <a:close/>
              </a:path>
              <a:path w="457200" h="76200">
                <a:moveTo>
                  <a:pt x="381000" y="44196"/>
                </a:moveTo>
                <a:lnTo>
                  <a:pt x="0" y="44196"/>
                </a:lnTo>
                <a:lnTo>
                  <a:pt x="0" y="33528"/>
                </a:lnTo>
                <a:lnTo>
                  <a:pt x="381000" y="33528"/>
                </a:lnTo>
                <a:lnTo>
                  <a:pt x="381000" y="44196"/>
                </a:lnTo>
                <a:close/>
              </a:path>
              <a:path w="457200" h="76200">
                <a:moveTo>
                  <a:pt x="445008" y="44196"/>
                </a:moveTo>
                <a:lnTo>
                  <a:pt x="393192" y="44196"/>
                </a:lnTo>
                <a:lnTo>
                  <a:pt x="393192" y="33528"/>
                </a:lnTo>
                <a:lnTo>
                  <a:pt x="448056" y="33528"/>
                </a:lnTo>
                <a:lnTo>
                  <a:pt x="457200" y="38100"/>
                </a:lnTo>
                <a:lnTo>
                  <a:pt x="445008" y="44196"/>
                </a:lnTo>
                <a:close/>
              </a:path>
            </a:pathLst>
          </a:custGeom>
          <a:solidFill>
            <a:srgbClr val="000000"/>
          </a:solidFill>
        </p:spPr>
        <p:txBody>
          <a:bodyPr wrap="square" lIns="0" tIns="0" rIns="0" bIns="0" rtlCol="0"/>
          <a:lstStyle/>
          <a:p>
            <a:endParaRPr/>
          </a:p>
        </p:txBody>
      </p:sp>
      <p:sp>
        <p:nvSpPr>
          <p:cNvPr id="9" name="object 9"/>
          <p:cNvSpPr/>
          <p:nvPr/>
        </p:nvSpPr>
        <p:spPr>
          <a:xfrm>
            <a:off x="5852160" y="6134100"/>
            <a:ext cx="304800" cy="76200"/>
          </a:xfrm>
          <a:custGeom>
            <a:avLst/>
            <a:gdLst/>
            <a:ahLst/>
            <a:cxnLst/>
            <a:rect l="l" t="t" r="r" b="b"/>
            <a:pathLst>
              <a:path w="304800" h="76200">
                <a:moveTo>
                  <a:pt x="228600" y="76200"/>
                </a:moveTo>
                <a:lnTo>
                  <a:pt x="228600" y="0"/>
                </a:lnTo>
                <a:lnTo>
                  <a:pt x="295656" y="33528"/>
                </a:lnTo>
                <a:lnTo>
                  <a:pt x="240792" y="33528"/>
                </a:lnTo>
                <a:lnTo>
                  <a:pt x="240792" y="44196"/>
                </a:lnTo>
                <a:lnTo>
                  <a:pt x="292608" y="44196"/>
                </a:lnTo>
                <a:lnTo>
                  <a:pt x="228600" y="76200"/>
                </a:lnTo>
                <a:close/>
              </a:path>
              <a:path w="304800" h="76200">
                <a:moveTo>
                  <a:pt x="228600" y="44196"/>
                </a:moveTo>
                <a:lnTo>
                  <a:pt x="0" y="44196"/>
                </a:lnTo>
                <a:lnTo>
                  <a:pt x="0" y="33528"/>
                </a:lnTo>
                <a:lnTo>
                  <a:pt x="228600" y="33528"/>
                </a:lnTo>
                <a:lnTo>
                  <a:pt x="228600" y="44196"/>
                </a:lnTo>
                <a:close/>
              </a:path>
              <a:path w="304800" h="76200">
                <a:moveTo>
                  <a:pt x="292608" y="44196"/>
                </a:moveTo>
                <a:lnTo>
                  <a:pt x="240792" y="44196"/>
                </a:lnTo>
                <a:lnTo>
                  <a:pt x="240792" y="33528"/>
                </a:lnTo>
                <a:lnTo>
                  <a:pt x="295656" y="33528"/>
                </a:lnTo>
                <a:lnTo>
                  <a:pt x="304800" y="38100"/>
                </a:lnTo>
                <a:lnTo>
                  <a:pt x="292608" y="44196"/>
                </a:lnTo>
                <a:close/>
              </a:path>
            </a:pathLst>
          </a:custGeom>
          <a:solidFill>
            <a:srgbClr val="000000"/>
          </a:solidFill>
        </p:spPr>
        <p:txBody>
          <a:bodyPr wrap="square" lIns="0" tIns="0" rIns="0" bIns="0" rtlCol="0"/>
          <a:lstStyle/>
          <a:p>
            <a:endParaRPr/>
          </a:p>
        </p:txBody>
      </p:sp>
      <p:sp>
        <p:nvSpPr>
          <p:cNvPr id="10" name="object 10"/>
          <p:cNvSpPr txBox="1"/>
          <p:nvPr/>
        </p:nvSpPr>
        <p:spPr>
          <a:xfrm>
            <a:off x="8390696" y="4298652"/>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11" name="object 11"/>
          <p:cNvSpPr txBox="1"/>
          <p:nvPr/>
        </p:nvSpPr>
        <p:spPr>
          <a:xfrm>
            <a:off x="8407472" y="4755847"/>
            <a:ext cx="727710"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Tahoma"/>
                <a:cs typeface="Tahoma"/>
              </a:rPr>
              <a:t>Kernel</a:t>
            </a:r>
            <a:endParaRPr sz="2000">
              <a:latin typeface="Tahoma"/>
              <a:cs typeface="Tahoma"/>
            </a:endParaRPr>
          </a:p>
        </p:txBody>
      </p:sp>
      <p:sp>
        <p:nvSpPr>
          <p:cNvPr id="12" name="object 12"/>
          <p:cNvSpPr/>
          <p:nvPr/>
        </p:nvSpPr>
        <p:spPr>
          <a:xfrm>
            <a:off x="3794747" y="3119627"/>
            <a:ext cx="4196080" cy="2563495"/>
          </a:xfrm>
          <a:custGeom>
            <a:avLst/>
            <a:gdLst/>
            <a:ahLst/>
            <a:cxnLst/>
            <a:rect l="l" t="t" r="r" b="b"/>
            <a:pathLst>
              <a:path w="4196080" h="2563495">
                <a:moveTo>
                  <a:pt x="2595372" y="1548396"/>
                </a:moveTo>
                <a:lnTo>
                  <a:pt x="2590800" y="1501152"/>
                </a:lnTo>
                <a:lnTo>
                  <a:pt x="2580132" y="1452384"/>
                </a:lnTo>
                <a:lnTo>
                  <a:pt x="2561844" y="1405140"/>
                </a:lnTo>
                <a:lnTo>
                  <a:pt x="2535936" y="1357896"/>
                </a:lnTo>
                <a:lnTo>
                  <a:pt x="2503932" y="1310652"/>
                </a:lnTo>
                <a:lnTo>
                  <a:pt x="2465832" y="1264932"/>
                </a:lnTo>
                <a:lnTo>
                  <a:pt x="2421636" y="1219212"/>
                </a:lnTo>
                <a:lnTo>
                  <a:pt x="2371344" y="1173492"/>
                </a:lnTo>
                <a:lnTo>
                  <a:pt x="2314956" y="1129296"/>
                </a:lnTo>
                <a:lnTo>
                  <a:pt x="2252472" y="1086624"/>
                </a:lnTo>
                <a:lnTo>
                  <a:pt x="2185416" y="1043952"/>
                </a:lnTo>
                <a:lnTo>
                  <a:pt x="2113788" y="1002804"/>
                </a:lnTo>
                <a:lnTo>
                  <a:pt x="2037588" y="963180"/>
                </a:lnTo>
                <a:lnTo>
                  <a:pt x="1956816" y="923556"/>
                </a:lnTo>
                <a:lnTo>
                  <a:pt x="1871472" y="885456"/>
                </a:lnTo>
                <a:lnTo>
                  <a:pt x="1781556" y="850404"/>
                </a:lnTo>
                <a:lnTo>
                  <a:pt x="1688592" y="815352"/>
                </a:lnTo>
                <a:lnTo>
                  <a:pt x="1592580" y="781824"/>
                </a:lnTo>
                <a:lnTo>
                  <a:pt x="1491996" y="749820"/>
                </a:lnTo>
                <a:lnTo>
                  <a:pt x="1389888" y="720864"/>
                </a:lnTo>
                <a:lnTo>
                  <a:pt x="1283208" y="691908"/>
                </a:lnTo>
                <a:lnTo>
                  <a:pt x="1175004" y="666000"/>
                </a:lnTo>
                <a:lnTo>
                  <a:pt x="950976" y="620280"/>
                </a:lnTo>
                <a:lnTo>
                  <a:pt x="836676" y="600468"/>
                </a:lnTo>
                <a:lnTo>
                  <a:pt x="720852" y="583704"/>
                </a:lnTo>
                <a:lnTo>
                  <a:pt x="601980" y="568464"/>
                </a:lnTo>
                <a:lnTo>
                  <a:pt x="483108" y="556272"/>
                </a:lnTo>
                <a:lnTo>
                  <a:pt x="362712" y="547128"/>
                </a:lnTo>
                <a:lnTo>
                  <a:pt x="242316" y="539508"/>
                </a:lnTo>
                <a:lnTo>
                  <a:pt x="120396" y="534936"/>
                </a:lnTo>
                <a:lnTo>
                  <a:pt x="75539" y="534936"/>
                </a:lnTo>
                <a:lnTo>
                  <a:pt x="76200" y="501408"/>
                </a:lnTo>
                <a:lnTo>
                  <a:pt x="0" y="537984"/>
                </a:lnTo>
                <a:lnTo>
                  <a:pt x="74676" y="577608"/>
                </a:lnTo>
                <a:lnTo>
                  <a:pt x="75349" y="544410"/>
                </a:lnTo>
                <a:lnTo>
                  <a:pt x="242316" y="548652"/>
                </a:lnTo>
                <a:lnTo>
                  <a:pt x="362712" y="556272"/>
                </a:lnTo>
                <a:lnTo>
                  <a:pt x="481584" y="565416"/>
                </a:lnTo>
                <a:lnTo>
                  <a:pt x="719328" y="592848"/>
                </a:lnTo>
                <a:lnTo>
                  <a:pt x="949452" y="629424"/>
                </a:lnTo>
                <a:lnTo>
                  <a:pt x="1173480" y="675144"/>
                </a:lnTo>
                <a:lnTo>
                  <a:pt x="1281684" y="701052"/>
                </a:lnTo>
                <a:lnTo>
                  <a:pt x="1490472" y="758964"/>
                </a:lnTo>
                <a:lnTo>
                  <a:pt x="1589532" y="790968"/>
                </a:lnTo>
                <a:lnTo>
                  <a:pt x="1685544" y="824496"/>
                </a:lnTo>
                <a:lnTo>
                  <a:pt x="1778508" y="858024"/>
                </a:lnTo>
                <a:lnTo>
                  <a:pt x="1868424" y="894600"/>
                </a:lnTo>
                <a:lnTo>
                  <a:pt x="1952244" y="932700"/>
                </a:lnTo>
                <a:lnTo>
                  <a:pt x="2033016" y="970800"/>
                </a:lnTo>
                <a:lnTo>
                  <a:pt x="2109216" y="1010424"/>
                </a:lnTo>
                <a:lnTo>
                  <a:pt x="2180844" y="1051572"/>
                </a:lnTo>
                <a:lnTo>
                  <a:pt x="2247900" y="1094244"/>
                </a:lnTo>
                <a:lnTo>
                  <a:pt x="2308860" y="1136916"/>
                </a:lnTo>
                <a:lnTo>
                  <a:pt x="2363724" y="1181112"/>
                </a:lnTo>
                <a:lnTo>
                  <a:pt x="2414016" y="1225308"/>
                </a:lnTo>
                <a:lnTo>
                  <a:pt x="2458212" y="1271028"/>
                </a:lnTo>
                <a:lnTo>
                  <a:pt x="2496312" y="1316748"/>
                </a:lnTo>
                <a:lnTo>
                  <a:pt x="2528316" y="1362468"/>
                </a:lnTo>
                <a:lnTo>
                  <a:pt x="2552700" y="1408188"/>
                </a:lnTo>
                <a:lnTo>
                  <a:pt x="2561844" y="1432572"/>
                </a:lnTo>
                <a:lnTo>
                  <a:pt x="2570988" y="1455432"/>
                </a:lnTo>
                <a:lnTo>
                  <a:pt x="2577084" y="1478292"/>
                </a:lnTo>
                <a:lnTo>
                  <a:pt x="2581656" y="1501152"/>
                </a:lnTo>
                <a:lnTo>
                  <a:pt x="2584704" y="1525536"/>
                </a:lnTo>
                <a:lnTo>
                  <a:pt x="2584704" y="1642884"/>
                </a:lnTo>
                <a:lnTo>
                  <a:pt x="2583180" y="1690128"/>
                </a:lnTo>
                <a:lnTo>
                  <a:pt x="2580132" y="1735848"/>
                </a:lnTo>
                <a:lnTo>
                  <a:pt x="2577084" y="1783092"/>
                </a:lnTo>
                <a:lnTo>
                  <a:pt x="2574036" y="1828812"/>
                </a:lnTo>
                <a:lnTo>
                  <a:pt x="2569464" y="1874532"/>
                </a:lnTo>
                <a:lnTo>
                  <a:pt x="2566416" y="1918728"/>
                </a:lnTo>
                <a:lnTo>
                  <a:pt x="2560320" y="1962924"/>
                </a:lnTo>
                <a:lnTo>
                  <a:pt x="2555748" y="2005596"/>
                </a:lnTo>
                <a:lnTo>
                  <a:pt x="2549652" y="2048268"/>
                </a:lnTo>
                <a:lnTo>
                  <a:pt x="2543556" y="2089416"/>
                </a:lnTo>
                <a:lnTo>
                  <a:pt x="2535936" y="2129040"/>
                </a:lnTo>
                <a:lnTo>
                  <a:pt x="2529840" y="2167140"/>
                </a:lnTo>
                <a:lnTo>
                  <a:pt x="2522220" y="2205240"/>
                </a:lnTo>
                <a:lnTo>
                  <a:pt x="2514600" y="2241816"/>
                </a:lnTo>
                <a:lnTo>
                  <a:pt x="2505456" y="2275344"/>
                </a:lnTo>
                <a:lnTo>
                  <a:pt x="2497836" y="2308872"/>
                </a:lnTo>
                <a:lnTo>
                  <a:pt x="2479548" y="2369832"/>
                </a:lnTo>
                <a:lnTo>
                  <a:pt x="2461260" y="2423172"/>
                </a:lnTo>
                <a:lnTo>
                  <a:pt x="2450592" y="2447556"/>
                </a:lnTo>
                <a:lnTo>
                  <a:pt x="2436876" y="2479560"/>
                </a:lnTo>
                <a:lnTo>
                  <a:pt x="2430780" y="2488704"/>
                </a:lnTo>
                <a:lnTo>
                  <a:pt x="2426208" y="2497848"/>
                </a:lnTo>
                <a:lnTo>
                  <a:pt x="2421636" y="2505468"/>
                </a:lnTo>
                <a:lnTo>
                  <a:pt x="2415540" y="2513088"/>
                </a:lnTo>
                <a:lnTo>
                  <a:pt x="2410968" y="2520708"/>
                </a:lnTo>
                <a:lnTo>
                  <a:pt x="2406396" y="2526804"/>
                </a:lnTo>
                <a:lnTo>
                  <a:pt x="2400300" y="2531376"/>
                </a:lnTo>
                <a:lnTo>
                  <a:pt x="2395728" y="2537472"/>
                </a:lnTo>
                <a:lnTo>
                  <a:pt x="2391156" y="2540520"/>
                </a:lnTo>
                <a:lnTo>
                  <a:pt x="2385060" y="2545092"/>
                </a:lnTo>
                <a:lnTo>
                  <a:pt x="2380488" y="2548140"/>
                </a:lnTo>
                <a:lnTo>
                  <a:pt x="2366772" y="2552712"/>
                </a:lnTo>
                <a:lnTo>
                  <a:pt x="2360676" y="2552712"/>
                </a:lnTo>
                <a:lnTo>
                  <a:pt x="2362200" y="2563380"/>
                </a:lnTo>
                <a:lnTo>
                  <a:pt x="2366772" y="2561856"/>
                </a:lnTo>
                <a:lnTo>
                  <a:pt x="2372868" y="2561856"/>
                </a:lnTo>
                <a:lnTo>
                  <a:pt x="2391156" y="2552712"/>
                </a:lnTo>
                <a:lnTo>
                  <a:pt x="2395728" y="2549664"/>
                </a:lnTo>
                <a:lnTo>
                  <a:pt x="2401824" y="2543568"/>
                </a:lnTo>
                <a:lnTo>
                  <a:pt x="2407920" y="2538996"/>
                </a:lnTo>
                <a:lnTo>
                  <a:pt x="2412492" y="2532900"/>
                </a:lnTo>
                <a:lnTo>
                  <a:pt x="2418588" y="2525280"/>
                </a:lnTo>
                <a:lnTo>
                  <a:pt x="2423160" y="2519184"/>
                </a:lnTo>
                <a:lnTo>
                  <a:pt x="2429256" y="2510040"/>
                </a:lnTo>
                <a:lnTo>
                  <a:pt x="2433828" y="2502420"/>
                </a:lnTo>
                <a:lnTo>
                  <a:pt x="2439924" y="2493276"/>
                </a:lnTo>
                <a:lnTo>
                  <a:pt x="2444496" y="2484132"/>
                </a:lnTo>
                <a:lnTo>
                  <a:pt x="2449068" y="2473464"/>
                </a:lnTo>
                <a:lnTo>
                  <a:pt x="2459736" y="2452128"/>
                </a:lnTo>
                <a:lnTo>
                  <a:pt x="2468880" y="2427744"/>
                </a:lnTo>
                <a:lnTo>
                  <a:pt x="2479548" y="2401836"/>
                </a:lnTo>
                <a:lnTo>
                  <a:pt x="2497836" y="2343924"/>
                </a:lnTo>
                <a:lnTo>
                  <a:pt x="2506980" y="2311920"/>
                </a:lnTo>
                <a:lnTo>
                  <a:pt x="2514600" y="2278392"/>
                </a:lnTo>
                <a:lnTo>
                  <a:pt x="2523744" y="2243340"/>
                </a:lnTo>
                <a:lnTo>
                  <a:pt x="2538984" y="2170188"/>
                </a:lnTo>
                <a:lnTo>
                  <a:pt x="2546604" y="2130564"/>
                </a:lnTo>
                <a:lnTo>
                  <a:pt x="2552700" y="2090940"/>
                </a:lnTo>
                <a:lnTo>
                  <a:pt x="2558796" y="2049792"/>
                </a:lnTo>
                <a:lnTo>
                  <a:pt x="2564892" y="2007120"/>
                </a:lnTo>
                <a:lnTo>
                  <a:pt x="2570988" y="1962924"/>
                </a:lnTo>
                <a:lnTo>
                  <a:pt x="2575560" y="1920252"/>
                </a:lnTo>
                <a:lnTo>
                  <a:pt x="2580132" y="1874532"/>
                </a:lnTo>
                <a:lnTo>
                  <a:pt x="2589276" y="1737372"/>
                </a:lnTo>
                <a:lnTo>
                  <a:pt x="2592324" y="1690128"/>
                </a:lnTo>
                <a:lnTo>
                  <a:pt x="2593848" y="1642884"/>
                </a:lnTo>
                <a:lnTo>
                  <a:pt x="2593848" y="1595640"/>
                </a:lnTo>
                <a:lnTo>
                  <a:pt x="2595372" y="1548396"/>
                </a:lnTo>
                <a:close/>
              </a:path>
              <a:path w="4196080" h="2563495">
                <a:moveTo>
                  <a:pt x="4195584" y="0"/>
                </a:moveTo>
                <a:lnTo>
                  <a:pt x="4184916" y="0"/>
                </a:lnTo>
                <a:lnTo>
                  <a:pt x="4184916" y="10668"/>
                </a:lnTo>
                <a:lnTo>
                  <a:pt x="4184916" y="1066800"/>
                </a:lnTo>
                <a:lnTo>
                  <a:pt x="2366784" y="1066800"/>
                </a:lnTo>
                <a:lnTo>
                  <a:pt x="2366784" y="10668"/>
                </a:lnTo>
                <a:lnTo>
                  <a:pt x="4184916" y="10668"/>
                </a:lnTo>
                <a:lnTo>
                  <a:pt x="4184916" y="0"/>
                </a:lnTo>
                <a:lnTo>
                  <a:pt x="2356116" y="0"/>
                </a:lnTo>
                <a:lnTo>
                  <a:pt x="2356116" y="1077468"/>
                </a:lnTo>
                <a:lnTo>
                  <a:pt x="4195584" y="1077468"/>
                </a:lnTo>
                <a:lnTo>
                  <a:pt x="4195584" y="1071372"/>
                </a:lnTo>
                <a:lnTo>
                  <a:pt x="4195584" y="1066800"/>
                </a:lnTo>
                <a:lnTo>
                  <a:pt x="4195584" y="10668"/>
                </a:lnTo>
                <a:lnTo>
                  <a:pt x="4195584" y="4572"/>
                </a:lnTo>
                <a:lnTo>
                  <a:pt x="4195584" y="0"/>
                </a:lnTo>
                <a:close/>
              </a:path>
            </a:pathLst>
          </a:custGeom>
          <a:solidFill>
            <a:srgbClr val="000000"/>
          </a:solidFill>
        </p:spPr>
        <p:txBody>
          <a:bodyPr wrap="square" lIns="0" tIns="0" rIns="0" bIns="0" rtlCol="0"/>
          <a:lstStyle/>
          <a:p>
            <a:endParaRPr/>
          </a:p>
        </p:txBody>
      </p:sp>
      <p:sp>
        <p:nvSpPr>
          <p:cNvPr id="13" name="object 13"/>
          <p:cNvSpPr txBox="1"/>
          <p:nvPr/>
        </p:nvSpPr>
        <p:spPr>
          <a:xfrm>
            <a:off x="6203734" y="3780564"/>
            <a:ext cx="10052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pfds[1]</a:t>
            </a:r>
            <a:endParaRPr sz="2000">
              <a:latin typeface="Consolas"/>
              <a:cs typeface="Consolas"/>
            </a:endParaRPr>
          </a:p>
        </p:txBody>
      </p:sp>
      <p:sp>
        <p:nvSpPr>
          <p:cNvPr id="14" name="object 14"/>
          <p:cNvSpPr/>
          <p:nvPr/>
        </p:nvSpPr>
        <p:spPr>
          <a:xfrm>
            <a:off x="1959851" y="3119627"/>
            <a:ext cx="6259195" cy="2563495"/>
          </a:xfrm>
          <a:custGeom>
            <a:avLst/>
            <a:gdLst/>
            <a:ahLst/>
            <a:cxnLst/>
            <a:rect l="l" t="t" r="r" b="b"/>
            <a:pathLst>
              <a:path w="6259195" h="2563495">
                <a:moveTo>
                  <a:pt x="1839468" y="0"/>
                </a:moveTo>
                <a:lnTo>
                  <a:pt x="1828812" y="0"/>
                </a:lnTo>
                <a:lnTo>
                  <a:pt x="1828812" y="10668"/>
                </a:lnTo>
                <a:lnTo>
                  <a:pt x="1828812" y="1066800"/>
                </a:lnTo>
                <a:lnTo>
                  <a:pt x="10668" y="1066800"/>
                </a:lnTo>
                <a:lnTo>
                  <a:pt x="10668" y="10668"/>
                </a:lnTo>
                <a:lnTo>
                  <a:pt x="1828812" y="10668"/>
                </a:lnTo>
                <a:lnTo>
                  <a:pt x="1828812" y="0"/>
                </a:lnTo>
                <a:lnTo>
                  <a:pt x="0" y="0"/>
                </a:lnTo>
                <a:lnTo>
                  <a:pt x="0" y="1077468"/>
                </a:lnTo>
                <a:lnTo>
                  <a:pt x="1839468" y="1077468"/>
                </a:lnTo>
                <a:lnTo>
                  <a:pt x="1839468" y="1071372"/>
                </a:lnTo>
                <a:lnTo>
                  <a:pt x="1839468" y="1066800"/>
                </a:lnTo>
                <a:lnTo>
                  <a:pt x="1839468" y="10668"/>
                </a:lnTo>
                <a:lnTo>
                  <a:pt x="1839468" y="4572"/>
                </a:lnTo>
                <a:lnTo>
                  <a:pt x="1839468" y="0"/>
                </a:lnTo>
                <a:close/>
              </a:path>
              <a:path w="6259195" h="2563495">
                <a:moveTo>
                  <a:pt x="4197108" y="533400"/>
                </a:moveTo>
                <a:lnTo>
                  <a:pt x="4075188" y="534924"/>
                </a:lnTo>
                <a:lnTo>
                  <a:pt x="3953268" y="539496"/>
                </a:lnTo>
                <a:lnTo>
                  <a:pt x="3832872" y="547116"/>
                </a:lnTo>
                <a:lnTo>
                  <a:pt x="3712476" y="556260"/>
                </a:lnTo>
                <a:lnTo>
                  <a:pt x="3592080" y="568452"/>
                </a:lnTo>
                <a:lnTo>
                  <a:pt x="3474732" y="583692"/>
                </a:lnTo>
                <a:lnTo>
                  <a:pt x="3357384" y="600456"/>
                </a:lnTo>
                <a:lnTo>
                  <a:pt x="3243084" y="620268"/>
                </a:lnTo>
                <a:lnTo>
                  <a:pt x="3019056" y="665988"/>
                </a:lnTo>
                <a:lnTo>
                  <a:pt x="2909328" y="691896"/>
                </a:lnTo>
                <a:lnTo>
                  <a:pt x="2700540" y="749808"/>
                </a:lnTo>
                <a:lnTo>
                  <a:pt x="2599956" y="781812"/>
                </a:lnTo>
                <a:lnTo>
                  <a:pt x="2503944" y="815340"/>
                </a:lnTo>
                <a:lnTo>
                  <a:pt x="2410980" y="850392"/>
                </a:lnTo>
                <a:lnTo>
                  <a:pt x="2321064" y="885444"/>
                </a:lnTo>
                <a:lnTo>
                  <a:pt x="2235720" y="923544"/>
                </a:lnTo>
                <a:lnTo>
                  <a:pt x="2154948" y="963168"/>
                </a:lnTo>
                <a:lnTo>
                  <a:pt x="2077224" y="1002792"/>
                </a:lnTo>
                <a:lnTo>
                  <a:pt x="2005596" y="1043940"/>
                </a:lnTo>
                <a:lnTo>
                  <a:pt x="1938540" y="1086612"/>
                </a:lnTo>
                <a:lnTo>
                  <a:pt x="1877580" y="1129284"/>
                </a:lnTo>
                <a:lnTo>
                  <a:pt x="1821192" y="1173480"/>
                </a:lnTo>
                <a:lnTo>
                  <a:pt x="1770900" y="1219200"/>
                </a:lnTo>
                <a:lnTo>
                  <a:pt x="1725180" y="1264920"/>
                </a:lnTo>
                <a:lnTo>
                  <a:pt x="1687080" y="1310640"/>
                </a:lnTo>
                <a:lnTo>
                  <a:pt x="1655076" y="1357884"/>
                </a:lnTo>
                <a:lnTo>
                  <a:pt x="1629168" y="1405128"/>
                </a:lnTo>
                <a:lnTo>
                  <a:pt x="1610880" y="1452372"/>
                </a:lnTo>
                <a:lnTo>
                  <a:pt x="1600212" y="1499616"/>
                </a:lnTo>
                <a:lnTo>
                  <a:pt x="1595640" y="1548384"/>
                </a:lnTo>
                <a:lnTo>
                  <a:pt x="1595640" y="1595628"/>
                </a:lnTo>
                <a:lnTo>
                  <a:pt x="1598688" y="1690116"/>
                </a:lnTo>
                <a:lnTo>
                  <a:pt x="1601736" y="1737360"/>
                </a:lnTo>
                <a:lnTo>
                  <a:pt x="1603260" y="1783080"/>
                </a:lnTo>
                <a:lnTo>
                  <a:pt x="1607832" y="1828800"/>
                </a:lnTo>
                <a:lnTo>
                  <a:pt x="1610880" y="1874520"/>
                </a:lnTo>
                <a:lnTo>
                  <a:pt x="1615452" y="1920240"/>
                </a:lnTo>
                <a:lnTo>
                  <a:pt x="1620024" y="1962912"/>
                </a:lnTo>
                <a:lnTo>
                  <a:pt x="1626120" y="2007108"/>
                </a:lnTo>
                <a:lnTo>
                  <a:pt x="1632216" y="2049780"/>
                </a:lnTo>
                <a:lnTo>
                  <a:pt x="1638312" y="2090928"/>
                </a:lnTo>
                <a:lnTo>
                  <a:pt x="1644408" y="2130552"/>
                </a:lnTo>
                <a:lnTo>
                  <a:pt x="1652028" y="2170176"/>
                </a:lnTo>
                <a:lnTo>
                  <a:pt x="1667268" y="2243328"/>
                </a:lnTo>
                <a:lnTo>
                  <a:pt x="1676412" y="2278380"/>
                </a:lnTo>
                <a:lnTo>
                  <a:pt x="1684032" y="2311908"/>
                </a:lnTo>
                <a:lnTo>
                  <a:pt x="1702320" y="2372868"/>
                </a:lnTo>
                <a:lnTo>
                  <a:pt x="1720608" y="2427732"/>
                </a:lnTo>
                <a:lnTo>
                  <a:pt x="1741944" y="2473452"/>
                </a:lnTo>
                <a:lnTo>
                  <a:pt x="1746516" y="2484120"/>
                </a:lnTo>
                <a:lnTo>
                  <a:pt x="1751088" y="2493264"/>
                </a:lnTo>
                <a:lnTo>
                  <a:pt x="1757184" y="2502408"/>
                </a:lnTo>
                <a:lnTo>
                  <a:pt x="1761756" y="2510028"/>
                </a:lnTo>
                <a:lnTo>
                  <a:pt x="1761756" y="2511552"/>
                </a:lnTo>
                <a:lnTo>
                  <a:pt x="1763280" y="2511552"/>
                </a:lnTo>
                <a:lnTo>
                  <a:pt x="1766277" y="2514562"/>
                </a:lnTo>
                <a:lnTo>
                  <a:pt x="1744992" y="2542044"/>
                </a:lnTo>
                <a:lnTo>
                  <a:pt x="1828812" y="2557272"/>
                </a:lnTo>
                <a:lnTo>
                  <a:pt x="1812709" y="2523756"/>
                </a:lnTo>
                <a:lnTo>
                  <a:pt x="1792236" y="2481072"/>
                </a:lnTo>
                <a:lnTo>
                  <a:pt x="1772272" y="2506840"/>
                </a:lnTo>
                <a:lnTo>
                  <a:pt x="1770888" y="2505456"/>
                </a:lnTo>
                <a:lnTo>
                  <a:pt x="1769376" y="2503944"/>
                </a:lnTo>
                <a:lnTo>
                  <a:pt x="1769376" y="2505456"/>
                </a:lnTo>
                <a:lnTo>
                  <a:pt x="1764804" y="2497848"/>
                </a:lnTo>
                <a:lnTo>
                  <a:pt x="1760232" y="2488692"/>
                </a:lnTo>
                <a:lnTo>
                  <a:pt x="1754136" y="2479560"/>
                </a:lnTo>
                <a:lnTo>
                  <a:pt x="1740420" y="2447556"/>
                </a:lnTo>
                <a:lnTo>
                  <a:pt x="1729752" y="2423160"/>
                </a:lnTo>
                <a:lnTo>
                  <a:pt x="1720608" y="2397252"/>
                </a:lnTo>
                <a:lnTo>
                  <a:pt x="1711464" y="2369820"/>
                </a:lnTo>
                <a:lnTo>
                  <a:pt x="1702320" y="2340864"/>
                </a:lnTo>
                <a:lnTo>
                  <a:pt x="1693176" y="2308860"/>
                </a:lnTo>
                <a:lnTo>
                  <a:pt x="1685556" y="2276856"/>
                </a:lnTo>
                <a:lnTo>
                  <a:pt x="1676412" y="2241804"/>
                </a:lnTo>
                <a:lnTo>
                  <a:pt x="1668792" y="2205228"/>
                </a:lnTo>
                <a:lnTo>
                  <a:pt x="1661172" y="2167128"/>
                </a:lnTo>
                <a:lnTo>
                  <a:pt x="1655076" y="2129028"/>
                </a:lnTo>
                <a:lnTo>
                  <a:pt x="1647456" y="2089404"/>
                </a:lnTo>
                <a:lnTo>
                  <a:pt x="1641360" y="2048256"/>
                </a:lnTo>
                <a:lnTo>
                  <a:pt x="1635264" y="2005584"/>
                </a:lnTo>
                <a:lnTo>
                  <a:pt x="1630692" y="1962912"/>
                </a:lnTo>
                <a:lnTo>
                  <a:pt x="1624596" y="1918716"/>
                </a:lnTo>
                <a:lnTo>
                  <a:pt x="1621548" y="1874520"/>
                </a:lnTo>
                <a:lnTo>
                  <a:pt x="1616976" y="1828800"/>
                </a:lnTo>
                <a:lnTo>
                  <a:pt x="1613928" y="1783080"/>
                </a:lnTo>
                <a:lnTo>
                  <a:pt x="1610969" y="1737360"/>
                </a:lnTo>
                <a:lnTo>
                  <a:pt x="1607832" y="1690116"/>
                </a:lnTo>
                <a:lnTo>
                  <a:pt x="1606308" y="1642872"/>
                </a:lnTo>
                <a:lnTo>
                  <a:pt x="1606308" y="1525524"/>
                </a:lnTo>
                <a:lnTo>
                  <a:pt x="1609356" y="1502664"/>
                </a:lnTo>
                <a:lnTo>
                  <a:pt x="1620024" y="1455420"/>
                </a:lnTo>
                <a:lnTo>
                  <a:pt x="1638312" y="1408176"/>
                </a:lnTo>
                <a:lnTo>
                  <a:pt x="1662696" y="1362456"/>
                </a:lnTo>
                <a:lnTo>
                  <a:pt x="1694700" y="1316736"/>
                </a:lnTo>
                <a:lnTo>
                  <a:pt x="1732800" y="1271016"/>
                </a:lnTo>
                <a:lnTo>
                  <a:pt x="1776996" y="1225296"/>
                </a:lnTo>
                <a:lnTo>
                  <a:pt x="1827288" y="1181100"/>
                </a:lnTo>
                <a:lnTo>
                  <a:pt x="1882152" y="1136904"/>
                </a:lnTo>
                <a:lnTo>
                  <a:pt x="1944636" y="1094232"/>
                </a:lnTo>
                <a:lnTo>
                  <a:pt x="2010168" y="1053084"/>
                </a:lnTo>
                <a:lnTo>
                  <a:pt x="2081796" y="1011936"/>
                </a:lnTo>
                <a:lnTo>
                  <a:pt x="2157996" y="970788"/>
                </a:lnTo>
                <a:lnTo>
                  <a:pt x="2238768" y="932688"/>
                </a:lnTo>
                <a:lnTo>
                  <a:pt x="2324112" y="894588"/>
                </a:lnTo>
                <a:lnTo>
                  <a:pt x="2414028" y="858012"/>
                </a:lnTo>
                <a:lnTo>
                  <a:pt x="2506992" y="824484"/>
                </a:lnTo>
                <a:lnTo>
                  <a:pt x="2603004" y="790956"/>
                </a:lnTo>
                <a:lnTo>
                  <a:pt x="2703588" y="758952"/>
                </a:lnTo>
                <a:lnTo>
                  <a:pt x="2805696" y="729996"/>
                </a:lnTo>
                <a:lnTo>
                  <a:pt x="3020580" y="675132"/>
                </a:lnTo>
                <a:lnTo>
                  <a:pt x="3244608" y="629412"/>
                </a:lnTo>
                <a:lnTo>
                  <a:pt x="3476256" y="592836"/>
                </a:lnTo>
                <a:lnTo>
                  <a:pt x="3712476" y="565404"/>
                </a:lnTo>
                <a:lnTo>
                  <a:pt x="3832872" y="556260"/>
                </a:lnTo>
                <a:lnTo>
                  <a:pt x="3953268" y="548640"/>
                </a:lnTo>
                <a:lnTo>
                  <a:pt x="4075188" y="545592"/>
                </a:lnTo>
                <a:lnTo>
                  <a:pt x="4197108" y="544068"/>
                </a:lnTo>
                <a:lnTo>
                  <a:pt x="4197108" y="533400"/>
                </a:lnTo>
                <a:close/>
              </a:path>
              <a:path w="6259195" h="2563495">
                <a:moveTo>
                  <a:pt x="6259068" y="1501152"/>
                </a:moveTo>
                <a:lnTo>
                  <a:pt x="6256020" y="1406664"/>
                </a:lnTo>
                <a:lnTo>
                  <a:pt x="6252972" y="1359420"/>
                </a:lnTo>
                <a:lnTo>
                  <a:pt x="6251448" y="1313700"/>
                </a:lnTo>
                <a:lnTo>
                  <a:pt x="6246876" y="1267980"/>
                </a:lnTo>
                <a:lnTo>
                  <a:pt x="6243828" y="1222260"/>
                </a:lnTo>
                <a:lnTo>
                  <a:pt x="6239256" y="1176540"/>
                </a:lnTo>
                <a:lnTo>
                  <a:pt x="6234684" y="1132344"/>
                </a:lnTo>
                <a:lnTo>
                  <a:pt x="6222492" y="1047000"/>
                </a:lnTo>
                <a:lnTo>
                  <a:pt x="6216396" y="1005852"/>
                </a:lnTo>
                <a:lnTo>
                  <a:pt x="6210300" y="966228"/>
                </a:lnTo>
                <a:lnTo>
                  <a:pt x="6202680" y="926604"/>
                </a:lnTo>
                <a:lnTo>
                  <a:pt x="6187440" y="853452"/>
                </a:lnTo>
                <a:lnTo>
                  <a:pt x="6178296" y="818400"/>
                </a:lnTo>
                <a:lnTo>
                  <a:pt x="6170676" y="784872"/>
                </a:lnTo>
                <a:lnTo>
                  <a:pt x="6161532" y="752868"/>
                </a:lnTo>
                <a:lnTo>
                  <a:pt x="6143244" y="694956"/>
                </a:lnTo>
                <a:lnTo>
                  <a:pt x="6134100" y="669048"/>
                </a:lnTo>
                <a:lnTo>
                  <a:pt x="6123432" y="646188"/>
                </a:lnTo>
                <a:lnTo>
                  <a:pt x="6114288" y="623328"/>
                </a:lnTo>
                <a:lnTo>
                  <a:pt x="6108192" y="612660"/>
                </a:lnTo>
                <a:lnTo>
                  <a:pt x="6103620" y="603516"/>
                </a:lnTo>
                <a:lnTo>
                  <a:pt x="6097524" y="594372"/>
                </a:lnTo>
                <a:lnTo>
                  <a:pt x="6095695" y="591324"/>
                </a:lnTo>
                <a:lnTo>
                  <a:pt x="6092952" y="586752"/>
                </a:lnTo>
                <a:lnTo>
                  <a:pt x="6092952" y="585228"/>
                </a:lnTo>
                <a:lnTo>
                  <a:pt x="6091428" y="585228"/>
                </a:lnTo>
                <a:lnTo>
                  <a:pt x="6088431" y="582218"/>
                </a:lnTo>
                <a:lnTo>
                  <a:pt x="6095543" y="573036"/>
                </a:lnTo>
                <a:lnTo>
                  <a:pt x="6109716" y="554748"/>
                </a:lnTo>
                <a:lnTo>
                  <a:pt x="6025896" y="537984"/>
                </a:lnTo>
                <a:lnTo>
                  <a:pt x="6062472" y="615708"/>
                </a:lnTo>
                <a:lnTo>
                  <a:pt x="6082436" y="589940"/>
                </a:lnTo>
                <a:lnTo>
                  <a:pt x="6085332" y="592848"/>
                </a:lnTo>
                <a:lnTo>
                  <a:pt x="6085332" y="591324"/>
                </a:lnTo>
                <a:lnTo>
                  <a:pt x="6089904" y="598944"/>
                </a:lnTo>
                <a:lnTo>
                  <a:pt x="6094476" y="608088"/>
                </a:lnTo>
                <a:lnTo>
                  <a:pt x="6100572" y="617232"/>
                </a:lnTo>
                <a:lnTo>
                  <a:pt x="6114288" y="649236"/>
                </a:lnTo>
                <a:lnTo>
                  <a:pt x="6124956" y="672096"/>
                </a:lnTo>
                <a:lnTo>
                  <a:pt x="6134100" y="698004"/>
                </a:lnTo>
                <a:lnTo>
                  <a:pt x="6152388" y="755916"/>
                </a:lnTo>
                <a:lnTo>
                  <a:pt x="6161532" y="787920"/>
                </a:lnTo>
                <a:lnTo>
                  <a:pt x="6169152" y="819924"/>
                </a:lnTo>
                <a:lnTo>
                  <a:pt x="6178296" y="854976"/>
                </a:lnTo>
                <a:lnTo>
                  <a:pt x="6185916" y="891552"/>
                </a:lnTo>
                <a:lnTo>
                  <a:pt x="6193536" y="929652"/>
                </a:lnTo>
                <a:lnTo>
                  <a:pt x="6199632" y="967752"/>
                </a:lnTo>
                <a:lnTo>
                  <a:pt x="6207252" y="1007376"/>
                </a:lnTo>
                <a:lnTo>
                  <a:pt x="6213348" y="1048524"/>
                </a:lnTo>
                <a:lnTo>
                  <a:pt x="6219444" y="1091196"/>
                </a:lnTo>
                <a:lnTo>
                  <a:pt x="6224016" y="1133868"/>
                </a:lnTo>
                <a:lnTo>
                  <a:pt x="6230112" y="1178064"/>
                </a:lnTo>
                <a:lnTo>
                  <a:pt x="6234684" y="1222260"/>
                </a:lnTo>
                <a:lnTo>
                  <a:pt x="6240780" y="1313700"/>
                </a:lnTo>
                <a:lnTo>
                  <a:pt x="6243739" y="1359420"/>
                </a:lnTo>
                <a:lnTo>
                  <a:pt x="6246876" y="1406664"/>
                </a:lnTo>
                <a:lnTo>
                  <a:pt x="6248400" y="1453908"/>
                </a:lnTo>
                <a:lnTo>
                  <a:pt x="6248400" y="1501152"/>
                </a:lnTo>
                <a:lnTo>
                  <a:pt x="6249924" y="1548396"/>
                </a:lnTo>
                <a:lnTo>
                  <a:pt x="6246876" y="1594116"/>
                </a:lnTo>
                <a:lnTo>
                  <a:pt x="6237732" y="1641360"/>
                </a:lnTo>
                <a:lnTo>
                  <a:pt x="6224016" y="1688604"/>
                </a:lnTo>
                <a:lnTo>
                  <a:pt x="6205728" y="1734324"/>
                </a:lnTo>
                <a:lnTo>
                  <a:pt x="6181344" y="1780044"/>
                </a:lnTo>
                <a:lnTo>
                  <a:pt x="6152388" y="1825764"/>
                </a:lnTo>
                <a:lnTo>
                  <a:pt x="6118860" y="1871484"/>
                </a:lnTo>
                <a:lnTo>
                  <a:pt x="6079236" y="1915680"/>
                </a:lnTo>
                <a:lnTo>
                  <a:pt x="6036564" y="1959876"/>
                </a:lnTo>
                <a:lnTo>
                  <a:pt x="5990844" y="2002548"/>
                </a:lnTo>
                <a:lnTo>
                  <a:pt x="5939028" y="2045220"/>
                </a:lnTo>
                <a:lnTo>
                  <a:pt x="5884164" y="2086368"/>
                </a:lnTo>
                <a:lnTo>
                  <a:pt x="5826252" y="2125992"/>
                </a:lnTo>
                <a:lnTo>
                  <a:pt x="5765292" y="2164092"/>
                </a:lnTo>
                <a:lnTo>
                  <a:pt x="5699760" y="2202192"/>
                </a:lnTo>
                <a:lnTo>
                  <a:pt x="5631180" y="2238768"/>
                </a:lnTo>
                <a:lnTo>
                  <a:pt x="5486400" y="2305824"/>
                </a:lnTo>
                <a:lnTo>
                  <a:pt x="5410200" y="2337828"/>
                </a:lnTo>
                <a:lnTo>
                  <a:pt x="5330952" y="2366784"/>
                </a:lnTo>
                <a:lnTo>
                  <a:pt x="5167884" y="2421648"/>
                </a:lnTo>
                <a:lnTo>
                  <a:pt x="5082540" y="2444508"/>
                </a:lnTo>
                <a:lnTo>
                  <a:pt x="4995672" y="2465844"/>
                </a:lnTo>
                <a:lnTo>
                  <a:pt x="4908804" y="2485656"/>
                </a:lnTo>
                <a:lnTo>
                  <a:pt x="4818888" y="2503944"/>
                </a:lnTo>
                <a:lnTo>
                  <a:pt x="4728972" y="2517660"/>
                </a:lnTo>
                <a:lnTo>
                  <a:pt x="4637532" y="2529852"/>
                </a:lnTo>
                <a:lnTo>
                  <a:pt x="4546092" y="2540520"/>
                </a:lnTo>
                <a:lnTo>
                  <a:pt x="4453128" y="2548140"/>
                </a:lnTo>
                <a:lnTo>
                  <a:pt x="4360164" y="2551188"/>
                </a:lnTo>
                <a:lnTo>
                  <a:pt x="4267200" y="2552712"/>
                </a:lnTo>
                <a:lnTo>
                  <a:pt x="4268724" y="2563380"/>
                </a:lnTo>
                <a:lnTo>
                  <a:pt x="4361688" y="2561856"/>
                </a:lnTo>
                <a:lnTo>
                  <a:pt x="4454652" y="2557284"/>
                </a:lnTo>
                <a:lnTo>
                  <a:pt x="4546092" y="2549664"/>
                </a:lnTo>
                <a:lnTo>
                  <a:pt x="4639056" y="2540520"/>
                </a:lnTo>
                <a:lnTo>
                  <a:pt x="4730496" y="2528328"/>
                </a:lnTo>
                <a:lnTo>
                  <a:pt x="4820412" y="2513088"/>
                </a:lnTo>
                <a:lnTo>
                  <a:pt x="4998720" y="2476512"/>
                </a:lnTo>
                <a:lnTo>
                  <a:pt x="5169408" y="2430792"/>
                </a:lnTo>
                <a:lnTo>
                  <a:pt x="5253228" y="2403360"/>
                </a:lnTo>
                <a:lnTo>
                  <a:pt x="5334000" y="2375928"/>
                </a:lnTo>
                <a:lnTo>
                  <a:pt x="5413248" y="2346972"/>
                </a:lnTo>
                <a:lnTo>
                  <a:pt x="5489448" y="2314968"/>
                </a:lnTo>
                <a:lnTo>
                  <a:pt x="5564124" y="2281440"/>
                </a:lnTo>
                <a:lnTo>
                  <a:pt x="5635752" y="2246388"/>
                </a:lnTo>
                <a:lnTo>
                  <a:pt x="5704332" y="2209812"/>
                </a:lnTo>
                <a:lnTo>
                  <a:pt x="5769864" y="2173236"/>
                </a:lnTo>
                <a:lnTo>
                  <a:pt x="5830824" y="2133612"/>
                </a:lnTo>
                <a:lnTo>
                  <a:pt x="5890260" y="2093988"/>
                </a:lnTo>
                <a:lnTo>
                  <a:pt x="5945124" y="2052840"/>
                </a:lnTo>
                <a:lnTo>
                  <a:pt x="5996940" y="2010168"/>
                </a:lnTo>
                <a:lnTo>
                  <a:pt x="6044184" y="1965972"/>
                </a:lnTo>
                <a:lnTo>
                  <a:pt x="6086856" y="1921776"/>
                </a:lnTo>
                <a:lnTo>
                  <a:pt x="6124956" y="1877580"/>
                </a:lnTo>
                <a:lnTo>
                  <a:pt x="6160008" y="1831860"/>
                </a:lnTo>
                <a:lnTo>
                  <a:pt x="6188964" y="1786140"/>
                </a:lnTo>
                <a:lnTo>
                  <a:pt x="6213348" y="1738896"/>
                </a:lnTo>
                <a:lnTo>
                  <a:pt x="6233160" y="1691652"/>
                </a:lnTo>
                <a:lnTo>
                  <a:pt x="6246876" y="1644408"/>
                </a:lnTo>
                <a:lnTo>
                  <a:pt x="6256020" y="1597164"/>
                </a:lnTo>
                <a:lnTo>
                  <a:pt x="6259068" y="1548396"/>
                </a:lnTo>
                <a:lnTo>
                  <a:pt x="6259068" y="1501152"/>
                </a:lnTo>
                <a:close/>
              </a:path>
            </a:pathLst>
          </a:custGeom>
          <a:solidFill>
            <a:srgbClr val="000000"/>
          </a:solidFill>
        </p:spPr>
        <p:txBody>
          <a:bodyPr wrap="square" lIns="0" tIns="0" rIns="0" bIns="0" rtlCol="0"/>
          <a:lstStyle/>
          <a:p>
            <a:endParaRPr/>
          </a:p>
        </p:txBody>
      </p:sp>
      <p:sp>
        <p:nvSpPr>
          <p:cNvPr id="15" name="object 15"/>
          <p:cNvSpPr txBox="1"/>
          <p:nvPr/>
        </p:nvSpPr>
        <p:spPr>
          <a:xfrm>
            <a:off x="6615198" y="2560540"/>
            <a:ext cx="1381760" cy="912494"/>
          </a:xfrm>
          <a:prstGeom prst="rect">
            <a:avLst/>
          </a:prstGeom>
        </p:spPr>
        <p:txBody>
          <a:bodyPr vert="horz" wrap="square" lIns="0" tIns="151130" rIns="0" bIns="0" rtlCol="0">
            <a:spAutoFit/>
          </a:bodyPr>
          <a:lstStyle/>
          <a:p>
            <a:pPr marL="12700">
              <a:lnSpc>
                <a:spcPct val="100000"/>
              </a:lnSpc>
              <a:spcBef>
                <a:spcPts val="1190"/>
              </a:spcBef>
            </a:pPr>
            <a:r>
              <a:rPr sz="2000" spc="-5" dirty="0">
                <a:latin typeface="Tahoma"/>
                <a:cs typeface="Tahoma"/>
              </a:rPr>
              <a:t>Child</a:t>
            </a:r>
            <a:endParaRPr sz="2000">
              <a:latin typeface="Tahoma"/>
              <a:cs typeface="Tahoma"/>
            </a:endParaRPr>
          </a:p>
          <a:p>
            <a:pPr marL="388620">
              <a:lnSpc>
                <a:spcPct val="100000"/>
              </a:lnSpc>
              <a:spcBef>
                <a:spcPts val="1090"/>
              </a:spcBef>
            </a:pPr>
            <a:r>
              <a:rPr sz="2000" dirty="0">
                <a:latin typeface="Consolas"/>
                <a:cs typeface="Consolas"/>
              </a:rPr>
              <a:t>pfds[0]</a:t>
            </a:r>
            <a:endParaRPr sz="2000">
              <a:latin typeface="Consolas"/>
              <a:cs typeface="Consolas"/>
            </a:endParaRPr>
          </a:p>
        </p:txBody>
      </p:sp>
      <p:sp>
        <p:nvSpPr>
          <p:cNvPr id="16" name="object 16"/>
          <p:cNvSpPr txBox="1"/>
          <p:nvPr/>
        </p:nvSpPr>
        <p:spPr>
          <a:xfrm>
            <a:off x="2271783" y="2560540"/>
            <a:ext cx="1510030" cy="912494"/>
          </a:xfrm>
          <a:prstGeom prst="rect">
            <a:avLst/>
          </a:prstGeom>
        </p:spPr>
        <p:txBody>
          <a:bodyPr vert="horz" wrap="square" lIns="0" tIns="151130" rIns="0" bIns="0" rtlCol="0">
            <a:spAutoFit/>
          </a:bodyPr>
          <a:lstStyle/>
          <a:p>
            <a:pPr marL="12700">
              <a:lnSpc>
                <a:spcPct val="100000"/>
              </a:lnSpc>
              <a:spcBef>
                <a:spcPts val="1190"/>
              </a:spcBef>
            </a:pPr>
            <a:r>
              <a:rPr sz="2000" spc="-15" dirty="0">
                <a:latin typeface="Tahoma"/>
                <a:cs typeface="Tahoma"/>
              </a:rPr>
              <a:t>Parent</a:t>
            </a:r>
            <a:endParaRPr sz="2000">
              <a:latin typeface="Tahoma"/>
              <a:cs typeface="Tahoma"/>
            </a:endParaRPr>
          </a:p>
          <a:p>
            <a:pPr marL="516890">
              <a:lnSpc>
                <a:spcPct val="100000"/>
              </a:lnSpc>
              <a:spcBef>
                <a:spcPts val="1090"/>
              </a:spcBef>
            </a:pPr>
            <a:r>
              <a:rPr sz="2000" dirty="0">
                <a:latin typeface="Consolas"/>
                <a:cs typeface="Consolas"/>
              </a:rPr>
              <a:t>pfds[0]</a:t>
            </a:r>
            <a:endParaRPr sz="2000">
              <a:latin typeface="Consolas"/>
              <a:cs typeface="Consolas"/>
            </a:endParaRPr>
          </a:p>
        </p:txBody>
      </p:sp>
      <p:sp>
        <p:nvSpPr>
          <p:cNvPr id="17" name="object 17"/>
          <p:cNvSpPr/>
          <p:nvPr/>
        </p:nvSpPr>
        <p:spPr>
          <a:xfrm>
            <a:off x="3870959" y="3390900"/>
            <a:ext cx="2133600" cy="76200"/>
          </a:xfrm>
          <a:custGeom>
            <a:avLst/>
            <a:gdLst/>
            <a:ahLst/>
            <a:cxnLst/>
            <a:rect l="l" t="t" r="r" b="b"/>
            <a:pathLst>
              <a:path w="2133600" h="76200">
                <a:moveTo>
                  <a:pt x="2057400" y="76200"/>
                </a:moveTo>
                <a:lnTo>
                  <a:pt x="2057400" y="0"/>
                </a:lnTo>
                <a:lnTo>
                  <a:pt x="2124456" y="33528"/>
                </a:lnTo>
                <a:lnTo>
                  <a:pt x="2069592" y="33528"/>
                </a:lnTo>
                <a:lnTo>
                  <a:pt x="2069592" y="44196"/>
                </a:lnTo>
                <a:lnTo>
                  <a:pt x="2121408" y="44196"/>
                </a:lnTo>
                <a:lnTo>
                  <a:pt x="2057400" y="76200"/>
                </a:lnTo>
                <a:close/>
              </a:path>
              <a:path w="2133600" h="76200">
                <a:moveTo>
                  <a:pt x="2057400" y="44196"/>
                </a:moveTo>
                <a:lnTo>
                  <a:pt x="0" y="44196"/>
                </a:lnTo>
                <a:lnTo>
                  <a:pt x="0" y="33528"/>
                </a:lnTo>
                <a:lnTo>
                  <a:pt x="2057400" y="33528"/>
                </a:lnTo>
                <a:lnTo>
                  <a:pt x="2057400" y="44196"/>
                </a:lnTo>
                <a:close/>
              </a:path>
              <a:path w="2133600" h="76200">
                <a:moveTo>
                  <a:pt x="2121408" y="44196"/>
                </a:moveTo>
                <a:lnTo>
                  <a:pt x="2069592" y="44196"/>
                </a:lnTo>
                <a:lnTo>
                  <a:pt x="2069592" y="33528"/>
                </a:lnTo>
                <a:lnTo>
                  <a:pt x="2124456" y="33528"/>
                </a:lnTo>
                <a:lnTo>
                  <a:pt x="2133600" y="38100"/>
                </a:lnTo>
                <a:lnTo>
                  <a:pt x="2121408" y="44196"/>
                </a:lnTo>
                <a:close/>
              </a:path>
            </a:pathLst>
          </a:custGeom>
          <a:solidFill>
            <a:srgbClr val="000000"/>
          </a:solidFill>
        </p:spPr>
        <p:txBody>
          <a:bodyPr wrap="square" lIns="0" tIns="0" rIns="0" bIns="0" rtlCol="0"/>
          <a:lstStyle/>
          <a:p>
            <a:endParaRPr/>
          </a:p>
        </p:txBody>
      </p:sp>
      <p:sp>
        <p:nvSpPr>
          <p:cNvPr id="18" name="object 18"/>
          <p:cNvSpPr txBox="1"/>
          <p:nvPr/>
        </p:nvSpPr>
        <p:spPr>
          <a:xfrm>
            <a:off x="4441937" y="2992682"/>
            <a:ext cx="1159510"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Tahoma"/>
                <a:cs typeface="Tahoma"/>
              </a:rPr>
              <a:t>2.</a:t>
            </a:r>
            <a:r>
              <a:rPr sz="2000" spc="-70" dirty="0">
                <a:latin typeface="Tahoma"/>
                <a:cs typeface="Tahoma"/>
              </a:rPr>
              <a:t> </a:t>
            </a:r>
            <a:r>
              <a:rPr sz="2000" dirty="0">
                <a:latin typeface="Consolas"/>
                <a:cs typeface="Consolas"/>
              </a:rPr>
              <a:t>fork()</a:t>
            </a:r>
            <a:endParaRPr sz="2000">
              <a:latin typeface="Consolas"/>
              <a:cs typeface="Consolas"/>
            </a:endParaRP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21" name="object 21"/>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42</a:t>
            </a:fld>
            <a:endParaRPr sz="1400">
              <a:latin typeface="Tahoma"/>
              <a:cs typeface="Tahoma"/>
            </a:endParaRPr>
          </a:p>
        </p:txBody>
      </p:sp>
      <p:sp>
        <p:nvSpPr>
          <p:cNvPr id="19" name="object 19"/>
          <p:cNvSpPr txBox="1"/>
          <p:nvPr/>
        </p:nvSpPr>
        <p:spPr>
          <a:xfrm>
            <a:off x="2005096" y="3618091"/>
            <a:ext cx="1502410" cy="848360"/>
          </a:xfrm>
          <a:prstGeom prst="rect">
            <a:avLst/>
          </a:prstGeom>
        </p:spPr>
        <p:txBody>
          <a:bodyPr vert="horz" wrap="square" lIns="0" tIns="119380" rIns="0" bIns="0" rtlCol="0">
            <a:spAutoFit/>
          </a:bodyPr>
          <a:lstStyle/>
          <a:p>
            <a:pPr marL="12700">
              <a:lnSpc>
                <a:spcPct val="100000"/>
              </a:lnSpc>
              <a:spcBef>
                <a:spcPts val="940"/>
              </a:spcBef>
            </a:pPr>
            <a:r>
              <a:rPr sz="2000" dirty="0">
                <a:latin typeface="Consolas"/>
                <a:cs typeface="Consolas"/>
              </a:rPr>
              <a:t>pfds[1]</a:t>
            </a:r>
            <a:endParaRPr sz="2000">
              <a:latin typeface="Consolas"/>
              <a:cs typeface="Consolas"/>
            </a:endParaRPr>
          </a:p>
          <a:p>
            <a:pPr marL="354965">
              <a:lnSpc>
                <a:spcPct val="100000"/>
              </a:lnSpc>
              <a:spcBef>
                <a:spcPts val="835"/>
              </a:spcBef>
            </a:pPr>
            <a:r>
              <a:rPr sz="2000" spc="-10" dirty="0">
                <a:latin typeface="Tahoma"/>
                <a:cs typeface="Tahoma"/>
              </a:rPr>
              <a:t>1.</a:t>
            </a:r>
            <a:r>
              <a:rPr sz="2000" spc="-70" dirty="0">
                <a:latin typeface="Tahoma"/>
                <a:cs typeface="Tahoma"/>
              </a:rPr>
              <a:t> </a:t>
            </a:r>
            <a:r>
              <a:rPr sz="2000" dirty="0">
                <a:latin typeface="Consolas"/>
                <a:cs typeface="Consolas"/>
              </a:rPr>
              <a:t>pipe()</a:t>
            </a:r>
            <a:endParaRPr sz="2000">
              <a:latin typeface="Consolas"/>
              <a:cs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140325" cy="452120"/>
          </a:xfrm>
          <a:prstGeom prst="rect">
            <a:avLst/>
          </a:prstGeom>
        </p:spPr>
        <p:txBody>
          <a:bodyPr vert="horz" wrap="square" lIns="0" tIns="12065" rIns="0" bIns="0" rtlCol="0">
            <a:spAutoFit/>
          </a:bodyPr>
          <a:lstStyle/>
          <a:p>
            <a:pPr marL="12700">
              <a:lnSpc>
                <a:spcPct val="100000"/>
              </a:lnSpc>
              <a:spcBef>
                <a:spcPts val="95"/>
              </a:spcBef>
            </a:pPr>
            <a:r>
              <a:rPr spc="-5" dirty="0"/>
              <a:t>Piping</a:t>
            </a:r>
            <a:r>
              <a:rPr dirty="0"/>
              <a:t> </a:t>
            </a:r>
            <a:r>
              <a:rPr spc="-5" dirty="0"/>
              <a:t>Between</a:t>
            </a:r>
            <a:r>
              <a:rPr spc="-15" dirty="0"/>
              <a:t> </a:t>
            </a:r>
            <a:r>
              <a:rPr spc="-5" dirty="0"/>
              <a:t>Parent </a:t>
            </a:r>
            <a:r>
              <a:rPr spc="-10" dirty="0"/>
              <a:t>and</a:t>
            </a:r>
            <a:r>
              <a:rPr spc="30" dirty="0"/>
              <a:t> </a:t>
            </a:r>
            <a:r>
              <a:rPr spc="-10" dirty="0"/>
              <a:t>Child</a:t>
            </a:r>
          </a:p>
        </p:txBody>
      </p:sp>
      <p:grpSp>
        <p:nvGrpSpPr>
          <p:cNvPr id="3" name="object 3"/>
          <p:cNvGrpSpPr/>
          <p:nvPr/>
        </p:nvGrpSpPr>
        <p:grpSpPr>
          <a:xfrm>
            <a:off x="1663382" y="3653028"/>
            <a:ext cx="7173595" cy="2296795"/>
            <a:chOff x="1663382" y="3653028"/>
            <a:chExt cx="7173595" cy="2296795"/>
          </a:xfrm>
        </p:grpSpPr>
        <p:sp>
          <p:nvSpPr>
            <p:cNvPr id="4" name="object 4"/>
            <p:cNvSpPr/>
            <p:nvPr/>
          </p:nvSpPr>
          <p:spPr>
            <a:xfrm>
              <a:off x="3797807" y="5405628"/>
              <a:ext cx="2447925" cy="544195"/>
            </a:xfrm>
            <a:custGeom>
              <a:avLst/>
              <a:gdLst/>
              <a:ahLst/>
              <a:cxnLst/>
              <a:rect l="l" t="t" r="r" b="b"/>
              <a:pathLst>
                <a:path w="2447925" h="544195">
                  <a:moveTo>
                    <a:pt x="2447543" y="544068"/>
                  </a:moveTo>
                  <a:lnTo>
                    <a:pt x="0" y="544068"/>
                  </a:lnTo>
                  <a:lnTo>
                    <a:pt x="0" y="0"/>
                  </a:lnTo>
                  <a:lnTo>
                    <a:pt x="2447543" y="0"/>
                  </a:lnTo>
                  <a:lnTo>
                    <a:pt x="2447543" y="4572"/>
                  </a:lnTo>
                  <a:lnTo>
                    <a:pt x="9144" y="4572"/>
                  </a:lnTo>
                  <a:lnTo>
                    <a:pt x="4572" y="10668"/>
                  </a:lnTo>
                  <a:lnTo>
                    <a:pt x="9144" y="10668"/>
                  </a:lnTo>
                  <a:lnTo>
                    <a:pt x="9144" y="533400"/>
                  </a:lnTo>
                  <a:lnTo>
                    <a:pt x="4572" y="533400"/>
                  </a:lnTo>
                  <a:lnTo>
                    <a:pt x="9144" y="537972"/>
                  </a:lnTo>
                  <a:lnTo>
                    <a:pt x="2447543" y="537972"/>
                  </a:lnTo>
                  <a:lnTo>
                    <a:pt x="2447543" y="544068"/>
                  </a:lnTo>
                  <a:close/>
                </a:path>
                <a:path w="2447925" h="544195">
                  <a:moveTo>
                    <a:pt x="9144" y="10668"/>
                  </a:moveTo>
                  <a:lnTo>
                    <a:pt x="4572" y="10668"/>
                  </a:lnTo>
                  <a:lnTo>
                    <a:pt x="9144" y="4572"/>
                  </a:lnTo>
                  <a:lnTo>
                    <a:pt x="9144" y="10668"/>
                  </a:lnTo>
                  <a:close/>
                </a:path>
                <a:path w="2447925" h="544195">
                  <a:moveTo>
                    <a:pt x="2438400" y="10668"/>
                  </a:moveTo>
                  <a:lnTo>
                    <a:pt x="9144" y="10668"/>
                  </a:lnTo>
                  <a:lnTo>
                    <a:pt x="9144" y="4572"/>
                  </a:lnTo>
                  <a:lnTo>
                    <a:pt x="2438400" y="4572"/>
                  </a:lnTo>
                  <a:lnTo>
                    <a:pt x="2438400" y="10668"/>
                  </a:lnTo>
                  <a:close/>
                </a:path>
                <a:path w="2447925" h="544195">
                  <a:moveTo>
                    <a:pt x="2438400" y="537972"/>
                  </a:moveTo>
                  <a:lnTo>
                    <a:pt x="2438400" y="4572"/>
                  </a:lnTo>
                  <a:lnTo>
                    <a:pt x="2442972" y="10668"/>
                  </a:lnTo>
                  <a:lnTo>
                    <a:pt x="2447543" y="10668"/>
                  </a:lnTo>
                  <a:lnTo>
                    <a:pt x="2447543" y="533400"/>
                  </a:lnTo>
                  <a:lnTo>
                    <a:pt x="2442972" y="533400"/>
                  </a:lnTo>
                  <a:lnTo>
                    <a:pt x="2438400" y="537972"/>
                  </a:lnTo>
                  <a:close/>
                </a:path>
                <a:path w="2447925" h="544195">
                  <a:moveTo>
                    <a:pt x="2447543" y="10668"/>
                  </a:moveTo>
                  <a:lnTo>
                    <a:pt x="2442972" y="10668"/>
                  </a:lnTo>
                  <a:lnTo>
                    <a:pt x="2438400" y="4572"/>
                  </a:lnTo>
                  <a:lnTo>
                    <a:pt x="2447543" y="4572"/>
                  </a:lnTo>
                  <a:lnTo>
                    <a:pt x="2447543" y="10668"/>
                  </a:lnTo>
                  <a:close/>
                </a:path>
                <a:path w="2447925" h="544195">
                  <a:moveTo>
                    <a:pt x="9144" y="537972"/>
                  </a:moveTo>
                  <a:lnTo>
                    <a:pt x="4572" y="533400"/>
                  </a:lnTo>
                  <a:lnTo>
                    <a:pt x="9144" y="533400"/>
                  </a:lnTo>
                  <a:lnTo>
                    <a:pt x="9144" y="537972"/>
                  </a:lnTo>
                  <a:close/>
                </a:path>
                <a:path w="2447925" h="544195">
                  <a:moveTo>
                    <a:pt x="2438400" y="537972"/>
                  </a:moveTo>
                  <a:lnTo>
                    <a:pt x="9144" y="537972"/>
                  </a:lnTo>
                  <a:lnTo>
                    <a:pt x="9144" y="533400"/>
                  </a:lnTo>
                  <a:lnTo>
                    <a:pt x="2438400" y="533400"/>
                  </a:lnTo>
                  <a:lnTo>
                    <a:pt x="2438400" y="537972"/>
                  </a:lnTo>
                  <a:close/>
                </a:path>
                <a:path w="2447925" h="544195">
                  <a:moveTo>
                    <a:pt x="2447543" y="537972"/>
                  </a:moveTo>
                  <a:lnTo>
                    <a:pt x="2438400" y="537972"/>
                  </a:lnTo>
                  <a:lnTo>
                    <a:pt x="2442972" y="533400"/>
                  </a:lnTo>
                  <a:lnTo>
                    <a:pt x="2447543" y="533400"/>
                  </a:lnTo>
                  <a:lnTo>
                    <a:pt x="2447543" y="537972"/>
                  </a:lnTo>
                  <a:close/>
                </a:path>
              </a:pathLst>
            </a:custGeom>
            <a:solidFill>
              <a:srgbClr val="000000"/>
            </a:solidFill>
          </p:spPr>
          <p:txBody>
            <a:bodyPr wrap="square" lIns="0" tIns="0" rIns="0" bIns="0" rtlCol="0"/>
            <a:lstStyle/>
            <a:p>
              <a:endParaRPr/>
            </a:p>
          </p:txBody>
        </p:sp>
        <p:sp>
          <p:nvSpPr>
            <p:cNvPr id="5" name="object 5"/>
            <p:cNvSpPr/>
            <p:nvPr/>
          </p:nvSpPr>
          <p:spPr>
            <a:xfrm>
              <a:off x="1668779" y="4725161"/>
              <a:ext cx="7162800" cy="0"/>
            </a:xfrm>
            <a:custGeom>
              <a:avLst/>
              <a:gdLst/>
              <a:ahLst/>
              <a:cxnLst/>
              <a:rect l="l" t="t" r="r" b="b"/>
              <a:pathLst>
                <a:path w="7162800">
                  <a:moveTo>
                    <a:pt x="0" y="0"/>
                  </a:moveTo>
                  <a:lnTo>
                    <a:pt x="7162799" y="0"/>
                  </a:lnTo>
                </a:path>
              </a:pathLst>
            </a:custGeom>
            <a:ln w="10668">
              <a:solidFill>
                <a:srgbClr val="000000"/>
              </a:solidFill>
              <a:prstDash val="sysDash"/>
            </a:ln>
          </p:spPr>
          <p:txBody>
            <a:bodyPr wrap="square" lIns="0" tIns="0" rIns="0" bIns="0" rtlCol="0"/>
            <a:lstStyle/>
            <a:p>
              <a:endParaRPr/>
            </a:p>
          </p:txBody>
        </p:sp>
        <p:sp>
          <p:nvSpPr>
            <p:cNvPr id="6" name="object 6"/>
            <p:cNvSpPr/>
            <p:nvPr/>
          </p:nvSpPr>
          <p:spPr>
            <a:xfrm>
              <a:off x="1816607" y="3653028"/>
              <a:ext cx="1986280" cy="2062480"/>
            </a:xfrm>
            <a:custGeom>
              <a:avLst/>
              <a:gdLst/>
              <a:ahLst/>
              <a:cxnLst/>
              <a:rect l="l" t="t" r="r" b="b"/>
              <a:pathLst>
                <a:path w="1986279" h="2062479">
                  <a:moveTo>
                    <a:pt x="1909572" y="2028444"/>
                  </a:moveTo>
                  <a:lnTo>
                    <a:pt x="1892808" y="2028444"/>
                  </a:lnTo>
                  <a:lnTo>
                    <a:pt x="1799844" y="2023872"/>
                  </a:lnTo>
                  <a:lnTo>
                    <a:pt x="1706880" y="2016252"/>
                  </a:lnTo>
                  <a:lnTo>
                    <a:pt x="1615440" y="2007108"/>
                  </a:lnTo>
                  <a:lnTo>
                    <a:pt x="1524000" y="1994916"/>
                  </a:lnTo>
                  <a:lnTo>
                    <a:pt x="1434084" y="1979676"/>
                  </a:lnTo>
                  <a:lnTo>
                    <a:pt x="1257300" y="1943100"/>
                  </a:lnTo>
                  <a:lnTo>
                    <a:pt x="1086612" y="1897380"/>
                  </a:lnTo>
                  <a:lnTo>
                    <a:pt x="1002792" y="1869948"/>
                  </a:lnTo>
                  <a:lnTo>
                    <a:pt x="922020" y="1842516"/>
                  </a:lnTo>
                  <a:lnTo>
                    <a:pt x="842772" y="1813560"/>
                  </a:lnTo>
                  <a:lnTo>
                    <a:pt x="766572" y="1781556"/>
                  </a:lnTo>
                  <a:lnTo>
                    <a:pt x="693420" y="1748027"/>
                  </a:lnTo>
                  <a:lnTo>
                    <a:pt x="621792" y="1712976"/>
                  </a:lnTo>
                  <a:lnTo>
                    <a:pt x="553211" y="1676400"/>
                  </a:lnTo>
                  <a:lnTo>
                    <a:pt x="487680" y="1639823"/>
                  </a:lnTo>
                  <a:lnTo>
                    <a:pt x="426720" y="1600200"/>
                  </a:lnTo>
                  <a:lnTo>
                    <a:pt x="367284" y="1560576"/>
                  </a:lnTo>
                  <a:lnTo>
                    <a:pt x="312420" y="1519427"/>
                  </a:lnTo>
                  <a:lnTo>
                    <a:pt x="262128" y="1476756"/>
                  </a:lnTo>
                  <a:lnTo>
                    <a:pt x="214884" y="1432560"/>
                  </a:lnTo>
                  <a:lnTo>
                    <a:pt x="170688" y="1388364"/>
                  </a:lnTo>
                  <a:lnTo>
                    <a:pt x="132588" y="1344168"/>
                  </a:lnTo>
                  <a:lnTo>
                    <a:pt x="99060" y="1298448"/>
                  </a:lnTo>
                  <a:lnTo>
                    <a:pt x="68579" y="1251204"/>
                  </a:lnTo>
                  <a:lnTo>
                    <a:pt x="44196" y="1205484"/>
                  </a:lnTo>
                  <a:lnTo>
                    <a:pt x="25908" y="1158240"/>
                  </a:lnTo>
                  <a:lnTo>
                    <a:pt x="10667" y="1110996"/>
                  </a:lnTo>
                  <a:lnTo>
                    <a:pt x="3048" y="1062228"/>
                  </a:lnTo>
                  <a:lnTo>
                    <a:pt x="0" y="1014984"/>
                  </a:lnTo>
                  <a:lnTo>
                    <a:pt x="0" y="967740"/>
                  </a:lnTo>
                  <a:lnTo>
                    <a:pt x="4572" y="826008"/>
                  </a:lnTo>
                  <a:lnTo>
                    <a:pt x="10667" y="734568"/>
                  </a:lnTo>
                  <a:lnTo>
                    <a:pt x="19812" y="643128"/>
                  </a:lnTo>
                  <a:lnTo>
                    <a:pt x="24384" y="598931"/>
                  </a:lnTo>
                  <a:lnTo>
                    <a:pt x="36576" y="513588"/>
                  </a:lnTo>
                  <a:lnTo>
                    <a:pt x="42672" y="472440"/>
                  </a:lnTo>
                  <a:lnTo>
                    <a:pt x="48767" y="432816"/>
                  </a:lnTo>
                  <a:lnTo>
                    <a:pt x="56388" y="393192"/>
                  </a:lnTo>
                  <a:lnTo>
                    <a:pt x="71628" y="320040"/>
                  </a:lnTo>
                  <a:lnTo>
                    <a:pt x="88392" y="251460"/>
                  </a:lnTo>
                  <a:lnTo>
                    <a:pt x="115824" y="161544"/>
                  </a:lnTo>
                  <a:lnTo>
                    <a:pt x="135636" y="111252"/>
                  </a:lnTo>
                  <a:lnTo>
                    <a:pt x="144780" y="89916"/>
                  </a:lnTo>
                  <a:lnTo>
                    <a:pt x="150876" y="79248"/>
                  </a:lnTo>
                  <a:lnTo>
                    <a:pt x="160020" y="60960"/>
                  </a:lnTo>
                  <a:lnTo>
                    <a:pt x="166116" y="51816"/>
                  </a:lnTo>
                  <a:lnTo>
                    <a:pt x="170688" y="44196"/>
                  </a:lnTo>
                  <a:lnTo>
                    <a:pt x="176784" y="38100"/>
                  </a:lnTo>
                  <a:lnTo>
                    <a:pt x="181356" y="30480"/>
                  </a:lnTo>
                  <a:lnTo>
                    <a:pt x="187452" y="24384"/>
                  </a:lnTo>
                  <a:lnTo>
                    <a:pt x="193548" y="19812"/>
                  </a:lnTo>
                  <a:lnTo>
                    <a:pt x="198120" y="13716"/>
                  </a:lnTo>
                  <a:lnTo>
                    <a:pt x="204216" y="10668"/>
                  </a:lnTo>
                  <a:lnTo>
                    <a:pt x="210312" y="6096"/>
                  </a:lnTo>
                  <a:lnTo>
                    <a:pt x="216408" y="4572"/>
                  </a:lnTo>
                  <a:lnTo>
                    <a:pt x="220980" y="1524"/>
                  </a:lnTo>
                  <a:lnTo>
                    <a:pt x="227076" y="1524"/>
                  </a:lnTo>
                  <a:lnTo>
                    <a:pt x="233172" y="0"/>
                  </a:lnTo>
                  <a:lnTo>
                    <a:pt x="233172" y="10668"/>
                  </a:lnTo>
                  <a:lnTo>
                    <a:pt x="224028" y="10668"/>
                  </a:lnTo>
                  <a:lnTo>
                    <a:pt x="219456" y="13716"/>
                  </a:lnTo>
                  <a:lnTo>
                    <a:pt x="213360" y="15240"/>
                  </a:lnTo>
                  <a:lnTo>
                    <a:pt x="204216" y="21336"/>
                  </a:lnTo>
                  <a:lnTo>
                    <a:pt x="188976" y="36576"/>
                  </a:lnTo>
                  <a:lnTo>
                    <a:pt x="184404" y="42672"/>
                  </a:lnTo>
                  <a:lnTo>
                    <a:pt x="178308" y="50292"/>
                  </a:lnTo>
                  <a:lnTo>
                    <a:pt x="169164" y="65532"/>
                  </a:lnTo>
                  <a:lnTo>
                    <a:pt x="163068" y="74676"/>
                  </a:lnTo>
                  <a:lnTo>
                    <a:pt x="158496" y="83820"/>
                  </a:lnTo>
                  <a:lnTo>
                    <a:pt x="153924" y="94488"/>
                  </a:lnTo>
                  <a:lnTo>
                    <a:pt x="143256" y="115824"/>
                  </a:lnTo>
                  <a:lnTo>
                    <a:pt x="124968" y="164592"/>
                  </a:lnTo>
                  <a:lnTo>
                    <a:pt x="106680" y="222504"/>
                  </a:lnTo>
                  <a:lnTo>
                    <a:pt x="88392" y="286511"/>
                  </a:lnTo>
                  <a:lnTo>
                    <a:pt x="73152" y="358140"/>
                  </a:lnTo>
                  <a:lnTo>
                    <a:pt x="57912" y="434340"/>
                  </a:lnTo>
                  <a:lnTo>
                    <a:pt x="51815" y="473964"/>
                  </a:lnTo>
                  <a:lnTo>
                    <a:pt x="45720" y="515112"/>
                  </a:lnTo>
                  <a:lnTo>
                    <a:pt x="33528" y="600455"/>
                  </a:lnTo>
                  <a:lnTo>
                    <a:pt x="24384" y="688847"/>
                  </a:lnTo>
                  <a:lnTo>
                    <a:pt x="21336" y="734568"/>
                  </a:lnTo>
                  <a:lnTo>
                    <a:pt x="16764" y="780288"/>
                  </a:lnTo>
                  <a:lnTo>
                    <a:pt x="15240" y="827532"/>
                  </a:lnTo>
                  <a:lnTo>
                    <a:pt x="12191" y="873252"/>
                  </a:lnTo>
                  <a:lnTo>
                    <a:pt x="9144" y="967740"/>
                  </a:lnTo>
                  <a:lnTo>
                    <a:pt x="9144" y="1014984"/>
                  </a:lnTo>
                  <a:lnTo>
                    <a:pt x="12191" y="1062228"/>
                  </a:lnTo>
                  <a:lnTo>
                    <a:pt x="21336" y="1107948"/>
                  </a:lnTo>
                  <a:lnTo>
                    <a:pt x="35052" y="1155192"/>
                  </a:lnTo>
                  <a:lnTo>
                    <a:pt x="53340" y="1200912"/>
                  </a:lnTo>
                  <a:lnTo>
                    <a:pt x="77724" y="1248156"/>
                  </a:lnTo>
                  <a:lnTo>
                    <a:pt x="106680" y="1292352"/>
                  </a:lnTo>
                  <a:lnTo>
                    <a:pt x="140208" y="1338072"/>
                  </a:lnTo>
                  <a:lnTo>
                    <a:pt x="178308" y="1382268"/>
                  </a:lnTo>
                  <a:lnTo>
                    <a:pt x="220980" y="1426464"/>
                  </a:lnTo>
                  <a:lnTo>
                    <a:pt x="268224" y="1469135"/>
                  </a:lnTo>
                  <a:lnTo>
                    <a:pt x="318516" y="1511808"/>
                  </a:lnTo>
                  <a:lnTo>
                    <a:pt x="373380" y="1552956"/>
                  </a:lnTo>
                  <a:lnTo>
                    <a:pt x="431292" y="1592580"/>
                  </a:lnTo>
                  <a:lnTo>
                    <a:pt x="493776" y="1630680"/>
                  </a:lnTo>
                  <a:lnTo>
                    <a:pt x="557784" y="1668780"/>
                  </a:lnTo>
                  <a:lnTo>
                    <a:pt x="626364" y="1705356"/>
                  </a:lnTo>
                  <a:lnTo>
                    <a:pt x="696468" y="1738884"/>
                  </a:lnTo>
                  <a:lnTo>
                    <a:pt x="771144" y="1772412"/>
                  </a:lnTo>
                  <a:lnTo>
                    <a:pt x="847344" y="1804416"/>
                  </a:lnTo>
                  <a:lnTo>
                    <a:pt x="925068" y="1833372"/>
                  </a:lnTo>
                  <a:lnTo>
                    <a:pt x="1005840" y="1862327"/>
                  </a:lnTo>
                  <a:lnTo>
                    <a:pt x="1088136" y="1888236"/>
                  </a:lnTo>
                  <a:lnTo>
                    <a:pt x="1258824" y="1933956"/>
                  </a:lnTo>
                  <a:lnTo>
                    <a:pt x="1435608" y="1970532"/>
                  </a:lnTo>
                  <a:lnTo>
                    <a:pt x="1525523" y="1984248"/>
                  </a:lnTo>
                  <a:lnTo>
                    <a:pt x="1616964" y="1996440"/>
                  </a:lnTo>
                  <a:lnTo>
                    <a:pt x="1708404" y="2007108"/>
                  </a:lnTo>
                  <a:lnTo>
                    <a:pt x="1801368" y="2014728"/>
                  </a:lnTo>
                  <a:lnTo>
                    <a:pt x="1892808" y="2017776"/>
                  </a:lnTo>
                  <a:lnTo>
                    <a:pt x="1909572" y="2018658"/>
                  </a:lnTo>
                  <a:lnTo>
                    <a:pt x="1909572" y="2028444"/>
                  </a:lnTo>
                  <a:close/>
                </a:path>
                <a:path w="1986279" h="2062479">
                  <a:moveTo>
                    <a:pt x="1976628" y="2028444"/>
                  </a:moveTo>
                  <a:lnTo>
                    <a:pt x="1921764" y="2028444"/>
                  </a:lnTo>
                  <a:lnTo>
                    <a:pt x="1921764" y="2019300"/>
                  </a:lnTo>
                  <a:lnTo>
                    <a:pt x="1909572" y="2018658"/>
                  </a:lnTo>
                  <a:lnTo>
                    <a:pt x="1909572" y="1985772"/>
                  </a:lnTo>
                  <a:lnTo>
                    <a:pt x="1985772" y="2023872"/>
                  </a:lnTo>
                  <a:lnTo>
                    <a:pt x="1976628" y="2028444"/>
                  </a:lnTo>
                  <a:close/>
                </a:path>
                <a:path w="1986279" h="2062479">
                  <a:moveTo>
                    <a:pt x="1909572" y="2061972"/>
                  </a:moveTo>
                  <a:lnTo>
                    <a:pt x="1909572" y="2018658"/>
                  </a:lnTo>
                  <a:lnTo>
                    <a:pt x="1921764" y="2019300"/>
                  </a:lnTo>
                  <a:lnTo>
                    <a:pt x="1921764" y="2028444"/>
                  </a:lnTo>
                  <a:lnTo>
                    <a:pt x="1976628" y="2028444"/>
                  </a:lnTo>
                  <a:lnTo>
                    <a:pt x="1909572" y="2061972"/>
                  </a:lnTo>
                  <a:close/>
                </a:path>
              </a:pathLst>
            </a:custGeom>
            <a:solidFill>
              <a:srgbClr val="000000"/>
            </a:solidFill>
          </p:spPr>
          <p:txBody>
            <a:bodyPr wrap="square" lIns="0" tIns="0" rIns="0" bIns="0" rtlCol="0"/>
            <a:lstStyle/>
            <a:p>
              <a:endParaRPr/>
            </a:p>
          </p:txBody>
        </p:sp>
      </p:grpSp>
      <p:sp>
        <p:nvSpPr>
          <p:cNvPr id="7" name="object 7"/>
          <p:cNvSpPr txBox="1"/>
          <p:nvPr/>
        </p:nvSpPr>
        <p:spPr>
          <a:xfrm>
            <a:off x="4300267" y="5375166"/>
            <a:ext cx="1363345" cy="922019"/>
          </a:xfrm>
          <a:prstGeom prst="rect">
            <a:avLst/>
          </a:prstGeom>
        </p:spPr>
        <p:txBody>
          <a:bodyPr vert="horz" wrap="square" lIns="0" tIns="12700" rIns="0" bIns="0" rtlCol="0">
            <a:spAutoFit/>
          </a:bodyPr>
          <a:lstStyle/>
          <a:p>
            <a:pPr marL="12700" marR="5080" indent="474980">
              <a:lnSpc>
                <a:spcPct val="147000"/>
              </a:lnSpc>
              <a:spcBef>
                <a:spcPts val="100"/>
              </a:spcBef>
            </a:pPr>
            <a:r>
              <a:rPr sz="2000" spc="-5" dirty="0">
                <a:latin typeface="Tahoma"/>
                <a:cs typeface="Tahoma"/>
              </a:rPr>
              <a:t>Pipe </a:t>
            </a:r>
            <a:r>
              <a:rPr sz="2000" dirty="0">
                <a:latin typeface="Tahoma"/>
                <a:cs typeface="Tahoma"/>
              </a:rPr>
              <a:t> </a:t>
            </a:r>
            <a:r>
              <a:rPr sz="2000" spc="-5" dirty="0">
                <a:latin typeface="Tahoma"/>
                <a:cs typeface="Tahoma"/>
              </a:rPr>
              <a:t>flow</a:t>
            </a:r>
            <a:r>
              <a:rPr sz="2000" spc="-40" dirty="0">
                <a:latin typeface="Tahoma"/>
                <a:cs typeface="Tahoma"/>
              </a:rPr>
              <a:t> </a:t>
            </a:r>
            <a:r>
              <a:rPr sz="2000" spc="5" dirty="0">
                <a:latin typeface="Tahoma"/>
                <a:cs typeface="Tahoma"/>
              </a:rPr>
              <a:t>of</a:t>
            </a:r>
            <a:r>
              <a:rPr sz="2000" spc="-35" dirty="0">
                <a:latin typeface="Tahoma"/>
                <a:cs typeface="Tahoma"/>
              </a:rPr>
              <a:t> </a:t>
            </a:r>
            <a:r>
              <a:rPr sz="2000" spc="-5" dirty="0">
                <a:latin typeface="Tahoma"/>
                <a:cs typeface="Tahoma"/>
              </a:rPr>
              <a:t>data</a:t>
            </a:r>
            <a:endParaRPr sz="2000">
              <a:latin typeface="Tahoma"/>
              <a:cs typeface="Tahoma"/>
            </a:endParaRPr>
          </a:p>
        </p:txBody>
      </p:sp>
      <p:sp>
        <p:nvSpPr>
          <p:cNvPr id="8" name="object 8"/>
          <p:cNvSpPr/>
          <p:nvPr/>
        </p:nvSpPr>
        <p:spPr>
          <a:xfrm>
            <a:off x="3649979" y="6134100"/>
            <a:ext cx="457200" cy="76200"/>
          </a:xfrm>
          <a:custGeom>
            <a:avLst/>
            <a:gdLst/>
            <a:ahLst/>
            <a:cxnLst/>
            <a:rect l="l" t="t" r="r" b="b"/>
            <a:pathLst>
              <a:path w="457200" h="76200">
                <a:moveTo>
                  <a:pt x="381000" y="76200"/>
                </a:moveTo>
                <a:lnTo>
                  <a:pt x="381000" y="0"/>
                </a:lnTo>
                <a:lnTo>
                  <a:pt x="448056" y="33528"/>
                </a:lnTo>
                <a:lnTo>
                  <a:pt x="393192" y="33528"/>
                </a:lnTo>
                <a:lnTo>
                  <a:pt x="393192" y="44196"/>
                </a:lnTo>
                <a:lnTo>
                  <a:pt x="445008" y="44196"/>
                </a:lnTo>
                <a:lnTo>
                  <a:pt x="381000" y="76200"/>
                </a:lnTo>
                <a:close/>
              </a:path>
              <a:path w="457200" h="76200">
                <a:moveTo>
                  <a:pt x="381000" y="44196"/>
                </a:moveTo>
                <a:lnTo>
                  <a:pt x="0" y="44196"/>
                </a:lnTo>
                <a:lnTo>
                  <a:pt x="0" y="33528"/>
                </a:lnTo>
                <a:lnTo>
                  <a:pt x="381000" y="33528"/>
                </a:lnTo>
                <a:lnTo>
                  <a:pt x="381000" y="44196"/>
                </a:lnTo>
                <a:close/>
              </a:path>
              <a:path w="457200" h="76200">
                <a:moveTo>
                  <a:pt x="445008" y="44196"/>
                </a:moveTo>
                <a:lnTo>
                  <a:pt x="393192" y="44196"/>
                </a:lnTo>
                <a:lnTo>
                  <a:pt x="393192" y="33528"/>
                </a:lnTo>
                <a:lnTo>
                  <a:pt x="448056" y="33528"/>
                </a:lnTo>
                <a:lnTo>
                  <a:pt x="457200" y="38100"/>
                </a:lnTo>
                <a:lnTo>
                  <a:pt x="445008" y="44196"/>
                </a:lnTo>
                <a:close/>
              </a:path>
            </a:pathLst>
          </a:custGeom>
          <a:solidFill>
            <a:srgbClr val="000000"/>
          </a:solidFill>
        </p:spPr>
        <p:txBody>
          <a:bodyPr wrap="square" lIns="0" tIns="0" rIns="0" bIns="0" rtlCol="0"/>
          <a:lstStyle/>
          <a:p>
            <a:endParaRPr/>
          </a:p>
        </p:txBody>
      </p:sp>
      <p:sp>
        <p:nvSpPr>
          <p:cNvPr id="9" name="object 9"/>
          <p:cNvSpPr/>
          <p:nvPr/>
        </p:nvSpPr>
        <p:spPr>
          <a:xfrm>
            <a:off x="5935979" y="6134100"/>
            <a:ext cx="304800" cy="76200"/>
          </a:xfrm>
          <a:custGeom>
            <a:avLst/>
            <a:gdLst/>
            <a:ahLst/>
            <a:cxnLst/>
            <a:rect l="l" t="t" r="r" b="b"/>
            <a:pathLst>
              <a:path w="304800" h="76200">
                <a:moveTo>
                  <a:pt x="228600" y="76200"/>
                </a:moveTo>
                <a:lnTo>
                  <a:pt x="228600" y="0"/>
                </a:lnTo>
                <a:lnTo>
                  <a:pt x="295656" y="33528"/>
                </a:lnTo>
                <a:lnTo>
                  <a:pt x="240792" y="33528"/>
                </a:lnTo>
                <a:lnTo>
                  <a:pt x="240792" y="44196"/>
                </a:lnTo>
                <a:lnTo>
                  <a:pt x="292608" y="44196"/>
                </a:lnTo>
                <a:lnTo>
                  <a:pt x="228600" y="76200"/>
                </a:lnTo>
                <a:close/>
              </a:path>
              <a:path w="304800" h="76200">
                <a:moveTo>
                  <a:pt x="228600" y="44196"/>
                </a:moveTo>
                <a:lnTo>
                  <a:pt x="0" y="44196"/>
                </a:lnTo>
                <a:lnTo>
                  <a:pt x="0" y="33528"/>
                </a:lnTo>
                <a:lnTo>
                  <a:pt x="228600" y="33528"/>
                </a:lnTo>
                <a:lnTo>
                  <a:pt x="228600" y="44196"/>
                </a:lnTo>
                <a:close/>
              </a:path>
              <a:path w="304800" h="76200">
                <a:moveTo>
                  <a:pt x="292608" y="44196"/>
                </a:moveTo>
                <a:lnTo>
                  <a:pt x="240792" y="44196"/>
                </a:lnTo>
                <a:lnTo>
                  <a:pt x="240792" y="33528"/>
                </a:lnTo>
                <a:lnTo>
                  <a:pt x="295656" y="33528"/>
                </a:lnTo>
                <a:lnTo>
                  <a:pt x="304800" y="38100"/>
                </a:lnTo>
                <a:lnTo>
                  <a:pt x="292608" y="44196"/>
                </a:lnTo>
                <a:close/>
              </a:path>
            </a:pathLst>
          </a:custGeom>
          <a:solidFill>
            <a:srgbClr val="000000"/>
          </a:solidFill>
        </p:spPr>
        <p:txBody>
          <a:bodyPr wrap="square" lIns="0" tIns="0" rIns="0" bIns="0" rtlCol="0"/>
          <a:lstStyle/>
          <a:p>
            <a:endParaRPr/>
          </a:p>
        </p:txBody>
      </p:sp>
      <p:sp>
        <p:nvSpPr>
          <p:cNvPr id="10" name="object 10"/>
          <p:cNvSpPr txBox="1"/>
          <p:nvPr/>
        </p:nvSpPr>
        <p:spPr>
          <a:xfrm>
            <a:off x="8402812" y="4298652"/>
            <a:ext cx="8750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Process</a:t>
            </a:r>
            <a:endParaRPr sz="2000">
              <a:latin typeface="Tahoma"/>
              <a:cs typeface="Tahoma"/>
            </a:endParaRPr>
          </a:p>
        </p:txBody>
      </p:sp>
      <p:sp>
        <p:nvSpPr>
          <p:cNvPr id="11" name="object 11"/>
          <p:cNvSpPr txBox="1"/>
          <p:nvPr/>
        </p:nvSpPr>
        <p:spPr>
          <a:xfrm>
            <a:off x="8404366" y="4755847"/>
            <a:ext cx="727710"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Tahoma"/>
                <a:cs typeface="Tahoma"/>
              </a:rPr>
              <a:t>Kernel</a:t>
            </a:r>
            <a:endParaRPr sz="2000">
              <a:latin typeface="Tahoma"/>
              <a:cs typeface="Tahoma"/>
            </a:endParaRPr>
          </a:p>
        </p:txBody>
      </p:sp>
      <p:sp>
        <p:nvSpPr>
          <p:cNvPr id="12" name="object 12"/>
          <p:cNvSpPr/>
          <p:nvPr/>
        </p:nvSpPr>
        <p:spPr>
          <a:xfrm>
            <a:off x="3878580" y="3119627"/>
            <a:ext cx="4196080" cy="2563495"/>
          </a:xfrm>
          <a:custGeom>
            <a:avLst/>
            <a:gdLst/>
            <a:ahLst/>
            <a:cxnLst/>
            <a:rect l="l" t="t" r="r" b="b"/>
            <a:pathLst>
              <a:path w="4196080" h="2563495">
                <a:moveTo>
                  <a:pt x="2595372" y="1548396"/>
                </a:moveTo>
                <a:lnTo>
                  <a:pt x="2592324" y="1501152"/>
                </a:lnTo>
                <a:lnTo>
                  <a:pt x="2572512" y="1428000"/>
                </a:lnTo>
                <a:lnTo>
                  <a:pt x="2549652" y="1380756"/>
                </a:lnTo>
                <a:lnTo>
                  <a:pt x="2535936" y="1357896"/>
                </a:lnTo>
                <a:lnTo>
                  <a:pt x="2522220" y="1333512"/>
                </a:lnTo>
                <a:lnTo>
                  <a:pt x="2465832" y="1264932"/>
                </a:lnTo>
                <a:lnTo>
                  <a:pt x="2421636" y="1219212"/>
                </a:lnTo>
                <a:lnTo>
                  <a:pt x="2371344" y="1173492"/>
                </a:lnTo>
                <a:lnTo>
                  <a:pt x="2314956" y="1129296"/>
                </a:lnTo>
                <a:lnTo>
                  <a:pt x="2253996" y="1086624"/>
                </a:lnTo>
                <a:lnTo>
                  <a:pt x="2186940" y="1043952"/>
                </a:lnTo>
                <a:lnTo>
                  <a:pt x="2115312" y="1002804"/>
                </a:lnTo>
                <a:lnTo>
                  <a:pt x="2039112" y="963180"/>
                </a:lnTo>
                <a:lnTo>
                  <a:pt x="1956816" y="923556"/>
                </a:lnTo>
                <a:lnTo>
                  <a:pt x="1871472" y="885456"/>
                </a:lnTo>
                <a:lnTo>
                  <a:pt x="1783080" y="850404"/>
                </a:lnTo>
                <a:lnTo>
                  <a:pt x="1690116" y="815352"/>
                </a:lnTo>
                <a:lnTo>
                  <a:pt x="1592580" y="781824"/>
                </a:lnTo>
                <a:lnTo>
                  <a:pt x="1493520" y="749820"/>
                </a:lnTo>
                <a:lnTo>
                  <a:pt x="1284732" y="691908"/>
                </a:lnTo>
                <a:lnTo>
                  <a:pt x="1176528" y="666000"/>
                </a:lnTo>
                <a:lnTo>
                  <a:pt x="952500" y="620280"/>
                </a:lnTo>
                <a:lnTo>
                  <a:pt x="836676" y="600468"/>
                </a:lnTo>
                <a:lnTo>
                  <a:pt x="720839" y="583704"/>
                </a:lnTo>
                <a:lnTo>
                  <a:pt x="603504" y="568464"/>
                </a:lnTo>
                <a:lnTo>
                  <a:pt x="483108" y="556272"/>
                </a:lnTo>
                <a:lnTo>
                  <a:pt x="364236" y="547128"/>
                </a:lnTo>
                <a:lnTo>
                  <a:pt x="242316" y="539508"/>
                </a:lnTo>
                <a:lnTo>
                  <a:pt x="121920" y="534936"/>
                </a:lnTo>
                <a:lnTo>
                  <a:pt x="76200" y="534936"/>
                </a:lnTo>
                <a:lnTo>
                  <a:pt x="76200" y="501408"/>
                </a:lnTo>
                <a:lnTo>
                  <a:pt x="0" y="537984"/>
                </a:lnTo>
                <a:lnTo>
                  <a:pt x="76200" y="577608"/>
                </a:lnTo>
                <a:lnTo>
                  <a:pt x="76200" y="544398"/>
                </a:lnTo>
                <a:lnTo>
                  <a:pt x="242316" y="548652"/>
                </a:lnTo>
                <a:lnTo>
                  <a:pt x="362712" y="556272"/>
                </a:lnTo>
                <a:lnTo>
                  <a:pt x="483108" y="565416"/>
                </a:lnTo>
                <a:lnTo>
                  <a:pt x="719328" y="592848"/>
                </a:lnTo>
                <a:lnTo>
                  <a:pt x="950976" y="629424"/>
                </a:lnTo>
                <a:lnTo>
                  <a:pt x="1173480" y="675144"/>
                </a:lnTo>
                <a:lnTo>
                  <a:pt x="1281684" y="701052"/>
                </a:lnTo>
                <a:lnTo>
                  <a:pt x="1388364" y="730008"/>
                </a:lnTo>
                <a:lnTo>
                  <a:pt x="1490472" y="758964"/>
                </a:lnTo>
                <a:lnTo>
                  <a:pt x="1589532" y="790968"/>
                </a:lnTo>
                <a:lnTo>
                  <a:pt x="1687068" y="824496"/>
                </a:lnTo>
                <a:lnTo>
                  <a:pt x="1780032" y="858024"/>
                </a:lnTo>
                <a:lnTo>
                  <a:pt x="1868424" y="894600"/>
                </a:lnTo>
                <a:lnTo>
                  <a:pt x="1953768" y="932700"/>
                </a:lnTo>
                <a:lnTo>
                  <a:pt x="2034540" y="970800"/>
                </a:lnTo>
                <a:lnTo>
                  <a:pt x="2110740" y="1010424"/>
                </a:lnTo>
                <a:lnTo>
                  <a:pt x="2180844" y="1051572"/>
                </a:lnTo>
                <a:lnTo>
                  <a:pt x="2247900" y="1094244"/>
                </a:lnTo>
                <a:lnTo>
                  <a:pt x="2308860" y="1136916"/>
                </a:lnTo>
                <a:lnTo>
                  <a:pt x="2365248" y="1181112"/>
                </a:lnTo>
                <a:lnTo>
                  <a:pt x="2415540" y="1225308"/>
                </a:lnTo>
                <a:lnTo>
                  <a:pt x="2459736" y="1271028"/>
                </a:lnTo>
                <a:lnTo>
                  <a:pt x="2513076" y="1339608"/>
                </a:lnTo>
                <a:lnTo>
                  <a:pt x="2542032" y="1385328"/>
                </a:lnTo>
                <a:lnTo>
                  <a:pt x="2563368" y="1432572"/>
                </a:lnTo>
                <a:lnTo>
                  <a:pt x="2577084" y="1478292"/>
                </a:lnTo>
                <a:lnTo>
                  <a:pt x="2584704" y="1525536"/>
                </a:lnTo>
                <a:lnTo>
                  <a:pt x="2586228" y="1548396"/>
                </a:lnTo>
                <a:lnTo>
                  <a:pt x="2586228" y="1595640"/>
                </a:lnTo>
                <a:lnTo>
                  <a:pt x="2583180" y="1690128"/>
                </a:lnTo>
                <a:lnTo>
                  <a:pt x="2581656" y="1735848"/>
                </a:lnTo>
                <a:lnTo>
                  <a:pt x="2578608" y="1783092"/>
                </a:lnTo>
                <a:lnTo>
                  <a:pt x="2574036" y="1828812"/>
                </a:lnTo>
                <a:lnTo>
                  <a:pt x="2570988" y="1874532"/>
                </a:lnTo>
                <a:lnTo>
                  <a:pt x="2561844" y="1962924"/>
                </a:lnTo>
                <a:lnTo>
                  <a:pt x="2549652" y="2048268"/>
                </a:lnTo>
                <a:lnTo>
                  <a:pt x="2543556" y="2089416"/>
                </a:lnTo>
                <a:lnTo>
                  <a:pt x="2537460" y="2129040"/>
                </a:lnTo>
                <a:lnTo>
                  <a:pt x="2522220" y="2205240"/>
                </a:lnTo>
                <a:lnTo>
                  <a:pt x="2506980" y="2275344"/>
                </a:lnTo>
                <a:lnTo>
                  <a:pt x="2488692" y="2340876"/>
                </a:lnTo>
                <a:lnTo>
                  <a:pt x="2470404" y="2397264"/>
                </a:lnTo>
                <a:lnTo>
                  <a:pt x="2452116" y="2447556"/>
                </a:lnTo>
                <a:lnTo>
                  <a:pt x="2441448" y="2468892"/>
                </a:lnTo>
                <a:lnTo>
                  <a:pt x="2436876" y="2479560"/>
                </a:lnTo>
                <a:lnTo>
                  <a:pt x="2432304" y="2488704"/>
                </a:lnTo>
                <a:lnTo>
                  <a:pt x="2426208" y="2497848"/>
                </a:lnTo>
                <a:lnTo>
                  <a:pt x="2417064" y="2513088"/>
                </a:lnTo>
                <a:lnTo>
                  <a:pt x="2410968" y="2520708"/>
                </a:lnTo>
                <a:lnTo>
                  <a:pt x="2406396" y="2526804"/>
                </a:lnTo>
                <a:lnTo>
                  <a:pt x="2401824" y="2531376"/>
                </a:lnTo>
                <a:lnTo>
                  <a:pt x="2397252" y="2537472"/>
                </a:lnTo>
                <a:lnTo>
                  <a:pt x="2391156" y="2540520"/>
                </a:lnTo>
                <a:lnTo>
                  <a:pt x="2386584" y="2545092"/>
                </a:lnTo>
                <a:lnTo>
                  <a:pt x="2382012" y="2548140"/>
                </a:lnTo>
                <a:lnTo>
                  <a:pt x="2377440" y="2549664"/>
                </a:lnTo>
                <a:lnTo>
                  <a:pt x="2371344" y="2551188"/>
                </a:lnTo>
                <a:lnTo>
                  <a:pt x="2366772" y="2552712"/>
                </a:lnTo>
                <a:lnTo>
                  <a:pt x="2362200" y="2552712"/>
                </a:lnTo>
                <a:lnTo>
                  <a:pt x="2362200" y="2563380"/>
                </a:lnTo>
                <a:lnTo>
                  <a:pt x="2368296" y="2561856"/>
                </a:lnTo>
                <a:lnTo>
                  <a:pt x="2374392" y="2561856"/>
                </a:lnTo>
                <a:lnTo>
                  <a:pt x="2380488" y="2558808"/>
                </a:lnTo>
                <a:lnTo>
                  <a:pt x="2385060" y="2555760"/>
                </a:lnTo>
                <a:lnTo>
                  <a:pt x="2397252" y="2549664"/>
                </a:lnTo>
                <a:lnTo>
                  <a:pt x="2414016" y="2532900"/>
                </a:lnTo>
                <a:lnTo>
                  <a:pt x="2418588" y="2525280"/>
                </a:lnTo>
                <a:lnTo>
                  <a:pt x="2424684" y="2519184"/>
                </a:lnTo>
                <a:lnTo>
                  <a:pt x="2429256" y="2510040"/>
                </a:lnTo>
                <a:lnTo>
                  <a:pt x="2435352" y="2502420"/>
                </a:lnTo>
                <a:lnTo>
                  <a:pt x="2439924" y="2493276"/>
                </a:lnTo>
                <a:lnTo>
                  <a:pt x="2446020" y="2484132"/>
                </a:lnTo>
                <a:lnTo>
                  <a:pt x="2459736" y="2452128"/>
                </a:lnTo>
                <a:lnTo>
                  <a:pt x="2470404" y="2427744"/>
                </a:lnTo>
                <a:lnTo>
                  <a:pt x="2497836" y="2343924"/>
                </a:lnTo>
                <a:lnTo>
                  <a:pt x="2516124" y="2278392"/>
                </a:lnTo>
                <a:lnTo>
                  <a:pt x="2538984" y="2170188"/>
                </a:lnTo>
                <a:lnTo>
                  <a:pt x="2546604" y="2130564"/>
                </a:lnTo>
                <a:lnTo>
                  <a:pt x="2552700" y="2090940"/>
                </a:lnTo>
                <a:lnTo>
                  <a:pt x="2560320" y="2049792"/>
                </a:lnTo>
                <a:lnTo>
                  <a:pt x="2564892" y="2007120"/>
                </a:lnTo>
                <a:lnTo>
                  <a:pt x="2570988" y="1962924"/>
                </a:lnTo>
                <a:lnTo>
                  <a:pt x="2575560" y="1920252"/>
                </a:lnTo>
                <a:lnTo>
                  <a:pt x="2584704" y="1828812"/>
                </a:lnTo>
                <a:lnTo>
                  <a:pt x="2590800" y="1737372"/>
                </a:lnTo>
                <a:lnTo>
                  <a:pt x="2595372" y="1595640"/>
                </a:lnTo>
                <a:lnTo>
                  <a:pt x="2595372" y="1548396"/>
                </a:lnTo>
                <a:close/>
              </a:path>
              <a:path w="4196080" h="2563495">
                <a:moveTo>
                  <a:pt x="4195559" y="0"/>
                </a:moveTo>
                <a:lnTo>
                  <a:pt x="4186415" y="0"/>
                </a:lnTo>
                <a:lnTo>
                  <a:pt x="4186415" y="10668"/>
                </a:lnTo>
                <a:lnTo>
                  <a:pt x="4186415" y="1066800"/>
                </a:lnTo>
                <a:lnTo>
                  <a:pt x="2366759" y="1066800"/>
                </a:lnTo>
                <a:lnTo>
                  <a:pt x="2366759" y="10668"/>
                </a:lnTo>
                <a:lnTo>
                  <a:pt x="4186415" y="10668"/>
                </a:lnTo>
                <a:lnTo>
                  <a:pt x="4186415" y="0"/>
                </a:lnTo>
                <a:lnTo>
                  <a:pt x="2357615" y="0"/>
                </a:lnTo>
                <a:lnTo>
                  <a:pt x="2357615" y="1077468"/>
                </a:lnTo>
                <a:lnTo>
                  <a:pt x="4195559" y="1077468"/>
                </a:lnTo>
                <a:lnTo>
                  <a:pt x="4195559" y="1071372"/>
                </a:lnTo>
                <a:lnTo>
                  <a:pt x="4195559" y="1066800"/>
                </a:lnTo>
                <a:lnTo>
                  <a:pt x="4195559" y="10668"/>
                </a:lnTo>
                <a:lnTo>
                  <a:pt x="4195559" y="4572"/>
                </a:lnTo>
                <a:lnTo>
                  <a:pt x="4195559" y="0"/>
                </a:lnTo>
                <a:close/>
              </a:path>
            </a:pathLst>
          </a:custGeom>
          <a:solidFill>
            <a:srgbClr val="000000"/>
          </a:solidFill>
        </p:spPr>
        <p:txBody>
          <a:bodyPr wrap="square" lIns="0" tIns="0" rIns="0" bIns="0" rtlCol="0"/>
          <a:lstStyle/>
          <a:p>
            <a:endParaRPr/>
          </a:p>
        </p:txBody>
      </p:sp>
      <p:sp>
        <p:nvSpPr>
          <p:cNvPr id="13" name="object 13"/>
          <p:cNvSpPr txBox="1"/>
          <p:nvPr/>
        </p:nvSpPr>
        <p:spPr>
          <a:xfrm>
            <a:off x="6281925" y="3895291"/>
            <a:ext cx="979805" cy="254635"/>
          </a:xfrm>
          <a:prstGeom prst="rect">
            <a:avLst/>
          </a:prstGeom>
        </p:spPr>
        <p:txBody>
          <a:bodyPr vert="horz" wrap="square" lIns="0" tIns="0" rIns="0" bIns="0" rtlCol="0">
            <a:spAutoFit/>
          </a:bodyPr>
          <a:lstStyle/>
          <a:p>
            <a:pPr>
              <a:lnSpc>
                <a:spcPts val="1889"/>
              </a:lnSpc>
            </a:pPr>
            <a:r>
              <a:rPr sz="2000" dirty="0">
                <a:latin typeface="Consolas"/>
                <a:cs typeface="Consolas"/>
              </a:rPr>
              <a:t>pfds[1]</a:t>
            </a:r>
            <a:endParaRPr sz="2000">
              <a:latin typeface="Consolas"/>
              <a:cs typeface="Consolas"/>
            </a:endParaRPr>
          </a:p>
        </p:txBody>
      </p:sp>
      <p:sp>
        <p:nvSpPr>
          <p:cNvPr id="14" name="object 14"/>
          <p:cNvSpPr/>
          <p:nvPr/>
        </p:nvSpPr>
        <p:spPr>
          <a:xfrm>
            <a:off x="2045208" y="3119627"/>
            <a:ext cx="6257925" cy="2563495"/>
          </a:xfrm>
          <a:custGeom>
            <a:avLst/>
            <a:gdLst/>
            <a:ahLst/>
            <a:cxnLst/>
            <a:rect l="l" t="t" r="r" b="b"/>
            <a:pathLst>
              <a:path w="6257925" h="2563495">
                <a:moveTo>
                  <a:pt x="1837944" y="0"/>
                </a:moveTo>
                <a:lnTo>
                  <a:pt x="1828800" y="0"/>
                </a:lnTo>
                <a:lnTo>
                  <a:pt x="1828800" y="10668"/>
                </a:lnTo>
                <a:lnTo>
                  <a:pt x="1828800" y="1066800"/>
                </a:lnTo>
                <a:lnTo>
                  <a:pt x="9144" y="1066800"/>
                </a:lnTo>
                <a:lnTo>
                  <a:pt x="9144" y="10668"/>
                </a:lnTo>
                <a:lnTo>
                  <a:pt x="1828800" y="10668"/>
                </a:lnTo>
                <a:lnTo>
                  <a:pt x="1828800" y="0"/>
                </a:lnTo>
                <a:lnTo>
                  <a:pt x="0" y="0"/>
                </a:lnTo>
                <a:lnTo>
                  <a:pt x="0" y="1077468"/>
                </a:lnTo>
                <a:lnTo>
                  <a:pt x="1837944" y="1077468"/>
                </a:lnTo>
                <a:lnTo>
                  <a:pt x="1837944" y="1071372"/>
                </a:lnTo>
                <a:lnTo>
                  <a:pt x="1837944" y="1066800"/>
                </a:lnTo>
                <a:lnTo>
                  <a:pt x="1837944" y="10668"/>
                </a:lnTo>
                <a:lnTo>
                  <a:pt x="1837944" y="4572"/>
                </a:lnTo>
                <a:lnTo>
                  <a:pt x="1837944" y="0"/>
                </a:lnTo>
                <a:close/>
              </a:path>
              <a:path w="6257925" h="2563495">
                <a:moveTo>
                  <a:pt x="4195572" y="533400"/>
                </a:moveTo>
                <a:lnTo>
                  <a:pt x="4070604" y="534924"/>
                </a:lnTo>
                <a:lnTo>
                  <a:pt x="3945636" y="539496"/>
                </a:lnTo>
                <a:lnTo>
                  <a:pt x="3820668" y="547116"/>
                </a:lnTo>
                <a:lnTo>
                  <a:pt x="3697224" y="556260"/>
                </a:lnTo>
                <a:lnTo>
                  <a:pt x="3575304" y="568452"/>
                </a:lnTo>
                <a:lnTo>
                  <a:pt x="3453384" y="583692"/>
                </a:lnTo>
                <a:lnTo>
                  <a:pt x="3334512" y="600456"/>
                </a:lnTo>
                <a:lnTo>
                  <a:pt x="3215640" y="620268"/>
                </a:lnTo>
                <a:lnTo>
                  <a:pt x="2985516" y="665988"/>
                </a:lnTo>
                <a:lnTo>
                  <a:pt x="2874264" y="691896"/>
                </a:lnTo>
                <a:lnTo>
                  <a:pt x="2657856" y="749808"/>
                </a:lnTo>
                <a:lnTo>
                  <a:pt x="2555748" y="781812"/>
                </a:lnTo>
                <a:lnTo>
                  <a:pt x="2456688" y="815340"/>
                </a:lnTo>
                <a:lnTo>
                  <a:pt x="2360676" y="850392"/>
                </a:lnTo>
                <a:lnTo>
                  <a:pt x="2269236" y="885444"/>
                </a:lnTo>
                <a:lnTo>
                  <a:pt x="2180844" y="923544"/>
                </a:lnTo>
                <a:lnTo>
                  <a:pt x="2097011" y="963168"/>
                </a:lnTo>
                <a:lnTo>
                  <a:pt x="2019300" y="1002792"/>
                </a:lnTo>
                <a:lnTo>
                  <a:pt x="1944611" y="1043940"/>
                </a:lnTo>
                <a:lnTo>
                  <a:pt x="1876044" y="1086612"/>
                </a:lnTo>
                <a:lnTo>
                  <a:pt x="1812023" y="1129284"/>
                </a:lnTo>
                <a:lnTo>
                  <a:pt x="1755648" y="1173480"/>
                </a:lnTo>
                <a:lnTo>
                  <a:pt x="1702295" y="1219200"/>
                </a:lnTo>
                <a:lnTo>
                  <a:pt x="1656588" y="1264920"/>
                </a:lnTo>
                <a:lnTo>
                  <a:pt x="1616964" y="1310640"/>
                </a:lnTo>
                <a:lnTo>
                  <a:pt x="1584960" y="1357884"/>
                </a:lnTo>
                <a:lnTo>
                  <a:pt x="1559052" y="1405128"/>
                </a:lnTo>
                <a:lnTo>
                  <a:pt x="1539227" y="1452372"/>
                </a:lnTo>
                <a:lnTo>
                  <a:pt x="1528572" y="1499616"/>
                </a:lnTo>
                <a:lnTo>
                  <a:pt x="1523987" y="1548384"/>
                </a:lnTo>
                <a:lnTo>
                  <a:pt x="1523987" y="1595628"/>
                </a:lnTo>
                <a:lnTo>
                  <a:pt x="1528572" y="1737360"/>
                </a:lnTo>
                <a:lnTo>
                  <a:pt x="1534668" y="1828800"/>
                </a:lnTo>
                <a:lnTo>
                  <a:pt x="1543812" y="1920240"/>
                </a:lnTo>
                <a:lnTo>
                  <a:pt x="1548371" y="1962912"/>
                </a:lnTo>
                <a:lnTo>
                  <a:pt x="1554480" y="2007108"/>
                </a:lnTo>
                <a:lnTo>
                  <a:pt x="1560563" y="2049780"/>
                </a:lnTo>
                <a:lnTo>
                  <a:pt x="1566672" y="2090928"/>
                </a:lnTo>
                <a:lnTo>
                  <a:pt x="1572768" y="2130552"/>
                </a:lnTo>
                <a:lnTo>
                  <a:pt x="1580388" y="2170176"/>
                </a:lnTo>
                <a:lnTo>
                  <a:pt x="1595628" y="2243328"/>
                </a:lnTo>
                <a:lnTo>
                  <a:pt x="1612379" y="2311908"/>
                </a:lnTo>
                <a:lnTo>
                  <a:pt x="1630680" y="2372868"/>
                </a:lnTo>
                <a:lnTo>
                  <a:pt x="1648968" y="2427732"/>
                </a:lnTo>
                <a:lnTo>
                  <a:pt x="1659636" y="2450592"/>
                </a:lnTo>
                <a:lnTo>
                  <a:pt x="1668780" y="2473452"/>
                </a:lnTo>
                <a:lnTo>
                  <a:pt x="1673352" y="2484120"/>
                </a:lnTo>
                <a:lnTo>
                  <a:pt x="1679448" y="2493264"/>
                </a:lnTo>
                <a:lnTo>
                  <a:pt x="1684020" y="2502408"/>
                </a:lnTo>
                <a:lnTo>
                  <a:pt x="1690103" y="2510028"/>
                </a:lnTo>
                <a:lnTo>
                  <a:pt x="1690103" y="2511552"/>
                </a:lnTo>
                <a:lnTo>
                  <a:pt x="1693773" y="2514816"/>
                </a:lnTo>
                <a:lnTo>
                  <a:pt x="1673352" y="2542044"/>
                </a:lnTo>
                <a:lnTo>
                  <a:pt x="1757172" y="2557272"/>
                </a:lnTo>
                <a:lnTo>
                  <a:pt x="1740408" y="2523756"/>
                </a:lnTo>
                <a:lnTo>
                  <a:pt x="1719072" y="2481072"/>
                </a:lnTo>
                <a:lnTo>
                  <a:pt x="1699641" y="2506980"/>
                </a:lnTo>
                <a:lnTo>
                  <a:pt x="1697913" y="2505456"/>
                </a:lnTo>
                <a:lnTo>
                  <a:pt x="1697507" y="2505100"/>
                </a:lnTo>
                <a:lnTo>
                  <a:pt x="1696821" y="2503944"/>
                </a:lnTo>
                <a:lnTo>
                  <a:pt x="1693164" y="2497848"/>
                </a:lnTo>
                <a:lnTo>
                  <a:pt x="1687068" y="2488692"/>
                </a:lnTo>
                <a:lnTo>
                  <a:pt x="1682496" y="2479560"/>
                </a:lnTo>
                <a:lnTo>
                  <a:pt x="1677911" y="2468880"/>
                </a:lnTo>
                <a:lnTo>
                  <a:pt x="1667256" y="2447556"/>
                </a:lnTo>
                <a:lnTo>
                  <a:pt x="1658112" y="2423160"/>
                </a:lnTo>
                <a:lnTo>
                  <a:pt x="1639811" y="2369820"/>
                </a:lnTo>
                <a:lnTo>
                  <a:pt x="1612379" y="2276856"/>
                </a:lnTo>
                <a:lnTo>
                  <a:pt x="1597152" y="2205228"/>
                </a:lnTo>
                <a:lnTo>
                  <a:pt x="1581912" y="2129028"/>
                </a:lnTo>
                <a:lnTo>
                  <a:pt x="1575803" y="2089404"/>
                </a:lnTo>
                <a:lnTo>
                  <a:pt x="1569720" y="2048256"/>
                </a:lnTo>
                <a:lnTo>
                  <a:pt x="1557528" y="1962912"/>
                </a:lnTo>
                <a:lnTo>
                  <a:pt x="1548371" y="1874520"/>
                </a:lnTo>
                <a:lnTo>
                  <a:pt x="1545336" y="1828800"/>
                </a:lnTo>
                <a:lnTo>
                  <a:pt x="1540764" y="1783080"/>
                </a:lnTo>
                <a:lnTo>
                  <a:pt x="1539227" y="1735836"/>
                </a:lnTo>
                <a:lnTo>
                  <a:pt x="1536179" y="1690116"/>
                </a:lnTo>
                <a:lnTo>
                  <a:pt x="1533144" y="1595628"/>
                </a:lnTo>
                <a:lnTo>
                  <a:pt x="1533144" y="1548384"/>
                </a:lnTo>
                <a:lnTo>
                  <a:pt x="1534668" y="1525524"/>
                </a:lnTo>
                <a:lnTo>
                  <a:pt x="1542288" y="1478280"/>
                </a:lnTo>
                <a:lnTo>
                  <a:pt x="1566672" y="1409700"/>
                </a:lnTo>
                <a:lnTo>
                  <a:pt x="1592580" y="1362456"/>
                </a:lnTo>
                <a:lnTo>
                  <a:pt x="1624571" y="1316736"/>
                </a:lnTo>
                <a:lnTo>
                  <a:pt x="1685544" y="1248156"/>
                </a:lnTo>
                <a:lnTo>
                  <a:pt x="1760220" y="1181100"/>
                </a:lnTo>
                <a:lnTo>
                  <a:pt x="1818119" y="1136904"/>
                </a:lnTo>
                <a:lnTo>
                  <a:pt x="1880616" y="1094232"/>
                </a:lnTo>
                <a:lnTo>
                  <a:pt x="1949196" y="1053084"/>
                </a:lnTo>
                <a:lnTo>
                  <a:pt x="2022348" y="1011936"/>
                </a:lnTo>
                <a:lnTo>
                  <a:pt x="2101596" y="970788"/>
                </a:lnTo>
                <a:lnTo>
                  <a:pt x="2183892" y="932688"/>
                </a:lnTo>
                <a:lnTo>
                  <a:pt x="2272284" y="894588"/>
                </a:lnTo>
                <a:lnTo>
                  <a:pt x="2363711" y="858012"/>
                </a:lnTo>
                <a:lnTo>
                  <a:pt x="2459736" y="824484"/>
                </a:lnTo>
                <a:lnTo>
                  <a:pt x="2558796" y="790956"/>
                </a:lnTo>
                <a:lnTo>
                  <a:pt x="2660904" y="758952"/>
                </a:lnTo>
                <a:lnTo>
                  <a:pt x="2767584" y="729996"/>
                </a:lnTo>
                <a:lnTo>
                  <a:pt x="2987040" y="675132"/>
                </a:lnTo>
                <a:lnTo>
                  <a:pt x="3217164" y="629412"/>
                </a:lnTo>
                <a:lnTo>
                  <a:pt x="3454908" y="592836"/>
                </a:lnTo>
                <a:lnTo>
                  <a:pt x="3698748" y="565404"/>
                </a:lnTo>
                <a:lnTo>
                  <a:pt x="3822192" y="556260"/>
                </a:lnTo>
                <a:lnTo>
                  <a:pt x="3945636" y="548640"/>
                </a:lnTo>
                <a:lnTo>
                  <a:pt x="4070604" y="545592"/>
                </a:lnTo>
                <a:lnTo>
                  <a:pt x="4195572" y="544068"/>
                </a:lnTo>
                <a:lnTo>
                  <a:pt x="4195572" y="533400"/>
                </a:lnTo>
                <a:close/>
              </a:path>
              <a:path w="6257925" h="2563495">
                <a:moveTo>
                  <a:pt x="6257544" y="1501152"/>
                </a:moveTo>
                <a:lnTo>
                  <a:pt x="6252972" y="1359420"/>
                </a:lnTo>
                <a:lnTo>
                  <a:pt x="6246876" y="1267980"/>
                </a:lnTo>
                <a:lnTo>
                  <a:pt x="6237732" y="1176540"/>
                </a:lnTo>
                <a:lnTo>
                  <a:pt x="6233160" y="1132344"/>
                </a:lnTo>
                <a:lnTo>
                  <a:pt x="6227064" y="1089672"/>
                </a:lnTo>
                <a:lnTo>
                  <a:pt x="6222492" y="1047000"/>
                </a:lnTo>
                <a:lnTo>
                  <a:pt x="6214872" y="1005852"/>
                </a:lnTo>
                <a:lnTo>
                  <a:pt x="6208776" y="966228"/>
                </a:lnTo>
                <a:lnTo>
                  <a:pt x="6201156" y="926604"/>
                </a:lnTo>
                <a:lnTo>
                  <a:pt x="6185916" y="853452"/>
                </a:lnTo>
                <a:lnTo>
                  <a:pt x="6169152" y="784872"/>
                </a:lnTo>
                <a:lnTo>
                  <a:pt x="6141720" y="694956"/>
                </a:lnTo>
                <a:lnTo>
                  <a:pt x="6123432" y="646188"/>
                </a:lnTo>
                <a:lnTo>
                  <a:pt x="6112764" y="623328"/>
                </a:lnTo>
                <a:lnTo>
                  <a:pt x="6108192" y="612660"/>
                </a:lnTo>
                <a:lnTo>
                  <a:pt x="6102096" y="603516"/>
                </a:lnTo>
                <a:lnTo>
                  <a:pt x="6097524" y="594372"/>
                </a:lnTo>
                <a:lnTo>
                  <a:pt x="6096305" y="592848"/>
                </a:lnTo>
                <a:lnTo>
                  <a:pt x="6095085" y="591324"/>
                </a:lnTo>
                <a:lnTo>
                  <a:pt x="6091428" y="586752"/>
                </a:lnTo>
                <a:lnTo>
                  <a:pt x="6091428" y="585228"/>
                </a:lnTo>
                <a:lnTo>
                  <a:pt x="6087770" y="581977"/>
                </a:lnTo>
                <a:lnTo>
                  <a:pt x="6094476" y="573036"/>
                </a:lnTo>
                <a:lnTo>
                  <a:pt x="6108192" y="554748"/>
                </a:lnTo>
                <a:lnTo>
                  <a:pt x="6024372" y="537984"/>
                </a:lnTo>
                <a:lnTo>
                  <a:pt x="6062472" y="615708"/>
                </a:lnTo>
                <a:lnTo>
                  <a:pt x="6081903" y="589800"/>
                </a:lnTo>
                <a:lnTo>
                  <a:pt x="6084024" y="591680"/>
                </a:lnTo>
                <a:lnTo>
                  <a:pt x="6088380" y="598944"/>
                </a:lnTo>
                <a:lnTo>
                  <a:pt x="6094476" y="608088"/>
                </a:lnTo>
                <a:lnTo>
                  <a:pt x="6099048" y="617232"/>
                </a:lnTo>
                <a:lnTo>
                  <a:pt x="6103620" y="627900"/>
                </a:lnTo>
                <a:lnTo>
                  <a:pt x="6114288" y="649236"/>
                </a:lnTo>
                <a:lnTo>
                  <a:pt x="6123432" y="672096"/>
                </a:lnTo>
                <a:lnTo>
                  <a:pt x="6150864" y="755916"/>
                </a:lnTo>
                <a:lnTo>
                  <a:pt x="6169152" y="819924"/>
                </a:lnTo>
                <a:lnTo>
                  <a:pt x="6184392" y="891552"/>
                </a:lnTo>
                <a:lnTo>
                  <a:pt x="6199632" y="967752"/>
                </a:lnTo>
                <a:lnTo>
                  <a:pt x="6205728" y="1007376"/>
                </a:lnTo>
                <a:lnTo>
                  <a:pt x="6211824" y="1048524"/>
                </a:lnTo>
                <a:lnTo>
                  <a:pt x="6224016" y="1133868"/>
                </a:lnTo>
                <a:lnTo>
                  <a:pt x="6233160" y="1222260"/>
                </a:lnTo>
                <a:lnTo>
                  <a:pt x="6236208" y="1267980"/>
                </a:lnTo>
                <a:lnTo>
                  <a:pt x="6240780" y="1313700"/>
                </a:lnTo>
                <a:lnTo>
                  <a:pt x="6243828" y="1360944"/>
                </a:lnTo>
                <a:lnTo>
                  <a:pt x="6245352" y="1406664"/>
                </a:lnTo>
                <a:lnTo>
                  <a:pt x="6248400" y="1501152"/>
                </a:lnTo>
                <a:lnTo>
                  <a:pt x="6248400" y="1548396"/>
                </a:lnTo>
                <a:lnTo>
                  <a:pt x="6245352" y="1594116"/>
                </a:lnTo>
                <a:lnTo>
                  <a:pt x="6236208" y="1641360"/>
                </a:lnTo>
                <a:lnTo>
                  <a:pt x="6222492" y="1688604"/>
                </a:lnTo>
                <a:lnTo>
                  <a:pt x="6202680" y="1734324"/>
                </a:lnTo>
                <a:lnTo>
                  <a:pt x="6178296" y="1780044"/>
                </a:lnTo>
                <a:lnTo>
                  <a:pt x="6147816" y="1825764"/>
                </a:lnTo>
                <a:lnTo>
                  <a:pt x="6112764" y="1871484"/>
                </a:lnTo>
                <a:lnTo>
                  <a:pt x="6073140" y="1915680"/>
                </a:lnTo>
                <a:lnTo>
                  <a:pt x="6028944" y="1959876"/>
                </a:lnTo>
                <a:lnTo>
                  <a:pt x="5980176" y="2002548"/>
                </a:lnTo>
                <a:lnTo>
                  <a:pt x="5926836" y="2045220"/>
                </a:lnTo>
                <a:lnTo>
                  <a:pt x="5870448" y="2086368"/>
                </a:lnTo>
                <a:lnTo>
                  <a:pt x="5809488" y="2125992"/>
                </a:lnTo>
                <a:lnTo>
                  <a:pt x="5745480" y="2164092"/>
                </a:lnTo>
                <a:lnTo>
                  <a:pt x="5678424" y="2202192"/>
                </a:lnTo>
                <a:lnTo>
                  <a:pt x="5608320" y="2238768"/>
                </a:lnTo>
                <a:lnTo>
                  <a:pt x="5457444" y="2305824"/>
                </a:lnTo>
                <a:lnTo>
                  <a:pt x="5378196" y="2337828"/>
                </a:lnTo>
                <a:lnTo>
                  <a:pt x="5297424" y="2366784"/>
                </a:lnTo>
                <a:lnTo>
                  <a:pt x="5213604" y="2394216"/>
                </a:lnTo>
                <a:lnTo>
                  <a:pt x="5126736" y="2421648"/>
                </a:lnTo>
                <a:lnTo>
                  <a:pt x="5039868" y="2444508"/>
                </a:lnTo>
                <a:lnTo>
                  <a:pt x="4949952" y="2465844"/>
                </a:lnTo>
                <a:lnTo>
                  <a:pt x="4858512" y="2485656"/>
                </a:lnTo>
                <a:lnTo>
                  <a:pt x="4767072" y="2503944"/>
                </a:lnTo>
                <a:lnTo>
                  <a:pt x="4672584" y="2517660"/>
                </a:lnTo>
                <a:lnTo>
                  <a:pt x="4579620" y="2529852"/>
                </a:lnTo>
                <a:lnTo>
                  <a:pt x="4483608" y="2540520"/>
                </a:lnTo>
                <a:lnTo>
                  <a:pt x="4387596" y="2548140"/>
                </a:lnTo>
                <a:lnTo>
                  <a:pt x="4291584" y="2551188"/>
                </a:lnTo>
                <a:lnTo>
                  <a:pt x="4195572" y="2552712"/>
                </a:lnTo>
                <a:lnTo>
                  <a:pt x="4195572" y="2563380"/>
                </a:lnTo>
                <a:lnTo>
                  <a:pt x="4291584" y="2561856"/>
                </a:lnTo>
                <a:lnTo>
                  <a:pt x="4389120" y="2557284"/>
                </a:lnTo>
                <a:lnTo>
                  <a:pt x="4485132" y="2549664"/>
                </a:lnTo>
                <a:lnTo>
                  <a:pt x="4579620" y="2540520"/>
                </a:lnTo>
                <a:lnTo>
                  <a:pt x="4674108" y="2528328"/>
                </a:lnTo>
                <a:lnTo>
                  <a:pt x="4768596" y="2513088"/>
                </a:lnTo>
                <a:lnTo>
                  <a:pt x="4951476" y="2476512"/>
                </a:lnTo>
                <a:lnTo>
                  <a:pt x="5129784" y="2430792"/>
                </a:lnTo>
                <a:lnTo>
                  <a:pt x="5216652" y="2403360"/>
                </a:lnTo>
                <a:lnTo>
                  <a:pt x="5300472" y="2375928"/>
                </a:lnTo>
                <a:lnTo>
                  <a:pt x="5381244" y="2346972"/>
                </a:lnTo>
                <a:lnTo>
                  <a:pt x="5462016" y="2314968"/>
                </a:lnTo>
                <a:lnTo>
                  <a:pt x="5538216" y="2281440"/>
                </a:lnTo>
                <a:lnTo>
                  <a:pt x="5611368" y="2246388"/>
                </a:lnTo>
                <a:lnTo>
                  <a:pt x="5682996" y="2209812"/>
                </a:lnTo>
                <a:lnTo>
                  <a:pt x="5750052" y="2173236"/>
                </a:lnTo>
                <a:lnTo>
                  <a:pt x="5815584" y="2133612"/>
                </a:lnTo>
                <a:lnTo>
                  <a:pt x="5876544" y="2093988"/>
                </a:lnTo>
                <a:lnTo>
                  <a:pt x="5932932" y="2052840"/>
                </a:lnTo>
                <a:lnTo>
                  <a:pt x="5986272" y="2010168"/>
                </a:lnTo>
                <a:lnTo>
                  <a:pt x="6035040" y="1965972"/>
                </a:lnTo>
                <a:lnTo>
                  <a:pt x="6079236" y="1921776"/>
                </a:lnTo>
                <a:lnTo>
                  <a:pt x="6120384" y="1877580"/>
                </a:lnTo>
                <a:lnTo>
                  <a:pt x="6155436" y="1831860"/>
                </a:lnTo>
                <a:lnTo>
                  <a:pt x="6185916" y="1786140"/>
                </a:lnTo>
                <a:lnTo>
                  <a:pt x="6210300" y="1738896"/>
                </a:lnTo>
                <a:lnTo>
                  <a:pt x="6231636" y="1691652"/>
                </a:lnTo>
                <a:lnTo>
                  <a:pt x="6245352" y="1644408"/>
                </a:lnTo>
                <a:lnTo>
                  <a:pt x="6254496" y="1597164"/>
                </a:lnTo>
                <a:lnTo>
                  <a:pt x="6257544" y="1548396"/>
                </a:lnTo>
                <a:lnTo>
                  <a:pt x="6257544" y="1501152"/>
                </a:lnTo>
                <a:close/>
              </a:path>
            </a:pathLst>
          </a:custGeom>
          <a:solidFill>
            <a:srgbClr val="000000"/>
          </a:solidFill>
        </p:spPr>
        <p:txBody>
          <a:bodyPr wrap="square" lIns="0" tIns="0" rIns="0" bIns="0" rtlCol="0"/>
          <a:lstStyle/>
          <a:p>
            <a:endParaRPr/>
          </a:p>
        </p:txBody>
      </p:sp>
      <p:sp>
        <p:nvSpPr>
          <p:cNvPr id="15" name="object 15"/>
          <p:cNvSpPr txBox="1"/>
          <p:nvPr/>
        </p:nvSpPr>
        <p:spPr>
          <a:xfrm>
            <a:off x="2875767" y="3244605"/>
            <a:ext cx="979805" cy="254635"/>
          </a:xfrm>
          <a:prstGeom prst="rect">
            <a:avLst/>
          </a:prstGeom>
        </p:spPr>
        <p:txBody>
          <a:bodyPr vert="horz" wrap="square" lIns="0" tIns="0" rIns="0" bIns="0" rtlCol="0">
            <a:spAutoFit/>
          </a:bodyPr>
          <a:lstStyle/>
          <a:p>
            <a:pPr>
              <a:lnSpc>
                <a:spcPts val="1889"/>
              </a:lnSpc>
            </a:pPr>
            <a:r>
              <a:rPr sz="2000" dirty="0">
                <a:latin typeface="Consolas"/>
                <a:cs typeface="Consolas"/>
              </a:rPr>
              <a:t>pfds[0]</a:t>
            </a:r>
            <a:endParaRPr sz="2000">
              <a:latin typeface="Consolas"/>
              <a:cs typeface="Consolas"/>
            </a:endParaRPr>
          </a:p>
        </p:txBody>
      </p:sp>
      <p:sp>
        <p:nvSpPr>
          <p:cNvPr id="16" name="object 16"/>
          <p:cNvSpPr txBox="1"/>
          <p:nvPr/>
        </p:nvSpPr>
        <p:spPr>
          <a:xfrm>
            <a:off x="860584" y="1613410"/>
            <a:ext cx="7950834" cy="141605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5" dirty="0">
                <a:latin typeface="Tahoma"/>
                <a:cs typeface="Tahoma"/>
              </a:rPr>
              <a:t>To</a:t>
            </a:r>
            <a:r>
              <a:rPr sz="2100" dirty="0">
                <a:latin typeface="Tahoma"/>
                <a:cs typeface="Tahoma"/>
              </a:rPr>
              <a:t> </a:t>
            </a:r>
            <a:r>
              <a:rPr sz="2100" spc="-5" dirty="0">
                <a:latin typeface="Tahoma"/>
                <a:cs typeface="Tahoma"/>
              </a:rPr>
              <a:t>allow</a:t>
            </a:r>
            <a:r>
              <a:rPr sz="2100" spc="-15" dirty="0">
                <a:latin typeface="Tahoma"/>
                <a:cs typeface="Tahoma"/>
              </a:rPr>
              <a:t> </a:t>
            </a:r>
            <a:r>
              <a:rPr sz="2100" spc="5" dirty="0">
                <a:latin typeface="Tahoma"/>
                <a:cs typeface="Tahoma"/>
              </a:rPr>
              <a:t>one</a:t>
            </a:r>
            <a:r>
              <a:rPr sz="2100" dirty="0">
                <a:latin typeface="Tahoma"/>
                <a:cs typeface="Tahoma"/>
              </a:rPr>
              <a:t> </a:t>
            </a:r>
            <a:r>
              <a:rPr sz="2100" spc="-10" dirty="0">
                <a:latin typeface="Tahoma"/>
                <a:cs typeface="Tahoma"/>
              </a:rPr>
              <a:t>way</a:t>
            </a:r>
            <a:r>
              <a:rPr sz="2100" spc="10" dirty="0">
                <a:latin typeface="Tahoma"/>
                <a:cs typeface="Tahoma"/>
              </a:rPr>
              <a:t> </a:t>
            </a:r>
            <a:r>
              <a:rPr sz="2100" dirty="0">
                <a:latin typeface="Tahoma"/>
                <a:cs typeface="Tahoma"/>
              </a:rPr>
              <a:t>communication</a:t>
            </a:r>
            <a:r>
              <a:rPr sz="2100" spc="-30" dirty="0">
                <a:latin typeface="Tahoma"/>
                <a:cs typeface="Tahoma"/>
              </a:rPr>
              <a:t> </a:t>
            </a:r>
            <a:r>
              <a:rPr sz="2100" spc="-5" dirty="0">
                <a:latin typeface="Tahoma"/>
                <a:cs typeface="Tahoma"/>
              </a:rPr>
              <a:t>each</a:t>
            </a:r>
            <a:r>
              <a:rPr sz="2100" spc="20" dirty="0">
                <a:latin typeface="Tahoma"/>
                <a:cs typeface="Tahoma"/>
              </a:rPr>
              <a:t> </a:t>
            </a:r>
            <a:r>
              <a:rPr sz="2100" spc="-5" dirty="0">
                <a:latin typeface="Tahoma"/>
                <a:cs typeface="Tahoma"/>
              </a:rPr>
              <a:t>process</a:t>
            </a:r>
            <a:r>
              <a:rPr sz="2100" spc="15" dirty="0">
                <a:latin typeface="Tahoma"/>
                <a:cs typeface="Tahoma"/>
              </a:rPr>
              <a:t> </a:t>
            </a:r>
            <a:r>
              <a:rPr sz="2100" spc="-5" dirty="0">
                <a:latin typeface="Tahoma"/>
                <a:cs typeface="Tahoma"/>
              </a:rPr>
              <a:t>should</a:t>
            </a:r>
            <a:r>
              <a:rPr sz="2100" spc="5" dirty="0">
                <a:latin typeface="Tahoma"/>
                <a:cs typeface="Tahoma"/>
              </a:rPr>
              <a:t> </a:t>
            </a:r>
            <a:r>
              <a:rPr sz="2100" spc="-5" dirty="0">
                <a:latin typeface="Tahoma"/>
                <a:cs typeface="Tahoma"/>
              </a:rPr>
              <a:t>close</a:t>
            </a:r>
            <a:r>
              <a:rPr sz="2100" dirty="0">
                <a:latin typeface="Tahoma"/>
                <a:cs typeface="Tahoma"/>
              </a:rPr>
              <a:t> </a:t>
            </a:r>
            <a:r>
              <a:rPr sz="2100" spc="-5" dirty="0">
                <a:latin typeface="Tahoma"/>
                <a:cs typeface="Tahoma"/>
              </a:rPr>
              <a:t>one </a:t>
            </a:r>
            <a:r>
              <a:rPr sz="2100" spc="-645" dirty="0">
                <a:latin typeface="Tahoma"/>
                <a:cs typeface="Tahoma"/>
              </a:rPr>
              <a:t> </a:t>
            </a:r>
            <a:r>
              <a:rPr sz="2100" dirty="0">
                <a:latin typeface="Tahoma"/>
                <a:cs typeface="Tahoma"/>
              </a:rPr>
              <a:t>end</a:t>
            </a:r>
            <a:r>
              <a:rPr sz="2100" spc="-20" dirty="0">
                <a:latin typeface="Tahoma"/>
                <a:cs typeface="Tahoma"/>
              </a:rPr>
              <a:t> </a:t>
            </a:r>
            <a:r>
              <a:rPr sz="2100" spc="5" dirty="0">
                <a:latin typeface="Tahoma"/>
                <a:cs typeface="Tahoma"/>
              </a:rPr>
              <a:t>of</a:t>
            </a:r>
            <a:r>
              <a:rPr sz="2100" spc="-5" dirty="0">
                <a:latin typeface="Tahoma"/>
                <a:cs typeface="Tahoma"/>
              </a:rPr>
              <a:t> the</a:t>
            </a:r>
            <a:r>
              <a:rPr sz="2100" dirty="0">
                <a:latin typeface="Tahoma"/>
                <a:cs typeface="Tahoma"/>
              </a:rPr>
              <a:t> </a:t>
            </a:r>
            <a:r>
              <a:rPr sz="2100" spc="-5" dirty="0">
                <a:latin typeface="Tahoma"/>
                <a:cs typeface="Tahoma"/>
              </a:rPr>
              <a:t>pipe</a:t>
            </a:r>
            <a:endParaRPr sz="2100">
              <a:latin typeface="Tahoma"/>
              <a:cs typeface="Tahoma"/>
            </a:endParaRPr>
          </a:p>
          <a:p>
            <a:pPr>
              <a:lnSpc>
                <a:spcPct val="100000"/>
              </a:lnSpc>
              <a:spcBef>
                <a:spcPts val="5"/>
              </a:spcBef>
            </a:pPr>
            <a:endParaRPr sz="2900">
              <a:latin typeface="Tahoma"/>
              <a:cs typeface="Tahoma"/>
            </a:endParaRPr>
          </a:p>
          <a:p>
            <a:pPr marR="30480" algn="ctr">
              <a:lnSpc>
                <a:spcPct val="100000"/>
              </a:lnSpc>
              <a:tabLst>
                <a:tab pos="4342765" algn="l"/>
              </a:tabLst>
            </a:pPr>
            <a:r>
              <a:rPr sz="2000" spc="-15" dirty="0">
                <a:latin typeface="Tahoma"/>
                <a:cs typeface="Tahoma"/>
              </a:rPr>
              <a:t>Parent	</a:t>
            </a:r>
            <a:r>
              <a:rPr sz="2000" spc="-5" dirty="0">
                <a:latin typeface="Tahoma"/>
                <a:cs typeface="Tahoma"/>
              </a:rPr>
              <a:t>Child</a:t>
            </a:r>
            <a:endParaRPr sz="2000">
              <a:latin typeface="Tahoma"/>
              <a:cs typeface="Tahoma"/>
            </a:endParaRPr>
          </a:p>
        </p:txBody>
      </p:sp>
      <p:grpSp>
        <p:nvGrpSpPr>
          <p:cNvPr id="17" name="object 17"/>
          <p:cNvGrpSpPr/>
          <p:nvPr/>
        </p:nvGrpSpPr>
        <p:grpSpPr>
          <a:xfrm>
            <a:off x="3954779" y="3390900"/>
            <a:ext cx="4183379" cy="782320"/>
            <a:chOff x="3954779" y="3390900"/>
            <a:chExt cx="4183379" cy="782320"/>
          </a:xfrm>
        </p:grpSpPr>
        <p:sp>
          <p:nvSpPr>
            <p:cNvPr id="18" name="object 18"/>
            <p:cNvSpPr/>
            <p:nvPr/>
          </p:nvSpPr>
          <p:spPr>
            <a:xfrm>
              <a:off x="3954779" y="3390900"/>
              <a:ext cx="2133600" cy="76200"/>
            </a:xfrm>
            <a:custGeom>
              <a:avLst/>
              <a:gdLst/>
              <a:ahLst/>
              <a:cxnLst/>
              <a:rect l="l" t="t" r="r" b="b"/>
              <a:pathLst>
                <a:path w="2133600" h="76200">
                  <a:moveTo>
                    <a:pt x="2057400" y="76200"/>
                  </a:moveTo>
                  <a:lnTo>
                    <a:pt x="2057400" y="0"/>
                  </a:lnTo>
                  <a:lnTo>
                    <a:pt x="2124456" y="33528"/>
                  </a:lnTo>
                  <a:lnTo>
                    <a:pt x="2069592" y="33528"/>
                  </a:lnTo>
                  <a:lnTo>
                    <a:pt x="2069592" y="44196"/>
                  </a:lnTo>
                  <a:lnTo>
                    <a:pt x="2121408" y="44196"/>
                  </a:lnTo>
                  <a:lnTo>
                    <a:pt x="2057400" y="76200"/>
                  </a:lnTo>
                  <a:close/>
                </a:path>
                <a:path w="2133600" h="76200">
                  <a:moveTo>
                    <a:pt x="2057400" y="44196"/>
                  </a:moveTo>
                  <a:lnTo>
                    <a:pt x="0" y="44196"/>
                  </a:lnTo>
                  <a:lnTo>
                    <a:pt x="0" y="33528"/>
                  </a:lnTo>
                  <a:lnTo>
                    <a:pt x="2057400" y="33528"/>
                  </a:lnTo>
                  <a:lnTo>
                    <a:pt x="2057400" y="44196"/>
                  </a:lnTo>
                  <a:close/>
                </a:path>
                <a:path w="2133600" h="76200">
                  <a:moveTo>
                    <a:pt x="2121408" y="44196"/>
                  </a:moveTo>
                  <a:lnTo>
                    <a:pt x="2069592" y="44196"/>
                  </a:lnTo>
                  <a:lnTo>
                    <a:pt x="2069592" y="33528"/>
                  </a:lnTo>
                  <a:lnTo>
                    <a:pt x="2124456" y="33528"/>
                  </a:lnTo>
                  <a:lnTo>
                    <a:pt x="2133600" y="38100"/>
                  </a:lnTo>
                  <a:lnTo>
                    <a:pt x="2121408" y="44196"/>
                  </a:lnTo>
                  <a:close/>
                </a:path>
              </a:pathLst>
            </a:custGeom>
            <a:solidFill>
              <a:srgbClr val="000000"/>
            </a:solidFill>
          </p:spPr>
          <p:txBody>
            <a:bodyPr wrap="square" lIns="0" tIns="0" rIns="0" bIns="0" rtlCol="0"/>
            <a:lstStyle/>
            <a:p>
              <a:endParaRPr/>
            </a:p>
          </p:txBody>
        </p:sp>
        <p:sp>
          <p:nvSpPr>
            <p:cNvPr id="19" name="object 19"/>
            <p:cNvSpPr/>
            <p:nvPr/>
          </p:nvSpPr>
          <p:spPr>
            <a:xfrm>
              <a:off x="5682995" y="3771900"/>
              <a:ext cx="2455545" cy="401320"/>
            </a:xfrm>
            <a:custGeom>
              <a:avLst/>
              <a:gdLst/>
              <a:ahLst/>
              <a:cxnLst/>
              <a:rect l="l" t="t" r="r" b="b"/>
              <a:pathLst>
                <a:path w="2455545" h="401320">
                  <a:moveTo>
                    <a:pt x="2455164" y="400811"/>
                  </a:moveTo>
                  <a:lnTo>
                    <a:pt x="0" y="400811"/>
                  </a:lnTo>
                  <a:lnTo>
                    <a:pt x="0" y="0"/>
                  </a:lnTo>
                  <a:lnTo>
                    <a:pt x="2455164" y="0"/>
                  </a:lnTo>
                  <a:lnTo>
                    <a:pt x="2455164" y="400811"/>
                  </a:lnTo>
                  <a:close/>
                </a:path>
              </a:pathLst>
            </a:custGeom>
            <a:solidFill>
              <a:srgbClr val="FFFFFF"/>
            </a:solidFill>
          </p:spPr>
          <p:txBody>
            <a:bodyPr wrap="square" lIns="0" tIns="0" rIns="0" bIns="0" rtlCol="0"/>
            <a:lstStyle/>
            <a:p>
              <a:endParaRPr/>
            </a:p>
          </p:txBody>
        </p:sp>
      </p:grpSp>
      <p:sp>
        <p:nvSpPr>
          <p:cNvPr id="20" name="object 20"/>
          <p:cNvSpPr txBox="1"/>
          <p:nvPr/>
        </p:nvSpPr>
        <p:spPr>
          <a:xfrm>
            <a:off x="4527311" y="2992682"/>
            <a:ext cx="1159510"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Tahoma"/>
                <a:cs typeface="Tahoma"/>
              </a:rPr>
              <a:t>2.</a:t>
            </a:r>
            <a:r>
              <a:rPr sz="2000" spc="-70" dirty="0">
                <a:latin typeface="Tahoma"/>
                <a:cs typeface="Tahoma"/>
              </a:rPr>
              <a:t> </a:t>
            </a:r>
            <a:r>
              <a:rPr sz="2000" dirty="0">
                <a:latin typeface="Consolas"/>
                <a:cs typeface="Consolas"/>
              </a:rPr>
              <a:t>fork()</a:t>
            </a:r>
            <a:endParaRPr sz="2000">
              <a:latin typeface="Consolas"/>
              <a:cs typeface="Consolas"/>
            </a:endParaRPr>
          </a:p>
        </p:txBody>
      </p:sp>
      <p:sp>
        <p:nvSpPr>
          <p:cNvPr id="21" name="object 21"/>
          <p:cNvSpPr txBox="1"/>
          <p:nvPr/>
        </p:nvSpPr>
        <p:spPr>
          <a:xfrm>
            <a:off x="2065989" y="3761252"/>
            <a:ext cx="5973445" cy="705485"/>
          </a:xfrm>
          <a:prstGeom prst="rect">
            <a:avLst/>
          </a:prstGeom>
        </p:spPr>
        <p:txBody>
          <a:bodyPr vert="horz" wrap="square" lIns="0" tIns="47625" rIns="0" bIns="0" rtlCol="0">
            <a:spAutoFit/>
          </a:bodyPr>
          <a:lstStyle/>
          <a:p>
            <a:pPr marL="12700">
              <a:lnSpc>
                <a:spcPct val="100000"/>
              </a:lnSpc>
              <a:spcBef>
                <a:spcPts val="375"/>
              </a:spcBef>
              <a:tabLst>
                <a:tab pos="3706495" algn="l"/>
              </a:tabLst>
            </a:pPr>
            <a:r>
              <a:rPr sz="2000" dirty="0">
                <a:latin typeface="Consolas"/>
                <a:cs typeface="Consolas"/>
              </a:rPr>
              <a:t>pfds[1]	</a:t>
            </a:r>
            <a:r>
              <a:rPr sz="2000" spc="-10" dirty="0">
                <a:latin typeface="Tahoma"/>
                <a:cs typeface="Tahoma"/>
              </a:rPr>
              <a:t>3.</a:t>
            </a:r>
            <a:r>
              <a:rPr sz="2000" spc="-55" dirty="0">
                <a:latin typeface="Tahoma"/>
                <a:cs typeface="Tahoma"/>
              </a:rPr>
              <a:t> </a:t>
            </a:r>
            <a:r>
              <a:rPr sz="2000" dirty="0">
                <a:latin typeface="Consolas"/>
                <a:cs typeface="Consolas"/>
              </a:rPr>
              <a:t>close(pfds[1])</a:t>
            </a:r>
            <a:endParaRPr sz="2000">
              <a:latin typeface="Consolas"/>
              <a:cs typeface="Consolas"/>
            </a:endParaRPr>
          </a:p>
          <a:p>
            <a:pPr marL="379730">
              <a:lnSpc>
                <a:spcPct val="100000"/>
              </a:lnSpc>
              <a:spcBef>
                <a:spcPts val="275"/>
              </a:spcBef>
            </a:pPr>
            <a:r>
              <a:rPr sz="2000" spc="-10" dirty="0">
                <a:latin typeface="Tahoma"/>
                <a:cs typeface="Tahoma"/>
              </a:rPr>
              <a:t>1.</a:t>
            </a:r>
            <a:r>
              <a:rPr sz="2000" spc="-40" dirty="0">
                <a:latin typeface="Tahoma"/>
                <a:cs typeface="Tahoma"/>
              </a:rPr>
              <a:t> </a:t>
            </a:r>
            <a:r>
              <a:rPr sz="2000" dirty="0">
                <a:latin typeface="Consolas"/>
                <a:cs typeface="Consolas"/>
              </a:rPr>
              <a:t>pipe()</a:t>
            </a:r>
            <a:endParaRPr sz="2000">
              <a:latin typeface="Consolas"/>
              <a:cs typeface="Consolas"/>
            </a:endParaRPr>
          </a:p>
        </p:txBody>
      </p:sp>
      <p:sp>
        <p:nvSpPr>
          <p:cNvPr id="22" name="object 22"/>
          <p:cNvSpPr/>
          <p:nvPr/>
        </p:nvSpPr>
        <p:spPr>
          <a:xfrm>
            <a:off x="1357883" y="3179064"/>
            <a:ext cx="2519680" cy="401320"/>
          </a:xfrm>
          <a:custGeom>
            <a:avLst/>
            <a:gdLst/>
            <a:ahLst/>
            <a:cxnLst/>
            <a:rect l="l" t="t" r="r" b="b"/>
            <a:pathLst>
              <a:path w="2519679" h="401320">
                <a:moveTo>
                  <a:pt x="2519172" y="400811"/>
                </a:moveTo>
                <a:lnTo>
                  <a:pt x="0" y="400811"/>
                </a:lnTo>
                <a:lnTo>
                  <a:pt x="0" y="0"/>
                </a:lnTo>
                <a:lnTo>
                  <a:pt x="2519172" y="0"/>
                </a:lnTo>
                <a:lnTo>
                  <a:pt x="2519172" y="400811"/>
                </a:lnTo>
                <a:close/>
              </a:path>
            </a:pathLst>
          </a:custGeom>
          <a:solidFill>
            <a:srgbClr val="FFFFFF"/>
          </a:solidFill>
        </p:spPr>
        <p:txBody>
          <a:bodyPr wrap="square" lIns="0" tIns="0" rIns="0" bIns="0" rtlCol="0"/>
          <a:lstStyle/>
          <a:p>
            <a:endParaRPr/>
          </a:p>
        </p:txBody>
      </p:sp>
      <p:sp>
        <p:nvSpPr>
          <p:cNvPr id="23" name="object 23"/>
          <p:cNvSpPr txBox="1"/>
          <p:nvPr/>
        </p:nvSpPr>
        <p:spPr>
          <a:xfrm>
            <a:off x="1435063" y="3199843"/>
            <a:ext cx="6615430" cy="330835"/>
          </a:xfrm>
          <a:prstGeom prst="rect">
            <a:avLst/>
          </a:prstGeom>
        </p:spPr>
        <p:txBody>
          <a:bodyPr vert="horz" wrap="square" lIns="0" tIns="13335" rIns="0" bIns="0" rtlCol="0">
            <a:spAutoFit/>
          </a:bodyPr>
          <a:lstStyle/>
          <a:p>
            <a:pPr marL="12700">
              <a:lnSpc>
                <a:spcPct val="100000"/>
              </a:lnSpc>
              <a:spcBef>
                <a:spcPts val="105"/>
              </a:spcBef>
              <a:tabLst>
                <a:tab pos="5622290" algn="l"/>
              </a:tabLst>
            </a:pPr>
            <a:r>
              <a:rPr sz="2000" spc="-35" dirty="0">
                <a:latin typeface="Tahoma"/>
                <a:cs typeface="Tahoma"/>
              </a:rPr>
              <a:t>4</a:t>
            </a:r>
            <a:r>
              <a:rPr sz="2000" dirty="0">
                <a:latin typeface="Tahoma"/>
                <a:cs typeface="Tahoma"/>
              </a:rPr>
              <a:t>.</a:t>
            </a:r>
            <a:r>
              <a:rPr sz="2000" spc="-5" dirty="0">
                <a:latin typeface="Tahoma"/>
                <a:cs typeface="Tahoma"/>
              </a:rPr>
              <a:t> </a:t>
            </a:r>
            <a:r>
              <a:rPr sz="2000" dirty="0">
                <a:latin typeface="Consolas"/>
                <a:cs typeface="Consolas"/>
              </a:rPr>
              <a:t>close</a:t>
            </a:r>
            <a:r>
              <a:rPr sz="2000" spc="20" dirty="0">
                <a:latin typeface="Consolas"/>
                <a:cs typeface="Consolas"/>
              </a:rPr>
              <a:t>(</a:t>
            </a:r>
            <a:r>
              <a:rPr sz="2000" dirty="0">
                <a:latin typeface="Consolas"/>
                <a:cs typeface="Consolas"/>
              </a:rPr>
              <a:t>pfds</a:t>
            </a:r>
            <a:r>
              <a:rPr sz="2000" spc="-20" dirty="0">
                <a:latin typeface="Consolas"/>
                <a:cs typeface="Consolas"/>
              </a:rPr>
              <a:t>[</a:t>
            </a:r>
            <a:r>
              <a:rPr sz="2000" dirty="0">
                <a:latin typeface="Consolas"/>
                <a:cs typeface="Consolas"/>
              </a:rPr>
              <a:t>0</a:t>
            </a:r>
            <a:r>
              <a:rPr sz="2000" spc="20" dirty="0">
                <a:latin typeface="Consolas"/>
                <a:cs typeface="Consolas"/>
              </a:rPr>
              <a:t>]</a:t>
            </a:r>
            <a:r>
              <a:rPr sz="2000" dirty="0">
                <a:latin typeface="Consolas"/>
                <a:cs typeface="Consolas"/>
              </a:rPr>
              <a:t>)	</a:t>
            </a:r>
            <a:r>
              <a:rPr sz="3000" baseline="1388" dirty="0">
                <a:latin typeface="Consolas"/>
                <a:cs typeface="Consolas"/>
              </a:rPr>
              <a:t>pfds[0]</a:t>
            </a:r>
            <a:endParaRPr sz="3000" baseline="1388">
              <a:latin typeface="Consolas"/>
              <a:cs typeface="Consolas"/>
            </a:endParaRPr>
          </a:p>
        </p:txBody>
      </p:sp>
      <p:sp>
        <p:nvSpPr>
          <p:cNvPr id="24" name="object 2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25" name="object 2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43</a:t>
            </a:fld>
            <a:endParaRPr sz="1400">
              <a:latin typeface="Tahoma"/>
              <a:cs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1919605" cy="452120"/>
          </a:xfrm>
          <a:prstGeom prst="rect">
            <a:avLst/>
          </a:prstGeom>
        </p:spPr>
        <p:txBody>
          <a:bodyPr vert="horz" wrap="square" lIns="0" tIns="12065" rIns="0" bIns="0" rtlCol="0">
            <a:spAutoFit/>
          </a:bodyPr>
          <a:lstStyle/>
          <a:p>
            <a:pPr marL="12700">
              <a:lnSpc>
                <a:spcPct val="100000"/>
              </a:lnSpc>
              <a:spcBef>
                <a:spcPts val="95"/>
              </a:spcBef>
            </a:pPr>
            <a:r>
              <a:rPr spc="-10" dirty="0"/>
              <a:t>Pipe</a:t>
            </a:r>
            <a:r>
              <a:rPr spc="-55" dirty="0"/>
              <a:t> </a:t>
            </a:r>
            <a:r>
              <a:rPr spc="-5" dirty="0"/>
              <a:t>Closing</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44</a:t>
            </a:fld>
            <a:endParaRPr sz="1400">
              <a:latin typeface="Tahoma"/>
              <a:cs typeface="Tahoma"/>
            </a:endParaRPr>
          </a:p>
        </p:txBody>
      </p:sp>
      <p:sp>
        <p:nvSpPr>
          <p:cNvPr id="3" name="object 3"/>
          <p:cNvSpPr txBox="1"/>
          <p:nvPr/>
        </p:nvSpPr>
        <p:spPr>
          <a:xfrm>
            <a:off x="860584" y="1613410"/>
            <a:ext cx="8034020" cy="2202180"/>
          </a:xfrm>
          <a:prstGeom prst="rect">
            <a:avLst/>
          </a:prstGeom>
        </p:spPr>
        <p:txBody>
          <a:bodyPr vert="horz" wrap="square" lIns="0" tIns="12700" rIns="0" bIns="0" rtlCol="0">
            <a:spAutoFit/>
          </a:bodyPr>
          <a:lstStyle/>
          <a:p>
            <a:pPr marL="356235" indent="-344170">
              <a:lnSpc>
                <a:spcPts val="2480"/>
              </a:lnSpc>
              <a:spcBef>
                <a:spcPts val="100"/>
              </a:spcBef>
              <a:buChar char="•"/>
              <a:tabLst>
                <a:tab pos="356235" algn="l"/>
                <a:tab pos="356870" algn="l"/>
              </a:tabLst>
            </a:pPr>
            <a:r>
              <a:rPr sz="2100" spc="-5" dirty="0">
                <a:latin typeface="Tahoma"/>
                <a:cs typeface="Tahoma"/>
              </a:rPr>
              <a:t>The </a:t>
            </a:r>
            <a:r>
              <a:rPr sz="2100" dirty="0">
                <a:latin typeface="Tahoma"/>
                <a:cs typeface="Tahoma"/>
              </a:rPr>
              <a:t>file</a:t>
            </a:r>
            <a:r>
              <a:rPr sz="2100" spc="-45" dirty="0">
                <a:latin typeface="Tahoma"/>
                <a:cs typeface="Tahoma"/>
              </a:rPr>
              <a:t> </a:t>
            </a:r>
            <a:r>
              <a:rPr sz="2100" dirty="0">
                <a:latin typeface="Tahoma"/>
                <a:cs typeface="Tahoma"/>
              </a:rPr>
              <a:t>descriptors </a:t>
            </a:r>
            <a:r>
              <a:rPr sz="2100" spc="-5" dirty="0">
                <a:latin typeface="Tahoma"/>
                <a:cs typeface="Tahoma"/>
              </a:rPr>
              <a:t>associated</a:t>
            </a:r>
            <a:r>
              <a:rPr sz="2100" spc="-40" dirty="0">
                <a:latin typeface="Tahoma"/>
                <a:cs typeface="Tahoma"/>
              </a:rPr>
              <a:t> </a:t>
            </a:r>
            <a:r>
              <a:rPr sz="2100" dirty="0">
                <a:latin typeface="Tahoma"/>
                <a:cs typeface="Tahoma"/>
              </a:rPr>
              <a:t>with</a:t>
            </a:r>
            <a:r>
              <a:rPr sz="2100" spc="20" dirty="0">
                <a:latin typeface="Tahoma"/>
                <a:cs typeface="Tahoma"/>
              </a:rPr>
              <a:t> </a:t>
            </a:r>
            <a:r>
              <a:rPr sz="2100" dirty="0">
                <a:latin typeface="Tahoma"/>
                <a:cs typeface="Tahoma"/>
              </a:rPr>
              <a:t>a</a:t>
            </a:r>
            <a:r>
              <a:rPr sz="2100" spc="-25" dirty="0">
                <a:latin typeface="Tahoma"/>
                <a:cs typeface="Tahoma"/>
              </a:rPr>
              <a:t> </a:t>
            </a:r>
            <a:r>
              <a:rPr sz="2100" dirty="0">
                <a:latin typeface="Tahoma"/>
                <a:cs typeface="Tahoma"/>
              </a:rPr>
              <a:t>pipe can</a:t>
            </a:r>
            <a:r>
              <a:rPr sz="2100" spc="-10" dirty="0">
                <a:latin typeface="Tahoma"/>
                <a:cs typeface="Tahoma"/>
              </a:rPr>
              <a:t> </a:t>
            </a:r>
            <a:r>
              <a:rPr sz="2100" spc="-5" dirty="0">
                <a:latin typeface="Tahoma"/>
                <a:cs typeface="Tahoma"/>
              </a:rPr>
              <a:t>be</a:t>
            </a:r>
            <a:r>
              <a:rPr sz="2100" dirty="0">
                <a:latin typeface="Tahoma"/>
                <a:cs typeface="Tahoma"/>
              </a:rPr>
              <a:t> </a:t>
            </a:r>
            <a:r>
              <a:rPr sz="2100" spc="-5" dirty="0">
                <a:latin typeface="Tahoma"/>
                <a:cs typeface="Tahoma"/>
              </a:rPr>
              <a:t>closed</a:t>
            </a:r>
            <a:r>
              <a:rPr sz="2100" spc="5" dirty="0">
                <a:latin typeface="Tahoma"/>
                <a:cs typeface="Tahoma"/>
              </a:rPr>
              <a:t> </a:t>
            </a:r>
            <a:r>
              <a:rPr sz="2100" dirty="0">
                <a:latin typeface="Tahoma"/>
                <a:cs typeface="Tahoma"/>
              </a:rPr>
              <a:t>with</a:t>
            </a:r>
            <a:r>
              <a:rPr sz="2100" spc="-5" dirty="0">
                <a:latin typeface="Tahoma"/>
                <a:cs typeface="Tahoma"/>
              </a:rPr>
              <a:t> </a:t>
            </a:r>
            <a:r>
              <a:rPr sz="2100" spc="5" dirty="0">
                <a:latin typeface="Tahoma"/>
                <a:cs typeface="Tahoma"/>
              </a:rPr>
              <a:t>the</a:t>
            </a:r>
            <a:endParaRPr sz="2100" dirty="0">
              <a:latin typeface="Tahoma"/>
              <a:cs typeface="Tahoma"/>
            </a:endParaRPr>
          </a:p>
          <a:p>
            <a:pPr marL="354965">
              <a:lnSpc>
                <a:spcPts val="2480"/>
              </a:lnSpc>
            </a:pPr>
            <a:r>
              <a:rPr sz="2100" spc="-5" dirty="0">
                <a:solidFill>
                  <a:srgbClr val="0070BF"/>
                </a:solidFill>
                <a:latin typeface="Consolas"/>
                <a:cs typeface="Consolas"/>
              </a:rPr>
              <a:t>close(fd)</a:t>
            </a:r>
            <a:r>
              <a:rPr sz="2100" spc="-65" dirty="0">
                <a:solidFill>
                  <a:srgbClr val="0070BF"/>
                </a:solidFill>
                <a:latin typeface="Consolas"/>
                <a:cs typeface="Consolas"/>
              </a:rPr>
              <a:t> </a:t>
            </a:r>
            <a:r>
              <a:rPr sz="2100" spc="-5" dirty="0">
                <a:latin typeface="Tahoma"/>
                <a:cs typeface="Tahoma"/>
              </a:rPr>
              <a:t>system call</a:t>
            </a:r>
            <a:endParaRPr sz="2100" dirty="0">
              <a:latin typeface="Tahoma"/>
              <a:cs typeface="Tahoma"/>
            </a:endParaRPr>
          </a:p>
          <a:p>
            <a:pPr>
              <a:lnSpc>
                <a:spcPct val="100000"/>
              </a:lnSpc>
              <a:spcBef>
                <a:spcPts val="50"/>
              </a:spcBef>
            </a:pPr>
            <a:endParaRPr sz="2950" dirty="0">
              <a:latin typeface="Tahoma"/>
              <a:cs typeface="Tahoma"/>
            </a:endParaRPr>
          </a:p>
          <a:p>
            <a:pPr marL="356235" indent="-344170">
              <a:lnSpc>
                <a:spcPct val="100000"/>
              </a:lnSpc>
              <a:buChar char="•"/>
              <a:tabLst>
                <a:tab pos="356235" algn="l"/>
                <a:tab pos="356870" algn="l"/>
              </a:tabLst>
            </a:pPr>
            <a:r>
              <a:rPr sz="2100" dirty="0">
                <a:latin typeface="Tahoma"/>
                <a:cs typeface="Tahoma"/>
              </a:rPr>
              <a:t>A</a:t>
            </a:r>
            <a:r>
              <a:rPr sz="2100" spc="-5" dirty="0">
                <a:latin typeface="Tahoma"/>
                <a:cs typeface="Tahoma"/>
              </a:rPr>
              <a:t> </a:t>
            </a:r>
            <a:r>
              <a:rPr sz="2100" dirty="0">
                <a:latin typeface="Tahoma"/>
                <a:cs typeface="Tahoma"/>
              </a:rPr>
              <a:t>pipe</a:t>
            </a:r>
            <a:r>
              <a:rPr sz="2100" spc="5" dirty="0">
                <a:latin typeface="Tahoma"/>
                <a:cs typeface="Tahoma"/>
              </a:rPr>
              <a:t> </a:t>
            </a:r>
            <a:r>
              <a:rPr sz="2100" spc="-5" dirty="0">
                <a:latin typeface="Tahoma"/>
                <a:cs typeface="Tahoma"/>
              </a:rPr>
              <a:t>exists</a:t>
            </a:r>
            <a:r>
              <a:rPr sz="2100" spc="-20" dirty="0">
                <a:latin typeface="Tahoma"/>
                <a:cs typeface="Tahoma"/>
              </a:rPr>
              <a:t> </a:t>
            </a:r>
            <a:r>
              <a:rPr sz="2100" dirty="0">
                <a:latin typeface="Tahoma"/>
                <a:cs typeface="Tahoma"/>
              </a:rPr>
              <a:t>until</a:t>
            </a:r>
            <a:r>
              <a:rPr sz="2100" spc="-20" dirty="0">
                <a:latin typeface="Tahoma"/>
                <a:cs typeface="Tahoma"/>
              </a:rPr>
              <a:t> </a:t>
            </a:r>
            <a:r>
              <a:rPr sz="2100" dirty="0">
                <a:latin typeface="Tahoma"/>
                <a:cs typeface="Tahoma"/>
              </a:rPr>
              <a:t>both</a:t>
            </a:r>
            <a:r>
              <a:rPr sz="2100" spc="-5" dirty="0">
                <a:latin typeface="Tahoma"/>
                <a:cs typeface="Tahoma"/>
              </a:rPr>
              <a:t> file</a:t>
            </a:r>
            <a:r>
              <a:rPr sz="2100" spc="-15" dirty="0">
                <a:latin typeface="Tahoma"/>
                <a:cs typeface="Tahoma"/>
              </a:rPr>
              <a:t> </a:t>
            </a:r>
            <a:r>
              <a:rPr sz="2100" spc="-5" dirty="0">
                <a:latin typeface="Tahoma"/>
                <a:cs typeface="Tahoma"/>
              </a:rPr>
              <a:t>descriptors</a:t>
            </a:r>
            <a:r>
              <a:rPr sz="2100" dirty="0">
                <a:latin typeface="Tahoma"/>
                <a:cs typeface="Tahoma"/>
              </a:rPr>
              <a:t> are</a:t>
            </a:r>
            <a:r>
              <a:rPr sz="2100" spc="5" dirty="0">
                <a:latin typeface="Tahoma"/>
                <a:cs typeface="Tahoma"/>
              </a:rPr>
              <a:t> </a:t>
            </a:r>
            <a:r>
              <a:rPr sz="2100" spc="-5" dirty="0">
                <a:latin typeface="Tahoma"/>
                <a:cs typeface="Tahoma"/>
              </a:rPr>
              <a:t>closed</a:t>
            </a:r>
            <a:r>
              <a:rPr sz="2100" spc="10" dirty="0">
                <a:latin typeface="Tahoma"/>
                <a:cs typeface="Tahoma"/>
              </a:rPr>
              <a:t> </a:t>
            </a:r>
            <a:r>
              <a:rPr sz="2100" dirty="0">
                <a:latin typeface="Tahoma"/>
                <a:cs typeface="Tahoma"/>
              </a:rPr>
              <a:t>in </a:t>
            </a:r>
            <a:r>
              <a:rPr sz="2100" spc="-5" dirty="0">
                <a:latin typeface="Tahoma"/>
                <a:cs typeface="Tahoma"/>
              </a:rPr>
              <a:t>all processes</a:t>
            </a:r>
            <a:endParaRPr sz="2100" dirty="0">
              <a:latin typeface="Tahoma"/>
              <a:cs typeface="Tahoma"/>
            </a:endParaRPr>
          </a:p>
          <a:p>
            <a:pPr>
              <a:lnSpc>
                <a:spcPct val="100000"/>
              </a:lnSpc>
              <a:spcBef>
                <a:spcPts val="25"/>
              </a:spcBef>
              <a:buFont typeface="Tahoma"/>
              <a:buChar char="•"/>
            </a:pPr>
            <a:endParaRPr sz="2900" dirty="0">
              <a:latin typeface="Tahoma"/>
              <a:cs typeface="Tahoma"/>
            </a:endParaRPr>
          </a:p>
          <a:p>
            <a:pPr marL="356235" indent="-344170">
              <a:lnSpc>
                <a:spcPct val="100000"/>
              </a:lnSpc>
              <a:buChar char="•"/>
              <a:tabLst>
                <a:tab pos="356235" algn="l"/>
                <a:tab pos="356870" algn="l"/>
              </a:tabLst>
            </a:pPr>
            <a:r>
              <a:rPr sz="2100" spc="-10" dirty="0">
                <a:latin typeface="Tahoma"/>
                <a:cs typeface="Tahoma"/>
              </a:rPr>
              <a:t>How</a:t>
            </a:r>
            <a:r>
              <a:rPr sz="2100" spc="5" dirty="0">
                <a:latin typeface="Tahoma"/>
                <a:cs typeface="Tahoma"/>
              </a:rPr>
              <a:t> </a:t>
            </a:r>
            <a:r>
              <a:rPr sz="2100" spc="-5" dirty="0">
                <a:latin typeface="Tahoma"/>
                <a:cs typeface="Tahoma"/>
              </a:rPr>
              <a:t>would</a:t>
            </a:r>
            <a:r>
              <a:rPr sz="2100" spc="5" dirty="0">
                <a:latin typeface="Tahoma"/>
                <a:cs typeface="Tahoma"/>
              </a:rPr>
              <a:t> </a:t>
            </a:r>
            <a:r>
              <a:rPr sz="2100" spc="-5" dirty="0">
                <a:latin typeface="Tahoma"/>
                <a:cs typeface="Tahoma"/>
              </a:rPr>
              <a:t>we</a:t>
            </a:r>
            <a:r>
              <a:rPr sz="2100" spc="10" dirty="0">
                <a:latin typeface="Tahoma"/>
                <a:cs typeface="Tahoma"/>
              </a:rPr>
              <a:t> </a:t>
            </a:r>
            <a:r>
              <a:rPr sz="2100" spc="-5" dirty="0">
                <a:latin typeface="Tahoma"/>
                <a:cs typeface="Tahoma"/>
              </a:rPr>
              <a:t>achieve</a:t>
            </a:r>
            <a:r>
              <a:rPr sz="2100" spc="-20" dirty="0">
                <a:latin typeface="Tahoma"/>
                <a:cs typeface="Tahoma"/>
              </a:rPr>
              <a:t> </a:t>
            </a:r>
            <a:r>
              <a:rPr sz="2100" dirty="0">
                <a:latin typeface="Tahoma"/>
                <a:cs typeface="Tahoma"/>
              </a:rPr>
              <a:t>two way</a:t>
            </a:r>
            <a:r>
              <a:rPr sz="2100" spc="-10" dirty="0">
                <a:latin typeface="Tahoma"/>
                <a:cs typeface="Tahoma"/>
              </a:rPr>
              <a:t> </a:t>
            </a:r>
            <a:r>
              <a:rPr sz="2100" dirty="0">
                <a:latin typeface="Tahoma"/>
                <a:cs typeface="Tahoma"/>
              </a:rPr>
              <a:t>communication?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119630" cy="452120"/>
          </a:xfrm>
          <a:prstGeom prst="rect">
            <a:avLst/>
          </a:prstGeom>
        </p:spPr>
        <p:txBody>
          <a:bodyPr vert="horz" wrap="square" lIns="0" tIns="12065" rIns="0" bIns="0" rtlCol="0">
            <a:spAutoFit/>
          </a:bodyPr>
          <a:lstStyle/>
          <a:p>
            <a:pPr marL="12700">
              <a:lnSpc>
                <a:spcPct val="100000"/>
              </a:lnSpc>
              <a:spcBef>
                <a:spcPts val="95"/>
              </a:spcBef>
            </a:pPr>
            <a:r>
              <a:rPr spc="-10" dirty="0"/>
              <a:t>Pipe</a:t>
            </a:r>
            <a:r>
              <a:rPr spc="-70" dirty="0"/>
              <a:t> </a:t>
            </a:r>
            <a:r>
              <a:rPr spc="-5" dirty="0"/>
              <a:t>Example</a:t>
            </a:r>
          </a:p>
        </p:txBody>
      </p:sp>
      <p:sp>
        <p:nvSpPr>
          <p:cNvPr id="3" name="object 3"/>
          <p:cNvSpPr txBox="1"/>
          <p:nvPr/>
        </p:nvSpPr>
        <p:spPr>
          <a:xfrm>
            <a:off x="860540" y="1562240"/>
            <a:ext cx="4309110" cy="5311140"/>
          </a:xfrm>
          <a:prstGeom prst="rect">
            <a:avLst/>
          </a:prstGeom>
        </p:spPr>
        <p:txBody>
          <a:bodyPr vert="horz" wrap="square" lIns="0" tIns="64135" rIns="0" bIns="0" rtlCol="0">
            <a:spAutoFit/>
          </a:bodyPr>
          <a:lstStyle/>
          <a:p>
            <a:pPr marL="12700">
              <a:lnSpc>
                <a:spcPct val="100000"/>
              </a:lnSpc>
              <a:spcBef>
                <a:spcPts val="505"/>
              </a:spcBef>
            </a:pPr>
            <a:r>
              <a:rPr sz="1700" spc="-5" dirty="0">
                <a:latin typeface="Tahoma"/>
                <a:cs typeface="Tahoma"/>
              </a:rPr>
              <a:t>int</a:t>
            </a:r>
            <a:r>
              <a:rPr sz="1700" spc="-20" dirty="0">
                <a:latin typeface="Tahoma"/>
                <a:cs typeface="Tahoma"/>
              </a:rPr>
              <a:t> </a:t>
            </a:r>
            <a:r>
              <a:rPr sz="1700" spc="-5" dirty="0">
                <a:latin typeface="Tahoma"/>
                <a:cs typeface="Tahoma"/>
              </a:rPr>
              <a:t>main()</a:t>
            </a:r>
            <a:r>
              <a:rPr sz="1700" spc="-30" dirty="0">
                <a:latin typeface="Tahoma"/>
                <a:cs typeface="Tahoma"/>
              </a:rPr>
              <a:t> </a:t>
            </a:r>
            <a:r>
              <a:rPr sz="1700" dirty="0">
                <a:latin typeface="Tahoma"/>
                <a:cs typeface="Tahoma"/>
              </a:rPr>
              <a:t>{</a:t>
            </a:r>
            <a:endParaRPr sz="1700">
              <a:latin typeface="Tahoma"/>
              <a:cs typeface="Tahoma"/>
            </a:endParaRPr>
          </a:p>
          <a:p>
            <a:pPr marL="285115">
              <a:lnSpc>
                <a:spcPct val="100000"/>
              </a:lnSpc>
              <a:spcBef>
                <a:spcPts val="409"/>
              </a:spcBef>
              <a:tabLst>
                <a:tab pos="1492885" algn="l"/>
              </a:tabLst>
            </a:pPr>
            <a:r>
              <a:rPr sz="1700" spc="-5" dirty="0">
                <a:latin typeface="Tahoma"/>
                <a:cs typeface="Tahoma"/>
              </a:rPr>
              <a:t>int</a:t>
            </a:r>
            <a:r>
              <a:rPr sz="1700" spc="10" dirty="0">
                <a:latin typeface="Tahoma"/>
                <a:cs typeface="Tahoma"/>
              </a:rPr>
              <a:t> </a:t>
            </a:r>
            <a:r>
              <a:rPr sz="1700" spc="-5" dirty="0">
                <a:latin typeface="Tahoma"/>
                <a:cs typeface="Tahoma"/>
              </a:rPr>
              <a:t>pfds[2];	</a:t>
            </a:r>
            <a:r>
              <a:rPr sz="1700" dirty="0">
                <a:latin typeface="Tahoma"/>
                <a:cs typeface="Tahoma"/>
              </a:rPr>
              <a:t>char</a:t>
            </a:r>
            <a:r>
              <a:rPr sz="1700" spc="-35" dirty="0">
                <a:latin typeface="Tahoma"/>
                <a:cs typeface="Tahoma"/>
              </a:rPr>
              <a:t> </a:t>
            </a:r>
            <a:r>
              <a:rPr sz="1700" spc="-5" dirty="0">
                <a:latin typeface="Tahoma"/>
                <a:cs typeface="Tahoma"/>
              </a:rPr>
              <a:t>buf[30];</a:t>
            </a:r>
            <a:endParaRPr sz="1700">
              <a:latin typeface="Tahoma"/>
              <a:cs typeface="Tahoma"/>
            </a:endParaRPr>
          </a:p>
          <a:p>
            <a:pPr marL="285115">
              <a:lnSpc>
                <a:spcPct val="100000"/>
              </a:lnSpc>
              <a:spcBef>
                <a:spcPts val="405"/>
              </a:spcBef>
            </a:pPr>
            <a:r>
              <a:rPr sz="1700" b="1" spc="-5" dirty="0">
                <a:solidFill>
                  <a:srgbClr val="0070BF"/>
                </a:solidFill>
                <a:latin typeface="Tahoma"/>
                <a:cs typeface="Tahoma"/>
              </a:rPr>
              <a:t>pipe(pfds);</a:t>
            </a:r>
            <a:endParaRPr sz="1700">
              <a:latin typeface="Tahoma"/>
              <a:cs typeface="Tahoma"/>
            </a:endParaRPr>
          </a:p>
          <a:p>
            <a:pPr marL="285115">
              <a:lnSpc>
                <a:spcPct val="100000"/>
              </a:lnSpc>
              <a:spcBef>
                <a:spcPts val="409"/>
              </a:spcBef>
            </a:pPr>
            <a:r>
              <a:rPr sz="1700" dirty="0">
                <a:latin typeface="Tahoma"/>
                <a:cs typeface="Tahoma"/>
              </a:rPr>
              <a:t>if</a:t>
            </a:r>
            <a:r>
              <a:rPr sz="1700" spc="-30" dirty="0">
                <a:latin typeface="Tahoma"/>
                <a:cs typeface="Tahoma"/>
              </a:rPr>
              <a:t> </a:t>
            </a:r>
            <a:r>
              <a:rPr sz="1700" spc="-5" dirty="0">
                <a:solidFill>
                  <a:srgbClr val="0070BF"/>
                </a:solidFill>
                <a:latin typeface="Tahoma"/>
                <a:cs typeface="Tahoma"/>
              </a:rPr>
              <a:t>(!fork()</a:t>
            </a:r>
            <a:r>
              <a:rPr sz="1700" spc="-5" dirty="0">
                <a:latin typeface="Tahoma"/>
                <a:cs typeface="Tahoma"/>
              </a:rPr>
              <a:t>)</a:t>
            </a:r>
            <a:r>
              <a:rPr sz="1700" spc="-20" dirty="0">
                <a:latin typeface="Tahoma"/>
                <a:cs typeface="Tahoma"/>
              </a:rPr>
              <a:t> </a:t>
            </a:r>
            <a:r>
              <a:rPr sz="1700" dirty="0">
                <a:latin typeface="Tahoma"/>
                <a:cs typeface="Tahoma"/>
              </a:rPr>
              <a:t>{</a:t>
            </a:r>
            <a:endParaRPr sz="1700">
              <a:latin typeface="Tahoma"/>
              <a:cs typeface="Tahoma"/>
            </a:endParaRPr>
          </a:p>
          <a:p>
            <a:pPr marL="520065">
              <a:lnSpc>
                <a:spcPct val="100000"/>
              </a:lnSpc>
              <a:spcBef>
                <a:spcPts val="409"/>
              </a:spcBef>
            </a:pPr>
            <a:r>
              <a:rPr sz="1700" b="1" spc="-5" dirty="0">
                <a:solidFill>
                  <a:srgbClr val="0070BF"/>
                </a:solidFill>
                <a:latin typeface="Tahoma"/>
                <a:cs typeface="Tahoma"/>
              </a:rPr>
              <a:t>close(pfds[0]);</a:t>
            </a:r>
            <a:endParaRPr sz="1700">
              <a:latin typeface="Tahoma"/>
              <a:cs typeface="Tahoma"/>
            </a:endParaRPr>
          </a:p>
          <a:p>
            <a:pPr marL="558165">
              <a:lnSpc>
                <a:spcPct val="100000"/>
              </a:lnSpc>
              <a:spcBef>
                <a:spcPts val="405"/>
              </a:spcBef>
            </a:pPr>
            <a:r>
              <a:rPr sz="1700" spc="-5" dirty="0">
                <a:latin typeface="Tahoma"/>
                <a:cs typeface="Tahoma"/>
              </a:rPr>
              <a:t>printf("</a:t>
            </a:r>
            <a:r>
              <a:rPr sz="1700" spc="5" dirty="0">
                <a:latin typeface="Tahoma"/>
                <a:cs typeface="Tahoma"/>
              </a:rPr>
              <a:t> </a:t>
            </a:r>
            <a:r>
              <a:rPr sz="1700" dirty="0">
                <a:latin typeface="Tahoma"/>
                <a:cs typeface="Tahoma"/>
              </a:rPr>
              <a:t>CHILD: </a:t>
            </a:r>
            <a:r>
              <a:rPr sz="1700" spc="-10" dirty="0">
                <a:latin typeface="Tahoma"/>
                <a:cs typeface="Tahoma"/>
              </a:rPr>
              <a:t>writing</a:t>
            </a:r>
            <a:r>
              <a:rPr sz="1700" spc="25" dirty="0">
                <a:latin typeface="Tahoma"/>
                <a:cs typeface="Tahoma"/>
              </a:rPr>
              <a:t> </a:t>
            </a:r>
            <a:r>
              <a:rPr sz="1700" spc="-5" dirty="0">
                <a:latin typeface="Tahoma"/>
                <a:cs typeface="Tahoma"/>
              </a:rPr>
              <a:t>to</a:t>
            </a:r>
            <a:r>
              <a:rPr sz="1700" spc="-15" dirty="0">
                <a:latin typeface="Tahoma"/>
                <a:cs typeface="Tahoma"/>
              </a:rPr>
              <a:t> </a:t>
            </a:r>
            <a:r>
              <a:rPr sz="1700" spc="-5" dirty="0">
                <a:latin typeface="Tahoma"/>
                <a:cs typeface="Tahoma"/>
              </a:rPr>
              <a:t>the</a:t>
            </a:r>
            <a:r>
              <a:rPr sz="1700" dirty="0">
                <a:latin typeface="Tahoma"/>
                <a:cs typeface="Tahoma"/>
              </a:rPr>
              <a:t> </a:t>
            </a:r>
            <a:r>
              <a:rPr sz="1700" spc="-5" dirty="0">
                <a:latin typeface="Tahoma"/>
                <a:cs typeface="Tahoma"/>
              </a:rPr>
              <a:t>pipe\n");</a:t>
            </a:r>
            <a:endParaRPr sz="1700">
              <a:latin typeface="Tahoma"/>
              <a:cs typeface="Tahoma"/>
            </a:endParaRPr>
          </a:p>
          <a:p>
            <a:pPr marL="558165" marR="1164590" algn="just">
              <a:lnSpc>
                <a:spcPct val="120000"/>
              </a:lnSpc>
            </a:pPr>
            <a:r>
              <a:rPr sz="1700" b="1" spc="-5" dirty="0">
                <a:solidFill>
                  <a:srgbClr val="0070BF"/>
                </a:solidFill>
                <a:latin typeface="Tahoma"/>
                <a:cs typeface="Tahoma"/>
              </a:rPr>
              <a:t>write</a:t>
            </a:r>
            <a:r>
              <a:rPr sz="1700" spc="-5" dirty="0">
                <a:latin typeface="Tahoma"/>
                <a:cs typeface="Tahoma"/>
              </a:rPr>
              <a:t>(</a:t>
            </a:r>
            <a:r>
              <a:rPr sz="1700" b="1" spc="-5" dirty="0">
                <a:solidFill>
                  <a:srgbClr val="0070BF"/>
                </a:solidFill>
                <a:latin typeface="Tahoma"/>
                <a:cs typeface="Tahoma"/>
              </a:rPr>
              <a:t>pfds[1]</a:t>
            </a:r>
            <a:r>
              <a:rPr sz="1700" spc="-5" dirty="0">
                <a:latin typeface="Tahoma"/>
                <a:cs typeface="Tahoma"/>
              </a:rPr>
              <a:t>, "test", </a:t>
            </a:r>
            <a:r>
              <a:rPr sz="1700" dirty="0">
                <a:latin typeface="Tahoma"/>
                <a:cs typeface="Tahoma"/>
              </a:rPr>
              <a:t>5); </a:t>
            </a:r>
            <a:r>
              <a:rPr sz="1700" spc="-520" dirty="0">
                <a:latin typeface="Tahoma"/>
                <a:cs typeface="Tahoma"/>
              </a:rPr>
              <a:t> </a:t>
            </a:r>
            <a:r>
              <a:rPr sz="1700" spc="-5" dirty="0">
                <a:latin typeface="Tahoma"/>
                <a:cs typeface="Tahoma"/>
              </a:rPr>
              <a:t>printf(" </a:t>
            </a:r>
            <a:r>
              <a:rPr sz="1700" dirty="0">
                <a:latin typeface="Tahoma"/>
                <a:cs typeface="Tahoma"/>
              </a:rPr>
              <a:t>CHILD: </a:t>
            </a:r>
            <a:r>
              <a:rPr sz="1700" spc="-5" dirty="0">
                <a:latin typeface="Tahoma"/>
                <a:cs typeface="Tahoma"/>
              </a:rPr>
              <a:t>exiting\n"); </a:t>
            </a:r>
            <a:r>
              <a:rPr sz="1700" spc="-520" dirty="0">
                <a:latin typeface="Tahoma"/>
                <a:cs typeface="Tahoma"/>
              </a:rPr>
              <a:t> </a:t>
            </a:r>
            <a:r>
              <a:rPr sz="1700" spc="-5" dirty="0">
                <a:latin typeface="Tahoma"/>
                <a:cs typeface="Tahoma"/>
              </a:rPr>
              <a:t>exit(0);</a:t>
            </a:r>
            <a:endParaRPr sz="1700">
              <a:latin typeface="Tahoma"/>
              <a:cs typeface="Tahoma"/>
            </a:endParaRPr>
          </a:p>
          <a:p>
            <a:pPr marL="285115">
              <a:lnSpc>
                <a:spcPct val="100000"/>
              </a:lnSpc>
              <a:spcBef>
                <a:spcPts val="409"/>
              </a:spcBef>
            </a:pPr>
            <a:r>
              <a:rPr sz="1700" dirty="0">
                <a:latin typeface="Tahoma"/>
                <a:cs typeface="Tahoma"/>
              </a:rPr>
              <a:t>}</a:t>
            </a:r>
            <a:endParaRPr sz="1700">
              <a:latin typeface="Tahoma"/>
              <a:cs typeface="Tahoma"/>
            </a:endParaRPr>
          </a:p>
          <a:p>
            <a:pPr marL="285115">
              <a:lnSpc>
                <a:spcPct val="100000"/>
              </a:lnSpc>
              <a:spcBef>
                <a:spcPts val="405"/>
              </a:spcBef>
            </a:pPr>
            <a:r>
              <a:rPr sz="1700" dirty="0">
                <a:latin typeface="Tahoma"/>
                <a:cs typeface="Tahoma"/>
              </a:rPr>
              <a:t>else</a:t>
            </a:r>
            <a:r>
              <a:rPr sz="1700" spc="-30" dirty="0">
                <a:latin typeface="Tahoma"/>
                <a:cs typeface="Tahoma"/>
              </a:rPr>
              <a:t> </a:t>
            </a:r>
            <a:r>
              <a:rPr sz="1700" dirty="0">
                <a:latin typeface="Tahoma"/>
                <a:cs typeface="Tahoma"/>
              </a:rPr>
              <a:t>{</a:t>
            </a:r>
            <a:endParaRPr sz="1700">
              <a:latin typeface="Tahoma"/>
              <a:cs typeface="Tahoma"/>
            </a:endParaRPr>
          </a:p>
          <a:p>
            <a:pPr marL="558165">
              <a:lnSpc>
                <a:spcPct val="100000"/>
              </a:lnSpc>
              <a:spcBef>
                <a:spcPts val="409"/>
              </a:spcBef>
            </a:pPr>
            <a:r>
              <a:rPr sz="1700" b="1" spc="-5" dirty="0">
                <a:solidFill>
                  <a:srgbClr val="0070BF"/>
                </a:solidFill>
                <a:latin typeface="Tahoma"/>
                <a:cs typeface="Tahoma"/>
              </a:rPr>
              <a:t>close(pfds[1]);</a:t>
            </a:r>
            <a:endParaRPr sz="1700">
              <a:latin typeface="Tahoma"/>
              <a:cs typeface="Tahoma"/>
            </a:endParaRPr>
          </a:p>
          <a:p>
            <a:pPr marL="558165">
              <a:lnSpc>
                <a:spcPct val="100000"/>
              </a:lnSpc>
              <a:spcBef>
                <a:spcPts val="409"/>
              </a:spcBef>
            </a:pPr>
            <a:r>
              <a:rPr sz="1700" spc="-5" dirty="0">
                <a:latin typeface="Tahoma"/>
                <a:cs typeface="Tahoma"/>
              </a:rPr>
              <a:t>printf("PARENT: reading</a:t>
            </a:r>
            <a:r>
              <a:rPr sz="1700" dirty="0">
                <a:latin typeface="Tahoma"/>
                <a:cs typeface="Tahoma"/>
              </a:rPr>
              <a:t> </a:t>
            </a:r>
            <a:r>
              <a:rPr sz="1700" spc="-5" dirty="0">
                <a:latin typeface="Tahoma"/>
                <a:cs typeface="Tahoma"/>
              </a:rPr>
              <a:t>from</a:t>
            </a:r>
            <a:r>
              <a:rPr sz="1700" spc="-10" dirty="0">
                <a:latin typeface="Tahoma"/>
                <a:cs typeface="Tahoma"/>
              </a:rPr>
              <a:t> </a:t>
            </a:r>
            <a:r>
              <a:rPr sz="1700" spc="-5" dirty="0">
                <a:latin typeface="Tahoma"/>
                <a:cs typeface="Tahoma"/>
              </a:rPr>
              <a:t>pipe\n");</a:t>
            </a:r>
            <a:endParaRPr sz="1700">
              <a:latin typeface="Tahoma"/>
              <a:cs typeface="Tahoma"/>
            </a:endParaRPr>
          </a:p>
          <a:p>
            <a:pPr marL="520065">
              <a:lnSpc>
                <a:spcPct val="100000"/>
              </a:lnSpc>
              <a:spcBef>
                <a:spcPts val="405"/>
              </a:spcBef>
            </a:pPr>
            <a:r>
              <a:rPr sz="1700" b="1" spc="-5" dirty="0">
                <a:solidFill>
                  <a:srgbClr val="0070BF"/>
                </a:solidFill>
                <a:latin typeface="Tahoma"/>
                <a:cs typeface="Tahoma"/>
              </a:rPr>
              <a:t>read</a:t>
            </a:r>
            <a:r>
              <a:rPr sz="1700" spc="-5" dirty="0">
                <a:latin typeface="Tahoma"/>
                <a:cs typeface="Tahoma"/>
              </a:rPr>
              <a:t>(</a:t>
            </a:r>
            <a:r>
              <a:rPr sz="1700" b="1" spc="-5" dirty="0">
                <a:solidFill>
                  <a:srgbClr val="0070BF"/>
                </a:solidFill>
                <a:latin typeface="Tahoma"/>
                <a:cs typeface="Tahoma"/>
              </a:rPr>
              <a:t>pfds[0]</a:t>
            </a:r>
            <a:r>
              <a:rPr sz="1700" spc="-5" dirty="0">
                <a:latin typeface="Tahoma"/>
                <a:cs typeface="Tahoma"/>
              </a:rPr>
              <a:t>,</a:t>
            </a:r>
            <a:r>
              <a:rPr sz="1700" spc="15" dirty="0">
                <a:latin typeface="Tahoma"/>
                <a:cs typeface="Tahoma"/>
              </a:rPr>
              <a:t> </a:t>
            </a:r>
            <a:r>
              <a:rPr sz="1700" spc="-5" dirty="0">
                <a:latin typeface="Tahoma"/>
                <a:cs typeface="Tahoma"/>
              </a:rPr>
              <a:t>buf,</a:t>
            </a:r>
            <a:r>
              <a:rPr sz="1700" spc="-15" dirty="0">
                <a:latin typeface="Tahoma"/>
                <a:cs typeface="Tahoma"/>
              </a:rPr>
              <a:t> </a:t>
            </a:r>
            <a:r>
              <a:rPr sz="1700" dirty="0">
                <a:latin typeface="Tahoma"/>
                <a:cs typeface="Tahoma"/>
              </a:rPr>
              <a:t>5);</a:t>
            </a:r>
            <a:endParaRPr sz="1700">
              <a:latin typeface="Tahoma"/>
              <a:cs typeface="Tahoma"/>
            </a:endParaRPr>
          </a:p>
          <a:p>
            <a:pPr marL="558165" marR="50165">
              <a:lnSpc>
                <a:spcPct val="120000"/>
              </a:lnSpc>
            </a:pPr>
            <a:r>
              <a:rPr sz="1700" spc="-5" dirty="0">
                <a:latin typeface="Tahoma"/>
                <a:cs typeface="Tahoma"/>
              </a:rPr>
              <a:t>printf( </a:t>
            </a:r>
            <a:r>
              <a:rPr sz="1700" dirty="0">
                <a:latin typeface="Tahoma"/>
                <a:cs typeface="Tahoma"/>
              </a:rPr>
              <a:t>"PARENT: read </a:t>
            </a:r>
            <a:r>
              <a:rPr sz="1700" spc="-5" dirty="0">
                <a:latin typeface="Tahoma"/>
                <a:cs typeface="Tahoma"/>
              </a:rPr>
              <a:t>\"%s\"\n", buf); </a:t>
            </a:r>
            <a:r>
              <a:rPr sz="1700" spc="-520" dirty="0">
                <a:latin typeface="Tahoma"/>
                <a:cs typeface="Tahoma"/>
              </a:rPr>
              <a:t> </a:t>
            </a:r>
            <a:r>
              <a:rPr sz="1700" spc="-5" dirty="0">
                <a:latin typeface="Tahoma"/>
                <a:cs typeface="Tahoma"/>
              </a:rPr>
              <a:t>wait(NULL);</a:t>
            </a:r>
            <a:endParaRPr sz="1700">
              <a:latin typeface="Tahoma"/>
              <a:cs typeface="Tahoma"/>
            </a:endParaRPr>
          </a:p>
          <a:p>
            <a:pPr marL="285115">
              <a:lnSpc>
                <a:spcPct val="100000"/>
              </a:lnSpc>
              <a:spcBef>
                <a:spcPts val="409"/>
              </a:spcBef>
            </a:pPr>
            <a:r>
              <a:rPr sz="1700" dirty="0">
                <a:latin typeface="Tahoma"/>
                <a:cs typeface="Tahoma"/>
              </a:rPr>
              <a:t>}</a:t>
            </a:r>
            <a:endParaRPr sz="1700">
              <a:latin typeface="Tahoma"/>
              <a:cs typeface="Tahoma"/>
            </a:endParaRPr>
          </a:p>
        </p:txBody>
      </p:sp>
      <p:sp>
        <p:nvSpPr>
          <p:cNvPr id="4" name="object 4"/>
          <p:cNvSpPr txBox="1"/>
          <p:nvPr/>
        </p:nvSpPr>
        <p:spPr>
          <a:xfrm>
            <a:off x="860540" y="6898599"/>
            <a:ext cx="129539"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Tahoma"/>
                <a:cs typeface="Tahoma"/>
              </a:rPr>
              <a:t>}</a:t>
            </a:r>
            <a:endParaRPr sz="1700">
              <a:latin typeface="Tahoma"/>
              <a:cs typeface="Tahoma"/>
            </a:endParaRPr>
          </a:p>
        </p:txBody>
      </p:sp>
      <p:sp>
        <p:nvSpPr>
          <p:cNvPr id="5" name="object 5"/>
          <p:cNvSpPr txBox="1"/>
          <p:nvPr/>
        </p:nvSpPr>
        <p:spPr>
          <a:xfrm>
            <a:off x="4641599" y="6871236"/>
            <a:ext cx="78105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2-Process</a:t>
            </a:r>
            <a:endParaRPr sz="1400">
              <a:latin typeface="Tahoma"/>
              <a:cs typeface="Tahoma"/>
            </a:endParaRPr>
          </a:p>
        </p:txBody>
      </p:sp>
      <p:sp>
        <p:nvSpPr>
          <p:cNvPr id="6" name="object 6"/>
          <p:cNvSpPr txBox="1"/>
          <p:nvPr/>
        </p:nvSpPr>
        <p:spPr>
          <a:xfrm>
            <a:off x="9022633"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8</a:t>
            </a:r>
            <a:r>
              <a:rPr sz="1400" dirty="0">
                <a:latin typeface="Tahoma"/>
                <a:cs typeface="Tahoma"/>
              </a:rPr>
              <a:t>4</a:t>
            </a:r>
            <a:endParaRPr sz="1400">
              <a:latin typeface="Tahoma"/>
              <a:cs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6565265" cy="452120"/>
          </a:xfrm>
          <a:prstGeom prst="rect">
            <a:avLst/>
          </a:prstGeom>
        </p:spPr>
        <p:txBody>
          <a:bodyPr vert="horz" wrap="square" lIns="0" tIns="12065" rIns="0" bIns="0" rtlCol="0">
            <a:spAutoFit/>
          </a:bodyPr>
          <a:lstStyle/>
          <a:p>
            <a:pPr marL="12700">
              <a:lnSpc>
                <a:spcPct val="100000"/>
              </a:lnSpc>
              <a:spcBef>
                <a:spcPts val="95"/>
              </a:spcBef>
            </a:pPr>
            <a:r>
              <a:rPr spc="-5" dirty="0"/>
              <a:t>Full </a:t>
            </a:r>
            <a:r>
              <a:rPr spc="-10" dirty="0"/>
              <a:t>Duplex</a:t>
            </a:r>
            <a:r>
              <a:rPr spc="30" dirty="0"/>
              <a:t> </a:t>
            </a:r>
            <a:r>
              <a:rPr spc="-5" dirty="0"/>
              <a:t>Communication </a:t>
            </a:r>
            <a:r>
              <a:rPr dirty="0"/>
              <a:t>via</a:t>
            </a:r>
            <a:r>
              <a:rPr spc="5" dirty="0"/>
              <a:t> </a:t>
            </a:r>
            <a:r>
              <a:rPr spc="-5" dirty="0"/>
              <a:t>Two</a:t>
            </a:r>
            <a:r>
              <a:rPr spc="10" dirty="0"/>
              <a:t> </a:t>
            </a:r>
            <a:r>
              <a:rPr spc="-5" dirty="0"/>
              <a:t>Pipes</a:t>
            </a:r>
          </a:p>
        </p:txBody>
      </p:sp>
      <p:grpSp>
        <p:nvGrpSpPr>
          <p:cNvPr id="3" name="object 3"/>
          <p:cNvGrpSpPr/>
          <p:nvPr/>
        </p:nvGrpSpPr>
        <p:grpSpPr>
          <a:xfrm>
            <a:off x="1037844" y="2427732"/>
            <a:ext cx="7932420" cy="3733800"/>
            <a:chOff x="1037844" y="2427732"/>
            <a:chExt cx="7932420" cy="3733800"/>
          </a:xfrm>
        </p:grpSpPr>
        <p:sp>
          <p:nvSpPr>
            <p:cNvPr id="4" name="object 4"/>
            <p:cNvSpPr/>
            <p:nvPr/>
          </p:nvSpPr>
          <p:spPr>
            <a:xfrm>
              <a:off x="1566659" y="2427744"/>
              <a:ext cx="7385684" cy="3733800"/>
            </a:xfrm>
            <a:custGeom>
              <a:avLst/>
              <a:gdLst/>
              <a:ahLst/>
              <a:cxnLst/>
              <a:rect l="l" t="t" r="r" b="b"/>
              <a:pathLst>
                <a:path w="7385684" h="3733800">
                  <a:moveTo>
                    <a:pt x="2286012" y="0"/>
                  </a:moveTo>
                  <a:lnTo>
                    <a:pt x="2273820" y="0"/>
                  </a:lnTo>
                  <a:lnTo>
                    <a:pt x="2273820" y="12192"/>
                  </a:lnTo>
                  <a:lnTo>
                    <a:pt x="2273820" y="1054608"/>
                  </a:lnTo>
                  <a:lnTo>
                    <a:pt x="13716" y="1054608"/>
                  </a:lnTo>
                  <a:lnTo>
                    <a:pt x="13716" y="12192"/>
                  </a:lnTo>
                  <a:lnTo>
                    <a:pt x="2273820" y="12192"/>
                  </a:lnTo>
                  <a:lnTo>
                    <a:pt x="2273820" y="0"/>
                  </a:lnTo>
                  <a:lnTo>
                    <a:pt x="0" y="0"/>
                  </a:lnTo>
                  <a:lnTo>
                    <a:pt x="0" y="1066800"/>
                  </a:lnTo>
                  <a:lnTo>
                    <a:pt x="2286012" y="1066800"/>
                  </a:lnTo>
                  <a:lnTo>
                    <a:pt x="2286012" y="1060704"/>
                  </a:lnTo>
                  <a:lnTo>
                    <a:pt x="2286012" y="1054608"/>
                  </a:lnTo>
                  <a:lnTo>
                    <a:pt x="2286012" y="12192"/>
                  </a:lnTo>
                  <a:lnTo>
                    <a:pt x="2286012" y="6096"/>
                  </a:lnTo>
                  <a:lnTo>
                    <a:pt x="2286012" y="0"/>
                  </a:lnTo>
                  <a:close/>
                </a:path>
                <a:path w="7385684" h="3733800">
                  <a:moveTo>
                    <a:pt x="2359164" y="2578595"/>
                  </a:moveTo>
                  <a:lnTo>
                    <a:pt x="1688604" y="2212848"/>
                  </a:lnTo>
                  <a:lnTo>
                    <a:pt x="1682496" y="2223516"/>
                  </a:lnTo>
                  <a:lnTo>
                    <a:pt x="2353056" y="2589263"/>
                  </a:lnTo>
                  <a:lnTo>
                    <a:pt x="2359164" y="2578595"/>
                  </a:lnTo>
                  <a:close/>
                </a:path>
                <a:path w="7385684" h="3733800">
                  <a:moveTo>
                    <a:pt x="2737104" y="451091"/>
                  </a:moveTo>
                  <a:lnTo>
                    <a:pt x="2295156" y="451091"/>
                  </a:lnTo>
                  <a:lnTo>
                    <a:pt x="2295156" y="463283"/>
                  </a:lnTo>
                  <a:lnTo>
                    <a:pt x="2737104" y="463283"/>
                  </a:lnTo>
                  <a:lnTo>
                    <a:pt x="2737104" y="451091"/>
                  </a:lnTo>
                  <a:close/>
                </a:path>
                <a:path w="7385684" h="3733800">
                  <a:moveTo>
                    <a:pt x="2971812" y="3349739"/>
                  </a:moveTo>
                  <a:lnTo>
                    <a:pt x="2959620" y="3349739"/>
                  </a:lnTo>
                  <a:lnTo>
                    <a:pt x="2959620" y="3361931"/>
                  </a:lnTo>
                  <a:lnTo>
                    <a:pt x="2959620" y="3496043"/>
                  </a:lnTo>
                  <a:lnTo>
                    <a:pt x="2775216" y="3496043"/>
                  </a:lnTo>
                  <a:lnTo>
                    <a:pt x="2775216" y="3562261"/>
                  </a:lnTo>
                  <a:lnTo>
                    <a:pt x="2612999" y="3433559"/>
                  </a:lnTo>
                  <a:lnTo>
                    <a:pt x="2607233" y="3428987"/>
                  </a:lnTo>
                  <a:lnTo>
                    <a:pt x="2612999" y="3424415"/>
                  </a:lnTo>
                  <a:lnTo>
                    <a:pt x="2775216" y="3295726"/>
                  </a:lnTo>
                  <a:lnTo>
                    <a:pt x="2775216" y="3361931"/>
                  </a:lnTo>
                  <a:lnTo>
                    <a:pt x="2959620" y="3361931"/>
                  </a:lnTo>
                  <a:lnTo>
                    <a:pt x="2959620" y="3349739"/>
                  </a:lnTo>
                  <a:lnTo>
                    <a:pt x="2788932" y="3349739"/>
                  </a:lnTo>
                  <a:lnTo>
                    <a:pt x="2788932" y="3282683"/>
                  </a:lnTo>
                  <a:lnTo>
                    <a:pt x="2788932" y="3268967"/>
                  </a:lnTo>
                  <a:lnTo>
                    <a:pt x="2587764" y="3428987"/>
                  </a:lnTo>
                  <a:lnTo>
                    <a:pt x="2788932" y="3587483"/>
                  </a:lnTo>
                  <a:lnTo>
                    <a:pt x="2788932" y="3575291"/>
                  </a:lnTo>
                  <a:lnTo>
                    <a:pt x="2788932" y="3508235"/>
                  </a:lnTo>
                  <a:lnTo>
                    <a:pt x="2971812" y="3508235"/>
                  </a:lnTo>
                  <a:lnTo>
                    <a:pt x="2971812" y="3496043"/>
                  </a:lnTo>
                  <a:lnTo>
                    <a:pt x="2971812" y="3361931"/>
                  </a:lnTo>
                  <a:lnTo>
                    <a:pt x="2971812" y="3349739"/>
                  </a:lnTo>
                  <a:close/>
                </a:path>
                <a:path w="7385684" h="3733800">
                  <a:moveTo>
                    <a:pt x="4349496" y="2590787"/>
                  </a:moveTo>
                  <a:lnTo>
                    <a:pt x="4340237" y="2584691"/>
                  </a:lnTo>
                  <a:lnTo>
                    <a:pt x="4326102" y="2575395"/>
                  </a:lnTo>
                  <a:lnTo>
                    <a:pt x="4326102" y="2590063"/>
                  </a:lnTo>
                  <a:lnTo>
                    <a:pt x="4120896" y="2724988"/>
                  </a:lnTo>
                  <a:lnTo>
                    <a:pt x="4120896" y="2670035"/>
                  </a:lnTo>
                  <a:lnTo>
                    <a:pt x="4120896" y="2657843"/>
                  </a:lnTo>
                  <a:lnTo>
                    <a:pt x="3899916" y="2657843"/>
                  </a:lnTo>
                  <a:lnTo>
                    <a:pt x="3899916" y="2523731"/>
                  </a:lnTo>
                  <a:lnTo>
                    <a:pt x="4120896" y="2523731"/>
                  </a:lnTo>
                  <a:lnTo>
                    <a:pt x="4120896" y="2511539"/>
                  </a:lnTo>
                  <a:lnTo>
                    <a:pt x="4120896" y="2456535"/>
                  </a:lnTo>
                  <a:lnTo>
                    <a:pt x="4326102" y="2590063"/>
                  </a:lnTo>
                  <a:lnTo>
                    <a:pt x="4326102" y="2575395"/>
                  </a:lnTo>
                  <a:lnTo>
                    <a:pt x="4127233" y="2444483"/>
                  </a:lnTo>
                  <a:lnTo>
                    <a:pt x="4108704" y="2432291"/>
                  </a:lnTo>
                  <a:lnTo>
                    <a:pt x="4108704" y="2511539"/>
                  </a:lnTo>
                  <a:lnTo>
                    <a:pt x="3886200" y="2511539"/>
                  </a:lnTo>
                  <a:lnTo>
                    <a:pt x="3886200" y="2670035"/>
                  </a:lnTo>
                  <a:lnTo>
                    <a:pt x="4108704" y="2670035"/>
                  </a:lnTo>
                  <a:lnTo>
                    <a:pt x="4108704" y="2749283"/>
                  </a:lnTo>
                  <a:lnTo>
                    <a:pt x="4127233" y="2737091"/>
                  </a:lnTo>
                  <a:lnTo>
                    <a:pt x="4342562" y="2595359"/>
                  </a:lnTo>
                  <a:lnTo>
                    <a:pt x="4349496" y="2590787"/>
                  </a:lnTo>
                  <a:close/>
                </a:path>
                <a:path w="7385684" h="3733800">
                  <a:moveTo>
                    <a:pt x="4419612" y="3200400"/>
                  </a:moveTo>
                  <a:lnTo>
                    <a:pt x="4407420" y="3200400"/>
                  </a:lnTo>
                  <a:lnTo>
                    <a:pt x="4407420" y="3212592"/>
                  </a:lnTo>
                  <a:lnTo>
                    <a:pt x="4407420" y="3645408"/>
                  </a:lnTo>
                  <a:lnTo>
                    <a:pt x="2452128" y="3645408"/>
                  </a:lnTo>
                  <a:lnTo>
                    <a:pt x="2452128" y="3212592"/>
                  </a:lnTo>
                  <a:lnTo>
                    <a:pt x="4407420" y="3212592"/>
                  </a:lnTo>
                  <a:lnTo>
                    <a:pt x="4407420" y="3200400"/>
                  </a:lnTo>
                  <a:lnTo>
                    <a:pt x="2438412" y="3200400"/>
                  </a:lnTo>
                  <a:lnTo>
                    <a:pt x="2438412" y="3657600"/>
                  </a:lnTo>
                  <a:lnTo>
                    <a:pt x="4419612" y="3657600"/>
                  </a:lnTo>
                  <a:lnTo>
                    <a:pt x="4419612" y="3651504"/>
                  </a:lnTo>
                  <a:lnTo>
                    <a:pt x="4419612" y="3645408"/>
                  </a:lnTo>
                  <a:lnTo>
                    <a:pt x="4419612" y="3212592"/>
                  </a:lnTo>
                  <a:lnTo>
                    <a:pt x="4419612" y="3206496"/>
                  </a:lnTo>
                  <a:lnTo>
                    <a:pt x="4419612" y="3200400"/>
                  </a:lnTo>
                  <a:close/>
                </a:path>
                <a:path w="7385684" h="3733800">
                  <a:moveTo>
                    <a:pt x="4419612" y="2362200"/>
                  </a:moveTo>
                  <a:lnTo>
                    <a:pt x="4407420" y="2362200"/>
                  </a:lnTo>
                  <a:lnTo>
                    <a:pt x="4407420" y="2374392"/>
                  </a:lnTo>
                  <a:lnTo>
                    <a:pt x="4407420" y="2807208"/>
                  </a:lnTo>
                  <a:lnTo>
                    <a:pt x="2452128" y="2807208"/>
                  </a:lnTo>
                  <a:lnTo>
                    <a:pt x="2452128" y="2374392"/>
                  </a:lnTo>
                  <a:lnTo>
                    <a:pt x="4407420" y="2374392"/>
                  </a:lnTo>
                  <a:lnTo>
                    <a:pt x="4407420" y="2362200"/>
                  </a:lnTo>
                  <a:lnTo>
                    <a:pt x="2438412" y="2362200"/>
                  </a:lnTo>
                  <a:lnTo>
                    <a:pt x="2438412" y="2654935"/>
                  </a:lnTo>
                  <a:lnTo>
                    <a:pt x="2133612" y="2276856"/>
                  </a:lnTo>
                  <a:lnTo>
                    <a:pt x="2124456" y="2284476"/>
                  </a:lnTo>
                  <a:lnTo>
                    <a:pt x="2425090" y="2659176"/>
                  </a:lnTo>
                  <a:lnTo>
                    <a:pt x="1979688" y="2503932"/>
                  </a:lnTo>
                  <a:lnTo>
                    <a:pt x="1975104" y="2516111"/>
                  </a:lnTo>
                  <a:lnTo>
                    <a:pt x="2438412" y="2677591"/>
                  </a:lnTo>
                  <a:lnTo>
                    <a:pt x="2438412" y="2819400"/>
                  </a:lnTo>
                  <a:lnTo>
                    <a:pt x="4419612" y="2819400"/>
                  </a:lnTo>
                  <a:lnTo>
                    <a:pt x="4419612" y="2813304"/>
                  </a:lnTo>
                  <a:lnTo>
                    <a:pt x="4419612" y="2807208"/>
                  </a:lnTo>
                  <a:lnTo>
                    <a:pt x="4419612" y="2374392"/>
                  </a:lnTo>
                  <a:lnTo>
                    <a:pt x="4419612" y="2368296"/>
                  </a:lnTo>
                  <a:lnTo>
                    <a:pt x="4419612" y="2362200"/>
                  </a:lnTo>
                  <a:close/>
                </a:path>
                <a:path w="7385684" h="3733800">
                  <a:moveTo>
                    <a:pt x="6019812" y="2057400"/>
                  </a:moveTo>
                  <a:lnTo>
                    <a:pt x="6007620" y="2057400"/>
                  </a:lnTo>
                  <a:lnTo>
                    <a:pt x="6007620" y="2069592"/>
                  </a:lnTo>
                  <a:lnTo>
                    <a:pt x="6007620" y="3721608"/>
                  </a:lnTo>
                  <a:lnTo>
                    <a:pt x="1232928" y="3721608"/>
                  </a:lnTo>
                  <a:lnTo>
                    <a:pt x="1232928" y="2069592"/>
                  </a:lnTo>
                  <a:lnTo>
                    <a:pt x="1748459" y="2069592"/>
                  </a:lnTo>
                  <a:lnTo>
                    <a:pt x="1667256" y="2200656"/>
                  </a:lnTo>
                  <a:lnTo>
                    <a:pt x="1677936" y="2206739"/>
                  </a:lnTo>
                  <a:lnTo>
                    <a:pt x="1762912" y="2069592"/>
                  </a:lnTo>
                  <a:lnTo>
                    <a:pt x="6007620" y="2069592"/>
                  </a:lnTo>
                  <a:lnTo>
                    <a:pt x="6007620" y="2057400"/>
                  </a:lnTo>
                  <a:lnTo>
                    <a:pt x="1770468" y="2057400"/>
                  </a:lnTo>
                  <a:lnTo>
                    <a:pt x="2755404" y="467855"/>
                  </a:lnTo>
                  <a:lnTo>
                    <a:pt x="2744736" y="461759"/>
                  </a:lnTo>
                  <a:lnTo>
                    <a:pt x="1756016" y="2057400"/>
                  </a:lnTo>
                  <a:lnTo>
                    <a:pt x="1219212" y="2057400"/>
                  </a:lnTo>
                  <a:lnTo>
                    <a:pt x="1219212" y="3733800"/>
                  </a:lnTo>
                  <a:lnTo>
                    <a:pt x="6019812" y="3733800"/>
                  </a:lnTo>
                  <a:lnTo>
                    <a:pt x="6019812" y="3727704"/>
                  </a:lnTo>
                  <a:lnTo>
                    <a:pt x="6019812" y="3721608"/>
                  </a:lnTo>
                  <a:lnTo>
                    <a:pt x="6019812" y="2069592"/>
                  </a:lnTo>
                  <a:lnTo>
                    <a:pt x="6019812" y="2063496"/>
                  </a:lnTo>
                  <a:lnTo>
                    <a:pt x="6019812" y="2057400"/>
                  </a:lnTo>
                  <a:close/>
                </a:path>
                <a:path w="7385684" h="3733800">
                  <a:moveTo>
                    <a:pt x="7385317" y="298691"/>
                  </a:moveTo>
                  <a:lnTo>
                    <a:pt x="6867157" y="298691"/>
                  </a:lnTo>
                  <a:lnTo>
                    <a:pt x="6867157" y="310883"/>
                  </a:lnTo>
                  <a:lnTo>
                    <a:pt x="7385317" y="310883"/>
                  </a:lnTo>
                  <a:lnTo>
                    <a:pt x="7385317" y="298691"/>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5990844" y="3116580"/>
              <a:ext cx="222503" cy="312419"/>
            </a:xfrm>
            <a:prstGeom prst="rect">
              <a:avLst/>
            </a:prstGeom>
          </p:spPr>
        </p:pic>
        <p:sp>
          <p:nvSpPr>
            <p:cNvPr id="6" name="object 6"/>
            <p:cNvSpPr/>
            <p:nvPr/>
          </p:nvSpPr>
          <p:spPr>
            <a:xfrm>
              <a:off x="1037831" y="2427744"/>
              <a:ext cx="7386955" cy="3503929"/>
            </a:xfrm>
            <a:custGeom>
              <a:avLst/>
              <a:gdLst/>
              <a:ahLst/>
              <a:cxnLst/>
              <a:rect l="l" t="t" r="r" b="b"/>
              <a:pathLst>
                <a:path w="7386955" h="3503929">
                  <a:moveTo>
                    <a:pt x="2965716" y="3494532"/>
                  </a:moveTo>
                  <a:lnTo>
                    <a:pt x="7632" y="841248"/>
                  </a:lnTo>
                  <a:lnTo>
                    <a:pt x="0" y="850392"/>
                  </a:lnTo>
                  <a:lnTo>
                    <a:pt x="2956560" y="3503663"/>
                  </a:lnTo>
                  <a:lnTo>
                    <a:pt x="2965716" y="3494532"/>
                  </a:lnTo>
                  <a:close/>
                </a:path>
                <a:path w="7386955" h="3503929">
                  <a:moveTo>
                    <a:pt x="5494032" y="1830324"/>
                  </a:moveTo>
                  <a:lnTo>
                    <a:pt x="4656556" y="844283"/>
                  </a:lnTo>
                  <a:lnTo>
                    <a:pt x="5170944" y="844283"/>
                  </a:lnTo>
                  <a:lnTo>
                    <a:pt x="5170944" y="832091"/>
                  </a:lnTo>
                  <a:lnTo>
                    <a:pt x="4652784" y="832091"/>
                  </a:lnTo>
                  <a:lnTo>
                    <a:pt x="4652784" y="839838"/>
                  </a:lnTo>
                  <a:lnTo>
                    <a:pt x="4643628" y="829056"/>
                  </a:lnTo>
                  <a:lnTo>
                    <a:pt x="4634496" y="838200"/>
                  </a:lnTo>
                  <a:lnTo>
                    <a:pt x="5469699" y="1823339"/>
                  </a:lnTo>
                  <a:lnTo>
                    <a:pt x="4951476" y="2593848"/>
                  </a:lnTo>
                  <a:lnTo>
                    <a:pt x="4962144" y="2599944"/>
                  </a:lnTo>
                  <a:lnTo>
                    <a:pt x="5477929" y="1833067"/>
                  </a:lnTo>
                  <a:lnTo>
                    <a:pt x="5483364" y="1839455"/>
                  </a:lnTo>
                  <a:lnTo>
                    <a:pt x="5494032" y="1830324"/>
                  </a:lnTo>
                  <a:close/>
                </a:path>
                <a:path w="7386955" h="3503929">
                  <a:moveTo>
                    <a:pt x="7386828" y="0"/>
                  </a:moveTo>
                  <a:lnTo>
                    <a:pt x="7374636" y="0"/>
                  </a:lnTo>
                  <a:lnTo>
                    <a:pt x="7374636" y="12192"/>
                  </a:lnTo>
                  <a:lnTo>
                    <a:pt x="7374636" y="1054608"/>
                  </a:lnTo>
                  <a:lnTo>
                    <a:pt x="5190744" y="1054608"/>
                  </a:lnTo>
                  <a:lnTo>
                    <a:pt x="5190744" y="12192"/>
                  </a:lnTo>
                  <a:lnTo>
                    <a:pt x="7374636" y="12192"/>
                  </a:lnTo>
                  <a:lnTo>
                    <a:pt x="7374636" y="0"/>
                  </a:lnTo>
                  <a:lnTo>
                    <a:pt x="5177028" y="0"/>
                  </a:lnTo>
                  <a:lnTo>
                    <a:pt x="5177028" y="1066800"/>
                  </a:lnTo>
                  <a:lnTo>
                    <a:pt x="7386828" y="1066800"/>
                  </a:lnTo>
                  <a:lnTo>
                    <a:pt x="7386828" y="1060704"/>
                  </a:lnTo>
                  <a:lnTo>
                    <a:pt x="7386828" y="1054608"/>
                  </a:lnTo>
                  <a:lnTo>
                    <a:pt x="7386828" y="12192"/>
                  </a:lnTo>
                  <a:lnTo>
                    <a:pt x="7386828" y="6096"/>
                  </a:lnTo>
                  <a:lnTo>
                    <a:pt x="7386828" y="0"/>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1330451" y="3102864"/>
              <a:ext cx="246888" cy="312419"/>
            </a:xfrm>
            <a:prstGeom prst="rect">
              <a:avLst/>
            </a:prstGeom>
          </p:spPr>
        </p:pic>
        <p:sp>
          <p:nvSpPr>
            <p:cNvPr id="8" name="object 8"/>
            <p:cNvSpPr/>
            <p:nvPr/>
          </p:nvSpPr>
          <p:spPr>
            <a:xfrm>
              <a:off x="5977128" y="2735592"/>
              <a:ext cx="2993390" cy="3133725"/>
            </a:xfrm>
            <a:custGeom>
              <a:avLst/>
              <a:gdLst/>
              <a:ahLst/>
              <a:cxnLst/>
              <a:rect l="l" t="t" r="r" b="b"/>
              <a:pathLst>
                <a:path w="2993390" h="3133725">
                  <a:moveTo>
                    <a:pt x="2993136" y="9144"/>
                  </a:moveTo>
                  <a:lnTo>
                    <a:pt x="2982468" y="0"/>
                  </a:lnTo>
                  <a:lnTo>
                    <a:pt x="32461" y="3076625"/>
                  </a:lnTo>
                  <a:lnTo>
                    <a:pt x="85331" y="2735580"/>
                  </a:lnTo>
                  <a:lnTo>
                    <a:pt x="73152" y="2734043"/>
                  </a:lnTo>
                  <a:lnTo>
                    <a:pt x="15709" y="3094101"/>
                  </a:lnTo>
                  <a:lnTo>
                    <a:pt x="0" y="3110484"/>
                  </a:lnTo>
                  <a:lnTo>
                    <a:pt x="9131" y="3119615"/>
                  </a:lnTo>
                  <a:lnTo>
                    <a:pt x="12128" y="3116478"/>
                  </a:lnTo>
                  <a:lnTo>
                    <a:pt x="10668" y="3125711"/>
                  </a:lnTo>
                  <a:lnTo>
                    <a:pt x="18313" y="3127413"/>
                  </a:lnTo>
                  <a:lnTo>
                    <a:pt x="19799" y="3133331"/>
                  </a:lnTo>
                  <a:lnTo>
                    <a:pt x="385572" y="3046463"/>
                  </a:lnTo>
                  <a:lnTo>
                    <a:pt x="382511" y="3034284"/>
                  </a:lnTo>
                  <a:lnTo>
                    <a:pt x="25895" y="3118993"/>
                  </a:lnTo>
                  <a:lnTo>
                    <a:pt x="29006" y="3098901"/>
                  </a:lnTo>
                  <a:lnTo>
                    <a:pt x="2993136" y="9144"/>
                  </a:lnTo>
                  <a:close/>
                </a:path>
              </a:pathLst>
            </a:custGeom>
            <a:solidFill>
              <a:srgbClr val="000000"/>
            </a:solidFill>
          </p:spPr>
          <p:txBody>
            <a:bodyPr wrap="square" lIns="0" tIns="0" rIns="0" bIns="0" rtlCol="0"/>
            <a:lstStyle/>
            <a:p>
              <a:endParaRPr/>
            </a:p>
          </p:txBody>
        </p:sp>
      </p:grpSp>
      <p:sp>
        <p:nvSpPr>
          <p:cNvPr id="9" name="object 9"/>
          <p:cNvSpPr txBox="1"/>
          <p:nvPr/>
        </p:nvSpPr>
        <p:spPr>
          <a:xfrm>
            <a:off x="2332676" y="2008651"/>
            <a:ext cx="1363980" cy="808990"/>
          </a:xfrm>
          <a:prstGeom prst="rect">
            <a:avLst/>
          </a:prstGeom>
        </p:spPr>
        <p:txBody>
          <a:bodyPr vert="horz" wrap="square" lIns="0" tIns="99060" rIns="0" bIns="0" rtlCol="0">
            <a:spAutoFit/>
          </a:bodyPr>
          <a:lstStyle/>
          <a:p>
            <a:pPr marL="12700">
              <a:lnSpc>
                <a:spcPct val="100000"/>
              </a:lnSpc>
              <a:spcBef>
                <a:spcPts val="780"/>
              </a:spcBef>
            </a:pPr>
            <a:r>
              <a:rPr sz="2000" spc="-15" dirty="0">
                <a:latin typeface="Tahoma"/>
                <a:cs typeface="Tahoma"/>
              </a:rPr>
              <a:t>Parent</a:t>
            </a:r>
            <a:endParaRPr sz="2000">
              <a:latin typeface="Tahoma"/>
              <a:cs typeface="Tahoma"/>
            </a:endParaRPr>
          </a:p>
          <a:p>
            <a:pPr marL="370840">
              <a:lnSpc>
                <a:spcPct val="100000"/>
              </a:lnSpc>
              <a:spcBef>
                <a:spcPts val="685"/>
              </a:spcBef>
            </a:pPr>
            <a:r>
              <a:rPr sz="2000" dirty="0">
                <a:latin typeface="Consolas"/>
                <a:cs typeface="Consolas"/>
              </a:rPr>
              <a:t>p1fd[1]</a:t>
            </a:r>
            <a:endParaRPr sz="2000">
              <a:latin typeface="Consolas"/>
              <a:cs typeface="Consolas"/>
            </a:endParaRP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15" name="object 1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46</a:t>
            </a:fld>
            <a:endParaRPr sz="1400">
              <a:latin typeface="Tahoma"/>
              <a:cs typeface="Tahoma"/>
            </a:endParaRPr>
          </a:p>
        </p:txBody>
      </p:sp>
      <p:sp>
        <p:nvSpPr>
          <p:cNvPr id="10" name="object 10"/>
          <p:cNvSpPr txBox="1"/>
          <p:nvPr/>
        </p:nvSpPr>
        <p:spPr>
          <a:xfrm>
            <a:off x="1029716" y="3012442"/>
            <a:ext cx="1630045" cy="330835"/>
          </a:xfrm>
          <a:prstGeom prst="rect">
            <a:avLst/>
          </a:prstGeom>
        </p:spPr>
        <p:txBody>
          <a:bodyPr vert="horz" wrap="square" lIns="0" tIns="13335" rIns="0" bIns="0" rtlCol="0">
            <a:spAutoFit/>
          </a:bodyPr>
          <a:lstStyle/>
          <a:p>
            <a:pPr marL="12700">
              <a:lnSpc>
                <a:spcPct val="100000"/>
              </a:lnSpc>
              <a:spcBef>
                <a:spcPts val="105"/>
              </a:spcBef>
              <a:tabLst>
                <a:tab pos="593725" algn="l"/>
              </a:tabLst>
            </a:pPr>
            <a:r>
              <a:rPr sz="2000" u="sng" dirty="0">
                <a:uFill>
                  <a:solidFill>
                    <a:srgbClr val="000000"/>
                  </a:solidFill>
                </a:uFill>
                <a:latin typeface="Times New Roman"/>
                <a:cs typeface="Times New Roman"/>
              </a:rPr>
              <a:t> 	</a:t>
            </a:r>
            <a:r>
              <a:rPr sz="2000" spc="-160" dirty="0">
                <a:latin typeface="Times New Roman"/>
                <a:cs typeface="Times New Roman"/>
              </a:rPr>
              <a:t> </a:t>
            </a:r>
            <a:r>
              <a:rPr sz="2000" dirty="0">
                <a:latin typeface="Consolas"/>
                <a:cs typeface="Consolas"/>
              </a:rPr>
              <a:t>p2fd[0]</a:t>
            </a:r>
            <a:endParaRPr sz="2000">
              <a:latin typeface="Consolas"/>
              <a:cs typeface="Consolas"/>
            </a:endParaRPr>
          </a:p>
        </p:txBody>
      </p:sp>
      <p:sp>
        <p:nvSpPr>
          <p:cNvPr id="11" name="object 11"/>
          <p:cNvSpPr txBox="1"/>
          <p:nvPr/>
        </p:nvSpPr>
        <p:spPr>
          <a:xfrm>
            <a:off x="4115848" y="4809283"/>
            <a:ext cx="1640839" cy="122110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Pipe</a:t>
            </a:r>
            <a:r>
              <a:rPr sz="2000" spc="-65" dirty="0">
                <a:latin typeface="Tahoma"/>
                <a:cs typeface="Tahoma"/>
              </a:rPr>
              <a:t> </a:t>
            </a:r>
            <a:r>
              <a:rPr sz="2000" dirty="0">
                <a:latin typeface="Tahoma"/>
                <a:cs typeface="Tahoma"/>
              </a:rPr>
              <a:t>1</a:t>
            </a:r>
            <a:endParaRPr sz="2000">
              <a:latin typeface="Tahoma"/>
              <a:cs typeface="Tahoma"/>
            </a:endParaRPr>
          </a:p>
          <a:p>
            <a:pPr>
              <a:lnSpc>
                <a:spcPct val="100000"/>
              </a:lnSpc>
            </a:pPr>
            <a:endParaRPr sz="2400">
              <a:latin typeface="Tahoma"/>
              <a:cs typeface="Tahoma"/>
            </a:endParaRPr>
          </a:p>
          <a:p>
            <a:pPr marL="939165">
              <a:lnSpc>
                <a:spcPct val="100000"/>
              </a:lnSpc>
              <a:spcBef>
                <a:spcPts val="1710"/>
              </a:spcBef>
            </a:pPr>
            <a:r>
              <a:rPr sz="2000" spc="-5" dirty="0">
                <a:latin typeface="Tahoma"/>
                <a:cs typeface="Tahoma"/>
              </a:rPr>
              <a:t>Pipe</a:t>
            </a:r>
            <a:r>
              <a:rPr sz="2000" spc="-95" dirty="0">
                <a:latin typeface="Tahoma"/>
                <a:cs typeface="Tahoma"/>
              </a:rPr>
              <a:t> </a:t>
            </a:r>
            <a:r>
              <a:rPr sz="2000" dirty="0">
                <a:latin typeface="Tahoma"/>
                <a:cs typeface="Tahoma"/>
              </a:rPr>
              <a:t>2</a:t>
            </a:r>
            <a:endParaRPr sz="2000">
              <a:latin typeface="Tahoma"/>
              <a:cs typeface="Tahoma"/>
            </a:endParaRPr>
          </a:p>
        </p:txBody>
      </p:sp>
      <p:sp>
        <p:nvSpPr>
          <p:cNvPr id="12" name="object 12"/>
          <p:cNvSpPr txBox="1"/>
          <p:nvPr/>
        </p:nvSpPr>
        <p:spPr>
          <a:xfrm>
            <a:off x="6942777" y="1899043"/>
            <a:ext cx="1404620" cy="930910"/>
          </a:xfrm>
          <a:prstGeom prst="rect">
            <a:avLst/>
          </a:prstGeom>
        </p:spPr>
        <p:txBody>
          <a:bodyPr vert="horz" wrap="square" lIns="0" tIns="160020" rIns="0" bIns="0" rtlCol="0">
            <a:spAutoFit/>
          </a:bodyPr>
          <a:lstStyle/>
          <a:p>
            <a:pPr marL="12700">
              <a:lnSpc>
                <a:spcPct val="100000"/>
              </a:lnSpc>
              <a:spcBef>
                <a:spcPts val="1260"/>
              </a:spcBef>
            </a:pPr>
            <a:r>
              <a:rPr sz="2000" spc="-5" dirty="0">
                <a:latin typeface="Tahoma"/>
                <a:cs typeface="Tahoma"/>
              </a:rPr>
              <a:t>Child</a:t>
            </a:r>
            <a:endParaRPr sz="2000">
              <a:latin typeface="Tahoma"/>
              <a:cs typeface="Tahoma"/>
            </a:endParaRPr>
          </a:p>
          <a:p>
            <a:pPr marL="411480">
              <a:lnSpc>
                <a:spcPct val="100000"/>
              </a:lnSpc>
              <a:spcBef>
                <a:spcPts val="1165"/>
              </a:spcBef>
            </a:pPr>
            <a:r>
              <a:rPr sz="2000" dirty="0">
                <a:latin typeface="Consolas"/>
                <a:cs typeface="Consolas"/>
              </a:rPr>
              <a:t>p2fd[1]</a:t>
            </a:r>
            <a:endParaRPr sz="2000">
              <a:latin typeface="Consolas"/>
              <a:cs typeface="Consolas"/>
            </a:endParaRPr>
          </a:p>
        </p:txBody>
      </p:sp>
      <p:sp>
        <p:nvSpPr>
          <p:cNvPr id="13" name="object 13"/>
          <p:cNvSpPr txBox="1"/>
          <p:nvPr/>
        </p:nvSpPr>
        <p:spPr>
          <a:xfrm>
            <a:off x="6255556" y="3076441"/>
            <a:ext cx="100520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onsolas"/>
                <a:cs typeface="Consolas"/>
              </a:rPr>
              <a:t>p1fd[0]</a:t>
            </a:r>
            <a:endParaRPr sz="2000">
              <a:latin typeface="Consolas"/>
              <a:cs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228465" cy="452120"/>
          </a:xfrm>
          <a:prstGeom prst="rect">
            <a:avLst/>
          </a:prstGeom>
        </p:spPr>
        <p:txBody>
          <a:bodyPr vert="horz" wrap="square" lIns="0" tIns="12065" rIns="0" bIns="0" rtlCol="0">
            <a:spAutoFit/>
          </a:bodyPr>
          <a:lstStyle/>
          <a:p>
            <a:pPr marL="12700">
              <a:lnSpc>
                <a:spcPct val="100000"/>
              </a:lnSpc>
              <a:spcBef>
                <a:spcPts val="95"/>
              </a:spcBef>
            </a:pPr>
            <a:r>
              <a:rPr spc="-5" dirty="0"/>
              <a:t>Named </a:t>
            </a:r>
            <a:r>
              <a:rPr dirty="0"/>
              <a:t>vs. </a:t>
            </a:r>
            <a:r>
              <a:rPr spc="-5" dirty="0"/>
              <a:t>Unnamed </a:t>
            </a:r>
            <a:r>
              <a:rPr spc="-10" dirty="0"/>
              <a:t>Pipes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47</a:t>
            </a:fld>
            <a:endParaRPr sz="1400">
              <a:latin typeface="Tahoma"/>
              <a:cs typeface="Tahoma"/>
            </a:endParaRPr>
          </a:p>
        </p:txBody>
      </p:sp>
      <p:sp>
        <p:nvSpPr>
          <p:cNvPr id="3" name="object 3"/>
          <p:cNvSpPr txBox="1"/>
          <p:nvPr/>
        </p:nvSpPr>
        <p:spPr>
          <a:xfrm>
            <a:off x="860584" y="1549418"/>
            <a:ext cx="8296275" cy="5006975"/>
          </a:xfrm>
          <a:prstGeom prst="rect">
            <a:avLst/>
          </a:prstGeom>
        </p:spPr>
        <p:txBody>
          <a:bodyPr vert="horz" wrap="square" lIns="0" tIns="76200" rIns="0" bIns="0" rtlCol="0">
            <a:spAutoFit/>
          </a:bodyPr>
          <a:lstStyle/>
          <a:p>
            <a:pPr marL="12700">
              <a:lnSpc>
                <a:spcPct val="100000"/>
              </a:lnSpc>
              <a:spcBef>
                <a:spcPts val="600"/>
              </a:spcBef>
            </a:pPr>
            <a:r>
              <a:rPr sz="2100" dirty="0">
                <a:solidFill>
                  <a:srgbClr val="0070BF"/>
                </a:solidFill>
                <a:latin typeface="Tahoma"/>
                <a:cs typeface="Tahoma"/>
              </a:rPr>
              <a:t>Unnamed</a:t>
            </a:r>
            <a:r>
              <a:rPr sz="2100" spc="-60" dirty="0">
                <a:solidFill>
                  <a:srgbClr val="0070BF"/>
                </a:solidFill>
                <a:latin typeface="Tahoma"/>
                <a:cs typeface="Tahoma"/>
              </a:rPr>
              <a:t> </a:t>
            </a:r>
            <a:r>
              <a:rPr sz="2100" dirty="0">
                <a:solidFill>
                  <a:srgbClr val="0070BF"/>
                </a:solidFill>
                <a:latin typeface="Tahoma"/>
                <a:cs typeface="Tahoma"/>
              </a:rPr>
              <a:t>pipe</a:t>
            </a:r>
            <a:endParaRPr sz="2100" dirty="0">
              <a:latin typeface="Tahoma"/>
              <a:cs typeface="Tahoma"/>
            </a:endParaRPr>
          </a:p>
          <a:p>
            <a:pPr marL="354965" marR="21590" indent="-342900">
              <a:lnSpc>
                <a:spcPct val="100000"/>
              </a:lnSpc>
              <a:spcBef>
                <a:spcPts val="505"/>
              </a:spcBef>
              <a:buClr>
                <a:srgbClr val="000000"/>
              </a:buClr>
              <a:buChar char="•"/>
              <a:tabLst>
                <a:tab pos="354965" algn="l"/>
                <a:tab pos="355600" algn="l"/>
              </a:tabLst>
            </a:pPr>
            <a:r>
              <a:rPr sz="2100" dirty="0">
                <a:solidFill>
                  <a:srgbClr val="0070BF"/>
                </a:solidFill>
                <a:latin typeface="Tahoma"/>
                <a:cs typeface="Tahoma"/>
              </a:rPr>
              <a:t>Unnamed</a:t>
            </a:r>
            <a:r>
              <a:rPr sz="2100" spc="-15" dirty="0">
                <a:solidFill>
                  <a:srgbClr val="0070BF"/>
                </a:solidFill>
                <a:latin typeface="Tahoma"/>
                <a:cs typeface="Tahoma"/>
              </a:rPr>
              <a:t> </a:t>
            </a:r>
            <a:r>
              <a:rPr sz="2100" spc="-5" dirty="0">
                <a:solidFill>
                  <a:srgbClr val="0070BF"/>
                </a:solidFill>
                <a:latin typeface="Tahoma"/>
                <a:cs typeface="Tahoma"/>
              </a:rPr>
              <a:t>pipes </a:t>
            </a:r>
            <a:r>
              <a:rPr sz="2100" dirty="0">
                <a:latin typeface="Tahoma"/>
                <a:cs typeface="Tahoma"/>
              </a:rPr>
              <a:t>can </a:t>
            </a:r>
            <a:r>
              <a:rPr sz="2100" spc="-5" dirty="0">
                <a:latin typeface="Tahoma"/>
                <a:cs typeface="Tahoma"/>
              </a:rPr>
              <a:t>only</a:t>
            </a:r>
            <a:r>
              <a:rPr sz="2100" spc="15" dirty="0">
                <a:latin typeface="Tahoma"/>
                <a:cs typeface="Tahoma"/>
              </a:rPr>
              <a:t> </a:t>
            </a:r>
            <a:r>
              <a:rPr sz="2100" spc="-5" dirty="0">
                <a:latin typeface="Tahoma"/>
                <a:cs typeface="Tahoma"/>
              </a:rPr>
              <a:t>be</a:t>
            </a:r>
            <a:r>
              <a:rPr sz="2100" spc="5" dirty="0">
                <a:latin typeface="Tahoma"/>
                <a:cs typeface="Tahoma"/>
              </a:rPr>
              <a:t> </a:t>
            </a:r>
            <a:r>
              <a:rPr sz="2100" spc="-5" dirty="0">
                <a:latin typeface="Tahoma"/>
                <a:cs typeface="Tahoma"/>
              </a:rPr>
              <a:t>used</a:t>
            </a:r>
            <a:r>
              <a:rPr sz="2100" spc="10" dirty="0">
                <a:latin typeface="Tahoma"/>
                <a:cs typeface="Tahoma"/>
              </a:rPr>
              <a:t> </a:t>
            </a:r>
            <a:r>
              <a:rPr sz="2100" spc="-5" dirty="0">
                <a:latin typeface="Tahoma"/>
                <a:cs typeface="Tahoma"/>
              </a:rPr>
              <a:t>between</a:t>
            </a:r>
            <a:r>
              <a:rPr sz="2100" spc="-10" dirty="0">
                <a:latin typeface="Tahoma"/>
                <a:cs typeface="Tahoma"/>
              </a:rPr>
              <a:t> </a:t>
            </a:r>
            <a:r>
              <a:rPr sz="2100" spc="-5" dirty="0">
                <a:solidFill>
                  <a:srgbClr val="0070BF"/>
                </a:solidFill>
                <a:latin typeface="Tahoma"/>
                <a:cs typeface="Tahoma"/>
              </a:rPr>
              <a:t>related</a:t>
            </a:r>
            <a:r>
              <a:rPr sz="2100" spc="10" dirty="0">
                <a:solidFill>
                  <a:srgbClr val="0070BF"/>
                </a:solidFill>
                <a:latin typeface="Tahoma"/>
                <a:cs typeface="Tahoma"/>
              </a:rPr>
              <a:t> </a:t>
            </a:r>
            <a:r>
              <a:rPr sz="2100" spc="-5" dirty="0">
                <a:solidFill>
                  <a:srgbClr val="0070BF"/>
                </a:solidFill>
                <a:latin typeface="Tahoma"/>
                <a:cs typeface="Tahoma"/>
              </a:rPr>
              <a:t>process</a:t>
            </a:r>
            <a:r>
              <a:rPr sz="2100" spc="-5" dirty="0">
                <a:latin typeface="Tahoma"/>
                <a:cs typeface="Tahoma"/>
              </a:rPr>
              <a:t>,</a:t>
            </a:r>
            <a:r>
              <a:rPr sz="2100" spc="15" dirty="0">
                <a:latin typeface="Tahoma"/>
                <a:cs typeface="Tahoma"/>
              </a:rPr>
              <a:t> </a:t>
            </a:r>
            <a:r>
              <a:rPr sz="2100" dirty="0">
                <a:latin typeface="Tahoma"/>
                <a:cs typeface="Tahoma"/>
              </a:rPr>
              <a:t>such</a:t>
            </a:r>
            <a:r>
              <a:rPr sz="2100" spc="20" dirty="0">
                <a:latin typeface="Tahoma"/>
                <a:cs typeface="Tahoma"/>
              </a:rPr>
              <a:t> </a:t>
            </a:r>
            <a:r>
              <a:rPr sz="2100" spc="-10" dirty="0">
                <a:latin typeface="Tahoma"/>
                <a:cs typeface="Tahoma"/>
              </a:rPr>
              <a:t>as </a:t>
            </a:r>
            <a:r>
              <a:rPr sz="2100" spc="-640" dirty="0">
                <a:latin typeface="Tahoma"/>
                <a:cs typeface="Tahoma"/>
              </a:rPr>
              <a:t> </a:t>
            </a:r>
            <a:r>
              <a:rPr sz="2100" dirty="0">
                <a:latin typeface="Tahoma"/>
                <a:cs typeface="Tahoma"/>
              </a:rPr>
              <a:t>parent/child,</a:t>
            </a:r>
            <a:r>
              <a:rPr sz="2100" spc="-20" dirty="0">
                <a:latin typeface="Tahoma"/>
                <a:cs typeface="Tahoma"/>
              </a:rPr>
              <a:t> </a:t>
            </a:r>
            <a:r>
              <a:rPr sz="2100" spc="-5" dirty="0">
                <a:latin typeface="Tahoma"/>
                <a:cs typeface="Tahoma"/>
              </a:rPr>
              <a:t>or</a:t>
            </a:r>
            <a:r>
              <a:rPr sz="2100" spc="15" dirty="0">
                <a:latin typeface="Tahoma"/>
                <a:cs typeface="Tahoma"/>
              </a:rPr>
              <a:t> </a:t>
            </a:r>
            <a:r>
              <a:rPr sz="2100" dirty="0">
                <a:latin typeface="Tahoma"/>
                <a:cs typeface="Tahoma"/>
              </a:rPr>
              <a:t>child/child</a:t>
            </a:r>
            <a:r>
              <a:rPr sz="2100" spc="-35" dirty="0">
                <a:latin typeface="Tahoma"/>
                <a:cs typeface="Tahoma"/>
              </a:rPr>
              <a:t> </a:t>
            </a:r>
            <a:r>
              <a:rPr sz="2100" spc="-5" dirty="0">
                <a:latin typeface="Tahoma"/>
                <a:cs typeface="Tahoma"/>
              </a:rPr>
              <a:t>process</a:t>
            </a:r>
            <a:endParaRPr sz="2100" dirty="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Unnamed</a:t>
            </a:r>
            <a:r>
              <a:rPr sz="2100" spc="10" dirty="0">
                <a:latin typeface="Tahoma"/>
                <a:cs typeface="Tahoma"/>
              </a:rPr>
              <a:t> </a:t>
            </a:r>
            <a:r>
              <a:rPr sz="2100" spc="-5" dirty="0">
                <a:latin typeface="Tahoma"/>
                <a:cs typeface="Tahoma"/>
              </a:rPr>
              <a:t>pipes</a:t>
            </a:r>
            <a:r>
              <a:rPr sz="2100" spc="-15" dirty="0">
                <a:latin typeface="Tahoma"/>
                <a:cs typeface="Tahoma"/>
              </a:rPr>
              <a:t> </a:t>
            </a:r>
            <a:r>
              <a:rPr sz="2100" dirty="0">
                <a:latin typeface="Tahoma"/>
                <a:cs typeface="Tahoma"/>
              </a:rPr>
              <a:t>can</a:t>
            </a:r>
            <a:r>
              <a:rPr sz="2100" spc="15" dirty="0">
                <a:latin typeface="Tahoma"/>
                <a:cs typeface="Tahoma"/>
              </a:rPr>
              <a:t> </a:t>
            </a:r>
            <a:r>
              <a:rPr sz="2100" spc="-5" dirty="0">
                <a:solidFill>
                  <a:srgbClr val="0070BF"/>
                </a:solidFill>
                <a:latin typeface="Tahoma"/>
                <a:cs typeface="Tahoma"/>
              </a:rPr>
              <a:t>exist</a:t>
            </a:r>
            <a:r>
              <a:rPr sz="2100" spc="-10" dirty="0">
                <a:solidFill>
                  <a:srgbClr val="0070BF"/>
                </a:solidFill>
                <a:latin typeface="Tahoma"/>
                <a:cs typeface="Tahoma"/>
              </a:rPr>
              <a:t> </a:t>
            </a:r>
            <a:r>
              <a:rPr sz="2100" spc="-5" dirty="0">
                <a:solidFill>
                  <a:srgbClr val="0070BF"/>
                </a:solidFill>
                <a:latin typeface="Tahoma"/>
                <a:cs typeface="Tahoma"/>
              </a:rPr>
              <a:t>only</a:t>
            </a:r>
            <a:r>
              <a:rPr sz="2100" dirty="0">
                <a:solidFill>
                  <a:srgbClr val="0070BF"/>
                </a:solidFill>
                <a:latin typeface="Tahoma"/>
                <a:cs typeface="Tahoma"/>
              </a:rPr>
              <a:t> </a:t>
            </a:r>
            <a:r>
              <a:rPr sz="2100" spc="5" dirty="0">
                <a:solidFill>
                  <a:srgbClr val="0070BF"/>
                </a:solidFill>
                <a:latin typeface="Tahoma"/>
                <a:cs typeface="Tahoma"/>
              </a:rPr>
              <a:t>as </a:t>
            </a:r>
            <a:r>
              <a:rPr sz="2100" spc="-5" dirty="0">
                <a:solidFill>
                  <a:srgbClr val="0070BF"/>
                </a:solidFill>
                <a:latin typeface="Tahoma"/>
                <a:cs typeface="Tahoma"/>
              </a:rPr>
              <a:t>long</a:t>
            </a:r>
            <a:r>
              <a:rPr sz="2100" spc="10" dirty="0">
                <a:solidFill>
                  <a:srgbClr val="0070BF"/>
                </a:solidFill>
                <a:latin typeface="Tahoma"/>
                <a:cs typeface="Tahoma"/>
              </a:rPr>
              <a:t> </a:t>
            </a:r>
            <a:r>
              <a:rPr sz="2100" spc="-10" dirty="0">
                <a:solidFill>
                  <a:srgbClr val="0070BF"/>
                </a:solidFill>
                <a:latin typeface="Tahoma"/>
                <a:cs typeface="Tahoma"/>
              </a:rPr>
              <a:t>as</a:t>
            </a:r>
            <a:r>
              <a:rPr sz="2100" spc="5" dirty="0">
                <a:solidFill>
                  <a:srgbClr val="0070BF"/>
                </a:solidFill>
                <a:latin typeface="Tahoma"/>
                <a:cs typeface="Tahoma"/>
              </a:rPr>
              <a:t> the</a:t>
            </a:r>
            <a:r>
              <a:rPr sz="2100" spc="-15" dirty="0">
                <a:solidFill>
                  <a:srgbClr val="0070BF"/>
                </a:solidFill>
                <a:latin typeface="Tahoma"/>
                <a:cs typeface="Tahoma"/>
              </a:rPr>
              <a:t> </a:t>
            </a:r>
            <a:r>
              <a:rPr sz="2100" spc="-5" dirty="0">
                <a:solidFill>
                  <a:srgbClr val="0070BF"/>
                </a:solidFill>
                <a:latin typeface="Tahoma"/>
                <a:cs typeface="Tahoma"/>
              </a:rPr>
              <a:t>processes </a:t>
            </a:r>
            <a:r>
              <a:rPr sz="2100" spc="-5" dirty="0">
                <a:latin typeface="Tahoma"/>
                <a:cs typeface="Tahoma"/>
              </a:rPr>
              <a:t>using</a:t>
            </a:r>
            <a:r>
              <a:rPr sz="2100" spc="15" dirty="0">
                <a:latin typeface="Tahoma"/>
                <a:cs typeface="Tahoma"/>
              </a:rPr>
              <a:t> </a:t>
            </a:r>
            <a:r>
              <a:rPr sz="2100" spc="5" dirty="0">
                <a:latin typeface="Tahoma"/>
                <a:cs typeface="Tahoma"/>
              </a:rPr>
              <a:t>them</a:t>
            </a:r>
            <a:endParaRPr sz="2100" dirty="0">
              <a:latin typeface="Tahoma"/>
              <a:cs typeface="Tahoma"/>
            </a:endParaRPr>
          </a:p>
          <a:p>
            <a:pPr>
              <a:lnSpc>
                <a:spcPct val="100000"/>
              </a:lnSpc>
              <a:spcBef>
                <a:spcPts val="30"/>
              </a:spcBef>
              <a:buFont typeface="Tahoma"/>
              <a:buChar char="•"/>
            </a:pPr>
            <a:endParaRPr sz="2300" dirty="0">
              <a:latin typeface="Tahoma"/>
              <a:cs typeface="Tahoma"/>
            </a:endParaRPr>
          </a:p>
          <a:p>
            <a:pPr marL="12700">
              <a:lnSpc>
                <a:spcPct val="100000"/>
              </a:lnSpc>
            </a:pPr>
            <a:r>
              <a:rPr sz="2100" spc="-5" dirty="0">
                <a:solidFill>
                  <a:srgbClr val="0070BF"/>
                </a:solidFill>
                <a:latin typeface="Tahoma"/>
                <a:cs typeface="Tahoma"/>
              </a:rPr>
              <a:t>Named</a:t>
            </a:r>
            <a:r>
              <a:rPr sz="2100" spc="-55" dirty="0">
                <a:solidFill>
                  <a:srgbClr val="0070BF"/>
                </a:solidFill>
                <a:latin typeface="Tahoma"/>
                <a:cs typeface="Tahoma"/>
              </a:rPr>
              <a:t> </a:t>
            </a:r>
            <a:r>
              <a:rPr sz="2100" dirty="0">
                <a:solidFill>
                  <a:srgbClr val="0070BF"/>
                </a:solidFill>
                <a:latin typeface="Tahoma"/>
                <a:cs typeface="Tahoma"/>
              </a:rPr>
              <a:t>pipe</a:t>
            </a:r>
            <a:endParaRPr sz="2100" dirty="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When</a:t>
            </a:r>
            <a:r>
              <a:rPr sz="2100" spc="20" dirty="0">
                <a:latin typeface="Tahoma"/>
                <a:cs typeface="Tahoma"/>
              </a:rPr>
              <a:t> </a:t>
            </a:r>
            <a:r>
              <a:rPr sz="2100" spc="-5" dirty="0">
                <a:latin typeface="Tahoma"/>
                <a:cs typeface="Tahoma"/>
              </a:rPr>
              <a:t>created,</a:t>
            </a:r>
            <a:r>
              <a:rPr sz="2100" spc="-15" dirty="0">
                <a:latin typeface="Tahoma"/>
                <a:cs typeface="Tahoma"/>
              </a:rPr>
              <a:t> </a:t>
            </a:r>
            <a:r>
              <a:rPr sz="2100" dirty="0">
                <a:latin typeface="Tahoma"/>
                <a:cs typeface="Tahoma"/>
              </a:rPr>
              <a:t>named</a:t>
            </a:r>
            <a:r>
              <a:rPr sz="2100" spc="10" dirty="0">
                <a:latin typeface="Tahoma"/>
                <a:cs typeface="Tahoma"/>
              </a:rPr>
              <a:t> </a:t>
            </a:r>
            <a:r>
              <a:rPr sz="2100" spc="-5" dirty="0">
                <a:latin typeface="Tahoma"/>
                <a:cs typeface="Tahoma"/>
              </a:rPr>
              <a:t>pipes</a:t>
            </a:r>
            <a:r>
              <a:rPr sz="2100" dirty="0">
                <a:latin typeface="Tahoma"/>
                <a:cs typeface="Tahoma"/>
              </a:rPr>
              <a:t> </a:t>
            </a:r>
            <a:r>
              <a:rPr sz="2100" spc="-5" dirty="0">
                <a:latin typeface="Tahoma"/>
                <a:cs typeface="Tahoma"/>
              </a:rPr>
              <a:t>have</a:t>
            </a:r>
            <a:r>
              <a:rPr sz="2100" dirty="0">
                <a:latin typeface="Tahoma"/>
                <a:cs typeface="Tahoma"/>
              </a:rPr>
              <a:t> a</a:t>
            </a:r>
            <a:r>
              <a:rPr sz="2100" spc="5" dirty="0">
                <a:latin typeface="Tahoma"/>
                <a:cs typeface="Tahoma"/>
              </a:rPr>
              <a:t> </a:t>
            </a:r>
            <a:r>
              <a:rPr sz="2100" spc="-5" dirty="0">
                <a:solidFill>
                  <a:srgbClr val="0070BF"/>
                </a:solidFill>
                <a:latin typeface="Tahoma"/>
                <a:cs typeface="Tahoma"/>
              </a:rPr>
              <a:t>directory </a:t>
            </a:r>
            <a:r>
              <a:rPr sz="2100" dirty="0">
                <a:solidFill>
                  <a:srgbClr val="0070BF"/>
                </a:solidFill>
                <a:latin typeface="Tahoma"/>
                <a:cs typeface="Tahoma"/>
              </a:rPr>
              <a:t>entry</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Have</a:t>
            </a:r>
            <a:r>
              <a:rPr sz="1900" spc="15" dirty="0">
                <a:latin typeface="Tahoma"/>
                <a:cs typeface="Tahoma"/>
              </a:rPr>
              <a:t> </a:t>
            </a:r>
            <a:r>
              <a:rPr sz="1900" spc="-10" dirty="0">
                <a:latin typeface="Tahoma"/>
                <a:cs typeface="Tahoma"/>
              </a:rPr>
              <a:t>file</a:t>
            </a:r>
            <a:r>
              <a:rPr sz="1900" spc="15" dirty="0">
                <a:latin typeface="Tahoma"/>
                <a:cs typeface="Tahoma"/>
              </a:rPr>
              <a:t> </a:t>
            </a:r>
            <a:r>
              <a:rPr sz="1900" spc="-5" dirty="0">
                <a:latin typeface="Tahoma"/>
                <a:cs typeface="Tahoma"/>
              </a:rPr>
              <a:t>access</a:t>
            </a:r>
            <a:r>
              <a:rPr sz="1900" spc="35" dirty="0">
                <a:latin typeface="Tahoma"/>
                <a:cs typeface="Tahoma"/>
              </a:rPr>
              <a:t> </a:t>
            </a:r>
            <a:r>
              <a:rPr sz="1900" spc="-5" dirty="0">
                <a:solidFill>
                  <a:srgbClr val="0070BF"/>
                </a:solidFill>
                <a:latin typeface="Tahoma"/>
                <a:cs typeface="Tahoma"/>
              </a:rPr>
              <a:t>permissions</a:t>
            </a:r>
            <a:r>
              <a:rPr sz="1900" spc="35" dirty="0">
                <a:solidFill>
                  <a:srgbClr val="0070BF"/>
                </a:solidFill>
                <a:latin typeface="Tahoma"/>
                <a:cs typeface="Tahoma"/>
              </a:rPr>
              <a:t> </a:t>
            </a:r>
            <a:r>
              <a:rPr sz="1900" spc="-5" dirty="0">
                <a:solidFill>
                  <a:srgbClr val="0070BF"/>
                </a:solidFill>
                <a:latin typeface="Tahoma"/>
                <a:cs typeface="Tahoma"/>
              </a:rPr>
              <a:t>for</a:t>
            </a:r>
            <a:r>
              <a:rPr sz="1900" spc="35" dirty="0">
                <a:solidFill>
                  <a:srgbClr val="0070BF"/>
                </a:solidFill>
                <a:latin typeface="Tahoma"/>
                <a:cs typeface="Tahoma"/>
              </a:rPr>
              <a:t> </a:t>
            </a:r>
            <a:r>
              <a:rPr sz="1900" spc="-10" dirty="0">
                <a:solidFill>
                  <a:srgbClr val="0070BF"/>
                </a:solidFill>
                <a:latin typeface="Tahoma"/>
                <a:cs typeface="Tahoma"/>
              </a:rPr>
              <a:t>unrelated</a:t>
            </a:r>
            <a:r>
              <a:rPr sz="1900" spc="45" dirty="0">
                <a:solidFill>
                  <a:srgbClr val="0070BF"/>
                </a:solidFill>
                <a:latin typeface="Tahoma"/>
                <a:cs typeface="Tahoma"/>
              </a:rPr>
              <a:t> </a:t>
            </a:r>
            <a:r>
              <a:rPr sz="1900" spc="-5" dirty="0">
                <a:solidFill>
                  <a:srgbClr val="0070BF"/>
                </a:solidFill>
                <a:latin typeface="Tahoma"/>
                <a:cs typeface="Tahoma"/>
              </a:rPr>
              <a:t>processes</a:t>
            </a:r>
            <a:r>
              <a:rPr sz="1900" spc="25" dirty="0">
                <a:solidFill>
                  <a:srgbClr val="0070BF"/>
                </a:solidFill>
                <a:latin typeface="Tahoma"/>
                <a:cs typeface="Tahoma"/>
              </a:rPr>
              <a:t> </a:t>
            </a:r>
            <a:r>
              <a:rPr sz="1900" dirty="0">
                <a:latin typeface="Tahoma"/>
                <a:cs typeface="Tahoma"/>
              </a:rPr>
              <a:t>to</a:t>
            </a:r>
            <a:r>
              <a:rPr sz="1900" spc="5" dirty="0">
                <a:latin typeface="Tahoma"/>
                <a:cs typeface="Tahoma"/>
              </a:rPr>
              <a:t> </a:t>
            </a:r>
            <a:r>
              <a:rPr sz="1900" spc="-5" dirty="0">
                <a:latin typeface="Tahoma"/>
                <a:cs typeface="Tahoma"/>
              </a:rPr>
              <a:t>use</a:t>
            </a:r>
            <a:r>
              <a:rPr sz="1900" spc="5" dirty="0">
                <a:latin typeface="Tahoma"/>
                <a:cs typeface="Tahoma"/>
              </a:rPr>
              <a:t> </a:t>
            </a:r>
            <a:r>
              <a:rPr sz="1900" spc="-5" dirty="0">
                <a:latin typeface="Tahoma"/>
                <a:cs typeface="Tahoma"/>
              </a:rPr>
              <a:t>the</a:t>
            </a:r>
            <a:r>
              <a:rPr sz="1900" spc="15" dirty="0">
                <a:latin typeface="Tahoma"/>
                <a:cs typeface="Tahoma"/>
              </a:rPr>
              <a:t> </a:t>
            </a:r>
            <a:r>
              <a:rPr sz="1900" spc="-10" dirty="0">
                <a:latin typeface="Tahoma"/>
                <a:cs typeface="Tahoma"/>
              </a:rPr>
              <a:t>pipe</a:t>
            </a:r>
            <a:endParaRPr sz="1900" dirty="0">
              <a:latin typeface="Tahoma"/>
              <a:cs typeface="Tahoma"/>
            </a:endParaRPr>
          </a:p>
          <a:p>
            <a:pPr marL="356235" indent="-344170">
              <a:lnSpc>
                <a:spcPct val="100000"/>
              </a:lnSpc>
              <a:spcBef>
                <a:spcPts val="409"/>
              </a:spcBef>
              <a:buChar char="•"/>
              <a:tabLst>
                <a:tab pos="356235" algn="l"/>
                <a:tab pos="356870" algn="l"/>
              </a:tabLst>
            </a:pPr>
            <a:r>
              <a:rPr sz="2100" spc="-20" dirty="0">
                <a:latin typeface="Tahoma"/>
                <a:cs typeface="Tahoma"/>
              </a:rPr>
              <a:t>N</a:t>
            </a:r>
            <a:r>
              <a:rPr sz="2100" spc="10" dirty="0">
                <a:latin typeface="Tahoma"/>
                <a:cs typeface="Tahoma"/>
              </a:rPr>
              <a:t>a</a:t>
            </a:r>
            <a:r>
              <a:rPr sz="2100" dirty="0">
                <a:latin typeface="Tahoma"/>
                <a:cs typeface="Tahoma"/>
              </a:rPr>
              <a:t>m</a:t>
            </a:r>
            <a:r>
              <a:rPr sz="2100" spc="5" dirty="0">
                <a:latin typeface="Tahoma"/>
                <a:cs typeface="Tahoma"/>
              </a:rPr>
              <a:t>e</a:t>
            </a:r>
            <a:r>
              <a:rPr sz="2100" dirty="0">
                <a:latin typeface="Tahoma"/>
                <a:cs typeface="Tahoma"/>
              </a:rPr>
              <a:t>d</a:t>
            </a:r>
            <a:r>
              <a:rPr sz="2100" spc="-15" dirty="0">
                <a:latin typeface="Tahoma"/>
                <a:cs typeface="Tahoma"/>
              </a:rPr>
              <a:t> </a:t>
            </a:r>
            <a:r>
              <a:rPr sz="2100" spc="-10" dirty="0">
                <a:latin typeface="Tahoma"/>
                <a:cs typeface="Tahoma"/>
              </a:rPr>
              <a:t>p</a:t>
            </a:r>
            <a:r>
              <a:rPr sz="2100" dirty="0">
                <a:latin typeface="Tahoma"/>
                <a:cs typeface="Tahoma"/>
              </a:rPr>
              <a:t>i</a:t>
            </a:r>
            <a:r>
              <a:rPr sz="2100" spc="15" dirty="0">
                <a:latin typeface="Tahoma"/>
                <a:cs typeface="Tahoma"/>
              </a:rPr>
              <a:t>p</a:t>
            </a:r>
            <a:r>
              <a:rPr sz="2100" spc="-15" dirty="0">
                <a:latin typeface="Tahoma"/>
                <a:cs typeface="Tahoma"/>
              </a:rPr>
              <a:t>e</a:t>
            </a:r>
            <a:r>
              <a:rPr sz="2100" dirty="0">
                <a:latin typeface="Tahoma"/>
                <a:cs typeface="Tahoma"/>
              </a:rPr>
              <a:t>s </a:t>
            </a:r>
            <a:r>
              <a:rPr sz="2100" spc="-5" dirty="0">
                <a:latin typeface="Tahoma"/>
                <a:cs typeface="Tahoma"/>
              </a:rPr>
              <a:t>c</a:t>
            </a:r>
            <a:r>
              <a:rPr sz="2100" spc="-15" dirty="0">
                <a:latin typeface="Tahoma"/>
                <a:cs typeface="Tahoma"/>
              </a:rPr>
              <a:t>a</a:t>
            </a:r>
            <a:r>
              <a:rPr sz="2100" dirty="0">
                <a:latin typeface="Tahoma"/>
                <a:cs typeface="Tahoma"/>
              </a:rPr>
              <a:t>n</a:t>
            </a:r>
            <a:r>
              <a:rPr sz="2100" spc="20" dirty="0">
                <a:latin typeface="Tahoma"/>
                <a:cs typeface="Tahoma"/>
              </a:rPr>
              <a:t> </a:t>
            </a:r>
            <a:r>
              <a:rPr sz="2100" spc="-10" dirty="0">
                <a:latin typeface="Tahoma"/>
                <a:cs typeface="Tahoma"/>
              </a:rPr>
              <a:t>b</a:t>
            </a:r>
            <a:r>
              <a:rPr sz="2100" dirty="0">
                <a:latin typeface="Tahoma"/>
                <a:cs typeface="Tahoma"/>
              </a:rPr>
              <a:t>e </a:t>
            </a:r>
            <a:r>
              <a:rPr sz="2100" spc="15" dirty="0">
                <a:latin typeface="Tahoma"/>
                <a:cs typeface="Tahoma"/>
              </a:rPr>
              <a:t>c</a:t>
            </a:r>
            <a:r>
              <a:rPr sz="2100" spc="-5" dirty="0">
                <a:latin typeface="Tahoma"/>
                <a:cs typeface="Tahoma"/>
              </a:rPr>
              <a:t>r</a:t>
            </a:r>
            <a:r>
              <a:rPr sz="2100" spc="-15" dirty="0">
                <a:latin typeface="Tahoma"/>
                <a:cs typeface="Tahoma"/>
              </a:rPr>
              <a:t>e</a:t>
            </a:r>
            <a:r>
              <a:rPr sz="2100" spc="10" dirty="0">
                <a:latin typeface="Tahoma"/>
                <a:cs typeface="Tahoma"/>
              </a:rPr>
              <a:t>a</a:t>
            </a:r>
            <a:r>
              <a:rPr sz="2100" spc="-10" dirty="0">
                <a:latin typeface="Tahoma"/>
                <a:cs typeface="Tahoma"/>
              </a:rPr>
              <a:t>t</a:t>
            </a:r>
            <a:r>
              <a:rPr sz="2100" spc="5" dirty="0">
                <a:latin typeface="Tahoma"/>
                <a:cs typeface="Tahoma"/>
              </a:rPr>
              <a:t>e</a:t>
            </a:r>
            <a:r>
              <a:rPr sz="2100" dirty="0">
                <a:latin typeface="Tahoma"/>
                <a:cs typeface="Tahoma"/>
              </a:rPr>
              <a:t>d</a:t>
            </a:r>
            <a:r>
              <a:rPr sz="2100" spc="-15" dirty="0">
                <a:latin typeface="Tahoma"/>
                <a:cs typeface="Tahoma"/>
              </a:rPr>
              <a:t> </a:t>
            </a:r>
            <a:r>
              <a:rPr sz="2100" spc="15" dirty="0">
                <a:latin typeface="Tahoma"/>
                <a:cs typeface="Tahoma"/>
              </a:rPr>
              <a:t>b</a:t>
            </a:r>
            <a:r>
              <a:rPr sz="2100" dirty="0">
                <a:latin typeface="Tahoma"/>
                <a:cs typeface="Tahoma"/>
              </a:rPr>
              <a:t>y</a:t>
            </a:r>
            <a:r>
              <a:rPr sz="2100" spc="-5" dirty="0">
                <a:latin typeface="Tahoma"/>
                <a:cs typeface="Tahoma"/>
              </a:rPr>
              <a:t> </a:t>
            </a:r>
            <a:r>
              <a:rPr sz="2100" spc="5" dirty="0">
                <a:latin typeface="Tahoma"/>
                <a:cs typeface="Tahoma"/>
              </a:rPr>
              <a:t>us</a:t>
            </a:r>
            <a:r>
              <a:rPr sz="2100" dirty="0">
                <a:latin typeface="Tahoma"/>
                <a:cs typeface="Tahoma"/>
              </a:rPr>
              <a:t>i</a:t>
            </a:r>
            <a:r>
              <a:rPr sz="2100" spc="5" dirty="0">
                <a:latin typeface="Tahoma"/>
                <a:cs typeface="Tahoma"/>
              </a:rPr>
              <a:t>n</a:t>
            </a:r>
            <a:r>
              <a:rPr sz="2100" dirty="0">
                <a:latin typeface="Tahoma"/>
                <a:cs typeface="Tahoma"/>
              </a:rPr>
              <a:t>g </a:t>
            </a:r>
            <a:r>
              <a:rPr sz="2100" dirty="0">
                <a:latin typeface="Consolas"/>
                <a:cs typeface="Consolas"/>
              </a:rPr>
              <a:t>mkf</a:t>
            </a:r>
            <a:r>
              <a:rPr sz="2100" spc="-25" dirty="0">
                <a:latin typeface="Consolas"/>
                <a:cs typeface="Consolas"/>
              </a:rPr>
              <a:t>i</a:t>
            </a:r>
            <a:r>
              <a:rPr sz="2100" dirty="0">
                <a:latin typeface="Consolas"/>
                <a:cs typeface="Consolas"/>
              </a:rPr>
              <a:t>fo</a:t>
            </a:r>
            <a:r>
              <a:rPr sz="2100" spc="-505" dirty="0">
                <a:latin typeface="Consolas"/>
                <a:cs typeface="Consolas"/>
              </a:rPr>
              <a:t> </a:t>
            </a:r>
            <a:r>
              <a:rPr sz="2100" spc="5" dirty="0">
                <a:latin typeface="Tahoma"/>
                <a:cs typeface="Tahoma"/>
              </a:rPr>
              <a:t>s</a:t>
            </a:r>
            <a:r>
              <a:rPr sz="2100" spc="-20" dirty="0">
                <a:latin typeface="Tahoma"/>
                <a:cs typeface="Tahoma"/>
              </a:rPr>
              <a:t>y</a:t>
            </a:r>
            <a:r>
              <a:rPr sz="2100" spc="5" dirty="0">
                <a:latin typeface="Tahoma"/>
                <a:cs typeface="Tahoma"/>
              </a:rPr>
              <a:t>s</a:t>
            </a:r>
            <a:r>
              <a:rPr sz="2100" spc="10" dirty="0">
                <a:latin typeface="Tahoma"/>
                <a:cs typeface="Tahoma"/>
              </a:rPr>
              <a:t>t</a:t>
            </a:r>
            <a:r>
              <a:rPr sz="2100" spc="-15" dirty="0">
                <a:latin typeface="Tahoma"/>
                <a:cs typeface="Tahoma"/>
              </a:rPr>
              <a:t>e</a:t>
            </a:r>
            <a:r>
              <a:rPr sz="2100" dirty="0">
                <a:latin typeface="Tahoma"/>
                <a:cs typeface="Tahoma"/>
              </a:rPr>
              <a:t>m</a:t>
            </a:r>
            <a:r>
              <a:rPr sz="2100" spc="15" dirty="0">
                <a:latin typeface="Tahoma"/>
                <a:cs typeface="Tahoma"/>
              </a:rPr>
              <a:t> </a:t>
            </a:r>
            <a:r>
              <a:rPr sz="2100" spc="-5" dirty="0">
                <a:latin typeface="Tahoma"/>
                <a:cs typeface="Tahoma"/>
              </a:rPr>
              <a:t>c</a:t>
            </a:r>
            <a:r>
              <a:rPr sz="2100" spc="-15" dirty="0">
                <a:latin typeface="Tahoma"/>
                <a:cs typeface="Tahoma"/>
              </a:rPr>
              <a:t>a</a:t>
            </a:r>
            <a:r>
              <a:rPr sz="2100" dirty="0">
                <a:latin typeface="Tahoma"/>
                <a:cs typeface="Tahoma"/>
              </a:rPr>
              <a:t>ll</a:t>
            </a:r>
          </a:p>
          <a:p>
            <a:pPr marL="756285" lvl="1" indent="-287655">
              <a:lnSpc>
                <a:spcPct val="100000"/>
              </a:lnSpc>
              <a:spcBef>
                <a:spcPts val="440"/>
              </a:spcBef>
              <a:buClr>
                <a:srgbClr val="000000"/>
              </a:buClr>
              <a:buFont typeface="Tahoma"/>
              <a:buChar char="–"/>
              <a:tabLst>
                <a:tab pos="756285" algn="l"/>
                <a:tab pos="756920" algn="l"/>
              </a:tabLst>
            </a:pPr>
            <a:r>
              <a:rPr sz="1900" spc="-5" dirty="0">
                <a:solidFill>
                  <a:srgbClr val="0070BF"/>
                </a:solidFill>
                <a:latin typeface="Consolas"/>
                <a:cs typeface="Consolas"/>
              </a:rPr>
              <a:t>int</a:t>
            </a:r>
            <a:r>
              <a:rPr sz="1900" spc="5" dirty="0">
                <a:solidFill>
                  <a:srgbClr val="0070BF"/>
                </a:solidFill>
                <a:latin typeface="Consolas"/>
                <a:cs typeface="Consolas"/>
              </a:rPr>
              <a:t> </a:t>
            </a:r>
            <a:r>
              <a:rPr sz="1900" dirty="0">
                <a:solidFill>
                  <a:srgbClr val="0070BF"/>
                </a:solidFill>
                <a:latin typeface="Consolas"/>
                <a:cs typeface="Consolas"/>
              </a:rPr>
              <a:t>mkfifo(const</a:t>
            </a:r>
            <a:r>
              <a:rPr sz="1900" spc="-10" dirty="0">
                <a:solidFill>
                  <a:srgbClr val="0070BF"/>
                </a:solidFill>
                <a:latin typeface="Consolas"/>
                <a:cs typeface="Consolas"/>
              </a:rPr>
              <a:t> </a:t>
            </a:r>
            <a:r>
              <a:rPr sz="1900" spc="5" dirty="0">
                <a:solidFill>
                  <a:srgbClr val="0070BF"/>
                </a:solidFill>
                <a:latin typeface="Consolas"/>
                <a:cs typeface="Consolas"/>
              </a:rPr>
              <a:t>char</a:t>
            </a:r>
            <a:r>
              <a:rPr sz="1900" spc="10" dirty="0">
                <a:solidFill>
                  <a:srgbClr val="0070BF"/>
                </a:solidFill>
                <a:latin typeface="Consolas"/>
                <a:cs typeface="Consolas"/>
              </a:rPr>
              <a:t> </a:t>
            </a:r>
            <a:r>
              <a:rPr sz="1900" dirty="0">
                <a:solidFill>
                  <a:srgbClr val="0070BF"/>
                </a:solidFill>
                <a:latin typeface="Consolas"/>
                <a:cs typeface="Consolas"/>
              </a:rPr>
              <a:t>*pathname,</a:t>
            </a:r>
            <a:r>
              <a:rPr sz="1900" spc="10" dirty="0">
                <a:solidFill>
                  <a:srgbClr val="0070BF"/>
                </a:solidFill>
                <a:latin typeface="Consolas"/>
                <a:cs typeface="Consolas"/>
              </a:rPr>
              <a:t> </a:t>
            </a:r>
            <a:r>
              <a:rPr sz="1900" dirty="0">
                <a:solidFill>
                  <a:srgbClr val="0070BF"/>
                </a:solidFill>
                <a:latin typeface="Consolas"/>
                <a:cs typeface="Consolas"/>
              </a:rPr>
              <a:t>mode_t</a:t>
            </a:r>
            <a:r>
              <a:rPr sz="1900" spc="10" dirty="0">
                <a:solidFill>
                  <a:srgbClr val="0070BF"/>
                </a:solidFill>
                <a:latin typeface="Consolas"/>
                <a:cs typeface="Consolas"/>
              </a:rPr>
              <a:t> </a:t>
            </a:r>
            <a:r>
              <a:rPr sz="1900" dirty="0">
                <a:solidFill>
                  <a:srgbClr val="0070BF"/>
                </a:solidFill>
                <a:latin typeface="Consolas"/>
                <a:cs typeface="Consolas"/>
              </a:rPr>
              <a:t>mode);</a:t>
            </a:r>
            <a:endParaRPr sz="1900" dirty="0">
              <a:latin typeface="Consolas"/>
              <a:cs typeface="Consolas"/>
            </a:endParaRPr>
          </a:p>
          <a:p>
            <a:pPr marL="756285" lvl="1" indent="-287655">
              <a:lnSpc>
                <a:spcPct val="100000"/>
              </a:lnSpc>
              <a:spcBef>
                <a:spcPts val="480"/>
              </a:spcBef>
              <a:buChar char="–"/>
              <a:tabLst>
                <a:tab pos="756285" algn="l"/>
                <a:tab pos="756920" algn="l"/>
              </a:tabLst>
            </a:pPr>
            <a:r>
              <a:rPr sz="1900" spc="-10" dirty="0">
                <a:latin typeface="Tahoma"/>
                <a:cs typeface="Tahoma"/>
              </a:rPr>
              <a:t>Makes</a:t>
            </a:r>
            <a:r>
              <a:rPr sz="1900" spc="20" dirty="0">
                <a:latin typeface="Tahoma"/>
                <a:cs typeface="Tahoma"/>
              </a:rPr>
              <a:t> </a:t>
            </a:r>
            <a:r>
              <a:rPr sz="1900" spc="-5" dirty="0">
                <a:latin typeface="Tahoma"/>
                <a:cs typeface="Tahoma"/>
              </a:rPr>
              <a:t>a</a:t>
            </a:r>
            <a:r>
              <a:rPr sz="1900" spc="25" dirty="0">
                <a:latin typeface="Tahoma"/>
                <a:cs typeface="Tahoma"/>
              </a:rPr>
              <a:t> </a:t>
            </a:r>
            <a:r>
              <a:rPr sz="1900" spc="-10" dirty="0">
                <a:latin typeface="Tahoma"/>
                <a:cs typeface="Tahoma"/>
              </a:rPr>
              <a:t>FIFO</a:t>
            </a:r>
            <a:r>
              <a:rPr sz="1900" spc="20" dirty="0">
                <a:latin typeface="Tahoma"/>
                <a:cs typeface="Tahoma"/>
              </a:rPr>
              <a:t> </a:t>
            </a:r>
            <a:r>
              <a:rPr sz="1900" spc="-5" dirty="0">
                <a:latin typeface="Tahoma"/>
                <a:cs typeface="Tahoma"/>
              </a:rPr>
              <a:t>special</a:t>
            </a:r>
            <a:r>
              <a:rPr sz="1900" spc="30" dirty="0">
                <a:latin typeface="Tahoma"/>
                <a:cs typeface="Tahoma"/>
              </a:rPr>
              <a:t> </a:t>
            </a:r>
            <a:r>
              <a:rPr sz="1900" spc="-10" dirty="0">
                <a:latin typeface="Tahoma"/>
                <a:cs typeface="Tahoma"/>
              </a:rPr>
              <a:t>file</a:t>
            </a:r>
            <a:r>
              <a:rPr sz="1900" spc="20" dirty="0">
                <a:latin typeface="Tahoma"/>
                <a:cs typeface="Tahoma"/>
              </a:rPr>
              <a:t> </a:t>
            </a:r>
            <a:r>
              <a:rPr sz="1900" spc="-10" dirty="0">
                <a:latin typeface="Tahoma"/>
                <a:cs typeface="Tahoma"/>
              </a:rPr>
              <a:t>with</a:t>
            </a:r>
            <a:r>
              <a:rPr sz="1900" spc="40" dirty="0">
                <a:latin typeface="Tahoma"/>
                <a:cs typeface="Tahoma"/>
              </a:rPr>
              <a:t> </a:t>
            </a:r>
            <a:r>
              <a:rPr sz="1900" spc="-5" dirty="0">
                <a:latin typeface="Tahoma"/>
                <a:cs typeface="Tahoma"/>
              </a:rPr>
              <a:t>name</a:t>
            </a:r>
            <a:r>
              <a:rPr sz="1900" spc="35" dirty="0">
                <a:latin typeface="Tahoma"/>
                <a:cs typeface="Tahoma"/>
              </a:rPr>
              <a:t> </a:t>
            </a:r>
            <a:r>
              <a:rPr sz="1900" spc="-5" dirty="0">
                <a:latin typeface="Consolas"/>
                <a:cs typeface="Consolas"/>
              </a:rPr>
              <a:t>pathname</a:t>
            </a:r>
            <a:r>
              <a:rPr sz="1900" spc="-390" dirty="0">
                <a:latin typeface="Consolas"/>
                <a:cs typeface="Consolas"/>
              </a:rPr>
              <a:t> </a:t>
            </a:r>
            <a:r>
              <a:rPr sz="1900" spc="-10" dirty="0">
                <a:latin typeface="Tahoma"/>
                <a:cs typeface="Tahoma"/>
              </a:rPr>
              <a:t>and</a:t>
            </a:r>
            <a:r>
              <a:rPr sz="1900" spc="30" dirty="0">
                <a:latin typeface="Tahoma"/>
                <a:cs typeface="Tahoma"/>
              </a:rPr>
              <a:t> </a:t>
            </a:r>
            <a:r>
              <a:rPr sz="1900" spc="-10" dirty="0">
                <a:latin typeface="Tahoma"/>
                <a:cs typeface="Tahoma"/>
              </a:rPr>
              <a:t>FIFO's</a:t>
            </a:r>
            <a:r>
              <a:rPr sz="1900" spc="40" dirty="0">
                <a:latin typeface="Tahoma"/>
                <a:cs typeface="Tahoma"/>
              </a:rPr>
              <a:t> </a:t>
            </a:r>
            <a:r>
              <a:rPr sz="1900" spc="-5" dirty="0">
                <a:latin typeface="Tahoma"/>
                <a:cs typeface="Tahoma"/>
              </a:rPr>
              <a:t>permissions</a:t>
            </a:r>
            <a:endParaRPr sz="1900" dirty="0">
              <a:latin typeface="Tahoma"/>
              <a:cs typeface="Tahoma"/>
            </a:endParaRPr>
          </a:p>
          <a:p>
            <a:pPr marL="356235" indent="-344170">
              <a:lnSpc>
                <a:spcPct val="100000"/>
              </a:lnSpc>
              <a:spcBef>
                <a:spcPts val="580"/>
              </a:spcBef>
              <a:buChar char="•"/>
              <a:tabLst>
                <a:tab pos="356235" algn="l"/>
                <a:tab pos="356870" algn="l"/>
              </a:tabLst>
            </a:pPr>
            <a:r>
              <a:rPr sz="2100" dirty="0">
                <a:latin typeface="Tahoma"/>
                <a:cs typeface="Tahoma"/>
              </a:rPr>
              <a:t>Any</a:t>
            </a:r>
            <a:r>
              <a:rPr sz="2100" spc="-10" dirty="0">
                <a:latin typeface="Tahoma"/>
                <a:cs typeface="Tahoma"/>
              </a:rPr>
              <a:t> </a:t>
            </a:r>
            <a:r>
              <a:rPr sz="2100" spc="-5" dirty="0">
                <a:latin typeface="Tahoma"/>
                <a:cs typeface="Tahoma"/>
              </a:rPr>
              <a:t>process </a:t>
            </a:r>
            <a:r>
              <a:rPr sz="2100" dirty="0">
                <a:latin typeface="Tahoma"/>
                <a:cs typeface="Tahoma"/>
              </a:rPr>
              <a:t>can</a:t>
            </a:r>
            <a:r>
              <a:rPr sz="2100" spc="15" dirty="0">
                <a:latin typeface="Tahoma"/>
                <a:cs typeface="Tahoma"/>
              </a:rPr>
              <a:t> </a:t>
            </a:r>
            <a:r>
              <a:rPr sz="2100" spc="-5" dirty="0">
                <a:latin typeface="Tahoma"/>
                <a:cs typeface="Tahoma"/>
              </a:rPr>
              <a:t>open </a:t>
            </a:r>
            <a:r>
              <a:rPr sz="2100" dirty="0">
                <a:latin typeface="Tahoma"/>
                <a:cs typeface="Tahoma"/>
              </a:rPr>
              <a:t>FIFO</a:t>
            </a:r>
            <a:r>
              <a:rPr sz="2100" spc="15" dirty="0">
                <a:latin typeface="Tahoma"/>
                <a:cs typeface="Tahoma"/>
              </a:rPr>
              <a:t> </a:t>
            </a:r>
            <a:r>
              <a:rPr sz="2100" spc="-5" dirty="0">
                <a:latin typeface="Tahoma"/>
                <a:cs typeface="Tahoma"/>
              </a:rPr>
              <a:t>special</a:t>
            </a:r>
            <a:r>
              <a:rPr sz="2100" spc="-10" dirty="0">
                <a:latin typeface="Tahoma"/>
                <a:cs typeface="Tahoma"/>
              </a:rPr>
              <a:t> </a:t>
            </a:r>
            <a:r>
              <a:rPr sz="2100" dirty="0">
                <a:latin typeface="Tahoma"/>
                <a:cs typeface="Tahoma"/>
              </a:rPr>
              <a:t>file</a:t>
            </a:r>
            <a:r>
              <a:rPr sz="2100" spc="-25" dirty="0">
                <a:latin typeface="Tahoma"/>
                <a:cs typeface="Tahoma"/>
              </a:rPr>
              <a:t> </a:t>
            </a:r>
            <a:r>
              <a:rPr sz="2100" spc="-5" dirty="0">
                <a:latin typeface="Tahoma"/>
                <a:cs typeface="Tahoma"/>
              </a:rPr>
              <a:t>for</a:t>
            </a:r>
            <a:r>
              <a:rPr sz="2100" spc="-10" dirty="0">
                <a:latin typeface="Tahoma"/>
                <a:cs typeface="Tahoma"/>
              </a:rPr>
              <a:t> </a:t>
            </a:r>
            <a:r>
              <a:rPr sz="2100" dirty="0">
                <a:latin typeface="Tahoma"/>
                <a:cs typeface="Tahoma"/>
              </a:rPr>
              <a:t>reading</a:t>
            </a:r>
            <a:r>
              <a:rPr sz="2100" spc="-20" dirty="0">
                <a:latin typeface="Tahoma"/>
                <a:cs typeface="Tahoma"/>
              </a:rPr>
              <a:t> </a:t>
            </a:r>
            <a:r>
              <a:rPr sz="2100" spc="-5" dirty="0">
                <a:latin typeface="Tahoma"/>
                <a:cs typeface="Tahoma"/>
              </a:rPr>
              <a:t>or</a:t>
            </a:r>
            <a:r>
              <a:rPr sz="2100" spc="10" dirty="0">
                <a:latin typeface="Tahoma"/>
                <a:cs typeface="Tahoma"/>
              </a:rPr>
              <a:t> </a:t>
            </a:r>
            <a:r>
              <a:rPr sz="2100" dirty="0">
                <a:latin typeface="Tahoma"/>
                <a:cs typeface="Tahoma"/>
              </a:rPr>
              <a:t>writing</a:t>
            </a:r>
          </a:p>
          <a:p>
            <a:pPr marL="756285" marR="170815" lvl="1" indent="-287020">
              <a:lnSpc>
                <a:spcPct val="100000"/>
              </a:lnSpc>
              <a:spcBef>
                <a:spcPts val="465"/>
              </a:spcBef>
              <a:buChar char="–"/>
              <a:tabLst>
                <a:tab pos="756285" algn="l"/>
                <a:tab pos="756920" algn="l"/>
              </a:tabLst>
            </a:pPr>
            <a:r>
              <a:rPr sz="1900" spc="-10" dirty="0">
                <a:latin typeface="Tahoma"/>
                <a:cs typeface="Tahoma"/>
              </a:rPr>
              <a:t>Opening</a:t>
            </a:r>
            <a:r>
              <a:rPr sz="1900" spc="25" dirty="0">
                <a:latin typeface="Tahoma"/>
                <a:cs typeface="Tahoma"/>
              </a:rPr>
              <a:t> </a:t>
            </a:r>
            <a:r>
              <a:rPr sz="1900" spc="-5" dirty="0">
                <a:latin typeface="Tahoma"/>
                <a:cs typeface="Tahoma"/>
              </a:rPr>
              <a:t>a</a:t>
            </a:r>
            <a:r>
              <a:rPr sz="1900" spc="20" dirty="0">
                <a:latin typeface="Tahoma"/>
                <a:cs typeface="Tahoma"/>
              </a:rPr>
              <a:t> </a:t>
            </a:r>
            <a:r>
              <a:rPr sz="1900" spc="-10" dirty="0">
                <a:latin typeface="Tahoma"/>
                <a:cs typeface="Tahoma"/>
              </a:rPr>
              <a:t>FIFO</a:t>
            </a:r>
            <a:r>
              <a:rPr sz="1900" spc="15" dirty="0">
                <a:latin typeface="Tahoma"/>
                <a:cs typeface="Tahoma"/>
              </a:rPr>
              <a:t> </a:t>
            </a:r>
            <a:r>
              <a:rPr sz="1900" spc="-5" dirty="0">
                <a:latin typeface="Tahoma"/>
                <a:cs typeface="Tahoma"/>
              </a:rPr>
              <a:t>for</a:t>
            </a:r>
            <a:r>
              <a:rPr sz="1900" spc="25" dirty="0">
                <a:latin typeface="Tahoma"/>
                <a:cs typeface="Tahoma"/>
              </a:rPr>
              <a:t> </a:t>
            </a:r>
            <a:r>
              <a:rPr sz="1900" spc="-5" dirty="0">
                <a:solidFill>
                  <a:srgbClr val="0070BF"/>
                </a:solidFill>
                <a:latin typeface="Tahoma"/>
                <a:cs typeface="Tahoma"/>
              </a:rPr>
              <a:t>reading</a:t>
            </a:r>
            <a:r>
              <a:rPr sz="1900" spc="30" dirty="0">
                <a:solidFill>
                  <a:srgbClr val="0070BF"/>
                </a:solidFill>
                <a:latin typeface="Tahoma"/>
                <a:cs typeface="Tahoma"/>
              </a:rPr>
              <a:t> </a:t>
            </a:r>
            <a:r>
              <a:rPr sz="1900" spc="-5" dirty="0">
                <a:solidFill>
                  <a:srgbClr val="0070BF"/>
                </a:solidFill>
                <a:latin typeface="Tahoma"/>
                <a:cs typeface="Tahoma"/>
              </a:rPr>
              <a:t>normally</a:t>
            </a:r>
            <a:r>
              <a:rPr sz="1900" spc="35" dirty="0">
                <a:solidFill>
                  <a:srgbClr val="0070BF"/>
                </a:solidFill>
                <a:latin typeface="Tahoma"/>
                <a:cs typeface="Tahoma"/>
              </a:rPr>
              <a:t> </a:t>
            </a:r>
            <a:r>
              <a:rPr sz="1900" spc="-5" dirty="0">
                <a:solidFill>
                  <a:srgbClr val="0070BF"/>
                </a:solidFill>
                <a:latin typeface="Tahoma"/>
                <a:cs typeface="Tahoma"/>
              </a:rPr>
              <a:t>blocks</a:t>
            </a:r>
            <a:r>
              <a:rPr sz="1900" spc="20" dirty="0">
                <a:solidFill>
                  <a:srgbClr val="0070BF"/>
                </a:solidFill>
                <a:latin typeface="Tahoma"/>
                <a:cs typeface="Tahoma"/>
              </a:rPr>
              <a:t> </a:t>
            </a:r>
            <a:r>
              <a:rPr sz="1900" spc="-5" dirty="0">
                <a:solidFill>
                  <a:srgbClr val="0070BF"/>
                </a:solidFill>
                <a:latin typeface="Tahoma"/>
                <a:cs typeface="Tahoma"/>
              </a:rPr>
              <a:t>until</a:t>
            </a:r>
            <a:r>
              <a:rPr sz="1900" spc="20" dirty="0">
                <a:solidFill>
                  <a:srgbClr val="0070BF"/>
                </a:solidFill>
                <a:latin typeface="Tahoma"/>
                <a:cs typeface="Tahoma"/>
              </a:rPr>
              <a:t> </a:t>
            </a:r>
            <a:r>
              <a:rPr sz="1900" dirty="0">
                <a:latin typeface="Tahoma"/>
                <a:cs typeface="Tahoma"/>
              </a:rPr>
              <a:t>some </a:t>
            </a:r>
            <a:r>
              <a:rPr sz="1900" spc="-5" dirty="0">
                <a:latin typeface="Tahoma"/>
                <a:cs typeface="Tahoma"/>
              </a:rPr>
              <a:t>other</a:t>
            </a:r>
            <a:r>
              <a:rPr sz="1900" spc="35" dirty="0">
                <a:latin typeface="Tahoma"/>
                <a:cs typeface="Tahoma"/>
              </a:rPr>
              <a:t> </a:t>
            </a:r>
            <a:r>
              <a:rPr sz="1900" spc="-5" dirty="0">
                <a:latin typeface="Tahoma"/>
                <a:cs typeface="Tahoma"/>
              </a:rPr>
              <a:t>process </a:t>
            </a:r>
            <a:r>
              <a:rPr sz="1900" spc="-580" dirty="0">
                <a:latin typeface="Tahoma"/>
                <a:cs typeface="Tahoma"/>
              </a:rPr>
              <a:t> </a:t>
            </a:r>
            <a:r>
              <a:rPr sz="1900" spc="-10" dirty="0">
                <a:solidFill>
                  <a:srgbClr val="0070BF"/>
                </a:solidFill>
                <a:latin typeface="Tahoma"/>
                <a:cs typeface="Tahoma"/>
              </a:rPr>
              <a:t>opens</a:t>
            </a:r>
            <a:r>
              <a:rPr sz="1900" spc="35" dirty="0">
                <a:solidFill>
                  <a:srgbClr val="0070BF"/>
                </a:solidFill>
                <a:latin typeface="Tahoma"/>
                <a:cs typeface="Tahoma"/>
              </a:rPr>
              <a:t> </a:t>
            </a:r>
            <a:r>
              <a:rPr sz="1900" spc="-10" dirty="0">
                <a:solidFill>
                  <a:srgbClr val="0070BF"/>
                </a:solidFill>
                <a:latin typeface="Tahoma"/>
                <a:cs typeface="Tahoma"/>
              </a:rPr>
              <a:t>the</a:t>
            </a:r>
            <a:r>
              <a:rPr sz="1900" spc="15" dirty="0">
                <a:solidFill>
                  <a:srgbClr val="0070BF"/>
                </a:solidFill>
                <a:latin typeface="Tahoma"/>
                <a:cs typeface="Tahoma"/>
              </a:rPr>
              <a:t> </a:t>
            </a:r>
            <a:r>
              <a:rPr sz="1900" spc="-5" dirty="0">
                <a:solidFill>
                  <a:srgbClr val="0070BF"/>
                </a:solidFill>
                <a:latin typeface="Tahoma"/>
                <a:cs typeface="Tahoma"/>
              </a:rPr>
              <a:t>same</a:t>
            </a:r>
            <a:r>
              <a:rPr sz="1900" spc="15" dirty="0">
                <a:solidFill>
                  <a:srgbClr val="0070BF"/>
                </a:solidFill>
                <a:latin typeface="Tahoma"/>
                <a:cs typeface="Tahoma"/>
              </a:rPr>
              <a:t> </a:t>
            </a:r>
            <a:r>
              <a:rPr sz="1900" spc="-10" dirty="0">
                <a:solidFill>
                  <a:srgbClr val="0070BF"/>
                </a:solidFill>
                <a:latin typeface="Tahoma"/>
                <a:cs typeface="Tahoma"/>
              </a:rPr>
              <a:t>FIFO</a:t>
            </a:r>
            <a:r>
              <a:rPr sz="1900" spc="15" dirty="0">
                <a:solidFill>
                  <a:srgbClr val="0070BF"/>
                </a:solidFill>
                <a:latin typeface="Tahoma"/>
                <a:cs typeface="Tahoma"/>
              </a:rPr>
              <a:t> </a:t>
            </a:r>
            <a:r>
              <a:rPr sz="1900" spc="-5" dirty="0">
                <a:solidFill>
                  <a:srgbClr val="0070BF"/>
                </a:solidFill>
                <a:latin typeface="Tahoma"/>
                <a:cs typeface="Tahoma"/>
              </a:rPr>
              <a:t>for</a:t>
            </a:r>
            <a:r>
              <a:rPr sz="1900" spc="30" dirty="0">
                <a:solidFill>
                  <a:srgbClr val="0070BF"/>
                </a:solidFill>
                <a:latin typeface="Tahoma"/>
                <a:cs typeface="Tahoma"/>
              </a:rPr>
              <a:t> </a:t>
            </a:r>
            <a:r>
              <a:rPr sz="1900" spc="-10" dirty="0">
                <a:solidFill>
                  <a:srgbClr val="0070BF"/>
                </a:solidFill>
                <a:latin typeface="Tahoma"/>
                <a:cs typeface="Tahoma"/>
              </a:rPr>
              <a:t>writing</a:t>
            </a:r>
            <a:r>
              <a:rPr sz="1900" spc="-10" dirty="0">
                <a:latin typeface="Tahoma"/>
                <a:cs typeface="Tahoma"/>
              </a:rPr>
              <a:t>,</a:t>
            </a:r>
            <a:r>
              <a:rPr sz="1900" spc="50" dirty="0">
                <a:latin typeface="Tahoma"/>
                <a:cs typeface="Tahoma"/>
              </a:rPr>
              <a:t> </a:t>
            </a:r>
            <a:r>
              <a:rPr sz="1900" spc="-10" dirty="0">
                <a:latin typeface="Tahoma"/>
                <a:cs typeface="Tahoma"/>
              </a:rPr>
              <a:t>and</a:t>
            </a:r>
            <a:r>
              <a:rPr sz="1900" spc="5" dirty="0">
                <a:latin typeface="Tahoma"/>
                <a:cs typeface="Tahoma"/>
              </a:rPr>
              <a:t> </a:t>
            </a:r>
            <a:r>
              <a:rPr sz="1900" spc="-5" dirty="0">
                <a:latin typeface="Tahoma"/>
                <a:cs typeface="Tahoma"/>
              </a:rPr>
              <a:t>vice</a:t>
            </a:r>
            <a:r>
              <a:rPr sz="1900" spc="15" dirty="0">
                <a:latin typeface="Tahoma"/>
                <a:cs typeface="Tahoma"/>
              </a:rPr>
              <a:t> </a:t>
            </a:r>
            <a:r>
              <a:rPr sz="1900" spc="-5" dirty="0">
                <a:latin typeface="Tahoma"/>
                <a:cs typeface="Tahoma"/>
              </a:rPr>
              <a:t>versa</a:t>
            </a:r>
            <a:endParaRPr sz="1900" dirty="0">
              <a:latin typeface="Tahoma"/>
              <a:cs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8660" y="1504187"/>
            <a:ext cx="8642985" cy="12700"/>
          </a:xfrm>
          <a:custGeom>
            <a:avLst/>
            <a:gdLst/>
            <a:ahLst/>
            <a:cxnLst/>
            <a:rect l="l" t="t" r="r" b="b"/>
            <a:pathLst>
              <a:path w="8642985" h="12700">
                <a:moveTo>
                  <a:pt x="8642604" y="12191"/>
                </a:moveTo>
                <a:lnTo>
                  <a:pt x="0" y="12191"/>
                </a:lnTo>
                <a:lnTo>
                  <a:pt x="0" y="0"/>
                </a:lnTo>
                <a:lnTo>
                  <a:pt x="8642604" y="0"/>
                </a:lnTo>
                <a:lnTo>
                  <a:pt x="8642604" y="12191"/>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859082" y="807240"/>
            <a:ext cx="3340735" cy="452120"/>
          </a:xfrm>
          <a:prstGeom prst="rect">
            <a:avLst/>
          </a:prstGeom>
        </p:spPr>
        <p:txBody>
          <a:bodyPr vert="horz" wrap="square" lIns="0" tIns="12065" rIns="0" bIns="0" rtlCol="0">
            <a:spAutoFit/>
          </a:bodyPr>
          <a:lstStyle/>
          <a:p>
            <a:pPr marL="12700">
              <a:lnSpc>
                <a:spcPct val="100000"/>
              </a:lnSpc>
              <a:spcBef>
                <a:spcPts val="95"/>
              </a:spcBef>
            </a:pPr>
            <a:r>
              <a:rPr spc="-5" dirty="0"/>
              <a:t>Named</a:t>
            </a:r>
            <a:r>
              <a:rPr spc="-10" dirty="0"/>
              <a:t> Pipe</a:t>
            </a:r>
            <a:r>
              <a:rPr spc="-20" dirty="0"/>
              <a:t> </a:t>
            </a:r>
            <a:r>
              <a:rPr spc="-5" dirty="0"/>
              <a:t>Example</a:t>
            </a:r>
          </a:p>
        </p:txBody>
      </p:sp>
      <p:sp>
        <p:nvSpPr>
          <p:cNvPr id="4" name="object 4"/>
          <p:cNvSpPr/>
          <p:nvPr/>
        </p:nvSpPr>
        <p:spPr>
          <a:xfrm>
            <a:off x="748283" y="1613916"/>
            <a:ext cx="4142740" cy="5122545"/>
          </a:xfrm>
          <a:custGeom>
            <a:avLst/>
            <a:gdLst/>
            <a:ahLst/>
            <a:cxnLst/>
            <a:rect l="l" t="t" r="r" b="b"/>
            <a:pathLst>
              <a:path w="4142740" h="5122545">
                <a:moveTo>
                  <a:pt x="4142232" y="5122164"/>
                </a:moveTo>
                <a:lnTo>
                  <a:pt x="0" y="5122164"/>
                </a:lnTo>
                <a:lnTo>
                  <a:pt x="0" y="0"/>
                </a:lnTo>
                <a:lnTo>
                  <a:pt x="4142232" y="0"/>
                </a:lnTo>
                <a:lnTo>
                  <a:pt x="4142232" y="4572"/>
                </a:lnTo>
                <a:lnTo>
                  <a:pt x="9144" y="4572"/>
                </a:lnTo>
                <a:lnTo>
                  <a:pt x="4572" y="10668"/>
                </a:lnTo>
                <a:lnTo>
                  <a:pt x="9144" y="10668"/>
                </a:lnTo>
                <a:lnTo>
                  <a:pt x="9144" y="5113020"/>
                </a:lnTo>
                <a:lnTo>
                  <a:pt x="4572" y="5113020"/>
                </a:lnTo>
                <a:lnTo>
                  <a:pt x="9144" y="5117592"/>
                </a:lnTo>
                <a:lnTo>
                  <a:pt x="4142232" y="5117592"/>
                </a:lnTo>
                <a:lnTo>
                  <a:pt x="4142232" y="5122164"/>
                </a:lnTo>
                <a:close/>
              </a:path>
              <a:path w="4142740" h="5122545">
                <a:moveTo>
                  <a:pt x="9144" y="10668"/>
                </a:moveTo>
                <a:lnTo>
                  <a:pt x="4572" y="10668"/>
                </a:lnTo>
                <a:lnTo>
                  <a:pt x="9144" y="4572"/>
                </a:lnTo>
                <a:lnTo>
                  <a:pt x="9144" y="10668"/>
                </a:lnTo>
                <a:close/>
              </a:path>
              <a:path w="4142740" h="5122545">
                <a:moveTo>
                  <a:pt x="4133088" y="10668"/>
                </a:moveTo>
                <a:lnTo>
                  <a:pt x="9144" y="10668"/>
                </a:lnTo>
                <a:lnTo>
                  <a:pt x="9144" y="4572"/>
                </a:lnTo>
                <a:lnTo>
                  <a:pt x="4133088" y="4572"/>
                </a:lnTo>
                <a:lnTo>
                  <a:pt x="4133088" y="10668"/>
                </a:lnTo>
                <a:close/>
              </a:path>
              <a:path w="4142740" h="5122545">
                <a:moveTo>
                  <a:pt x="4133088" y="5117592"/>
                </a:moveTo>
                <a:lnTo>
                  <a:pt x="4133088" y="4572"/>
                </a:lnTo>
                <a:lnTo>
                  <a:pt x="4137660" y="10668"/>
                </a:lnTo>
                <a:lnTo>
                  <a:pt x="4142232" y="10668"/>
                </a:lnTo>
                <a:lnTo>
                  <a:pt x="4142232" y="5113020"/>
                </a:lnTo>
                <a:lnTo>
                  <a:pt x="4137660" y="5113020"/>
                </a:lnTo>
                <a:lnTo>
                  <a:pt x="4133088" y="5117592"/>
                </a:lnTo>
                <a:close/>
              </a:path>
              <a:path w="4142740" h="5122545">
                <a:moveTo>
                  <a:pt x="4142232" y="10668"/>
                </a:moveTo>
                <a:lnTo>
                  <a:pt x="4137660" y="10668"/>
                </a:lnTo>
                <a:lnTo>
                  <a:pt x="4133088" y="4572"/>
                </a:lnTo>
                <a:lnTo>
                  <a:pt x="4142232" y="4572"/>
                </a:lnTo>
                <a:lnTo>
                  <a:pt x="4142232" y="10668"/>
                </a:lnTo>
                <a:close/>
              </a:path>
              <a:path w="4142740" h="5122545">
                <a:moveTo>
                  <a:pt x="9144" y="5117592"/>
                </a:moveTo>
                <a:lnTo>
                  <a:pt x="4572" y="5113020"/>
                </a:lnTo>
                <a:lnTo>
                  <a:pt x="9144" y="5113020"/>
                </a:lnTo>
                <a:lnTo>
                  <a:pt x="9144" y="5117592"/>
                </a:lnTo>
                <a:close/>
              </a:path>
              <a:path w="4142740" h="5122545">
                <a:moveTo>
                  <a:pt x="4133088" y="5117592"/>
                </a:moveTo>
                <a:lnTo>
                  <a:pt x="9144" y="5117592"/>
                </a:lnTo>
                <a:lnTo>
                  <a:pt x="9144" y="5113020"/>
                </a:lnTo>
                <a:lnTo>
                  <a:pt x="4133088" y="5113020"/>
                </a:lnTo>
                <a:lnTo>
                  <a:pt x="4133088" y="5117592"/>
                </a:lnTo>
                <a:close/>
              </a:path>
              <a:path w="4142740" h="5122545">
                <a:moveTo>
                  <a:pt x="4142232" y="5117592"/>
                </a:moveTo>
                <a:lnTo>
                  <a:pt x="4133088" y="5117592"/>
                </a:lnTo>
                <a:lnTo>
                  <a:pt x="4137660" y="5113020"/>
                </a:lnTo>
                <a:lnTo>
                  <a:pt x="4142232" y="5113020"/>
                </a:lnTo>
                <a:lnTo>
                  <a:pt x="4142232" y="5117592"/>
                </a:lnTo>
                <a:close/>
              </a:path>
            </a:pathLst>
          </a:custGeom>
          <a:solidFill>
            <a:srgbClr val="000000"/>
          </a:solidFill>
        </p:spPr>
        <p:txBody>
          <a:bodyPr wrap="square" lIns="0" tIns="0" rIns="0" bIns="0" rtlCol="0"/>
          <a:lstStyle/>
          <a:p>
            <a:endParaRPr/>
          </a:p>
        </p:txBody>
      </p:sp>
      <p:sp>
        <p:nvSpPr>
          <p:cNvPr id="5" name="object 5"/>
          <p:cNvSpPr txBox="1">
            <a:spLocks noGrp="1"/>
          </p:cNvSpPr>
          <p:nvPr>
            <p:ph sz="half" idx="2"/>
          </p:nvPr>
        </p:nvSpPr>
        <p:spPr>
          <a:prstGeom prst="rect">
            <a:avLst/>
          </a:prstGeom>
        </p:spPr>
        <p:txBody>
          <a:bodyPr vert="horz" wrap="square" lIns="0" tIns="50800" rIns="0" bIns="0" rtlCol="0">
            <a:spAutoFit/>
          </a:bodyPr>
          <a:lstStyle/>
          <a:p>
            <a:pPr marL="57785" algn="ctr">
              <a:lnSpc>
                <a:spcPct val="100000"/>
              </a:lnSpc>
              <a:spcBef>
                <a:spcPts val="400"/>
              </a:spcBef>
            </a:pPr>
            <a:r>
              <a:rPr spc="-10" dirty="0"/>
              <a:t>Process</a:t>
            </a:r>
            <a:r>
              <a:rPr spc="-5" dirty="0"/>
              <a:t> 1</a:t>
            </a:r>
          </a:p>
          <a:p>
            <a:pPr marL="12700">
              <a:lnSpc>
                <a:spcPct val="100000"/>
              </a:lnSpc>
              <a:spcBef>
                <a:spcPts val="300"/>
              </a:spcBef>
            </a:pPr>
            <a:r>
              <a:rPr spc="-5" dirty="0">
                <a:solidFill>
                  <a:srgbClr val="000000"/>
                </a:solidFill>
                <a:latin typeface="Consolas"/>
                <a:cs typeface="Consolas"/>
              </a:rPr>
              <a:t>int</a:t>
            </a:r>
            <a:r>
              <a:rPr spc="-35" dirty="0">
                <a:solidFill>
                  <a:srgbClr val="000000"/>
                </a:solidFill>
                <a:latin typeface="Consolas"/>
                <a:cs typeface="Consolas"/>
              </a:rPr>
              <a:t> </a:t>
            </a:r>
            <a:r>
              <a:rPr b="0" spc="-10" dirty="0">
                <a:solidFill>
                  <a:srgbClr val="000000"/>
                </a:solidFill>
                <a:latin typeface="Consolas"/>
                <a:cs typeface="Consolas"/>
              </a:rPr>
              <a:t>main()</a:t>
            </a:r>
            <a:r>
              <a:rPr b="0" spc="-30" dirty="0">
                <a:solidFill>
                  <a:srgbClr val="000000"/>
                </a:solidFill>
                <a:latin typeface="Consolas"/>
                <a:cs typeface="Consolas"/>
              </a:rPr>
              <a:t> </a:t>
            </a:r>
            <a:r>
              <a:rPr b="0" spc="-5" dirty="0">
                <a:solidFill>
                  <a:srgbClr val="000000"/>
                </a:solidFill>
                <a:latin typeface="Consolas"/>
                <a:cs typeface="Consolas"/>
              </a:rPr>
              <a:t>{</a:t>
            </a:r>
          </a:p>
          <a:p>
            <a:pPr marL="346075">
              <a:lnSpc>
                <a:spcPct val="100000"/>
              </a:lnSpc>
              <a:spcBef>
                <a:spcPts val="384"/>
              </a:spcBef>
            </a:pPr>
            <a:r>
              <a:rPr spc="-5" dirty="0">
                <a:solidFill>
                  <a:srgbClr val="000000"/>
                </a:solidFill>
                <a:latin typeface="Consolas"/>
                <a:cs typeface="Consolas"/>
              </a:rPr>
              <a:t>int</a:t>
            </a:r>
            <a:r>
              <a:rPr spc="-65" dirty="0">
                <a:solidFill>
                  <a:srgbClr val="000000"/>
                </a:solidFill>
                <a:latin typeface="Consolas"/>
                <a:cs typeface="Consolas"/>
              </a:rPr>
              <a:t> </a:t>
            </a:r>
            <a:r>
              <a:rPr b="0" spc="-5" dirty="0">
                <a:solidFill>
                  <a:srgbClr val="000000"/>
                </a:solidFill>
                <a:latin typeface="Consolas"/>
                <a:cs typeface="Consolas"/>
              </a:rPr>
              <a:t>fd;</a:t>
            </a:r>
          </a:p>
          <a:p>
            <a:pPr marL="346075">
              <a:lnSpc>
                <a:spcPct val="100000"/>
              </a:lnSpc>
              <a:spcBef>
                <a:spcPts val="384"/>
              </a:spcBef>
            </a:pPr>
            <a:r>
              <a:rPr spc="-5" dirty="0">
                <a:solidFill>
                  <a:srgbClr val="000000"/>
                </a:solidFill>
                <a:latin typeface="Consolas"/>
                <a:cs typeface="Consolas"/>
              </a:rPr>
              <a:t>char</a:t>
            </a:r>
            <a:r>
              <a:rPr spc="-20" dirty="0">
                <a:solidFill>
                  <a:srgbClr val="000000"/>
                </a:solidFill>
                <a:latin typeface="Consolas"/>
                <a:cs typeface="Consolas"/>
              </a:rPr>
              <a:t> </a:t>
            </a:r>
            <a:r>
              <a:rPr b="0" spc="-5" dirty="0">
                <a:solidFill>
                  <a:srgbClr val="000000"/>
                </a:solidFill>
                <a:latin typeface="Consolas"/>
                <a:cs typeface="Consolas"/>
              </a:rPr>
              <a:t>* </a:t>
            </a:r>
            <a:r>
              <a:rPr b="0" spc="-10" dirty="0">
                <a:solidFill>
                  <a:srgbClr val="000000"/>
                </a:solidFill>
                <a:latin typeface="Consolas"/>
                <a:cs typeface="Consolas"/>
              </a:rPr>
              <a:t>myfifo</a:t>
            </a:r>
            <a:r>
              <a:rPr b="0" spc="-5" dirty="0">
                <a:solidFill>
                  <a:srgbClr val="000000"/>
                </a:solidFill>
                <a:latin typeface="Consolas"/>
                <a:cs typeface="Consolas"/>
              </a:rPr>
              <a:t> =</a:t>
            </a:r>
            <a:r>
              <a:rPr b="0" spc="-10" dirty="0">
                <a:solidFill>
                  <a:srgbClr val="000000"/>
                </a:solidFill>
                <a:latin typeface="Consolas"/>
                <a:cs typeface="Consolas"/>
              </a:rPr>
              <a:t> "/tmp/myfifo";</a:t>
            </a:r>
          </a:p>
          <a:p>
            <a:pPr marL="346075">
              <a:lnSpc>
                <a:spcPct val="100000"/>
              </a:lnSpc>
              <a:spcBef>
                <a:spcPts val="380"/>
              </a:spcBef>
            </a:pPr>
            <a:r>
              <a:rPr b="0" spc="-5" dirty="0">
                <a:latin typeface="Consolas"/>
                <a:cs typeface="Consolas"/>
              </a:rPr>
              <a:t>/*</a:t>
            </a:r>
            <a:r>
              <a:rPr b="0" spc="-15" dirty="0">
                <a:latin typeface="Consolas"/>
                <a:cs typeface="Consolas"/>
              </a:rPr>
              <a:t> </a:t>
            </a:r>
            <a:r>
              <a:rPr b="0" spc="-10" dirty="0">
                <a:latin typeface="Consolas"/>
                <a:cs typeface="Consolas"/>
              </a:rPr>
              <a:t>create the </a:t>
            </a:r>
            <a:r>
              <a:rPr b="0" spc="-5" dirty="0">
                <a:latin typeface="Consolas"/>
                <a:cs typeface="Consolas"/>
              </a:rPr>
              <a:t>FIFO(named</a:t>
            </a:r>
            <a:r>
              <a:rPr b="0" spc="-25" dirty="0">
                <a:latin typeface="Consolas"/>
                <a:cs typeface="Consolas"/>
              </a:rPr>
              <a:t> </a:t>
            </a:r>
            <a:r>
              <a:rPr b="0" spc="-10" dirty="0">
                <a:latin typeface="Consolas"/>
                <a:cs typeface="Consolas"/>
              </a:rPr>
              <a:t>pipe)*/</a:t>
            </a:r>
          </a:p>
          <a:p>
            <a:pPr marL="346075">
              <a:lnSpc>
                <a:spcPct val="100000"/>
              </a:lnSpc>
              <a:spcBef>
                <a:spcPts val="385"/>
              </a:spcBef>
            </a:pPr>
            <a:r>
              <a:rPr spc="-10" dirty="0">
                <a:solidFill>
                  <a:srgbClr val="000000"/>
                </a:solidFill>
                <a:latin typeface="Consolas"/>
                <a:cs typeface="Consolas"/>
              </a:rPr>
              <a:t>mkfifo</a:t>
            </a:r>
            <a:r>
              <a:rPr b="0" spc="-10" dirty="0">
                <a:solidFill>
                  <a:srgbClr val="000000"/>
                </a:solidFill>
                <a:latin typeface="Consolas"/>
                <a:cs typeface="Consolas"/>
              </a:rPr>
              <a:t>(myfifo,</a:t>
            </a:r>
            <a:r>
              <a:rPr b="0" spc="-25" dirty="0">
                <a:solidFill>
                  <a:srgbClr val="000000"/>
                </a:solidFill>
                <a:latin typeface="Consolas"/>
                <a:cs typeface="Consolas"/>
              </a:rPr>
              <a:t> </a:t>
            </a:r>
            <a:r>
              <a:rPr b="0" spc="-5" dirty="0">
                <a:solidFill>
                  <a:srgbClr val="000000"/>
                </a:solidFill>
                <a:latin typeface="Consolas"/>
                <a:cs typeface="Consolas"/>
              </a:rPr>
              <a:t>0666);</a:t>
            </a:r>
          </a:p>
          <a:p>
            <a:pPr>
              <a:lnSpc>
                <a:spcPct val="100000"/>
              </a:lnSpc>
              <a:spcBef>
                <a:spcPts val="20"/>
              </a:spcBef>
            </a:pPr>
            <a:endParaRPr sz="1950" dirty="0">
              <a:latin typeface="Consolas"/>
              <a:cs typeface="Consolas"/>
            </a:endParaRPr>
          </a:p>
          <a:p>
            <a:pPr marL="346075" marR="226695">
              <a:lnSpc>
                <a:spcPct val="120000"/>
              </a:lnSpc>
            </a:pPr>
            <a:r>
              <a:rPr b="0" spc="-5" dirty="0">
                <a:latin typeface="Consolas"/>
                <a:cs typeface="Consolas"/>
              </a:rPr>
              <a:t>/*</a:t>
            </a:r>
            <a:r>
              <a:rPr b="0" spc="15" dirty="0">
                <a:latin typeface="Consolas"/>
                <a:cs typeface="Consolas"/>
              </a:rPr>
              <a:t> </a:t>
            </a:r>
            <a:r>
              <a:rPr b="0" spc="-10" dirty="0">
                <a:latin typeface="Consolas"/>
                <a:cs typeface="Consolas"/>
              </a:rPr>
              <a:t>write</a:t>
            </a:r>
            <a:r>
              <a:rPr b="0" spc="15" dirty="0">
                <a:latin typeface="Consolas"/>
                <a:cs typeface="Consolas"/>
              </a:rPr>
              <a:t> </a:t>
            </a:r>
            <a:r>
              <a:rPr b="0" spc="-10" dirty="0">
                <a:latin typeface="Consolas"/>
                <a:cs typeface="Consolas"/>
              </a:rPr>
              <a:t>"Hi"</a:t>
            </a:r>
            <a:r>
              <a:rPr b="0" spc="15" dirty="0">
                <a:latin typeface="Consolas"/>
                <a:cs typeface="Consolas"/>
              </a:rPr>
              <a:t> </a:t>
            </a:r>
            <a:r>
              <a:rPr b="0" spc="-5" dirty="0">
                <a:latin typeface="Consolas"/>
                <a:cs typeface="Consolas"/>
              </a:rPr>
              <a:t>to</a:t>
            </a:r>
            <a:r>
              <a:rPr b="0" spc="5" dirty="0">
                <a:latin typeface="Consolas"/>
                <a:cs typeface="Consolas"/>
              </a:rPr>
              <a:t> </a:t>
            </a:r>
            <a:r>
              <a:rPr b="0" spc="-5" dirty="0">
                <a:latin typeface="Consolas"/>
                <a:cs typeface="Consolas"/>
              </a:rPr>
              <a:t>the</a:t>
            </a:r>
            <a:r>
              <a:rPr b="0" spc="15" dirty="0">
                <a:latin typeface="Consolas"/>
                <a:cs typeface="Consolas"/>
              </a:rPr>
              <a:t> </a:t>
            </a:r>
            <a:r>
              <a:rPr b="0" spc="-5" dirty="0">
                <a:latin typeface="Consolas"/>
                <a:cs typeface="Consolas"/>
              </a:rPr>
              <a:t>FIFO</a:t>
            </a:r>
            <a:r>
              <a:rPr b="0" dirty="0">
                <a:latin typeface="Consolas"/>
                <a:cs typeface="Consolas"/>
              </a:rPr>
              <a:t> </a:t>
            </a:r>
            <a:r>
              <a:rPr b="0" spc="-15" dirty="0">
                <a:latin typeface="Consolas"/>
                <a:cs typeface="Consolas"/>
              </a:rPr>
              <a:t>*/ </a:t>
            </a:r>
            <a:r>
              <a:rPr b="0" spc="-10" dirty="0">
                <a:latin typeface="Consolas"/>
                <a:cs typeface="Consolas"/>
              </a:rPr>
              <a:t> </a:t>
            </a:r>
            <a:r>
              <a:rPr b="0" spc="-5" dirty="0">
                <a:solidFill>
                  <a:srgbClr val="000000"/>
                </a:solidFill>
                <a:latin typeface="Consolas"/>
                <a:cs typeface="Consolas"/>
              </a:rPr>
              <a:t>fd = </a:t>
            </a:r>
            <a:r>
              <a:rPr spc="-10" dirty="0">
                <a:solidFill>
                  <a:srgbClr val="000000"/>
                </a:solidFill>
                <a:latin typeface="Consolas"/>
                <a:cs typeface="Consolas"/>
              </a:rPr>
              <a:t>open</a:t>
            </a:r>
            <a:r>
              <a:rPr b="0" spc="-10" dirty="0">
                <a:solidFill>
                  <a:srgbClr val="000000"/>
                </a:solidFill>
                <a:latin typeface="Consolas"/>
                <a:cs typeface="Consolas"/>
              </a:rPr>
              <a:t>(myfifo, </a:t>
            </a:r>
            <a:r>
              <a:rPr spc="-10" dirty="0">
                <a:solidFill>
                  <a:srgbClr val="00AF50"/>
                </a:solidFill>
                <a:latin typeface="Consolas"/>
                <a:cs typeface="Consolas"/>
              </a:rPr>
              <a:t>O_WRONLY</a:t>
            </a:r>
            <a:r>
              <a:rPr b="0" spc="-10" dirty="0">
                <a:solidFill>
                  <a:srgbClr val="000000"/>
                </a:solidFill>
                <a:latin typeface="Consolas"/>
                <a:cs typeface="Consolas"/>
              </a:rPr>
              <a:t>); </a:t>
            </a:r>
            <a:r>
              <a:rPr b="0" spc="-5" dirty="0">
                <a:solidFill>
                  <a:srgbClr val="000000"/>
                </a:solidFill>
                <a:latin typeface="Consolas"/>
                <a:cs typeface="Consolas"/>
              </a:rPr>
              <a:t> </a:t>
            </a:r>
            <a:r>
              <a:rPr spc="-5" dirty="0">
                <a:solidFill>
                  <a:srgbClr val="000000"/>
                </a:solidFill>
                <a:latin typeface="Consolas"/>
                <a:cs typeface="Consolas"/>
              </a:rPr>
              <a:t>write</a:t>
            </a:r>
            <a:r>
              <a:rPr b="0" spc="-5" dirty="0">
                <a:solidFill>
                  <a:srgbClr val="000000"/>
                </a:solidFill>
                <a:latin typeface="Consolas"/>
                <a:cs typeface="Consolas"/>
              </a:rPr>
              <a:t>(fd, </a:t>
            </a:r>
            <a:r>
              <a:rPr b="0" spc="-10" dirty="0">
                <a:solidFill>
                  <a:srgbClr val="000000"/>
                </a:solidFill>
                <a:latin typeface="Consolas"/>
                <a:cs typeface="Consolas"/>
              </a:rPr>
              <a:t>"Hi", sizeof("Hi")); </a:t>
            </a:r>
            <a:r>
              <a:rPr b="0" spc="-865" dirty="0">
                <a:solidFill>
                  <a:srgbClr val="000000"/>
                </a:solidFill>
                <a:latin typeface="Consolas"/>
                <a:cs typeface="Consolas"/>
              </a:rPr>
              <a:t> </a:t>
            </a:r>
            <a:r>
              <a:rPr spc="-5" dirty="0">
                <a:solidFill>
                  <a:srgbClr val="000000"/>
                </a:solidFill>
                <a:latin typeface="Consolas"/>
                <a:cs typeface="Consolas"/>
              </a:rPr>
              <a:t>close</a:t>
            </a:r>
            <a:r>
              <a:rPr b="0" spc="-5" dirty="0">
                <a:solidFill>
                  <a:srgbClr val="000000"/>
                </a:solidFill>
                <a:latin typeface="Consolas"/>
                <a:cs typeface="Consolas"/>
              </a:rPr>
              <a:t>(fd);</a:t>
            </a:r>
          </a:p>
          <a:p>
            <a:pPr>
              <a:lnSpc>
                <a:spcPct val="100000"/>
              </a:lnSpc>
              <a:spcBef>
                <a:spcPts val="55"/>
              </a:spcBef>
            </a:pPr>
            <a:endParaRPr sz="2250" dirty="0">
              <a:latin typeface="Consolas"/>
              <a:cs typeface="Consolas"/>
            </a:endParaRPr>
          </a:p>
          <a:p>
            <a:pPr marL="346075">
              <a:lnSpc>
                <a:spcPct val="100000"/>
              </a:lnSpc>
            </a:pPr>
            <a:r>
              <a:rPr b="0" spc="-5" dirty="0">
                <a:latin typeface="Consolas"/>
                <a:cs typeface="Consolas"/>
              </a:rPr>
              <a:t>/*</a:t>
            </a:r>
            <a:r>
              <a:rPr b="0" spc="-20" dirty="0">
                <a:latin typeface="Consolas"/>
                <a:cs typeface="Consolas"/>
              </a:rPr>
              <a:t> </a:t>
            </a:r>
            <a:r>
              <a:rPr b="0" spc="-10" dirty="0">
                <a:latin typeface="Consolas"/>
                <a:cs typeface="Consolas"/>
              </a:rPr>
              <a:t>remove</a:t>
            </a:r>
            <a:r>
              <a:rPr b="0" spc="-15" dirty="0">
                <a:latin typeface="Consolas"/>
                <a:cs typeface="Consolas"/>
              </a:rPr>
              <a:t> </a:t>
            </a:r>
            <a:r>
              <a:rPr b="0" spc="-10" dirty="0">
                <a:latin typeface="Consolas"/>
                <a:cs typeface="Consolas"/>
              </a:rPr>
              <a:t>the</a:t>
            </a:r>
            <a:r>
              <a:rPr b="0" spc="-15" dirty="0">
                <a:latin typeface="Consolas"/>
                <a:cs typeface="Consolas"/>
              </a:rPr>
              <a:t> </a:t>
            </a:r>
            <a:r>
              <a:rPr b="0" spc="-10" dirty="0">
                <a:latin typeface="Consolas"/>
                <a:cs typeface="Consolas"/>
              </a:rPr>
              <a:t>FIFO</a:t>
            </a:r>
            <a:r>
              <a:rPr b="0" spc="-15" dirty="0">
                <a:latin typeface="Consolas"/>
                <a:cs typeface="Consolas"/>
              </a:rPr>
              <a:t> </a:t>
            </a:r>
            <a:r>
              <a:rPr b="0" spc="-5" dirty="0">
                <a:latin typeface="Consolas"/>
                <a:cs typeface="Consolas"/>
              </a:rPr>
              <a:t>*/</a:t>
            </a:r>
          </a:p>
          <a:p>
            <a:pPr marL="346075">
              <a:lnSpc>
                <a:spcPct val="100000"/>
              </a:lnSpc>
              <a:spcBef>
                <a:spcPts val="385"/>
              </a:spcBef>
            </a:pPr>
            <a:r>
              <a:rPr spc="-10" dirty="0">
                <a:solidFill>
                  <a:srgbClr val="000000"/>
                </a:solidFill>
                <a:latin typeface="Consolas"/>
                <a:cs typeface="Consolas"/>
              </a:rPr>
              <a:t>unlink</a:t>
            </a:r>
            <a:r>
              <a:rPr b="0" spc="-10" dirty="0">
                <a:solidFill>
                  <a:srgbClr val="000000"/>
                </a:solidFill>
                <a:latin typeface="Consolas"/>
                <a:cs typeface="Consolas"/>
              </a:rPr>
              <a:t>(myfifo);</a:t>
            </a:r>
          </a:p>
          <a:p>
            <a:pPr>
              <a:lnSpc>
                <a:spcPct val="100000"/>
              </a:lnSpc>
              <a:spcBef>
                <a:spcPts val="50"/>
              </a:spcBef>
            </a:pPr>
            <a:endParaRPr sz="2250" dirty="0">
              <a:latin typeface="Consolas"/>
              <a:cs typeface="Consolas"/>
            </a:endParaRPr>
          </a:p>
          <a:p>
            <a:pPr marL="346075">
              <a:lnSpc>
                <a:spcPct val="100000"/>
              </a:lnSpc>
              <a:spcBef>
                <a:spcPts val="5"/>
              </a:spcBef>
            </a:pPr>
            <a:r>
              <a:rPr spc="-10" dirty="0">
                <a:solidFill>
                  <a:srgbClr val="000000"/>
                </a:solidFill>
                <a:latin typeface="Consolas"/>
                <a:cs typeface="Consolas"/>
              </a:rPr>
              <a:t>return</a:t>
            </a:r>
            <a:r>
              <a:rPr spc="-45" dirty="0">
                <a:solidFill>
                  <a:srgbClr val="000000"/>
                </a:solidFill>
                <a:latin typeface="Consolas"/>
                <a:cs typeface="Consolas"/>
              </a:rPr>
              <a:t> </a:t>
            </a:r>
            <a:r>
              <a:rPr b="0" spc="-5" dirty="0">
                <a:solidFill>
                  <a:srgbClr val="000000"/>
                </a:solidFill>
                <a:latin typeface="Consolas"/>
                <a:cs typeface="Consolas"/>
              </a:rPr>
              <a:t>0;</a:t>
            </a:r>
          </a:p>
          <a:p>
            <a:pPr marL="12700">
              <a:lnSpc>
                <a:spcPct val="100000"/>
              </a:lnSpc>
              <a:spcBef>
                <a:spcPts val="380"/>
              </a:spcBef>
            </a:pPr>
            <a:r>
              <a:rPr b="0" spc="-5" dirty="0">
                <a:solidFill>
                  <a:srgbClr val="000000"/>
                </a:solidFill>
                <a:latin typeface="Consolas"/>
                <a:cs typeface="Consolas"/>
              </a:rPr>
              <a:t>}</a:t>
            </a:r>
          </a:p>
        </p:txBody>
      </p:sp>
      <p:sp>
        <p:nvSpPr>
          <p:cNvPr id="6" name="object 6"/>
          <p:cNvSpPr/>
          <p:nvPr/>
        </p:nvSpPr>
        <p:spPr>
          <a:xfrm>
            <a:off x="5106923" y="1613916"/>
            <a:ext cx="4221480" cy="5122545"/>
          </a:xfrm>
          <a:custGeom>
            <a:avLst/>
            <a:gdLst/>
            <a:ahLst/>
            <a:cxnLst/>
            <a:rect l="l" t="t" r="r" b="b"/>
            <a:pathLst>
              <a:path w="4221480" h="5122545">
                <a:moveTo>
                  <a:pt x="4221480" y="5122164"/>
                </a:moveTo>
                <a:lnTo>
                  <a:pt x="0" y="5122164"/>
                </a:lnTo>
                <a:lnTo>
                  <a:pt x="0" y="0"/>
                </a:lnTo>
                <a:lnTo>
                  <a:pt x="4221480" y="0"/>
                </a:lnTo>
                <a:lnTo>
                  <a:pt x="4221480" y="4572"/>
                </a:lnTo>
                <a:lnTo>
                  <a:pt x="10668" y="4572"/>
                </a:lnTo>
                <a:lnTo>
                  <a:pt x="4572" y="10668"/>
                </a:lnTo>
                <a:lnTo>
                  <a:pt x="10668" y="10668"/>
                </a:lnTo>
                <a:lnTo>
                  <a:pt x="10668" y="5113020"/>
                </a:lnTo>
                <a:lnTo>
                  <a:pt x="4572" y="5113020"/>
                </a:lnTo>
                <a:lnTo>
                  <a:pt x="10668" y="5117592"/>
                </a:lnTo>
                <a:lnTo>
                  <a:pt x="4221480" y="5117592"/>
                </a:lnTo>
                <a:lnTo>
                  <a:pt x="4221480" y="5122164"/>
                </a:lnTo>
                <a:close/>
              </a:path>
              <a:path w="4221480" h="5122545">
                <a:moveTo>
                  <a:pt x="10668" y="10668"/>
                </a:moveTo>
                <a:lnTo>
                  <a:pt x="4572" y="10668"/>
                </a:lnTo>
                <a:lnTo>
                  <a:pt x="10668" y="4572"/>
                </a:lnTo>
                <a:lnTo>
                  <a:pt x="10668" y="10668"/>
                </a:lnTo>
                <a:close/>
              </a:path>
              <a:path w="4221480" h="5122545">
                <a:moveTo>
                  <a:pt x="4212336" y="10668"/>
                </a:moveTo>
                <a:lnTo>
                  <a:pt x="10668" y="10668"/>
                </a:lnTo>
                <a:lnTo>
                  <a:pt x="10668" y="4572"/>
                </a:lnTo>
                <a:lnTo>
                  <a:pt x="4212336" y="4572"/>
                </a:lnTo>
                <a:lnTo>
                  <a:pt x="4212336" y="10668"/>
                </a:lnTo>
                <a:close/>
              </a:path>
              <a:path w="4221480" h="5122545">
                <a:moveTo>
                  <a:pt x="4212336" y="5117592"/>
                </a:moveTo>
                <a:lnTo>
                  <a:pt x="4212336" y="4572"/>
                </a:lnTo>
                <a:lnTo>
                  <a:pt x="4216908" y="10668"/>
                </a:lnTo>
                <a:lnTo>
                  <a:pt x="4221480" y="10668"/>
                </a:lnTo>
                <a:lnTo>
                  <a:pt x="4221480" y="5113020"/>
                </a:lnTo>
                <a:lnTo>
                  <a:pt x="4216908" y="5113020"/>
                </a:lnTo>
                <a:lnTo>
                  <a:pt x="4212336" y="5117592"/>
                </a:lnTo>
                <a:close/>
              </a:path>
              <a:path w="4221480" h="5122545">
                <a:moveTo>
                  <a:pt x="4221480" y="10668"/>
                </a:moveTo>
                <a:lnTo>
                  <a:pt x="4216908" y="10668"/>
                </a:lnTo>
                <a:lnTo>
                  <a:pt x="4212336" y="4572"/>
                </a:lnTo>
                <a:lnTo>
                  <a:pt x="4221480" y="4572"/>
                </a:lnTo>
                <a:lnTo>
                  <a:pt x="4221480" y="10668"/>
                </a:lnTo>
                <a:close/>
              </a:path>
              <a:path w="4221480" h="5122545">
                <a:moveTo>
                  <a:pt x="10668" y="5117592"/>
                </a:moveTo>
                <a:lnTo>
                  <a:pt x="4572" y="5113020"/>
                </a:lnTo>
                <a:lnTo>
                  <a:pt x="10668" y="5113020"/>
                </a:lnTo>
                <a:lnTo>
                  <a:pt x="10668" y="5117592"/>
                </a:lnTo>
                <a:close/>
              </a:path>
              <a:path w="4221480" h="5122545">
                <a:moveTo>
                  <a:pt x="4212336" y="5117592"/>
                </a:moveTo>
                <a:lnTo>
                  <a:pt x="10668" y="5117592"/>
                </a:lnTo>
                <a:lnTo>
                  <a:pt x="10668" y="5113020"/>
                </a:lnTo>
                <a:lnTo>
                  <a:pt x="4212336" y="5113020"/>
                </a:lnTo>
                <a:lnTo>
                  <a:pt x="4212336" y="5117592"/>
                </a:lnTo>
                <a:close/>
              </a:path>
              <a:path w="4221480" h="5122545">
                <a:moveTo>
                  <a:pt x="4221480" y="5117592"/>
                </a:moveTo>
                <a:lnTo>
                  <a:pt x="4212336" y="5117592"/>
                </a:lnTo>
                <a:lnTo>
                  <a:pt x="4216908" y="5113020"/>
                </a:lnTo>
                <a:lnTo>
                  <a:pt x="4221480" y="5113020"/>
                </a:lnTo>
                <a:lnTo>
                  <a:pt x="4221480" y="5117592"/>
                </a:lnTo>
                <a:close/>
              </a:path>
            </a:pathLst>
          </a:custGeom>
          <a:solidFill>
            <a:srgbClr val="000000"/>
          </a:solidFill>
        </p:spPr>
        <p:txBody>
          <a:bodyPr wrap="square" lIns="0" tIns="0" rIns="0" bIns="0" rtlCol="0"/>
          <a:lstStyle/>
          <a:p>
            <a:endParaRPr/>
          </a:p>
        </p:txBody>
      </p:sp>
      <p:sp>
        <p:nvSpPr>
          <p:cNvPr id="7" name="object 7"/>
          <p:cNvSpPr txBox="1"/>
          <p:nvPr/>
        </p:nvSpPr>
        <p:spPr>
          <a:xfrm>
            <a:off x="5190157" y="1612745"/>
            <a:ext cx="3694429" cy="4100829"/>
          </a:xfrm>
          <a:prstGeom prst="rect">
            <a:avLst/>
          </a:prstGeom>
        </p:spPr>
        <p:txBody>
          <a:bodyPr vert="horz" wrap="square" lIns="0" tIns="50800" rIns="0" bIns="0" rtlCol="0">
            <a:spAutoFit/>
          </a:bodyPr>
          <a:lstStyle/>
          <a:p>
            <a:pPr marL="359410" algn="ctr">
              <a:lnSpc>
                <a:spcPct val="100000"/>
              </a:lnSpc>
              <a:spcBef>
                <a:spcPts val="400"/>
              </a:spcBef>
            </a:pPr>
            <a:r>
              <a:rPr sz="1600" b="1" spc="-10" dirty="0">
                <a:solidFill>
                  <a:srgbClr val="0070BF"/>
                </a:solidFill>
                <a:latin typeface="Tahoma"/>
                <a:cs typeface="Tahoma"/>
              </a:rPr>
              <a:t>Process</a:t>
            </a:r>
            <a:r>
              <a:rPr sz="1600" b="1" spc="-5" dirty="0">
                <a:solidFill>
                  <a:srgbClr val="0070BF"/>
                </a:solidFill>
                <a:latin typeface="Tahoma"/>
                <a:cs typeface="Tahoma"/>
              </a:rPr>
              <a:t> 2</a:t>
            </a:r>
            <a:endParaRPr sz="1600">
              <a:latin typeface="Tahoma"/>
              <a:cs typeface="Tahoma"/>
            </a:endParaRPr>
          </a:p>
          <a:p>
            <a:pPr marL="12700">
              <a:lnSpc>
                <a:spcPct val="100000"/>
              </a:lnSpc>
              <a:spcBef>
                <a:spcPts val="300"/>
              </a:spcBef>
            </a:pPr>
            <a:r>
              <a:rPr sz="1600" b="1" spc="-10" dirty="0">
                <a:latin typeface="Consolas"/>
                <a:cs typeface="Consolas"/>
              </a:rPr>
              <a:t>#define </a:t>
            </a:r>
            <a:r>
              <a:rPr sz="1600" spc="-10" dirty="0">
                <a:latin typeface="Consolas"/>
                <a:cs typeface="Consolas"/>
              </a:rPr>
              <a:t>MAX_BUF</a:t>
            </a:r>
            <a:r>
              <a:rPr sz="1600" spc="-30" dirty="0">
                <a:latin typeface="Consolas"/>
                <a:cs typeface="Consolas"/>
              </a:rPr>
              <a:t> </a:t>
            </a:r>
            <a:r>
              <a:rPr sz="1600" spc="-5" dirty="0">
                <a:latin typeface="Consolas"/>
                <a:cs typeface="Consolas"/>
              </a:rPr>
              <a:t>1024</a:t>
            </a:r>
            <a:endParaRPr sz="1600">
              <a:latin typeface="Consolas"/>
              <a:cs typeface="Consolas"/>
            </a:endParaRPr>
          </a:p>
          <a:p>
            <a:pPr>
              <a:lnSpc>
                <a:spcPct val="100000"/>
              </a:lnSpc>
              <a:spcBef>
                <a:spcPts val="50"/>
              </a:spcBef>
            </a:pPr>
            <a:endParaRPr sz="2250">
              <a:latin typeface="Consolas"/>
              <a:cs typeface="Consolas"/>
            </a:endParaRPr>
          </a:p>
          <a:p>
            <a:pPr marL="12700">
              <a:lnSpc>
                <a:spcPct val="100000"/>
              </a:lnSpc>
              <a:spcBef>
                <a:spcPts val="5"/>
              </a:spcBef>
            </a:pPr>
            <a:r>
              <a:rPr sz="1600" b="1" spc="-5" dirty="0">
                <a:latin typeface="Consolas"/>
                <a:cs typeface="Consolas"/>
              </a:rPr>
              <a:t>int</a:t>
            </a:r>
            <a:r>
              <a:rPr sz="1600" b="1" spc="-35" dirty="0">
                <a:latin typeface="Consolas"/>
                <a:cs typeface="Consolas"/>
              </a:rPr>
              <a:t> </a:t>
            </a:r>
            <a:r>
              <a:rPr sz="1600" spc="-10" dirty="0">
                <a:latin typeface="Consolas"/>
                <a:cs typeface="Consolas"/>
              </a:rPr>
              <a:t>main()</a:t>
            </a:r>
            <a:r>
              <a:rPr sz="1600" spc="-30" dirty="0">
                <a:latin typeface="Consolas"/>
                <a:cs typeface="Consolas"/>
              </a:rPr>
              <a:t> </a:t>
            </a:r>
            <a:r>
              <a:rPr sz="1600" spc="-5" dirty="0">
                <a:latin typeface="Consolas"/>
                <a:cs typeface="Consolas"/>
              </a:rPr>
              <a:t>{</a:t>
            </a:r>
            <a:endParaRPr sz="1600">
              <a:latin typeface="Consolas"/>
              <a:cs typeface="Consolas"/>
            </a:endParaRPr>
          </a:p>
          <a:p>
            <a:pPr marL="346075">
              <a:lnSpc>
                <a:spcPct val="100000"/>
              </a:lnSpc>
              <a:spcBef>
                <a:spcPts val="380"/>
              </a:spcBef>
            </a:pPr>
            <a:r>
              <a:rPr sz="1600" b="1" spc="-5" dirty="0">
                <a:latin typeface="Consolas"/>
                <a:cs typeface="Consolas"/>
              </a:rPr>
              <a:t>int</a:t>
            </a:r>
            <a:r>
              <a:rPr sz="1600" b="1" spc="-65" dirty="0">
                <a:latin typeface="Consolas"/>
                <a:cs typeface="Consolas"/>
              </a:rPr>
              <a:t> </a:t>
            </a:r>
            <a:r>
              <a:rPr sz="1600" spc="-5" dirty="0">
                <a:latin typeface="Consolas"/>
                <a:cs typeface="Consolas"/>
              </a:rPr>
              <a:t>fd;</a:t>
            </a:r>
            <a:endParaRPr sz="1600">
              <a:latin typeface="Consolas"/>
              <a:cs typeface="Consolas"/>
            </a:endParaRPr>
          </a:p>
          <a:p>
            <a:pPr marL="346075">
              <a:lnSpc>
                <a:spcPct val="100000"/>
              </a:lnSpc>
              <a:spcBef>
                <a:spcPts val="385"/>
              </a:spcBef>
            </a:pPr>
            <a:r>
              <a:rPr sz="1600" b="1" spc="-5" dirty="0">
                <a:latin typeface="Consolas"/>
                <a:cs typeface="Consolas"/>
              </a:rPr>
              <a:t>char</a:t>
            </a:r>
            <a:r>
              <a:rPr sz="1600" b="1" spc="-20" dirty="0">
                <a:latin typeface="Consolas"/>
                <a:cs typeface="Consolas"/>
              </a:rPr>
              <a:t> </a:t>
            </a:r>
            <a:r>
              <a:rPr sz="1600" spc="-5" dirty="0">
                <a:latin typeface="Consolas"/>
                <a:cs typeface="Consolas"/>
              </a:rPr>
              <a:t>* </a:t>
            </a:r>
            <a:r>
              <a:rPr sz="1600" spc="-10" dirty="0">
                <a:latin typeface="Consolas"/>
                <a:cs typeface="Consolas"/>
              </a:rPr>
              <a:t>myfifo </a:t>
            </a:r>
            <a:r>
              <a:rPr sz="1600" spc="-5" dirty="0">
                <a:latin typeface="Consolas"/>
                <a:cs typeface="Consolas"/>
              </a:rPr>
              <a:t>= </a:t>
            </a:r>
            <a:r>
              <a:rPr sz="1600" spc="-10" dirty="0">
                <a:latin typeface="Consolas"/>
                <a:cs typeface="Consolas"/>
              </a:rPr>
              <a:t>"/tmp/myfifo";</a:t>
            </a:r>
            <a:endParaRPr sz="1600">
              <a:latin typeface="Consolas"/>
              <a:cs typeface="Consolas"/>
            </a:endParaRPr>
          </a:p>
          <a:p>
            <a:pPr marL="346075">
              <a:lnSpc>
                <a:spcPct val="100000"/>
              </a:lnSpc>
              <a:spcBef>
                <a:spcPts val="385"/>
              </a:spcBef>
            </a:pPr>
            <a:r>
              <a:rPr sz="1600" b="1" spc="-5" dirty="0">
                <a:latin typeface="Consolas"/>
                <a:cs typeface="Consolas"/>
              </a:rPr>
              <a:t>char</a:t>
            </a:r>
            <a:r>
              <a:rPr sz="1600" b="1" spc="-35" dirty="0">
                <a:latin typeface="Consolas"/>
                <a:cs typeface="Consolas"/>
              </a:rPr>
              <a:t> </a:t>
            </a:r>
            <a:r>
              <a:rPr sz="1600" spc="-10" dirty="0">
                <a:latin typeface="Consolas"/>
                <a:cs typeface="Consolas"/>
              </a:rPr>
              <a:t>buf[MAX_BUF];</a:t>
            </a:r>
            <a:endParaRPr sz="1600">
              <a:latin typeface="Consolas"/>
              <a:cs typeface="Consolas"/>
            </a:endParaRPr>
          </a:p>
          <a:p>
            <a:pPr>
              <a:lnSpc>
                <a:spcPct val="100000"/>
              </a:lnSpc>
              <a:spcBef>
                <a:spcPts val="20"/>
              </a:spcBef>
            </a:pPr>
            <a:endParaRPr sz="1950">
              <a:latin typeface="Consolas"/>
              <a:cs typeface="Consolas"/>
            </a:endParaRPr>
          </a:p>
          <a:p>
            <a:pPr marL="680085" marR="5715" indent="-334010">
              <a:lnSpc>
                <a:spcPct val="120000"/>
              </a:lnSpc>
            </a:pPr>
            <a:r>
              <a:rPr sz="1600" spc="-5" dirty="0">
                <a:solidFill>
                  <a:srgbClr val="0070BF"/>
                </a:solidFill>
                <a:latin typeface="Consolas"/>
                <a:cs typeface="Consolas"/>
              </a:rPr>
              <a:t>/* </a:t>
            </a:r>
            <a:r>
              <a:rPr sz="1600" spc="-10" dirty="0">
                <a:solidFill>
                  <a:srgbClr val="0070BF"/>
                </a:solidFill>
                <a:latin typeface="Consolas"/>
                <a:cs typeface="Consolas"/>
              </a:rPr>
              <a:t>open, read, and display </a:t>
            </a:r>
            <a:r>
              <a:rPr sz="1600" spc="-5" dirty="0">
                <a:solidFill>
                  <a:srgbClr val="0070BF"/>
                </a:solidFill>
                <a:latin typeface="Consolas"/>
                <a:cs typeface="Consolas"/>
              </a:rPr>
              <a:t>the </a:t>
            </a:r>
            <a:r>
              <a:rPr sz="1600" spc="-865" dirty="0">
                <a:solidFill>
                  <a:srgbClr val="0070BF"/>
                </a:solidFill>
                <a:latin typeface="Consolas"/>
                <a:cs typeface="Consolas"/>
              </a:rPr>
              <a:t> </a:t>
            </a:r>
            <a:r>
              <a:rPr sz="1600" spc="-10" dirty="0">
                <a:solidFill>
                  <a:srgbClr val="0070BF"/>
                </a:solidFill>
                <a:latin typeface="Consolas"/>
                <a:cs typeface="Consolas"/>
              </a:rPr>
              <a:t>message</a:t>
            </a:r>
            <a:r>
              <a:rPr sz="1600" spc="-25" dirty="0">
                <a:solidFill>
                  <a:srgbClr val="0070BF"/>
                </a:solidFill>
                <a:latin typeface="Consolas"/>
                <a:cs typeface="Consolas"/>
              </a:rPr>
              <a:t> </a:t>
            </a:r>
            <a:r>
              <a:rPr sz="1600" spc="-5" dirty="0">
                <a:solidFill>
                  <a:srgbClr val="0070BF"/>
                </a:solidFill>
                <a:latin typeface="Consolas"/>
                <a:cs typeface="Consolas"/>
              </a:rPr>
              <a:t>from</a:t>
            </a:r>
            <a:r>
              <a:rPr sz="1600" spc="-10" dirty="0">
                <a:solidFill>
                  <a:srgbClr val="0070BF"/>
                </a:solidFill>
                <a:latin typeface="Consolas"/>
                <a:cs typeface="Consolas"/>
              </a:rPr>
              <a:t> </a:t>
            </a:r>
            <a:r>
              <a:rPr sz="1600" spc="-5" dirty="0">
                <a:solidFill>
                  <a:srgbClr val="0070BF"/>
                </a:solidFill>
                <a:latin typeface="Consolas"/>
                <a:cs typeface="Consolas"/>
              </a:rPr>
              <a:t>the</a:t>
            </a:r>
            <a:r>
              <a:rPr sz="1600" spc="-25" dirty="0">
                <a:solidFill>
                  <a:srgbClr val="0070BF"/>
                </a:solidFill>
                <a:latin typeface="Consolas"/>
                <a:cs typeface="Consolas"/>
              </a:rPr>
              <a:t> </a:t>
            </a:r>
            <a:r>
              <a:rPr sz="1600" spc="-5" dirty="0">
                <a:solidFill>
                  <a:srgbClr val="0070BF"/>
                </a:solidFill>
                <a:latin typeface="Consolas"/>
                <a:cs typeface="Consolas"/>
              </a:rPr>
              <a:t>FIFO</a:t>
            </a:r>
            <a:r>
              <a:rPr sz="1600" spc="-25" dirty="0">
                <a:solidFill>
                  <a:srgbClr val="0070BF"/>
                </a:solidFill>
                <a:latin typeface="Consolas"/>
                <a:cs typeface="Consolas"/>
              </a:rPr>
              <a:t> </a:t>
            </a:r>
            <a:r>
              <a:rPr sz="1600" spc="-5" dirty="0">
                <a:solidFill>
                  <a:srgbClr val="0070BF"/>
                </a:solidFill>
                <a:latin typeface="Consolas"/>
                <a:cs typeface="Consolas"/>
              </a:rPr>
              <a:t>*/</a:t>
            </a:r>
            <a:endParaRPr sz="1600">
              <a:latin typeface="Consolas"/>
              <a:cs typeface="Consolas"/>
            </a:endParaRPr>
          </a:p>
          <a:p>
            <a:pPr marL="346075" marR="5080">
              <a:lnSpc>
                <a:spcPct val="120000"/>
              </a:lnSpc>
            </a:pPr>
            <a:r>
              <a:rPr sz="1600" spc="-5" dirty="0">
                <a:latin typeface="Consolas"/>
                <a:cs typeface="Consolas"/>
              </a:rPr>
              <a:t>fd = </a:t>
            </a:r>
            <a:r>
              <a:rPr sz="1600" b="1" spc="-10" dirty="0">
                <a:latin typeface="Consolas"/>
                <a:cs typeface="Consolas"/>
              </a:rPr>
              <a:t>open</a:t>
            </a:r>
            <a:r>
              <a:rPr sz="1600" spc="-10" dirty="0">
                <a:latin typeface="Consolas"/>
                <a:cs typeface="Consolas"/>
              </a:rPr>
              <a:t>(myfifo, </a:t>
            </a:r>
            <a:r>
              <a:rPr sz="1600" b="1" spc="-10" dirty="0">
                <a:solidFill>
                  <a:srgbClr val="00AF50"/>
                </a:solidFill>
                <a:latin typeface="Consolas"/>
                <a:cs typeface="Consolas"/>
              </a:rPr>
              <a:t>O_RDONLY</a:t>
            </a:r>
            <a:r>
              <a:rPr sz="1600" spc="-10" dirty="0">
                <a:latin typeface="Consolas"/>
                <a:cs typeface="Consolas"/>
              </a:rPr>
              <a:t>); </a:t>
            </a:r>
            <a:r>
              <a:rPr sz="1600" spc="-5" dirty="0">
                <a:latin typeface="Consolas"/>
                <a:cs typeface="Consolas"/>
              </a:rPr>
              <a:t> </a:t>
            </a:r>
            <a:r>
              <a:rPr sz="1600" b="1" spc="-5" dirty="0">
                <a:latin typeface="Consolas"/>
                <a:cs typeface="Consolas"/>
              </a:rPr>
              <a:t>read</a:t>
            </a:r>
            <a:r>
              <a:rPr sz="1600" spc="-5" dirty="0">
                <a:latin typeface="Consolas"/>
                <a:cs typeface="Consolas"/>
              </a:rPr>
              <a:t>(fd, </a:t>
            </a:r>
            <a:r>
              <a:rPr sz="1600" spc="-10" dirty="0">
                <a:latin typeface="Consolas"/>
                <a:cs typeface="Consolas"/>
              </a:rPr>
              <a:t>buf, </a:t>
            </a:r>
            <a:r>
              <a:rPr sz="1600" spc="-5" dirty="0">
                <a:latin typeface="Consolas"/>
                <a:cs typeface="Consolas"/>
              </a:rPr>
              <a:t>MAX_BUF); </a:t>
            </a:r>
            <a:r>
              <a:rPr sz="1600" dirty="0">
                <a:latin typeface="Consolas"/>
                <a:cs typeface="Consolas"/>
              </a:rPr>
              <a:t> </a:t>
            </a:r>
            <a:r>
              <a:rPr sz="1600" b="1" spc="-10" dirty="0">
                <a:latin typeface="Consolas"/>
                <a:cs typeface="Consolas"/>
              </a:rPr>
              <a:t>printf</a:t>
            </a:r>
            <a:r>
              <a:rPr sz="1600" spc="-10" dirty="0">
                <a:latin typeface="Consolas"/>
                <a:cs typeface="Consolas"/>
              </a:rPr>
              <a:t>("Received:</a:t>
            </a:r>
            <a:r>
              <a:rPr sz="1600" dirty="0">
                <a:latin typeface="Consolas"/>
                <a:cs typeface="Consolas"/>
              </a:rPr>
              <a:t> </a:t>
            </a:r>
            <a:r>
              <a:rPr sz="1600" spc="-10" dirty="0">
                <a:latin typeface="Consolas"/>
                <a:cs typeface="Consolas"/>
              </a:rPr>
              <a:t>%s\n", </a:t>
            </a:r>
            <a:r>
              <a:rPr sz="1600" spc="-5" dirty="0">
                <a:latin typeface="Consolas"/>
                <a:cs typeface="Consolas"/>
              </a:rPr>
              <a:t>buf); </a:t>
            </a:r>
            <a:r>
              <a:rPr sz="1600" spc="-865" dirty="0">
                <a:latin typeface="Consolas"/>
                <a:cs typeface="Consolas"/>
              </a:rPr>
              <a:t> </a:t>
            </a:r>
            <a:r>
              <a:rPr sz="1600" b="1" spc="-5" dirty="0">
                <a:latin typeface="Consolas"/>
                <a:cs typeface="Consolas"/>
              </a:rPr>
              <a:t>close</a:t>
            </a:r>
            <a:r>
              <a:rPr sz="1600" spc="-5" dirty="0">
                <a:latin typeface="Consolas"/>
                <a:cs typeface="Consolas"/>
              </a:rPr>
              <a:t>(fd);</a:t>
            </a:r>
            <a:endParaRPr sz="1600">
              <a:latin typeface="Consolas"/>
              <a:cs typeface="Consolas"/>
            </a:endParaRP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11" name="object 11"/>
          <p:cNvSpPr txBox="1"/>
          <p:nvPr/>
        </p:nvSpPr>
        <p:spPr>
          <a:xfrm>
            <a:off x="8997233"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48</a:t>
            </a:fld>
            <a:endParaRPr sz="1400">
              <a:latin typeface="Tahoma"/>
              <a:cs typeface="Tahoma"/>
            </a:endParaRPr>
          </a:p>
        </p:txBody>
      </p:sp>
      <p:sp>
        <p:nvSpPr>
          <p:cNvPr id="8" name="object 8"/>
          <p:cNvSpPr txBox="1"/>
          <p:nvPr/>
        </p:nvSpPr>
        <p:spPr>
          <a:xfrm>
            <a:off x="5523983" y="6029930"/>
            <a:ext cx="102743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onsolas"/>
                <a:cs typeface="Consolas"/>
              </a:rPr>
              <a:t>return</a:t>
            </a:r>
            <a:r>
              <a:rPr sz="1600" b="1" spc="-65" dirty="0">
                <a:latin typeface="Consolas"/>
                <a:cs typeface="Consolas"/>
              </a:rPr>
              <a:t> </a:t>
            </a:r>
            <a:r>
              <a:rPr sz="1600" spc="-5" dirty="0">
                <a:latin typeface="Consolas"/>
                <a:cs typeface="Consolas"/>
              </a:rPr>
              <a:t>0;</a:t>
            </a:r>
            <a:endParaRPr sz="1600">
              <a:latin typeface="Consolas"/>
              <a:cs typeface="Consolas"/>
            </a:endParaRPr>
          </a:p>
        </p:txBody>
      </p:sp>
      <p:sp>
        <p:nvSpPr>
          <p:cNvPr id="9" name="object 9"/>
          <p:cNvSpPr txBox="1"/>
          <p:nvPr/>
        </p:nvSpPr>
        <p:spPr>
          <a:xfrm>
            <a:off x="5190157" y="6322572"/>
            <a:ext cx="13716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a:t>
            </a:r>
            <a:endParaRPr sz="1600">
              <a:latin typeface="Consolas"/>
              <a:cs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4510429" cy="430887"/>
          </a:xfrm>
        </p:spPr>
        <p:txBody>
          <a:bodyPr/>
          <a:lstStyle/>
          <a:p>
            <a:endParaRPr lang="en-US" dirty="0"/>
          </a:p>
        </p:txBody>
      </p:sp>
    </p:spTree>
    <p:extLst>
      <p:ext uri="{BB962C8B-B14F-4D97-AF65-F5344CB8AC3E}">
        <p14:creationId xmlns:p14="http://schemas.microsoft.com/office/powerpoint/2010/main" val="308834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653154" cy="452120"/>
          </a:xfrm>
          <a:prstGeom prst="rect">
            <a:avLst/>
          </a:prstGeom>
        </p:spPr>
        <p:txBody>
          <a:bodyPr vert="horz" wrap="square" lIns="0" tIns="12065" rIns="0" bIns="0" rtlCol="0">
            <a:spAutoFit/>
          </a:bodyPr>
          <a:lstStyle/>
          <a:p>
            <a:pPr marL="12700">
              <a:lnSpc>
                <a:spcPct val="100000"/>
              </a:lnSpc>
              <a:spcBef>
                <a:spcPts val="95"/>
              </a:spcBef>
            </a:pPr>
            <a:r>
              <a:rPr spc="-5" dirty="0"/>
              <a:t>Communication</a:t>
            </a:r>
            <a:r>
              <a:rPr spc="-35" dirty="0"/>
              <a:t> </a:t>
            </a:r>
            <a:r>
              <a:rPr spc="-5" dirty="0"/>
              <a:t>Models</a:t>
            </a:r>
          </a:p>
        </p:txBody>
      </p:sp>
      <p:pic>
        <p:nvPicPr>
          <p:cNvPr id="3" name="object 3"/>
          <p:cNvPicPr/>
          <p:nvPr/>
        </p:nvPicPr>
        <p:blipFill>
          <a:blip r:embed="rId2" cstate="print"/>
          <a:stretch>
            <a:fillRect/>
          </a:stretch>
        </p:blipFill>
        <p:spPr>
          <a:xfrm>
            <a:off x="1237487" y="1645920"/>
            <a:ext cx="7570162" cy="5041392"/>
          </a:xfrm>
          <a:prstGeom prst="rect">
            <a:avLst/>
          </a:prstGeom>
        </p:spPr>
      </p:pic>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396615" cy="452120"/>
          </a:xfrm>
          <a:prstGeom prst="rect">
            <a:avLst/>
          </a:prstGeom>
        </p:spPr>
        <p:txBody>
          <a:bodyPr vert="horz" wrap="square" lIns="0" tIns="12065" rIns="0" bIns="0" rtlCol="0">
            <a:spAutoFit/>
          </a:bodyPr>
          <a:lstStyle/>
          <a:p>
            <a:pPr marL="12700">
              <a:lnSpc>
                <a:spcPct val="100000"/>
              </a:lnSpc>
              <a:spcBef>
                <a:spcPts val="95"/>
              </a:spcBef>
            </a:pPr>
            <a:r>
              <a:rPr spc="-5" dirty="0"/>
              <a:t>Any</a:t>
            </a:r>
            <a:r>
              <a:rPr spc="-25" dirty="0"/>
              <a:t> </a:t>
            </a:r>
            <a:r>
              <a:rPr spc="-5" dirty="0"/>
              <a:t>Question</a:t>
            </a:r>
            <a:r>
              <a:rPr spc="-20" dirty="0"/>
              <a:t> </a:t>
            </a:r>
            <a:r>
              <a:rPr dirty="0"/>
              <a:t>So</a:t>
            </a:r>
            <a:r>
              <a:rPr spc="-5" dirty="0"/>
              <a:t> Far?</a:t>
            </a:r>
          </a:p>
        </p:txBody>
      </p:sp>
      <p:sp>
        <p:nvSpPr>
          <p:cNvPr id="3" name="object 3"/>
          <p:cNvSpPr txBox="1"/>
          <p:nvPr/>
        </p:nvSpPr>
        <p:spPr>
          <a:xfrm>
            <a:off x="4641599" y="6871236"/>
            <a:ext cx="78105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2-Process</a:t>
            </a:r>
            <a:endParaRPr sz="1400">
              <a:latin typeface="Tahoma"/>
              <a:cs typeface="Tahoma"/>
            </a:endParaRPr>
          </a:p>
        </p:txBody>
      </p:sp>
      <p:sp>
        <p:nvSpPr>
          <p:cNvPr id="4" name="object 4"/>
          <p:cNvSpPr txBox="1"/>
          <p:nvPr/>
        </p:nvSpPr>
        <p:spPr>
          <a:xfrm>
            <a:off x="9022633"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9</a:t>
            </a:r>
            <a:r>
              <a:rPr sz="1400" dirty="0">
                <a:latin typeface="Tahoma"/>
                <a:cs typeface="Tahoma"/>
              </a:rPr>
              <a:t>1</a:t>
            </a:r>
            <a:endParaRPr sz="1400">
              <a:latin typeface="Tahoma"/>
              <a:cs typeface="Tahoma"/>
            </a:endParaRPr>
          </a:p>
        </p:txBody>
      </p:sp>
      <p:pic>
        <p:nvPicPr>
          <p:cNvPr id="5" name="object 5"/>
          <p:cNvPicPr/>
          <p:nvPr/>
        </p:nvPicPr>
        <p:blipFill>
          <a:blip r:embed="rId2" cstate="print"/>
          <a:stretch>
            <a:fillRect/>
          </a:stretch>
        </p:blipFill>
        <p:spPr>
          <a:xfrm>
            <a:off x="2956560" y="1871471"/>
            <a:ext cx="3642360" cy="46786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493010" cy="452120"/>
          </a:xfrm>
          <a:prstGeom prst="rect">
            <a:avLst/>
          </a:prstGeom>
        </p:spPr>
        <p:txBody>
          <a:bodyPr vert="horz" wrap="square" lIns="0" tIns="12065" rIns="0" bIns="0" rtlCol="0">
            <a:spAutoFit/>
          </a:bodyPr>
          <a:lstStyle/>
          <a:p>
            <a:pPr marL="12700">
              <a:lnSpc>
                <a:spcPct val="100000"/>
              </a:lnSpc>
              <a:spcBef>
                <a:spcPts val="95"/>
              </a:spcBef>
            </a:pPr>
            <a:r>
              <a:rPr spc="-5" dirty="0"/>
              <a:t>Shared</a:t>
            </a:r>
            <a:r>
              <a:rPr spc="-65" dirty="0"/>
              <a:t> </a:t>
            </a:r>
            <a:r>
              <a:rPr dirty="0"/>
              <a:t>Memory</a:t>
            </a:r>
          </a:p>
        </p:txBody>
      </p:sp>
      <p:sp>
        <p:nvSpPr>
          <p:cNvPr id="3" name="object 3"/>
          <p:cNvSpPr txBox="1"/>
          <p:nvPr/>
        </p:nvSpPr>
        <p:spPr>
          <a:xfrm>
            <a:off x="860584" y="1613410"/>
            <a:ext cx="8272780" cy="2477135"/>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5" dirty="0">
                <a:latin typeface="Tahoma"/>
                <a:cs typeface="Tahoma"/>
              </a:rPr>
              <a:t>Usually resides </a:t>
            </a:r>
            <a:r>
              <a:rPr sz="2100" dirty="0">
                <a:latin typeface="Tahoma"/>
                <a:cs typeface="Tahoma"/>
              </a:rPr>
              <a:t>in </a:t>
            </a:r>
            <a:r>
              <a:rPr sz="2100" spc="5" dirty="0">
                <a:latin typeface="Tahoma"/>
                <a:cs typeface="Tahoma"/>
              </a:rPr>
              <a:t>the </a:t>
            </a:r>
            <a:r>
              <a:rPr sz="2100" dirty="0">
                <a:latin typeface="Tahoma"/>
                <a:cs typeface="Tahoma"/>
              </a:rPr>
              <a:t>address space </a:t>
            </a:r>
            <a:r>
              <a:rPr sz="2100" spc="-5" dirty="0">
                <a:latin typeface="Tahoma"/>
                <a:cs typeface="Tahoma"/>
              </a:rPr>
              <a:t>of the process </a:t>
            </a:r>
            <a:r>
              <a:rPr sz="2100" dirty="0">
                <a:latin typeface="Tahoma"/>
                <a:cs typeface="Tahoma"/>
              </a:rPr>
              <a:t>creating shared </a:t>
            </a:r>
            <a:r>
              <a:rPr sz="2100" spc="-645" dirty="0">
                <a:latin typeface="Tahoma"/>
                <a:cs typeface="Tahoma"/>
              </a:rPr>
              <a:t> </a:t>
            </a:r>
            <a:r>
              <a:rPr sz="2100" spc="-5" dirty="0">
                <a:latin typeface="Tahoma"/>
                <a:cs typeface="Tahoma"/>
              </a:rPr>
              <a:t>memory</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Require</a:t>
            </a:r>
            <a:r>
              <a:rPr sz="2100" spc="-20" dirty="0">
                <a:latin typeface="Tahoma"/>
                <a:cs typeface="Tahoma"/>
              </a:rPr>
              <a:t> </a:t>
            </a:r>
            <a:r>
              <a:rPr sz="2100" spc="-5" dirty="0">
                <a:latin typeface="Tahoma"/>
                <a:cs typeface="Tahoma"/>
              </a:rPr>
              <a:t>processes</a:t>
            </a:r>
            <a:r>
              <a:rPr sz="2100" spc="5" dirty="0">
                <a:latin typeface="Tahoma"/>
                <a:cs typeface="Tahoma"/>
              </a:rPr>
              <a:t> to</a:t>
            </a:r>
            <a:r>
              <a:rPr sz="2100" spc="10" dirty="0">
                <a:latin typeface="Tahoma"/>
                <a:cs typeface="Tahoma"/>
              </a:rPr>
              <a:t> </a:t>
            </a:r>
            <a:r>
              <a:rPr sz="2100" spc="-5" dirty="0">
                <a:latin typeface="Tahoma"/>
                <a:cs typeface="Tahoma"/>
              </a:rPr>
              <a:t>coordinate</a:t>
            </a:r>
            <a:r>
              <a:rPr sz="2100" spc="-15" dirty="0">
                <a:latin typeface="Tahoma"/>
                <a:cs typeface="Tahoma"/>
              </a:rPr>
              <a:t> </a:t>
            </a:r>
            <a:r>
              <a:rPr sz="2100" dirty="0">
                <a:latin typeface="Tahoma"/>
                <a:cs typeface="Tahoma"/>
              </a:rPr>
              <a:t>their</a:t>
            </a:r>
            <a:r>
              <a:rPr sz="2100" spc="-5" dirty="0">
                <a:latin typeface="Tahoma"/>
                <a:cs typeface="Tahoma"/>
              </a:rPr>
              <a:t> processing</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Results</a:t>
            </a:r>
            <a:r>
              <a:rPr sz="1900" spc="35" dirty="0">
                <a:latin typeface="Tahoma"/>
                <a:cs typeface="Tahoma"/>
              </a:rPr>
              <a:t> </a:t>
            </a:r>
            <a:r>
              <a:rPr sz="1900" spc="-10" dirty="0">
                <a:latin typeface="Tahoma"/>
                <a:cs typeface="Tahoma"/>
              </a:rPr>
              <a:t>of</a:t>
            </a:r>
            <a:r>
              <a:rPr sz="1900" dirty="0">
                <a:latin typeface="Tahoma"/>
                <a:cs typeface="Tahoma"/>
              </a:rPr>
              <a:t> </a:t>
            </a:r>
            <a:r>
              <a:rPr sz="1900" spc="-5" dirty="0">
                <a:latin typeface="Tahoma"/>
                <a:cs typeface="Tahoma"/>
              </a:rPr>
              <a:t>read/write</a:t>
            </a:r>
            <a:r>
              <a:rPr sz="1900" spc="55" dirty="0">
                <a:latin typeface="Tahoma"/>
                <a:cs typeface="Tahoma"/>
              </a:rPr>
              <a:t> </a:t>
            </a:r>
            <a:r>
              <a:rPr sz="1900" spc="-5" dirty="0">
                <a:latin typeface="Tahoma"/>
                <a:cs typeface="Tahoma"/>
              </a:rPr>
              <a:t>not</a:t>
            </a:r>
            <a:r>
              <a:rPr sz="1900" spc="25" dirty="0">
                <a:latin typeface="Tahoma"/>
                <a:cs typeface="Tahoma"/>
              </a:rPr>
              <a:t> </a:t>
            </a:r>
            <a:r>
              <a:rPr sz="1900" spc="-10" dirty="0">
                <a:latin typeface="Tahoma"/>
                <a:cs typeface="Tahoma"/>
              </a:rPr>
              <a:t>guaranteed</a:t>
            </a:r>
            <a:r>
              <a:rPr sz="1900" spc="50" dirty="0">
                <a:latin typeface="Tahoma"/>
                <a:cs typeface="Tahoma"/>
              </a:rPr>
              <a:t> </a:t>
            </a:r>
            <a:r>
              <a:rPr sz="1900" dirty="0">
                <a:latin typeface="Tahoma"/>
                <a:cs typeface="Tahoma"/>
              </a:rPr>
              <a:t>to</a:t>
            </a:r>
            <a:r>
              <a:rPr sz="1900" spc="5" dirty="0">
                <a:latin typeface="Tahoma"/>
                <a:cs typeface="Tahoma"/>
              </a:rPr>
              <a:t> </a:t>
            </a:r>
            <a:r>
              <a:rPr sz="1900" spc="-10" dirty="0">
                <a:latin typeface="Tahoma"/>
                <a:cs typeface="Tahoma"/>
              </a:rPr>
              <a:t>be</a:t>
            </a:r>
            <a:r>
              <a:rPr sz="1900" spc="20" dirty="0">
                <a:latin typeface="Tahoma"/>
                <a:cs typeface="Tahoma"/>
              </a:rPr>
              <a:t> </a:t>
            </a:r>
            <a:r>
              <a:rPr sz="1900" spc="-5" dirty="0">
                <a:latin typeface="Tahoma"/>
                <a:cs typeface="Tahoma"/>
              </a:rPr>
              <a:t>deterministic</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Concurrent</a:t>
            </a:r>
            <a:r>
              <a:rPr sz="1900" spc="30" dirty="0">
                <a:latin typeface="Tahoma"/>
                <a:cs typeface="Tahoma"/>
              </a:rPr>
              <a:t> </a:t>
            </a:r>
            <a:r>
              <a:rPr sz="1900" spc="-5" dirty="0">
                <a:latin typeface="Tahoma"/>
                <a:cs typeface="Tahoma"/>
              </a:rPr>
              <a:t>writes</a:t>
            </a:r>
            <a:r>
              <a:rPr sz="1900" spc="15" dirty="0">
                <a:latin typeface="Tahoma"/>
                <a:cs typeface="Tahoma"/>
              </a:rPr>
              <a:t> </a:t>
            </a:r>
            <a:r>
              <a:rPr sz="1900" dirty="0">
                <a:latin typeface="Tahoma"/>
                <a:cs typeface="Tahoma"/>
              </a:rPr>
              <a:t>to</a:t>
            </a:r>
            <a:r>
              <a:rPr sz="1900" spc="-5" dirty="0">
                <a:latin typeface="Tahoma"/>
                <a:cs typeface="Tahoma"/>
              </a:rPr>
              <a:t> the</a:t>
            </a:r>
            <a:r>
              <a:rPr sz="1900" spc="10" dirty="0">
                <a:latin typeface="Tahoma"/>
                <a:cs typeface="Tahoma"/>
              </a:rPr>
              <a:t> </a:t>
            </a:r>
            <a:r>
              <a:rPr sz="1900" dirty="0">
                <a:latin typeface="Tahoma"/>
                <a:cs typeface="Tahoma"/>
              </a:rPr>
              <a:t>same</a:t>
            </a:r>
            <a:r>
              <a:rPr sz="1900" spc="5" dirty="0">
                <a:latin typeface="Tahoma"/>
                <a:cs typeface="Tahoma"/>
              </a:rPr>
              <a:t> </a:t>
            </a:r>
            <a:r>
              <a:rPr sz="1900" spc="-10" dirty="0">
                <a:latin typeface="Tahoma"/>
                <a:cs typeface="Tahoma"/>
              </a:rPr>
              <a:t>address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Result</a:t>
            </a:r>
            <a:r>
              <a:rPr sz="1900" spc="15" dirty="0">
                <a:latin typeface="Tahoma"/>
                <a:cs typeface="Tahoma"/>
              </a:rPr>
              <a:t> </a:t>
            </a:r>
            <a:r>
              <a:rPr sz="1900" spc="-10" dirty="0">
                <a:latin typeface="Tahoma"/>
                <a:cs typeface="Tahoma"/>
              </a:rPr>
              <a:t>depends</a:t>
            </a:r>
            <a:r>
              <a:rPr sz="1900" spc="35" dirty="0">
                <a:latin typeface="Tahoma"/>
                <a:cs typeface="Tahoma"/>
              </a:rPr>
              <a:t> </a:t>
            </a:r>
            <a:r>
              <a:rPr sz="1900" dirty="0">
                <a:latin typeface="Tahoma"/>
                <a:cs typeface="Tahoma"/>
              </a:rPr>
              <a:t>on</a:t>
            </a:r>
            <a:r>
              <a:rPr sz="1900" spc="10"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order</a:t>
            </a:r>
            <a:r>
              <a:rPr sz="1900" spc="30" dirty="0">
                <a:latin typeface="Tahoma"/>
                <a:cs typeface="Tahoma"/>
              </a:rPr>
              <a:t> </a:t>
            </a:r>
            <a:r>
              <a:rPr sz="1900" spc="-10" dirty="0">
                <a:latin typeface="Tahoma"/>
                <a:cs typeface="Tahoma"/>
              </a:rPr>
              <a:t>of </a:t>
            </a:r>
            <a:r>
              <a:rPr sz="1900" spc="-5" dirty="0">
                <a:latin typeface="Tahoma"/>
                <a:cs typeface="Tahoma"/>
              </a:rPr>
              <a:t>operations</a:t>
            </a:r>
            <a:endParaRPr sz="1900">
              <a:latin typeface="Tahoma"/>
              <a:cs typeface="Tahoma"/>
            </a:endParaRPr>
          </a:p>
        </p:txBody>
      </p:sp>
      <p:grpSp>
        <p:nvGrpSpPr>
          <p:cNvPr id="4" name="object 4"/>
          <p:cNvGrpSpPr/>
          <p:nvPr/>
        </p:nvGrpSpPr>
        <p:grpSpPr>
          <a:xfrm>
            <a:off x="6591300" y="4728972"/>
            <a:ext cx="492759" cy="459105"/>
            <a:chOff x="6591300" y="4728972"/>
            <a:chExt cx="492759" cy="459105"/>
          </a:xfrm>
        </p:grpSpPr>
        <p:sp>
          <p:nvSpPr>
            <p:cNvPr id="5" name="object 5"/>
            <p:cNvSpPr/>
            <p:nvPr/>
          </p:nvSpPr>
          <p:spPr>
            <a:xfrm>
              <a:off x="6595871" y="4733543"/>
              <a:ext cx="483234" cy="449580"/>
            </a:xfrm>
            <a:custGeom>
              <a:avLst/>
              <a:gdLst/>
              <a:ahLst/>
              <a:cxnLst/>
              <a:rect l="l" t="t" r="r" b="b"/>
              <a:pathLst>
                <a:path w="483234" h="449579">
                  <a:moveTo>
                    <a:pt x="240792" y="449579"/>
                  </a:moveTo>
                  <a:lnTo>
                    <a:pt x="192378" y="445013"/>
                  </a:lnTo>
                  <a:lnTo>
                    <a:pt x="147232" y="431911"/>
                  </a:lnTo>
                  <a:lnTo>
                    <a:pt x="106337" y="411164"/>
                  </a:lnTo>
                  <a:lnTo>
                    <a:pt x="70675" y="383666"/>
                  </a:lnTo>
                  <a:lnTo>
                    <a:pt x="41228" y="350311"/>
                  </a:lnTo>
                  <a:lnTo>
                    <a:pt x="18978" y="311991"/>
                  </a:lnTo>
                  <a:lnTo>
                    <a:pt x="4908" y="269599"/>
                  </a:lnTo>
                  <a:lnTo>
                    <a:pt x="0" y="224027"/>
                  </a:lnTo>
                  <a:lnTo>
                    <a:pt x="4908" y="178959"/>
                  </a:lnTo>
                  <a:lnTo>
                    <a:pt x="18978" y="136945"/>
                  </a:lnTo>
                  <a:lnTo>
                    <a:pt x="41228" y="98896"/>
                  </a:lnTo>
                  <a:lnTo>
                    <a:pt x="70675" y="65722"/>
                  </a:lnTo>
                  <a:lnTo>
                    <a:pt x="106337" y="38335"/>
                  </a:lnTo>
                  <a:lnTo>
                    <a:pt x="147232" y="17645"/>
                  </a:lnTo>
                  <a:lnTo>
                    <a:pt x="192378" y="4563"/>
                  </a:lnTo>
                  <a:lnTo>
                    <a:pt x="240792" y="0"/>
                  </a:lnTo>
                  <a:lnTo>
                    <a:pt x="289708" y="4563"/>
                  </a:lnTo>
                  <a:lnTo>
                    <a:pt x="335232" y="17645"/>
                  </a:lnTo>
                  <a:lnTo>
                    <a:pt x="376398" y="38335"/>
                  </a:lnTo>
                  <a:lnTo>
                    <a:pt x="412242" y="65722"/>
                  </a:lnTo>
                  <a:lnTo>
                    <a:pt x="441799" y="98896"/>
                  </a:lnTo>
                  <a:lnTo>
                    <a:pt x="464105" y="136945"/>
                  </a:lnTo>
                  <a:lnTo>
                    <a:pt x="478196" y="178959"/>
                  </a:lnTo>
                  <a:lnTo>
                    <a:pt x="483108" y="224027"/>
                  </a:lnTo>
                  <a:lnTo>
                    <a:pt x="478196" y="269599"/>
                  </a:lnTo>
                  <a:lnTo>
                    <a:pt x="464105" y="311991"/>
                  </a:lnTo>
                  <a:lnTo>
                    <a:pt x="441799" y="350311"/>
                  </a:lnTo>
                  <a:lnTo>
                    <a:pt x="412242" y="383666"/>
                  </a:lnTo>
                  <a:lnTo>
                    <a:pt x="376398" y="411164"/>
                  </a:lnTo>
                  <a:lnTo>
                    <a:pt x="335232" y="431911"/>
                  </a:lnTo>
                  <a:lnTo>
                    <a:pt x="289708" y="445013"/>
                  </a:lnTo>
                  <a:lnTo>
                    <a:pt x="240792" y="449579"/>
                  </a:lnTo>
                  <a:close/>
                </a:path>
              </a:pathLst>
            </a:custGeom>
            <a:solidFill>
              <a:srgbClr val="BADFE2"/>
            </a:solidFill>
          </p:spPr>
          <p:txBody>
            <a:bodyPr wrap="square" lIns="0" tIns="0" rIns="0" bIns="0" rtlCol="0"/>
            <a:lstStyle/>
            <a:p>
              <a:endParaRPr/>
            </a:p>
          </p:txBody>
        </p:sp>
        <p:sp>
          <p:nvSpPr>
            <p:cNvPr id="6" name="object 6"/>
            <p:cNvSpPr/>
            <p:nvPr/>
          </p:nvSpPr>
          <p:spPr>
            <a:xfrm>
              <a:off x="6591300" y="4728972"/>
              <a:ext cx="492759" cy="459105"/>
            </a:xfrm>
            <a:custGeom>
              <a:avLst/>
              <a:gdLst/>
              <a:ahLst/>
              <a:cxnLst/>
              <a:rect l="l" t="t" r="r" b="b"/>
              <a:pathLst>
                <a:path w="492759" h="459104">
                  <a:moveTo>
                    <a:pt x="259080" y="458724"/>
                  </a:moveTo>
                  <a:lnTo>
                    <a:pt x="233172" y="458724"/>
                  </a:lnTo>
                  <a:lnTo>
                    <a:pt x="196595" y="454152"/>
                  </a:lnTo>
                  <a:lnTo>
                    <a:pt x="150876" y="440436"/>
                  </a:lnTo>
                  <a:lnTo>
                    <a:pt x="89916" y="406908"/>
                  </a:lnTo>
                  <a:lnTo>
                    <a:pt x="56388" y="374904"/>
                  </a:lnTo>
                  <a:lnTo>
                    <a:pt x="30480" y="338328"/>
                  </a:lnTo>
                  <a:lnTo>
                    <a:pt x="12192" y="297180"/>
                  </a:lnTo>
                  <a:lnTo>
                    <a:pt x="7620" y="286512"/>
                  </a:lnTo>
                  <a:lnTo>
                    <a:pt x="4572" y="275844"/>
                  </a:lnTo>
                  <a:lnTo>
                    <a:pt x="3048" y="263652"/>
                  </a:lnTo>
                  <a:lnTo>
                    <a:pt x="1524" y="252984"/>
                  </a:lnTo>
                  <a:lnTo>
                    <a:pt x="0" y="240792"/>
                  </a:lnTo>
                  <a:lnTo>
                    <a:pt x="0" y="217932"/>
                  </a:lnTo>
                  <a:lnTo>
                    <a:pt x="1524" y="205740"/>
                  </a:lnTo>
                  <a:lnTo>
                    <a:pt x="3048" y="195072"/>
                  </a:lnTo>
                  <a:lnTo>
                    <a:pt x="4572" y="182880"/>
                  </a:lnTo>
                  <a:lnTo>
                    <a:pt x="19812" y="140208"/>
                  </a:lnTo>
                  <a:lnTo>
                    <a:pt x="42672" y="100584"/>
                  </a:lnTo>
                  <a:lnTo>
                    <a:pt x="71628" y="67055"/>
                  </a:lnTo>
                  <a:lnTo>
                    <a:pt x="108204" y="39624"/>
                  </a:lnTo>
                  <a:lnTo>
                    <a:pt x="150876" y="18288"/>
                  </a:lnTo>
                  <a:lnTo>
                    <a:pt x="196595" y="4572"/>
                  </a:lnTo>
                  <a:lnTo>
                    <a:pt x="233172" y="0"/>
                  </a:lnTo>
                  <a:lnTo>
                    <a:pt x="259080" y="0"/>
                  </a:lnTo>
                  <a:lnTo>
                    <a:pt x="295656" y="4572"/>
                  </a:lnTo>
                  <a:lnTo>
                    <a:pt x="312800" y="9143"/>
                  </a:lnTo>
                  <a:lnTo>
                    <a:pt x="234695" y="9143"/>
                  </a:lnTo>
                  <a:lnTo>
                    <a:pt x="198119" y="13716"/>
                  </a:lnTo>
                  <a:lnTo>
                    <a:pt x="153924" y="27431"/>
                  </a:lnTo>
                  <a:lnTo>
                    <a:pt x="114300" y="47243"/>
                  </a:lnTo>
                  <a:lnTo>
                    <a:pt x="79248" y="73152"/>
                  </a:lnTo>
                  <a:lnTo>
                    <a:pt x="50292" y="106680"/>
                  </a:lnTo>
                  <a:lnTo>
                    <a:pt x="28956" y="143256"/>
                  </a:lnTo>
                  <a:lnTo>
                    <a:pt x="15240" y="184404"/>
                  </a:lnTo>
                  <a:lnTo>
                    <a:pt x="12192" y="195072"/>
                  </a:lnTo>
                  <a:lnTo>
                    <a:pt x="10668" y="207264"/>
                  </a:lnTo>
                  <a:lnTo>
                    <a:pt x="10668" y="217932"/>
                  </a:lnTo>
                  <a:lnTo>
                    <a:pt x="9144" y="228600"/>
                  </a:lnTo>
                  <a:lnTo>
                    <a:pt x="10668" y="240792"/>
                  </a:lnTo>
                  <a:lnTo>
                    <a:pt x="10668" y="251460"/>
                  </a:lnTo>
                  <a:lnTo>
                    <a:pt x="12192" y="262128"/>
                  </a:lnTo>
                  <a:lnTo>
                    <a:pt x="15240" y="272796"/>
                  </a:lnTo>
                  <a:lnTo>
                    <a:pt x="16764" y="283464"/>
                  </a:lnTo>
                  <a:lnTo>
                    <a:pt x="19812" y="294132"/>
                  </a:lnTo>
                  <a:lnTo>
                    <a:pt x="38100" y="333756"/>
                  </a:lnTo>
                  <a:lnTo>
                    <a:pt x="64008" y="368808"/>
                  </a:lnTo>
                  <a:lnTo>
                    <a:pt x="96012" y="399288"/>
                  </a:lnTo>
                  <a:lnTo>
                    <a:pt x="132588" y="422148"/>
                  </a:lnTo>
                  <a:lnTo>
                    <a:pt x="175260" y="438912"/>
                  </a:lnTo>
                  <a:lnTo>
                    <a:pt x="222504" y="448056"/>
                  </a:lnTo>
                  <a:lnTo>
                    <a:pt x="233172" y="448056"/>
                  </a:lnTo>
                  <a:lnTo>
                    <a:pt x="245364" y="449580"/>
                  </a:lnTo>
                  <a:lnTo>
                    <a:pt x="313943" y="449580"/>
                  </a:lnTo>
                  <a:lnTo>
                    <a:pt x="295656" y="454152"/>
                  </a:lnTo>
                  <a:lnTo>
                    <a:pt x="259080" y="458724"/>
                  </a:lnTo>
                  <a:close/>
                </a:path>
                <a:path w="492759" h="459104">
                  <a:moveTo>
                    <a:pt x="313943" y="449580"/>
                  </a:moveTo>
                  <a:lnTo>
                    <a:pt x="245364" y="449580"/>
                  </a:lnTo>
                  <a:lnTo>
                    <a:pt x="257556" y="448056"/>
                  </a:lnTo>
                  <a:lnTo>
                    <a:pt x="269748" y="448056"/>
                  </a:lnTo>
                  <a:lnTo>
                    <a:pt x="294131" y="445008"/>
                  </a:lnTo>
                  <a:lnTo>
                    <a:pt x="338328" y="431292"/>
                  </a:lnTo>
                  <a:lnTo>
                    <a:pt x="377952" y="411480"/>
                  </a:lnTo>
                  <a:lnTo>
                    <a:pt x="413004" y="384048"/>
                  </a:lnTo>
                  <a:lnTo>
                    <a:pt x="441960" y="352044"/>
                  </a:lnTo>
                  <a:lnTo>
                    <a:pt x="463296" y="315468"/>
                  </a:lnTo>
                  <a:lnTo>
                    <a:pt x="477012" y="274320"/>
                  </a:lnTo>
                  <a:lnTo>
                    <a:pt x="480060" y="262128"/>
                  </a:lnTo>
                  <a:lnTo>
                    <a:pt x="481584" y="251460"/>
                  </a:lnTo>
                  <a:lnTo>
                    <a:pt x="481584" y="240792"/>
                  </a:lnTo>
                  <a:lnTo>
                    <a:pt x="483108" y="230124"/>
                  </a:lnTo>
                  <a:lnTo>
                    <a:pt x="481584" y="217932"/>
                  </a:lnTo>
                  <a:lnTo>
                    <a:pt x="481584" y="207264"/>
                  </a:lnTo>
                  <a:lnTo>
                    <a:pt x="480060" y="196596"/>
                  </a:lnTo>
                  <a:lnTo>
                    <a:pt x="477012" y="185928"/>
                  </a:lnTo>
                  <a:lnTo>
                    <a:pt x="475487" y="175260"/>
                  </a:lnTo>
                  <a:lnTo>
                    <a:pt x="472439" y="164592"/>
                  </a:lnTo>
                  <a:lnTo>
                    <a:pt x="454152" y="124968"/>
                  </a:lnTo>
                  <a:lnTo>
                    <a:pt x="428244" y="89916"/>
                  </a:lnTo>
                  <a:lnTo>
                    <a:pt x="396239" y="59436"/>
                  </a:lnTo>
                  <a:lnTo>
                    <a:pt x="359663" y="36576"/>
                  </a:lnTo>
                  <a:lnTo>
                    <a:pt x="316991" y="19812"/>
                  </a:lnTo>
                  <a:lnTo>
                    <a:pt x="269748" y="10667"/>
                  </a:lnTo>
                  <a:lnTo>
                    <a:pt x="259080" y="9143"/>
                  </a:lnTo>
                  <a:lnTo>
                    <a:pt x="312800" y="9143"/>
                  </a:lnTo>
                  <a:lnTo>
                    <a:pt x="318515" y="10667"/>
                  </a:lnTo>
                  <a:lnTo>
                    <a:pt x="362712" y="27431"/>
                  </a:lnTo>
                  <a:lnTo>
                    <a:pt x="402336" y="51816"/>
                  </a:lnTo>
                  <a:lnTo>
                    <a:pt x="435863" y="83820"/>
                  </a:lnTo>
                  <a:lnTo>
                    <a:pt x="461772" y="120396"/>
                  </a:lnTo>
                  <a:lnTo>
                    <a:pt x="480060" y="161544"/>
                  </a:lnTo>
                  <a:lnTo>
                    <a:pt x="484632" y="172212"/>
                  </a:lnTo>
                  <a:lnTo>
                    <a:pt x="487680" y="182880"/>
                  </a:lnTo>
                  <a:lnTo>
                    <a:pt x="489204" y="193548"/>
                  </a:lnTo>
                  <a:lnTo>
                    <a:pt x="492252" y="217932"/>
                  </a:lnTo>
                  <a:lnTo>
                    <a:pt x="492252" y="240792"/>
                  </a:lnTo>
                  <a:lnTo>
                    <a:pt x="490728" y="252984"/>
                  </a:lnTo>
                  <a:lnTo>
                    <a:pt x="489204" y="263652"/>
                  </a:lnTo>
                  <a:lnTo>
                    <a:pt x="487680" y="275844"/>
                  </a:lnTo>
                  <a:lnTo>
                    <a:pt x="472439" y="318516"/>
                  </a:lnTo>
                  <a:lnTo>
                    <a:pt x="449580" y="356616"/>
                  </a:lnTo>
                  <a:lnTo>
                    <a:pt x="420624" y="391668"/>
                  </a:lnTo>
                  <a:lnTo>
                    <a:pt x="384048" y="419100"/>
                  </a:lnTo>
                  <a:lnTo>
                    <a:pt x="341376" y="440436"/>
                  </a:lnTo>
                  <a:lnTo>
                    <a:pt x="320039" y="448056"/>
                  </a:lnTo>
                  <a:lnTo>
                    <a:pt x="313943" y="449580"/>
                  </a:lnTo>
                  <a:close/>
                </a:path>
              </a:pathLst>
            </a:custGeom>
            <a:solidFill>
              <a:srgbClr val="000000"/>
            </a:solidFill>
          </p:spPr>
          <p:txBody>
            <a:bodyPr wrap="square" lIns="0" tIns="0" rIns="0" bIns="0" rtlCol="0"/>
            <a:lstStyle/>
            <a:p>
              <a:endParaRPr/>
            </a:p>
          </p:txBody>
        </p:sp>
      </p:grpSp>
      <p:sp>
        <p:nvSpPr>
          <p:cNvPr id="7" name="object 7"/>
          <p:cNvSpPr txBox="1"/>
          <p:nvPr/>
        </p:nvSpPr>
        <p:spPr>
          <a:xfrm>
            <a:off x="6744712" y="4830526"/>
            <a:ext cx="1758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ahoma"/>
                <a:cs typeface="Tahoma"/>
              </a:rPr>
              <a:t>P</a:t>
            </a:r>
            <a:endParaRPr sz="1800">
              <a:latin typeface="Tahoma"/>
              <a:cs typeface="Tahoma"/>
            </a:endParaRPr>
          </a:p>
        </p:txBody>
      </p:sp>
      <p:grpSp>
        <p:nvGrpSpPr>
          <p:cNvPr id="8" name="object 8"/>
          <p:cNvGrpSpPr/>
          <p:nvPr/>
        </p:nvGrpSpPr>
        <p:grpSpPr>
          <a:xfrm>
            <a:off x="8572500" y="4681727"/>
            <a:ext cx="492759" cy="459105"/>
            <a:chOff x="8572500" y="4681727"/>
            <a:chExt cx="492759" cy="459105"/>
          </a:xfrm>
        </p:grpSpPr>
        <p:sp>
          <p:nvSpPr>
            <p:cNvPr id="9" name="object 9"/>
            <p:cNvSpPr/>
            <p:nvPr/>
          </p:nvSpPr>
          <p:spPr>
            <a:xfrm>
              <a:off x="8577071" y="4686299"/>
              <a:ext cx="483234" cy="449580"/>
            </a:xfrm>
            <a:custGeom>
              <a:avLst/>
              <a:gdLst/>
              <a:ahLst/>
              <a:cxnLst/>
              <a:rect l="l" t="t" r="r" b="b"/>
              <a:pathLst>
                <a:path w="483234" h="449579">
                  <a:moveTo>
                    <a:pt x="240792" y="449579"/>
                  </a:moveTo>
                  <a:lnTo>
                    <a:pt x="192378" y="445016"/>
                  </a:lnTo>
                  <a:lnTo>
                    <a:pt x="147232" y="431934"/>
                  </a:lnTo>
                  <a:lnTo>
                    <a:pt x="106337" y="411244"/>
                  </a:lnTo>
                  <a:lnTo>
                    <a:pt x="70675" y="383857"/>
                  </a:lnTo>
                  <a:lnTo>
                    <a:pt x="41228" y="350683"/>
                  </a:lnTo>
                  <a:lnTo>
                    <a:pt x="18978" y="312634"/>
                  </a:lnTo>
                  <a:lnTo>
                    <a:pt x="4908" y="270620"/>
                  </a:lnTo>
                  <a:lnTo>
                    <a:pt x="0" y="225551"/>
                  </a:lnTo>
                  <a:lnTo>
                    <a:pt x="4908" y="179980"/>
                  </a:lnTo>
                  <a:lnTo>
                    <a:pt x="18978" y="137588"/>
                  </a:lnTo>
                  <a:lnTo>
                    <a:pt x="41228" y="99268"/>
                  </a:lnTo>
                  <a:lnTo>
                    <a:pt x="70675" y="65912"/>
                  </a:lnTo>
                  <a:lnTo>
                    <a:pt x="106337" y="38415"/>
                  </a:lnTo>
                  <a:lnTo>
                    <a:pt x="147232" y="17668"/>
                  </a:lnTo>
                  <a:lnTo>
                    <a:pt x="192378" y="4566"/>
                  </a:lnTo>
                  <a:lnTo>
                    <a:pt x="240792" y="0"/>
                  </a:lnTo>
                  <a:lnTo>
                    <a:pt x="289708" y="4566"/>
                  </a:lnTo>
                  <a:lnTo>
                    <a:pt x="335232" y="17668"/>
                  </a:lnTo>
                  <a:lnTo>
                    <a:pt x="376398" y="38415"/>
                  </a:lnTo>
                  <a:lnTo>
                    <a:pt x="412242" y="65912"/>
                  </a:lnTo>
                  <a:lnTo>
                    <a:pt x="441799" y="99268"/>
                  </a:lnTo>
                  <a:lnTo>
                    <a:pt x="464105" y="137588"/>
                  </a:lnTo>
                  <a:lnTo>
                    <a:pt x="478196" y="179980"/>
                  </a:lnTo>
                  <a:lnTo>
                    <a:pt x="483108" y="225551"/>
                  </a:lnTo>
                  <a:lnTo>
                    <a:pt x="478196" y="270620"/>
                  </a:lnTo>
                  <a:lnTo>
                    <a:pt x="464105" y="312634"/>
                  </a:lnTo>
                  <a:lnTo>
                    <a:pt x="441799" y="350683"/>
                  </a:lnTo>
                  <a:lnTo>
                    <a:pt x="412242" y="383857"/>
                  </a:lnTo>
                  <a:lnTo>
                    <a:pt x="376398" y="411244"/>
                  </a:lnTo>
                  <a:lnTo>
                    <a:pt x="335232" y="431934"/>
                  </a:lnTo>
                  <a:lnTo>
                    <a:pt x="289708" y="445016"/>
                  </a:lnTo>
                  <a:lnTo>
                    <a:pt x="240792" y="449579"/>
                  </a:lnTo>
                  <a:close/>
                </a:path>
              </a:pathLst>
            </a:custGeom>
            <a:solidFill>
              <a:srgbClr val="BADFE2"/>
            </a:solidFill>
          </p:spPr>
          <p:txBody>
            <a:bodyPr wrap="square" lIns="0" tIns="0" rIns="0" bIns="0" rtlCol="0"/>
            <a:lstStyle/>
            <a:p>
              <a:endParaRPr/>
            </a:p>
          </p:txBody>
        </p:sp>
        <p:sp>
          <p:nvSpPr>
            <p:cNvPr id="10" name="object 10"/>
            <p:cNvSpPr/>
            <p:nvPr/>
          </p:nvSpPr>
          <p:spPr>
            <a:xfrm>
              <a:off x="8572500" y="4681727"/>
              <a:ext cx="492759" cy="459105"/>
            </a:xfrm>
            <a:custGeom>
              <a:avLst/>
              <a:gdLst/>
              <a:ahLst/>
              <a:cxnLst/>
              <a:rect l="l" t="t" r="r" b="b"/>
              <a:pathLst>
                <a:path w="492759" h="459104">
                  <a:moveTo>
                    <a:pt x="259080" y="458724"/>
                  </a:moveTo>
                  <a:lnTo>
                    <a:pt x="233172" y="458724"/>
                  </a:lnTo>
                  <a:lnTo>
                    <a:pt x="196595" y="454152"/>
                  </a:lnTo>
                  <a:lnTo>
                    <a:pt x="150876" y="440436"/>
                  </a:lnTo>
                  <a:lnTo>
                    <a:pt x="89916" y="406908"/>
                  </a:lnTo>
                  <a:lnTo>
                    <a:pt x="56388" y="374904"/>
                  </a:lnTo>
                  <a:lnTo>
                    <a:pt x="30480" y="338328"/>
                  </a:lnTo>
                  <a:lnTo>
                    <a:pt x="12192" y="297180"/>
                  </a:lnTo>
                  <a:lnTo>
                    <a:pt x="7620" y="286512"/>
                  </a:lnTo>
                  <a:lnTo>
                    <a:pt x="4572" y="275844"/>
                  </a:lnTo>
                  <a:lnTo>
                    <a:pt x="3048" y="265176"/>
                  </a:lnTo>
                  <a:lnTo>
                    <a:pt x="0" y="240792"/>
                  </a:lnTo>
                  <a:lnTo>
                    <a:pt x="0" y="217932"/>
                  </a:lnTo>
                  <a:lnTo>
                    <a:pt x="1524" y="205740"/>
                  </a:lnTo>
                  <a:lnTo>
                    <a:pt x="3048" y="195072"/>
                  </a:lnTo>
                  <a:lnTo>
                    <a:pt x="4572" y="182880"/>
                  </a:lnTo>
                  <a:lnTo>
                    <a:pt x="19812" y="140208"/>
                  </a:lnTo>
                  <a:lnTo>
                    <a:pt x="42672" y="100584"/>
                  </a:lnTo>
                  <a:lnTo>
                    <a:pt x="71628" y="67055"/>
                  </a:lnTo>
                  <a:lnTo>
                    <a:pt x="108204" y="39624"/>
                  </a:lnTo>
                  <a:lnTo>
                    <a:pt x="150876" y="18288"/>
                  </a:lnTo>
                  <a:lnTo>
                    <a:pt x="196595" y="4572"/>
                  </a:lnTo>
                  <a:lnTo>
                    <a:pt x="233172" y="0"/>
                  </a:lnTo>
                  <a:lnTo>
                    <a:pt x="259080" y="0"/>
                  </a:lnTo>
                  <a:lnTo>
                    <a:pt x="295656" y="4572"/>
                  </a:lnTo>
                  <a:lnTo>
                    <a:pt x="312800" y="9143"/>
                  </a:lnTo>
                  <a:lnTo>
                    <a:pt x="246888" y="9143"/>
                  </a:lnTo>
                  <a:lnTo>
                    <a:pt x="234695" y="10667"/>
                  </a:lnTo>
                  <a:lnTo>
                    <a:pt x="222504" y="10667"/>
                  </a:lnTo>
                  <a:lnTo>
                    <a:pt x="198119" y="13716"/>
                  </a:lnTo>
                  <a:lnTo>
                    <a:pt x="153924" y="27431"/>
                  </a:lnTo>
                  <a:lnTo>
                    <a:pt x="114300" y="47243"/>
                  </a:lnTo>
                  <a:lnTo>
                    <a:pt x="79248" y="74676"/>
                  </a:lnTo>
                  <a:lnTo>
                    <a:pt x="50292" y="106680"/>
                  </a:lnTo>
                  <a:lnTo>
                    <a:pt x="28956" y="143256"/>
                  </a:lnTo>
                  <a:lnTo>
                    <a:pt x="15240" y="184404"/>
                  </a:lnTo>
                  <a:lnTo>
                    <a:pt x="12192" y="196596"/>
                  </a:lnTo>
                  <a:lnTo>
                    <a:pt x="10668" y="207264"/>
                  </a:lnTo>
                  <a:lnTo>
                    <a:pt x="10668" y="217932"/>
                  </a:lnTo>
                  <a:lnTo>
                    <a:pt x="9144" y="228600"/>
                  </a:lnTo>
                  <a:lnTo>
                    <a:pt x="10668" y="240792"/>
                  </a:lnTo>
                  <a:lnTo>
                    <a:pt x="10668" y="251460"/>
                  </a:lnTo>
                  <a:lnTo>
                    <a:pt x="12192" y="262128"/>
                  </a:lnTo>
                  <a:lnTo>
                    <a:pt x="15240" y="272796"/>
                  </a:lnTo>
                  <a:lnTo>
                    <a:pt x="16764" y="283464"/>
                  </a:lnTo>
                  <a:lnTo>
                    <a:pt x="19812" y="294132"/>
                  </a:lnTo>
                  <a:lnTo>
                    <a:pt x="38100" y="333756"/>
                  </a:lnTo>
                  <a:lnTo>
                    <a:pt x="64008" y="368808"/>
                  </a:lnTo>
                  <a:lnTo>
                    <a:pt x="96012" y="399288"/>
                  </a:lnTo>
                  <a:lnTo>
                    <a:pt x="132588" y="422148"/>
                  </a:lnTo>
                  <a:lnTo>
                    <a:pt x="175260" y="438912"/>
                  </a:lnTo>
                  <a:lnTo>
                    <a:pt x="222504" y="448056"/>
                  </a:lnTo>
                  <a:lnTo>
                    <a:pt x="233172" y="448056"/>
                  </a:lnTo>
                  <a:lnTo>
                    <a:pt x="245364" y="449580"/>
                  </a:lnTo>
                  <a:lnTo>
                    <a:pt x="313943" y="449580"/>
                  </a:lnTo>
                  <a:lnTo>
                    <a:pt x="295656" y="454152"/>
                  </a:lnTo>
                  <a:lnTo>
                    <a:pt x="259080" y="458724"/>
                  </a:lnTo>
                  <a:close/>
                </a:path>
                <a:path w="492759" h="459104">
                  <a:moveTo>
                    <a:pt x="313943" y="449580"/>
                  </a:moveTo>
                  <a:lnTo>
                    <a:pt x="257556" y="449580"/>
                  </a:lnTo>
                  <a:lnTo>
                    <a:pt x="294131" y="445008"/>
                  </a:lnTo>
                  <a:lnTo>
                    <a:pt x="316991" y="438912"/>
                  </a:lnTo>
                  <a:lnTo>
                    <a:pt x="358139" y="422148"/>
                  </a:lnTo>
                  <a:lnTo>
                    <a:pt x="396239" y="399288"/>
                  </a:lnTo>
                  <a:lnTo>
                    <a:pt x="428244" y="368808"/>
                  </a:lnTo>
                  <a:lnTo>
                    <a:pt x="454152" y="333756"/>
                  </a:lnTo>
                  <a:lnTo>
                    <a:pt x="472439" y="294132"/>
                  </a:lnTo>
                  <a:lnTo>
                    <a:pt x="477012" y="274320"/>
                  </a:lnTo>
                  <a:lnTo>
                    <a:pt x="480060" y="263652"/>
                  </a:lnTo>
                  <a:lnTo>
                    <a:pt x="481584" y="251460"/>
                  </a:lnTo>
                  <a:lnTo>
                    <a:pt x="481584" y="240792"/>
                  </a:lnTo>
                  <a:lnTo>
                    <a:pt x="483108" y="230124"/>
                  </a:lnTo>
                  <a:lnTo>
                    <a:pt x="481584" y="217932"/>
                  </a:lnTo>
                  <a:lnTo>
                    <a:pt x="481584" y="207264"/>
                  </a:lnTo>
                  <a:lnTo>
                    <a:pt x="480060" y="196596"/>
                  </a:lnTo>
                  <a:lnTo>
                    <a:pt x="477012" y="185928"/>
                  </a:lnTo>
                  <a:lnTo>
                    <a:pt x="475487" y="175260"/>
                  </a:lnTo>
                  <a:lnTo>
                    <a:pt x="472439" y="164592"/>
                  </a:lnTo>
                  <a:lnTo>
                    <a:pt x="454152" y="124968"/>
                  </a:lnTo>
                  <a:lnTo>
                    <a:pt x="428244" y="89916"/>
                  </a:lnTo>
                  <a:lnTo>
                    <a:pt x="396239" y="59436"/>
                  </a:lnTo>
                  <a:lnTo>
                    <a:pt x="359663" y="36576"/>
                  </a:lnTo>
                  <a:lnTo>
                    <a:pt x="316991" y="19812"/>
                  </a:lnTo>
                  <a:lnTo>
                    <a:pt x="269748" y="10667"/>
                  </a:lnTo>
                  <a:lnTo>
                    <a:pt x="259080" y="10667"/>
                  </a:lnTo>
                  <a:lnTo>
                    <a:pt x="246888" y="9143"/>
                  </a:lnTo>
                  <a:lnTo>
                    <a:pt x="312800" y="9143"/>
                  </a:lnTo>
                  <a:lnTo>
                    <a:pt x="318515" y="10667"/>
                  </a:lnTo>
                  <a:lnTo>
                    <a:pt x="362712" y="27431"/>
                  </a:lnTo>
                  <a:lnTo>
                    <a:pt x="402336" y="51816"/>
                  </a:lnTo>
                  <a:lnTo>
                    <a:pt x="435863" y="83820"/>
                  </a:lnTo>
                  <a:lnTo>
                    <a:pt x="461772" y="120396"/>
                  </a:lnTo>
                  <a:lnTo>
                    <a:pt x="480060" y="161544"/>
                  </a:lnTo>
                  <a:lnTo>
                    <a:pt x="484632" y="172212"/>
                  </a:lnTo>
                  <a:lnTo>
                    <a:pt x="487680" y="182880"/>
                  </a:lnTo>
                  <a:lnTo>
                    <a:pt x="489204" y="195072"/>
                  </a:lnTo>
                  <a:lnTo>
                    <a:pt x="490728" y="205740"/>
                  </a:lnTo>
                  <a:lnTo>
                    <a:pt x="492252" y="217932"/>
                  </a:lnTo>
                  <a:lnTo>
                    <a:pt x="492252" y="240792"/>
                  </a:lnTo>
                  <a:lnTo>
                    <a:pt x="490728" y="252984"/>
                  </a:lnTo>
                  <a:lnTo>
                    <a:pt x="489204" y="263652"/>
                  </a:lnTo>
                  <a:lnTo>
                    <a:pt x="487680" y="275844"/>
                  </a:lnTo>
                  <a:lnTo>
                    <a:pt x="472439" y="318516"/>
                  </a:lnTo>
                  <a:lnTo>
                    <a:pt x="449580" y="358140"/>
                  </a:lnTo>
                  <a:lnTo>
                    <a:pt x="420624" y="391668"/>
                  </a:lnTo>
                  <a:lnTo>
                    <a:pt x="384048" y="419100"/>
                  </a:lnTo>
                  <a:lnTo>
                    <a:pt x="341376" y="440436"/>
                  </a:lnTo>
                  <a:lnTo>
                    <a:pt x="320039" y="448056"/>
                  </a:lnTo>
                  <a:lnTo>
                    <a:pt x="313943" y="449580"/>
                  </a:lnTo>
                  <a:close/>
                </a:path>
              </a:pathLst>
            </a:custGeom>
            <a:solidFill>
              <a:srgbClr val="000000"/>
            </a:solidFill>
          </p:spPr>
          <p:txBody>
            <a:bodyPr wrap="square" lIns="0" tIns="0" rIns="0" bIns="0" rtlCol="0"/>
            <a:lstStyle/>
            <a:p>
              <a:endParaRPr/>
            </a:p>
          </p:txBody>
        </p:sp>
      </p:grpSp>
      <p:sp>
        <p:nvSpPr>
          <p:cNvPr id="11" name="object 11"/>
          <p:cNvSpPr txBox="1"/>
          <p:nvPr/>
        </p:nvSpPr>
        <p:spPr>
          <a:xfrm>
            <a:off x="8725883" y="4783311"/>
            <a:ext cx="2019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ahoma"/>
                <a:cs typeface="Tahoma"/>
              </a:rPr>
              <a:t>Q</a:t>
            </a:r>
            <a:endParaRPr sz="1800">
              <a:latin typeface="Tahoma"/>
              <a:cs typeface="Tahoma"/>
            </a:endParaRPr>
          </a:p>
        </p:txBody>
      </p:sp>
      <p:grpSp>
        <p:nvGrpSpPr>
          <p:cNvPr id="12" name="object 12"/>
          <p:cNvGrpSpPr/>
          <p:nvPr/>
        </p:nvGrpSpPr>
        <p:grpSpPr>
          <a:xfrm>
            <a:off x="6394703" y="5167883"/>
            <a:ext cx="2853055" cy="1256030"/>
            <a:chOff x="6394703" y="5167883"/>
            <a:chExt cx="2853055" cy="1256030"/>
          </a:xfrm>
        </p:grpSpPr>
        <p:sp>
          <p:nvSpPr>
            <p:cNvPr id="13" name="object 13"/>
            <p:cNvSpPr/>
            <p:nvPr/>
          </p:nvSpPr>
          <p:spPr>
            <a:xfrm>
              <a:off x="6747764" y="5167883"/>
              <a:ext cx="2155190" cy="859790"/>
            </a:xfrm>
            <a:custGeom>
              <a:avLst/>
              <a:gdLst/>
              <a:ahLst/>
              <a:cxnLst/>
              <a:rect l="l" t="t" r="r" b="b"/>
              <a:pathLst>
                <a:path w="2155190" h="859789">
                  <a:moveTo>
                    <a:pt x="171043" y="658736"/>
                  </a:moveTo>
                  <a:lnTo>
                    <a:pt x="170815" y="651319"/>
                  </a:lnTo>
                  <a:lnTo>
                    <a:pt x="167716" y="644779"/>
                  </a:lnTo>
                  <a:lnTo>
                    <a:pt x="162052" y="640080"/>
                  </a:lnTo>
                  <a:lnTo>
                    <a:pt x="154787" y="637184"/>
                  </a:lnTo>
                  <a:lnTo>
                    <a:pt x="147383" y="637413"/>
                  </a:lnTo>
                  <a:lnTo>
                    <a:pt x="140830" y="640511"/>
                  </a:lnTo>
                  <a:lnTo>
                    <a:pt x="136144" y="646176"/>
                  </a:lnTo>
                  <a:lnTo>
                    <a:pt x="104559" y="698804"/>
                  </a:lnTo>
                  <a:lnTo>
                    <a:pt x="108712" y="15240"/>
                  </a:lnTo>
                  <a:lnTo>
                    <a:pt x="70612" y="15240"/>
                  </a:lnTo>
                  <a:lnTo>
                    <a:pt x="66459" y="699287"/>
                  </a:lnTo>
                  <a:lnTo>
                    <a:pt x="35560" y="644652"/>
                  </a:lnTo>
                  <a:lnTo>
                    <a:pt x="30226" y="638987"/>
                  </a:lnTo>
                  <a:lnTo>
                    <a:pt x="23749" y="635889"/>
                  </a:lnTo>
                  <a:lnTo>
                    <a:pt x="16700" y="635660"/>
                  </a:lnTo>
                  <a:lnTo>
                    <a:pt x="9652" y="638556"/>
                  </a:lnTo>
                  <a:lnTo>
                    <a:pt x="3949" y="643255"/>
                  </a:lnTo>
                  <a:lnTo>
                    <a:pt x="698" y="649795"/>
                  </a:lnTo>
                  <a:lnTo>
                    <a:pt x="0" y="657212"/>
                  </a:lnTo>
                  <a:lnTo>
                    <a:pt x="2032" y="664464"/>
                  </a:lnTo>
                  <a:lnTo>
                    <a:pt x="84328" y="807720"/>
                  </a:lnTo>
                  <a:lnTo>
                    <a:pt x="106857" y="769620"/>
                  </a:lnTo>
                  <a:lnTo>
                    <a:pt x="168148" y="665988"/>
                  </a:lnTo>
                  <a:lnTo>
                    <a:pt x="171043" y="658736"/>
                  </a:lnTo>
                  <a:close/>
                </a:path>
                <a:path w="2155190" h="859789">
                  <a:moveTo>
                    <a:pt x="2154656" y="712279"/>
                  </a:moveTo>
                  <a:lnTo>
                    <a:pt x="2154478" y="705231"/>
                  </a:lnTo>
                  <a:lnTo>
                    <a:pt x="2151748" y="698754"/>
                  </a:lnTo>
                  <a:lnTo>
                    <a:pt x="2146287" y="693420"/>
                  </a:lnTo>
                  <a:lnTo>
                    <a:pt x="2139035" y="690524"/>
                  </a:lnTo>
                  <a:lnTo>
                    <a:pt x="2131618" y="690753"/>
                  </a:lnTo>
                  <a:lnTo>
                    <a:pt x="2125078" y="693851"/>
                  </a:lnTo>
                  <a:lnTo>
                    <a:pt x="2120379" y="699516"/>
                  </a:lnTo>
                  <a:lnTo>
                    <a:pt x="2087156" y="752983"/>
                  </a:lnTo>
                  <a:lnTo>
                    <a:pt x="2106663" y="1524"/>
                  </a:lnTo>
                  <a:lnTo>
                    <a:pt x="2068563" y="0"/>
                  </a:lnTo>
                  <a:lnTo>
                    <a:pt x="2049068" y="750722"/>
                  </a:lnTo>
                  <a:lnTo>
                    <a:pt x="2019795" y="696468"/>
                  </a:lnTo>
                  <a:lnTo>
                    <a:pt x="2014461" y="690778"/>
                  </a:lnTo>
                  <a:lnTo>
                    <a:pt x="2007984" y="687514"/>
                  </a:lnTo>
                  <a:lnTo>
                    <a:pt x="2000935" y="686828"/>
                  </a:lnTo>
                  <a:lnTo>
                    <a:pt x="1993887" y="688848"/>
                  </a:lnTo>
                  <a:lnTo>
                    <a:pt x="1987981" y="694182"/>
                  </a:lnTo>
                  <a:lnTo>
                    <a:pt x="1984362" y="700659"/>
                  </a:lnTo>
                  <a:lnTo>
                    <a:pt x="1983600" y="707707"/>
                  </a:lnTo>
                  <a:lnTo>
                    <a:pt x="1986267" y="714756"/>
                  </a:lnTo>
                  <a:lnTo>
                    <a:pt x="2065515" y="859536"/>
                  </a:lnTo>
                  <a:lnTo>
                    <a:pt x="2088184" y="822960"/>
                  </a:lnTo>
                  <a:lnTo>
                    <a:pt x="2152383" y="719328"/>
                  </a:lnTo>
                  <a:lnTo>
                    <a:pt x="2154656" y="712279"/>
                  </a:lnTo>
                  <a:close/>
                </a:path>
              </a:pathLst>
            </a:custGeom>
            <a:solidFill>
              <a:srgbClr val="000000"/>
            </a:solidFill>
          </p:spPr>
          <p:txBody>
            <a:bodyPr wrap="square" lIns="0" tIns="0" rIns="0" bIns="0" rtlCol="0"/>
            <a:lstStyle/>
            <a:p>
              <a:endParaRPr/>
            </a:p>
          </p:txBody>
        </p:sp>
        <p:sp>
          <p:nvSpPr>
            <p:cNvPr id="14" name="object 14"/>
            <p:cNvSpPr/>
            <p:nvPr/>
          </p:nvSpPr>
          <p:spPr>
            <a:xfrm>
              <a:off x="6399276" y="5975603"/>
              <a:ext cx="2844165" cy="443865"/>
            </a:xfrm>
            <a:custGeom>
              <a:avLst/>
              <a:gdLst/>
              <a:ahLst/>
              <a:cxnLst/>
              <a:rect l="l" t="t" r="r" b="b"/>
              <a:pathLst>
                <a:path w="2844165" h="443864">
                  <a:moveTo>
                    <a:pt x="2843783" y="443483"/>
                  </a:moveTo>
                  <a:lnTo>
                    <a:pt x="0" y="443483"/>
                  </a:lnTo>
                  <a:lnTo>
                    <a:pt x="0" y="0"/>
                  </a:lnTo>
                  <a:lnTo>
                    <a:pt x="2843783" y="0"/>
                  </a:lnTo>
                  <a:lnTo>
                    <a:pt x="2843783" y="443483"/>
                  </a:lnTo>
                  <a:close/>
                </a:path>
              </a:pathLst>
            </a:custGeom>
            <a:solidFill>
              <a:srgbClr val="BADFE2"/>
            </a:solidFill>
          </p:spPr>
          <p:txBody>
            <a:bodyPr wrap="square" lIns="0" tIns="0" rIns="0" bIns="0" rtlCol="0"/>
            <a:lstStyle/>
            <a:p>
              <a:endParaRPr/>
            </a:p>
          </p:txBody>
        </p:sp>
        <p:sp>
          <p:nvSpPr>
            <p:cNvPr id="15" name="object 15"/>
            <p:cNvSpPr/>
            <p:nvPr/>
          </p:nvSpPr>
          <p:spPr>
            <a:xfrm>
              <a:off x="6394703" y="5971031"/>
              <a:ext cx="2853055" cy="452755"/>
            </a:xfrm>
            <a:custGeom>
              <a:avLst/>
              <a:gdLst/>
              <a:ahLst/>
              <a:cxnLst/>
              <a:rect l="l" t="t" r="r" b="b"/>
              <a:pathLst>
                <a:path w="2853054" h="452754">
                  <a:moveTo>
                    <a:pt x="2851403" y="452628"/>
                  </a:moveTo>
                  <a:lnTo>
                    <a:pt x="1524" y="452628"/>
                  </a:lnTo>
                  <a:lnTo>
                    <a:pt x="0" y="451104"/>
                  </a:lnTo>
                  <a:lnTo>
                    <a:pt x="0" y="1524"/>
                  </a:lnTo>
                  <a:lnTo>
                    <a:pt x="1524" y="0"/>
                  </a:lnTo>
                  <a:lnTo>
                    <a:pt x="2851403" y="0"/>
                  </a:lnTo>
                  <a:lnTo>
                    <a:pt x="2852927" y="1524"/>
                  </a:lnTo>
                  <a:lnTo>
                    <a:pt x="2852927" y="4572"/>
                  </a:lnTo>
                  <a:lnTo>
                    <a:pt x="9144" y="4572"/>
                  </a:lnTo>
                  <a:lnTo>
                    <a:pt x="4572" y="9144"/>
                  </a:lnTo>
                  <a:lnTo>
                    <a:pt x="9144" y="9144"/>
                  </a:lnTo>
                  <a:lnTo>
                    <a:pt x="9144" y="443484"/>
                  </a:lnTo>
                  <a:lnTo>
                    <a:pt x="4572" y="443484"/>
                  </a:lnTo>
                  <a:lnTo>
                    <a:pt x="9144" y="448056"/>
                  </a:lnTo>
                  <a:lnTo>
                    <a:pt x="2852927" y="448056"/>
                  </a:lnTo>
                  <a:lnTo>
                    <a:pt x="2852927" y="451104"/>
                  </a:lnTo>
                  <a:lnTo>
                    <a:pt x="2851403" y="452628"/>
                  </a:lnTo>
                  <a:close/>
                </a:path>
                <a:path w="2853054" h="452754">
                  <a:moveTo>
                    <a:pt x="9144" y="9144"/>
                  </a:moveTo>
                  <a:lnTo>
                    <a:pt x="4572" y="9144"/>
                  </a:lnTo>
                  <a:lnTo>
                    <a:pt x="9144" y="4572"/>
                  </a:lnTo>
                  <a:lnTo>
                    <a:pt x="9144" y="9144"/>
                  </a:lnTo>
                  <a:close/>
                </a:path>
                <a:path w="2853054" h="452754">
                  <a:moveTo>
                    <a:pt x="2843784" y="9144"/>
                  </a:moveTo>
                  <a:lnTo>
                    <a:pt x="9144" y="9144"/>
                  </a:lnTo>
                  <a:lnTo>
                    <a:pt x="9144" y="4572"/>
                  </a:lnTo>
                  <a:lnTo>
                    <a:pt x="2843784" y="4572"/>
                  </a:lnTo>
                  <a:lnTo>
                    <a:pt x="2843784" y="9144"/>
                  </a:lnTo>
                  <a:close/>
                </a:path>
                <a:path w="2853054" h="452754">
                  <a:moveTo>
                    <a:pt x="2843784" y="448056"/>
                  </a:moveTo>
                  <a:lnTo>
                    <a:pt x="2843784" y="4572"/>
                  </a:lnTo>
                  <a:lnTo>
                    <a:pt x="2848356" y="9144"/>
                  </a:lnTo>
                  <a:lnTo>
                    <a:pt x="2852927" y="9144"/>
                  </a:lnTo>
                  <a:lnTo>
                    <a:pt x="2852927" y="443484"/>
                  </a:lnTo>
                  <a:lnTo>
                    <a:pt x="2848356" y="443484"/>
                  </a:lnTo>
                  <a:lnTo>
                    <a:pt x="2843784" y="448056"/>
                  </a:lnTo>
                  <a:close/>
                </a:path>
                <a:path w="2853054" h="452754">
                  <a:moveTo>
                    <a:pt x="2852927" y="9144"/>
                  </a:moveTo>
                  <a:lnTo>
                    <a:pt x="2848356" y="9144"/>
                  </a:lnTo>
                  <a:lnTo>
                    <a:pt x="2843784" y="4572"/>
                  </a:lnTo>
                  <a:lnTo>
                    <a:pt x="2852927" y="4572"/>
                  </a:lnTo>
                  <a:lnTo>
                    <a:pt x="2852927" y="9144"/>
                  </a:lnTo>
                  <a:close/>
                </a:path>
                <a:path w="2853054" h="452754">
                  <a:moveTo>
                    <a:pt x="9144" y="448056"/>
                  </a:moveTo>
                  <a:lnTo>
                    <a:pt x="4572" y="443484"/>
                  </a:lnTo>
                  <a:lnTo>
                    <a:pt x="9144" y="443484"/>
                  </a:lnTo>
                  <a:lnTo>
                    <a:pt x="9144" y="448056"/>
                  </a:lnTo>
                  <a:close/>
                </a:path>
                <a:path w="2853054" h="452754">
                  <a:moveTo>
                    <a:pt x="2843784" y="448056"/>
                  </a:moveTo>
                  <a:lnTo>
                    <a:pt x="9144" y="448056"/>
                  </a:lnTo>
                  <a:lnTo>
                    <a:pt x="9144" y="443484"/>
                  </a:lnTo>
                  <a:lnTo>
                    <a:pt x="2843784" y="443484"/>
                  </a:lnTo>
                  <a:lnTo>
                    <a:pt x="2843784" y="448056"/>
                  </a:lnTo>
                  <a:close/>
                </a:path>
                <a:path w="2853054" h="452754">
                  <a:moveTo>
                    <a:pt x="2852927" y="448056"/>
                  </a:moveTo>
                  <a:lnTo>
                    <a:pt x="2843784" y="448056"/>
                  </a:lnTo>
                  <a:lnTo>
                    <a:pt x="2848356" y="443484"/>
                  </a:lnTo>
                  <a:lnTo>
                    <a:pt x="2852927" y="443484"/>
                  </a:lnTo>
                  <a:lnTo>
                    <a:pt x="2852927" y="448056"/>
                  </a:lnTo>
                  <a:close/>
                </a:path>
              </a:pathLst>
            </a:custGeom>
            <a:solidFill>
              <a:srgbClr val="000000"/>
            </a:solidFill>
          </p:spPr>
          <p:txBody>
            <a:bodyPr wrap="square" lIns="0" tIns="0" rIns="0" bIns="0" rtlCol="0"/>
            <a:lstStyle/>
            <a:p>
              <a:endParaRPr/>
            </a:p>
          </p:txBody>
        </p:sp>
      </p:grpSp>
      <p:sp>
        <p:nvSpPr>
          <p:cNvPr id="16" name="object 16"/>
          <p:cNvSpPr txBox="1"/>
          <p:nvPr/>
        </p:nvSpPr>
        <p:spPr>
          <a:xfrm>
            <a:off x="7246140" y="5240509"/>
            <a:ext cx="1149350" cy="574675"/>
          </a:xfrm>
          <a:prstGeom prst="rect">
            <a:avLst/>
          </a:prstGeom>
        </p:spPr>
        <p:txBody>
          <a:bodyPr vert="horz" wrap="square" lIns="0" tIns="12700" rIns="0" bIns="0" rtlCol="0">
            <a:spAutoFit/>
          </a:bodyPr>
          <a:lstStyle/>
          <a:p>
            <a:pPr marL="175260" marR="5080" indent="-163195">
              <a:lnSpc>
                <a:spcPct val="100000"/>
              </a:lnSpc>
              <a:spcBef>
                <a:spcPts val="100"/>
              </a:spcBef>
            </a:pPr>
            <a:r>
              <a:rPr sz="1800" spc="-40" dirty="0">
                <a:latin typeface="Tahoma"/>
                <a:cs typeface="Tahoma"/>
              </a:rPr>
              <a:t>R</a:t>
            </a:r>
            <a:r>
              <a:rPr sz="1800" spc="5" dirty="0">
                <a:latin typeface="Tahoma"/>
                <a:cs typeface="Tahoma"/>
              </a:rPr>
              <a:t>e</a:t>
            </a:r>
            <a:r>
              <a:rPr sz="1800" spc="-10" dirty="0">
                <a:latin typeface="Tahoma"/>
                <a:cs typeface="Tahoma"/>
              </a:rPr>
              <a:t>a</a:t>
            </a:r>
            <a:r>
              <a:rPr sz="1800" spc="10" dirty="0">
                <a:latin typeface="Tahoma"/>
                <a:cs typeface="Tahoma"/>
              </a:rPr>
              <a:t>d</a:t>
            </a:r>
            <a:r>
              <a:rPr sz="1800" spc="-5" dirty="0">
                <a:latin typeface="Tahoma"/>
                <a:cs typeface="Tahoma"/>
              </a:rPr>
              <a:t>/</a:t>
            </a:r>
            <a:r>
              <a:rPr sz="1800" spc="-40" dirty="0">
                <a:latin typeface="Tahoma"/>
                <a:cs typeface="Tahoma"/>
              </a:rPr>
              <a:t>W</a:t>
            </a:r>
            <a:r>
              <a:rPr sz="1800" spc="-5" dirty="0">
                <a:latin typeface="Tahoma"/>
                <a:cs typeface="Tahoma"/>
              </a:rPr>
              <a:t>r</a:t>
            </a:r>
            <a:r>
              <a:rPr sz="1800" spc="-20" dirty="0">
                <a:latin typeface="Tahoma"/>
                <a:cs typeface="Tahoma"/>
              </a:rPr>
              <a:t>i</a:t>
            </a:r>
            <a:r>
              <a:rPr sz="1800" spc="5" dirty="0">
                <a:latin typeface="Tahoma"/>
                <a:cs typeface="Tahoma"/>
              </a:rPr>
              <a:t>t</a:t>
            </a:r>
            <a:r>
              <a:rPr sz="1800" dirty="0">
                <a:latin typeface="Tahoma"/>
                <a:cs typeface="Tahoma"/>
              </a:rPr>
              <a:t>e  </a:t>
            </a:r>
            <a:r>
              <a:rPr sz="1800" spc="-5" dirty="0">
                <a:latin typeface="Tahoma"/>
                <a:cs typeface="Tahoma"/>
              </a:rPr>
              <a:t>Address</a:t>
            </a:r>
            <a:endParaRPr sz="1800">
              <a:latin typeface="Tahoma"/>
              <a:cs typeface="Tahoma"/>
            </a:endParaRPr>
          </a:p>
        </p:txBody>
      </p:sp>
      <p:sp>
        <p:nvSpPr>
          <p:cNvPr id="18" name="object 1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19" name="object 19"/>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a:t>
            </a:fld>
            <a:endParaRPr dirty="0"/>
          </a:p>
        </p:txBody>
      </p:sp>
      <p:sp>
        <p:nvSpPr>
          <p:cNvPr id="17" name="object 17"/>
          <p:cNvSpPr txBox="1"/>
          <p:nvPr/>
        </p:nvSpPr>
        <p:spPr>
          <a:xfrm>
            <a:off x="6399276" y="5975603"/>
            <a:ext cx="2844165" cy="443865"/>
          </a:xfrm>
          <a:prstGeom prst="rect">
            <a:avLst/>
          </a:prstGeom>
        </p:spPr>
        <p:txBody>
          <a:bodyPr vert="horz" wrap="square" lIns="0" tIns="42545" rIns="0" bIns="0" rtlCol="0">
            <a:spAutoFit/>
          </a:bodyPr>
          <a:lstStyle/>
          <a:p>
            <a:pPr marL="519430">
              <a:lnSpc>
                <a:spcPct val="100000"/>
              </a:lnSpc>
              <a:spcBef>
                <a:spcPts val="335"/>
              </a:spcBef>
            </a:pPr>
            <a:r>
              <a:rPr sz="1800" b="1" spc="-5" dirty="0">
                <a:latin typeface="Tahoma"/>
                <a:cs typeface="Tahoma"/>
              </a:rPr>
              <a:t>Shared</a:t>
            </a:r>
            <a:r>
              <a:rPr sz="1800" b="1" spc="-40" dirty="0">
                <a:latin typeface="Tahoma"/>
                <a:cs typeface="Tahoma"/>
              </a:rPr>
              <a:t> </a:t>
            </a:r>
            <a:r>
              <a:rPr sz="1800" b="1" spc="-5" dirty="0">
                <a:latin typeface="Tahoma"/>
                <a:cs typeface="Tahoma"/>
              </a:rPr>
              <a:t>Memory</a:t>
            </a:r>
            <a:endParaRPr sz="18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547235" cy="452120"/>
          </a:xfrm>
          <a:prstGeom prst="rect">
            <a:avLst/>
          </a:prstGeom>
        </p:spPr>
        <p:txBody>
          <a:bodyPr vert="horz" wrap="square" lIns="0" tIns="12065" rIns="0" bIns="0" rtlCol="0">
            <a:spAutoFit/>
          </a:bodyPr>
          <a:lstStyle/>
          <a:p>
            <a:pPr marL="12700">
              <a:lnSpc>
                <a:spcPct val="100000"/>
              </a:lnSpc>
              <a:spcBef>
                <a:spcPts val="95"/>
              </a:spcBef>
            </a:pPr>
            <a:r>
              <a:rPr spc="-5" dirty="0"/>
              <a:t>Shared</a:t>
            </a:r>
            <a:r>
              <a:rPr spc="-10" dirty="0"/>
              <a:t> </a:t>
            </a:r>
            <a:r>
              <a:rPr dirty="0"/>
              <a:t>Memory</a:t>
            </a:r>
            <a:r>
              <a:rPr spc="10" dirty="0"/>
              <a:t> </a:t>
            </a:r>
            <a:r>
              <a:rPr spc="-5" dirty="0"/>
              <a:t>–</a:t>
            </a:r>
            <a:r>
              <a:rPr spc="-40" dirty="0"/>
              <a:t> </a:t>
            </a:r>
            <a:r>
              <a:rPr spc="-5" dirty="0"/>
              <a:t>POSIX</a:t>
            </a:r>
            <a:r>
              <a:rPr dirty="0"/>
              <a:t> </a:t>
            </a:r>
            <a:r>
              <a:rPr spc="-5" dirty="0"/>
              <a:t>API</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2-Process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a:t>
            </a:fld>
            <a:endParaRPr dirty="0"/>
          </a:p>
        </p:txBody>
      </p:sp>
      <p:sp>
        <p:nvSpPr>
          <p:cNvPr id="3" name="object 3"/>
          <p:cNvSpPr txBox="1"/>
          <p:nvPr/>
        </p:nvSpPr>
        <p:spPr>
          <a:xfrm>
            <a:off x="860584" y="1577939"/>
            <a:ext cx="8137525" cy="4368800"/>
          </a:xfrm>
          <a:prstGeom prst="rect">
            <a:avLst/>
          </a:prstGeom>
        </p:spPr>
        <p:txBody>
          <a:bodyPr vert="horz" wrap="square" lIns="0" tIns="48260" rIns="0" bIns="0" rtlCol="0">
            <a:spAutoFit/>
          </a:bodyPr>
          <a:lstStyle/>
          <a:p>
            <a:pPr marL="356235" indent="-344170">
              <a:lnSpc>
                <a:spcPct val="100000"/>
              </a:lnSpc>
              <a:spcBef>
                <a:spcPts val="380"/>
              </a:spcBef>
              <a:buChar char="•"/>
              <a:tabLst>
                <a:tab pos="356235" algn="l"/>
                <a:tab pos="356870" algn="l"/>
              </a:tabLst>
            </a:pPr>
            <a:r>
              <a:rPr sz="2100" spc="-5" dirty="0">
                <a:latin typeface="Tahoma"/>
                <a:cs typeface="Tahoma"/>
              </a:rPr>
              <a:t>Process</a:t>
            </a:r>
            <a:r>
              <a:rPr sz="2100" spc="10" dirty="0">
                <a:latin typeface="Tahoma"/>
                <a:cs typeface="Tahoma"/>
              </a:rPr>
              <a:t> </a:t>
            </a:r>
            <a:r>
              <a:rPr sz="2100" dirty="0">
                <a:latin typeface="Tahoma"/>
                <a:cs typeface="Tahoma"/>
              </a:rPr>
              <a:t>first</a:t>
            </a:r>
            <a:r>
              <a:rPr sz="2100" spc="-25" dirty="0">
                <a:latin typeface="Tahoma"/>
                <a:cs typeface="Tahoma"/>
              </a:rPr>
              <a:t> </a:t>
            </a:r>
            <a:r>
              <a:rPr sz="2100" dirty="0">
                <a:latin typeface="Tahoma"/>
                <a:cs typeface="Tahoma"/>
              </a:rPr>
              <a:t>creates</a:t>
            </a:r>
            <a:r>
              <a:rPr sz="2100" spc="-30" dirty="0">
                <a:latin typeface="Tahoma"/>
                <a:cs typeface="Tahoma"/>
              </a:rPr>
              <a:t> </a:t>
            </a:r>
            <a:r>
              <a:rPr sz="2100" dirty="0">
                <a:latin typeface="Tahoma"/>
                <a:cs typeface="Tahoma"/>
              </a:rPr>
              <a:t>shared </a:t>
            </a:r>
            <a:r>
              <a:rPr sz="2100" spc="-5" dirty="0">
                <a:latin typeface="Tahoma"/>
                <a:cs typeface="Tahoma"/>
              </a:rPr>
              <a:t>memory</a:t>
            </a:r>
            <a:r>
              <a:rPr sz="2100" spc="5" dirty="0">
                <a:latin typeface="Tahoma"/>
                <a:cs typeface="Tahoma"/>
              </a:rPr>
              <a:t> </a:t>
            </a:r>
            <a:r>
              <a:rPr sz="2100" spc="-5" dirty="0">
                <a:latin typeface="Tahoma"/>
                <a:cs typeface="Tahoma"/>
              </a:rPr>
              <a:t>segment</a:t>
            </a:r>
            <a:endParaRPr sz="2100" dirty="0">
              <a:latin typeface="Tahoma"/>
              <a:cs typeface="Tahoma"/>
            </a:endParaRPr>
          </a:p>
          <a:p>
            <a:pPr marL="756285" lvl="1" indent="-287655">
              <a:lnSpc>
                <a:spcPct val="100000"/>
              </a:lnSpc>
              <a:spcBef>
                <a:spcPts val="245"/>
              </a:spcBef>
              <a:buFont typeface="Tahoma"/>
              <a:buChar char="–"/>
              <a:tabLst>
                <a:tab pos="756285" algn="l"/>
                <a:tab pos="756920" algn="l"/>
              </a:tabLst>
            </a:pPr>
            <a:r>
              <a:rPr sz="1900" spc="-5" dirty="0">
                <a:latin typeface="Courier New"/>
                <a:cs typeface="Courier New"/>
              </a:rPr>
              <a:t>id =</a:t>
            </a:r>
            <a:r>
              <a:rPr sz="1900" spc="15" dirty="0">
                <a:latin typeface="Courier New"/>
                <a:cs typeface="Courier New"/>
              </a:rPr>
              <a:t> </a:t>
            </a:r>
            <a:r>
              <a:rPr sz="1900" spc="-10" dirty="0">
                <a:latin typeface="Courier New"/>
                <a:cs typeface="Courier New"/>
              </a:rPr>
              <a:t>shmget(IPC_PRIVATE,</a:t>
            </a:r>
            <a:r>
              <a:rPr sz="1900" spc="20" dirty="0">
                <a:latin typeface="Courier New"/>
                <a:cs typeface="Courier New"/>
              </a:rPr>
              <a:t> </a:t>
            </a:r>
            <a:r>
              <a:rPr sz="1900" spc="-10" dirty="0">
                <a:latin typeface="Courier New"/>
                <a:cs typeface="Courier New"/>
              </a:rPr>
              <a:t>size,</a:t>
            </a:r>
            <a:r>
              <a:rPr sz="1900" spc="-5" dirty="0">
                <a:latin typeface="Courier New"/>
                <a:cs typeface="Courier New"/>
              </a:rPr>
              <a:t> </a:t>
            </a:r>
            <a:r>
              <a:rPr sz="1900" spc="-10" dirty="0">
                <a:latin typeface="Courier New"/>
                <a:cs typeface="Courier New"/>
              </a:rPr>
              <a:t>S_IRUSR</a:t>
            </a:r>
            <a:r>
              <a:rPr sz="1900" dirty="0">
                <a:latin typeface="Courier New"/>
                <a:cs typeface="Courier New"/>
              </a:rPr>
              <a:t> </a:t>
            </a:r>
            <a:r>
              <a:rPr sz="1900" spc="-5" dirty="0">
                <a:latin typeface="Courier New"/>
                <a:cs typeface="Courier New"/>
              </a:rPr>
              <a:t>| </a:t>
            </a:r>
            <a:r>
              <a:rPr sz="1900" spc="-10" dirty="0">
                <a:latin typeface="Courier New"/>
                <a:cs typeface="Courier New"/>
              </a:rPr>
              <a:t>S_IWUSR);</a:t>
            </a:r>
            <a:endParaRPr sz="1900" dirty="0">
              <a:latin typeface="Courier New"/>
              <a:cs typeface="Courier New"/>
            </a:endParaRPr>
          </a:p>
          <a:p>
            <a:pPr lvl="1">
              <a:lnSpc>
                <a:spcPct val="100000"/>
              </a:lnSpc>
              <a:spcBef>
                <a:spcPts val="55"/>
              </a:spcBef>
              <a:buFont typeface="Tahoma"/>
              <a:buChar char="–"/>
            </a:pPr>
            <a:endParaRPr sz="3250" dirty="0">
              <a:latin typeface="Courier New"/>
              <a:cs typeface="Courier New"/>
            </a:endParaRPr>
          </a:p>
          <a:p>
            <a:pPr marL="356235" indent="-344170">
              <a:lnSpc>
                <a:spcPct val="100000"/>
              </a:lnSpc>
              <a:buChar char="•"/>
              <a:tabLst>
                <a:tab pos="356235" algn="l"/>
                <a:tab pos="356870" algn="l"/>
              </a:tabLst>
            </a:pPr>
            <a:r>
              <a:rPr sz="2100" spc="-5" dirty="0">
                <a:latin typeface="Tahoma"/>
                <a:cs typeface="Tahoma"/>
              </a:rPr>
              <a:t>Process</a:t>
            </a:r>
            <a:r>
              <a:rPr sz="2100" spc="15" dirty="0">
                <a:latin typeface="Tahoma"/>
                <a:cs typeface="Tahoma"/>
              </a:rPr>
              <a:t> </a:t>
            </a:r>
            <a:r>
              <a:rPr sz="2100" dirty="0">
                <a:latin typeface="Tahoma"/>
                <a:cs typeface="Tahoma"/>
              </a:rPr>
              <a:t>wanting</a:t>
            </a:r>
            <a:r>
              <a:rPr sz="2100" spc="-40" dirty="0">
                <a:latin typeface="Tahoma"/>
                <a:cs typeface="Tahoma"/>
              </a:rPr>
              <a:t> </a:t>
            </a:r>
            <a:r>
              <a:rPr sz="2100" dirty="0">
                <a:latin typeface="Tahoma"/>
                <a:cs typeface="Tahoma"/>
              </a:rPr>
              <a:t>access </a:t>
            </a:r>
            <a:r>
              <a:rPr sz="2100" spc="5" dirty="0">
                <a:latin typeface="Tahoma"/>
                <a:cs typeface="Tahoma"/>
              </a:rPr>
              <a:t>to</a:t>
            </a:r>
            <a:r>
              <a:rPr sz="2100" spc="-20" dirty="0">
                <a:latin typeface="Tahoma"/>
                <a:cs typeface="Tahoma"/>
              </a:rPr>
              <a:t> </a:t>
            </a:r>
            <a:r>
              <a:rPr sz="2100" dirty="0">
                <a:latin typeface="Tahoma"/>
                <a:cs typeface="Tahoma"/>
              </a:rPr>
              <a:t>that</a:t>
            </a:r>
            <a:r>
              <a:rPr sz="2100" spc="-20" dirty="0">
                <a:latin typeface="Tahoma"/>
                <a:cs typeface="Tahoma"/>
              </a:rPr>
              <a:t> </a:t>
            </a:r>
            <a:r>
              <a:rPr sz="2100" dirty="0">
                <a:latin typeface="Tahoma"/>
                <a:cs typeface="Tahoma"/>
              </a:rPr>
              <a:t>shared</a:t>
            </a:r>
            <a:r>
              <a:rPr sz="2100" spc="10" dirty="0">
                <a:latin typeface="Tahoma"/>
                <a:cs typeface="Tahoma"/>
              </a:rPr>
              <a:t> </a:t>
            </a:r>
            <a:r>
              <a:rPr sz="2100" spc="-5" dirty="0">
                <a:latin typeface="Tahoma"/>
                <a:cs typeface="Tahoma"/>
              </a:rPr>
              <a:t>memory</a:t>
            </a:r>
            <a:r>
              <a:rPr sz="2100" spc="10" dirty="0">
                <a:latin typeface="Tahoma"/>
                <a:cs typeface="Tahoma"/>
              </a:rPr>
              <a:t> </a:t>
            </a:r>
            <a:r>
              <a:rPr sz="2100" spc="-5" dirty="0">
                <a:latin typeface="Tahoma"/>
                <a:cs typeface="Tahoma"/>
              </a:rPr>
              <a:t>must</a:t>
            </a:r>
            <a:r>
              <a:rPr sz="2100" dirty="0">
                <a:latin typeface="Tahoma"/>
                <a:cs typeface="Tahoma"/>
              </a:rPr>
              <a:t> attach</a:t>
            </a:r>
            <a:r>
              <a:rPr sz="2100" spc="-25" dirty="0">
                <a:latin typeface="Tahoma"/>
                <a:cs typeface="Tahoma"/>
              </a:rPr>
              <a:t> </a:t>
            </a:r>
            <a:r>
              <a:rPr sz="2100" spc="5" dirty="0">
                <a:latin typeface="Tahoma"/>
                <a:cs typeface="Tahoma"/>
              </a:rPr>
              <a:t>to</a:t>
            </a:r>
            <a:r>
              <a:rPr sz="2100" spc="-20" dirty="0">
                <a:latin typeface="Tahoma"/>
                <a:cs typeface="Tahoma"/>
              </a:rPr>
              <a:t> </a:t>
            </a:r>
            <a:r>
              <a:rPr sz="2100" dirty="0">
                <a:latin typeface="Tahoma"/>
                <a:cs typeface="Tahoma"/>
              </a:rPr>
              <a:t>it</a:t>
            </a:r>
          </a:p>
          <a:p>
            <a:pPr marL="756285" lvl="1" indent="-287655">
              <a:lnSpc>
                <a:spcPct val="100000"/>
              </a:lnSpc>
              <a:spcBef>
                <a:spcPts val="250"/>
              </a:spcBef>
              <a:buFont typeface="Tahoma"/>
              <a:buChar char="–"/>
              <a:tabLst>
                <a:tab pos="756285" algn="l"/>
                <a:tab pos="756920" algn="l"/>
              </a:tabLst>
            </a:pPr>
            <a:r>
              <a:rPr sz="1900" spc="-10" dirty="0">
                <a:latin typeface="Courier New"/>
                <a:cs typeface="Courier New"/>
              </a:rPr>
              <a:t>shared_memory </a:t>
            </a:r>
            <a:r>
              <a:rPr sz="1900" spc="-5" dirty="0">
                <a:latin typeface="Courier New"/>
                <a:cs typeface="Courier New"/>
              </a:rPr>
              <a:t>=</a:t>
            </a:r>
            <a:r>
              <a:rPr sz="1900" spc="10" dirty="0">
                <a:latin typeface="Courier New"/>
                <a:cs typeface="Courier New"/>
              </a:rPr>
              <a:t> </a:t>
            </a:r>
            <a:r>
              <a:rPr sz="1900" spc="-10" dirty="0">
                <a:latin typeface="Courier New"/>
                <a:cs typeface="Courier New"/>
              </a:rPr>
              <a:t>(char</a:t>
            </a:r>
            <a:r>
              <a:rPr sz="1900" spc="-5" dirty="0">
                <a:latin typeface="Courier New"/>
                <a:cs typeface="Courier New"/>
              </a:rPr>
              <a:t> *)</a:t>
            </a:r>
            <a:r>
              <a:rPr sz="1900" spc="10" dirty="0">
                <a:latin typeface="Courier New"/>
                <a:cs typeface="Courier New"/>
              </a:rPr>
              <a:t> </a:t>
            </a:r>
            <a:r>
              <a:rPr sz="1900" spc="-10" dirty="0">
                <a:latin typeface="Courier New"/>
                <a:cs typeface="Courier New"/>
              </a:rPr>
              <a:t>shmat(id,</a:t>
            </a:r>
            <a:r>
              <a:rPr sz="1900" spc="10" dirty="0">
                <a:latin typeface="Courier New"/>
                <a:cs typeface="Courier New"/>
              </a:rPr>
              <a:t> </a:t>
            </a:r>
            <a:r>
              <a:rPr sz="1900" spc="-10" dirty="0">
                <a:latin typeface="Courier New"/>
                <a:cs typeface="Courier New"/>
              </a:rPr>
              <a:t>NULL,</a:t>
            </a:r>
            <a:r>
              <a:rPr sz="1900" spc="-5" dirty="0">
                <a:latin typeface="Courier New"/>
                <a:cs typeface="Courier New"/>
              </a:rPr>
              <a:t> </a:t>
            </a:r>
            <a:r>
              <a:rPr sz="1900" spc="-10" dirty="0">
                <a:latin typeface="Courier New"/>
                <a:cs typeface="Courier New"/>
              </a:rPr>
              <a:t>0);</a:t>
            </a:r>
            <a:endParaRPr sz="1900" dirty="0">
              <a:latin typeface="Courier New"/>
              <a:cs typeface="Courier New"/>
            </a:endParaRPr>
          </a:p>
          <a:p>
            <a:pPr lvl="1">
              <a:lnSpc>
                <a:spcPct val="100000"/>
              </a:lnSpc>
              <a:spcBef>
                <a:spcPts val="50"/>
              </a:spcBef>
              <a:buFont typeface="Tahoma"/>
              <a:buChar char="–"/>
            </a:pPr>
            <a:endParaRPr sz="3250" dirty="0">
              <a:latin typeface="Courier New"/>
              <a:cs typeface="Courier New"/>
            </a:endParaRPr>
          </a:p>
          <a:p>
            <a:pPr marL="356235" indent="-344170">
              <a:lnSpc>
                <a:spcPct val="100000"/>
              </a:lnSpc>
              <a:buChar char="•"/>
              <a:tabLst>
                <a:tab pos="356235" algn="l"/>
                <a:tab pos="356870" algn="l"/>
              </a:tabLst>
            </a:pPr>
            <a:r>
              <a:rPr sz="2100" spc="-5" dirty="0">
                <a:latin typeface="Tahoma"/>
                <a:cs typeface="Tahoma"/>
              </a:rPr>
              <a:t>Now</a:t>
            </a:r>
            <a:r>
              <a:rPr sz="2100" spc="-15" dirty="0">
                <a:latin typeface="Tahoma"/>
                <a:cs typeface="Tahoma"/>
              </a:rPr>
              <a:t> </a:t>
            </a:r>
            <a:r>
              <a:rPr sz="2100" spc="5" dirty="0">
                <a:latin typeface="Tahoma"/>
                <a:cs typeface="Tahoma"/>
              </a:rPr>
              <a:t>the</a:t>
            </a:r>
            <a:r>
              <a:rPr sz="2100" spc="-5" dirty="0">
                <a:latin typeface="Tahoma"/>
                <a:cs typeface="Tahoma"/>
              </a:rPr>
              <a:t> process </a:t>
            </a:r>
            <a:r>
              <a:rPr sz="2100" dirty="0">
                <a:latin typeface="Tahoma"/>
                <a:cs typeface="Tahoma"/>
              </a:rPr>
              <a:t>could</a:t>
            </a:r>
            <a:r>
              <a:rPr sz="2100" spc="-20" dirty="0">
                <a:latin typeface="Tahoma"/>
                <a:cs typeface="Tahoma"/>
              </a:rPr>
              <a:t> </a:t>
            </a:r>
            <a:r>
              <a:rPr sz="2100" dirty="0">
                <a:latin typeface="Tahoma"/>
                <a:cs typeface="Tahoma"/>
              </a:rPr>
              <a:t>write</a:t>
            </a:r>
            <a:r>
              <a:rPr sz="2100" spc="-5" dirty="0">
                <a:latin typeface="Tahoma"/>
                <a:cs typeface="Tahoma"/>
              </a:rPr>
              <a:t> </a:t>
            </a:r>
            <a:r>
              <a:rPr sz="2100" spc="5" dirty="0">
                <a:latin typeface="Tahoma"/>
                <a:cs typeface="Tahoma"/>
              </a:rPr>
              <a:t>to</a:t>
            </a:r>
            <a:r>
              <a:rPr sz="2100" spc="-20" dirty="0">
                <a:latin typeface="Tahoma"/>
                <a:cs typeface="Tahoma"/>
              </a:rPr>
              <a:t> </a:t>
            </a:r>
            <a:r>
              <a:rPr sz="2100" spc="-5" dirty="0">
                <a:latin typeface="Tahoma"/>
                <a:cs typeface="Tahoma"/>
              </a:rPr>
              <a:t>the </a:t>
            </a:r>
            <a:r>
              <a:rPr sz="2100" dirty="0">
                <a:latin typeface="Tahoma"/>
                <a:cs typeface="Tahoma"/>
              </a:rPr>
              <a:t>shared</a:t>
            </a:r>
            <a:r>
              <a:rPr sz="2100" spc="-20" dirty="0">
                <a:latin typeface="Tahoma"/>
                <a:cs typeface="Tahoma"/>
              </a:rPr>
              <a:t> </a:t>
            </a:r>
            <a:r>
              <a:rPr sz="2100" spc="-5" dirty="0">
                <a:latin typeface="Tahoma"/>
                <a:cs typeface="Tahoma"/>
              </a:rPr>
              <a:t>memory</a:t>
            </a:r>
            <a:endParaRPr sz="2100" dirty="0">
              <a:latin typeface="Tahoma"/>
              <a:cs typeface="Tahoma"/>
            </a:endParaRPr>
          </a:p>
          <a:p>
            <a:pPr marL="756285" lvl="1" indent="-287655">
              <a:lnSpc>
                <a:spcPct val="100000"/>
              </a:lnSpc>
              <a:spcBef>
                <a:spcPts val="250"/>
              </a:spcBef>
              <a:buFont typeface="Tahoma"/>
              <a:buChar char="–"/>
              <a:tabLst>
                <a:tab pos="756285" algn="l"/>
                <a:tab pos="756920" algn="l"/>
              </a:tabLst>
            </a:pPr>
            <a:r>
              <a:rPr sz="1900" spc="-10" dirty="0">
                <a:latin typeface="Courier New"/>
                <a:cs typeface="Courier New"/>
              </a:rPr>
              <a:t>sprintf(shared_memory,</a:t>
            </a:r>
            <a:r>
              <a:rPr sz="1900" dirty="0">
                <a:latin typeface="Courier New"/>
                <a:cs typeface="Courier New"/>
              </a:rPr>
              <a:t> </a:t>
            </a:r>
            <a:r>
              <a:rPr sz="1900" spc="-10" dirty="0">
                <a:latin typeface="Courier New"/>
                <a:cs typeface="Courier New"/>
              </a:rPr>
              <a:t>"Writing</a:t>
            </a:r>
            <a:r>
              <a:rPr sz="1900" spc="5" dirty="0">
                <a:latin typeface="Courier New"/>
                <a:cs typeface="Courier New"/>
              </a:rPr>
              <a:t> </a:t>
            </a:r>
            <a:r>
              <a:rPr sz="1900" spc="-5" dirty="0">
                <a:latin typeface="Courier New"/>
                <a:cs typeface="Courier New"/>
              </a:rPr>
              <a:t>to</a:t>
            </a:r>
            <a:r>
              <a:rPr sz="1900" spc="25" dirty="0">
                <a:latin typeface="Courier New"/>
                <a:cs typeface="Courier New"/>
              </a:rPr>
              <a:t> </a:t>
            </a:r>
            <a:r>
              <a:rPr sz="1900" spc="-10" dirty="0">
                <a:latin typeface="Courier New"/>
                <a:cs typeface="Courier New"/>
              </a:rPr>
              <a:t>shared</a:t>
            </a:r>
            <a:r>
              <a:rPr sz="1900" spc="5" dirty="0">
                <a:latin typeface="Courier New"/>
                <a:cs typeface="Courier New"/>
              </a:rPr>
              <a:t> </a:t>
            </a:r>
            <a:r>
              <a:rPr sz="1900" spc="-10" dirty="0">
                <a:latin typeface="Courier New"/>
                <a:cs typeface="Courier New"/>
              </a:rPr>
              <a:t>memory");</a:t>
            </a:r>
            <a:endParaRPr sz="1900" dirty="0">
              <a:latin typeface="Courier New"/>
              <a:cs typeface="Courier New"/>
            </a:endParaRPr>
          </a:p>
          <a:p>
            <a:pPr lvl="1">
              <a:lnSpc>
                <a:spcPct val="100000"/>
              </a:lnSpc>
              <a:spcBef>
                <a:spcPts val="55"/>
              </a:spcBef>
              <a:buFont typeface="Tahoma"/>
              <a:buChar char="–"/>
            </a:pPr>
            <a:endParaRPr sz="3250" dirty="0">
              <a:latin typeface="Courier New"/>
              <a:cs typeface="Courier New"/>
            </a:endParaRPr>
          </a:p>
          <a:p>
            <a:pPr marL="354965" marR="490220" indent="-342900">
              <a:lnSpc>
                <a:spcPct val="100000"/>
              </a:lnSpc>
              <a:buChar char="•"/>
              <a:tabLst>
                <a:tab pos="356235" algn="l"/>
                <a:tab pos="356870" algn="l"/>
              </a:tabLst>
            </a:pPr>
            <a:r>
              <a:rPr sz="2100" spc="-5" dirty="0">
                <a:latin typeface="Tahoma"/>
                <a:cs typeface="Tahoma"/>
              </a:rPr>
              <a:t>When</a:t>
            </a:r>
            <a:r>
              <a:rPr sz="2100" spc="15" dirty="0">
                <a:latin typeface="Tahoma"/>
                <a:cs typeface="Tahoma"/>
              </a:rPr>
              <a:t> </a:t>
            </a:r>
            <a:r>
              <a:rPr sz="2100" dirty="0">
                <a:latin typeface="Tahoma"/>
                <a:cs typeface="Tahoma"/>
              </a:rPr>
              <a:t>done</a:t>
            </a:r>
            <a:r>
              <a:rPr sz="2100" spc="-20" dirty="0">
                <a:latin typeface="Tahoma"/>
                <a:cs typeface="Tahoma"/>
              </a:rPr>
              <a:t> </a:t>
            </a:r>
            <a:r>
              <a:rPr sz="2100" dirty="0">
                <a:latin typeface="Tahoma"/>
                <a:cs typeface="Tahoma"/>
              </a:rPr>
              <a:t>a </a:t>
            </a:r>
            <a:r>
              <a:rPr sz="2100" spc="-5" dirty="0">
                <a:latin typeface="Tahoma"/>
                <a:cs typeface="Tahoma"/>
              </a:rPr>
              <a:t>process</a:t>
            </a:r>
            <a:r>
              <a:rPr sz="2100" spc="20" dirty="0">
                <a:latin typeface="Tahoma"/>
                <a:cs typeface="Tahoma"/>
              </a:rPr>
              <a:t> </a:t>
            </a:r>
            <a:r>
              <a:rPr sz="2100" dirty="0">
                <a:latin typeface="Tahoma"/>
                <a:cs typeface="Tahoma"/>
              </a:rPr>
              <a:t>can</a:t>
            </a:r>
            <a:r>
              <a:rPr sz="2100" spc="-10" dirty="0">
                <a:latin typeface="Tahoma"/>
                <a:cs typeface="Tahoma"/>
              </a:rPr>
              <a:t> </a:t>
            </a:r>
            <a:r>
              <a:rPr sz="2100" dirty="0">
                <a:latin typeface="Tahoma"/>
                <a:cs typeface="Tahoma"/>
              </a:rPr>
              <a:t>detach</a:t>
            </a:r>
            <a:r>
              <a:rPr sz="2100" spc="-25" dirty="0">
                <a:latin typeface="Tahoma"/>
                <a:cs typeface="Tahoma"/>
              </a:rPr>
              <a:t> </a:t>
            </a:r>
            <a:r>
              <a:rPr sz="2100" spc="5" dirty="0">
                <a:latin typeface="Tahoma"/>
                <a:cs typeface="Tahoma"/>
              </a:rPr>
              <a:t>the</a:t>
            </a:r>
            <a:r>
              <a:rPr sz="2100" spc="-5" dirty="0">
                <a:latin typeface="Tahoma"/>
                <a:cs typeface="Tahoma"/>
              </a:rPr>
              <a:t> shared</a:t>
            </a:r>
            <a:r>
              <a:rPr sz="2100" spc="10" dirty="0">
                <a:latin typeface="Tahoma"/>
                <a:cs typeface="Tahoma"/>
              </a:rPr>
              <a:t> </a:t>
            </a:r>
            <a:r>
              <a:rPr sz="2100" spc="-5" dirty="0">
                <a:latin typeface="Tahoma"/>
                <a:cs typeface="Tahoma"/>
              </a:rPr>
              <a:t>memory</a:t>
            </a:r>
            <a:r>
              <a:rPr sz="2100" spc="10" dirty="0">
                <a:latin typeface="Tahoma"/>
                <a:cs typeface="Tahoma"/>
              </a:rPr>
              <a:t> </a:t>
            </a:r>
            <a:r>
              <a:rPr sz="2100" spc="-5" dirty="0">
                <a:latin typeface="Tahoma"/>
                <a:cs typeface="Tahoma"/>
              </a:rPr>
              <a:t>from its </a:t>
            </a:r>
            <a:r>
              <a:rPr sz="2100" spc="-645" dirty="0">
                <a:latin typeface="Tahoma"/>
                <a:cs typeface="Tahoma"/>
              </a:rPr>
              <a:t> </a:t>
            </a:r>
            <a:r>
              <a:rPr sz="2100" spc="-5" dirty="0">
                <a:latin typeface="Tahoma"/>
                <a:cs typeface="Tahoma"/>
              </a:rPr>
              <a:t>address space</a:t>
            </a:r>
            <a:endParaRPr sz="2100" dirty="0">
              <a:latin typeface="Tahoma"/>
              <a:cs typeface="Tahoma"/>
            </a:endParaRPr>
          </a:p>
          <a:p>
            <a:pPr marL="756285" lvl="1" indent="-287655">
              <a:lnSpc>
                <a:spcPct val="100000"/>
              </a:lnSpc>
              <a:spcBef>
                <a:spcPts val="245"/>
              </a:spcBef>
              <a:buFont typeface="Tahoma"/>
              <a:buChar char="–"/>
              <a:tabLst>
                <a:tab pos="756285" algn="l"/>
                <a:tab pos="756920" algn="l"/>
              </a:tabLst>
            </a:pPr>
            <a:r>
              <a:rPr sz="1900" spc="-10" dirty="0">
                <a:latin typeface="Courier New"/>
                <a:cs typeface="Courier New"/>
              </a:rPr>
              <a:t>shmdt(shared_memory);</a:t>
            </a:r>
            <a:endParaRPr sz="1900" dirty="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914400"/>
            <a:ext cx="4510429" cy="430887"/>
          </a:xfrm>
        </p:spPr>
        <p:txBody>
          <a:bodyPr/>
          <a:lstStyle/>
          <a:p>
            <a:r>
              <a:rPr lang="en-US" dirty="0"/>
              <a:t>Example: Sender</a:t>
            </a:r>
          </a:p>
        </p:txBody>
      </p:sp>
      <p:sp>
        <p:nvSpPr>
          <p:cNvPr id="3" name="Text Placeholder 2"/>
          <p:cNvSpPr>
            <a:spLocks noGrp="1"/>
          </p:cNvSpPr>
          <p:nvPr>
            <p:ph type="body" idx="1"/>
          </p:nvPr>
        </p:nvSpPr>
        <p:spPr>
          <a:xfrm>
            <a:off x="685800" y="1752600"/>
            <a:ext cx="8610600" cy="5816977"/>
          </a:xfrm>
        </p:spPr>
        <p:txBody>
          <a:bodyPr/>
          <a:lstStyle/>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string.h</a:t>
            </a:r>
            <a:r>
              <a:rPr lang="en-US" dirty="0"/>
              <a:t>&gt;</a:t>
            </a:r>
          </a:p>
          <a:p>
            <a:r>
              <a:rPr lang="en-US" dirty="0"/>
              <a:t>#include &lt;sys/</a:t>
            </a:r>
            <a:r>
              <a:rPr lang="en-US" dirty="0" err="1"/>
              <a:t>ipc.h</a:t>
            </a:r>
            <a:r>
              <a:rPr lang="en-US" dirty="0"/>
              <a:t>&gt;</a:t>
            </a:r>
          </a:p>
          <a:p>
            <a:r>
              <a:rPr lang="en-US" dirty="0"/>
              <a:t>#include &lt;sys/</a:t>
            </a:r>
            <a:r>
              <a:rPr lang="en-US" dirty="0" err="1"/>
              <a:t>shm.h</a:t>
            </a:r>
            <a:r>
              <a:rPr lang="en-US" dirty="0"/>
              <a:t>&gt;</a:t>
            </a:r>
          </a:p>
          <a:p>
            <a:r>
              <a:rPr lang="en-US" dirty="0"/>
              <a:t>#include &lt;sys/</a:t>
            </a:r>
            <a:r>
              <a:rPr lang="en-US" dirty="0" err="1"/>
              <a:t>stat.h</a:t>
            </a:r>
            <a:r>
              <a:rPr lang="en-US" dirty="0"/>
              <a:t>&gt; // Include for S_IRUSR and S_IWUSR constants</a:t>
            </a:r>
          </a:p>
          <a:p>
            <a:endParaRPr lang="en-US" dirty="0"/>
          </a:p>
          <a:p>
            <a:r>
              <a:rPr lang="en-US" dirty="0"/>
              <a:t>#define SHM_SIZE 1024 // Size of the shared memory segment</a:t>
            </a:r>
          </a:p>
          <a:p>
            <a:endParaRPr lang="en-US" dirty="0"/>
          </a:p>
          <a:p>
            <a:r>
              <a:rPr lang="en-US" dirty="0" err="1"/>
              <a:t>int</a:t>
            </a:r>
            <a:r>
              <a:rPr lang="en-US" dirty="0"/>
              <a:t> main() {</a:t>
            </a:r>
          </a:p>
          <a:p>
            <a:r>
              <a:rPr lang="en-US" dirty="0"/>
              <a:t>    </a:t>
            </a:r>
            <a:r>
              <a:rPr lang="en-US" dirty="0" err="1"/>
              <a:t>int</a:t>
            </a:r>
            <a:r>
              <a:rPr lang="en-US" dirty="0"/>
              <a:t> </a:t>
            </a:r>
            <a:r>
              <a:rPr lang="en-US" dirty="0" err="1"/>
              <a:t>shmid</a:t>
            </a:r>
            <a:r>
              <a:rPr lang="en-US" dirty="0"/>
              <a:t>;</a:t>
            </a:r>
          </a:p>
          <a:p>
            <a:r>
              <a:rPr lang="en-US" dirty="0"/>
              <a:t>    </a:t>
            </a:r>
            <a:r>
              <a:rPr lang="en-US" dirty="0" err="1"/>
              <a:t>key_t</a:t>
            </a:r>
            <a:r>
              <a:rPr lang="en-US" dirty="0"/>
              <a:t> key = 1234; // Unique key for shared memory segment</a:t>
            </a:r>
          </a:p>
          <a:p>
            <a:r>
              <a:rPr lang="en-US" dirty="0"/>
              <a:t>    char *</a:t>
            </a:r>
            <a:r>
              <a:rPr lang="en-US" dirty="0" err="1"/>
              <a:t>shm_ptr</a:t>
            </a:r>
            <a:r>
              <a:rPr lang="en-US" dirty="0"/>
              <a:t>;</a:t>
            </a:r>
          </a:p>
          <a:p>
            <a:endParaRPr lang="en-US" dirty="0"/>
          </a:p>
          <a:p>
            <a:r>
              <a:rPr lang="en-US" dirty="0"/>
              <a:t>    // Create a shared memory segment or obtain the identifier if it already exists</a:t>
            </a:r>
          </a:p>
          <a:p>
            <a:r>
              <a:rPr lang="en-US" dirty="0"/>
              <a:t>    if ((</a:t>
            </a:r>
            <a:r>
              <a:rPr lang="en-US" dirty="0" err="1"/>
              <a:t>shmid</a:t>
            </a:r>
            <a:r>
              <a:rPr lang="en-US" dirty="0"/>
              <a:t> = </a:t>
            </a:r>
            <a:r>
              <a:rPr lang="en-US" dirty="0" err="1"/>
              <a:t>shmget</a:t>
            </a:r>
            <a:r>
              <a:rPr lang="en-US" dirty="0"/>
              <a:t>(key, SHM_SIZE, IPC_CREAT | S_IRUSR | S_IWUSR)) == -1) {</a:t>
            </a:r>
          </a:p>
          <a:p>
            <a:r>
              <a:rPr lang="en-US" dirty="0"/>
              <a:t>        </a:t>
            </a:r>
            <a:r>
              <a:rPr lang="en-US" dirty="0" err="1"/>
              <a:t>perror</a:t>
            </a:r>
            <a:r>
              <a:rPr lang="en-US" dirty="0"/>
              <a:t>("</a:t>
            </a:r>
            <a:r>
              <a:rPr lang="en-US" dirty="0" err="1"/>
              <a:t>shmget</a:t>
            </a:r>
            <a:r>
              <a:rPr lang="en-US" dirty="0"/>
              <a:t>");</a:t>
            </a:r>
          </a:p>
          <a:p>
            <a:r>
              <a:rPr lang="en-US" dirty="0"/>
              <a:t>        exit(EXIT_FAILURE);</a:t>
            </a:r>
          </a:p>
          <a:p>
            <a:r>
              <a:rPr lang="en-US" dirty="0"/>
              <a:t>    }</a:t>
            </a:r>
          </a:p>
          <a:p>
            <a:endParaRPr lang="en-US" dirty="0"/>
          </a:p>
          <a:p>
            <a:r>
              <a:rPr lang="en-US" dirty="0"/>
              <a:t>    </a:t>
            </a:r>
          </a:p>
        </p:txBody>
      </p:sp>
    </p:spTree>
    <p:extLst>
      <p:ext uri="{BB962C8B-B14F-4D97-AF65-F5344CB8AC3E}">
        <p14:creationId xmlns:p14="http://schemas.microsoft.com/office/powerpoint/2010/main" val="316285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4510429" cy="430887"/>
          </a:xfrm>
        </p:spPr>
        <p:txBody>
          <a:bodyPr/>
          <a:lstStyle/>
          <a:p>
            <a:r>
              <a:rPr lang="en-US" dirty="0"/>
              <a:t>Sender</a:t>
            </a:r>
          </a:p>
        </p:txBody>
      </p:sp>
      <p:sp>
        <p:nvSpPr>
          <p:cNvPr id="3" name="Text Placeholder 2"/>
          <p:cNvSpPr>
            <a:spLocks noGrp="1"/>
          </p:cNvSpPr>
          <p:nvPr>
            <p:ph type="body" idx="1"/>
          </p:nvPr>
        </p:nvSpPr>
        <p:spPr>
          <a:xfrm>
            <a:off x="1066800" y="1981200"/>
            <a:ext cx="7684134" cy="4154984"/>
          </a:xfrm>
        </p:spPr>
        <p:txBody>
          <a:bodyPr/>
          <a:lstStyle/>
          <a:p>
            <a:r>
              <a:rPr lang="en-US" dirty="0"/>
              <a:t>// Attach the shared memory segment to the sender's address space</a:t>
            </a:r>
          </a:p>
          <a:p>
            <a:r>
              <a:rPr lang="en-US" dirty="0"/>
              <a:t>    </a:t>
            </a:r>
            <a:r>
              <a:rPr lang="en-US" dirty="0" err="1"/>
              <a:t>shm_ptr</a:t>
            </a:r>
            <a:r>
              <a:rPr lang="en-US" dirty="0"/>
              <a:t> = </a:t>
            </a:r>
            <a:r>
              <a:rPr lang="en-US" dirty="0" err="1"/>
              <a:t>shmat</a:t>
            </a:r>
            <a:r>
              <a:rPr lang="en-US" dirty="0"/>
              <a:t>(</a:t>
            </a:r>
            <a:r>
              <a:rPr lang="en-US" dirty="0" err="1"/>
              <a:t>shmid</a:t>
            </a:r>
            <a:r>
              <a:rPr lang="en-US" dirty="0"/>
              <a:t>, NULL, 0);</a:t>
            </a:r>
          </a:p>
          <a:p>
            <a:r>
              <a:rPr lang="en-US" dirty="0"/>
              <a:t>    if (</a:t>
            </a:r>
            <a:r>
              <a:rPr lang="en-US" dirty="0" err="1"/>
              <a:t>shm_ptr</a:t>
            </a:r>
            <a:r>
              <a:rPr lang="en-US" dirty="0"/>
              <a:t> == (char *)(-1)) {</a:t>
            </a:r>
          </a:p>
          <a:p>
            <a:r>
              <a:rPr lang="en-US" dirty="0"/>
              <a:t>        </a:t>
            </a:r>
            <a:r>
              <a:rPr lang="en-US" dirty="0" err="1"/>
              <a:t>perror</a:t>
            </a:r>
            <a:r>
              <a:rPr lang="en-US" dirty="0"/>
              <a:t>("</a:t>
            </a:r>
            <a:r>
              <a:rPr lang="en-US" dirty="0" err="1"/>
              <a:t>shmat</a:t>
            </a:r>
            <a:r>
              <a:rPr lang="en-US" dirty="0"/>
              <a:t>");</a:t>
            </a:r>
          </a:p>
          <a:p>
            <a:r>
              <a:rPr lang="en-US" dirty="0"/>
              <a:t>        exit(EXIT_FAILURE);</a:t>
            </a:r>
          </a:p>
          <a:p>
            <a:r>
              <a:rPr lang="en-US" dirty="0"/>
              <a:t>    }</a:t>
            </a:r>
          </a:p>
          <a:p>
            <a:endParaRPr lang="en-US" dirty="0"/>
          </a:p>
          <a:p>
            <a:r>
              <a:rPr lang="en-US" dirty="0"/>
              <a:t>    // Write data to the shared memory</a:t>
            </a:r>
          </a:p>
          <a:p>
            <a:r>
              <a:rPr lang="en-US" dirty="0"/>
              <a:t>    </a:t>
            </a:r>
            <a:r>
              <a:rPr lang="en-US" dirty="0" err="1"/>
              <a:t>strcpy</a:t>
            </a:r>
            <a:r>
              <a:rPr lang="en-US" dirty="0"/>
              <a:t>(</a:t>
            </a:r>
            <a:r>
              <a:rPr lang="en-US" dirty="0" err="1"/>
              <a:t>shm_ptr</a:t>
            </a:r>
            <a:r>
              <a:rPr lang="en-US" dirty="0"/>
              <a:t>, "Hello, Receiver!");</a:t>
            </a:r>
          </a:p>
          <a:p>
            <a:endParaRPr lang="en-US" dirty="0"/>
          </a:p>
          <a:p>
            <a:r>
              <a:rPr lang="en-US" dirty="0"/>
              <a:t>    // Detach the shared memory segment</a:t>
            </a:r>
          </a:p>
          <a:p>
            <a:r>
              <a:rPr lang="en-US" dirty="0"/>
              <a:t>    </a:t>
            </a:r>
            <a:r>
              <a:rPr lang="en-US" dirty="0" err="1"/>
              <a:t>shmdt</a:t>
            </a:r>
            <a:r>
              <a:rPr lang="en-US" dirty="0"/>
              <a:t>(</a:t>
            </a:r>
            <a:r>
              <a:rPr lang="en-US" dirty="0" err="1"/>
              <a:t>shm_ptr</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326212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4323</Words>
  <Application>Microsoft Office PowerPoint</Application>
  <PresentationFormat>Custom</PresentationFormat>
  <Paragraphs>703</Paragraphs>
  <Slides>50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MS UI Gothic</vt:lpstr>
      <vt:lpstr>Arial</vt:lpstr>
      <vt:lpstr>Calibri</vt:lpstr>
      <vt:lpstr>Consolas</vt:lpstr>
      <vt:lpstr>Courier New</vt:lpstr>
      <vt:lpstr>inherit</vt:lpstr>
      <vt:lpstr>Tahoma</vt:lpstr>
      <vt:lpstr>Times New Roman</vt:lpstr>
      <vt:lpstr>Wingdings</vt:lpstr>
      <vt:lpstr>Office Theme</vt:lpstr>
      <vt:lpstr>Interprocess Communication</vt:lpstr>
      <vt:lpstr>Interprocess Communication</vt:lpstr>
      <vt:lpstr>Interprocess Communication</vt:lpstr>
      <vt:lpstr>Communication Models</vt:lpstr>
      <vt:lpstr>Communication Models</vt:lpstr>
      <vt:lpstr>Shared Memory</vt:lpstr>
      <vt:lpstr>Shared Memory – POSIX API</vt:lpstr>
      <vt:lpstr>Example: Sender</vt:lpstr>
      <vt:lpstr>Sender</vt:lpstr>
      <vt:lpstr>Example:Reciver</vt:lpstr>
      <vt:lpstr>Reciver</vt:lpstr>
      <vt:lpstr>Message Passing</vt:lpstr>
      <vt:lpstr>Implementation Questions</vt:lpstr>
      <vt:lpstr>Direct Communication</vt:lpstr>
      <vt:lpstr>Indirect Communication</vt:lpstr>
      <vt:lpstr>One-to-One</vt:lpstr>
      <vt:lpstr>Many-to-One</vt:lpstr>
      <vt:lpstr>One-to-Many</vt:lpstr>
      <vt:lpstr>Many-to-Many</vt:lpstr>
      <vt:lpstr>Indirect Communication – Example</vt:lpstr>
      <vt:lpstr>Indirect Communication – Ownership</vt:lpstr>
      <vt:lpstr>Indirect Communication – Ownership</vt:lpstr>
      <vt:lpstr>Synchronization</vt:lpstr>
      <vt:lpstr>Buffering</vt:lpstr>
      <vt:lpstr>IPC Case Study: Unix Pipes</vt:lpstr>
      <vt:lpstr>Process Creation Recap</vt:lpstr>
      <vt:lpstr>Unix IPC</vt:lpstr>
      <vt:lpstr>File Descriptors</vt:lpstr>
      <vt:lpstr>File Descriptors</vt:lpstr>
      <vt:lpstr>File Descriptors</vt:lpstr>
      <vt:lpstr>Standard Input, Output, Error</vt:lpstr>
      <vt:lpstr>Standard Input, Output, Error: Example</vt:lpstr>
      <vt:lpstr>Unix Fact</vt:lpstr>
      <vt:lpstr>Pipes</vt:lpstr>
      <vt:lpstr>Pipes</vt:lpstr>
      <vt:lpstr>Pipes</vt:lpstr>
      <vt:lpstr>Pipes</vt:lpstr>
      <vt:lpstr>(Unnamed) Pipe Creation</vt:lpstr>
      <vt:lpstr>Pipe Creation</vt:lpstr>
      <vt:lpstr>Pipe Example</vt:lpstr>
      <vt:lpstr>A Channel Between Parent and Child</vt:lpstr>
      <vt:lpstr>Piping Between Parent and Child</vt:lpstr>
      <vt:lpstr>Piping Between Parent and Child</vt:lpstr>
      <vt:lpstr>Pipe Closing</vt:lpstr>
      <vt:lpstr>Pipe Example</vt:lpstr>
      <vt:lpstr>Full Duplex Communication via Two Pipes</vt:lpstr>
      <vt:lpstr>Named vs. Unnamed Pipes</vt:lpstr>
      <vt:lpstr>Named Pipe Example</vt:lpstr>
      <vt:lpstr>PowerPoint Presentation</vt:lpstr>
      <vt:lpstr>Any Question So Far?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2 - Processes.pptx</dc:title>
  <dc:creator>Adnan</dc:creator>
  <cp:lastModifiedBy>Bilal Hassan</cp:lastModifiedBy>
  <cp:revision>11</cp:revision>
  <dcterms:created xsi:type="dcterms:W3CDTF">2023-09-06T06:13:36Z</dcterms:created>
  <dcterms:modified xsi:type="dcterms:W3CDTF">2024-02-29T03:34:46Z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2020-01-27T00:00:00Z</vt:filetime>
  </property>
  <property fmtid="{D5CDD505-2E9C-101B-9397-08002B2CF9AE}" pid="3" name="LastSaved">
    <vt:filetime>2023-09-06T00:00:00Z</vt:filetime>
  </property>
</Properties>
</file>