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35" r:id="rId40"/>
    <p:sldId id="336" r:id="rId41"/>
    <p:sldId id="337" r:id="rId42"/>
    <p:sldId id="338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9" r:id="rId56"/>
    <p:sldId id="339" r:id="rId57"/>
    <p:sldId id="340" r:id="rId58"/>
    <p:sldId id="341" r:id="rId59"/>
    <p:sldId id="342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784CD-412D-4733-B84B-A0EDFFF74D8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3957F-BAC0-4C99-A77B-3661D5DA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89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Initialization: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Initially, j is set to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+ 1) % n, where n is the total number of processes. This ensures that j starts at the next process in the sequence after the current process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Loop: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loop condition is while ((j !=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&amp;&amp; !waiting[j]).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 iterates through the processes, starting from the next process after the current process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It continues until either:</a:t>
            </a:r>
          </a:p>
          <a:p>
            <a:pPr lvl="2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 becomes equal to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(signifying that all other processes have been checked and no other process is waiting), or</a:t>
            </a:r>
          </a:p>
          <a:p>
            <a:pPr lvl="2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finds a process (j) that is currently waiting to access the critical section (!waiting[j]).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based on the Loop Exit: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j becomes equal to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(j ==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it implies that all other processes have been checked, and none of them are waiting. In this case, it means that the current process can safely release the lock (lock = FALSE) and exit the critical section.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j is different from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it means a waiting process (j) has been found. In this case, the current process changes the status of this waiting process by setting waiting[j] = FALSE, allowing that process to know it's no longer waiting.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957F-BAC0-4C99-A77B-3661D5DAEB1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8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24612" y="3494532"/>
            <a:ext cx="8642985" cy="13970"/>
          </a:xfrm>
          <a:custGeom>
            <a:avLst/>
            <a:gdLst/>
            <a:ahLst/>
            <a:cxnLst/>
            <a:rect l="l" t="t" r="r" b="b"/>
            <a:pathLst>
              <a:path w="8642985" h="13970">
                <a:moveTo>
                  <a:pt x="8642604" y="13716"/>
                </a:moveTo>
                <a:lnTo>
                  <a:pt x="0" y="13716"/>
                </a:lnTo>
                <a:lnTo>
                  <a:pt x="0" y="0"/>
                </a:lnTo>
                <a:lnTo>
                  <a:pt x="8642604" y="0"/>
                </a:lnTo>
                <a:lnTo>
                  <a:pt x="8642604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79474" y="2352642"/>
            <a:ext cx="2985051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70B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70B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70B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10694" y="1118132"/>
            <a:ext cx="3983354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0070B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70B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1460" y="1046987"/>
            <a:ext cx="8642985" cy="12700"/>
          </a:xfrm>
          <a:custGeom>
            <a:avLst/>
            <a:gdLst/>
            <a:ahLst/>
            <a:cxnLst/>
            <a:rect l="l" t="t" r="r" b="b"/>
            <a:pathLst>
              <a:path w="8642985" h="12700">
                <a:moveTo>
                  <a:pt x="8642604" y="12191"/>
                </a:moveTo>
                <a:lnTo>
                  <a:pt x="0" y="12191"/>
                </a:lnTo>
                <a:lnTo>
                  <a:pt x="0" y="0"/>
                </a:lnTo>
                <a:lnTo>
                  <a:pt x="8642604" y="0"/>
                </a:lnTo>
                <a:lnTo>
                  <a:pt x="8642604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1882" y="350040"/>
            <a:ext cx="808164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70B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3544" y="1232391"/>
            <a:ext cx="4414520" cy="272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59822" y="6276713"/>
            <a:ext cx="1425657" cy="377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40939" y="6413949"/>
            <a:ext cx="282575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Operating</a:t>
            </a:r>
            <a:r>
              <a:rPr spc="-8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83356" y="6276713"/>
            <a:ext cx="123189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41634" y="3748585"/>
            <a:ext cx="25222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latin typeface="Tahoma"/>
                <a:cs typeface="Tahoma"/>
              </a:rPr>
              <a:t>5.</a:t>
            </a:r>
            <a:r>
              <a:rPr sz="2100" b="1" spc="-5" dirty="0">
                <a:latin typeface="Tahoma"/>
                <a:cs typeface="Tahoma"/>
              </a:rPr>
              <a:t> </a:t>
            </a:r>
            <a:r>
              <a:rPr sz="2100" b="1" spc="-10" dirty="0">
                <a:latin typeface="Tahoma"/>
                <a:cs typeface="Tahoma"/>
              </a:rPr>
              <a:t>Synchronization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Producer/Consumer</a:t>
            </a:r>
            <a:r>
              <a:rPr spc="-75" dirty="0"/>
              <a:t> </a:t>
            </a:r>
            <a:r>
              <a:rPr dirty="0"/>
              <a:t>Problem</a:t>
            </a:r>
            <a:r>
              <a:rPr spc="-75" dirty="0"/>
              <a:t> </a:t>
            </a:r>
            <a:r>
              <a:rPr dirty="0"/>
              <a:t>–</a:t>
            </a:r>
            <a:r>
              <a:rPr spc="-85" dirty="0"/>
              <a:t> </a:t>
            </a:r>
            <a:r>
              <a:rPr dirty="0"/>
              <a:t>Race</a:t>
            </a:r>
            <a:r>
              <a:rPr spc="-90" dirty="0"/>
              <a:t> </a:t>
            </a:r>
            <a:r>
              <a:rPr spc="-10" dirty="0"/>
              <a:t>Condition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03356" y="1057768"/>
            <a:ext cx="8261350" cy="441452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65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Consolas"/>
                <a:cs typeface="Consolas"/>
              </a:rPr>
              <a:t>counter++</a:t>
            </a:r>
            <a:r>
              <a:rPr sz="2000" spc="-65" dirty="0">
                <a:latin typeface="Consolas"/>
                <a:cs typeface="Consolas"/>
              </a:rPr>
              <a:t> </a:t>
            </a:r>
            <a:r>
              <a:rPr sz="2000" dirty="0">
                <a:latin typeface="Tahoma"/>
                <a:cs typeface="Tahoma"/>
              </a:rPr>
              <a:t>could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implemented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as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15"/>
              </a:spcBef>
              <a:buClr>
                <a:srgbClr val="000000"/>
              </a:buClr>
              <a:buFont typeface="Tahoma"/>
              <a:buChar char="–"/>
              <a:tabLst>
                <a:tab pos="756285" algn="l"/>
              </a:tabLst>
            </a:pP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register1</a:t>
            </a:r>
            <a:r>
              <a:rPr sz="1800" spc="-4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0070BF"/>
                </a:solidFill>
                <a:latin typeface="Consolas"/>
                <a:cs typeface="Consolas"/>
              </a:rPr>
              <a:t> counter</a:t>
            </a:r>
            <a:endParaRPr sz="1800">
              <a:latin typeface="Consolas"/>
              <a:cs typeface="Consolas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Tahoma"/>
              <a:buChar char="–"/>
              <a:tabLst>
                <a:tab pos="756285" algn="l"/>
              </a:tabLst>
            </a:pP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register1</a:t>
            </a:r>
            <a:r>
              <a:rPr sz="1800" spc="-3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register1</a:t>
            </a:r>
            <a:r>
              <a:rPr sz="1800" spc="-3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+</a:t>
            </a:r>
            <a:r>
              <a:rPr sz="1800" spc="-1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0070BF"/>
                </a:solidFill>
                <a:latin typeface="Consolas"/>
                <a:cs typeface="Consolas"/>
              </a:rPr>
              <a:t>1</a:t>
            </a:r>
            <a:endParaRPr sz="1800">
              <a:latin typeface="Consolas"/>
              <a:cs typeface="Consolas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Font typeface="Tahoma"/>
              <a:buChar char="–"/>
              <a:tabLst>
                <a:tab pos="756285" algn="l"/>
              </a:tabLst>
            </a:pP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counter</a:t>
            </a:r>
            <a:r>
              <a:rPr sz="1800" spc="-1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=</a:t>
            </a:r>
            <a:r>
              <a:rPr sz="1800" spc="-2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70BF"/>
                </a:solidFill>
                <a:latin typeface="Consolas"/>
                <a:cs typeface="Consolas"/>
              </a:rPr>
              <a:t>register1</a:t>
            </a:r>
            <a:endParaRPr sz="1800">
              <a:latin typeface="Consolas"/>
              <a:cs typeface="Consolas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Consolas"/>
                <a:cs typeface="Consolas"/>
              </a:rPr>
              <a:t>counter--</a:t>
            </a:r>
            <a:r>
              <a:rPr sz="2000" spc="-65" dirty="0">
                <a:latin typeface="Consolas"/>
                <a:cs typeface="Consolas"/>
              </a:rPr>
              <a:t> </a:t>
            </a:r>
            <a:r>
              <a:rPr sz="2000" dirty="0">
                <a:latin typeface="Tahoma"/>
                <a:cs typeface="Tahoma"/>
              </a:rPr>
              <a:t>could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implemented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as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Tahoma"/>
              <a:buChar char="–"/>
              <a:tabLst>
                <a:tab pos="756285" algn="l"/>
              </a:tabLst>
            </a:pP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register2</a:t>
            </a:r>
            <a:r>
              <a:rPr sz="1800" spc="-4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0070BF"/>
                </a:solidFill>
                <a:latin typeface="Consolas"/>
                <a:cs typeface="Consolas"/>
              </a:rPr>
              <a:t> counter</a:t>
            </a:r>
            <a:endParaRPr sz="1800">
              <a:latin typeface="Consolas"/>
              <a:cs typeface="Consolas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Font typeface="Tahoma"/>
              <a:buChar char="–"/>
              <a:tabLst>
                <a:tab pos="756285" algn="l"/>
              </a:tabLst>
            </a:pP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register2</a:t>
            </a:r>
            <a:r>
              <a:rPr sz="1800" spc="-3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register2</a:t>
            </a:r>
            <a:r>
              <a:rPr sz="1800" spc="-3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–</a:t>
            </a:r>
            <a:r>
              <a:rPr sz="1800" spc="-1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0070BF"/>
                </a:solidFill>
                <a:latin typeface="Consolas"/>
                <a:cs typeface="Consolas"/>
              </a:rPr>
              <a:t>1</a:t>
            </a:r>
            <a:endParaRPr sz="1800">
              <a:latin typeface="Consolas"/>
              <a:cs typeface="Consolas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Font typeface="Tahoma"/>
              <a:buChar char="–"/>
              <a:tabLst>
                <a:tab pos="756285" algn="l"/>
              </a:tabLst>
            </a:pP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count</a:t>
            </a:r>
            <a:r>
              <a:rPr sz="1800" spc="-1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0070BF"/>
                </a:solidFill>
                <a:latin typeface="Consolas"/>
                <a:cs typeface="Consolas"/>
              </a:rPr>
              <a:t> register2</a:t>
            </a:r>
            <a:endParaRPr sz="1800">
              <a:latin typeface="Consolas"/>
              <a:cs typeface="Consolas"/>
            </a:endParaRPr>
          </a:p>
          <a:p>
            <a:pPr marL="355600" indent="-343535">
              <a:lnSpc>
                <a:spcPct val="100000"/>
              </a:lnSpc>
              <a:spcBef>
                <a:spcPts val="495"/>
              </a:spcBef>
              <a:buChar char="•"/>
              <a:tabLst>
                <a:tab pos="355600" algn="l"/>
                <a:tab pos="469265" algn="l"/>
              </a:tabLst>
            </a:pPr>
            <a:r>
              <a:rPr sz="2000" dirty="0">
                <a:latin typeface="Tahoma"/>
                <a:cs typeface="Tahoma"/>
              </a:rPr>
              <a:t>Consider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this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execution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interleaving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with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Consolas"/>
                <a:cs typeface="Consolas"/>
              </a:rPr>
              <a:t>“count</a:t>
            </a:r>
            <a:r>
              <a:rPr sz="2000" spc="-5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5”</a:t>
            </a:r>
            <a:r>
              <a:rPr sz="2000" spc="-40" dirty="0">
                <a:latin typeface="Consolas"/>
                <a:cs typeface="Consolas"/>
              </a:rPr>
              <a:t> </a:t>
            </a:r>
            <a:r>
              <a:rPr sz="2000" spc="-10" dirty="0">
                <a:latin typeface="Tahoma"/>
                <a:cs typeface="Tahoma"/>
              </a:rPr>
              <a:t>initially:</a:t>
            </a:r>
            <a:endParaRPr sz="2000">
              <a:latin typeface="Tahoma"/>
              <a:cs typeface="Tahoma"/>
            </a:endParaRPr>
          </a:p>
          <a:p>
            <a:pPr marL="755015" lvl="1" indent="-285750">
              <a:lnSpc>
                <a:spcPct val="100000"/>
              </a:lnSpc>
              <a:spcBef>
                <a:spcPts val="440"/>
              </a:spcBef>
              <a:buChar char="–"/>
              <a:tabLst>
                <a:tab pos="755015" algn="l"/>
                <a:tab pos="5616575" algn="l"/>
              </a:tabLst>
            </a:pPr>
            <a:r>
              <a:rPr sz="1800" dirty="0">
                <a:latin typeface="Tahoma"/>
                <a:cs typeface="Tahoma"/>
              </a:rPr>
              <a:t>S0: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producer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execute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register1</a:t>
            </a:r>
            <a:r>
              <a:rPr sz="1800" spc="-1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=</a:t>
            </a:r>
            <a:r>
              <a:rPr sz="1800" spc="-5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70BF"/>
                </a:solidFill>
                <a:latin typeface="Consolas"/>
                <a:cs typeface="Consolas"/>
              </a:rPr>
              <a:t>counter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	{register1</a:t>
            </a:r>
            <a:r>
              <a:rPr sz="1800" spc="-2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=</a:t>
            </a:r>
            <a:r>
              <a:rPr sz="1800" spc="-4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spc="-25" dirty="0">
                <a:solidFill>
                  <a:srgbClr val="0070BF"/>
                </a:solidFill>
                <a:latin typeface="Consolas"/>
                <a:cs typeface="Consolas"/>
              </a:rPr>
              <a:t>5}</a:t>
            </a:r>
            <a:endParaRPr sz="1800">
              <a:latin typeface="Consolas"/>
              <a:cs typeface="Consolas"/>
            </a:endParaRPr>
          </a:p>
          <a:p>
            <a:pPr marL="755015" lvl="1" indent="-285750">
              <a:lnSpc>
                <a:spcPct val="100000"/>
              </a:lnSpc>
              <a:spcBef>
                <a:spcPts val="434"/>
              </a:spcBef>
              <a:buChar char="–"/>
              <a:tabLst>
                <a:tab pos="755015" algn="l"/>
                <a:tab pos="6366510" algn="l"/>
              </a:tabLst>
            </a:pPr>
            <a:r>
              <a:rPr sz="1800" dirty="0">
                <a:latin typeface="Tahoma"/>
                <a:cs typeface="Tahoma"/>
              </a:rPr>
              <a:t>S1: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producer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execute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register1</a:t>
            </a:r>
            <a:r>
              <a:rPr sz="1800" spc="-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=</a:t>
            </a:r>
            <a:r>
              <a:rPr sz="1800" spc="-4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register1</a:t>
            </a:r>
            <a:r>
              <a:rPr sz="1800" spc="-3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+</a:t>
            </a:r>
            <a:r>
              <a:rPr sz="1800" spc="-4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0070BF"/>
                </a:solidFill>
                <a:latin typeface="Consolas"/>
                <a:cs typeface="Consolas"/>
              </a:rPr>
              <a:t>1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	{register1 =</a:t>
            </a:r>
            <a:r>
              <a:rPr sz="1800" spc="-25" dirty="0">
                <a:solidFill>
                  <a:srgbClr val="0070BF"/>
                </a:solidFill>
                <a:latin typeface="Consolas"/>
                <a:cs typeface="Consolas"/>
              </a:rPr>
              <a:t> 6}</a:t>
            </a:r>
            <a:endParaRPr sz="1800">
              <a:latin typeface="Consolas"/>
              <a:cs typeface="Consolas"/>
            </a:endParaRPr>
          </a:p>
          <a:p>
            <a:pPr marL="755015" lvl="1" indent="-285750">
              <a:lnSpc>
                <a:spcPct val="100000"/>
              </a:lnSpc>
              <a:spcBef>
                <a:spcPts val="430"/>
              </a:spcBef>
              <a:buChar char="–"/>
              <a:tabLst>
                <a:tab pos="755015" algn="l"/>
                <a:tab pos="5699760" algn="l"/>
              </a:tabLst>
            </a:pPr>
            <a:r>
              <a:rPr sz="1800" dirty="0">
                <a:latin typeface="Tahoma"/>
                <a:cs typeface="Tahoma"/>
              </a:rPr>
              <a:t>S2: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consumer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execute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register2</a:t>
            </a:r>
            <a:r>
              <a:rPr sz="1800" spc="-1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=</a:t>
            </a:r>
            <a:r>
              <a:rPr sz="1800" spc="-6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70BF"/>
                </a:solidFill>
                <a:latin typeface="Consolas"/>
                <a:cs typeface="Consolas"/>
              </a:rPr>
              <a:t>counter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	{register2</a:t>
            </a:r>
            <a:r>
              <a:rPr sz="1800" spc="-2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=</a:t>
            </a:r>
            <a:r>
              <a:rPr sz="1800" spc="-25" dirty="0">
                <a:solidFill>
                  <a:srgbClr val="0070BF"/>
                </a:solidFill>
                <a:latin typeface="Consolas"/>
                <a:cs typeface="Consolas"/>
              </a:rPr>
              <a:t> 5}</a:t>
            </a:r>
            <a:endParaRPr sz="1800">
              <a:latin typeface="Consolas"/>
              <a:cs typeface="Consolas"/>
            </a:endParaRPr>
          </a:p>
          <a:p>
            <a:pPr marL="755015" lvl="1" indent="-285750">
              <a:lnSpc>
                <a:spcPct val="100000"/>
              </a:lnSpc>
              <a:spcBef>
                <a:spcPts val="434"/>
              </a:spcBef>
              <a:buChar char="–"/>
              <a:tabLst>
                <a:tab pos="755015" algn="l"/>
              </a:tabLst>
            </a:pPr>
            <a:r>
              <a:rPr sz="1800" dirty="0">
                <a:latin typeface="Tahoma"/>
                <a:cs typeface="Tahoma"/>
              </a:rPr>
              <a:t>S3: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consumer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execute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register2</a:t>
            </a:r>
            <a:r>
              <a:rPr sz="1800" spc="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=</a:t>
            </a:r>
            <a:r>
              <a:rPr sz="1800" spc="-5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register2 -</a:t>
            </a:r>
            <a:r>
              <a:rPr sz="1800" spc="-3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1</a:t>
            </a:r>
            <a:r>
              <a:rPr sz="1800" spc="-5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{register2</a:t>
            </a:r>
            <a:r>
              <a:rPr sz="1800" spc="-2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=</a:t>
            </a:r>
            <a:r>
              <a:rPr sz="1800" spc="-3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spc="-25" dirty="0">
                <a:solidFill>
                  <a:srgbClr val="0070BF"/>
                </a:solidFill>
                <a:latin typeface="Consolas"/>
                <a:cs typeface="Consolas"/>
              </a:rPr>
              <a:t>4}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0508" y="5446292"/>
            <a:ext cx="5002530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530"/>
              </a:spcBef>
              <a:buChar char="–"/>
              <a:tabLst>
                <a:tab pos="297815" algn="l"/>
              </a:tabLst>
            </a:pPr>
            <a:r>
              <a:rPr sz="1800" dirty="0">
                <a:latin typeface="Tahoma"/>
                <a:cs typeface="Tahoma"/>
              </a:rPr>
              <a:t>S4: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producer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execute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counter</a:t>
            </a:r>
            <a:r>
              <a:rPr sz="1800" spc="-2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=</a:t>
            </a:r>
            <a:r>
              <a:rPr sz="1800" spc="-4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70BF"/>
                </a:solidFill>
                <a:latin typeface="Consolas"/>
                <a:cs typeface="Consolas"/>
              </a:rPr>
              <a:t>register1</a:t>
            </a:r>
            <a:endParaRPr sz="1800">
              <a:latin typeface="Consolas"/>
              <a:cs typeface="Consolas"/>
            </a:endParaRPr>
          </a:p>
          <a:p>
            <a:pPr marL="297815" indent="-285115">
              <a:lnSpc>
                <a:spcPct val="100000"/>
              </a:lnSpc>
              <a:spcBef>
                <a:spcPts val="430"/>
              </a:spcBef>
              <a:buChar char="–"/>
              <a:tabLst>
                <a:tab pos="297815" algn="l"/>
              </a:tabLst>
            </a:pPr>
            <a:r>
              <a:rPr sz="1800" dirty="0">
                <a:latin typeface="Tahoma"/>
                <a:cs typeface="Tahoma"/>
              </a:rPr>
              <a:t>S5: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consumer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execute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counter</a:t>
            </a:r>
            <a:r>
              <a:rPr sz="1800" spc="-2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=</a:t>
            </a:r>
            <a:r>
              <a:rPr sz="1800" spc="-4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70BF"/>
                </a:solidFill>
                <a:latin typeface="Consolas"/>
                <a:cs typeface="Consolas"/>
              </a:rPr>
              <a:t>register2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31283" y="5446292"/>
            <a:ext cx="153225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{count</a:t>
            </a:r>
            <a:r>
              <a:rPr sz="1800" spc="-2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6</a:t>
            </a:r>
            <a:r>
              <a:rPr sz="1800" spc="-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0070BF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9779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{count</a:t>
            </a:r>
            <a:r>
              <a:rPr sz="1800" spc="-1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=</a:t>
            </a:r>
            <a:r>
              <a:rPr sz="1800" spc="-1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spc="-25" dirty="0">
                <a:solidFill>
                  <a:srgbClr val="0070BF"/>
                </a:solidFill>
                <a:latin typeface="Consolas"/>
                <a:cs typeface="Consolas"/>
              </a:rPr>
              <a:t>4}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Race</a:t>
            </a:r>
            <a:r>
              <a:rPr spc="-50" dirty="0"/>
              <a:t> </a:t>
            </a:r>
            <a:r>
              <a:rPr spc="-10" dirty="0"/>
              <a:t>Condition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03383" y="1090397"/>
            <a:ext cx="8310245" cy="510032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615"/>
              </a:spcBef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Race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condition</a:t>
            </a:r>
            <a:endParaRPr sz="21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Several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processes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access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and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manipulate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same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data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concurrently</a:t>
            </a:r>
            <a:endParaRPr sz="1900">
              <a:latin typeface="Tahoma"/>
              <a:cs typeface="Tahoma"/>
            </a:endParaRPr>
          </a:p>
          <a:p>
            <a:pPr marL="756285" marR="372745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Outcome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of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execution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depends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on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particular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order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in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which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access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takes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spc="-20" dirty="0">
                <a:latin typeface="Tahoma"/>
                <a:cs typeface="Tahoma"/>
              </a:rPr>
              <a:t>place</a:t>
            </a:r>
            <a:endParaRPr sz="1900">
              <a:latin typeface="Tahoma"/>
              <a:cs typeface="Tahoma"/>
            </a:endParaRPr>
          </a:p>
          <a:p>
            <a:pPr marL="1155065" lvl="2" indent="-227965">
              <a:lnSpc>
                <a:spcPct val="100000"/>
              </a:lnSpc>
              <a:spcBef>
                <a:spcPts val="370"/>
              </a:spcBef>
              <a:buFont typeface="Wingdings"/>
              <a:buChar char=""/>
              <a:tabLst>
                <a:tab pos="1155065" algn="l"/>
              </a:tabLst>
            </a:pPr>
            <a:r>
              <a:rPr sz="1700" dirty="0">
                <a:latin typeface="Tahoma"/>
                <a:cs typeface="Tahoma"/>
              </a:rPr>
              <a:t>Debugging</a:t>
            </a:r>
            <a:r>
              <a:rPr sz="1700" spc="-2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is</a:t>
            </a:r>
            <a:r>
              <a:rPr sz="1700" spc="-2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not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easy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dirty="0">
                <a:latin typeface="Wingdings"/>
                <a:cs typeface="Wingdings"/>
              </a:rPr>
              <a:t>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ahoma"/>
                <a:cs typeface="Tahoma"/>
              </a:rPr>
              <a:t>Most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test runs</a:t>
            </a:r>
            <a:r>
              <a:rPr sz="1700" spc="-2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will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run</a:t>
            </a:r>
            <a:r>
              <a:rPr sz="1700" spc="-20" dirty="0">
                <a:latin typeface="Tahoma"/>
                <a:cs typeface="Tahoma"/>
              </a:rPr>
              <a:t> fine</a:t>
            </a:r>
            <a:endParaRPr sz="17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785"/>
              </a:spcBef>
              <a:buFont typeface="Wingdings"/>
              <a:buChar char=""/>
            </a:pPr>
            <a:endParaRPr sz="17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At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any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given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time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process is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either</a:t>
            </a:r>
            <a:endParaRPr sz="21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Doing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internal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computation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dirty="0">
                <a:latin typeface="Wingdings"/>
                <a:cs typeface="Wingdings"/>
              </a:rPr>
              <a:t>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ahoma"/>
                <a:cs typeface="Tahoma"/>
              </a:rPr>
              <a:t>no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race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conditions</a:t>
            </a:r>
            <a:endParaRPr sz="19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90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Or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accessing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shared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data</a:t>
            </a:r>
            <a:r>
              <a:rPr sz="1900" spc="-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that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can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lead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race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conditions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09"/>
              </a:spcBef>
              <a:buFont typeface="Tahoma"/>
              <a:buChar char="–"/>
            </a:pPr>
            <a:endParaRPr sz="1900">
              <a:latin typeface="Tahoma"/>
              <a:cs typeface="Tahoma"/>
            </a:endParaRPr>
          </a:p>
          <a:p>
            <a:pPr marL="354965" marR="5080" indent="-342900">
              <a:lnSpc>
                <a:spcPct val="100000"/>
              </a:lnSpc>
              <a:buChar char="•"/>
              <a:tabLst>
                <a:tab pos="354965" algn="l"/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	Part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of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the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program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where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the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shared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memory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is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accessed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is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called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Critical</a:t>
            </a:r>
            <a:r>
              <a:rPr sz="2100" spc="-4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Region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70"/>
              </a:spcBef>
              <a:buFont typeface="Tahoma"/>
              <a:buChar char="•"/>
            </a:pPr>
            <a:endParaRPr sz="21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Races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condition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can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be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avoided</a:t>
            </a:r>
            <a:endParaRPr sz="21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If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no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two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processes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are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in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critical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region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at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same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spc="-20" dirty="0">
                <a:latin typeface="Tahoma"/>
                <a:cs typeface="Tahoma"/>
              </a:rPr>
              <a:t>time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Examples</a:t>
            </a:r>
            <a:r>
              <a:rPr spc="-35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dirty="0"/>
              <a:t>Race</a:t>
            </a:r>
            <a:r>
              <a:rPr spc="-60" dirty="0"/>
              <a:t> </a:t>
            </a:r>
            <a:r>
              <a:rPr spc="-10" dirty="0"/>
              <a:t>Condition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1164" y="1193612"/>
            <a:ext cx="44538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Adding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node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to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shared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linked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20" dirty="0">
                <a:latin typeface="Tahoma"/>
                <a:cs typeface="Tahoma"/>
              </a:rPr>
              <a:t>list</a:t>
            </a:r>
            <a:endParaRPr sz="21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499" y="2433827"/>
            <a:ext cx="8883396" cy="23987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023049" y="2585719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ahoma"/>
                <a:cs typeface="Tahoma"/>
              </a:rPr>
              <a:t>9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4239270" y="2585719"/>
            <a:ext cx="276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ahoma"/>
                <a:cs typeface="Tahoma"/>
              </a:rPr>
              <a:t>17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8392" y="2585719"/>
            <a:ext cx="276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ahoma"/>
                <a:cs typeface="Tahoma"/>
              </a:rPr>
              <a:t>22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6183" y="2685455"/>
            <a:ext cx="52641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i="1" spc="-1095" dirty="0">
                <a:latin typeface="Verdana"/>
                <a:cs typeface="Verdana"/>
              </a:rPr>
              <a:t>f</a:t>
            </a:r>
            <a:r>
              <a:rPr sz="1900" i="1" spc="-1145" dirty="0">
                <a:latin typeface="Verdana"/>
                <a:cs typeface="Verdana"/>
              </a:rPr>
              <a:t>i</a:t>
            </a:r>
            <a:r>
              <a:rPr sz="1900" i="1" spc="-715" dirty="0">
                <a:latin typeface="Verdana"/>
                <a:cs typeface="Verdana"/>
              </a:rPr>
              <a:t>r</a:t>
            </a:r>
            <a:r>
              <a:rPr sz="1900" i="1" spc="-585" dirty="0">
                <a:latin typeface="Verdana"/>
                <a:cs typeface="Verdana"/>
              </a:rPr>
              <a:t>s</a:t>
            </a:r>
            <a:r>
              <a:rPr sz="1900" i="1" spc="350" dirty="0">
                <a:latin typeface="Verdana"/>
                <a:cs typeface="Verdana"/>
              </a:rPr>
              <a:t>t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7599" y="2585719"/>
            <a:ext cx="276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ahoma"/>
                <a:cs typeface="Tahoma"/>
              </a:rPr>
              <a:t>26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96846" y="2585719"/>
            <a:ext cx="276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ahoma"/>
                <a:cs typeface="Tahoma"/>
              </a:rPr>
              <a:t>34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72462" y="2585719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ahoma"/>
                <a:cs typeface="Tahoma"/>
              </a:rPr>
              <a:t>5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Critical-</a:t>
            </a:r>
            <a:r>
              <a:rPr dirty="0"/>
              <a:t>Section</a:t>
            </a:r>
            <a:r>
              <a:rPr spc="-60" dirty="0"/>
              <a:t> </a:t>
            </a:r>
            <a:r>
              <a:rPr dirty="0"/>
              <a:t>(CS)</a:t>
            </a:r>
            <a:r>
              <a:rPr spc="-25" dirty="0"/>
              <a:t> </a:t>
            </a:r>
            <a:r>
              <a:rPr spc="-10" dirty="0"/>
              <a:t>Problem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304544"/>
            <a:ext cx="146780" cy="1280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3383" y="1151652"/>
            <a:ext cx="8075295" cy="3009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185" indent="-578485">
              <a:lnSpc>
                <a:spcPct val="100000"/>
              </a:lnSpc>
              <a:spcBef>
                <a:spcPts val="100"/>
              </a:spcBef>
              <a:buChar char="•"/>
              <a:tabLst>
                <a:tab pos="591185" algn="l"/>
              </a:tabLst>
            </a:pPr>
            <a:r>
              <a:rPr sz="2100" dirty="0">
                <a:latin typeface="Tahoma"/>
                <a:cs typeface="Tahoma"/>
              </a:rPr>
              <a:t>processes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all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competing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to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use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some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shared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data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/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resource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5"/>
              </a:spcBef>
              <a:buFont typeface="Tahoma"/>
              <a:buChar char="•"/>
            </a:pPr>
            <a:endParaRPr sz="2100">
              <a:latin typeface="Tahoma"/>
              <a:cs typeface="Tahoma"/>
            </a:endParaRPr>
          </a:p>
          <a:p>
            <a:pPr marL="354965" marR="508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	Each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process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has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code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segment,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called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critical</a:t>
            </a:r>
            <a:r>
              <a:rPr sz="2100" spc="-5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section</a:t>
            </a:r>
            <a:r>
              <a:rPr sz="2100" dirty="0">
                <a:latin typeface="Tahoma"/>
                <a:cs typeface="Tahoma"/>
              </a:rPr>
              <a:t>,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in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which </a:t>
            </a:r>
            <a:r>
              <a:rPr sz="2100" dirty="0">
                <a:latin typeface="Tahoma"/>
                <a:cs typeface="Tahoma"/>
              </a:rPr>
              <a:t>the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shared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data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is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accessed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70"/>
              </a:spcBef>
              <a:buFont typeface="Tahoma"/>
              <a:buChar char="•"/>
            </a:pPr>
            <a:endParaRPr sz="21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Problem:</a:t>
            </a:r>
            <a:r>
              <a:rPr sz="2100" spc="-4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ensure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spc="-20" dirty="0">
                <a:latin typeface="Tahoma"/>
                <a:cs typeface="Tahoma"/>
              </a:rPr>
              <a:t>that</a:t>
            </a:r>
            <a:endParaRPr sz="2100">
              <a:latin typeface="Tahoma"/>
              <a:cs typeface="Tahoma"/>
            </a:endParaRPr>
          </a:p>
          <a:p>
            <a:pPr marL="756285" marR="144145" lvl="1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Never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two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process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are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allowed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execute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in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their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critical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section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spc="-25" dirty="0">
                <a:latin typeface="Tahoma"/>
                <a:cs typeface="Tahoma"/>
              </a:rPr>
              <a:t>at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same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spc="-20" dirty="0">
                <a:latin typeface="Tahoma"/>
                <a:cs typeface="Tahoma"/>
              </a:rPr>
              <a:t>time</a:t>
            </a:r>
            <a:endParaRPr sz="19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Access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critical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section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must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be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an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atomic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action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983" y="4490733"/>
            <a:ext cx="316738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635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81635" algn="l"/>
              </a:tabLst>
            </a:pPr>
            <a:r>
              <a:rPr sz="2100" dirty="0">
                <a:latin typeface="Tahoma"/>
                <a:cs typeface="Tahoma"/>
              </a:rPr>
              <a:t>Structure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of</a:t>
            </a:r>
            <a:r>
              <a:rPr sz="2100" spc="-5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process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-25" dirty="0">
                <a:latin typeface="Tahoma"/>
                <a:cs typeface="Tahoma"/>
              </a:rPr>
              <a:t>P</a:t>
            </a:r>
            <a:r>
              <a:rPr sz="2100" spc="-37" baseline="-19841" dirty="0">
                <a:latin typeface="Tahoma"/>
                <a:cs typeface="Tahoma"/>
              </a:rPr>
              <a:t>i</a:t>
            </a:r>
            <a:r>
              <a:rPr sz="2100" spc="-25" dirty="0">
                <a:latin typeface="Tahoma"/>
                <a:cs typeface="Tahoma"/>
              </a:rPr>
              <a:t>: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19727" y="4550664"/>
            <a:ext cx="3394075" cy="1765300"/>
          </a:xfrm>
          <a:custGeom>
            <a:avLst/>
            <a:gdLst/>
            <a:ahLst/>
            <a:cxnLst/>
            <a:rect l="l" t="t" r="r" b="b"/>
            <a:pathLst>
              <a:path w="3394075" h="1765300">
                <a:moveTo>
                  <a:pt x="3392424" y="1764792"/>
                </a:moveTo>
                <a:lnTo>
                  <a:pt x="1524" y="1764792"/>
                </a:lnTo>
                <a:lnTo>
                  <a:pt x="0" y="1761744"/>
                </a:lnTo>
                <a:lnTo>
                  <a:pt x="0" y="3048"/>
                </a:lnTo>
                <a:lnTo>
                  <a:pt x="1524" y="0"/>
                </a:lnTo>
                <a:lnTo>
                  <a:pt x="3392424" y="0"/>
                </a:lnTo>
                <a:lnTo>
                  <a:pt x="3393948" y="3048"/>
                </a:lnTo>
                <a:lnTo>
                  <a:pt x="3393948" y="4572"/>
                </a:ln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1754123"/>
                </a:lnTo>
                <a:lnTo>
                  <a:pt x="4572" y="1754123"/>
                </a:lnTo>
                <a:lnTo>
                  <a:pt x="9144" y="1760220"/>
                </a:lnTo>
                <a:lnTo>
                  <a:pt x="3393948" y="1760220"/>
                </a:lnTo>
                <a:lnTo>
                  <a:pt x="3393948" y="1761744"/>
                </a:lnTo>
                <a:lnTo>
                  <a:pt x="3392424" y="1764792"/>
                </a:lnTo>
                <a:close/>
              </a:path>
              <a:path w="3394075" h="1765300">
                <a:moveTo>
                  <a:pt x="9144" y="10668"/>
                </a:move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close/>
              </a:path>
              <a:path w="3394075" h="1765300">
                <a:moveTo>
                  <a:pt x="3384803" y="10668"/>
                </a:moveTo>
                <a:lnTo>
                  <a:pt x="9144" y="10668"/>
                </a:lnTo>
                <a:lnTo>
                  <a:pt x="9144" y="4572"/>
                </a:lnTo>
                <a:lnTo>
                  <a:pt x="3384803" y="4572"/>
                </a:lnTo>
                <a:lnTo>
                  <a:pt x="3384803" y="10668"/>
                </a:lnTo>
                <a:close/>
              </a:path>
              <a:path w="3394075" h="1765300">
                <a:moveTo>
                  <a:pt x="3384803" y="1760220"/>
                </a:moveTo>
                <a:lnTo>
                  <a:pt x="3384803" y="4572"/>
                </a:lnTo>
                <a:lnTo>
                  <a:pt x="3389376" y="10668"/>
                </a:lnTo>
                <a:lnTo>
                  <a:pt x="3393948" y="10668"/>
                </a:lnTo>
                <a:lnTo>
                  <a:pt x="3393948" y="1754123"/>
                </a:lnTo>
                <a:lnTo>
                  <a:pt x="3389376" y="1754123"/>
                </a:lnTo>
                <a:lnTo>
                  <a:pt x="3384803" y="1760220"/>
                </a:lnTo>
                <a:close/>
              </a:path>
              <a:path w="3394075" h="1765300">
                <a:moveTo>
                  <a:pt x="3393948" y="10668"/>
                </a:moveTo>
                <a:lnTo>
                  <a:pt x="3389376" y="10668"/>
                </a:lnTo>
                <a:lnTo>
                  <a:pt x="3384803" y="4572"/>
                </a:lnTo>
                <a:lnTo>
                  <a:pt x="3393948" y="4572"/>
                </a:lnTo>
                <a:lnTo>
                  <a:pt x="3393948" y="10668"/>
                </a:lnTo>
                <a:close/>
              </a:path>
              <a:path w="3394075" h="1765300">
                <a:moveTo>
                  <a:pt x="9144" y="1760220"/>
                </a:moveTo>
                <a:lnTo>
                  <a:pt x="4572" y="1754123"/>
                </a:lnTo>
                <a:lnTo>
                  <a:pt x="9144" y="1754123"/>
                </a:lnTo>
                <a:lnTo>
                  <a:pt x="9144" y="1760220"/>
                </a:lnTo>
                <a:close/>
              </a:path>
              <a:path w="3394075" h="1765300">
                <a:moveTo>
                  <a:pt x="3384803" y="1760220"/>
                </a:moveTo>
                <a:lnTo>
                  <a:pt x="9144" y="1760220"/>
                </a:lnTo>
                <a:lnTo>
                  <a:pt x="9144" y="1754123"/>
                </a:lnTo>
                <a:lnTo>
                  <a:pt x="3384803" y="1754123"/>
                </a:lnTo>
                <a:lnTo>
                  <a:pt x="3384803" y="1760220"/>
                </a:lnTo>
                <a:close/>
              </a:path>
              <a:path w="3394075" h="1765300">
                <a:moveTo>
                  <a:pt x="3393948" y="1760220"/>
                </a:moveTo>
                <a:lnTo>
                  <a:pt x="3384803" y="1760220"/>
                </a:lnTo>
                <a:lnTo>
                  <a:pt x="3389376" y="1754123"/>
                </a:lnTo>
                <a:lnTo>
                  <a:pt x="3393948" y="1754123"/>
                </a:lnTo>
                <a:lnTo>
                  <a:pt x="3393948" y="1760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03080" y="4574579"/>
            <a:ext cx="290766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nsolas"/>
                <a:cs typeface="Consolas"/>
              </a:rPr>
              <a:t>repeat</a:t>
            </a:r>
            <a:endParaRPr sz="1800">
              <a:latin typeface="Consolas"/>
              <a:cs typeface="Consolas"/>
            </a:endParaRPr>
          </a:p>
          <a:p>
            <a:pPr marL="763905" marR="128270" indent="-376555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entry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section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critical</a:t>
            </a:r>
            <a:r>
              <a:rPr sz="1800" spc="-4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70BF"/>
                </a:solidFill>
                <a:latin typeface="Consolas"/>
                <a:cs typeface="Consolas"/>
              </a:rPr>
              <a:t>section</a:t>
            </a:r>
            <a:endParaRPr sz="1800">
              <a:latin typeface="Consolas"/>
              <a:cs typeface="Consolas"/>
            </a:endParaRPr>
          </a:p>
          <a:p>
            <a:pPr marL="763905" marR="5080" indent="-376555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exit </a:t>
            </a:r>
            <a:r>
              <a:rPr sz="1800" spc="-10" dirty="0">
                <a:latin typeface="Consolas"/>
                <a:cs typeface="Consolas"/>
              </a:rPr>
              <a:t>section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remainder</a:t>
            </a:r>
            <a:r>
              <a:rPr sz="1800" spc="-4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70BF"/>
                </a:solidFill>
                <a:latin typeface="Consolas"/>
                <a:cs typeface="Consolas"/>
              </a:rPr>
              <a:t>section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until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false;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Critical-</a:t>
            </a:r>
            <a:r>
              <a:rPr dirty="0"/>
              <a:t>Section</a:t>
            </a:r>
            <a:r>
              <a:rPr spc="-45" dirty="0"/>
              <a:t> </a:t>
            </a:r>
            <a:r>
              <a:rPr dirty="0"/>
              <a:t>(CS) –</a:t>
            </a:r>
            <a:r>
              <a:rPr spc="-4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356" y="1082201"/>
            <a:ext cx="2820035" cy="36830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711835" algn="l"/>
              </a:tabLst>
            </a:pPr>
            <a:r>
              <a:rPr sz="2000" b="1" spc="-20" dirty="0">
                <a:latin typeface="Consolas"/>
                <a:cs typeface="Consolas"/>
              </a:rPr>
              <a:t>void</a:t>
            </a:r>
            <a:r>
              <a:rPr sz="2000" b="1" dirty="0">
                <a:latin typeface="Consolas"/>
                <a:cs typeface="Consolas"/>
              </a:rPr>
              <a:t>	</a:t>
            </a:r>
            <a:r>
              <a:rPr sz="2000" spc="-10" dirty="0">
                <a:latin typeface="Consolas"/>
                <a:cs typeface="Consolas"/>
              </a:rPr>
              <a:t>threadRoutine()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571500" marR="562610">
              <a:lnSpc>
                <a:spcPct val="120000"/>
              </a:lnSpc>
            </a:pPr>
            <a:r>
              <a:rPr sz="2000" dirty="0">
                <a:latin typeface="Consolas"/>
                <a:cs typeface="Consolas"/>
              </a:rPr>
              <a:t>int y,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x, </a:t>
            </a:r>
            <a:r>
              <a:rPr sz="2000" spc="-25" dirty="0">
                <a:latin typeface="Consolas"/>
                <a:cs typeface="Consolas"/>
              </a:rPr>
              <a:t>z; </a:t>
            </a:r>
            <a:r>
              <a:rPr sz="2000" dirty="0">
                <a:latin typeface="Consolas"/>
                <a:cs typeface="Consolas"/>
              </a:rPr>
              <a:t>y = 3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+ </a:t>
            </a:r>
            <a:r>
              <a:rPr sz="2000" spc="-25" dirty="0">
                <a:latin typeface="Consolas"/>
                <a:cs typeface="Consolas"/>
              </a:rPr>
              <a:t>5x;</a:t>
            </a:r>
            <a:endParaRPr sz="2000">
              <a:latin typeface="Consolas"/>
              <a:cs typeface="Consolas"/>
            </a:endParaRPr>
          </a:p>
          <a:p>
            <a:pPr marL="571500" marR="144780">
              <a:lnSpc>
                <a:spcPct val="120000"/>
              </a:lnSpc>
              <a:spcBef>
                <a:spcPts val="5"/>
              </a:spcBef>
            </a:pPr>
            <a:r>
              <a:rPr sz="2000" dirty="0">
                <a:solidFill>
                  <a:srgbClr val="0070BF"/>
                </a:solidFill>
                <a:latin typeface="Consolas"/>
                <a:cs typeface="Consolas"/>
              </a:rPr>
              <a:t>y = </a:t>
            </a:r>
            <a:r>
              <a:rPr sz="2000" spc="-10" dirty="0">
                <a:solidFill>
                  <a:srgbClr val="0070BF"/>
                </a:solidFill>
                <a:latin typeface="Consolas"/>
                <a:cs typeface="Consolas"/>
              </a:rPr>
              <a:t>Global_Var; </a:t>
            </a:r>
            <a:r>
              <a:rPr sz="2000" dirty="0">
                <a:solidFill>
                  <a:srgbClr val="0070BF"/>
                </a:solidFill>
                <a:latin typeface="Consolas"/>
                <a:cs typeface="Consolas"/>
              </a:rPr>
              <a:t>y = y</a:t>
            </a:r>
            <a:r>
              <a:rPr sz="2000" spc="-2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70BF"/>
                </a:solidFill>
                <a:latin typeface="Consolas"/>
                <a:cs typeface="Consolas"/>
              </a:rPr>
              <a:t>+ </a:t>
            </a:r>
            <a:r>
              <a:rPr sz="2000" spc="-25" dirty="0">
                <a:solidFill>
                  <a:srgbClr val="0070BF"/>
                </a:solidFill>
                <a:latin typeface="Consolas"/>
                <a:cs typeface="Consolas"/>
              </a:rPr>
              <a:t>1; </a:t>
            </a:r>
            <a:r>
              <a:rPr sz="2000" dirty="0">
                <a:solidFill>
                  <a:srgbClr val="0070BF"/>
                </a:solidFill>
                <a:latin typeface="Consolas"/>
                <a:cs typeface="Consolas"/>
              </a:rPr>
              <a:t>Global_Var</a:t>
            </a:r>
            <a:r>
              <a:rPr sz="2000" spc="-1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70BF"/>
                </a:solidFill>
                <a:latin typeface="Consolas"/>
                <a:cs typeface="Consolas"/>
              </a:rPr>
              <a:t>=</a:t>
            </a:r>
            <a:r>
              <a:rPr sz="2000" spc="-1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0070BF"/>
                </a:solidFill>
                <a:latin typeface="Consolas"/>
                <a:cs typeface="Consolas"/>
              </a:rPr>
              <a:t>y;</a:t>
            </a:r>
            <a:endParaRPr sz="2000">
              <a:latin typeface="Consolas"/>
              <a:cs typeface="Consolas"/>
            </a:endParaRPr>
          </a:p>
          <a:p>
            <a:pPr marL="571500">
              <a:lnSpc>
                <a:spcPct val="100000"/>
              </a:lnSpc>
              <a:spcBef>
                <a:spcPts val="480"/>
              </a:spcBef>
            </a:pPr>
            <a:r>
              <a:rPr sz="2000" spc="-50" dirty="0">
                <a:latin typeface="Consolas"/>
                <a:cs typeface="Consolas"/>
              </a:rPr>
              <a:t>…</a:t>
            </a:r>
            <a:endParaRPr sz="2000">
              <a:latin typeface="Consolas"/>
              <a:cs typeface="Consolas"/>
            </a:endParaRPr>
          </a:p>
          <a:p>
            <a:pPr marL="571500">
              <a:lnSpc>
                <a:spcPct val="100000"/>
              </a:lnSpc>
              <a:spcBef>
                <a:spcPts val="480"/>
              </a:spcBef>
            </a:pPr>
            <a:r>
              <a:rPr sz="2000" spc="-50" dirty="0">
                <a:latin typeface="Consolas"/>
                <a:cs typeface="Consolas"/>
              </a:rPr>
              <a:t>…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04972" y="2624327"/>
            <a:ext cx="372110" cy="1106805"/>
          </a:xfrm>
          <a:custGeom>
            <a:avLst/>
            <a:gdLst/>
            <a:ahLst/>
            <a:cxnLst/>
            <a:rect l="l" t="t" r="r" b="b"/>
            <a:pathLst>
              <a:path w="372110" h="1106804">
                <a:moveTo>
                  <a:pt x="167640" y="46227"/>
                </a:moveTo>
                <a:lnTo>
                  <a:pt x="167335" y="46024"/>
                </a:lnTo>
                <a:lnTo>
                  <a:pt x="166116" y="44196"/>
                </a:lnTo>
                <a:lnTo>
                  <a:pt x="161543" y="44196"/>
                </a:lnTo>
                <a:lnTo>
                  <a:pt x="153924" y="41148"/>
                </a:lnTo>
                <a:lnTo>
                  <a:pt x="146304" y="39624"/>
                </a:lnTo>
                <a:lnTo>
                  <a:pt x="135636" y="36576"/>
                </a:lnTo>
                <a:lnTo>
                  <a:pt x="124968" y="35052"/>
                </a:lnTo>
                <a:lnTo>
                  <a:pt x="112776" y="32004"/>
                </a:lnTo>
                <a:lnTo>
                  <a:pt x="99060" y="30480"/>
                </a:lnTo>
                <a:lnTo>
                  <a:pt x="83820" y="28956"/>
                </a:lnTo>
                <a:lnTo>
                  <a:pt x="68580" y="28956"/>
                </a:lnTo>
                <a:lnTo>
                  <a:pt x="35052" y="25908"/>
                </a:lnTo>
                <a:lnTo>
                  <a:pt x="0" y="25908"/>
                </a:lnTo>
                <a:lnTo>
                  <a:pt x="0" y="0"/>
                </a:lnTo>
                <a:lnTo>
                  <a:pt x="18288" y="1524"/>
                </a:lnTo>
                <a:lnTo>
                  <a:pt x="53340" y="1524"/>
                </a:lnTo>
                <a:lnTo>
                  <a:pt x="102108" y="6096"/>
                </a:lnTo>
                <a:lnTo>
                  <a:pt x="129540" y="9144"/>
                </a:lnTo>
                <a:lnTo>
                  <a:pt x="140208" y="12192"/>
                </a:lnTo>
                <a:lnTo>
                  <a:pt x="150876" y="13716"/>
                </a:lnTo>
                <a:lnTo>
                  <a:pt x="161543" y="16764"/>
                </a:lnTo>
                <a:lnTo>
                  <a:pt x="176783" y="22860"/>
                </a:lnTo>
                <a:lnTo>
                  <a:pt x="178307" y="22860"/>
                </a:lnTo>
                <a:lnTo>
                  <a:pt x="178307" y="24384"/>
                </a:lnTo>
                <a:lnTo>
                  <a:pt x="182880" y="27432"/>
                </a:lnTo>
                <a:lnTo>
                  <a:pt x="184404" y="27432"/>
                </a:lnTo>
                <a:lnTo>
                  <a:pt x="185928" y="28956"/>
                </a:lnTo>
                <a:lnTo>
                  <a:pt x="187452" y="32004"/>
                </a:lnTo>
                <a:lnTo>
                  <a:pt x="190500" y="35052"/>
                </a:lnTo>
                <a:lnTo>
                  <a:pt x="190500" y="36576"/>
                </a:lnTo>
                <a:lnTo>
                  <a:pt x="192024" y="39624"/>
                </a:lnTo>
                <a:lnTo>
                  <a:pt x="192024" y="42672"/>
                </a:lnTo>
                <a:lnTo>
                  <a:pt x="167640" y="42672"/>
                </a:lnTo>
                <a:lnTo>
                  <a:pt x="167640" y="44196"/>
                </a:lnTo>
                <a:lnTo>
                  <a:pt x="164592" y="44196"/>
                </a:lnTo>
                <a:lnTo>
                  <a:pt x="166116" y="45720"/>
                </a:lnTo>
                <a:lnTo>
                  <a:pt x="167640" y="45720"/>
                </a:lnTo>
                <a:lnTo>
                  <a:pt x="167640" y="46227"/>
                </a:lnTo>
                <a:close/>
              </a:path>
              <a:path w="372110" h="1106804">
                <a:moveTo>
                  <a:pt x="192024" y="47243"/>
                </a:moveTo>
                <a:lnTo>
                  <a:pt x="169163" y="47243"/>
                </a:lnTo>
                <a:lnTo>
                  <a:pt x="167640" y="46227"/>
                </a:lnTo>
                <a:lnTo>
                  <a:pt x="167640" y="42672"/>
                </a:lnTo>
                <a:lnTo>
                  <a:pt x="192024" y="42672"/>
                </a:lnTo>
                <a:lnTo>
                  <a:pt x="192024" y="47243"/>
                </a:lnTo>
                <a:close/>
              </a:path>
              <a:path w="372110" h="1106804">
                <a:moveTo>
                  <a:pt x="166878" y="45720"/>
                </a:moveTo>
                <a:lnTo>
                  <a:pt x="164592" y="44196"/>
                </a:lnTo>
                <a:lnTo>
                  <a:pt x="166116" y="44196"/>
                </a:lnTo>
                <a:lnTo>
                  <a:pt x="166878" y="45720"/>
                </a:lnTo>
                <a:close/>
              </a:path>
              <a:path w="372110" h="1106804">
                <a:moveTo>
                  <a:pt x="167335" y="46024"/>
                </a:moveTo>
                <a:lnTo>
                  <a:pt x="166878" y="45720"/>
                </a:lnTo>
                <a:lnTo>
                  <a:pt x="166116" y="44196"/>
                </a:lnTo>
                <a:lnTo>
                  <a:pt x="167335" y="46024"/>
                </a:lnTo>
                <a:close/>
              </a:path>
              <a:path w="372110" h="1106804">
                <a:moveTo>
                  <a:pt x="167640" y="47243"/>
                </a:moveTo>
                <a:lnTo>
                  <a:pt x="166116" y="45720"/>
                </a:lnTo>
                <a:lnTo>
                  <a:pt x="167132" y="46227"/>
                </a:lnTo>
                <a:lnTo>
                  <a:pt x="167640" y="47243"/>
                </a:lnTo>
                <a:close/>
              </a:path>
              <a:path w="372110" h="1106804">
                <a:moveTo>
                  <a:pt x="167640" y="46481"/>
                </a:moveTo>
                <a:lnTo>
                  <a:pt x="167132" y="46227"/>
                </a:lnTo>
                <a:lnTo>
                  <a:pt x="166878" y="45720"/>
                </a:lnTo>
                <a:lnTo>
                  <a:pt x="167335" y="46024"/>
                </a:lnTo>
                <a:lnTo>
                  <a:pt x="167640" y="46481"/>
                </a:lnTo>
                <a:close/>
              </a:path>
              <a:path w="372110" h="1106804">
                <a:moveTo>
                  <a:pt x="167640" y="47243"/>
                </a:moveTo>
                <a:lnTo>
                  <a:pt x="167132" y="46227"/>
                </a:lnTo>
                <a:lnTo>
                  <a:pt x="167639" y="46481"/>
                </a:lnTo>
                <a:lnTo>
                  <a:pt x="167640" y="47243"/>
                </a:lnTo>
                <a:close/>
              </a:path>
              <a:path w="372110" h="1106804">
                <a:moveTo>
                  <a:pt x="169164" y="48768"/>
                </a:moveTo>
                <a:lnTo>
                  <a:pt x="167640" y="47243"/>
                </a:lnTo>
                <a:lnTo>
                  <a:pt x="167640" y="46481"/>
                </a:lnTo>
                <a:lnTo>
                  <a:pt x="169164" y="48768"/>
                </a:lnTo>
                <a:close/>
              </a:path>
              <a:path w="372110" h="1106804">
                <a:moveTo>
                  <a:pt x="192024" y="48768"/>
                </a:moveTo>
                <a:lnTo>
                  <a:pt x="169164" y="48768"/>
                </a:lnTo>
                <a:lnTo>
                  <a:pt x="167640" y="46481"/>
                </a:lnTo>
                <a:lnTo>
                  <a:pt x="169163" y="47243"/>
                </a:lnTo>
                <a:lnTo>
                  <a:pt x="192024" y="47243"/>
                </a:lnTo>
                <a:lnTo>
                  <a:pt x="192024" y="48768"/>
                </a:lnTo>
                <a:close/>
              </a:path>
              <a:path w="372110" h="1106804">
                <a:moveTo>
                  <a:pt x="306324" y="539496"/>
                </a:moveTo>
                <a:lnTo>
                  <a:pt x="175260" y="539496"/>
                </a:lnTo>
                <a:lnTo>
                  <a:pt x="175260" y="537972"/>
                </a:lnTo>
                <a:lnTo>
                  <a:pt x="173736" y="537972"/>
                </a:lnTo>
                <a:lnTo>
                  <a:pt x="169164" y="533400"/>
                </a:lnTo>
                <a:lnTo>
                  <a:pt x="169164" y="530352"/>
                </a:lnTo>
                <a:lnTo>
                  <a:pt x="167640" y="527304"/>
                </a:lnTo>
                <a:lnTo>
                  <a:pt x="167640" y="47243"/>
                </a:lnTo>
                <a:lnTo>
                  <a:pt x="169164" y="48768"/>
                </a:lnTo>
                <a:lnTo>
                  <a:pt x="192024" y="48768"/>
                </a:lnTo>
                <a:lnTo>
                  <a:pt x="192024" y="518160"/>
                </a:lnTo>
                <a:lnTo>
                  <a:pt x="190500" y="518160"/>
                </a:lnTo>
                <a:lnTo>
                  <a:pt x="192024" y="522732"/>
                </a:lnTo>
                <a:lnTo>
                  <a:pt x="196596" y="522732"/>
                </a:lnTo>
                <a:lnTo>
                  <a:pt x="199643" y="524256"/>
                </a:lnTo>
                <a:lnTo>
                  <a:pt x="205740" y="525780"/>
                </a:lnTo>
                <a:lnTo>
                  <a:pt x="213360" y="527304"/>
                </a:lnTo>
                <a:lnTo>
                  <a:pt x="224028" y="530352"/>
                </a:lnTo>
                <a:lnTo>
                  <a:pt x="234695" y="531876"/>
                </a:lnTo>
                <a:lnTo>
                  <a:pt x="246888" y="533400"/>
                </a:lnTo>
                <a:lnTo>
                  <a:pt x="260604" y="534924"/>
                </a:lnTo>
                <a:lnTo>
                  <a:pt x="306324" y="539496"/>
                </a:lnTo>
                <a:close/>
              </a:path>
              <a:path w="372110" h="1106804">
                <a:moveTo>
                  <a:pt x="192024" y="522732"/>
                </a:moveTo>
                <a:lnTo>
                  <a:pt x="190500" y="518160"/>
                </a:lnTo>
                <a:lnTo>
                  <a:pt x="192024" y="521208"/>
                </a:lnTo>
                <a:lnTo>
                  <a:pt x="192024" y="522732"/>
                </a:lnTo>
                <a:close/>
              </a:path>
              <a:path w="372110" h="1106804">
                <a:moveTo>
                  <a:pt x="192024" y="521208"/>
                </a:moveTo>
                <a:lnTo>
                  <a:pt x="190500" y="518160"/>
                </a:lnTo>
                <a:lnTo>
                  <a:pt x="192024" y="519176"/>
                </a:lnTo>
                <a:lnTo>
                  <a:pt x="192024" y="521208"/>
                </a:lnTo>
                <a:close/>
              </a:path>
              <a:path w="372110" h="1106804">
                <a:moveTo>
                  <a:pt x="192024" y="519176"/>
                </a:moveTo>
                <a:lnTo>
                  <a:pt x="190500" y="518160"/>
                </a:lnTo>
                <a:lnTo>
                  <a:pt x="192024" y="518160"/>
                </a:lnTo>
                <a:lnTo>
                  <a:pt x="192024" y="519176"/>
                </a:lnTo>
                <a:close/>
              </a:path>
              <a:path w="372110" h="1106804">
                <a:moveTo>
                  <a:pt x="196596" y="522732"/>
                </a:moveTo>
                <a:lnTo>
                  <a:pt x="192024" y="522732"/>
                </a:lnTo>
                <a:lnTo>
                  <a:pt x="192024" y="519176"/>
                </a:lnTo>
                <a:lnTo>
                  <a:pt x="195072" y="521208"/>
                </a:lnTo>
                <a:lnTo>
                  <a:pt x="193548" y="521208"/>
                </a:lnTo>
                <a:lnTo>
                  <a:pt x="196596" y="522732"/>
                </a:lnTo>
                <a:close/>
              </a:path>
              <a:path w="372110" h="1106804">
                <a:moveTo>
                  <a:pt x="212598" y="553212"/>
                </a:moveTo>
                <a:lnTo>
                  <a:pt x="207264" y="551687"/>
                </a:lnTo>
                <a:lnTo>
                  <a:pt x="196595" y="550163"/>
                </a:lnTo>
                <a:lnTo>
                  <a:pt x="188976" y="547116"/>
                </a:lnTo>
                <a:lnTo>
                  <a:pt x="182880" y="544068"/>
                </a:lnTo>
                <a:lnTo>
                  <a:pt x="181356" y="544068"/>
                </a:lnTo>
                <a:lnTo>
                  <a:pt x="181356" y="542544"/>
                </a:lnTo>
                <a:lnTo>
                  <a:pt x="176783" y="539496"/>
                </a:lnTo>
                <a:lnTo>
                  <a:pt x="324612" y="539496"/>
                </a:lnTo>
                <a:lnTo>
                  <a:pt x="341376" y="541020"/>
                </a:lnTo>
                <a:lnTo>
                  <a:pt x="323087" y="541020"/>
                </a:lnTo>
                <a:lnTo>
                  <a:pt x="304800" y="542544"/>
                </a:lnTo>
                <a:lnTo>
                  <a:pt x="289560" y="542544"/>
                </a:lnTo>
                <a:lnTo>
                  <a:pt x="257556" y="545592"/>
                </a:lnTo>
                <a:lnTo>
                  <a:pt x="243840" y="547116"/>
                </a:lnTo>
                <a:lnTo>
                  <a:pt x="230124" y="550163"/>
                </a:lnTo>
                <a:lnTo>
                  <a:pt x="217931" y="551687"/>
                </a:lnTo>
                <a:lnTo>
                  <a:pt x="212598" y="553212"/>
                </a:lnTo>
                <a:close/>
              </a:path>
              <a:path w="372110" h="1106804">
                <a:moveTo>
                  <a:pt x="359663" y="565404"/>
                </a:moveTo>
                <a:lnTo>
                  <a:pt x="304800" y="565404"/>
                </a:lnTo>
                <a:lnTo>
                  <a:pt x="257556" y="560832"/>
                </a:lnTo>
                <a:lnTo>
                  <a:pt x="230124" y="557784"/>
                </a:lnTo>
                <a:lnTo>
                  <a:pt x="217931" y="554736"/>
                </a:lnTo>
                <a:lnTo>
                  <a:pt x="212598" y="553212"/>
                </a:lnTo>
                <a:lnTo>
                  <a:pt x="217931" y="551687"/>
                </a:lnTo>
                <a:lnTo>
                  <a:pt x="230124" y="550163"/>
                </a:lnTo>
                <a:lnTo>
                  <a:pt x="243840" y="547116"/>
                </a:lnTo>
                <a:lnTo>
                  <a:pt x="257556" y="545592"/>
                </a:lnTo>
                <a:lnTo>
                  <a:pt x="289560" y="542544"/>
                </a:lnTo>
                <a:lnTo>
                  <a:pt x="304800" y="542544"/>
                </a:lnTo>
                <a:lnTo>
                  <a:pt x="323087" y="541020"/>
                </a:lnTo>
                <a:lnTo>
                  <a:pt x="359663" y="541020"/>
                </a:lnTo>
                <a:lnTo>
                  <a:pt x="359663" y="565404"/>
                </a:lnTo>
                <a:close/>
              </a:path>
              <a:path w="372110" h="1106804">
                <a:moveTo>
                  <a:pt x="367284" y="565404"/>
                </a:moveTo>
                <a:lnTo>
                  <a:pt x="359663" y="565404"/>
                </a:lnTo>
                <a:lnTo>
                  <a:pt x="359663" y="541020"/>
                </a:lnTo>
                <a:lnTo>
                  <a:pt x="367284" y="541020"/>
                </a:lnTo>
                <a:lnTo>
                  <a:pt x="371856" y="547116"/>
                </a:lnTo>
                <a:lnTo>
                  <a:pt x="371856" y="560832"/>
                </a:lnTo>
                <a:lnTo>
                  <a:pt x="367284" y="565404"/>
                </a:lnTo>
                <a:close/>
              </a:path>
              <a:path w="372110" h="1106804">
                <a:moveTo>
                  <a:pt x="341376" y="566928"/>
                </a:moveTo>
                <a:lnTo>
                  <a:pt x="176783" y="566928"/>
                </a:lnTo>
                <a:lnTo>
                  <a:pt x="181356" y="563880"/>
                </a:lnTo>
                <a:lnTo>
                  <a:pt x="182880" y="562356"/>
                </a:lnTo>
                <a:lnTo>
                  <a:pt x="188976" y="559308"/>
                </a:lnTo>
                <a:lnTo>
                  <a:pt x="198119" y="556260"/>
                </a:lnTo>
                <a:lnTo>
                  <a:pt x="207264" y="554736"/>
                </a:lnTo>
                <a:lnTo>
                  <a:pt x="212598" y="553212"/>
                </a:lnTo>
                <a:lnTo>
                  <a:pt x="217931" y="554736"/>
                </a:lnTo>
                <a:lnTo>
                  <a:pt x="230124" y="557784"/>
                </a:lnTo>
                <a:lnTo>
                  <a:pt x="257556" y="560832"/>
                </a:lnTo>
                <a:lnTo>
                  <a:pt x="304800" y="565404"/>
                </a:lnTo>
                <a:lnTo>
                  <a:pt x="359663" y="565404"/>
                </a:lnTo>
                <a:lnTo>
                  <a:pt x="341376" y="566928"/>
                </a:lnTo>
                <a:close/>
              </a:path>
              <a:path w="372110" h="1106804">
                <a:moveTo>
                  <a:pt x="167640" y="1059180"/>
                </a:moveTo>
                <a:lnTo>
                  <a:pt x="167640" y="579120"/>
                </a:lnTo>
                <a:lnTo>
                  <a:pt x="169164" y="576072"/>
                </a:lnTo>
                <a:lnTo>
                  <a:pt x="169164" y="573024"/>
                </a:lnTo>
                <a:lnTo>
                  <a:pt x="173736" y="568452"/>
                </a:lnTo>
                <a:lnTo>
                  <a:pt x="175260" y="568452"/>
                </a:lnTo>
                <a:lnTo>
                  <a:pt x="175260" y="566928"/>
                </a:lnTo>
                <a:lnTo>
                  <a:pt x="306324" y="566928"/>
                </a:lnTo>
                <a:lnTo>
                  <a:pt x="274319" y="569976"/>
                </a:lnTo>
                <a:lnTo>
                  <a:pt x="246888" y="573024"/>
                </a:lnTo>
                <a:lnTo>
                  <a:pt x="222504" y="576072"/>
                </a:lnTo>
                <a:lnTo>
                  <a:pt x="213360" y="579120"/>
                </a:lnTo>
                <a:lnTo>
                  <a:pt x="204216" y="580644"/>
                </a:lnTo>
                <a:lnTo>
                  <a:pt x="198119" y="583692"/>
                </a:lnTo>
                <a:lnTo>
                  <a:pt x="192024" y="583692"/>
                </a:lnTo>
                <a:lnTo>
                  <a:pt x="190500" y="588263"/>
                </a:lnTo>
                <a:lnTo>
                  <a:pt x="192024" y="588263"/>
                </a:lnTo>
                <a:lnTo>
                  <a:pt x="192024" y="1057656"/>
                </a:lnTo>
                <a:lnTo>
                  <a:pt x="169164" y="1057656"/>
                </a:lnTo>
                <a:lnTo>
                  <a:pt x="167640" y="1059180"/>
                </a:lnTo>
                <a:close/>
              </a:path>
              <a:path w="372110" h="1106804">
                <a:moveTo>
                  <a:pt x="190500" y="588263"/>
                </a:moveTo>
                <a:lnTo>
                  <a:pt x="192024" y="583692"/>
                </a:lnTo>
                <a:lnTo>
                  <a:pt x="192024" y="585216"/>
                </a:lnTo>
                <a:lnTo>
                  <a:pt x="190500" y="588263"/>
                </a:lnTo>
                <a:close/>
              </a:path>
              <a:path w="372110" h="1106804">
                <a:moveTo>
                  <a:pt x="192024" y="587248"/>
                </a:moveTo>
                <a:lnTo>
                  <a:pt x="192024" y="583692"/>
                </a:lnTo>
                <a:lnTo>
                  <a:pt x="198119" y="583692"/>
                </a:lnTo>
                <a:lnTo>
                  <a:pt x="195833" y="585216"/>
                </a:lnTo>
                <a:lnTo>
                  <a:pt x="195072" y="585216"/>
                </a:lnTo>
                <a:lnTo>
                  <a:pt x="192024" y="587248"/>
                </a:lnTo>
                <a:close/>
              </a:path>
              <a:path w="372110" h="1106804">
                <a:moveTo>
                  <a:pt x="190500" y="588263"/>
                </a:moveTo>
                <a:lnTo>
                  <a:pt x="192024" y="585216"/>
                </a:lnTo>
                <a:lnTo>
                  <a:pt x="192024" y="587248"/>
                </a:lnTo>
                <a:lnTo>
                  <a:pt x="190500" y="588263"/>
                </a:lnTo>
                <a:close/>
              </a:path>
              <a:path w="372110" h="1106804">
                <a:moveTo>
                  <a:pt x="193548" y="586739"/>
                </a:moveTo>
                <a:lnTo>
                  <a:pt x="195072" y="585216"/>
                </a:lnTo>
                <a:lnTo>
                  <a:pt x="195833" y="585216"/>
                </a:lnTo>
                <a:lnTo>
                  <a:pt x="193548" y="586739"/>
                </a:lnTo>
                <a:close/>
              </a:path>
              <a:path w="372110" h="1106804">
                <a:moveTo>
                  <a:pt x="192024" y="588263"/>
                </a:moveTo>
                <a:lnTo>
                  <a:pt x="190500" y="588263"/>
                </a:lnTo>
                <a:lnTo>
                  <a:pt x="192024" y="587248"/>
                </a:lnTo>
                <a:lnTo>
                  <a:pt x="192024" y="588263"/>
                </a:lnTo>
                <a:close/>
              </a:path>
              <a:path w="372110" h="1106804">
                <a:moveTo>
                  <a:pt x="167640" y="1059942"/>
                </a:moveTo>
                <a:lnTo>
                  <a:pt x="167640" y="1059180"/>
                </a:lnTo>
                <a:lnTo>
                  <a:pt x="169164" y="1057656"/>
                </a:lnTo>
                <a:lnTo>
                  <a:pt x="167640" y="1059942"/>
                </a:lnTo>
                <a:close/>
              </a:path>
              <a:path w="372110" h="1106804">
                <a:moveTo>
                  <a:pt x="167640" y="1059942"/>
                </a:moveTo>
                <a:lnTo>
                  <a:pt x="169164" y="1057656"/>
                </a:lnTo>
                <a:lnTo>
                  <a:pt x="192024" y="1057656"/>
                </a:lnTo>
                <a:lnTo>
                  <a:pt x="192024" y="1059180"/>
                </a:lnTo>
                <a:lnTo>
                  <a:pt x="169163" y="1059180"/>
                </a:lnTo>
                <a:lnTo>
                  <a:pt x="167640" y="1059942"/>
                </a:lnTo>
                <a:close/>
              </a:path>
              <a:path w="372110" h="1106804">
                <a:moveTo>
                  <a:pt x="192024" y="1063752"/>
                </a:moveTo>
                <a:lnTo>
                  <a:pt x="167640" y="1063752"/>
                </a:lnTo>
                <a:lnTo>
                  <a:pt x="167640" y="1060196"/>
                </a:lnTo>
                <a:lnTo>
                  <a:pt x="169164" y="1059180"/>
                </a:lnTo>
                <a:lnTo>
                  <a:pt x="192024" y="1059180"/>
                </a:lnTo>
                <a:lnTo>
                  <a:pt x="192024" y="1063752"/>
                </a:lnTo>
                <a:close/>
              </a:path>
              <a:path w="372110" h="1106804">
                <a:moveTo>
                  <a:pt x="167131" y="1060196"/>
                </a:moveTo>
                <a:lnTo>
                  <a:pt x="167640" y="1059180"/>
                </a:lnTo>
                <a:lnTo>
                  <a:pt x="167640" y="1059942"/>
                </a:lnTo>
                <a:lnTo>
                  <a:pt x="167131" y="1060196"/>
                </a:lnTo>
                <a:close/>
              </a:path>
              <a:path w="372110" h="1106804">
                <a:moveTo>
                  <a:pt x="166116" y="1060704"/>
                </a:moveTo>
                <a:lnTo>
                  <a:pt x="167639" y="1059180"/>
                </a:lnTo>
                <a:lnTo>
                  <a:pt x="167131" y="1060196"/>
                </a:lnTo>
                <a:lnTo>
                  <a:pt x="166116" y="1060704"/>
                </a:lnTo>
                <a:close/>
              </a:path>
              <a:path w="372110" h="1106804">
                <a:moveTo>
                  <a:pt x="166878" y="1060704"/>
                </a:moveTo>
                <a:lnTo>
                  <a:pt x="167132" y="1060196"/>
                </a:lnTo>
                <a:lnTo>
                  <a:pt x="167640" y="1059942"/>
                </a:lnTo>
                <a:lnTo>
                  <a:pt x="167335" y="1060399"/>
                </a:lnTo>
                <a:lnTo>
                  <a:pt x="166878" y="1060704"/>
                </a:lnTo>
                <a:close/>
              </a:path>
              <a:path w="372110" h="1106804">
                <a:moveTo>
                  <a:pt x="167640" y="1062228"/>
                </a:moveTo>
                <a:lnTo>
                  <a:pt x="166116" y="1062228"/>
                </a:lnTo>
                <a:lnTo>
                  <a:pt x="167335" y="1060399"/>
                </a:lnTo>
                <a:lnTo>
                  <a:pt x="167640" y="1060196"/>
                </a:lnTo>
                <a:lnTo>
                  <a:pt x="167640" y="1062228"/>
                </a:lnTo>
                <a:close/>
              </a:path>
              <a:path w="372110" h="1106804">
                <a:moveTo>
                  <a:pt x="166116" y="1062228"/>
                </a:moveTo>
                <a:lnTo>
                  <a:pt x="166878" y="1060704"/>
                </a:lnTo>
                <a:lnTo>
                  <a:pt x="167335" y="1060399"/>
                </a:lnTo>
                <a:lnTo>
                  <a:pt x="166116" y="1062228"/>
                </a:lnTo>
                <a:close/>
              </a:path>
              <a:path w="372110" h="1106804">
                <a:moveTo>
                  <a:pt x="166116" y="1062228"/>
                </a:moveTo>
                <a:lnTo>
                  <a:pt x="164592" y="1062228"/>
                </a:lnTo>
                <a:lnTo>
                  <a:pt x="166878" y="1060704"/>
                </a:lnTo>
                <a:lnTo>
                  <a:pt x="166116" y="1062228"/>
                </a:lnTo>
                <a:close/>
              </a:path>
              <a:path w="372110" h="1106804">
                <a:moveTo>
                  <a:pt x="18288" y="1106424"/>
                </a:moveTo>
                <a:lnTo>
                  <a:pt x="0" y="1106424"/>
                </a:lnTo>
                <a:lnTo>
                  <a:pt x="0" y="1080516"/>
                </a:lnTo>
                <a:lnTo>
                  <a:pt x="35052" y="1080516"/>
                </a:lnTo>
                <a:lnTo>
                  <a:pt x="51816" y="1078992"/>
                </a:lnTo>
                <a:lnTo>
                  <a:pt x="68580" y="1078992"/>
                </a:lnTo>
                <a:lnTo>
                  <a:pt x="99060" y="1075944"/>
                </a:lnTo>
                <a:lnTo>
                  <a:pt x="112776" y="1074420"/>
                </a:lnTo>
                <a:lnTo>
                  <a:pt x="124968" y="1072896"/>
                </a:lnTo>
                <a:lnTo>
                  <a:pt x="135636" y="1069848"/>
                </a:lnTo>
                <a:lnTo>
                  <a:pt x="144780" y="1068324"/>
                </a:lnTo>
                <a:lnTo>
                  <a:pt x="153924" y="1065275"/>
                </a:lnTo>
                <a:lnTo>
                  <a:pt x="160019" y="1063752"/>
                </a:lnTo>
                <a:lnTo>
                  <a:pt x="166116" y="1060704"/>
                </a:lnTo>
                <a:lnTo>
                  <a:pt x="164592" y="1062228"/>
                </a:lnTo>
                <a:lnTo>
                  <a:pt x="167640" y="1062228"/>
                </a:lnTo>
                <a:lnTo>
                  <a:pt x="167640" y="1063752"/>
                </a:lnTo>
                <a:lnTo>
                  <a:pt x="192024" y="1063752"/>
                </a:lnTo>
                <a:lnTo>
                  <a:pt x="192024" y="1066800"/>
                </a:lnTo>
                <a:lnTo>
                  <a:pt x="190500" y="1069848"/>
                </a:lnTo>
                <a:lnTo>
                  <a:pt x="190500" y="1071372"/>
                </a:lnTo>
                <a:lnTo>
                  <a:pt x="187452" y="1074420"/>
                </a:lnTo>
                <a:lnTo>
                  <a:pt x="185928" y="1077468"/>
                </a:lnTo>
                <a:lnTo>
                  <a:pt x="182880" y="1080516"/>
                </a:lnTo>
                <a:lnTo>
                  <a:pt x="178307" y="1083564"/>
                </a:lnTo>
                <a:lnTo>
                  <a:pt x="176783" y="1083564"/>
                </a:lnTo>
                <a:lnTo>
                  <a:pt x="170688" y="1086612"/>
                </a:lnTo>
                <a:lnTo>
                  <a:pt x="152400" y="1092708"/>
                </a:lnTo>
                <a:lnTo>
                  <a:pt x="141732" y="1094232"/>
                </a:lnTo>
                <a:lnTo>
                  <a:pt x="129540" y="1097280"/>
                </a:lnTo>
                <a:lnTo>
                  <a:pt x="102108" y="1100328"/>
                </a:lnTo>
                <a:lnTo>
                  <a:pt x="53340" y="1104900"/>
                </a:lnTo>
                <a:lnTo>
                  <a:pt x="36576" y="1104900"/>
                </a:lnTo>
                <a:lnTo>
                  <a:pt x="18288" y="1106424"/>
                </a:lnTo>
                <a:close/>
              </a:path>
            </a:pathLst>
          </a:custGeom>
          <a:solidFill>
            <a:srgbClr val="007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Critical-</a:t>
            </a:r>
            <a:r>
              <a:rPr dirty="0"/>
              <a:t>Section</a:t>
            </a:r>
            <a:r>
              <a:rPr spc="-60" dirty="0"/>
              <a:t> </a:t>
            </a:r>
            <a:r>
              <a:rPr spc="-20" dirty="0"/>
              <a:t>(CS)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53" y="1896907"/>
            <a:ext cx="992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Process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spc="-50" dirty="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53" y="3622007"/>
            <a:ext cx="989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Process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spc="-50" dirty="0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24000" y="1290002"/>
            <a:ext cx="1149350" cy="3515995"/>
            <a:chOff x="1524000" y="1290002"/>
            <a:chExt cx="1149350" cy="3515995"/>
          </a:xfrm>
        </p:grpSpPr>
        <p:sp>
          <p:nvSpPr>
            <p:cNvPr id="6" name="object 6"/>
            <p:cNvSpPr/>
            <p:nvPr/>
          </p:nvSpPr>
          <p:spPr>
            <a:xfrm>
              <a:off x="1524000" y="2043696"/>
              <a:ext cx="1143000" cy="1781810"/>
            </a:xfrm>
            <a:custGeom>
              <a:avLst/>
              <a:gdLst/>
              <a:ahLst/>
              <a:cxnLst/>
              <a:rect l="l" t="t" r="r" b="b"/>
              <a:pathLst>
                <a:path w="1143000" h="1781810">
                  <a:moveTo>
                    <a:pt x="1143000" y="1752600"/>
                  </a:moveTo>
                  <a:lnTo>
                    <a:pt x="0" y="1752600"/>
                  </a:lnTo>
                  <a:lnTo>
                    <a:pt x="0" y="1781556"/>
                  </a:lnTo>
                  <a:lnTo>
                    <a:pt x="1143000" y="1781556"/>
                  </a:lnTo>
                  <a:lnTo>
                    <a:pt x="1143000" y="1752600"/>
                  </a:lnTo>
                  <a:close/>
                </a:path>
                <a:path w="1143000" h="1781810">
                  <a:moveTo>
                    <a:pt x="1143000" y="0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1143000" y="28956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67762" y="1295399"/>
              <a:ext cx="0" cy="3505200"/>
            </a:xfrm>
            <a:custGeom>
              <a:avLst/>
              <a:gdLst/>
              <a:ahLst/>
              <a:cxnLst/>
              <a:rect l="l" t="t" r="r" b="b"/>
              <a:pathLst>
                <a:path h="3505200">
                  <a:moveTo>
                    <a:pt x="0" y="0"/>
                  </a:moveTo>
                  <a:lnTo>
                    <a:pt x="0" y="3505199"/>
                  </a:lnTo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025108" y="4146290"/>
            <a:ext cx="294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ahoma"/>
                <a:cs typeface="Tahoma"/>
              </a:rPr>
              <a:t>T</a:t>
            </a:r>
            <a:r>
              <a:rPr sz="1800" spc="-37" baseline="-20833" dirty="0">
                <a:latin typeface="Tahoma"/>
                <a:cs typeface="Tahoma"/>
              </a:rPr>
              <a:t>1</a:t>
            </a:r>
            <a:endParaRPr sz="1800" baseline="-20833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647188" y="1976627"/>
            <a:ext cx="1169035" cy="2139950"/>
            <a:chOff x="2647188" y="1976627"/>
            <a:chExt cx="1169035" cy="2139950"/>
          </a:xfrm>
        </p:grpSpPr>
        <p:sp>
          <p:nvSpPr>
            <p:cNvPr id="10" name="object 10"/>
            <p:cNvSpPr/>
            <p:nvPr/>
          </p:nvSpPr>
          <p:spPr>
            <a:xfrm>
              <a:off x="2647188" y="3576827"/>
              <a:ext cx="532130" cy="539750"/>
            </a:xfrm>
            <a:custGeom>
              <a:avLst/>
              <a:gdLst/>
              <a:ahLst/>
              <a:cxnLst/>
              <a:rect l="l" t="t" r="r" b="b"/>
              <a:pathLst>
                <a:path w="532130" h="539750">
                  <a:moveTo>
                    <a:pt x="43954" y="160743"/>
                  </a:moveTo>
                  <a:lnTo>
                    <a:pt x="34502" y="158621"/>
                  </a:lnTo>
                  <a:lnTo>
                    <a:pt x="38100" y="147828"/>
                  </a:lnTo>
                  <a:lnTo>
                    <a:pt x="50291" y="128015"/>
                  </a:lnTo>
                  <a:lnTo>
                    <a:pt x="79248" y="89915"/>
                  </a:lnTo>
                  <a:lnTo>
                    <a:pt x="135636" y="42672"/>
                  </a:lnTo>
                  <a:lnTo>
                    <a:pt x="178308" y="19811"/>
                  </a:lnTo>
                  <a:lnTo>
                    <a:pt x="237744" y="3048"/>
                  </a:lnTo>
                  <a:lnTo>
                    <a:pt x="249936" y="1524"/>
                  </a:lnTo>
                  <a:lnTo>
                    <a:pt x="262128" y="1524"/>
                  </a:lnTo>
                  <a:lnTo>
                    <a:pt x="274319" y="0"/>
                  </a:lnTo>
                  <a:lnTo>
                    <a:pt x="298704" y="3048"/>
                  </a:lnTo>
                  <a:lnTo>
                    <a:pt x="310895" y="7620"/>
                  </a:lnTo>
                  <a:lnTo>
                    <a:pt x="316991" y="10667"/>
                  </a:lnTo>
                  <a:lnTo>
                    <a:pt x="249936" y="10667"/>
                  </a:lnTo>
                  <a:lnTo>
                    <a:pt x="239268" y="13715"/>
                  </a:lnTo>
                  <a:lnTo>
                    <a:pt x="227076" y="15239"/>
                  </a:lnTo>
                  <a:lnTo>
                    <a:pt x="216408" y="18287"/>
                  </a:lnTo>
                  <a:lnTo>
                    <a:pt x="204215" y="21335"/>
                  </a:lnTo>
                  <a:lnTo>
                    <a:pt x="161543" y="39624"/>
                  </a:lnTo>
                  <a:lnTo>
                    <a:pt x="120395" y="65532"/>
                  </a:lnTo>
                  <a:lnTo>
                    <a:pt x="85343" y="97535"/>
                  </a:lnTo>
                  <a:lnTo>
                    <a:pt x="57912" y="132587"/>
                  </a:lnTo>
                  <a:lnTo>
                    <a:pt x="45719" y="152400"/>
                  </a:lnTo>
                  <a:lnTo>
                    <a:pt x="46735" y="152400"/>
                  </a:lnTo>
                  <a:lnTo>
                    <a:pt x="43954" y="160743"/>
                  </a:lnTo>
                  <a:close/>
                </a:path>
                <a:path w="532130" h="539750">
                  <a:moveTo>
                    <a:pt x="521208" y="539496"/>
                  </a:moveTo>
                  <a:lnTo>
                    <a:pt x="521208" y="489204"/>
                  </a:lnTo>
                  <a:lnTo>
                    <a:pt x="518160" y="464820"/>
                  </a:lnTo>
                  <a:lnTo>
                    <a:pt x="516636" y="438912"/>
                  </a:lnTo>
                  <a:lnTo>
                    <a:pt x="513588" y="414528"/>
                  </a:lnTo>
                  <a:lnTo>
                    <a:pt x="509016" y="391668"/>
                  </a:lnTo>
                  <a:lnTo>
                    <a:pt x="504444" y="367284"/>
                  </a:lnTo>
                  <a:lnTo>
                    <a:pt x="489204" y="297179"/>
                  </a:lnTo>
                  <a:lnTo>
                    <a:pt x="467868" y="233172"/>
                  </a:lnTo>
                  <a:lnTo>
                    <a:pt x="452628" y="193548"/>
                  </a:lnTo>
                  <a:lnTo>
                    <a:pt x="434340" y="155448"/>
                  </a:lnTo>
                  <a:lnTo>
                    <a:pt x="414528" y="121920"/>
                  </a:lnTo>
                  <a:lnTo>
                    <a:pt x="405384" y="106680"/>
                  </a:lnTo>
                  <a:lnTo>
                    <a:pt x="373380" y="65532"/>
                  </a:lnTo>
                  <a:lnTo>
                    <a:pt x="341376" y="35052"/>
                  </a:lnTo>
                  <a:lnTo>
                    <a:pt x="307848" y="16763"/>
                  </a:lnTo>
                  <a:lnTo>
                    <a:pt x="284988" y="10667"/>
                  </a:lnTo>
                  <a:lnTo>
                    <a:pt x="316991" y="10667"/>
                  </a:lnTo>
                  <a:lnTo>
                    <a:pt x="358140" y="36576"/>
                  </a:lnTo>
                  <a:lnTo>
                    <a:pt x="391668" y="71628"/>
                  </a:lnTo>
                  <a:lnTo>
                    <a:pt x="402336" y="86867"/>
                  </a:lnTo>
                  <a:lnTo>
                    <a:pt x="413004" y="100584"/>
                  </a:lnTo>
                  <a:lnTo>
                    <a:pt x="423672" y="117348"/>
                  </a:lnTo>
                  <a:lnTo>
                    <a:pt x="432816" y="134111"/>
                  </a:lnTo>
                  <a:lnTo>
                    <a:pt x="443484" y="150876"/>
                  </a:lnTo>
                  <a:lnTo>
                    <a:pt x="452628" y="170687"/>
                  </a:lnTo>
                  <a:lnTo>
                    <a:pt x="460248" y="188976"/>
                  </a:lnTo>
                  <a:lnTo>
                    <a:pt x="469392" y="208787"/>
                  </a:lnTo>
                  <a:lnTo>
                    <a:pt x="492252" y="272796"/>
                  </a:lnTo>
                  <a:lnTo>
                    <a:pt x="498348" y="295655"/>
                  </a:lnTo>
                  <a:lnTo>
                    <a:pt x="509016" y="341376"/>
                  </a:lnTo>
                  <a:lnTo>
                    <a:pt x="515112" y="365760"/>
                  </a:lnTo>
                  <a:lnTo>
                    <a:pt x="518160" y="390144"/>
                  </a:lnTo>
                  <a:lnTo>
                    <a:pt x="522732" y="414528"/>
                  </a:lnTo>
                  <a:lnTo>
                    <a:pt x="528828" y="463296"/>
                  </a:lnTo>
                  <a:lnTo>
                    <a:pt x="530352" y="489204"/>
                  </a:lnTo>
                  <a:lnTo>
                    <a:pt x="530352" y="513588"/>
                  </a:lnTo>
                  <a:lnTo>
                    <a:pt x="531876" y="537972"/>
                  </a:lnTo>
                  <a:lnTo>
                    <a:pt x="521208" y="539496"/>
                  </a:lnTo>
                  <a:close/>
                </a:path>
                <a:path w="532130" h="539750">
                  <a:moveTo>
                    <a:pt x="19812" y="233172"/>
                  </a:moveTo>
                  <a:lnTo>
                    <a:pt x="0" y="150876"/>
                  </a:lnTo>
                  <a:lnTo>
                    <a:pt x="34502" y="158621"/>
                  </a:lnTo>
                  <a:lnTo>
                    <a:pt x="30480" y="170687"/>
                  </a:lnTo>
                  <a:lnTo>
                    <a:pt x="39624" y="173735"/>
                  </a:lnTo>
                  <a:lnTo>
                    <a:pt x="69572" y="173735"/>
                  </a:lnTo>
                  <a:lnTo>
                    <a:pt x="19812" y="233172"/>
                  </a:lnTo>
                  <a:close/>
                </a:path>
                <a:path w="532130" h="539750">
                  <a:moveTo>
                    <a:pt x="46735" y="152400"/>
                  </a:moveTo>
                  <a:lnTo>
                    <a:pt x="45719" y="152400"/>
                  </a:lnTo>
                  <a:lnTo>
                    <a:pt x="47243" y="150876"/>
                  </a:lnTo>
                  <a:lnTo>
                    <a:pt x="46735" y="152400"/>
                  </a:lnTo>
                  <a:close/>
                </a:path>
                <a:path w="532130" h="539750">
                  <a:moveTo>
                    <a:pt x="39624" y="173735"/>
                  </a:moveTo>
                  <a:lnTo>
                    <a:pt x="30480" y="170687"/>
                  </a:lnTo>
                  <a:lnTo>
                    <a:pt x="34502" y="158621"/>
                  </a:lnTo>
                  <a:lnTo>
                    <a:pt x="43954" y="160743"/>
                  </a:lnTo>
                  <a:lnTo>
                    <a:pt x="39624" y="173735"/>
                  </a:lnTo>
                  <a:close/>
                </a:path>
                <a:path w="532130" h="539750">
                  <a:moveTo>
                    <a:pt x="69572" y="173735"/>
                  </a:moveTo>
                  <a:lnTo>
                    <a:pt x="39624" y="173735"/>
                  </a:lnTo>
                  <a:lnTo>
                    <a:pt x="43954" y="160743"/>
                  </a:lnTo>
                  <a:lnTo>
                    <a:pt x="74676" y="167639"/>
                  </a:lnTo>
                  <a:lnTo>
                    <a:pt x="69572" y="1737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66999" y="1981199"/>
              <a:ext cx="1143000" cy="228600"/>
            </a:xfrm>
            <a:custGeom>
              <a:avLst/>
              <a:gdLst/>
              <a:ahLst/>
              <a:cxnLst/>
              <a:rect l="l" t="t" r="r" b="b"/>
              <a:pathLst>
                <a:path w="1143000" h="228600">
                  <a:moveTo>
                    <a:pt x="1143000" y="228600"/>
                  </a:moveTo>
                  <a:lnTo>
                    <a:pt x="0" y="228600"/>
                  </a:lnTo>
                  <a:lnTo>
                    <a:pt x="0" y="0"/>
                  </a:lnTo>
                  <a:lnTo>
                    <a:pt x="1143000" y="0"/>
                  </a:lnTo>
                  <a:lnTo>
                    <a:pt x="1143000" y="22860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62427" y="1976627"/>
              <a:ext cx="1153795" cy="239395"/>
            </a:xfrm>
            <a:custGeom>
              <a:avLst/>
              <a:gdLst/>
              <a:ahLst/>
              <a:cxnLst/>
              <a:rect l="l" t="t" r="r" b="b"/>
              <a:pathLst>
                <a:path w="1153795" h="239394">
                  <a:moveTo>
                    <a:pt x="1153668" y="239268"/>
                  </a:moveTo>
                  <a:lnTo>
                    <a:pt x="0" y="239268"/>
                  </a:lnTo>
                  <a:lnTo>
                    <a:pt x="0" y="0"/>
                  </a:lnTo>
                  <a:lnTo>
                    <a:pt x="1153668" y="0"/>
                  </a:lnTo>
                  <a:lnTo>
                    <a:pt x="115366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228600"/>
                  </a:lnTo>
                  <a:lnTo>
                    <a:pt x="4572" y="228600"/>
                  </a:lnTo>
                  <a:lnTo>
                    <a:pt x="10668" y="233172"/>
                  </a:lnTo>
                  <a:lnTo>
                    <a:pt x="1153668" y="233172"/>
                  </a:lnTo>
                  <a:lnTo>
                    <a:pt x="1153668" y="239268"/>
                  </a:lnTo>
                  <a:close/>
                </a:path>
                <a:path w="1153795" h="239394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153795" h="239394">
                  <a:moveTo>
                    <a:pt x="114300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143000" y="4572"/>
                  </a:lnTo>
                  <a:lnTo>
                    <a:pt x="1143000" y="10668"/>
                  </a:lnTo>
                  <a:close/>
                </a:path>
                <a:path w="1153795" h="239394">
                  <a:moveTo>
                    <a:pt x="1143000" y="233172"/>
                  </a:moveTo>
                  <a:lnTo>
                    <a:pt x="1143000" y="4572"/>
                  </a:lnTo>
                  <a:lnTo>
                    <a:pt x="1147572" y="10668"/>
                  </a:lnTo>
                  <a:lnTo>
                    <a:pt x="1153668" y="10668"/>
                  </a:lnTo>
                  <a:lnTo>
                    <a:pt x="1153668" y="228600"/>
                  </a:lnTo>
                  <a:lnTo>
                    <a:pt x="1147572" y="228600"/>
                  </a:lnTo>
                  <a:lnTo>
                    <a:pt x="1143000" y="233172"/>
                  </a:lnTo>
                  <a:close/>
                </a:path>
                <a:path w="1153795" h="239394">
                  <a:moveTo>
                    <a:pt x="1153668" y="10668"/>
                  </a:moveTo>
                  <a:lnTo>
                    <a:pt x="1147572" y="10668"/>
                  </a:lnTo>
                  <a:lnTo>
                    <a:pt x="1143000" y="4572"/>
                  </a:lnTo>
                  <a:lnTo>
                    <a:pt x="1153668" y="4572"/>
                  </a:lnTo>
                  <a:lnTo>
                    <a:pt x="1153668" y="10668"/>
                  </a:lnTo>
                  <a:close/>
                </a:path>
                <a:path w="1153795" h="239394">
                  <a:moveTo>
                    <a:pt x="10668" y="233172"/>
                  </a:moveTo>
                  <a:lnTo>
                    <a:pt x="4572" y="228600"/>
                  </a:lnTo>
                  <a:lnTo>
                    <a:pt x="10668" y="228600"/>
                  </a:lnTo>
                  <a:lnTo>
                    <a:pt x="10668" y="233172"/>
                  </a:lnTo>
                  <a:close/>
                </a:path>
                <a:path w="1153795" h="239394">
                  <a:moveTo>
                    <a:pt x="1143000" y="233172"/>
                  </a:moveTo>
                  <a:lnTo>
                    <a:pt x="10668" y="233172"/>
                  </a:lnTo>
                  <a:lnTo>
                    <a:pt x="10668" y="228600"/>
                  </a:lnTo>
                  <a:lnTo>
                    <a:pt x="1143000" y="228600"/>
                  </a:lnTo>
                  <a:lnTo>
                    <a:pt x="1143000" y="233172"/>
                  </a:lnTo>
                  <a:close/>
                </a:path>
                <a:path w="1153795" h="239394">
                  <a:moveTo>
                    <a:pt x="1153668" y="233172"/>
                  </a:moveTo>
                  <a:lnTo>
                    <a:pt x="1143000" y="233172"/>
                  </a:lnTo>
                  <a:lnTo>
                    <a:pt x="1147572" y="228600"/>
                  </a:lnTo>
                  <a:lnTo>
                    <a:pt x="1153668" y="228600"/>
                  </a:lnTo>
                  <a:lnTo>
                    <a:pt x="1153668" y="2331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202944" y="1361986"/>
            <a:ext cx="2626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A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enters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critical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section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636519" y="1290002"/>
            <a:ext cx="1179830" cy="3515995"/>
            <a:chOff x="2636519" y="1290002"/>
            <a:chExt cx="1179830" cy="3515995"/>
          </a:xfrm>
        </p:grpSpPr>
        <p:sp>
          <p:nvSpPr>
            <p:cNvPr id="15" name="object 15"/>
            <p:cNvSpPr/>
            <p:nvPr/>
          </p:nvSpPr>
          <p:spPr>
            <a:xfrm>
              <a:off x="2636507" y="1527060"/>
              <a:ext cx="1174115" cy="2298700"/>
            </a:xfrm>
            <a:custGeom>
              <a:avLst/>
              <a:gdLst/>
              <a:ahLst/>
              <a:cxnLst/>
              <a:rect l="l" t="t" r="r" b="b"/>
              <a:pathLst>
                <a:path w="1174114" h="2298700">
                  <a:moveTo>
                    <a:pt x="489216" y="9144"/>
                  </a:moveTo>
                  <a:lnTo>
                    <a:pt x="487692" y="0"/>
                  </a:lnTo>
                  <a:lnTo>
                    <a:pt x="466344" y="0"/>
                  </a:lnTo>
                  <a:lnTo>
                    <a:pt x="423672" y="6096"/>
                  </a:lnTo>
                  <a:lnTo>
                    <a:pt x="359664" y="25908"/>
                  </a:lnTo>
                  <a:lnTo>
                    <a:pt x="298704" y="56388"/>
                  </a:lnTo>
                  <a:lnTo>
                    <a:pt x="259080" y="82296"/>
                  </a:lnTo>
                  <a:lnTo>
                    <a:pt x="222504" y="112776"/>
                  </a:lnTo>
                  <a:lnTo>
                    <a:pt x="170700" y="166116"/>
                  </a:lnTo>
                  <a:lnTo>
                    <a:pt x="140208" y="204216"/>
                  </a:lnTo>
                  <a:lnTo>
                    <a:pt x="111252" y="245364"/>
                  </a:lnTo>
                  <a:lnTo>
                    <a:pt x="99060" y="268224"/>
                  </a:lnTo>
                  <a:lnTo>
                    <a:pt x="86868" y="289560"/>
                  </a:lnTo>
                  <a:lnTo>
                    <a:pt x="65532" y="335280"/>
                  </a:lnTo>
                  <a:lnTo>
                    <a:pt x="48768" y="382524"/>
                  </a:lnTo>
                  <a:lnTo>
                    <a:pt x="36576" y="431292"/>
                  </a:lnTo>
                  <a:lnTo>
                    <a:pt x="33439" y="455345"/>
                  </a:lnTo>
                  <a:lnTo>
                    <a:pt x="0" y="452628"/>
                  </a:lnTo>
                  <a:lnTo>
                    <a:pt x="30480" y="530352"/>
                  </a:lnTo>
                  <a:lnTo>
                    <a:pt x="69037" y="467868"/>
                  </a:lnTo>
                  <a:lnTo>
                    <a:pt x="74676" y="458724"/>
                  </a:lnTo>
                  <a:lnTo>
                    <a:pt x="42760" y="456107"/>
                  </a:lnTo>
                  <a:lnTo>
                    <a:pt x="45720" y="434340"/>
                  </a:lnTo>
                  <a:lnTo>
                    <a:pt x="57912" y="385572"/>
                  </a:lnTo>
                  <a:lnTo>
                    <a:pt x="74676" y="339852"/>
                  </a:lnTo>
                  <a:lnTo>
                    <a:pt x="96012" y="294132"/>
                  </a:lnTo>
                  <a:lnTo>
                    <a:pt x="118872" y="251460"/>
                  </a:lnTo>
                  <a:lnTo>
                    <a:pt x="147828" y="210312"/>
                  </a:lnTo>
                  <a:lnTo>
                    <a:pt x="161544" y="190500"/>
                  </a:lnTo>
                  <a:lnTo>
                    <a:pt x="178308" y="172212"/>
                  </a:lnTo>
                  <a:lnTo>
                    <a:pt x="193560" y="153924"/>
                  </a:lnTo>
                  <a:lnTo>
                    <a:pt x="210312" y="137160"/>
                  </a:lnTo>
                  <a:lnTo>
                    <a:pt x="265176" y="89916"/>
                  </a:lnTo>
                  <a:lnTo>
                    <a:pt x="323088" y="53340"/>
                  </a:lnTo>
                  <a:lnTo>
                    <a:pt x="362712" y="35052"/>
                  </a:lnTo>
                  <a:lnTo>
                    <a:pt x="384048" y="27432"/>
                  </a:lnTo>
                  <a:lnTo>
                    <a:pt x="403860" y="19812"/>
                  </a:lnTo>
                  <a:lnTo>
                    <a:pt x="425196" y="15240"/>
                  </a:lnTo>
                  <a:lnTo>
                    <a:pt x="467868" y="9144"/>
                  </a:lnTo>
                  <a:lnTo>
                    <a:pt x="489216" y="9144"/>
                  </a:lnTo>
                  <a:close/>
                </a:path>
                <a:path w="1174114" h="2298700">
                  <a:moveTo>
                    <a:pt x="1173492" y="2269223"/>
                  </a:moveTo>
                  <a:lnTo>
                    <a:pt x="30492" y="2269223"/>
                  </a:lnTo>
                  <a:lnTo>
                    <a:pt x="30492" y="2298192"/>
                  </a:lnTo>
                  <a:lnTo>
                    <a:pt x="1173492" y="2298192"/>
                  </a:lnTo>
                  <a:lnTo>
                    <a:pt x="1173492" y="22692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10762" y="1295399"/>
              <a:ext cx="0" cy="3505200"/>
            </a:xfrm>
            <a:custGeom>
              <a:avLst/>
              <a:gdLst/>
              <a:ahLst/>
              <a:cxnLst/>
              <a:rect l="l" t="t" r="r" b="b"/>
              <a:pathLst>
                <a:path h="3505200">
                  <a:moveTo>
                    <a:pt x="0" y="0"/>
                  </a:moveTo>
                  <a:lnTo>
                    <a:pt x="0" y="3505199"/>
                  </a:lnTo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168105" y="4146290"/>
            <a:ext cx="294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ahoma"/>
                <a:cs typeface="Tahoma"/>
              </a:rPr>
              <a:t>T</a:t>
            </a:r>
            <a:r>
              <a:rPr sz="1800" spc="-37" baseline="-20833" dirty="0">
                <a:latin typeface="Tahoma"/>
                <a:cs typeface="Tahoma"/>
              </a:rPr>
              <a:t>2</a:t>
            </a:r>
            <a:endParaRPr sz="1800" baseline="-20833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698747" y="1290002"/>
            <a:ext cx="2098675" cy="3890645"/>
            <a:chOff x="3698747" y="1290002"/>
            <a:chExt cx="2098675" cy="3890645"/>
          </a:xfrm>
        </p:grpSpPr>
        <p:sp>
          <p:nvSpPr>
            <p:cNvPr id="19" name="object 19"/>
            <p:cNvSpPr/>
            <p:nvPr/>
          </p:nvSpPr>
          <p:spPr>
            <a:xfrm>
              <a:off x="3698735" y="3576827"/>
              <a:ext cx="646430" cy="1603375"/>
            </a:xfrm>
            <a:custGeom>
              <a:avLst/>
              <a:gdLst/>
              <a:ahLst/>
              <a:cxnLst/>
              <a:rect l="l" t="t" r="r" b="b"/>
              <a:pathLst>
                <a:path w="646429" h="1603375">
                  <a:moveTo>
                    <a:pt x="623328" y="537972"/>
                  </a:moveTo>
                  <a:lnTo>
                    <a:pt x="621804" y="513588"/>
                  </a:lnTo>
                  <a:lnTo>
                    <a:pt x="621804" y="489204"/>
                  </a:lnTo>
                  <a:lnTo>
                    <a:pt x="620280" y="463296"/>
                  </a:lnTo>
                  <a:lnTo>
                    <a:pt x="614184" y="414528"/>
                  </a:lnTo>
                  <a:lnTo>
                    <a:pt x="609612" y="390144"/>
                  </a:lnTo>
                  <a:lnTo>
                    <a:pt x="606564" y="365760"/>
                  </a:lnTo>
                  <a:lnTo>
                    <a:pt x="600468" y="341388"/>
                  </a:lnTo>
                  <a:lnTo>
                    <a:pt x="589800" y="295656"/>
                  </a:lnTo>
                  <a:lnTo>
                    <a:pt x="583704" y="272796"/>
                  </a:lnTo>
                  <a:lnTo>
                    <a:pt x="560844" y="208788"/>
                  </a:lnTo>
                  <a:lnTo>
                    <a:pt x="551700" y="188976"/>
                  </a:lnTo>
                  <a:lnTo>
                    <a:pt x="544080" y="170688"/>
                  </a:lnTo>
                  <a:lnTo>
                    <a:pt x="534936" y="150876"/>
                  </a:lnTo>
                  <a:lnTo>
                    <a:pt x="524268" y="134112"/>
                  </a:lnTo>
                  <a:lnTo>
                    <a:pt x="515124" y="117348"/>
                  </a:lnTo>
                  <a:lnTo>
                    <a:pt x="504456" y="100596"/>
                  </a:lnTo>
                  <a:lnTo>
                    <a:pt x="493788" y="86868"/>
                  </a:lnTo>
                  <a:lnTo>
                    <a:pt x="483120" y="71628"/>
                  </a:lnTo>
                  <a:lnTo>
                    <a:pt x="449592" y="36576"/>
                  </a:lnTo>
                  <a:lnTo>
                    <a:pt x="408444" y="10668"/>
                  </a:lnTo>
                  <a:lnTo>
                    <a:pt x="402348" y="7620"/>
                  </a:lnTo>
                  <a:lnTo>
                    <a:pt x="390156" y="3048"/>
                  </a:lnTo>
                  <a:lnTo>
                    <a:pt x="365772" y="0"/>
                  </a:lnTo>
                  <a:lnTo>
                    <a:pt x="353580" y="1524"/>
                  </a:lnTo>
                  <a:lnTo>
                    <a:pt x="341388" y="1524"/>
                  </a:lnTo>
                  <a:lnTo>
                    <a:pt x="292620" y="12192"/>
                  </a:lnTo>
                  <a:lnTo>
                    <a:pt x="248424" y="30480"/>
                  </a:lnTo>
                  <a:lnTo>
                    <a:pt x="187464" y="73152"/>
                  </a:lnTo>
                  <a:lnTo>
                    <a:pt x="155460" y="108204"/>
                  </a:lnTo>
                  <a:lnTo>
                    <a:pt x="129552" y="147828"/>
                  </a:lnTo>
                  <a:lnTo>
                    <a:pt x="125945" y="158623"/>
                  </a:lnTo>
                  <a:lnTo>
                    <a:pt x="91452" y="150876"/>
                  </a:lnTo>
                  <a:lnTo>
                    <a:pt x="111264" y="233172"/>
                  </a:lnTo>
                  <a:lnTo>
                    <a:pt x="161023" y="173736"/>
                  </a:lnTo>
                  <a:lnTo>
                    <a:pt x="166128" y="167640"/>
                  </a:lnTo>
                  <a:lnTo>
                    <a:pt x="135407" y="160743"/>
                  </a:lnTo>
                  <a:lnTo>
                    <a:pt x="138188" y="152400"/>
                  </a:lnTo>
                  <a:lnTo>
                    <a:pt x="138696" y="150876"/>
                  </a:lnTo>
                  <a:lnTo>
                    <a:pt x="161556" y="114300"/>
                  </a:lnTo>
                  <a:lnTo>
                    <a:pt x="193560" y="80772"/>
                  </a:lnTo>
                  <a:lnTo>
                    <a:pt x="231660" y="51816"/>
                  </a:lnTo>
                  <a:lnTo>
                    <a:pt x="274332" y="28956"/>
                  </a:lnTo>
                  <a:lnTo>
                    <a:pt x="307860" y="18288"/>
                  </a:lnTo>
                  <a:lnTo>
                    <a:pt x="318528" y="15240"/>
                  </a:lnTo>
                  <a:lnTo>
                    <a:pt x="330720" y="13716"/>
                  </a:lnTo>
                  <a:lnTo>
                    <a:pt x="341388" y="10668"/>
                  </a:lnTo>
                  <a:lnTo>
                    <a:pt x="376440" y="10668"/>
                  </a:lnTo>
                  <a:lnTo>
                    <a:pt x="420636" y="27444"/>
                  </a:lnTo>
                  <a:lnTo>
                    <a:pt x="464832" y="65544"/>
                  </a:lnTo>
                  <a:lnTo>
                    <a:pt x="496836" y="106680"/>
                  </a:lnTo>
                  <a:lnTo>
                    <a:pt x="505980" y="121920"/>
                  </a:lnTo>
                  <a:lnTo>
                    <a:pt x="516648" y="138696"/>
                  </a:lnTo>
                  <a:lnTo>
                    <a:pt x="534936" y="173736"/>
                  </a:lnTo>
                  <a:lnTo>
                    <a:pt x="559320" y="233172"/>
                  </a:lnTo>
                  <a:lnTo>
                    <a:pt x="574560" y="275844"/>
                  </a:lnTo>
                  <a:lnTo>
                    <a:pt x="591324" y="344424"/>
                  </a:lnTo>
                  <a:lnTo>
                    <a:pt x="600468" y="391668"/>
                  </a:lnTo>
                  <a:lnTo>
                    <a:pt x="605040" y="414528"/>
                  </a:lnTo>
                  <a:lnTo>
                    <a:pt x="608088" y="438912"/>
                  </a:lnTo>
                  <a:lnTo>
                    <a:pt x="609612" y="464820"/>
                  </a:lnTo>
                  <a:lnTo>
                    <a:pt x="612660" y="489204"/>
                  </a:lnTo>
                  <a:lnTo>
                    <a:pt x="612660" y="539508"/>
                  </a:lnTo>
                  <a:lnTo>
                    <a:pt x="623328" y="537972"/>
                  </a:lnTo>
                  <a:close/>
                </a:path>
                <a:path w="646429" h="1603375">
                  <a:moveTo>
                    <a:pt x="646188" y="1594116"/>
                  </a:moveTo>
                  <a:lnTo>
                    <a:pt x="630936" y="1594116"/>
                  </a:lnTo>
                  <a:lnTo>
                    <a:pt x="603504" y="1591068"/>
                  </a:lnTo>
                  <a:lnTo>
                    <a:pt x="589788" y="1588020"/>
                  </a:lnTo>
                  <a:lnTo>
                    <a:pt x="576072" y="1583448"/>
                  </a:lnTo>
                  <a:lnTo>
                    <a:pt x="560832" y="1578876"/>
                  </a:lnTo>
                  <a:lnTo>
                    <a:pt x="505968" y="1552968"/>
                  </a:lnTo>
                  <a:lnTo>
                    <a:pt x="464832" y="1525536"/>
                  </a:lnTo>
                  <a:lnTo>
                    <a:pt x="437388" y="1502676"/>
                  </a:lnTo>
                  <a:lnTo>
                    <a:pt x="425196" y="1492008"/>
                  </a:lnTo>
                  <a:lnTo>
                    <a:pt x="411480" y="1478292"/>
                  </a:lnTo>
                  <a:lnTo>
                    <a:pt x="397764" y="1466100"/>
                  </a:lnTo>
                  <a:lnTo>
                    <a:pt x="385572" y="1450860"/>
                  </a:lnTo>
                  <a:lnTo>
                    <a:pt x="371868" y="1437144"/>
                  </a:lnTo>
                  <a:lnTo>
                    <a:pt x="359664" y="1421904"/>
                  </a:lnTo>
                  <a:lnTo>
                    <a:pt x="347472" y="1405140"/>
                  </a:lnTo>
                  <a:lnTo>
                    <a:pt x="335280" y="1389900"/>
                  </a:lnTo>
                  <a:lnTo>
                    <a:pt x="323100" y="1373136"/>
                  </a:lnTo>
                  <a:lnTo>
                    <a:pt x="298704" y="1336560"/>
                  </a:lnTo>
                  <a:lnTo>
                    <a:pt x="274320" y="1298460"/>
                  </a:lnTo>
                  <a:lnTo>
                    <a:pt x="252984" y="1258836"/>
                  </a:lnTo>
                  <a:lnTo>
                    <a:pt x="230124" y="1217688"/>
                  </a:lnTo>
                  <a:lnTo>
                    <a:pt x="210324" y="1175016"/>
                  </a:lnTo>
                  <a:lnTo>
                    <a:pt x="188976" y="1129296"/>
                  </a:lnTo>
                  <a:lnTo>
                    <a:pt x="170700" y="1083576"/>
                  </a:lnTo>
                  <a:lnTo>
                    <a:pt x="152400" y="1034808"/>
                  </a:lnTo>
                  <a:lnTo>
                    <a:pt x="135636" y="986040"/>
                  </a:lnTo>
                  <a:lnTo>
                    <a:pt x="105156" y="882408"/>
                  </a:lnTo>
                  <a:lnTo>
                    <a:pt x="92976" y="830592"/>
                  </a:lnTo>
                  <a:lnTo>
                    <a:pt x="80772" y="777252"/>
                  </a:lnTo>
                  <a:lnTo>
                    <a:pt x="70104" y="722388"/>
                  </a:lnTo>
                  <a:lnTo>
                    <a:pt x="60960" y="667524"/>
                  </a:lnTo>
                  <a:lnTo>
                    <a:pt x="54876" y="611136"/>
                  </a:lnTo>
                  <a:lnTo>
                    <a:pt x="48768" y="556272"/>
                  </a:lnTo>
                  <a:lnTo>
                    <a:pt x="44196" y="499884"/>
                  </a:lnTo>
                  <a:lnTo>
                    <a:pt x="43065" y="462445"/>
                  </a:lnTo>
                  <a:lnTo>
                    <a:pt x="76200" y="461784"/>
                  </a:lnTo>
                  <a:lnTo>
                    <a:pt x="69621" y="449592"/>
                  </a:lnTo>
                  <a:lnTo>
                    <a:pt x="35052" y="385584"/>
                  </a:lnTo>
                  <a:lnTo>
                    <a:pt x="0" y="463308"/>
                  </a:lnTo>
                  <a:lnTo>
                    <a:pt x="32804" y="462648"/>
                  </a:lnTo>
                  <a:lnTo>
                    <a:pt x="35052" y="499884"/>
                  </a:lnTo>
                  <a:lnTo>
                    <a:pt x="38100" y="556272"/>
                  </a:lnTo>
                  <a:lnTo>
                    <a:pt x="44196" y="612660"/>
                  </a:lnTo>
                  <a:lnTo>
                    <a:pt x="51816" y="669048"/>
                  </a:lnTo>
                  <a:lnTo>
                    <a:pt x="60960" y="723912"/>
                  </a:lnTo>
                  <a:lnTo>
                    <a:pt x="71628" y="778776"/>
                  </a:lnTo>
                  <a:lnTo>
                    <a:pt x="96024" y="885456"/>
                  </a:lnTo>
                  <a:lnTo>
                    <a:pt x="126492" y="989088"/>
                  </a:lnTo>
                  <a:lnTo>
                    <a:pt x="143256" y="1037856"/>
                  </a:lnTo>
                  <a:lnTo>
                    <a:pt x="161544" y="1086624"/>
                  </a:lnTo>
                  <a:lnTo>
                    <a:pt x="181356" y="1133868"/>
                  </a:lnTo>
                  <a:lnTo>
                    <a:pt x="201168" y="1178064"/>
                  </a:lnTo>
                  <a:lnTo>
                    <a:pt x="222504" y="1222260"/>
                  </a:lnTo>
                  <a:lnTo>
                    <a:pt x="243840" y="1263408"/>
                  </a:lnTo>
                  <a:lnTo>
                    <a:pt x="266700" y="1304556"/>
                  </a:lnTo>
                  <a:lnTo>
                    <a:pt x="291084" y="1342656"/>
                  </a:lnTo>
                  <a:lnTo>
                    <a:pt x="315468" y="1377708"/>
                  </a:lnTo>
                  <a:lnTo>
                    <a:pt x="352056" y="1428000"/>
                  </a:lnTo>
                  <a:lnTo>
                    <a:pt x="365760" y="1443240"/>
                  </a:lnTo>
                  <a:lnTo>
                    <a:pt x="377952" y="1458480"/>
                  </a:lnTo>
                  <a:lnTo>
                    <a:pt x="405384" y="1485912"/>
                  </a:lnTo>
                  <a:lnTo>
                    <a:pt x="419100" y="1498104"/>
                  </a:lnTo>
                  <a:lnTo>
                    <a:pt x="431292" y="1510296"/>
                  </a:lnTo>
                  <a:lnTo>
                    <a:pt x="445020" y="1522488"/>
                  </a:lnTo>
                  <a:lnTo>
                    <a:pt x="458724" y="1533156"/>
                  </a:lnTo>
                  <a:lnTo>
                    <a:pt x="473964" y="1542300"/>
                  </a:lnTo>
                  <a:lnTo>
                    <a:pt x="487680" y="1552968"/>
                  </a:lnTo>
                  <a:lnTo>
                    <a:pt x="501396" y="1560588"/>
                  </a:lnTo>
                  <a:lnTo>
                    <a:pt x="515112" y="1569732"/>
                  </a:lnTo>
                  <a:lnTo>
                    <a:pt x="530352" y="1575828"/>
                  </a:lnTo>
                  <a:lnTo>
                    <a:pt x="557784" y="1588020"/>
                  </a:lnTo>
                  <a:lnTo>
                    <a:pt x="573024" y="1592592"/>
                  </a:lnTo>
                  <a:lnTo>
                    <a:pt x="586740" y="1597164"/>
                  </a:lnTo>
                  <a:lnTo>
                    <a:pt x="601980" y="1600212"/>
                  </a:lnTo>
                  <a:lnTo>
                    <a:pt x="615696" y="1601736"/>
                  </a:lnTo>
                  <a:lnTo>
                    <a:pt x="630936" y="1603260"/>
                  </a:lnTo>
                  <a:lnTo>
                    <a:pt x="644664" y="1603260"/>
                  </a:lnTo>
                  <a:lnTo>
                    <a:pt x="646188" y="15941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09999" y="1981199"/>
              <a:ext cx="1981200" cy="228600"/>
            </a:xfrm>
            <a:custGeom>
              <a:avLst/>
              <a:gdLst/>
              <a:ahLst/>
              <a:cxnLst/>
              <a:rect l="l" t="t" r="r" b="b"/>
              <a:pathLst>
                <a:path w="1981200" h="228600">
                  <a:moveTo>
                    <a:pt x="1981200" y="228600"/>
                  </a:moveTo>
                  <a:lnTo>
                    <a:pt x="0" y="228600"/>
                  </a:lnTo>
                  <a:lnTo>
                    <a:pt x="0" y="0"/>
                  </a:lnTo>
                  <a:lnTo>
                    <a:pt x="1981200" y="0"/>
                  </a:lnTo>
                  <a:lnTo>
                    <a:pt x="1981200" y="22860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05415" y="1976640"/>
              <a:ext cx="1991995" cy="1850389"/>
            </a:xfrm>
            <a:custGeom>
              <a:avLst/>
              <a:gdLst/>
              <a:ahLst/>
              <a:cxnLst/>
              <a:rect l="l" t="t" r="r" b="b"/>
              <a:pathLst>
                <a:path w="1991995" h="1850389">
                  <a:moveTo>
                    <a:pt x="1985784" y="1821180"/>
                  </a:moveTo>
                  <a:lnTo>
                    <a:pt x="4584" y="1819643"/>
                  </a:lnTo>
                  <a:lnTo>
                    <a:pt x="4584" y="1848612"/>
                  </a:lnTo>
                  <a:lnTo>
                    <a:pt x="1985784" y="1850136"/>
                  </a:lnTo>
                  <a:lnTo>
                    <a:pt x="1985784" y="1821180"/>
                  </a:lnTo>
                  <a:close/>
                </a:path>
                <a:path w="1991995" h="1850389">
                  <a:moveTo>
                    <a:pt x="1991868" y="0"/>
                  </a:moveTo>
                  <a:lnTo>
                    <a:pt x="1981200" y="0"/>
                  </a:lnTo>
                  <a:lnTo>
                    <a:pt x="1981200" y="10668"/>
                  </a:lnTo>
                  <a:lnTo>
                    <a:pt x="1981200" y="228600"/>
                  </a:lnTo>
                  <a:lnTo>
                    <a:pt x="10668" y="228600"/>
                  </a:lnTo>
                  <a:lnTo>
                    <a:pt x="10668" y="10668"/>
                  </a:lnTo>
                  <a:lnTo>
                    <a:pt x="1981200" y="10668"/>
                  </a:lnTo>
                  <a:lnTo>
                    <a:pt x="1981200" y="0"/>
                  </a:lnTo>
                  <a:lnTo>
                    <a:pt x="0" y="0"/>
                  </a:lnTo>
                  <a:lnTo>
                    <a:pt x="0" y="239268"/>
                  </a:lnTo>
                  <a:lnTo>
                    <a:pt x="1991868" y="239268"/>
                  </a:lnTo>
                  <a:lnTo>
                    <a:pt x="1991868" y="233172"/>
                  </a:lnTo>
                  <a:lnTo>
                    <a:pt x="1991868" y="228600"/>
                  </a:lnTo>
                  <a:lnTo>
                    <a:pt x="1991868" y="10668"/>
                  </a:lnTo>
                  <a:lnTo>
                    <a:pt x="1991868" y="4572"/>
                  </a:lnTo>
                  <a:lnTo>
                    <a:pt x="19918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91961" y="1295399"/>
              <a:ext cx="0" cy="3505200"/>
            </a:xfrm>
            <a:custGeom>
              <a:avLst/>
              <a:gdLst/>
              <a:ahLst/>
              <a:cxnLst/>
              <a:rect l="l" t="t" r="r" b="b"/>
              <a:pathLst>
                <a:path h="3505200">
                  <a:moveTo>
                    <a:pt x="0" y="0"/>
                  </a:moveTo>
                  <a:lnTo>
                    <a:pt x="0" y="3505199"/>
                  </a:lnTo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422173" y="4853395"/>
            <a:ext cx="221234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B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attempts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enter </a:t>
            </a:r>
            <a:r>
              <a:rPr sz="2000" dirty="0">
                <a:latin typeface="Tahoma"/>
                <a:cs typeface="Tahoma"/>
              </a:rPr>
              <a:t>critical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section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49374" y="4146290"/>
            <a:ext cx="294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ahoma"/>
                <a:cs typeface="Tahoma"/>
              </a:rPr>
              <a:t>T</a:t>
            </a:r>
            <a:r>
              <a:rPr sz="1800" spc="-37" baseline="-20833" dirty="0">
                <a:latin typeface="Tahoma"/>
                <a:cs typeface="Tahoma"/>
              </a:rPr>
              <a:t>3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71388" y="3576827"/>
            <a:ext cx="532130" cy="539750"/>
          </a:xfrm>
          <a:custGeom>
            <a:avLst/>
            <a:gdLst/>
            <a:ahLst/>
            <a:cxnLst/>
            <a:rect l="l" t="t" r="r" b="b"/>
            <a:pathLst>
              <a:path w="532129" h="539750">
                <a:moveTo>
                  <a:pt x="43954" y="162267"/>
                </a:moveTo>
                <a:lnTo>
                  <a:pt x="34502" y="160145"/>
                </a:lnTo>
                <a:lnTo>
                  <a:pt x="38100" y="149352"/>
                </a:lnTo>
                <a:lnTo>
                  <a:pt x="38100" y="147828"/>
                </a:lnTo>
                <a:lnTo>
                  <a:pt x="64008" y="108204"/>
                </a:lnTo>
                <a:lnTo>
                  <a:pt x="96012" y="73152"/>
                </a:lnTo>
                <a:lnTo>
                  <a:pt x="135636" y="44196"/>
                </a:lnTo>
                <a:lnTo>
                  <a:pt x="178308" y="21335"/>
                </a:lnTo>
                <a:lnTo>
                  <a:pt x="237744" y="3048"/>
                </a:lnTo>
                <a:lnTo>
                  <a:pt x="249936" y="1524"/>
                </a:lnTo>
                <a:lnTo>
                  <a:pt x="262128" y="1524"/>
                </a:lnTo>
                <a:lnTo>
                  <a:pt x="274319" y="0"/>
                </a:lnTo>
                <a:lnTo>
                  <a:pt x="298704" y="3048"/>
                </a:lnTo>
                <a:lnTo>
                  <a:pt x="310895" y="7620"/>
                </a:lnTo>
                <a:lnTo>
                  <a:pt x="316991" y="10667"/>
                </a:lnTo>
                <a:lnTo>
                  <a:pt x="249936" y="10667"/>
                </a:lnTo>
                <a:lnTo>
                  <a:pt x="239268" y="13715"/>
                </a:lnTo>
                <a:lnTo>
                  <a:pt x="227076" y="15239"/>
                </a:lnTo>
                <a:lnTo>
                  <a:pt x="216408" y="18287"/>
                </a:lnTo>
                <a:lnTo>
                  <a:pt x="204215" y="21335"/>
                </a:lnTo>
                <a:lnTo>
                  <a:pt x="161543" y="39624"/>
                </a:lnTo>
                <a:lnTo>
                  <a:pt x="120395" y="65532"/>
                </a:lnTo>
                <a:lnTo>
                  <a:pt x="85343" y="97535"/>
                </a:lnTo>
                <a:lnTo>
                  <a:pt x="57912" y="134111"/>
                </a:lnTo>
                <a:lnTo>
                  <a:pt x="45719" y="153924"/>
                </a:lnTo>
                <a:lnTo>
                  <a:pt x="46735" y="153924"/>
                </a:lnTo>
                <a:lnTo>
                  <a:pt x="43954" y="162267"/>
                </a:lnTo>
                <a:close/>
              </a:path>
              <a:path w="532129" h="539750">
                <a:moveTo>
                  <a:pt x="521208" y="539496"/>
                </a:moveTo>
                <a:lnTo>
                  <a:pt x="521208" y="489204"/>
                </a:lnTo>
                <a:lnTo>
                  <a:pt x="518160" y="464820"/>
                </a:lnTo>
                <a:lnTo>
                  <a:pt x="516636" y="438912"/>
                </a:lnTo>
                <a:lnTo>
                  <a:pt x="513588" y="414528"/>
                </a:lnTo>
                <a:lnTo>
                  <a:pt x="509016" y="391668"/>
                </a:lnTo>
                <a:lnTo>
                  <a:pt x="504444" y="367284"/>
                </a:lnTo>
                <a:lnTo>
                  <a:pt x="489204" y="297179"/>
                </a:lnTo>
                <a:lnTo>
                  <a:pt x="467868" y="233172"/>
                </a:lnTo>
                <a:lnTo>
                  <a:pt x="452628" y="193548"/>
                </a:lnTo>
                <a:lnTo>
                  <a:pt x="434340" y="155448"/>
                </a:lnTo>
                <a:lnTo>
                  <a:pt x="414528" y="121920"/>
                </a:lnTo>
                <a:lnTo>
                  <a:pt x="405384" y="106680"/>
                </a:lnTo>
                <a:lnTo>
                  <a:pt x="373380" y="65532"/>
                </a:lnTo>
                <a:lnTo>
                  <a:pt x="341376" y="35052"/>
                </a:lnTo>
                <a:lnTo>
                  <a:pt x="307848" y="16763"/>
                </a:lnTo>
                <a:lnTo>
                  <a:pt x="284988" y="10667"/>
                </a:lnTo>
                <a:lnTo>
                  <a:pt x="316991" y="10667"/>
                </a:lnTo>
                <a:lnTo>
                  <a:pt x="358140" y="36576"/>
                </a:lnTo>
                <a:lnTo>
                  <a:pt x="391668" y="71628"/>
                </a:lnTo>
                <a:lnTo>
                  <a:pt x="402336" y="86867"/>
                </a:lnTo>
                <a:lnTo>
                  <a:pt x="413004" y="100584"/>
                </a:lnTo>
                <a:lnTo>
                  <a:pt x="423672" y="117348"/>
                </a:lnTo>
                <a:lnTo>
                  <a:pt x="432816" y="134111"/>
                </a:lnTo>
                <a:lnTo>
                  <a:pt x="443484" y="150876"/>
                </a:lnTo>
                <a:lnTo>
                  <a:pt x="452628" y="170687"/>
                </a:lnTo>
                <a:lnTo>
                  <a:pt x="460248" y="188976"/>
                </a:lnTo>
                <a:lnTo>
                  <a:pt x="469392" y="208787"/>
                </a:lnTo>
                <a:lnTo>
                  <a:pt x="492252" y="272796"/>
                </a:lnTo>
                <a:lnTo>
                  <a:pt x="498348" y="295655"/>
                </a:lnTo>
                <a:lnTo>
                  <a:pt x="509016" y="341376"/>
                </a:lnTo>
                <a:lnTo>
                  <a:pt x="515112" y="365760"/>
                </a:lnTo>
                <a:lnTo>
                  <a:pt x="518160" y="390144"/>
                </a:lnTo>
                <a:lnTo>
                  <a:pt x="522732" y="414528"/>
                </a:lnTo>
                <a:lnTo>
                  <a:pt x="528828" y="463296"/>
                </a:lnTo>
                <a:lnTo>
                  <a:pt x="530352" y="489204"/>
                </a:lnTo>
                <a:lnTo>
                  <a:pt x="530352" y="513588"/>
                </a:lnTo>
                <a:lnTo>
                  <a:pt x="531876" y="537972"/>
                </a:lnTo>
                <a:lnTo>
                  <a:pt x="521208" y="539496"/>
                </a:lnTo>
                <a:close/>
              </a:path>
              <a:path w="532129" h="539750">
                <a:moveTo>
                  <a:pt x="19812" y="234696"/>
                </a:moveTo>
                <a:lnTo>
                  <a:pt x="0" y="152400"/>
                </a:lnTo>
                <a:lnTo>
                  <a:pt x="34502" y="160145"/>
                </a:lnTo>
                <a:lnTo>
                  <a:pt x="30480" y="172211"/>
                </a:lnTo>
                <a:lnTo>
                  <a:pt x="39624" y="175259"/>
                </a:lnTo>
                <a:lnTo>
                  <a:pt x="69572" y="175259"/>
                </a:lnTo>
                <a:lnTo>
                  <a:pt x="19812" y="234696"/>
                </a:lnTo>
                <a:close/>
              </a:path>
              <a:path w="532129" h="539750">
                <a:moveTo>
                  <a:pt x="46735" y="153924"/>
                </a:moveTo>
                <a:lnTo>
                  <a:pt x="45719" y="153924"/>
                </a:lnTo>
                <a:lnTo>
                  <a:pt x="47243" y="152400"/>
                </a:lnTo>
                <a:lnTo>
                  <a:pt x="46735" y="153924"/>
                </a:lnTo>
                <a:close/>
              </a:path>
              <a:path w="532129" h="539750">
                <a:moveTo>
                  <a:pt x="39624" y="175259"/>
                </a:moveTo>
                <a:lnTo>
                  <a:pt x="30480" y="172211"/>
                </a:lnTo>
                <a:lnTo>
                  <a:pt x="34502" y="160145"/>
                </a:lnTo>
                <a:lnTo>
                  <a:pt x="43954" y="162267"/>
                </a:lnTo>
                <a:lnTo>
                  <a:pt x="39624" y="175259"/>
                </a:lnTo>
                <a:close/>
              </a:path>
              <a:path w="532129" h="539750">
                <a:moveTo>
                  <a:pt x="69572" y="175259"/>
                </a:moveTo>
                <a:lnTo>
                  <a:pt x="39624" y="175259"/>
                </a:lnTo>
                <a:lnTo>
                  <a:pt x="43954" y="162267"/>
                </a:lnTo>
                <a:lnTo>
                  <a:pt x="74676" y="169163"/>
                </a:lnTo>
                <a:lnTo>
                  <a:pt x="69572" y="175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343908" y="1348192"/>
            <a:ext cx="2623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A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leaves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critical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section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872471" y="1511820"/>
            <a:ext cx="2394585" cy="1995170"/>
          </a:xfrm>
          <a:custGeom>
            <a:avLst/>
            <a:gdLst/>
            <a:ahLst/>
            <a:cxnLst/>
            <a:rect l="l" t="t" r="r" b="b"/>
            <a:pathLst>
              <a:path w="2394585" h="1995170">
                <a:moveTo>
                  <a:pt x="1848624" y="1993379"/>
                </a:moveTo>
                <a:lnTo>
                  <a:pt x="1847100" y="1985759"/>
                </a:lnTo>
                <a:lnTo>
                  <a:pt x="1847100" y="1984235"/>
                </a:lnTo>
                <a:lnTo>
                  <a:pt x="1845881" y="1981187"/>
                </a:lnTo>
                <a:lnTo>
                  <a:pt x="1841004" y="1968995"/>
                </a:lnTo>
                <a:lnTo>
                  <a:pt x="1839468" y="1968995"/>
                </a:lnTo>
                <a:lnTo>
                  <a:pt x="1834908" y="1961375"/>
                </a:lnTo>
                <a:lnTo>
                  <a:pt x="1799856" y="1935467"/>
                </a:lnTo>
                <a:lnTo>
                  <a:pt x="1751076" y="1918703"/>
                </a:lnTo>
                <a:lnTo>
                  <a:pt x="1735848" y="1917179"/>
                </a:lnTo>
                <a:lnTo>
                  <a:pt x="1720608" y="1914131"/>
                </a:lnTo>
                <a:lnTo>
                  <a:pt x="1705356" y="1914131"/>
                </a:lnTo>
                <a:lnTo>
                  <a:pt x="1690128" y="1912607"/>
                </a:lnTo>
                <a:lnTo>
                  <a:pt x="1062228" y="1912607"/>
                </a:lnTo>
                <a:lnTo>
                  <a:pt x="1005840" y="1903463"/>
                </a:lnTo>
                <a:lnTo>
                  <a:pt x="961656" y="1886699"/>
                </a:lnTo>
                <a:lnTo>
                  <a:pt x="934224" y="1860791"/>
                </a:lnTo>
                <a:lnTo>
                  <a:pt x="935736" y="1862315"/>
                </a:lnTo>
                <a:lnTo>
                  <a:pt x="934821" y="1860791"/>
                </a:lnTo>
                <a:lnTo>
                  <a:pt x="932091" y="1856219"/>
                </a:lnTo>
                <a:lnTo>
                  <a:pt x="931176" y="1854695"/>
                </a:lnTo>
                <a:lnTo>
                  <a:pt x="931176" y="1856219"/>
                </a:lnTo>
                <a:lnTo>
                  <a:pt x="928433" y="1842503"/>
                </a:lnTo>
                <a:lnTo>
                  <a:pt x="928128" y="1840979"/>
                </a:lnTo>
                <a:lnTo>
                  <a:pt x="928128" y="1839455"/>
                </a:lnTo>
                <a:lnTo>
                  <a:pt x="926592" y="1836407"/>
                </a:lnTo>
                <a:lnTo>
                  <a:pt x="922032" y="1836407"/>
                </a:lnTo>
                <a:lnTo>
                  <a:pt x="918984" y="1839455"/>
                </a:lnTo>
                <a:lnTo>
                  <a:pt x="918984" y="1842503"/>
                </a:lnTo>
                <a:lnTo>
                  <a:pt x="918984" y="1848599"/>
                </a:lnTo>
                <a:lnTo>
                  <a:pt x="915936" y="1856219"/>
                </a:lnTo>
                <a:lnTo>
                  <a:pt x="915936" y="1854695"/>
                </a:lnTo>
                <a:lnTo>
                  <a:pt x="912876" y="1862315"/>
                </a:lnTo>
                <a:lnTo>
                  <a:pt x="912876" y="1860791"/>
                </a:lnTo>
                <a:lnTo>
                  <a:pt x="908316" y="1868411"/>
                </a:lnTo>
                <a:lnTo>
                  <a:pt x="902220" y="1874507"/>
                </a:lnTo>
                <a:lnTo>
                  <a:pt x="867168" y="1895843"/>
                </a:lnTo>
                <a:lnTo>
                  <a:pt x="815340" y="1909559"/>
                </a:lnTo>
                <a:lnTo>
                  <a:pt x="786384" y="1912607"/>
                </a:lnTo>
                <a:lnTo>
                  <a:pt x="158496" y="1912607"/>
                </a:lnTo>
                <a:lnTo>
                  <a:pt x="141732" y="1914131"/>
                </a:lnTo>
                <a:lnTo>
                  <a:pt x="126492" y="1914131"/>
                </a:lnTo>
                <a:lnTo>
                  <a:pt x="111252" y="1917179"/>
                </a:lnTo>
                <a:lnTo>
                  <a:pt x="97536" y="1918703"/>
                </a:lnTo>
                <a:lnTo>
                  <a:pt x="83820" y="1923275"/>
                </a:lnTo>
                <a:lnTo>
                  <a:pt x="71628" y="1926323"/>
                </a:lnTo>
                <a:lnTo>
                  <a:pt x="47244" y="1935467"/>
                </a:lnTo>
                <a:lnTo>
                  <a:pt x="7620" y="1968995"/>
                </a:lnTo>
                <a:lnTo>
                  <a:pt x="1524" y="1984235"/>
                </a:lnTo>
                <a:lnTo>
                  <a:pt x="1524" y="1985759"/>
                </a:lnTo>
                <a:lnTo>
                  <a:pt x="0" y="1993379"/>
                </a:lnTo>
                <a:lnTo>
                  <a:pt x="9144" y="1994916"/>
                </a:lnTo>
                <a:lnTo>
                  <a:pt x="12192" y="1979663"/>
                </a:lnTo>
                <a:lnTo>
                  <a:pt x="12192" y="1981187"/>
                </a:lnTo>
                <a:lnTo>
                  <a:pt x="13106" y="1979663"/>
                </a:lnTo>
                <a:lnTo>
                  <a:pt x="16764" y="1973567"/>
                </a:lnTo>
                <a:lnTo>
                  <a:pt x="15240" y="1973567"/>
                </a:lnTo>
                <a:lnTo>
                  <a:pt x="51816" y="1944611"/>
                </a:lnTo>
                <a:lnTo>
                  <a:pt x="86868" y="1932419"/>
                </a:lnTo>
                <a:lnTo>
                  <a:pt x="99060" y="1927847"/>
                </a:lnTo>
                <a:lnTo>
                  <a:pt x="112776" y="1926323"/>
                </a:lnTo>
                <a:lnTo>
                  <a:pt x="143256" y="1923275"/>
                </a:lnTo>
                <a:lnTo>
                  <a:pt x="771144" y="1923275"/>
                </a:lnTo>
                <a:lnTo>
                  <a:pt x="786384" y="1921751"/>
                </a:lnTo>
                <a:lnTo>
                  <a:pt x="801636" y="1921751"/>
                </a:lnTo>
                <a:lnTo>
                  <a:pt x="816876" y="1918703"/>
                </a:lnTo>
                <a:lnTo>
                  <a:pt x="832116" y="1917179"/>
                </a:lnTo>
                <a:lnTo>
                  <a:pt x="844296" y="1912607"/>
                </a:lnTo>
                <a:lnTo>
                  <a:pt x="858024" y="1909559"/>
                </a:lnTo>
                <a:lnTo>
                  <a:pt x="870216" y="1904987"/>
                </a:lnTo>
                <a:lnTo>
                  <a:pt x="908316" y="1882127"/>
                </a:lnTo>
                <a:lnTo>
                  <a:pt x="920496" y="1866887"/>
                </a:lnTo>
                <a:lnTo>
                  <a:pt x="922032" y="1866887"/>
                </a:lnTo>
                <a:lnTo>
                  <a:pt x="923861" y="1862315"/>
                </a:lnTo>
                <a:lnTo>
                  <a:pt x="924318" y="1861185"/>
                </a:lnTo>
                <a:lnTo>
                  <a:pt x="926592" y="1866887"/>
                </a:lnTo>
                <a:lnTo>
                  <a:pt x="932688" y="1874507"/>
                </a:lnTo>
                <a:lnTo>
                  <a:pt x="966228" y="1900415"/>
                </a:lnTo>
                <a:lnTo>
                  <a:pt x="1002804" y="1912607"/>
                </a:lnTo>
                <a:lnTo>
                  <a:pt x="1016520" y="1917179"/>
                </a:lnTo>
                <a:lnTo>
                  <a:pt x="1030236" y="1918703"/>
                </a:lnTo>
                <a:lnTo>
                  <a:pt x="1045476" y="1921751"/>
                </a:lnTo>
                <a:lnTo>
                  <a:pt x="1060716" y="1921751"/>
                </a:lnTo>
                <a:lnTo>
                  <a:pt x="1077480" y="1923275"/>
                </a:lnTo>
                <a:lnTo>
                  <a:pt x="1705356" y="1923275"/>
                </a:lnTo>
                <a:lnTo>
                  <a:pt x="1720608" y="1924799"/>
                </a:lnTo>
                <a:lnTo>
                  <a:pt x="1734324" y="1926323"/>
                </a:lnTo>
                <a:lnTo>
                  <a:pt x="1749552" y="1927847"/>
                </a:lnTo>
                <a:lnTo>
                  <a:pt x="1761756" y="1932419"/>
                </a:lnTo>
                <a:lnTo>
                  <a:pt x="1805952" y="1949183"/>
                </a:lnTo>
                <a:lnTo>
                  <a:pt x="1836432" y="1981187"/>
                </a:lnTo>
                <a:lnTo>
                  <a:pt x="1834908" y="1979663"/>
                </a:lnTo>
                <a:lnTo>
                  <a:pt x="1837956" y="1987283"/>
                </a:lnTo>
                <a:lnTo>
                  <a:pt x="1837956" y="1994916"/>
                </a:lnTo>
                <a:lnTo>
                  <a:pt x="1848624" y="1993379"/>
                </a:lnTo>
                <a:close/>
              </a:path>
              <a:path w="2394585" h="1995170">
                <a:moveTo>
                  <a:pt x="2394204" y="0"/>
                </a:moveTo>
                <a:lnTo>
                  <a:pt x="2351532" y="3048"/>
                </a:lnTo>
                <a:lnTo>
                  <a:pt x="2307336" y="12192"/>
                </a:lnTo>
                <a:lnTo>
                  <a:pt x="2264664" y="27432"/>
                </a:lnTo>
                <a:lnTo>
                  <a:pt x="2223516" y="47244"/>
                </a:lnTo>
                <a:lnTo>
                  <a:pt x="2183892" y="71628"/>
                </a:lnTo>
                <a:lnTo>
                  <a:pt x="2164080" y="86868"/>
                </a:lnTo>
                <a:lnTo>
                  <a:pt x="2145792" y="100584"/>
                </a:lnTo>
                <a:lnTo>
                  <a:pt x="2109216" y="134112"/>
                </a:lnTo>
                <a:lnTo>
                  <a:pt x="2075688" y="170688"/>
                </a:lnTo>
                <a:lnTo>
                  <a:pt x="2045208" y="210312"/>
                </a:lnTo>
                <a:lnTo>
                  <a:pt x="2017776" y="252984"/>
                </a:lnTo>
                <a:lnTo>
                  <a:pt x="1993392" y="298704"/>
                </a:lnTo>
                <a:lnTo>
                  <a:pt x="1981200" y="321564"/>
                </a:lnTo>
                <a:lnTo>
                  <a:pt x="1962912" y="370332"/>
                </a:lnTo>
                <a:lnTo>
                  <a:pt x="1947672" y="419100"/>
                </a:lnTo>
                <a:lnTo>
                  <a:pt x="1943100" y="445008"/>
                </a:lnTo>
                <a:lnTo>
                  <a:pt x="1938845" y="470573"/>
                </a:lnTo>
                <a:lnTo>
                  <a:pt x="1905000" y="467868"/>
                </a:lnTo>
                <a:lnTo>
                  <a:pt x="1937004" y="545592"/>
                </a:lnTo>
                <a:lnTo>
                  <a:pt x="1975561" y="483108"/>
                </a:lnTo>
                <a:lnTo>
                  <a:pt x="1981200" y="473964"/>
                </a:lnTo>
                <a:lnTo>
                  <a:pt x="1948116" y="471309"/>
                </a:lnTo>
                <a:lnTo>
                  <a:pt x="1952244" y="446532"/>
                </a:lnTo>
                <a:lnTo>
                  <a:pt x="1972056" y="373380"/>
                </a:lnTo>
                <a:lnTo>
                  <a:pt x="1990344" y="326136"/>
                </a:lnTo>
                <a:lnTo>
                  <a:pt x="2013204" y="280416"/>
                </a:lnTo>
                <a:lnTo>
                  <a:pt x="2052828" y="216408"/>
                </a:lnTo>
                <a:lnTo>
                  <a:pt x="2083308" y="176784"/>
                </a:lnTo>
                <a:lnTo>
                  <a:pt x="2133600" y="124968"/>
                </a:lnTo>
                <a:lnTo>
                  <a:pt x="2170176" y="94488"/>
                </a:lnTo>
                <a:lnTo>
                  <a:pt x="2189988" y="80772"/>
                </a:lnTo>
                <a:lnTo>
                  <a:pt x="2208276" y="67056"/>
                </a:lnTo>
                <a:lnTo>
                  <a:pt x="2247900" y="45720"/>
                </a:lnTo>
                <a:lnTo>
                  <a:pt x="2289048" y="28956"/>
                </a:lnTo>
                <a:lnTo>
                  <a:pt x="2330196" y="16764"/>
                </a:lnTo>
                <a:lnTo>
                  <a:pt x="2394204" y="9144"/>
                </a:lnTo>
                <a:lnTo>
                  <a:pt x="23942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816096" y="2680706"/>
            <a:ext cx="5060950" cy="71437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371090">
              <a:lnSpc>
                <a:spcPct val="100000"/>
              </a:lnSpc>
              <a:spcBef>
                <a:spcPts val="409"/>
              </a:spcBef>
              <a:tabLst>
                <a:tab pos="3455035" algn="l"/>
              </a:tabLst>
            </a:pPr>
            <a:r>
              <a:rPr sz="2000" dirty="0">
                <a:latin typeface="Tahoma"/>
                <a:cs typeface="Tahoma"/>
              </a:rPr>
              <a:t>B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enters</a:t>
            </a:r>
            <a:r>
              <a:rPr sz="2000" dirty="0">
                <a:latin typeface="Tahoma"/>
                <a:cs typeface="Tahoma"/>
              </a:rPr>
              <a:t>	critical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section</a:t>
            </a:r>
            <a:endParaRPr sz="2000">
              <a:latin typeface="Tahoma"/>
              <a:cs typeface="Tahoma"/>
            </a:endParaRPr>
          </a:p>
          <a:p>
            <a:pPr marL="497840">
              <a:lnSpc>
                <a:spcPct val="100000"/>
              </a:lnSpc>
              <a:spcBef>
                <a:spcPts val="315"/>
              </a:spcBef>
            </a:pPr>
            <a:r>
              <a:rPr sz="2000" dirty="0">
                <a:latin typeface="Tahoma"/>
                <a:cs typeface="Tahoma"/>
              </a:rPr>
              <a:t>B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blocked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754623" y="1290002"/>
            <a:ext cx="1186180" cy="3515995"/>
            <a:chOff x="5754623" y="1290002"/>
            <a:chExt cx="1186180" cy="3515995"/>
          </a:xfrm>
        </p:grpSpPr>
        <p:sp>
          <p:nvSpPr>
            <p:cNvPr id="30" name="object 30"/>
            <p:cNvSpPr/>
            <p:nvPr/>
          </p:nvSpPr>
          <p:spPr>
            <a:xfrm>
              <a:off x="5754623" y="2883408"/>
              <a:ext cx="342900" cy="928369"/>
            </a:xfrm>
            <a:custGeom>
              <a:avLst/>
              <a:gdLst/>
              <a:ahLst/>
              <a:cxnLst/>
              <a:rect l="l" t="t" r="r" b="b"/>
              <a:pathLst>
                <a:path w="342900" h="928370">
                  <a:moveTo>
                    <a:pt x="43528" y="852786"/>
                  </a:moveTo>
                  <a:lnTo>
                    <a:pt x="33528" y="852586"/>
                  </a:lnTo>
                  <a:lnTo>
                    <a:pt x="33528" y="841248"/>
                  </a:lnTo>
                  <a:lnTo>
                    <a:pt x="42671" y="713231"/>
                  </a:lnTo>
                  <a:lnTo>
                    <a:pt x="47244" y="672084"/>
                  </a:lnTo>
                  <a:lnTo>
                    <a:pt x="53340" y="629412"/>
                  </a:lnTo>
                  <a:lnTo>
                    <a:pt x="59436" y="588263"/>
                  </a:lnTo>
                  <a:lnTo>
                    <a:pt x="65532" y="548639"/>
                  </a:lnTo>
                  <a:lnTo>
                    <a:pt x="80771" y="469392"/>
                  </a:lnTo>
                  <a:lnTo>
                    <a:pt x="97536" y="396239"/>
                  </a:lnTo>
                  <a:lnTo>
                    <a:pt x="108204" y="359663"/>
                  </a:lnTo>
                  <a:lnTo>
                    <a:pt x="117348" y="326136"/>
                  </a:lnTo>
                  <a:lnTo>
                    <a:pt x="128016" y="292607"/>
                  </a:lnTo>
                  <a:lnTo>
                    <a:pt x="138683" y="260604"/>
                  </a:lnTo>
                  <a:lnTo>
                    <a:pt x="150876" y="230124"/>
                  </a:lnTo>
                  <a:lnTo>
                    <a:pt x="161544" y="201168"/>
                  </a:lnTo>
                  <a:lnTo>
                    <a:pt x="173736" y="173736"/>
                  </a:lnTo>
                  <a:lnTo>
                    <a:pt x="187452" y="147828"/>
                  </a:lnTo>
                  <a:lnTo>
                    <a:pt x="199644" y="123444"/>
                  </a:lnTo>
                  <a:lnTo>
                    <a:pt x="227076" y="82296"/>
                  </a:lnTo>
                  <a:lnTo>
                    <a:pt x="254508" y="47244"/>
                  </a:lnTo>
                  <a:lnTo>
                    <a:pt x="275844" y="27432"/>
                  </a:lnTo>
                  <a:lnTo>
                    <a:pt x="281940" y="21336"/>
                  </a:lnTo>
                  <a:lnTo>
                    <a:pt x="297180" y="12192"/>
                  </a:lnTo>
                  <a:lnTo>
                    <a:pt x="320040" y="3048"/>
                  </a:lnTo>
                  <a:lnTo>
                    <a:pt x="335280" y="0"/>
                  </a:lnTo>
                  <a:lnTo>
                    <a:pt x="341376" y="0"/>
                  </a:lnTo>
                  <a:lnTo>
                    <a:pt x="342900" y="9144"/>
                  </a:lnTo>
                  <a:lnTo>
                    <a:pt x="335280" y="10668"/>
                  </a:lnTo>
                  <a:lnTo>
                    <a:pt x="329184" y="10668"/>
                  </a:lnTo>
                  <a:lnTo>
                    <a:pt x="321564" y="12192"/>
                  </a:lnTo>
                  <a:lnTo>
                    <a:pt x="315468" y="15240"/>
                  </a:lnTo>
                  <a:lnTo>
                    <a:pt x="307848" y="18288"/>
                  </a:lnTo>
                  <a:lnTo>
                    <a:pt x="301752" y="21336"/>
                  </a:lnTo>
                  <a:lnTo>
                    <a:pt x="260604" y="54864"/>
                  </a:lnTo>
                  <a:lnTo>
                    <a:pt x="234696" y="86868"/>
                  </a:lnTo>
                  <a:lnTo>
                    <a:pt x="207264" y="128016"/>
                  </a:lnTo>
                  <a:lnTo>
                    <a:pt x="170688" y="204216"/>
                  </a:lnTo>
                  <a:lnTo>
                    <a:pt x="147828" y="263652"/>
                  </a:lnTo>
                  <a:lnTo>
                    <a:pt x="126492" y="327660"/>
                  </a:lnTo>
                  <a:lnTo>
                    <a:pt x="117348" y="362712"/>
                  </a:lnTo>
                  <a:lnTo>
                    <a:pt x="106680" y="397763"/>
                  </a:lnTo>
                  <a:lnTo>
                    <a:pt x="82295" y="510539"/>
                  </a:lnTo>
                  <a:lnTo>
                    <a:pt x="74676" y="550163"/>
                  </a:lnTo>
                  <a:lnTo>
                    <a:pt x="68580" y="589787"/>
                  </a:lnTo>
                  <a:lnTo>
                    <a:pt x="56388" y="672084"/>
                  </a:lnTo>
                  <a:lnTo>
                    <a:pt x="53340" y="714756"/>
                  </a:lnTo>
                  <a:lnTo>
                    <a:pt x="48768" y="757427"/>
                  </a:lnTo>
                  <a:lnTo>
                    <a:pt x="45719" y="800100"/>
                  </a:lnTo>
                  <a:lnTo>
                    <a:pt x="44195" y="842772"/>
                  </a:lnTo>
                  <a:lnTo>
                    <a:pt x="43528" y="852786"/>
                  </a:lnTo>
                  <a:close/>
                </a:path>
                <a:path w="342900" h="928370">
                  <a:moveTo>
                    <a:pt x="36576" y="928116"/>
                  </a:moveTo>
                  <a:lnTo>
                    <a:pt x="0" y="851916"/>
                  </a:lnTo>
                  <a:lnTo>
                    <a:pt x="33528" y="852586"/>
                  </a:lnTo>
                  <a:lnTo>
                    <a:pt x="33528" y="865631"/>
                  </a:lnTo>
                  <a:lnTo>
                    <a:pt x="69730" y="865631"/>
                  </a:lnTo>
                  <a:lnTo>
                    <a:pt x="36576" y="928116"/>
                  </a:lnTo>
                  <a:close/>
                </a:path>
                <a:path w="342900" h="928370">
                  <a:moveTo>
                    <a:pt x="42671" y="865631"/>
                  </a:moveTo>
                  <a:lnTo>
                    <a:pt x="33528" y="865631"/>
                  </a:lnTo>
                  <a:lnTo>
                    <a:pt x="33528" y="852586"/>
                  </a:lnTo>
                  <a:lnTo>
                    <a:pt x="43528" y="852786"/>
                  </a:lnTo>
                  <a:lnTo>
                    <a:pt x="42671" y="865631"/>
                  </a:lnTo>
                  <a:close/>
                </a:path>
                <a:path w="342900" h="928370">
                  <a:moveTo>
                    <a:pt x="69730" y="865631"/>
                  </a:moveTo>
                  <a:lnTo>
                    <a:pt x="42671" y="865631"/>
                  </a:lnTo>
                  <a:lnTo>
                    <a:pt x="43528" y="852786"/>
                  </a:lnTo>
                  <a:lnTo>
                    <a:pt x="76200" y="853440"/>
                  </a:lnTo>
                  <a:lnTo>
                    <a:pt x="69730" y="8656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91199" y="3733800"/>
              <a:ext cx="1143000" cy="228600"/>
            </a:xfrm>
            <a:custGeom>
              <a:avLst/>
              <a:gdLst/>
              <a:ahLst/>
              <a:cxnLst/>
              <a:rect l="l" t="t" r="r" b="b"/>
              <a:pathLst>
                <a:path w="1143000" h="228600">
                  <a:moveTo>
                    <a:pt x="1143000" y="228600"/>
                  </a:moveTo>
                  <a:lnTo>
                    <a:pt x="0" y="228600"/>
                  </a:lnTo>
                  <a:lnTo>
                    <a:pt x="0" y="0"/>
                  </a:lnTo>
                  <a:lnTo>
                    <a:pt x="1143000" y="0"/>
                  </a:lnTo>
                  <a:lnTo>
                    <a:pt x="1143000" y="22860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86628" y="2043683"/>
              <a:ext cx="1153795" cy="1925320"/>
            </a:xfrm>
            <a:custGeom>
              <a:avLst/>
              <a:gdLst/>
              <a:ahLst/>
              <a:cxnLst/>
              <a:rect l="l" t="t" r="r" b="b"/>
              <a:pathLst>
                <a:path w="1153795" h="1925320">
                  <a:moveTo>
                    <a:pt x="1147572" y="0"/>
                  </a:moveTo>
                  <a:lnTo>
                    <a:pt x="4572" y="0"/>
                  </a:lnTo>
                  <a:lnTo>
                    <a:pt x="4572" y="28968"/>
                  </a:lnTo>
                  <a:lnTo>
                    <a:pt x="1147572" y="28968"/>
                  </a:lnTo>
                  <a:lnTo>
                    <a:pt x="1147572" y="0"/>
                  </a:lnTo>
                  <a:close/>
                </a:path>
                <a:path w="1153795" h="1925320">
                  <a:moveTo>
                    <a:pt x="1153668" y="1685544"/>
                  </a:moveTo>
                  <a:lnTo>
                    <a:pt x="1143000" y="1685544"/>
                  </a:lnTo>
                  <a:lnTo>
                    <a:pt x="1143000" y="1696212"/>
                  </a:lnTo>
                  <a:lnTo>
                    <a:pt x="1143000" y="1914144"/>
                  </a:lnTo>
                  <a:lnTo>
                    <a:pt x="10668" y="1914144"/>
                  </a:lnTo>
                  <a:lnTo>
                    <a:pt x="10668" y="1696212"/>
                  </a:lnTo>
                  <a:lnTo>
                    <a:pt x="1143000" y="1696212"/>
                  </a:lnTo>
                  <a:lnTo>
                    <a:pt x="1143000" y="1685544"/>
                  </a:lnTo>
                  <a:lnTo>
                    <a:pt x="0" y="1685544"/>
                  </a:lnTo>
                  <a:lnTo>
                    <a:pt x="0" y="1924812"/>
                  </a:lnTo>
                  <a:lnTo>
                    <a:pt x="1153668" y="1924812"/>
                  </a:lnTo>
                  <a:lnTo>
                    <a:pt x="1153668" y="1918716"/>
                  </a:lnTo>
                  <a:lnTo>
                    <a:pt x="1153668" y="1914144"/>
                  </a:lnTo>
                  <a:lnTo>
                    <a:pt x="1153668" y="1696212"/>
                  </a:lnTo>
                  <a:lnTo>
                    <a:pt x="1153668" y="1690116"/>
                  </a:lnTo>
                  <a:lnTo>
                    <a:pt x="1153668" y="16855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34962" y="1295399"/>
              <a:ext cx="0" cy="3505200"/>
            </a:xfrm>
            <a:custGeom>
              <a:avLst/>
              <a:gdLst/>
              <a:ahLst/>
              <a:cxnLst/>
              <a:rect l="l" t="t" r="r" b="b"/>
              <a:pathLst>
                <a:path h="3505200">
                  <a:moveTo>
                    <a:pt x="0" y="0"/>
                  </a:moveTo>
                  <a:lnTo>
                    <a:pt x="0" y="3505199"/>
                  </a:lnTo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292344" y="4146290"/>
            <a:ext cx="294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ahoma"/>
                <a:cs typeface="Tahoma"/>
              </a:rPr>
              <a:t>T</a:t>
            </a:r>
            <a:r>
              <a:rPr sz="1800" spc="-37" baseline="-20833" dirty="0">
                <a:latin typeface="Tahoma"/>
                <a:cs typeface="Tahoma"/>
              </a:rPr>
              <a:t>4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934187" y="2043696"/>
            <a:ext cx="1143635" cy="3100070"/>
          </a:xfrm>
          <a:custGeom>
            <a:avLst/>
            <a:gdLst/>
            <a:ahLst/>
            <a:cxnLst/>
            <a:rect l="l" t="t" r="r" b="b"/>
            <a:pathLst>
              <a:path w="1143634" h="3100070">
                <a:moveTo>
                  <a:pt x="1143012" y="1752600"/>
                </a:moveTo>
                <a:lnTo>
                  <a:pt x="79070" y="1752600"/>
                </a:lnTo>
                <a:lnTo>
                  <a:pt x="79260" y="1749552"/>
                </a:lnTo>
                <a:lnTo>
                  <a:pt x="72047" y="1752600"/>
                </a:lnTo>
                <a:lnTo>
                  <a:pt x="12" y="1752600"/>
                </a:lnTo>
                <a:lnTo>
                  <a:pt x="12" y="1781556"/>
                </a:lnTo>
                <a:lnTo>
                  <a:pt x="3581" y="1781556"/>
                </a:lnTo>
                <a:lnTo>
                  <a:pt x="12" y="1783067"/>
                </a:lnTo>
                <a:lnTo>
                  <a:pt x="51955" y="1812759"/>
                </a:lnTo>
                <a:lnTo>
                  <a:pt x="0" y="1804403"/>
                </a:lnTo>
                <a:lnTo>
                  <a:pt x="41148" y="1880603"/>
                </a:lnTo>
                <a:lnTo>
                  <a:pt x="58826" y="1855609"/>
                </a:lnTo>
                <a:lnTo>
                  <a:pt x="67068" y="1863852"/>
                </a:lnTo>
                <a:lnTo>
                  <a:pt x="67068" y="1862315"/>
                </a:lnTo>
                <a:lnTo>
                  <a:pt x="74676" y="1876044"/>
                </a:lnTo>
                <a:lnTo>
                  <a:pt x="82296" y="1891271"/>
                </a:lnTo>
                <a:lnTo>
                  <a:pt x="91440" y="1908035"/>
                </a:lnTo>
                <a:lnTo>
                  <a:pt x="106692" y="1944611"/>
                </a:lnTo>
                <a:lnTo>
                  <a:pt x="112776" y="1964423"/>
                </a:lnTo>
                <a:lnTo>
                  <a:pt x="120396" y="1985759"/>
                </a:lnTo>
                <a:lnTo>
                  <a:pt x="126504" y="2008619"/>
                </a:lnTo>
                <a:lnTo>
                  <a:pt x="134112" y="2031479"/>
                </a:lnTo>
                <a:lnTo>
                  <a:pt x="140208" y="2054339"/>
                </a:lnTo>
                <a:lnTo>
                  <a:pt x="146316" y="2080247"/>
                </a:lnTo>
                <a:lnTo>
                  <a:pt x="150876" y="2104631"/>
                </a:lnTo>
                <a:lnTo>
                  <a:pt x="156972" y="2132063"/>
                </a:lnTo>
                <a:lnTo>
                  <a:pt x="166128" y="2185403"/>
                </a:lnTo>
                <a:lnTo>
                  <a:pt x="176784" y="2270747"/>
                </a:lnTo>
                <a:lnTo>
                  <a:pt x="182892" y="2330183"/>
                </a:lnTo>
                <a:lnTo>
                  <a:pt x="185928" y="2389619"/>
                </a:lnTo>
                <a:lnTo>
                  <a:pt x="185928" y="2450579"/>
                </a:lnTo>
                <a:lnTo>
                  <a:pt x="187452" y="2511552"/>
                </a:lnTo>
                <a:lnTo>
                  <a:pt x="190500" y="2570975"/>
                </a:lnTo>
                <a:lnTo>
                  <a:pt x="196596" y="2630411"/>
                </a:lnTo>
                <a:lnTo>
                  <a:pt x="202704" y="2688323"/>
                </a:lnTo>
                <a:lnTo>
                  <a:pt x="220992" y="2798051"/>
                </a:lnTo>
                <a:lnTo>
                  <a:pt x="227076" y="2822435"/>
                </a:lnTo>
                <a:lnTo>
                  <a:pt x="233172" y="2848343"/>
                </a:lnTo>
                <a:lnTo>
                  <a:pt x="239268" y="2872727"/>
                </a:lnTo>
                <a:lnTo>
                  <a:pt x="246888" y="2895587"/>
                </a:lnTo>
                <a:lnTo>
                  <a:pt x="252984" y="2918447"/>
                </a:lnTo>
                <a:lnTo>
                  <a:pt x="260604" y="2938272"/>
                </a:lnTo>
                <a:lnTo>
                  <a:pt x="268224" y="2959595"/>
                </a:lnTo>
                <a:lnTo>
                  <a:pt x="283464" y="2996171"/>
                </a:lnTo>
                <a:lnTo>
                  <a:pt x="291084" y="3012935"/>
                </a:lnTo>
                <a:lnTo>
                  <a:pt x="298704" y="3028175"/>
                </a:lnTo>
                <a:lnTo>
                  <a:pt x="307848" y="3043415"/>
                </a:lnTo>
                <a:lnTo>
                  <a:pt x="316992" y="3055607"/>
                </a:lnTo>
                <a:lnTo>
                  <a:pt x="324612" y="3066275"/>
                </a:lnTo>
                <a:lnTo>
                  <a:pt x="333756" y="3076943"/>
                </a:lnTo>
                <a:lnTo>
                  <a:pt x="342900" y="3084563"/>
                </a:lnTo>
                <a:lnTo>
                  <a:pt x="353568" y="3092183"/>
                </a:lnTo>
                <a:lnTo>
                  <a:pt x="361188" y="3096755"/>
                </a:lnTo>
                <a:lnTo>
                  <a:pt x="362712" y="3096755"/>
                </a:lnTo>
                <a:lnTo>
                  <a:pt x="371856" y="3099803"/>
                </a:lnTo>
                <a:lnTo>
                  <a:pt x="381012" y="3099803"/>
                </a:lnTo>
                <a:lnTo>
                  <a:pt x="382536" y="3090659"/>
                </a:lnTo>
                <a:lnTo>
                  <a:pt x="374904" y="3090659"/>
                </a:lnTo>
                <a:lnTo>
                  <a:pt x="365760" y="3087611"/>
                </a:lnTo>
                <a:lnTo>
                  <a:pt x="332232" y="3060179"/>
                </a:lnTo>
                <a:lnTo>
                  <a:pt x="324612" y="3049511"/>
                </a:lnTo>
                <a:lnTo>
                  <a:pt x="315468" y="3037319"/>
                </a:lnTo>
                <a:lnTo>
                  <a:pt x="307848" y="3023603"/>
                </a:lnTo>
                <a:lnTo>
                  <a:pt x="300228" y="3008363"/>
                </a:lnTo>
                <a:lnTo>
                  <a:pt x="291084" y="2993123"/>
                </a:lnTo>
                <a:lnTo>
                  <a:pt x="275844" y="2956547"/>
                </a:lnTo>
                <a:lnTo>
                  <a:pt x="269748" y="2935211"/>
                </a:lnTo>
                <a:lnTo>
                  <a:pt x="262128" y="2915399"/>
                </a:lnTo>
                <a:lnTo>
                  <a:pt x="256032" y="2892539"/>
                </a:lnTo>
                <a:lnTo>
                  <a:pt x="248412" y="2869679"/>
                </a:lnTo>
                <a:lnTo>
                  <a:pt x="236220" y="2820911"/>
                </a:lnTo>
                <a:lnTo>
                  <a:pt x="231648" y="2795003"/>
                </a:lnTo>
                <a:lnTo>
                  <a:pt x="225552" y="2769095"/>
                </a:lnTo>
                <a:lnTo>
                  <a:pt x="211836" y="2686799"/>
                </a:lnTo>
                <a:lnTo>
                  <a:pt x="199644" y="2570975"/>
                </a:lnTo>
                <a:lnTo>
                  <a:pt x="196672" y="2511552"/>
                </a:lnTo>
                <a:lnTo>
                  <a:pt x="196596" y="2450579"/>
                </a:lnTo>
                <a:lnTo>
                  <a:pt x="195072" y="2389619"/>
                </a:lnTo>
                <a:lnTo>
                  <a:pt x="192024" y="2330183"/>
                </a:lnTo>
                <a:lnTo>
                  <a:pt x="185928" y="2270747"/>
                </a:lnTo>
                <a:lnTo>
                  <a:pt x="179832" y="2212835"/>
                </a:lnTo>
                <a:lnTo>
                  <a:pt x="170688" y="2156447"/>
                </a:lnTo>
                <a:lnTo>
                  <a:pt x="160020" y="2103107"/>
                </a:lnTo>
                <a:lnTo>
                  <a:pt x="155448" y="2077199"/>
                </a:lnTo>
                <a:lnTo>
                  <a:pt x="143268" y="2028431"/>
                </a:lnTo>
                <a:lnTo>
                  <a:pt x="135636" y="2005571"/>
                </a:lnTo>
                <a:lnTo>
                  <a:pt x="129540" y="1982711"/>
                </a:lnTo>
                <a:lnTo>
                  <a:pt x="106692" y="1921751"/>
                </a:lnTo>
                <a:lnTo>
                  <a:pt x="83820" y="1872983"/>
                </a:lnTo>
                <a:lnTo>
                  <a:pt x="64858" y="1847100"/>
                </a:lnTo>
                <a:lnTo>
                  <a:pt x="71335" y="1837944"/>
                </a:lnTo>
                <a:lnTo>
                  <a:pt x="85344" y="1818119"/>
                </a:lnTo>
                <a:lnTo>
                  <a:pt x="75234" y="1816506"/>
                </a:lnTo>
                <a:lnTo>
                  <a:pt x="76708" y="1791957"/>
                </a:lnTo>
                <a:lnTo>
                  <a:pt x="94500" y="1793735"/>
                </a:lnTo>
                <a:lnTo>
                  <a:pt x="117360" y="1798320"/>
                </a:lnTo>
                <a:lnTo>
                  <a:pt x="140220" y="1801355"/>
                </a:lnTo>
                <a:lnTo>
                  <a:pt x="185940" y="1812023"/>
                </a:lnTo>
                <a:lnTo>
                  <a:pt x="249948" y="1833372"/>
                </a:lnTo>
                <a:lnTo>
                  <a:pt x="289572" y="1848599"/>
                </a:lnTo>
                <a:lnTo>
                  <a:pt x="327672" y="1866887"/>
                </a:lnTo>
                <a:lnTo>
                  <a:pt x="364248" y="1888223"/>
                </a:lnTo>
                <a:lnTo>
                  <a:pt x="379488" y="1898891"/>
                </a:lnTo>
                <a:lnTo>
                  <a:pt x="396252" y="1909572"/>
                </a:lnTo>
                <a:lnTo>
                  <a:pt x="437400" y="1944611"/>
                </a:lnTo>
                <a:lnTo>
                  <a:pt x="469404" y="1981187"/>
                </a:lnTo>
                <a:lnTo>
                  <a:pt x="490740" y="2019287"/>
                </a:lnTo>
                <a:lnTo>
                  <a:pt x="495312" y="2033003"/>
                </a:lnTo>
                <a:lnTo>
                  <a:pt x="499884" y="2045195"/>
                </a:lnTo>
                <a:lnTo>
                  <a:pt x="501408" y="2058911"/>
                </a:lnTo>
                <a:lnTo>
                  <a:pt x="501408" y="2072640"/>
                </a:lnTo>
                <a:lnTo>
                  <a:pt x="512076" y="2071103"/>
                </a:lnTo>
                <a:lnTo>
                  <a:pt x="499884" y="2016239"/>
                </a:lnTo>
                <a:lnTo>
                  <a:pt x="477024" y="1975091"/>
                </a:lnTo>
                <a:lnTo>
                  <a:pt x="443496" y="1936991"/>
                </a:lnTo>
                <a:lnTo>
                  <a:pt x="400824" y="1901939"/>
                </a:lnTo>
                <a:lnTo>
                  <a:pt x="385584" y="1889747"/>
                </a:lnTo>
                <a:lnTo>
                  <a:pt x="350532" y="1868411"/>
                </a:lnTo>
                <a:lnTo>
                  <a:pt x="313956" y="1850123"/>
                </a:lnTo>
                <a:lnTo>
                  <a:pt x="274332" y="1831835"/>
                </a:lnTo>
                <a:lnTo>
                  <a:pt x="210324" y="1808975"/>
                </a:lnTo>
                <a:lnTo>
                  <a:pt x="164604" y="1796796"/>
                </a:lnTo>
                <a:lnTo>
                  <a:pt x="118884" y="1787639"/>
                </a:lnTo>
                <a:lnTo>
                  <a:pt x="77254" y="1782813"/>
                </a:lnTo>
                <a:lnTo>
                  <a:pt x="77317" y="1781556"/>
                </a:lnTo>
                <a:lnTo>
                  <a:pt x="1143012" y="1781556"/>
                </a:lnTo>
                <a:lnTo>
                  <a:pt x="1143012" y="1752600"/>
                </a:lnTo>
                <a:close/>
              </a:path>
              <a:path w="1143634" h="3100070">
                <a:moveTo>
                  <a:pt x="1143012" y="0"/>
                </a:moveTo>
                <a:lnTo>
                  <a:pt x="12" y="0"/>
                </a:lnTo>
                <a:lnTo>
                  <a:pt x="12" y="28956"/>
                </a:lnTo>
                <a:lnTo>
                  <a:pt x="1143012" y="28956"/>
                </a:lnTo>
                <a:lnTo>
                  <a:pt x="11430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394002" y="4816859"/>
            <a:ext cx="169481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B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leaves </a:t>
            </a:r>
            <a:r>
              <a:rPr sz="2000" dirty="0">
                <a:latin typeface="Tahoma"/>
                <a:cs typeface="Tahoma"/>
              </a:rPr>
              <a:t>critical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section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7" name="object 37"/>
          <p:cNvSpPr txBox="1"/>
          <p:nvPr/>
        </p:nvSpPr>
        <p:spPr>
          <a:xfrm>
            <a:off x="540491" y="5594086"/>
            <a:ext cx="7986395" cy="729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1265">
              <a:lnSpc>
                <a:spcPts val="2770"/>
              </a:lnSpc>
              <a:spcBef>
                <a:spcPts val="100"/>
              </a:spcBef>
            </a:pPr>
            <a:r>
              <a:rPr sz="2400" dirty="0">
                <a:solidFill>
                  <a:srgbClr val="0070BF"/>
                </a:solidFill>
                <a:latin typeface="Tahoma"/>
                <a:cs typeface="Tahoma"/>
              </a:rPr>
              <a:t>Mutual</a:t>
            </a:r>
            <a:r>
              <a:rPr sz="2400" spc="-4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70BF"/>
                </a:solidFill>
                <a:latin typeface="Tahoma"/>
                <a:cs typeface="Tahoma"/>
              </a:rPr>
              <a:t>Exclusion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ts val="2770"/>
              </a:lnSpc>
            </a:pPr>
            <a:r>
              <a:rPr sz="2400" dirty="0">
                <a:solidFill>
                  <a:srgbClr val="0070BF"/>
                </a:solidFill>
                <a:latin typeface="Tahoma"/>
                <a:cs typeface="Tahoma"/>
              </a:rPr>
              <a:t>At</a:t>
            </a:r>
            <a:r>
              <a:rPr sz="2400" spc="-4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70BF"/>
                </a:solidFill>
                <a:latin typeface="Tahoma"/>
                <a:cs typeface="Tahoma"/>
              </a:rPr>
              <a:t>any</a:t>
            </a:r>
            <a:r>
              <a:rPr sz="2400" spc="-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70BF"/>
                </a:solidFill>
                <a:latin typeface="Tahoma"/>
                <a:cs typeface="Tahoma"/>
              </a:rPr>
              <a:t>given</a:t>
            </a:r>
            <a:r>
              <a:rPr sz="2400" spc="-5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70BF"/>
                </a:solidFill>
                <a:latin typeface="Tahoma"/>
                <a:cs typeface="Tahoma"/>
              </a:rPr>
              <a:t>time,</a:t>
            </a:r>
            <a:r>
              <a:rPr sz="2400" spc="-6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70BF"/>
                </a:solidFill>
                <a:latin typeface="Tahoma"/>
                <a:cs typeface="Tahoma"/>
              </a:rPr>
              <a:t>only</a:t>
            </a:r>
            <a:r>
              <a:rPr sz="2400" spc="-3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70BF"/>
                </a:solidFill>
                <a:latin typeface="Tahoma"/>
                <a:cs typeface="Tahoma"/>
              </a:rPr>
              <a:t>one</a:t>
            </a:r>
            <a:r>
              <a:rPr sz="2400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70BF"/>
                </a:solidFill>
                <a:latin typeface="Tahoma"/>
                <a:cs typeface="Tahoma"/>
              </a:rPr>
              <a:t>process</a:t>
            </a:r>
            <a:r>
              <a:rPr sz="2400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70BF"/>
                </a:solidFill>
                <a:latin typeface="Tahoma"/>
                <a:cs typeface="Tahoma"/>
              </a:rPr>
              <a:t>is</a:t>
            </a:r>
            <a:r>
              <a:rPr sz="2400" spc="-3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70BF"/>
                </a:solidFill>
                <a:latin typeface="Tahoma"/>
                <a:cs typeface="Tahoma"/>
              </a:rPr>
              <a:t>in</a:t>
            </a:r>
            <a:r>
              <a:rPr sz="2400" spc="-3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70BF"/>
                </a:solidFill>
                <a:latin typeface="Tahoma"/>
                <a:cs typeface="Tahoma"/>
              </a:rPr>
              <a:t>the</a:t>
            </a:r>
            <a:r>
              <a:rPr sz="2400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70BF"/>
                </a:solidFill>
                <a:latin typeface="Tahoma"/>
                <a:cs typeface="Tahoma"/>
              </a:rPr>
              <a:t>critical</a:t>
            </a:r>
            <a:r>
              <a:rPr sz="2400" spc="-3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70BF"/>
                </a:solidFill>
                <a:latin typeface="Tahoma"/>
                <a:cs typeface="Tahoma"/>
              </a:rPr>
              <a:t>section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882" y="350040"/>
            <a:ext cx="82849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Requirements:</a:t>
            </a:r>
            <a:r>
              <a:rPr spc="-90" dirty="0"/>
              <a:t> </a:t>
            </a:r>
            <a:r>
              <a:rPr spc="-10" dirty="0"/>
              <a:t>Critical-</a:t>
            </a:r>
            <a:r>
              <a:rPr dirty="0"/>
              <a:t>Section</a:t>
            </a:r>
            <a:r>
              <a:rPr spc="-75" dirty="0"/>
              <a:t> </a:t>
            </a:r>
            <a:r>
              <a:rPr dirty="0"/>
              <a:t>(CS)</a:t>
            </a:r>
            <a:r>
              <a:rPr spc="-80" dirty="0"/>
              <a:t> </a:t>
            </a:r>
            <a:r>
              <a:rPr spc="-10" dirty="0" smtClean="0"/>
              <a:t>Problem</a:t>
            </a:r>
            <a:r>
              <a:rPr lang="en-US" spc="-10" dirty="0" smtClean="0"/>
              <a:t> solution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03383" y="1156210"/>
            <a:ext cx="8092440" cy="4012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Tahoma"/>
                <a:cs typeface="Tahoma"/>
              </a:rPr>
              <a:t>Informally,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the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following</a:t>
            </a:r>
            <a:r>
              <a:rPr sz="2100" spc="-5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are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the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requirements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of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CS </a:t>
            </a:r>
            <a:r>
              <a:rPr sz="2100" spc="-10" dirty="0">
                <a:latin typeface="Tahoma"/>
                <a:cs typeface="Tahoma"/>
              </a:rPr>
              <a:t>problem</a:t>
            </a:r>
            <a:endParaRPr sz="2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2100" dirty="0">
              <a:latin typeface="Tahoma"/>
              <a:cs typeface="Tahoma"/>
            </a:endParaRPr>
          </a:p>
          <a:p>
            <a:pPr marL="354965" marR="663575" indent="-342900">
              <a:lnSpc>
                <a:spcPct val="100000"/>
              </a:lnSpc>
              <a:buChar char="•"/>
              <a:tabLst>
                <a:tab pos="354965" algn="l"/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	No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two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processes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may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be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simultaneously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inside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their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critical sections</a:t>
            </a:r>
            <a:endParaRPr sz="2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75"/>
              </a:spcBef>
              <a:buFont typeface="Tahoma"/>
              <a:buChar char="•"/>
            </a:pPr>
            <a:endParaRPr sz="2100" dirty="0">
              <a:latin typeface="Tahoma"/>
              <a:cs typeface="Tahoma"/>
            </a:endParaRPr>
          </a:p>
          <a:p>
            <a:pPr marL="354965" marR="86995" indent="-342900">
              <a:lnSpc>
                <a:spcPct val="100000"/>
              </a:lnSpc>
              <a:buChar char="•"/>
              <a:tabLst>
                <a:tab pos="354965" algn="l"/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	No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assumptions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may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be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made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about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the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speed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or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the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number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-25" dirty="0">
                <a:latin typeface="Tahoma"/>
                <a:cs typeface="Tahoma"/>
              </a:rPr>
              <a:t>of </a:t>
            </a:r>
            <a:r>
              <a:rPr sz="2100" spc="-10" dirty="0">
                <a:latin typeface="Tahoma"/>
                <a:cs typeface="Tahoma"/>
              </a:rPr>
              <a:t>processors</a:t>
            </a:r>
            <a:endParaRPr sz="2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70"/>
              </a:spcBef>
              <a:buFont typeface="Tahoma"/>
              <a:buChar char="•"/>
            </a:pPr>
            <a:endParaRPr sz="2100" dirty="0">
              <a:latin typeface="Tahoma"/>
              <a:cs typeface="Tahoma"/>
            </a:endParaRPr>
          </a:p>
          <a:p>
            <a:pPr marL="354965" marR="433705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	No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process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running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outside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its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critical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section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may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block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other processes</a:t>
            </a:r>
            <a:endParaRPr sz="2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70"/>
              </a:spcBef>
              <a:buFont typeface="Tahoma"/>
              <a:buChar char="•"/>
            </a:pPr>
            <a:endParaRPr sz="2100" dirty="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No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process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should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have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to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wait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forever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to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enter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its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critical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section</a:t>
            </a:r>
            <a:endParaRPr sz="21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8704" y="1120140"/>
            <a:ext cx="8547100" cy="1516380"/>
            <a:chOff x="298704" y="1120140"/>
            <a:chExt cx="8547100" cy="1516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704" y="1121663"/>
              <a:ext cx="8546592" cy="15148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0227" y="1120140"/>
              <a:ext cx="8545195" cy="1516380"/>
            </a:xfrm>
            <a:custGeom>
              <a:avLst/>
              <a:gdLst/>
              <a:ahLst/>
              <a:cxnLst/>
              <a:rect l="l" t="t" r="r" b="b"/>
              <a:pathLst>
                <a:path w="8545195" h="1516380">
                  <a:moveTo>
                    <a:pt x="8542020" y="1516380"/>
                  </a:moveTo>
                  <a:lnTo>
                    <a:pt x="3048" y="1516380"/>
                  </a:lnTo>
                  <a:lnTo>
                    <a:pt x="0" y="1513331"/>
                  </a:lnTo>
                  <a:lnTo>
                    <a:pt x="0" y="3048"/>
                  </a:lnTo>
                  <a:lnTo>
                    <a:pt x="3048" y="0"/>
                  </a:lnTo>
                  <a:lnTo>
                    <a:pt x="8542020" y="0"/>
                  </a:lnTo>
                  <a:lnTo>
                    <a:pt x="8545068" y="3048"/>
                  </a:lnTo>
                  <a:lnTo>
                    <a:pt x="854506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1507235"/>
                  </a:lnTo>
                  <a:lnTo>
                    <a:pt x="4572" y="1507235"/>
                  </a:lnTo>
                  <a:lnTo>
                    <a:pt x="10668" y="1511808"/>
                  </a:lnTo>
                  <a:lnTo>
                    <a:pt x="8545068" y="1511808"/>
                  </a:lnTo>
                  <a:lnTo>
                    <a:pt x="8545068" y="1513331"/>
                  </a:lnTo>
                  <a:lnTo>
                    <a:pt x="8542020" y="1516380"/>
                  </a:lnTo>
                  <a:close/>
                </a:path>
                <a:path w="8545195" h="1516380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8545195" h="1516380">
                  <a:moveTo>
                    <a:pt x="853440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8534400" y="4572"/>
                  </a:lnTo>
                  <a:lnTo>
                    <a:pt x="8534400" y="10668"/>
                  </a:lnTo>
                  <a:close/>
                </a:path>
                <a:path w="8545195" h="1516380">
                  <a:moveTo>
                    <a:pt x="8534400" y="1511808"/>
                  </a:moveTo>
                  <a:lnTo>
                    <a:pt x="8534400" y="4572"/>
                  </a:lnTo>
                  <a:lnTo>
                    <a:pt x="8538972" y="10668"/>
                  </a:lnTo>
                  <a:lnTo>
                    <a:pt x="8545068" y="10668"/>
                  </a:lnTo>
                  <a:lnTo>
                    <a:pt x="8545068" y="1507235"/>
                  </a:lnTo>
                  <a:lnTo>
                    <a:pt x="8538972" y="1507235"/>
                  </a:lnTo>
                  <a:lnTo>
                    <a:pt x="8534400" y="1511808"/>
                  </a:lnTo>
                  <a:close/>
                </a:path>
                <a:path w="8545195" h="1516380">
                  <a:moveTo>
                    <a:pt x="8545068" y="10668"/>
                  </a:moveTo>
                  <a:lnTo>
                    <a:pt x="8538972" y="10668"/>
                  </a:lnTo>
                  <a:lnTo>
                    <a:pt x="8534400" y="4572"/>
                  </a:lnTo>
                  <a:lnTo>
                    <a:pt x="8545068" y="4572"/>
                  </a:lnTo>
                  <a:lnTo>
                    <a:pt x="8545068" y="10668"/>
                  </a:lnTo>
                  <a:close/>
                </a:path>
                <a:path w="8545195" h="1516380">
                  <a:moveTo>
                    <a:pt x="10668" y="1511808"/>
                  </a:moveTo>
                  <a:lnTo>
                    <a:pt x="4572" y="1507235"/>
                  </a:lnTo>
                  <a:lnTo>
                    <a:pt x="10668" y="1507235"/>
                  </a:lnTo>
                  <a:lnTo>
                    <a:pt x="10668" y="1511808"/>
                  </a:lnTo>
                  <a:close/>
                </a:path>
                <a:path w="8545195" h="1516380">
                  <a:moveTo>
                    <a:pt x="8534400" y="1511808"/>
                  </a:moveTo>
                  <a:lnTo>
                    <a:pt x="10668" y="1511808"/>
                  </a:lnTo>
                  <a:lnTo>
                    <a:pt x="10668" y="1507235"/>
                  </a:lnTo>
                  <a:lnTo>
                    <a:pt x="8534400" y="1507235"/>
                  </a:lnTo>
                  <a:lnTo>
                    <a:pt x="8534400" y="1511808"/>
                  </a:lnTo>
                  <a:close/>
                </a:path>
                <a:path w="8545195" h="1516380">
                  <a:moveTo>
                    <a:pt x="8545068" y="1511808"/>
                  </a:moveTo>
                  <a:lnTo>
                    <a:pt x="8534400" y="1511808"/>
                  </a:lnTo>
                  <a:lnTo>
                    <a:pt x="8538972" y="1507235"/>
                  </a:lnTo>
                  <a:lnTo>
                    <a:pt x="8545068" y="1507235"/>
                  </a:lnTo>
                  <a:lnTo>
                    <a:pt x="8545068" y="15118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dirty="0"/>
              <a:t>Requirements:</a:t>
            </a:r>
            <a:r>
              <a:rPr spc="-105" dirty="0"/>
              <a:t> </a:t>
            </a:r>
            <a:r>
              <a:rPr spc="-10" dirty="0"/>
              <a:t>Critical-</a:t>
            </a:r>
            <a:r>
              <a:rPr dirty="0"/>
              <a:t>Section</a:t>
            </a:r>
            <a:r>
              <a:rPr spc="-90" dirty="0"/>
              <a:t> </a:t>
            </a:r>
            <a:r>
              <a:rPr spc="-10" dirty="0"/>
              <a:t>Problem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403383" y="1090397"/>
            <a:ext cx="8122920" cy="522224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Mutual</a:t>
            </a:r>
            <a:r>
              <a:rPr sz="2100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exclusion</a:t>
            </a:r>
            <a:endParaRPr sz="21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Only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one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process</a:t>
            </a:r>
            <a:r>
              <a:rPr sz="1900" spc="-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at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time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is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allowed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execute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in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its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critical</a:t>
            </a:r>
            <a:r>
              <a:rPr sz="1900" spc="-10" dirty="0">
                <a:latin typeface="Tahoma"/>
                <a:cs typeface="Tahoma"/>
              </a:rPr>
              <a:t> section</a:t>
            </a:r>
            <a:endParaRPr sz="19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95"/>
              </a:spcBef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Progress</a:t>
            </a:r>
            <a:endParaRPr sz="21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Processes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cannot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be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prevented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forever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from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entering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spc="-25" dirty="0">
                <a:latin typeface="Tahoma"/>
                <a:cs typeface="Tahoma"/>
              </a:rPr>
              <a:t>CS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650"/>
              </a:spcBef>
              <a:buFont typeface="Tahoma"/>
              <a:buChar char="–"/>
            </a:pPr>
            <a:endParaRPr sz="19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Progress:</a:t>
            </a:r>
            <a:r>
              <a:rPr sz="2100" spc="-8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Distinguish</a:t>
            </a:r>
            <a:r>
              <a:rPr sz="2100" spc="-10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between</a:t>
            </a:r>
            <a:endParaRPr sz="21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65"/>
              </a:spcBef>
              <a:buClr>
                <a:srgbClr val="000000"/>
              </a:buClr>
              <a:buChar char="–"/>
              <a:tabLst>
                <a:tab pos="756285" algn="l"/>
              </a:tabLst>
            </a:pP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Fairness</a:t>
            </a:r>
            <a:r>
              <a:rPr sz="1900" spc="-4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(no</a:t>
            </a:r>
            <a:r>
              <a:rPr sz="1900" spc="-4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starvation):</a:t>
            </a:r>
            <a:r>
              <a:rPr sz="1900" spc="-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Every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process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makes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progress</a:t>
            </a:r>
            <a:endParaRPr sz="1900">
              <a:latin typeface="Tahoma"/>
              <a:cs typeface="Tahoma"/>
            </a:endParaRPr>
          </a:p>
          <a:p>
            <a:pPr marL="1155065" lvl="2" indent="-227965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1155065" algn="l"/>
              </a:tabLst>
            </a:pPr>
            <a:r>
              <a:rPr sz="1700" b="1" dirty="0">
                <a:latin typeface="Tahoma"/>
                <a:cs typeface="Tahoma"/>
              </a:rPr>
              <a:t>Bounded</a:t>
            </a:r>
            <a:r>
              <a:rPr sz="1700" b="1" spc="-60" dirty="0">
                <a:latin typeface="Tahoma"/>
                <a:cs typeface="Tahoma"/>
              </a:rPr>
              <a:t> </a:t>
            </a:r>
            <a:r>
              <a:rPr sz="1700" b="1" spc="-10" dirty="0">
                <a:latin typeface="Tahoma"/>
                <a:cs typeface="Tahoma"/>
              </a:rPr>
              <a:t>waiting</a:t>
            </a:r>
            <a:endParaRPr sz="17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Char char="–"/>
              <a:tabLst>
                <a:tab pos="756285" algn="l"/>
              </a:tabLst>
            </a:pP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Deadlock</a:t>
            </a:r>
            <a:r>
              <a:rPr sz="1900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freedom:</a:t>
            </a:r>
            <a:r>
              <a:rPr sz="1900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At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least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one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process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can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make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progress</a:t>
            </a:r>
            <a:endParaRPr sz="1900">
              <a:latin typeface="Tahoma"/>
              <a:cs typeface="Tahoma"/>
            </a:endParaRPr>
          </a:p>
          <a:p>
            <a:pPr marL="1155065" lvl="2" indent="-227965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1155065" algn="l"/>
              </a:tabLst>
            </a:pPr>
            <a:r>
              <a:rPr sz="1700" dirty="0">
                <a:latin typeface="Tahoma"/>
                <a:cs typeface="Tahoma"/>
              </a:rPr>
              <a:t>Process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running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outside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the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critical</a:t>
            </a:r>
            <a:r>
              <a:rPr sz="1700" spc="-3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section</a:t>
            </a:r>
            <a:r>
              <a:rPr sz="1700" spc="-2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should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not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have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influence</a:t>
            </a:r>
            <a:endParaRPr sz="17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750"/>
              </a:spcBef>
              <a:buFont typeface="Wingdings"/>
              <a:buChar char=""/>
            </a:pPr>
            <a:endParaRPr sz="17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sz="2100" spc="-10" dirty="0">
                <a:latin typeface="Tahoma"/>
                <a:cs typeface="Tahoma"/>
              </a:rPr>
              <a:t>Assumptions</a:t>
            </a:r>
            <a:endParaRPr sz="21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No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process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stays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forever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in</a:t>
            </a:r>
            <a:r>
              <a:rPr sz="1900" spc="-35" dirty="0">
                <a:latin typeface="Tahoma"/>
                <a:cs typeface="Tahoma"/>
              </a:rPr>
              <a:t> CS</a:t>
            </a:r>
            <a:endParaRPr sz="19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1201420" algn="l"/>
              </a:tabLst>
            </a:pPr>
            <a:r>
              <a:rPr sz="1900" spc="-25" dirty="0">
                <a:latin typeface="Tahoma"/>
                <a:cs typeface="Tahoma"/>
              </a:rPr>
              <a:t>No</a:t>
            </a:r>
            <a:r>
              <a:rPr sz="1900" dirty="0">
                <a:latin typeface="Tahoma"/>
                <a:cs typeface="Tahoma"/>
              </a:rPr>
              <a:t>	assumption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on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number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of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processors</a:t>
            </a:r>
            <a:endParaRPr sz="19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No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assumption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on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actual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speed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of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processes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Requirements:</a:t>
            </a:r>
            <a:r>
              <a:rPr spc="-105" dirty="0"/>
              <a:t> </a:t>
            </a:r>
            <a:r>
              <a:rPr spc="-10" dirty="0"/>
              <a:t>Critical-</a:t>
            </a:r>
            <a:r>
              <a:rPr dirty="0"/>
              <a:t>Section</a:t>
            </a:r>
            <a:r>
              <a:rPr spc="-90" dirty="0"/>
              <a:t> </a:t>
            </a:r>
            <a:r>
              <a:rPr spc="-10" dirty="0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03383" y="1156210"/>
            <a:ext cx="8093709" cy="2684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8630" indent="-45593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8630" algn="l"/>
              </a:tabLst>
            </a:pPr>
            <a:r>
              <a:rPr sz="2100" dirty="0">
                <a:latin typeface="Tahoma"/>
                <a:cs typeface="Tahoma"/>
              </a:rPr>
              <a:t>Mutual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exclusion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70"/>
              </a:spcBef>
              <a:buFont typeface="Tahoma"/>
              <a:buAutoNum type="arabicPeriod"/>
            </a:pPr>
            <a:endParaRPr sz="2100">
              <a:latin typeface="Tahoma"/>
              <a:cs typeface="Tahoma"/>
            </a:endParaRPr>
          </a:p>
          <a:p>
            <a:pPr marL="468630" indent="-455930">
              <a:lnSpc>
                <a:spcPct val="100000"/>
              </a:lnSpc>
              <a:buAutoNum type="arabicPeriod"/>
              <a:tabLst>
                <a:tab pos="468630" algn="l"/>
              </a:tabLst>
            </a:pPr>
            <a:r>
              <a:rPr sz="2100" spc="-10" dirty="0">
                <a:latin typeface="Tahoma"/>
                <a:cs typeface="Tahoma"/>
              </a:rPr>
              <a:t>Progress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75"/>
              </a:spcBef>
              <a:buFont typeface="Tahoma"/>
              <a:buAutoNum type="arabicPeriod"/>
            </a:pPr>
            <a:endParaRPr sz="2100">
              <a:latin typeface="Tahoma"/>
              <a:cs typeface="Tahoma"/>
            </a:endParaRPr>
          </a:p>
          <a:p>
            <a:pPr marL="468630" indent="-455930">
              <a:lnSpc>
                <a:spcPct val="100000"/>
              </a:lnSpc>
              <a:buAutoNum type="arabicPeriod"/>
              <a:tabLst>
                <a:tab pos="468630" algn="l"/>
              </a:tabLst>
            </a:pPr>
            <a:r>
              <a:rPr sz="2100" dirty="0">
                <a:latin typeface="Tahoma"/>
                <a:cs typeface="Tahoma"/>
              </a:rPr>
              <a:t>Bounded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waiting</a:t>
            </a:r>
            <a:endParaRPr sz="21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Before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request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by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process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enter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its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critical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section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is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granted</a:t>
            </a:r>
            <a:endParaRPr sz="190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A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bound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must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exist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on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number of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times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that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other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processes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spc="-25" dirty="0">
                <a:latin typeface="Tahoma"/>
                <a:cs typeface="Tahoma"/>
              </a:rPr>
              <a:t>are </a:t>
            </a:r>
            <a:r>
              <a:rPr sz="1900" dirty="0">
                <a:latin typeface="Tahoma"/>
                <a:cs typeface="Tahoma"/>
              </a:rPr>
              <a:t>allowed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enter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their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critical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sections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35" dirty="0"/>
              <a:t> </a:t>
            </a:r>
            <a:r>
              <a:rPr dirty="0"/>
              <a:t>Solution</a:t>
            </a:r>
            <a:r>
              <a:rPr spc="-35" dirty="0"/>
              <a:t> </a:t>
            </a:r>
            <a:r>
              <a:rPr dirty="0"/>
              <a:t>–</a:t>
            </a:r>
            <a:r>
              <a:rPr spc="-55" dirty="0"/>
              <a:t> </a:t>
            </a:r>
            <a:r>
              <a:rPr dirty="0"/>
              <a:t>Lock</a:t>
            </a:r>
            <a:r>
              <a:rPr spc="-90" dirty="0"/>
              <a:t> </a:t>
            </a:r>
            <a:r>
              <a:rPr spc="-10" dirty="0"/>
              <a:t>Variables</a:t>
            </a:r>
          </a:p>
        </p:txBody>
      </p:sp>
      <p:sp>
        <p:nvSpPr>
          <p:cNvPr id="3" name="object 3"/>
          <p:cNvSpPr/>
          <p:nvPr/>
        </p:nvSpPr>
        <p:spPr>
          <a:xfrm>
            <a:off x="1527048" y="3515867"/>
            <a:ext cx="6091555" cy="2871470"/>
          </a:xfrm>
          <a:custGeom>
            <a:avLst/>
            <a:gdLst/>
            <a:ahLst/>
            <a:cxnLst/>
            <a:rect l="l" t="t" r="r" b="b"/>
            <a:pathLst>
              <a:path w="6091555" h="2871470">
                <a:moveTo>
                  <a:pt x="6088380" y="2871215"/>
                </a:moveTo>
                <a:lnTo>
                  <a:pt x="3048" y="2871215"/>
                </a:lnTo>
                <a:lnTo>
                  <a:pt x="0" y="2869691"/>
                </a:lnTo>
                <a:lnTo>
                  <a:pt x="0" y="1524"/>
                </a:lnTo>
                <a:lnTo>
                  <a:pt x="3048" y="0"/>
                </a:lnTo>
                <a:lnTo>
                  <a:pt x="6088380" y="0"/>
                </a:lnTo>
                <a:lnTo>
                  <a:pt x="6091428" y="1524"/>
                </a:lnTo>
                <a:lnTo>
                  <a:pt x="6091428" y="4572"/>
                </a:ln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lnTo>
                  <a:pt x="10668" y="2862072"/>
                </a:lnTo>
                <a:lnTo>
                  <a:pt x="4572" y="2862072"/>
                </a:lnTo>
                <a:lnTo>
                  <a:pt x="10668" y="2866644"/>
                </a:lnTo>
                <a:lnTo>
                  <a:pt x="6091428" y="2866644"/>
                </a:lnTo>
                <a:lnTo>
                  <a:pt x="6091428" y="2869691"/>
                </a:lnTo>
                <a:lnTo>
                  <a:pt x="6088380" y="2871215"/>
                </a:lnTo>
                <a:close/>
              </a:path>
              <a:path w="6091555" h="2871470">
                <a:moveTo>
                  <a:pt x="10668" y="9144"/>
                </a:move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close/>
              </a:path>
              <a:path w="6091555" h="2871470">
                <a:moveTo>
                  <a:pt x="6080760" y="9144"/>
                </a:moveTo>
                <a:lnTo>
                  <a:pt x="10668" y="9144"/>
                </a:lnTo>
                <a:lnTo>
                  <a:pt x="10668" y="4572"/>
                </a:lnTo>
                <a:lnTo>
                  <a:pt x="6080760" y="4572"/>
                </a:lnTo>
                <a:lnTo>
                  <a:pt x="6080760" y="9144"/>
                </a:lnTo>
                <a:close/>
              </a:path>
              <a:path w="6091555" h="2871470">
                <a:moveTo>
                  <a:pt x="6080760" y="2866644"/>
                </a:moveTo>
                <a:lnTo>
                  <a:pt x="6080760" y="4572"/>
                </a:lnTo>
                <a:lnTo>
                  <a:pt x="6085332" y="9144"/>
                </a:lnTo>
                <a:lnTo>
                  <a:pt x="6091428" y="9144"/>
                </a:lnTo>
                <a:lnTo>
                  <a:pt x="6091428" y="2862072"/>
                </a:lnTo>
                <a:lnTo>
                  <a:pt x="6085332" y="2862072"/>
                </a:lnTo>
                <a:lnTo>
                  <a:pt x="6080760" y="2866644"/>
                </a:lnTo>
                <a:close/>
              </a:path>
              <a:path w="6091555" h="2871470">
                <a:moveTo>
                  <a:pt x="6091428" y="9144"/>
                </a:moveTo>
                <a:lnTo>
                  <a:pt x="6085332" y="9144"/>
                </a:lnTo>
                <a:lnTo>
                  <a:pt x="6080760" y="4572"/>
                </a:lnTo>
                <a:lnTo>
                  <a:pt x="6091428" y="4572"/>
                </a:lnTo>
                <a:lnTo>
                  <a:pt x="6091428" y="9144"/>
                </a:lnTo>
                <a:close/>
              </a:path>
              <a:path w="6091555" h="2871470">
                <a:moveTo>
                  <a:pt x="10668" y="2866644"/>
                </a:moveTo>
                <a:lnTo>
                  <a:pt x="4572" y="2862072"/>
                </a:lnTo>
                <a:lnTo>
                  <a:pt x="10668" y="2862072"/>
                </a:lnTo>
                <a:lnTo>
                  <a:pt x="10668" y="2866644"/>
                </a:lnTo>
                <a:close/>
              </a:path>
              <a:path w="6091555" h="2871470">
                <a:moveTo>
                  <a:pt x="6080760" y="2866644"/>
                </a:moveTo>
                <a:lnTo>
                  <a:pt x="10668" y="2866644"/>
                </a:lnTo>
                <a:lnTo>
                  <a:pt x="10668" y="2862072"/>
                </a:lnTo>
                <a:lnTo>
                  <a:pt x="6080760" y="2862072"/>
                </a:lnTo>
                <a:lnTo>
                  <a:pt x="6080760" y="2866644"/>
                </a:lnTo>
                <a:close/>
              </a:path>
              <a:path w="6091555" h="2871470">
                <a:moveTo>
                  <a:pt x="6091428" y="2866644"/>
                </a:moveTo>
                <a:lnTo>
                  <a:pt x="6080760" y="2866644"/>
                </a:lnTo>
                <a:lnTo>
                  <a:pt x="6085332" y="2862072"/>
                </a:lnTo>
                <a:lnTo>
                  <a:pt x="6091428" y="2862072"/>
                </a:lnTo>
                <a:lnTo>
                  <a:pt x="6091428" y="2866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3383" y="1084587"/>
            <a:ext cx="7655559" cy="5222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	Before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entering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critical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section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process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should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know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if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spc="-25" dirty="0">
                <a:latin typeface="Tahoma"/>
                <a:cs typeface="Tahoma"/>
              </a:rPr>
              <a:t>any </a:t>
            </a:r>
            <a:r>
              <a:rPr sz="2100" dirty="0">
                <a:latin typeface="Tahoma"/>
                <a:cs typeface="Tahoma"/>
              </a:rPr>
              <a:t>other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is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already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in the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critical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section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or</a:t>
            </a:r>
            <a:r>
              <a:rPr sz="2100" spc="-25" dirty="0">
                <a:latin typeface="Tahoma"/>
                <a:cs typeface="Tahoma"/>
              </a:rPr>
              <a:t> not</a:t>
            </a:r>
            <a:endParaRPr sz="21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420"/>
              </a:spcBef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Consider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having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Consolas"/>
                <a:cs typeface="Consolas"/>
              </a:rPr>
              <a:t>FLAG</a:t>
            </a:r>
            <a:r>
              <a:rPr sz="2100" spc="-509" dirty="0">
                <a:latin typeface="Consolas"/>
                <a:cs typeface="Consolas"/>
              </a:rPr>
              <a:t> </a:t>
            </a:r>
            <a:r>
              <a:rPr sz="2100" dirty="0">
                <a:latin typeface="Tahoma"/>
                <a:cs typeface="Tahoma"/>
              </a:rPr>
              <a:t>(also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called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lock)</a:t>
            </a:r>
            <a:endParaRPr sz="21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Font typeface="Tahoma"/>
              <a:buChar char="–"/>
              <a:tabLst>
                <a:tab pos="756285" algn="l"/>
              </a:tabLst>
            </a:pPr>
            <a:r>
              <a:rPr sz="1900" dirty="0">
                <a:latin typeface="Consolas"/>
                <a:cs typeface="Consolas"/>
              </a:rPr>
              <a:t>FLAG</a:t>
            </a:r>
            <a:r>
              <a:rPr sz="1900" spc="-5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25" dirty="0">
                <a:latin typeface="Consolas"/>
                <a:cs typeface="Consolas"/>
              </a:rPr>
              <a:t> </a:t>
            </a:r>
            <a:r>
              <a:rPr sz="1900" spc="-20" dirty="0">
                <a:latin typeface="Consolas"/>
                <a:cs typeface="Consolas"/>
              </a:rPr>
              <a:t>FALSE</a:t>
            </a:r>
            <a:endParaRPr sz="1900">
              <a:latin typeface="Consolas"/>
              <a:cs typeface="Consolas"/>
            </a:endParaRPr>
          </a:p>
          <a:p>
            <a:pPr marL="1155065" lvl="2" indent="-227965">
              <a:lnSpc>
                <a:spcPct val="100000"/>
              </a:lnSpc>
              <a:spcBef>
                <a:spcPts val="509"/>
              </a:spcBef>
              <a:buFont typeface="Wingdings"/>
              <a:buChar char=""/>
              <a:tabLst>
                <a:tab pos="1155065" algn="l"/>
              </a:tabLst>
            </a:pPr>
            <a:r>
              <a:rPr sz="1700" dirty="0">
                <a:latin typeface="Tahoma"/>
                <a:cs typeface="Tahoma"/>
              </a:rPr>
              <a:t>A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process is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in</a:t>
            </a:r>
            <a:r>
              <a:rPr sz="1700" spc="-2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the</a:t>
            </a:r>
            <a:r>
              <a:rPr sz="1700" spc="-2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critical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section</a:t>
            </a:r>
            <a:endParaRPr sz="17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350"/>
              </a:spcBef>
              <a:buFont typeface="Tahoma"/>
              <a:buChar char="–"/>
              <a:tabLst>
                <a:tab pos="756285" algn="l"/>
              </a:tabLst>
            </a:pPr>
            <a:r>
              <a:rPr sz="1900" dirty="0">
                <a:latin typeface="Consolas"/>
                <a:cs typeface="Consolas"/>
              </a:rPr>
              <a:t>FLAG</a:t>
            </a:r>
            <a:r>
              <a:rPr sz="1900" spc="-5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25" dirty="0">
                <a:latin typeface="Consolas"/>
                <a:cs typeface="Consolas"/>
              </a:rPr>
              <a:t> </a:t>
            </a:r>
            <a:r>
              <a:rPr sz="1900" spc="-20" dirty="0">
                <a:latin typeface="Consolas"/>
                <a:cs typeface="Consolas"/>
              </a:rPr>
              <a:t>TRUE</a:t>
            </a:r>
            <a:endParaRPr sz="1900">
              <a:latin typeface="Consolas"/>
              <a:cs typeface="Consolas"/>
            </a:endParaRPr>
          </a:p>
          <a:p>
            <a:pPr marL="1155065" lvl="2" indent="-227965">
              <a:lnSpc>
                <a:spcPct val="100000"/>
              </a:lnSpc>
              <a:spcBef>
                <a:spcPts val="515"/>
              </a:spcBef>
              <a:buFont typeface="Wingdings"/>
              <a:buChar char=""/>
              <a:tabLst>
                <a:tab pos="1155065" algn="l"/>
              </a:tabLst>
            </a:pPr>
            <a:r>
              <a:rPr sz="1700" dirty="0">
                <a:latin typeface="Tahoma"/>
                <a:cs typeface="Tahoma"/>
              </a:rPr>
              <a:t>No</a:t>
            </a:r>
            <a:r>
              <a:rPr sz="1700" spc="-2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process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is</a:t>
            </a:r>
            <a:r>
              <a:rPr sz="1700" spc="-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in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the</a:t>
            </a:r>
            <a:r>
              <a:rPr sz="1700" spc="-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critical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section</a:t>
            </a:r>
            <a:endParaRPr sz="1700">
              <a:latin typeface="Tahoma"/>
              <a:cs typeface="Tahoma"/>
            </a:endParaRPr>
          </a:p>
          <a:p>
            <a:pPr marL="1219200">
              <a:lnSpc>
                <a:spcPct val="100000"/>
              </a:lnSpc>
              <a:spcBef>
                <a:spcPts val="885"/>
              </a:spcBef>
            </a:pP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//</a:t>
            </a:r>
            <a:r>
              <a:rPr sz="1800" spc="-3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wait</a:t>
            </a:r>
            <a:r>
              <a:rPr sz="1800" spc="-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while</a:t>
            </a:r>
            <a:r>
              <a:rPr sz="1800" spc="-2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someone</a:t>
            </a:r>
            <a:r>
              <a:rPr sz="1800" spc="-3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else</a:t>
            </a:r>
            <a:r>
              <a:rPr sz="1800" spc="-2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is</a:t>
            </a:r>
            <a:r>
              <a:rPr sz="1800" spc="-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in</a:t>
            </a:r>
            <a:r>
              <a:rPr sz="1800" spc="-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spc="-25" dirty="0">
                <a:solidFill>
                  <a:srgbClr val="0070BF"/>
                </a:solidFill>
                <a:latin typeface="Consolas"/>
                <a:cs typeface="Consolas"/>
              </a:rPr>
              <a:t>the</a:t>
            </a:r>
            <a:endParaRPr sz="1800">
              <a:latin typeface="Consolas"/>
              <a:cs typeface="Consolas"/>
            </a:endParaRPr>
          </a:p>
          <a:p>
            <a:pPr marL="1219200">
              <a:lnSpc>
                <a:spcPct val="100000"/>
              </a:lnSpc>
            </a:pP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//</a:t>
            </a:r>
            <a:r>
              <a:rPr sz="1800" spc="-4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critical</a:t>
            </a:r>
            <a:r>
              <a:rPr sz="1800" spc="-10" dirty="0">
                <a:solidFill>
                  <a:srgbClr val="0070BF"/>
                </a:solidFill>
                <a:latin typeface="Consolas"/>
                <a:cs typeface="Consolas"/>
              </a:rPr>
              <a:t> region</a:t>
            </a:r>
            <a:endParaRPr sz="1800">
              <a:latin typeface="Consolas"/>
              <a:cs typeface="Consolas"/>
            </a:endParaRPr>
          </a:p>
          <a:p>
            <a:pPr marL="1593215" lvl="3" indent="-374015">
              <a:lnSpc>
                <a:spcPct val="100000"/>
              </a:lnSpc>
              <a:buAutoNum type="arabicPeriod"/>
              <a:tabLst>
                <a:tab pos="1593215" algn="l"/>
              </a:tabLst>
            </a:pPr>
            <a:r>
              <a:rPr sz="1800" dirty="0">
                <a:latin typeface="Consolas"/>
                <a:cs typeface="Consolas"/>
              </a:rPr>
              <a:t>while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(FLAG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FALSE);</a:t>
            </a:r>
            <a:endParaRPr sz="1800">
              <a:latin typeface="Consolas"/>
              <a:cs typeface="Consolas"/>
            </a:endParaRPr>
          </a:p>
          <a:p>
            <a:pPr marL="1219200">
              <a:lnSpc>
                <a:spcPct val="100000"/>
              </a:lnSpc>
            </a:pP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//</a:t>
            </a:r>
            <a:r>
              <a:rPr sz="1800" spc="-3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stop</a:t>
            </a:r>
            <a:r>
              <a:rPr sz="1800" spc="-1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others</a:t>
            </a:r>
            <a:r>
              <a:rPr sz="1800" spc="-3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from</a:t>
            </a:r>
            <a:r>
              <a:rPr sz="1800" spc="-1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entering</a:t>
            </a:r>
            <a:r>
              <a:rPr sz="1800" spc="-1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critical</a:t>
            </a:r>
            <a:r>
              <a:rPr sz="1800" spc="-3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70BF"/>
                </a:solidFill>
                <a:latin typeface="Consolas"/>
                <a:cs typeface="Consolas"/>
              </a:rPr>
              <a:t>region</a:t>
            </a:r>
            <a:endParaRPr sz="1800">
              <a:latin typeface="Consolas"/>
              <a:cs typeface="Consolas"/>
            </a:endParaRPr>
          </a:p>
          <a:p>
            <a:pPr marL="1593215" lvl="3" indent="-374015">
              <a:lnSpc>
                <a:spcPct val="100000"/>
              </a:lnSpc>
              <a:buAutoNum type="arabicPeriod" startAt="2"/>
              <a:tabLst>
                <a:tab pos="1593215" algn="l"/>
              </a:tabLst>
            </a:pPr>
            <a:r>
              <a:rPr sz="1800" dirty="0">
                <a:latin typeface="Consolas"/>
                <a:cs typeface="Consolas"/>
              </a:rPr>
              <a:t>FLAG =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FALSE;</a:t>
            </a:r>
            <a:endParaRPr sz="1800">
              <a:latin typeface="Consolas"/>
              <a:cs typeface="Consolas"/>
            </a:endParaRPr>
          </a:p>
          <a:p>
            <a:pPr marL="1593215" lvl="3" indent="-374015">
              <a:lnSpc>
                <a:spcPct val="100000"/>
              </a:lnSpc>
              <a:buAutoNum type="arabicPeriod" startAt="2"/>
              <a:tabLst>
                <a:tab pos="1593215" algn="l"/>
              </a:tabLst>
            </a:pP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critical_section();</a:t>
            </a:r>
            <a:endParaRPr sz="1800">
              <a:latin typeface="Consolas"/>
              <a:cs typeface="Consolas"/>
            </a:endParaRPr>
          </a:p>
          <a:p>
            <a:pPr marL="1219200">
              <a:lnSpc>
                <a:spcPct val="100000"/>
              </a:lnSpc>
            </a:pP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//</a:t>
            </a:r>
            <a:r>
              <a:rPr sz="1800" spc="-3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after</a:t>
            </a:r>
            <a:r>
              <a:rPr sz="1800" spc="-1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critical</a:t>
            </a:r>
            <a:r>
              <a:rPr sz="1800" spc="-1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section</a:t>
            </a:r>
            <a:r>
              <a:rPr sz="1800" spc="-3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let</a:t>
            </a:r>
            <a:r>
              <a:rPr sz="1800" spc="-1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others</a:t>
            </a:r>
            <a:r>
              <a:rPr sz="1800" spc="-1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70BF"/>
                </a:solidFill>
                <a:latin typeface="Consolas"/>
                <a:cs typeface="Consolas"/>
              </a:rPr>
              <a:t>enter</a:t>
            </a:r>
            <a:endParaRPr sz="1800">
              <a:latin typeface="Consolas"/>
              <a:cs typeface="Consolas"/>
            </a:endParaRPr>
          </a:p>
          <a:p>
            <a:pPr marL="1219200">
              <a:lnSpc>
                <a:spcPct val="100000"/>
              </a:lnSpc>
            </a:pP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//the</a:t>
            </a:r>
            <a:r>
              <a:rPr sz="1800" spc="-2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critical</a:t>
            </a:r>
            <a:r>
              <a:rPr sz="1800" spc="-4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70BF"/>
                </a:solidFill>
                <a:latin typeface="Consolas"/>
                <a:cs typeface="Consolas"/>
              </a:rPr>
              <a:t>region</a:t>
            </a:r>
            <a:endParaRPr sz="1800">
              <a:latin typeface="Consolas"/>
              <a:cs typeface="Consolas"/>
            </a:endParaRPr>
          </a:p>
          <a:p>
            <a:pPr marL="1593215" lvl="3" indent="-374015">
              <a:lnSpc>
                <a:spcPct val="100000"/>
              </a:lnSpc>
              <a:buAutoNum type="arabicPeriod" startAt="4"/>
              <a:tabLst>
                <a:tab pos="1593215" algn="l"/>
              </a:tabLst>
            </a:pPr>
            <a:r>
              <a:rPr sz="1800" dirty="0">
                <a:latin typeface="Consolas"/>
                <a:cs typeface="Consolas"/>
              </a:rPr>
              <a:t>FLAG =</a:t>
            </a:r>
            <a:r>
              <a:rPr sz="1800" spc="-20" dirty="0">
                <a:latin typeface="Consolas"/>
                <a:cs typeface="Consolas"/>
              </a:rPr>
              <a:t> TRUE;</a:t>
            </a:r>
            <a:endParaRPr sz="1800">
              <a:latin typeface="Consolas"/>
              <a:cs typeface="Consolas"/>
            </a:endParaRPr>
          </a:p>
          <a:p>
            <a:pPr marL="1593215" lvl="3" indent="-374015">
              <a:lnSpc>
                <a:spcPct val="100000"/>
              </a:lnSpc>
              <a:buAutoNum type="arabicPeriod" startAt="4"/>
              <a:tabLst>
                <a:tab pos="1593215" algn="l"/>
              </a:tabLst>
            </a:pPr>
            <a:r>
              <a:rPr sz="1800" spc="-10" dirty="0">
                <a:latin typeface="Consolas"/>
                <a:cs typeface="Consolas"/>
              </a:rPr>
              <a:t>noncritical_section();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Synchronization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03383" y="1156210"/>
            <a:ext cx="7508240" cy="4946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	Many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processes/threads</a:t>
            </a:r>
            <a:r>
              <a:rPr sz="2100" spc="-5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interact</a:t>
            </a:r>
            <a:r>
              <a:rPr sz="2100" spc="-5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(shared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memory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/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message passing)</a:t>
            </a:r>
            <a:endParaRPr sz="21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Results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of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interactions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not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guaranteed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be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deterministic</a:t>
            </a:r>
            <a:endParaRPr sz="19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Concurrent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writes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same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address</a:t>
            </a:r>
            <a:endParaRPr sz="19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Result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depends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on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order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of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operations</a:t>
            </a:r>
            <a:endParaRPr sz="19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495"/>
              </a:spcBef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OS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manage</a:t>
            </a:r>
            <a:endParaRPr sz="21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Large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number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of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resources</a:t>
            </a:r>
            <a:endParaRPr sz="19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Common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data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structures</a:t>
            </a:r>
            <a:endParaRPr sz="19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495"/>
              </a:spcBef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Need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to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provide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good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coordination</a:t>
            </a:r>
            <a:r>
              <a:rPr sz="2100" spc="-5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mechanisms</a:t>
            </a:r>
            <a:endParaRPr sz="21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Access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data</a:t>
            </a:r>
            <a:r>
              <a:rPr sz="1900" spc="-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structures</a:t>
            </a:r>
            <a:endParaRPr sz="19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Ensure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consistency</a:t>
            </a:r>
            <a:endParaRPr sz="19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00"/>
              </a:spcBef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Objective</a:t>
            </a:r>
            <a:endParaRPr sz="21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Identify</a:t>
            </a:r>
            <a:r>
              <a:rPr sz="1900" spc="-9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general</a:t>
            </a:r>
            <a:r>
              <a:rPr sz="1900" spc="-65" dirty="0"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synchronization</a:t>
            </a:r>
            <a:r>
              <a:rPr sz="1900" spc="-5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problems</a:t>
            </a:r>
            <a:endParaRPr sz="19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Provide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OS</a:t>
            </a:r>
            <a:r>
              <a:rPr sz="1900" spc="-4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support</a:t>
            </a:r>
            <a:r>
              <a:rPr sz="1900" spc="-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for</a:t>
            </a:r>
            <a:r>
              <a:rPr sz="1900" spc="-5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synchronization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Lock</a:t>
            </a:r>
            <a:r>
              <a:rPr spc="-20" dirty="0"/>
              <a:t> </a:t>
            </a:r>
            <a:r>
              <a:rPr spc="-1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9269" y="1555459"/>
            <a:ext cx="2386330" cy="718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b="1" dirty="0">
                <a:solidFill>
                  <a:srgbClr val="0070BF"/>
                </a:solidFill>
                <a:latin typeface="Tahoma"/>
                <a:cs typeface="Tahoma"/>
              </a:rPr>
              <a:t>Process</a:t>
            </a:r>
            <a:r>
              <a:rPr sz="1800" b="1" spc="-6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800" b="1" spc="-50" dirty="0">
                <a:solidFill>
                  <a:srgbClr val="0070BF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1645"/>
              </a:lnSpc>
            </a:pPr>
            <a:r>
              <a:rPr sz="1400" b="1" dirty="0">
                <a:latin typeface="Consolas"/>
                <a:cs typeface="Consolas"/>
              </a:rPr>
              <a:t>1.while</a:t>
            </a:r>
            <a:r>
              <a:rPr sz="1400" b="1" spc="-3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(FLAG</a:t>
            </a:r>
            <a:r>
              <a:rPr sz="1400" b="1" spc="-2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==</a:t>
            </a:r>
            <a:r>
              <a:rPr sz="1400" b="1" spc="-30" dirty="0">
                <a:latin typeface="Consolas"/>
                <a:cs typeface="Consolas"/>
              </a:rPr>
              <a:t> </a:t>
            </a:r>
            <a:r>
              <a:rPr sz="1400" b="1" spc="-10" dirty="0">
                <a:latin typeface="Consolas"/>
                <a:cs typeface="Consolas"/>
              </a:rPr>
              <a:t>FALSE);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2.FLAG</a:t>
            </a:r>
            <a:r>
              <a:rPr sz="1400" b="1" spc="-1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spc="-15" dirty="0">
                <a:latin typeface="Consolas"/>
                <a:cs typeface="Consolas"/>
              </a:rPr>
              <a:t> </a:t>
            </a:r>
            <a:r>
              <a:rPr sz="1400" b="1" spc="-10" dirty="0">
                <a:latin typeface="Consolas"/>
                <a:cs typeface="Consolas"/>
              </a:rPr>
              <a:t>FALSE;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1053" y="1555459"/>
            <a:ext cx="238633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b="1" dirty="0">
                <a:solidFill>
                  <a:srgbClr val="0070BF"/>
                </a:solidFill>
                <a:latin typeface="Tahoma"/>
                <a:cs typeface="Tahoma"/>
              </a:rPr>
              <a:t>Process</a:t>
            </a:r>
            <a:r>
              <a:rPr sz="1800" b="1" spc="-6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800" b="1" spc="-50" dirty="0">
                <a:solidFill>
                  <a:srgbClr val="0070BF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1645"/>
              </a:lnSpc>
            </a:pPr>
            <a:r>
              <a:rPr sz="1400" b="1" dirty="0">
                <a:latin typeface="Consolas"/>
                <a:cs typeface="Consolas"/>
              </a:rPr>
              <a:t>1.while</a:t>
            </a:r>
            <a:r>
              <a:rPr sz="1400" b="1" spc="-3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(FLAG</a:t>
            </a:r>
            <a:r>
              <a:rPr sz="1400" b="1" spc="-2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==</a:t>
            </a:r>
            <a:r>
              <a:rPr sz="1400" b="1" spc="-30" dirty="0">
                <a:latin typeface="Consolas"/>
                <a:cs typeface="Consolas"/>
              </a:rPr>
              <a:t> </a:t>
            </a:r>
            <a:r>
              <a:rPr sz="1400" b="1" spc="-10" dirty="0">
                <a:latin typeface="Consolas"/>
                <a:cs typeface="Consolas"/>
              </a:rPr>
              <a:t>FALSE);</a:t>
            </a:r>
            <a:endParaRPr sz="1400">
              <a:latin typeface="Consolas"/>
              <a:cs typeface="Consola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44039" y="2010156"/>
            <a:ext cx="6940550" cy="3484245"/>
            <a:chOff x="1844039" y="2010156"/>
            <a:chExt cx="6940550" cy="3484245"/>
          </a:xfrm>
        </p:grpSpPr>
        <p:sp>
          <p:nvSpPr>
            <p:cNvPr id="6" name="object 6"/>
            <p:cNvSpPr/>
            <p:nvPr/>
          </p:nvSpPr>
          <p:spPr>
            <a:xfrm>
              <a:off x="4212335" y="2010156"/>
              <a:ext cx="4572000" cy="739140"/>
            </a:xfrm>
            <a:custGeom>
              <a:avLst/>
              <a:gdLst/>
              <a:ahLst/>
              <a:cxnLst/>
              <a:rect l="l" t="t" r="r" b="b"/>
              <a:pathLst>
                <a:path w="4572000" h="739139">
                  <a:moveTo>
                    <a:pt x="4572000" y="739140"/>
                  </a:moveTo>
                  <a:lnTo>
                    <a:pt x="0" y="739140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7391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84904" y="2965703"/>
              <a:ext cx="1918970" cy="928369"/>
            </a:xfrm>
            <a:custGeom>
              <a:avLst/>
              <a:gdLst/>
              <a:ahLst/>
              <a:cxnLst/>
              <a:rect l="l" t="t" r="r" b="b"/>
              <a:pathLst>
                <a:path w="1918970" h="928370">
                  <a:moveTo>
                    <a:pt x="1918716" y="920750"/>
                  </a:moveTo>
                  <a:lnTo>
                    <a:pt x="6096" y="920750"/>
                  </a:lnTo>
                  <a:lnTo>
                    <a:pt x="6096" y="6350"/>
                  </a:lnTo>
                  <a:lnTo>
                    <a:pt x="0" y="6350"/>
                  </a:lnTo>
                  <a:lnTo>
                    <a:pt x="0" y="920750"/>
                  </a:lnTo>
                  <a:lnTo>
                    <a:pt x="0" y="928370"/>
                  </a:lnTo>
                  <a:lnTo>
                    <a:pt x="1918716" y="928370"/>
                  </a:lnTo>
                  <a:lnTo>
                    <a:pt x="1918716" y="920750"/>
                  </a:lnTo>
                  <a:close/>
                </a:path>
                <a:path w="1918970" h="928370">
                  <a:moveTo>
                    <a:pt x="1918716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911096" y="6096"/>
                  </a:lnTo>
                  <a:lnTo>
                    <a:pt x="1911096" y="920496"/>
                  </a:lnTo>
                  <a:lnTo>
                    <a:pt x="1918716" y="920496"/>
                  </a:lnTo>
                  <a:lnTo>
                    <a:pt x="1918716" y="6096"/>
                  </a:lnTo>
                  <a:lnTo>
                    <a:pt x="19187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91000" y="2971800"/>
              <a:ext cx="1905000" cy="914400"/>
            </a:xfrm>
            <a:custGeom>
              <a:avLst/>
              <a:gdLst/>
              <a:ahLst/>
              <a:cxnLst/>
              <a:rect l="l" t="t" r="r" b="b"/>
              <a:pathLst>
                <a:path w="1905000" h="914400">
                  <a:moveTo>
                    <a:pt x="19050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1905000" y="0"/>
                  </a:lnTo>
                  <a:lnTo>
                    <a:pt x="1905000" y="91440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44040" y="2965703"/>
              <a:ext cx="4259580" cy="2528570"/>
            </a:xfrm>
            <a:custGeom>
              <a:avLst/>
              <a:gdLst/>
              <a:ahLst/>
              <a:cxnLst/>
              <a:rect l="l" t="t" r="r" b="b"/>
              <a:pathLst>
                <a:path w="4259580" h="2528570">
                  <a:moveTo>
                    <a:pt x="2907792" y="2520950"/>
                  </a:moveTo>
                  <a:lnTo>
                    <a:pt x="6096" y="2520950"/>
                  </a:lnTo>
                  <a:lnTo>
                    <a:pt x="6096" y="1530350"/>
                  </a:lnTo>
                  <a:lnTo>
                    <a:pt x="0" y="1530350"/>
                  </a:lnTo>
                  <a:lnTo>
                    <a:pt x="0" y="2520950"/>
                  </a:lnTo>
                  <a:lnTo>
                    <a:pt x="0" y="2528570"/>
                  </a:lnTo>
                  <a:lnTo>
                    <a:pt x="2907792" y="2528570"/>
                  </a:lnTo>
                  <a:lnTo>
                    <a:pt x="2907792" y="2520950"/>
                  </a:lnTo>
                  <a:close/>
                </a:path>
                <a:path w="4259580" h="2528570">
                  <a:moveTo>
                    <a:pt x="2907792" y="1524000"/>
                  </a:moveTo>
                  <a:lnTo>
                    <a:pt x="0" y="1524000"/>
                  </a:lnTo>
                  <a:lnTo>
                    <a:pt x="0" y="1530096"/>
                  </a:lnTo>
                  <a:lnTo>
                    <a:pt x="2901696" y="1530096"/>
                  </a:lnTo>
                  <a:lnTo>
                    <a:pt x="2901696" y="2520696"/>
                  </a:lnTo>
                  <a:lnTo>
                    <a:pt x="2907792" y="2520696"/>
                  </a:lnTo>
                  <a:lnTo>
                    <a:pt x="2907792" y="1530096"/>
                  </a:lnTo>
                  <a:lnTo>
                    <a:pt x="2907792" y="1524000"/>
                  </a:lnTo>
                  <a:close/>
                </a:path>
                <a:path w="4259580" h="2528570">
                  <a:moveTo>
                    <a:pt x="4259567" y="0"/>
                  </a:moveTo>
                  <a:lnTo>
                    <a:pt x="4245851" y="0"/>
                  </a:lnTo>
                  <a:lnTo>
                    <a:pt x="4245851" y="13716"/>
                  </a:lnTo>
                  <a:lnTo>
                    <a:pt x="4245851" y="914400"/>
                  </a:lnTo>
                  <a:lnTo>
                    <a:pt x="2354567" y="914400"/>
                  </a:lnTo>
                  <a:lnTo>
                    <a:pt x="2354567" y="13716"/>
                  </a:lnTo>
                  <a:lnTo>
                    <a:pt x="4245851" y="13716"/>
                  </a:lnTo>
                  <a:lnTo>
                    <a:pt x="4245851" y="0"/>
                  </a:lnTo>
                  <a:lnTo>
                    <a:pt x="2340851" y="0"/>
                  </a:lnTo>
                  <a:lnTo>
                    <a:pt x="2340851" y="928116"/>
                  </a:lnTo>
                  <a:lnTo>
                    <a:pt x="4259567" y="928116"/>
                  </a:lnTo>
                  <a:lnTo>
                    <a:pt x="4259567" y="920496"/>
                  </a:lnTo>
                  <a:lnTo>
                    <a:pt x="4259567" y="914400"/>
                  </a:lnTo>
                  <a:lnTo>
                    <a:pt x="4259567" y="13716"/>
                  </a:lnTo>
                  <a:lnTo>
                    <a:pt x="4259567" y="6096"/>
                  </a:lnTo>
                  <a:lnTo>
                    <a:pt x="42595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50135" y="4495800"/>
              <a:ext cx="2895600" cy="990600"/>
            </a:xfrm>
            <a:custGeom>
              <a:avLst/>
              <a:gdLst/>
              <a:ahLst/>
              <a:cxnLst/>
              <a:rect l="l" t="t" r="r" b="b"/>
              <a:pathLst>
                <a:path w="2895600" h="990600">
                  <a:moveTo>
                    <a:pt x="2895599" y="990600"/>
                  </a:moveTo>
                  <a:lnTo>
                    <a:pt x="0" y="990600"/>
                  </a:lnTo>
                  <a:lnTo>
                    <a:pt x="0" y="0"/>
                  </a:lnTo>
                  <a:lnTo>
                    <a:pt x="2895599" y="0"/>
                  </a:lnTo>
                  <a:lnTo>
                    <a:pt x="2895599" y="99060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44039" y="4489703"/>
              <a:ext cx="2908300" cy="1004569"/>
            </a:xfrm>
            <a:custGeom>
              <a:avLst/>
              <a:gdLst/>
              <a:ahLst/>
              <a:cxnLst/>
              <a:rect l="l" t="t" r="r" b="b"/>
              <a:pathLst>
                <a:path w="2908300" h="1004570">
                  <a:moveTo>
                    <a:pt x="2907792" y="1004316"/>
                  </a:moveTo>
                  <a:lnTo>
                    <a:pt x="0" y="1004316"/>
                  </a:lnTo>
                  <a:lnTo>
                    <a:pt x="0" y="0"/>
                  </a:lnTo>
                  <a:lnTo>
                    <a:pt x="2907792" y="0"/>
                  </a:lnTo>
                  <a:lnTo>
                    <a:pt x="2907792" y="6096"/>
                  </a:lnTo>
                  <a:lnTo>
                    <a:pt x="12192" y="6096"/>
                  </a:lnTo>
                  <a:lnTo>
                    <a:pt x="6096" y="13716"/>
                  </a:lnTo>
                  <a:lnTo>
                    <a:pt x="12192" y="13716"/>
                  </a:lnTo>
                  <a:lnTo>
                    <a:pt x="12192" y="990600"/>
                  </a:lnTo>
                  <a:lnTo>
                    <a:pt x="6096" y="990600"/>
                  </a:lnTo>
                  <a:lnTo>
                    <a:pt x="12192" y="996696"/>
                  </a:lnTo>
                  <a:lnTo>
                    <a:pt x="2907792" y="996696"/>
                  </a:lnTo>
                  <a:lnTo>
                    <a:pt x="2907792" y="1004316"/>
                  </a:lnTo>
                  <a:close/>
                </a:path>
                <a:path w="2908300" h="1004570">
                  <a:moveTo>
                    <a:pt x="12192" y="13716"/>
                  </a:moveTo>
                  <a:lnTo>
                    <a:pt x="6096" y="13716"/>
                  </a:lnTo>
                  <a:lnTo>
                    <a:pt x="12192" y="6096"/>
                  </a:lnTo>
                  <a:lnTo>
                    <a:pt x="12192" y="13716"/>
                  </a:lnTo>
                  <a:close/>
                </a:path>
                <a:path w="2908300" h="1004570">
                  <a:moveTo>
                    <a:pt x="2895600" y="13716"/>
                  </a:moveTo>
                  <a:lnTo>
                    <a:pt x="12192" y="13716"/>
                  </a:lnTo>
                  <a:lnTo>
                    <a:pt x="12192" y="6096"/>
                  </a:lnTo>
                  <a:lnTo>
                    <a:pt x="2895600" y="6096"/>
                  </a:lnTo>
                  <a:lnTo>
                    <a:pt x="2895600" y="13716"/>
                  </a:lnTo>
                  <a:close/>
                </a:path>
                <a:path w="2908300" h="1004570">
                  <a:moveTo>
                    <a:pt x="2895600" y="996696"/>
                  </a:moveTo>
                  <a:lnTo>
                    <a:pt x="2895600" y="6096"/>
                  </a:lnTo>
                  <a:lnTo>
                    <a:pt x="2901696" y="13716"/>
                  </a:lnTo>
                  <a:lnTo>
                    <a:pt x="2907792" y="13716"/>
                  </a:lnTo>
                  <a:lnTo>
                    <a:pt x="2907792" y="990600"/>
                  </a:lnTo>
                  <a:lnTo>
                    <a:pt x="2901696" y="990600"/>
                  </a:lnTo>
                  <a:lnTo>
                    <a:pt x="2895600" y="996696"/>
                  </a:lnTo>
                  <a:close/>
                </a:path>
                <a:path w="2908300" h="1004570">
                  <a:moveTo>
                    <a:pt x="2907792" y="13716"/>
                  </a:moveTo>
                  <a:lnTo>
                    <a:pt x="2901696" y="13716"/>
                  </a:lnTo>
                  <a:lnTo>
                    <a:pt x="2895600" y="6096"/>
                  </a:lnTo>
                  <a:lnTo>
                    <a:pt x="2907792" y="6096"/>
                  </a:lnTo>
                  <a:lnTo>
                    <a:pt x="2907792" y="13716"/>
                  </a:lnTo>
                  <a:close/>
                </a:path>
                <a:path w="2908300" h="1004570">
                  <a:moveTo>
                    <a:pt x="12192" y="996696"/>
                  </a:moveTo>
                  <a:lnTo>
                    <a:pt x="6096" y="990600"/>
                  </a:lnTo>
                  <a:lnTo>
                    <a:pt x="12192" y="990600"/>
                  </a:lnTo>
                  <a:lnTo>
                    <a:pt x="12192" y="996696"/>
                  </a:lnTo>
                  <a:close/>
                </a:path>
                <a:path w="2908300" h="1004570">
                  <a:moveTo>
                    <a:pt x="2895600" y="996696"/>
                  </a:moveTo>
                  <a:lnTo>
                    <a:pt x="12192" y="996696"/>
                  </a:lnTo>
                  <a:lnTo>
                    <a:pt x="12192" y="990600"/>
                  </a:lnTo>
                  <a:lnTo>
                    <a:pt x="2895600" y="990600"/>
                  </a:lnTo>
                  <a:lnTo>
                    <a:pt x="2895600" y="996696"/>
                  </a:lnTo>
                  <a:close/>
                </a:path>
                <a:path w="2908300" h="1004570">
                  <a:moveTo>
                    <a:pt x="2907792" y="996696"/>
                  </a:moveTo>
                  <a:lnTo>
                    <a:pt x="2895600" y="996696"/>
                  </a:lnTo>
                  <a:lnTo>
                    <a:pt x="2901696" y="990600"/>
                  </a:lnTo>
                  <a:lnTo>
                    <a:pt x="2907792" y="990600"/>
                  </a:lnTo>
                  <a:lnTo>
                    <a:pt x="2907792" y="9966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969008" y="4829385"/>
            <a:ext cx="2490470" cy="321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100" dirty="0">
                <a:solidFill>
                  <a:srgbClr val="333333"/>
                </a:solidFill>
                <a:latin typeface="Tahoma"/>
                <a:cs typeface="Tahoma"/>
              </a:rPr>
              <a:t>Process</a:t>
            </a:r>
            <a:r>
              <a:rPr sz="2100" spc="-2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333333"/>
                </a:solidFill>
                <a:latin typeface="Tahoma"/>
                <a:cs typeface="Tahoma"/>
              </a:rPr>
              <a:t>2</a:t>
            </a:r>
            <a:r>
              <a:rPr sz="2100" spc="-4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333333"/>
                </a:solidFill>
                <a:latin typeface="Tahoma"/>
                <a:cs typeface="Tahoma"/>
              </a:rPr>
              <a:t>Busy</a:t>
            </a:r>
            <a:r>
              <a:rPr sz="2100" spc="-2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100" spc="-20" dirty="0">
                <a:solidFill>
                  <a:srgbClr val="333333"/>
                </a:solidFill>
                <a:latin typeface="Tahoma"/>
                <a:cs typeface="Tahoma"/>
              </a:rPr>
              <a:t>Waits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93364" y="1255775"/>
            <a:ext cx="5465445" cy="3243580"/>
          </a:xfrm>
          <a:custGeom>
            <a:avLst/>
            <a:gdLst/>
            <a:ahLst/>
            <a:cxnLst/>
            <a:rect l="l" t="t" r="r" b="b"/>
            <a:pathLst>
              <a:path w="5465445" h="3243579">
                <a:moveTo>
                  <a:pt x="999744" y="1039368"/>
                </a:moveTo>
                <a:lnTo>
                  <a:pt x="998181" y="1010424"/>
                </a:lnTo>
                <a:lnTo>
                  <a:pt x="995172" y="954024"/>
                </a:lnTo>
                <a:lnTo>
                  <a:pt x="929640" y="1008900"/>
                </a:lnTo>
                <a:lnTo>
                  <a:pt x="960958" y="1022515"/>
                </a:lnTo>
                <a:lnTo>
                  <a:pt x="0" y="3238512"/>
                </a:lnTo>
                <a:lnTo>
                  <a:pt x="9144" y="3243084"/>
                </a:lnTo>
                <a:lnTo>
                  <a:pt x="969048" y="1026033"/>
                </a:lnTo>
                <a:lnTo>
                  <a:pt x="999744" y="1039368"/>
                </a:lnTo>
                <a:close/>
              </a:path>
              <a:path w="5465445" h="3243579">
                <a:moveTo>
                  <a:pt x="5465051" y="0"/>
                </a:moveTo>
                <a:lnTo>
                  <a:pt x="5452859" y="0"/>
                </a:lnTo>
                <a:lnTo>
                  <a:pt x="5452859" y="12192"/>
                </a:lnTo>
                <a:lnTo>
                  <a:pt x="5452859" y="914400"/>
                </a:lnTo>
                <a:lnTo>
                  <a:pt x="3560051" y="914400"/>
                </a:lnTo>
                <a:lnTo>
                  <a:pt x="3560051" y="12192"/>
                </a:lnTo>
                <a:lnTo>
                  <a:pt x="5452859" y="12192"/>
                </a:lnTo>
                <a:lnTo>
                  <a:pt x="5452859" y="0"/>
                </a:lnTo>
                <a:lnTo>
                  <a:pt x="3547859" y="0"/>
                </a:lnTo>
                <a:lnTo>
                  <a:pt x="3547859" y="926592"/>
                </a:lnTo>
                <a:lnTo>
                  <a:pt x="5465051" y="926592"/>
                </a:lnTo>
                <a:lnTo>
                  <a:pt x="5465051" y="920496"/>
                </a:lnTo>
                <a:lnTo>
                  <a:pt x="5465051" y="914400"/>
                </a:lnTo>
                <a:lnTo>
                  <a:pt x="5465051" y="12192"/>
                </a:lnTo>
                <a:lnTo>
                  <a:pt x="5465051" y="6096"/>
                </a:lnTo>
                <a:lnTo>
                  <a:pt x="54650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87125" y="1638590"/>
            <a:ext cx="122428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05"/>
              </a:lnSpc>
            </a:pPr>
            <a:r>
              <a:rPr sz="1600" dirty="0">
                <a:solidFill>
                  <a:srgbClr val="0070BF"/>
                </a:solidFill>
                <a:latin typeface="Consolas"/>
                <a:cs typeface="Consolas"/>
              </a:rPr>
              <a:t>FLAG</a:t>
            </a:r>
            <a:r>
              <a:rPr sz="1600" spc="-2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70BF"/>
                </a:solidFill>
                <a:latin typeface="Consolas"/>
                <a:cs typeface="Consolas"/>
              </a:rPr>
              <a:t>=</a:t>
            </a:r>
            <a:r>
              <a:rPr sz="1600" spc="-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600" spc="-20" dirty="0">
                <a:solidFill>
                  <a:srgbClr val="0070BF"/>
                </a:solidFill>
                <a:latin typeface="Consolas"/>
                <a:cs typeface="Consolas"/>
              </a:rPr>
              <a:t>TRUE</a:t>
            </a:r>
            <a:endParaRPr sz="1600">
              <a:latin typeface="Consolas"/>
              <a:cs typeface="Consola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856476" y="1252727"/>
            <a:ext cx="1918970" cy="927100"/>
            <a:chOff x="6856476" y="1252727"/>
            <a:chExt cx="1918970" cy="927100"/>
          </a:xfrm>
        </p:grpSpPr>
        <p:sp>
          <p:nvSpPr>
            <p:cNvPr id="16" name="object 16"/>
            <p:cNvSpPr/>
            <p:nvPr/>
          </p:nvSpPr>
          <p:spPr>
            <a:xfrm>
              <a:off x="6864095" y="1258823"/>
              <a:ext cx="1905000" cy="914400"/>
            </a:xfrm>
            <a:custGeom>
              <a:avLst/>
              <a:gdLst/>
              <a:ahLst/>
              <a:cxnLst/>
              <a:rect l="l" t="t" r="r" b="b"/>
              <a:pathLst>
                <a:path w="1905000" h="914400">
                  <a:moveTo>
                    <a:pt x="19050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1905000" y="0"/>
                  </a:lnTo>
                  <a:lnTo>
                    <a:pt x="1905000" y="914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56476" y="1252727"/>
              <a:ext cx="1918970" cy="927100"/>
            </a:xfrm>
            <a:custGeom>
              <a:avLst/>
              <a:gdLst/>
              <a:ahLst/>
              <a:cxnLst/>
              <a:rect l="l" t="t" r="r" b="b"/>
              <a:pathLst>
                <a:path w="1918970" h="927100">
                  <a:moveTo>
                    <a:pt x="1918716" y="926592"/>
                  </a:moveTo>
                  <a:lnTo>
                    <a:pt x="0" y="926592"/>
                  </a:lnTo>
                  <a:lnTo>
                    <a:pt x="0" y="0"/>
                  </a:lnTo>
                  <a:lnTo>
                    <a:pt x="1918716" y="0"/>
                  </a:lnTo>
                  <a:lnTo>
                    <a:pt x="1918716" y="6096"/>
                  </a:lnTo>
                  <a:lnTo>
                    <a:pt x="13716" y="6096"/>
                  </a:lnTo>
                  <a:lnTo>
                    <a:pt x="7620" y="12192"/>
                  </a:lnTo>
                  <a:lnTo>
                    <a:pt x="13716" y="12192"/>
                  </a:lnTo>
                  <a:lnTo>
                    <a:pt x="13716" y="914400"/>
                  </a:lnTo>
                  <a:lnTo>
                    <a:pt x="7620" y="914400"/>
                  </a:lnTo>
                  <a:lnTo>
                    <a:pt x="13716" y="920496"/>
                  </a:lnTo>
                  <a:lnTo>
                    <a:pt x="1918716" y="920496"/>
                  </a:lnTo>
                  <a:lnTo>
                    <a:pt x="1918716" y="926592"/>
                  </a:lnTo>
                  <a:close/>
                </a:path>
                <a:path w="1918970" h="927100">
                  <a:moveTo>
                    <a:pt x="13716" y="12192"/>
                  </a:moveTo>
                  <a:lnTo>
                    <a:pt x="7620" y="12192"/>
                  </a:lnTo>
                  <a:lnTo>
                    <a:pt x="13716" y="6096"/>
                  </a:lnTo>
                  <a:lnTo>
                    <a:pt x="13716" y="12192"/>
                  </a:lnTo>
                  <a:close/>
                </a:path>
                <a:path w="1918970" h="927100">
                  <a:moveTo>
                    <a:pt x="1905000" y="12192"/>
                  </a:moveTo>
                  <a:lnTo>
                    <a:pt x="13716" y="12192"/>
                  </a:lnTo>
                  <a:lnTo>
                    <a:pt x="13716" y="6096"/>
                  </a:lnTo>
                  <a:lnTo>
                    <a:pt x="1905000" y="6096"/>
                  </a:lnTo>
                  <a:lnTo>
                    <a:pt x="1905000" y="12192"/>
                  </a:lnTo>
                  <a:close/>
                </a:path>
                <a:path w="1918970" h="927100">
                  <a:moveTo>
                    <a:pt x="1905000" y="920496"/>
                  </a:moveTo>
                  <a:lnTo>
                    <a:pt x="1905000" y="6096"/>
                  </a:lnTo>
                  <a:lnTo>
                    <a:pt x="1912620" y="12192"/>
                  </a:lnTo>
                  <a:lnTo>
                    <a:pt x="1918716" y="12192"/>
                  </a:lnTo>
                  <a:lnTo>
                    <a:pt x="1918716" y="914400"/>
                  </a:lnTo>
                  <a:lnTo>
                    <a:pt x="1912620" y="914400"/>
                  </a:lnTo>
                  <a:lnTo>
                    <a:pt x="1905000" y="920496"/>
                  </a:lnTo>
                  <a:close/>
                </a:path>
                <a:path w="1918970" h="927100">
                  <a:moveTo>
                    <a:pt x="1918716" y="12192"/>
                  </a:moveTo>
                  <a:lnTo>
                    <a:pt x="1912620" y="12192"/>
                  </a:lnTo>
                  <a:lnTo>
                    <a:pt x="1905000" y="6096"/>
                  </a:lnTo>
                  <a:lnTo>
                    <a:pt x="1918716" y="6096"/>
                  </a:lnTo>
                  <a:lnTo>
                    <a:pt x="1918716" y="12192"/>
                  </a:lnTo>
                  <a:close/>
                </a:path>
                <a:path w="1918970" h="927100">
                  <a:moveTo>
                    <a:pt x="13716" y="920496"/>
                  </a:moveTo>
                  <a:lnTo>
                    <a:pt x="7620" y="914400"/>
                  </a:lnTo>
                  <a:lnTo>
                    <a:pt x="13716" y="914400"/>
                  </a:lnTo>
                  <a:lnTo>
                    <a:pt x="13716" y="920496"/>
                  </a:lnTo>
                  <a:close/>
                </a:path>
                <a:path w="1918970" h="927100">
                  <a:moveTo>
                    <a:pt x="1905000" y="920496"/>
                  </a:moveTo>
                  <a:lnTo>
                    <a:pt x="13716" y="920496"/>
                  </a:lnTo>
                  <a:lnTo>
                    <a:pt x="13716" y="914400"/>
                  </a:lnTo>
                  <a:lnTo>
                    <a:pt x="1905000" y="914400"/>
                  </a:lnTo>
                  <a:lnTo>
                    <a:pt x="1905000" y="920496"/>
                  </a:lnTo>
                  <a:close/>
                </a:path>
                <a:path w="1918970" h="927100">
                  <a:moveTo>
                    <a:pt x="1918716" y="920496"/>
                  </a:moveTo>
                  <a:lnTo>
                    <a:pt x="1905000" y="920496"/>
                  </a:lnTo>
                  <a:lnTo>
                    <a:pt x="1912620" y="914400"/>
                  </a:lnTo>
                  <a:lnTo>
                    <a:pt x="1918716" y="914400"/>
                  </a:lnTo>
                  <a:lnTo>
                    <a:pt x="1918716" y="920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149021" y="1635621"/>
            <a:ext cx="133604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05"/>
              </a:lnSpc>
            </a:pPr>
            <a:r>
              <a:rPr sz="1600" dirty="0">
                <a:solidFill>
                  <a:srgbClr val="0070BF"/>
                </a:solidFill>
                <a:latin typeface="Consolas"/>
                <a:cs typeface="Consolas"/>
              </a:rPr>
              <a:t>FLAG</a:t>
            </a:r>
            <a:r>
              <a:rPr sz="1600" spc="-2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70BF"/>
                </a:solidFill>
                <a:latin typeface="Consolas"/>
                <a:cs typeface="Consolas"/>
              </a:rPr>
              <a:t>=</a:t>
            </a:r>
            <a:r>
              <a:rPr sz="1600" spc="-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70BF"/>
                </a:solidFill>
                <a:latin typeface="Consolas"/>
                <a:cs typeface="Consolas"/>
              </a:rPr>
              <a:t>FALSE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19277" y="2522300"/>
            <a:ext cx="2386330" cy="69659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400" b="1" spc="-10" dirty="0">
                <a:solidFill>
                  <a:srgbClr val="0070BF"/>
                </a:solidFill>
                <a:latin typeface="Consolas"/>
                <a:cs typeface="Consolas"/>
              </a:rPr>
              <a:t>3.critical_section();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dirty="0">
                <a:latin typeface="Consolas"/>
                <a:cs typeface="Consolas"/>
              </a:rPr>
              <a:t>4.FLAG</a:t>
            </a:r>
            <a:r>
              <a:rPr sz="1400" b="1" spc="-1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spc="-15" dirty="0">
                <a:latin typeface="Consolas"/>
                <a:cs typeface="Consolas"/>
              </a:rPr>
              <a:t> </a:t>
            </a:r>
            <a:r>
              <a:rPr sz="1400" b="1" spc="-20" dirty="0">
                <a:latin typeface="Consolas"/>
                <a:cs typeface="Consolas"/>
              </a:rPr>
              <a:t>TRUE;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Consolas"/>
                <a:cs typeface="Consolas"/>
              </a:rPr>
              <a:t>5.noncritical_section();</a:t>
            </a:r>
            <a:endParaRPr sz="1400">
              <a:latin typeface="Consolas"/>
              <a:cs typeface="Consola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865619" y="1266444"/>
            <a:ext cx="1917700" cy="928369"/>
            <a:chOff x="6865619" y="1266444"/>
            <a:chExt cx="1917700" cy="928369"/>
          </a:xfrm>
        </p:grpSpPr>
        <p:sp>
          <p:nvSpPr>
            <p:cNvPr id="21" name="object 21"/>
            <p:cNvSpPr/>
            <p:nvPr/>
          </p:nvSpPr>
          <p:spPr>
            <a:xfrm>
              <a:off x="6871715" y="1274063"/>
              <a:ext cx="1905000" cy="914400"/>
            </a:xfrm>
            <a:custGeom>
              <a:avLst/>
              <a:gdLst/>
              <a:ahLst/>
              <a:cxnLst/>
              <a:rect l="l" t="t" r="r" b="b"/>
              <a:pathLst>
                <a:path w="1905000" h="914400">
                  <a:moveTo>
                    <a:pt x="19050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1905000" y="0"/>
                  </a:lnTo>
                  <a:lnTo>
                    <a:pt x="1905000" y="914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65619" y="1266444"/>
              <a:ext cx="1917700" cy="928369"/>
            </a:xfrm>
            <a:custGeom>
              <a:avLst/>
              <a:gdLst/>
              <a:ahLst/>
              <a:cxnLst/>
              <a:rect l="l" t="t" r="r" b="b"/>
              <a:pathLst>
                <a:path w="1917700" h="928369">
                  <a:moveTo>
                    <a:pt x="1917192" y="928116"/>
                  </a:moveTo>
                  <a:lnTo>
                    <a:pt x="0" y="928116"/>
                  </a:lnTo>
                  <a:lnTo>
                    <a:pt x="0" y="0"/>
                  </a:lnTo>
                  <a:lnTo>
                    <a:pt x="1917192" y="0"/>
                  </a:lnTo>
                  <a:lnTo>
                    <a:pt x="1917192" y="7620"/>
                  </a:lnTo>
                  <a:lnTo>
                    <a:pt x="12192" y="7620"/>
                  </a:lnTo>
                  <a:lnTo>
                    <a:pt x="6096" y="13716"/>
                  </a:lnTo>
                  <a:lnTo>
                    <a:pt x="12192" y="13716"/>
                  </a:lnTo>
                  <a:lnTo>
                    <a:pt x="12192" y="914400"/>
                  </a:lnTo>
                  <a:lnTo>
                    <a:pt x="6096" y="914400"/>
                  </a:lnTo>
                  <a:lnTo>
                    <a:pt x="12192" y="922020"/>
                  </a:lnTo>
                  <a:lnTo>
                    <a:pt x="1917192" y="922020"/>
                  </a:lnTo>
                  <a:lnTo>
                    <a:pt x="1917192" y="928116"/>
                  </a:lnTo>
                  <a:close/>
                </a:path>
                <a:path w="1917700" h="928369">
                  <a:moveTo>
                    <a:pt x="12192" y="13716"/>
                  </a:moveTo>
                  <a:lnTo>
                    <a:pt x="6096" y="13716"/>
                  </a:lnTo>
                  <a:lnTo>
                    <a:pt x="12192" y="7620"/>
                  </a:lnTo>
                  <a:lnTo>
                    <a:pt x="12192" y="13716"/>
                  </a:lnTo>
                  <a:close/>
                </a:path>
                <a:path w="1917700" h="928369">
                  <a:moveTo>
                    <a:pt x="1905000" y="13716"/>
                  </a:moveTo>
                  <a:lnTo>
                    <a:pt x="12192" y="13716"/>
                  </a:lnTo>
                  <a:lnTo>
                    <a:pt x="12192" y="7620"/>
                  </a:lnTo>
                  <a:lnTo>
                    <a:pt x="1905000" y="7620"/>
                  </a:lnTo>
                  <a:lnTo>
                    <a:pt x="1905000" y="13716"/>
                  </a:lnTo>
                  <a:close/>
                </a:path>
                <a:path w="1917700" h="928369">
                  <a:moveTo>
                    <a:pt x="1905000" y="922020"/>
                  </a:moveTo>
                  <a:lnTo>
                    <a:pt x="1905000" y="7620"/>
                  </a:lnTo>
                  <a:lnTo>
                    <a:pt x="1911096" y="13716"/>
                  </a:lnTo>
                  <a:lnTo>
                    <a:pt x="1917192" y="13716"/>
                  </a:lnTo>
                  <a:lnTo>
                    <a:pt x="1917192" y="914400"/>
                  </a:lnTo>
                  <a:lnTo>
                    <a:pt x="1911096" y="914400"/>
                  </a:lnTo>
                  <a:lnTo>
                    <a:pt x="1905000" y="922020"/>
                  </a:lnTo>
                  <a:close/>
                </a:path>
                <a:path w="1917700" h="928369">
                  <a:moveTo>
                    <a:pt x="1917192" y="13716"/>
                  </a:moveTo>
                  <a:lnTo>
                    <a:pt x="1911096" y="13716"/>
                  </a:lnTo>
                  <a:lnTo>
                    <a:pt x="1905000" y="7620"/>
                  </a:lnTo>
                  <a:lnTo>
                    <a:pt x="1917192" y="7620"/>
                  </a:lnTo>
                  <a:lnTo>
                    <a:pt x="1917192" y="13716"/>
                  </a:lnTo>
                  <a:close/>
                </a:path>
                <a:path w="1917700" h="928369">
                  <a:moveTo>
                    <a:pt x="12192" y="922020"/>
                  </a:moveTo>
                  <a:lnTo>
                    <a:pt x="6096" y="914400"/>
                  </a:lnTo>
                  <a:lnTo>
                    <a:pt x="12192" y="914400"/>
                  </a:lnTo>
                  <a:lnTo>
                    <a:pt x="12192" y="922020"/>
                  </a:lnTo>
                  <a:close/>
                </a:path>
                <a:path w="1917700" h="928369">
                  <a:moveTo>
                    <a:pt x="1905000" y="922020"/>
                  </a:moveTo>
                  <a:lnTo>
                    <a:pt x="12192" y="922020"/>
                  </a:lnTo>
                  <a:lnTo>
                    <a:pt x="12192" y="914400"/>
                  </a:lnTo>
                  <a:lnTo>
                    <a:pt x="1905000" y="914400"/>
                  </a:lnTo>
                  <a:lnTo>
                    <a:pt x="1905000" y="922020"/>
                  </a:lnTo>
                  <a:close/>
                </a:path>
                <a:path w="1917700" h="928369">
                  <a:moveTo>
                    <a:pt x="1917192" y="922020"/>
                  </a:moveTo>
                  <a:lnTo>
                    <a:pt x="1905000" y="922020"/>
                  </a:lnTo>
                  <a:lnTo>
                    <a:pt x="1911096" y="914400"/>
                  </a:lnTo>
                  <a:lnTo>
                    <a:pt x="1917192" y="914400"/>
                  </a:lnTo>
                  <a:lnTo>
                    <a:pt x="1917192" y="9220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211497" y="1649279"/>
            <a:ext cx="122428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05"/>
              </a:lnSpc>
            </a:pPr>
            <a:r>
              <a:rPr sz="1600" dirty="0">
                <a:solidFill>
                  <a:srgbClr val="0070BF"/>
                </a:solidFill>
                <a:latin typeface="Consolas"/>
                <a:cs typeface="Consolas"/>
              </a:rPr>
              <a:t>FLAG</a:t>
            </a:r>
            <a:r>
              <a:rPr sz="1600" spc="-2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70BF"/>
                </a:solidFill>
                <a:latin typeface="Consolas"/>
                <a:cs typeface="Consolas"/>
              </a:rPr>
              <a:t>=</a:t>
            </a:r>
            <a:r>
              <a:rPr sz="1600" spc="-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600" spc="-20" dirty="0">
                <a:solidFill>
                  <a:srgbClr val="0070BF"/>
                </a:solidFill>
                <a:latin typeface="Consolas"/>
                <a:cs typeface="Consolas"/>
              </a:rPr>
              <a:t>TRUE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98210" y="3254774"/>
            <a:ext cx="6431280" cy="1505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6590" algn="ctr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solidFill>
                  <a:srgbClr val="333333"/>
                </a:solidFill>
                <a:latin typeface="Tahoma"/>
                <a:cs typeface="Tahoma"/>
              </a:rPr>
              <a:t>Timeout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35"/>
              </a:spcBef>
            </a:pPr>
            <a:endParaRPr sz="2100">
              <a:latin typeface="Tahoma"/>
              <a:cs typeface="Tahoma"/>
            </a:endParaRPr>
          </a:p>
          <a:p>
            <a:pPr marL="1842770" marR="5080" indent="-1830705">
              <a:lnSpc>
                <a:spcPct val="100000"/>
              </a:lnSpc>
            </a:pPr>
            <a:r>
              <a:rPr sz="2400" dirty="0">
                <a:solidFill>
                  <a:srgbClr val="0070BF"/>
                </a:solidFill>
                <a:latin typeface="Tahoma"/>
                <a:cs typeface="Tahoma"/>
              </a:rPr>
              <a:t>No</a:t>
            </a:r>
            <a:r>
              <a:rPr sz="2400" spc="-5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70BF"/>
                </a:solidFill>
                <a:latin typeface="Tahoma"/>
                <a:cs typeface="Tahoma"/>
              </a:rPr>
              <a:t>two processes</a:t>
            </a:r>
            <a:r>
              <a:rPr sz="2400" spc="-3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70BF"/>
                </a:solidFill>
                <a:latin typeface="Tahoma"/>
                <a:cs typeface="Tahoma"/>
              </a:rPr>
              <a:t>may</a:t>
            </a:r>
            <a:r>
              <a:rPr sz="2400" spc="-6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70BF"/>
                </a:solidFill>
                <a:latin typeface="Tahoma"/>
                <a:cs typeface="Tahoma"/>
              </a:rPr>
              <a:t>be</a:t>
            </a:r>
            <a:r>
              <a:rPr sz="2400" spc="-5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70BF"/>
                </a:solidFill>
                <a:latin typeface="Tahoma"/>
                <a:cs typeface="Tahoma"/>
              </a:rPr>
              <a:t>simultaneously</a:t>
            </a:r>
            <a:r>
              <a:rPr sz="2400" spc="-6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70BF"/>
                </a:solidFill>
                <a:latin typeface="Tahoma"/>
                <a:cs typeface="Tahoma"/>
              </a:rPr>
              <a:t>inside </a:t>
            </a:r>
            <a:r>
              <a:rPr sz="2400" dirty="0">
                <a:solidFill>
                  <a:srgbClr val="0070BF"/>
                </a:solidFill>
                <a:latin typeface="Tahoma"/>
                <a:cs typeface="Tahoma"/>
              </a:rPr>
              <a:t>their</a:t>
            </a:r>
            <a:r>
              <a:rPr sz="2400" spc="-5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70BF"/>
                </a:solidFill>
                <a:latin typeface="Tahoma"/>
                <a:cs typeface="Tahoma"/>
              </a:rPr>
              <a:t>critical</a:t>
            </a:r>
            <a:r>
              <a:rPr sz="2400" spc="-5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70BF"/>
                </a:solidFill>
                <a:latin typeface="Tahoma"/>
                <a:cs typeface="Tahoma"/>
              </a:rPr>
              <a:t>sections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463040" y="4718303"/>
            <a:ext cx="5204460" cy="1004569"/>
            <a:chOff x="1463040" y="4718303"/>
            <a:chExt cx="5204460" cy="1004569"/>
          </a:xfrm>
        </p:grpSpPr>
        <p:sp>
          <p:nvSpPr>
            <p:cNvPr id="26" name="object 26"/>
            <p:cNvSpPr/>
            <p:nvPr/>
          </p:nvSpPr>
          <p:spPr>
            <a:xfrm>
              <a:off x="1469136" y="4724400"/>
              <a:ext cx="5192395" cy="990600"/>
            </a:xfrm>
            <a:custGeom>
              <a:avLst/>
              <a:gdLst/>
              <a:ahLst/>
              <a:cxnLst/>
              <a:rect l="l" t="t" r="r" b="b"/>
              <a:pathLst>
                <a:path w="5192395" h="990600">
                  <a:moveTo>
                    <a:pt x="5192267" y="990600"/>
                  </a:moveTo>
                  <a:lnTo>
                    <a:pt x="0" y="990600"/>
                  </a:lnTo>
                  <a:lnTo>
                    <a:pt x="0" y="0"/>
                  </a:lnTo>
                  <a:lnTo>
                    <a:pt x="5192267" y="0"/>
                  </a:lnTo>
                  <a:lnTo>
                    <a:pt x="5192267" y="99060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63040" y="4718303"/>
              <a:ext cx="5204460" cy="1004569"/>
            </a:xfrm>
            <a:custGeom>
              <a:avLst/>
              <a:gdLst/>
              <a:ahLst/>
              <a:cxnLst/>
              <a:rect l="l" t="t" r="r" b="b"/>
              <a:pathLst>
                <a:path w="5204459" h="1004570">
                  <a:moveTo>
                    <a:pt x="5204460" y="1004316"/>
                  </a:moveTo>
                  <a:lnTo>
                    <a:pt x="0" y="1004316"/>
                  </a:lnTo>
                  <a:lnTo>
                    <a:pt x="0" y="0"/>
                  </a:lnTo>
                  <a:lnTo>
                    <a:pt x="5204460" y="0"/>
                  </a:lnTo>
                  <a:lnTo>
                    <a:pt x="5204460" y="6096"/>
                  </a:lnTo>
                  <a:lnTo>
                    <a:pt x="12192" y="6096"/>
                  </a:lnTo>
                  <a:lnTo>
                    <a:pt x="6096" y="13716"/>
                  </a:lnTo>
                  <a:lnTo>
                    <a:pt x="12192" y="13716"/>
                  </a:lnTo>
                  <a:lnTo>
                    <a:pt x="12192" y="990600"/>
                  </a:lnTo>
                  <a:lnTo>
                    <a:pt x="6096" y="990600"/>
                  </a:lnTo>
                  <a:lnTo>
                    <a:pt x="12192" y="996696"/>
                  </a:lnTo>
                  <a:lnTo>
                    <a:pt x="5204460" y="996696"/>
                  </a:lnTo>
                  <a:lnTo>
                    <a:pt x="5204460" y="1004316"/>
                  </a:lnTo>
                  <a:close/>
                </a:path>
                <a:path w="5204459" h="1004570">
                  <a:moveTo>
                    <a:pt x="12192" y="13716"/>
                  </a:moveTo>
                  <a:lnTo>
                    <a:pt x="6096" y="13716"/>
                  </a:lnTo>
                  <a:lnTo>
                    <a:pt x="12192" y="6096"/>
                  </a:lnTo>
                  <a:lnTo>
                    <a:pt x="12192" y="13716"/>
                  </a:lnTo>
                  <a:close/>
                </a:path>
                <a:path w="5204459" h="1004570">
                  <a:moveTo>
                    <a:pt x="5192268" y="13716"/>
                  </a:moveTo>
                  <a:lnTo>
                    <a:pt x="12192" y="13716"/>
                  </a:lnTo>
                  <a:lnTo>
                    <a:pt x="12192" y="6096"/>
                  </a:lnTo>
                  <a:lnTo>
                    <a:pt x="5192268" y="6096"/>
                  </a:lnTo>
                  <a:lnTo>
                    <a:pt x="5192268" y="13716"/>
                  </a:lnTo>
                  <a:close/>
                </a:path>
                <a:path w="5204459" h="1004570">
                  <a:moveTo>
                    <a:pt x="5192268" y="996696"/>
                  </a:moveTo>
                  <a:lnTo>
                    <a:pt x="5192268" y="6096"/>
                  </a:lnTo>
                  <a:lnTo>
                    <a:pt x="5198364" y="13716"/>
                  </a:lnTo>
                  <a:lnTo>
                    <a:pt x="5204460" y="13716"/>
                  </a:lnTo>
                  <a:lnTo>
                    <a:pt x="5204460" y="990600"/>
                  </a:lnTo>
                  <a:lnTo>
                    <a:pt x="5198364" y="990600"/>
                  </a:lnTo>
                  <a:lnTo>
                    <a:pt x="5192268" y="996696"/>
                  </a:lnTo>
                  <a:close/>
                </a:path>
                <a:path w="5204459" h="1004570">
                  <a:moveTo>
                    <a:pt x="5204460" y="13716"/>
                  </a:moveTo>
                  <a:lnTo>
                    <a:pt x="5198364" y="13716"/>
                  </a:lnTo>
                  <a:lnTo>
                    <a:pt x="5192268" y="6096"/>
                  </a:lnTo>
                  <a:lnTo>
                    <a:pt x="5204460" y="6096"/>
                  </a:lnTo>
                  <a:lnTo>
                    <a:pt x="5204460" y="13716"/>
                  </a:lnTo>
                  <a:close/>
                </a:path>
                <a:path w="5204459" h="1004570">
                  <a:moveTo>
                    <a:pt x="12192" y="996696"/>
                  </a:moveTo>
                  <a:lnTo>
                    <a:pt x="6096" y="990600"/>
                  </a:lnTo>
                  <a:lnTo>
                    <a:pt x="12192" y="990600"/>
                  </a:lnTo>
                  <a:lnTo>
                    <a:pt x="12192" y="996696"/>
                  </a:lnTo>
                  <a:close/>
                </a:path>
                <a:path w="5204459" h="1004570">
                  <a:moveTo>
                    <a:pt x="5192268" y="996696"/>
                  </a:moveTo>
                  <a:lnTo>
                    <a:pt x="12192" y="996696"/>
                  </a:lnTo>
                  <a:lnTo>
                    <a:pt x="12192" y="990600"/>
                  </a:lnTo>
                  <a:lnTo>
                    <a:pt x="5192268" y="990600"/>
                  </a:lnTo>
                  <a:lnTo>
                    <a:pt x="5192268" y="996696"/>
                  </a:lnTo>
                  <a:close/>
                </a:path>
                <a:path w="5204459" h="1004570">
                  <a:moveTo>
                    <a:pt x="5204460" y="996696"/>
                  </a:moveTo>
                  <a:lnTo>
                    <a:pt x="5192268" y="996696"/>
                  </a:lnTo>
                  <a:lnTo>
                    <a:pt x="5198364" y="990600"/>
                  </a:lnTo>
                  <a:lnTo>
                    <a:pt x="5204460" y="990600"/>
                  </a:lnTo>
                  <a:lnTo>
                    <a:pt x="5204460" y="9966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466088" y="4721351"/>
            <a:ext cx="5198745" cy="998219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35"/>
              </a:spcBef>
            </a:pPr>
            <a:endParaRPr sz="210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</a:pPr>
            <a:r>
              <a:rPr sz="2100" dirty="0">
                <a:solidFill>
                  <a:srgbClr val="333333"/>
                </a:solidFill>
                <a:latin typeface="Tahoma"/>
                <a:cs typeface="Tahoma"/>
              </a:rPr>
              <a:t>Process</a:t>
            </a:r>
            <a:r>
              <a:rPr sz="2100" spc="-2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333333"/>
                </a:solidFill>
                <a:latin typeface="Tahoma"/>
                <a:cs typeface="Tahoma"/>
              </a:rPr>
              <a:t>2</a:t>
            </a:r>
            <a:r>
              <a:rPr sz="2100" spc="-3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333333"/>
                </a:solidFill>
                <a:latin typeface="Tahoma"/>
                <a:cs typeface="Tahoma"/>
              </a:rPr>
              <a:t>‘s</a:t>
            </a:r>
            <a:r>
              <a:rPr sz="2100" spc="-3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333333"/>
                </a:solidFill>
                <a:latin typeface="Tahoma"/>
                <a:cs typeface="Tahoma"/>
              </a:rPr>
              <a:t>Program</a:t>
            </a:r>
            <a:r>
              <a:rPr sz="2100" spc="-2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333333"/>
                </a:solidFill>
                <a:latin typeface="Tahoma"/>
                <a:cs typeface="Tahoma"/>
              </a:rPr>
              <a:t>counter</a:t>
            </a:r>
            <a:r>
              <a:rPr sz="2100" spc="-2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333333"/>
                </a:solidFill>
                <a:latin typeface="Tahoma"/>
                <a:cs typeface="Tahoma"/>
              </a:rPr>
              <a:t>is</a:t>
            </a:r>
            <a:r>
              <a:rPr sz="2100" spc="-3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333333"/>
                </a:solidFill>
                <a:latin typeface="Tahoma"/>
                <a:cs typeface="Tahoma"/>
              </a:rPr>
              <a:t>at</a:t>
            </a:r>
            <a:r>
              <a:rPr sz="2100" spc="-3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333333"/>
                </a:solidFill>
                <a:latin typeface="Tahoma"/>
                <a:cs typeface="Tahoma"/>
              </a:rPr>
              <a:t>Line</a:t>
            </a:r>
            <a:r>
              <a:rPr sz="2100" spc="-4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100" spc="-50" dirty="0">
                <a:solidFill>
                  <a:srgbClr val="333333"/>
                </a:solidFill>
                <a:latin typeface="Tahoma"/>
                <a:cs typeface="Tahoma"/>
              </a:rPr>
              <a:t>2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369564" y="1260348"/>
            <a:ext cx="5405755" cy="3467100"/>
            <a:chOff x="3369564" y="1260348"/>
            <a:chExt cx="5405755" cy="3467100"/>
          </a:xfrm>
        </p:grpSpPr>
        <p:sp>
          <p:nvSpPr>
            <p:cNvPr id="30" name="object 30"/>
            <p:cNvSpPr/>
            <p:nvPr/>
          </p:nvSpPr>
          <p:spPr>
            <a:xfrm>
              <a:off x="3369564" y="2438399"/>
              <a:ext cx="1000125" cy="2289175"/>
            </a:xfrm>
            <a:custGeom>
              <a:avLst/>
              <a:gdLst/>
              <a:ahLst/>
              <a:cxnLst/>
              <a:rect l="l" t="t" r="r" b="b"/>
              <a:pathLst>
                <a:path w="1000125" h="2289175">
                  <a:moveTo>
                    <a:pt x="960969" y="68485"/>
                  </a:moveTo>
                  <a:lnTo>
                    <a:pt x="929640" y="54864"/>
                  </a:lnTo>
                  <a:lnTo>
                    <a:pt x="995172" y="0"/>
                  </a:lnTo>
                  <a:lnTo>
                    <a:pt x="998192" y="56388"/>
                  </a:lnTo>
                  <a:lnTo>
                    <a:pt x="966216" y="56388"/>
                  </a:lnTo>
                  <a:lnTo>
                    <a:pt x="960969" y="68485"/>
                  </a:lnTo>
                  <a:close/>
                </a:path>
                <a:path w="1000125" h="2289175">
                  <a:moveTo>
                    <a:pt x="969055" y="72001"/>
                  </a:moveTo>
                  <a:lnTo>
                    <a:pt x="960969" y="68485"/>
                  </a:lnTo>
                  <a:lnTo>
                    <a:pt x="966216" y="56388"/>
                  </a:lnTo>
                  <a:lnTo>
                    <a:pt x="973836" y="60960"/>
                  </a:lnTo>
                  <a:lnTo>
                    <a:pt x="969055" y="72001"/>
                  </a:lnTo>
                  <a:close/>
                </a:path>
                <a:path w="1000125" h="2289175">
                  <a:moveTo>
                    <a:pt x="999744" y="85344"/>
                  </a:moveTo>
                  <a:lnTo>
                    <a:pt x="969055" y="72001"/>
                  </a:lnTo>
                  <a:lnTo>
                    <a:pt x="973836" y="60960"/>
                  </a:lnTo>
                  <a:lnTo>
                    <a:pt x="966216" y="56388"/>
                  </a:lnTo>
                  <a:lnTo>
                    <a:pt x="998192" y="56388"/>
                  </a:lnTo>
                  <a:lnTo>
                    <a:pt x="999744" y="85344"/>
                  </a:lnTo>
                  <a:close/>
                </a:path>
                <a:path w="1000125" h="2289175">
                  <a:moveTo>
                    <a:pt x="9144" y="2289048"/>
                  </a:moveTo>
                  <a:lnTo>
                    <a:pt x="0" y="2284476"/>
                  </a:lnTo>
                  <a:lnTo>
                    <a:pt x="960969" y="68485"/>
                  </a:lnTo>
                  <a:lnTo>
                    <a:pt x="969055" y="72001"/>
                  </a:lnTo>
                  <a:lnTo>
                    <a:pt x="9144" y="2289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64096" y="1266444"/>
              <a:ext cx="1905000" cy="914400"/>
            </a:xfrm>
            <a:custGeom>
              <a:avLst/>
              <a:gdLst/>
              <a:ahLst/>
              <a:cxnLst/>
              <a:rect l="l" t="t" r="r" b="b"/>
              <a:pathLst>
                <a:path w="1905000" h="914400">
                  <a:moveTo>
                    <a:pt x="1905000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1905000" y="0"/>
                  </a:lnTo>
                  <a:lnTo>
                    <a:pt x="1905000" y="914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58000" y="1260348"/>
              <a:ext cx="1917700" cy="927100"/>
            </a:xfrm>
            <a:custGeom>
              <a:avLst/>
              <a:gdLst/>
              <a:ahLst/>
              <a:cxnLst/>
              <a:rect l="l" t="t" r="r" b="b"/>
              <a:pathLst>
                <a:path w="1917700" h="927100">
                  <a:moveTo>
                    <a:pt x="1917192" y="926592"/>
                  </a:moveTo>
                  <a:lnTo>
                    <a:pt x="0" y="926592"/>
                  </a:lnTo>
                  <a:lnTo>
                    <a:pt x="0" y="0"/>
                  </a:lnTo>
                  <a:lnTo>
                    <a:pt x="1917192" y="0"/>
                  </a:lnTo>
                  <a:lnTo>
                    <a:pt x="1917192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914400"/>
                  </a:lnTo>
                  <a:lnTo>
                    <a:pt x="6096" y="914400"/>
                  </a:lnTo>
                  <a:lnTo>
                    <a:pt x="12192" y="920496"/>
                  </a:lnTo>
                  <a:lnTo>
                    <a:pt x="1917192" y="920496"/>
                  </a:lnTo>
                  <a:lnTo>
                    <a:pt x="1917192" y="926592"/>
                  </a:lnTo>
                  <a:close/>
                </a:path>
                <a:path w="1917700" h="927100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1917700" h="927100">
                  <a:moveTo>
                    <a:pt x="1905000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1905000" y="6096"/>
                  </a:lnTo>
                  <a:lnTo>
                    <a:pt x="1905000" y="12192"/>
                  </a:lnTo>
                  <a:close/>
                </a:path>
                <a:path w="1917700" h="927100">
                  <a:moveTo>
                    <a:pt x="1905000" y="920496"/>
                  </a:moveTo>
                  <a:lnTo>
                    <a:pt x="1905000" y="6096"/>
                  </a:lnTo>
                  <a:lnTo>
                    <a:pt x="1911096" y="12192"/>
                  </a:lnTo>
                  <a:lnTo>
                    <a:pt x="1917192" y="12192"/>
                  </a:lnTo>
                  <a:lnTo>
                    <a:pt x="1917192" y="914400"/>
                  </a:lnTo>
                  <a:lnTo>
                    <a:pt x="1911096" y="914400"/>
                  </a:lnTo>
                  <a:lnTo>
                    <a:pt x="1905000" y="920496"/>
                  </a:lnTo>
                  <a:close/>
                </a:path>
                <a:path w="1917700" h="927100">
                  <a:moveTo>
                    <a:pt x="1917192" y="12192"/>
                  </a:moveTo>
                  <a:lnTo>
                    <a:pt x="1911096" y="12192"/>
                  </a:lnTo>
                  <a:lnTo>
                    <a:pt x="1905000" y="6096"/>
                  </a:lnTo>
                  <a:lnTo>
                    <a:pt x="1917192" y="6096"/>
                  </a:lnTo>
                  <a:lnTo>
                    <a:pt x="1917192" y="12192"/>
                  </a:lnTo>
                  <a:close/>
                </a:path>
                <a:path w="1917700" h="927100">
                  <a:moveTo>
                    <a:pt x="12192" y="920496"/>
                  </a:moveTo>
                  <a:lnTo>
                    <a:pt x="6096" y="914400"/>
                  </a:lnTo>
                  <a:lnTo>
                    <a:pt x="12192" y="914400"/>
                  </a:lnTo>
                  <a:lnTo>
                    <a:pt x="12192" y="920496"/>
                  </a:lnTo>
                  <a:close/>
                </a:path>
                <a:path w="1917700" h="927100">
                  <a:moveTo>
                    <a:pt x="1905000" y="920496"/>
                  </a:moveTo>
                  <a:lnTo>
                    <a:pt x="12192" y="920496"/>
                  </a:lnTo>
                  <a:lnTo>
                    <a:pt x="12192" y="914400"/>
                  </a:lnTo>
                  <a:lnTo>
                    <a:pt x="1905000" y="914400"/>
                  </a:lnTo>
                  <a:lnTo>
                    <a:pt x="1905000" y="920496"/>
                  </a:lnTo>
                  <a:close/>
                </a:path>
                <a:path w="1917700" h="927100">
                  <a:moveTo>
                    <a:pt x="1917192" y="920496"/>
                  </a:moveTo>
                  <a:lnTo>
                    <a:pt x="1905000" y="920496"/>
                  </a:lnTo>
                  <a:lnTo>
                    <a:pt x="1911096" y="914400"/>
                  </a:lnTo>
                  <a:lnTo>
                    <a:pt x="1917192" y="914400"/>
                  </a:lnTo>
                  <a:lnTo>
                    <a:pt x="1917192" y="920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149021" y="1641658"/>
            <a:ext cx="133604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05"/>
              </a:lnSpc>
            </a:pPr>
            <a:r>
              <a:rPr sz="1600" dirty="0">
                <a:solidFill>
                  <a:srgbClr val="0070BF"/>
                </a:solidFill>
                <a:latin typeface="Consolas"/>
                <a:cs typeface="Consolas"/>
              </a:rPr>
              <a:t>FLAG</a:t>
            </a:r>
            <a:r>
              <a:rPr sz="1600" spc="-2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70BF"/>
                </a:solidFill>
                <a:latin typeface="Consolas"/>
                <a:cs typeface="Consolas"/>
              </a:rPr>
              <a:t>=</a:t>
            </a:r>
            <a:r>
              <a:rPr sz="1600" spc="-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70BF"/>
                </a:solidFill>
                <a:latin typeface="Consolas"/>
                <a:cs typeface="Consolas"/>
              </a:rPr>
              <a:t>FALSE</a:t>
            </a:r>
            <a:endParaRPr sz="1600">
              <a:latin typeface="Consolas"/>
              <a:cs typeface="Consola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844283" y="1252727"/>
            <a:ext cx="1917700" cy="927100"/>
            <a:chOff x="6844283" y="1252727"/>
            <a:chExt cx="1917700" cy="927100"/>
          </a:xfrm>
        </p:grpSpPr>
        <p:sp>
          <p:nvSpPr>
            <p:cNvPr id="35" name="object 35"/>
            <p:cNvSpPr/>
            <p:nvPr/>
          </p:nvSpPr>
          <p:spPr>
            <a:xfrm>
              <a:off x="6850379" y="1258823"/>
              <a:ext cx="1905000" cy="914400"/>
            </a:xfrm>
            <a:custGeom>
              <a:avLst/>
              <a:gdLst/>
              <a:ahLst/>
              <a:cxnLst/>
              <a:rect l="l" t="t" r="r" b="b"/>
              <a:pathLst>
                <a:path w="1905000" h="914400">
                  <a:moveTo>
                    <a:pt x="19050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1905000" y="0"/>
                  </a:lnTo>
                  <a:lnTo>
                    <a:pt x="1905000" y="914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844283" y="1252727"/>
              <a:ext cx="1917700" cy="927100"/>
            </a:xfrm>
            <a:custGeom>
              <a:avLst/>
              <a:gdLst/>
              <a:ahLst/>
              <a:cxnLst/>
              <a:rect l="l" t="t" r="r" b="b"/>
              <a:pathLst>
                <a:path w="1917700" h="927100">
                  <a:moveTo>
                    <a:pt x="1917192" y="926592"/>
                  </a:moveTo>
                  <a:lnTo>
                    <a:pt x="0" y="926592"/>
                  </a:lnTo>
                  <a:lnTo>
                    <a:pt x="0" y="0"/>
                  </a:lnTo>
                  <a:lnTo>
                    <a:pt x="1917192" y="0"/>
                  </a:lnTo>
                  <a:lnTo>
                    <a:pt x="1917192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914400"/>
                  </a:lnTo>
                  <a:lnTo>
                    <a:pt x="6096" y="914400"/>
                  </a:lnTo>
                  <a:lnTo>
                    <a:pt x="12192" y="920496"/>
                  </a:lnTo>
                  <a:lnTo>
                    <a:pt x="1917192" y="920496"/>
                  </a:lnTo>
                  <a:lnTo>
                    <a:pt x="1917192" y="926592"/>
                  </a:lnTo>
                  <a:close/>
                </a:path>
                <a:path w="1917700" h="927100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1917700" h="927100">
                  <a:moveTo>
                    <a:pt x="1905000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1905000" y="6096"/>
                  </a:lnTo>
                  <a:lnTo>
                    <a:pt x="1905000" y="12192"/>
                  </a:lnTo>
                  <a:close/>
                </a:path>
                <a:path w="1917700" h="927100">
                  <a:moveTo>
                    <a:pt x="1905000" y="920496"/>
                  </a:moveTo>
                  <a:lnTo>
                    <a:pt x="1905000" y="6096"/>
                  </a:lnTo>
                  <a:lnTo>
                    <a:pt x="1911096" y="12192"/>
                  </a:lnTo>
                  <a:lnTo>
                    <a:pt x="1917192" y="12192"/>
                  </a:lnTo>
                  <a:lnTo>
                    <a:pt x="1917192" y="914400"/>
                  </a:lnTo>
                  <a:lnTo>
                    <a:pt x="1911096" y="914400"/>
                  </a:lnTo>
                  <a:lnTo>
                    <a:pt x="1905000" y="920496"/>
                  </a:lnTo>
                  <a:close/>
                </a:path>
                <a:path w="1917700" h="927100">
                  <a:moveTo>
                    <a:pt x="1917192" y="12192"/>
                  </a:moveTo>
                  <a:lnTo>
                    <a:pt x="1911096" y="12192"/>
                  </a:lnTo>
                  <a:lnTo>
                    <a:pt x="1905000" y="6096"/>
                  </a:lnTo>
                  <a:lnTo>
                    <a:pt x="1917192" y="6096"/>
                  </a:lnTo>
                  <a:lnTo>
                    <a:pt x="1917192" y="12192"/>
                  </a:lnTo>
                  <a:close/>
                </a:path>
                <a:path w="1917700" h="927100">
                  <a:moveTo>
                    <a:pt x="12192" y="920496"/>
                  </a:moveTo>
                  <a:lnTo>
                    <a:pt x="6096" y="914400"/>
                  </a:lnTo>
                  <a:lnTo>
                    <a:pt x="12192" y="914400"/>
                  </a:lnTo>
                  <a:lnTo>
                    <a:pt x="12192" y="920496"/>
                  </a:lnTo>
                  <a:close/>
                </a:path>
                <a:path w="1917700" h="927100">
                  <a:moveTo>
                    <a:pt x="1905000" y="920496"/>
                  </a:moveTo>
                  <a:lnTo>
                    <a:pt x="12192" y="920496"/>
                  </a:lnTo>
                  <a:lnTo>
                    <a:pt x="12192" y="914400"/>
                  </a:lnTo>
                  <a:lnTo>
                    <a:pt x="1905000" y="914400"/>
                  </a:lnTo>
                  <a:lnTo>
                    <a:pt x="1905000" y="920496"/>
                  </a:lnTo>
                  <a:close/>
                </a:path>
                <a:path w="1917700" h="927100">
                  <a:moveTo>
                    <a:pt x="1917192" y="920496"/>
                  </a:moveTo>
                  <a:lnTo>
                    <a:pt x="1905000" y="920496"/>
                  </a:lnTo>
                  <a:lnTo>
                    <a:pt x="1911096" y="914400"/>
                  </a:lnTo>
                  <a:lnTo>
                    <a:pt x="1917192" y="914400"/>
                  </a:lnTo>
                  <a:lnTo>
                    <a:pt x="1917192" y="920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122590" y="1570764"/>
            <a:ext cx="13614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070BF"/>
                </a:solidFill>
                <a:latin typeface="Consolas"/>
                <a:cs typeface="Consolas"/>
              </a:rPr>
              <a:t>FLAG</a:t>
            </a:r>
            <a:r>
              <a:rPr sz="1600" spc="-2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70BF"/>
                </a:solidFill>
                <a:latin typeface="Consolas"/>
                <a:cs typeface="Consolas"/>
              </a:rPr>
              <a:t>=</a:t>
            </a:r>
            <a:r>
              <a:rPr sz="1600" spc="-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70BF"/>
                </a:solidFill>
                <a:latin typeface="Consolas"/>
                <a:cs typeface="Consolas"/>
              </a:rPr>
              <a:t>FALSE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38" name="object 38"/>
          <p:cNvSpPr txBox="1"/>
          <p:nvPr/>
        </p:nvSpPr>
        <p:spPr>
          <a:xfrm>
            <a:off x="4291053" y="2017848"/>
            <a:ext cx="2386330" cy="72834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1.while</a:t>
            </a:r>
            <a:r>
              <a:rPr sz="1400" b="1" spc="-3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(FLAG</a:t>
            </a:r>
            <a:r>
              <a:rPr sz="1400" b="1" spc="-2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==</a:t>
            </a:r>
            <a:r>
              <a:rPr sz="1400" b="1" spc="-3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00" b="1" spc="-10" dirty="0">
                <a:solidFill>
                  <a:srgbClr val="0070BF"/>
                </a:solidFill>
                <a:latin typeface="Consolas"/>
                <a:cs typeface="Consolas"/>
              </a:rPr>
              <a:t>FALSE);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spc="-785" dirty="0">
                <a:latin typeface="Consolas"/>
                <a:cs typeface="Consolas"/>
              </a:rPr>
              <a:t>2</a:t>
            </a:r>
            <a:r>
              <a:rPr sz="2100" b="1" spc="-187" baseline="1984" dirty="0">
                <a:latin typeface="Tahoma"/>
                <a:cs typeface="Tahoma"/>
              </a:rPr>
              <a:t>2</a:t>
            </a:r>
            <a:r>
              <a:rPr sz="1400" b="1" spc="-670" dirty="0">
                <a:latin typeface="Consolas"/>
                <a:cs typeface="Consolas"/>
              </a:rPr>
              <a:t>.</a:t>
            </a:r>
            <a:r>
              <a:rPr sz="2100" b="1" baseline="1984" dirty="0">
                <a:latin typeface="Tahoma"/>
                <a:cs typeface="Tahoma"/>
              </a:rPr>
              <a:t>.</a:t>
            </a:r>
            <a:r>
              <a:rPr sz="2100" b="1" spc="-284" baseline="1984" dirty="0">
                <a:latin typeface="Tahoma"/>
                <a:cs typeface="Tahoma"/>
              </a:rPr>
              <a:t> </a:t>
            </a:r>
            <a:r>
              <a:rPr sz="1400" b="1" dirty="0">
                <a:latin typeface="Consolas"/>
                <a:cs typeface="Consolas"/>
              </a:rPr>
              <a:t>FLAG</a:t>
            </a:r>
            <a:r>
              <a:rPr sz="1400" b="1" spc="-1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spc="-5" dirty="0">
                <a:latin typeface="Consolas"/>
                <a:cs typeface="Consolas"/>
              </a:rPr>
              <a:t> </a:t>
            </a:r>
            <a:r>
              <a:rPr sz="1400" b="1" spc="-10" dirty="0">
                <a:latin typeface="Consolas"/>
                <a:cs typeface="Consolas"/>
              </a:rPr>
              <a:t>FALSE;</a:t>
            </a:r>
            <a:endParaRPr sz="1400">
              <a:latin typeface="Consolas"/>
              <a:cs typeface="Consolas"/>
            </a:endParaRPr>
          </a:p>
          <a:p>
            <a:pPr marL="36830">
              <a:lnSpc>
                <a:spcPct val="100000"/>
              </a:lnSpc>
              <a:spcBef>
                <a:spcPts val="250"/>
              </a:spcBef>
            </a:pPr>
            <a:r>
              <a:rPr sz="1400" b="1" spc="-10" dirty="0">
                <a:solidFill>
                  <a:srgbClr val="0070BF"/>
                </a:solidFill>
                <a:latin typeface="Consolas"/>
                <a:cs typeface="Consolas"/>
              </a:rPr>
              <a:t>3.critical_section();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55074" y="5898885"/>
            <a:ext cx="5734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70BF"/>
                </a:solidFill>
                <a:latin typeface="Tahoma"/>
                <a:cs typeface="Tahoma"/>
              </a:rPr>
              <a:t>Process</a:t>
            </a:r>
            <a:r>
              <a:rPr sz="2400" spc="-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70BF"/>
                </a:solidFill>
                <a:latin typeface="Tahoma"/>
                <a:cs typeface="Tahoma"/>
              </a:rPr>
              <a:t>1</a:t>
            </a:r>
            <a:r>
              <a:rPr sz="2400" spc="-3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70BF"/>
                </a:solidFill>
                <a:latin typeface="Tahoma"/>
                <a:cs typeface="Tahoma"/>
              </a:rPr>
              <a:t>forgot</a:t>
            </a:r>
            <a:r>
              <a:rPr sz="2400" spc="-8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70BF"/>
                </a:solidFill>
                <a:latin typeface="Tahoma"/>
                <a:cs typeface="Tahoma"/>
              </a:rPr>
              <a:t>that</a:t>
            </a:r>
            <a:r>
              <a:rPr sz="2400" spc="-5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70BF"/>
                </a:solidFill>
                <a:latin typeface="Tahoma"/>
                <a:cs typeface="Tahoma"/>
              </a:rPr>
              <a:t>it</a:t>
            </a:r>
            <a:r>
              <a:rPr sz="2400" spc="-3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70BF"/>
                </a:solidFill>
                <a:latin typeface="Tahoma"/>
                <a:cs typeface="Tahoma"/>
              </a:rPr>
              <a:t>was</a:t>
            </a:r>
            <a:r>
              <a:rPr sz="2400" spc="-4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70BF"/>
                </a:solidFill>
                <a:latin typeface="Tahoma"/>
                <a:cs typeface="Tahoma"/>
              </a:rPr>
              <a:t>Process</a:t>
            </a:r>
            <a:r>
              <a:rPr sz="2400" spc="-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70BF"/>
                </a:solidFill>
                <a:latin typeface="Tahoma"/>
                <a:cs typeface="Tahoma"/>
              </a:rPr>
              <a:t>2</a:t>
            </a:r>
            <a:r>
              <a:rPr sz="2400" spc="-4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0070BF"/>
                </a:solidFill>
                <a:latin typeface="Tahoma"/>
                <a:cs typeface="Tahoma"/>
              </a:rPr>
              <a:t>turn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Lock</a:t>
            </a:r>
            <a:r>
              <a:rPr spc="-20" dirty="0"/>
              <a:t> </a:t>
            </a:r>
            <a:r>
              <a:rPr spc="-10" dirty="0"/>
              <a:t>Variables</a:t>
            </a:r>
          </a:p>
        </p:txBody>
      </p:sp>
      <p:sp>
        <p:nvSpPr>
          <p:cNvPr id="3" name="object 3"/>
          <p:cNvSpPr/>
          <p:nvPr/>
        </p:nvSpPr>
        <p:spPr>
          <a:xfrm>
            <a:off x="1691639" y="1264919"/>
            <a:ext cx="6091555" cy="2871470"/>
          </a:xfrm>
          <a:custGeom>
            <a:avLst/>
            <a:gdLst/>
            <a:ahLst/>
            <a:cxnLst/>
            <a:rect l="l" t="t" r="r" b="b"/>
            <a:pathLst>
              <a:path w="6091555" h="2871470">
                <a:moveTo>
                  <a:pt x="6088380" y="2871215"/>
                </a:moveTo>
                <a:lnTo>
                  <a:pt x="3048" y="2871215"/>
                </a:lnTo>
                <a:lnTo>
                  <a:pt x="0" y="2869691"/>
                </a:lnTo>
                <a:lnTo>
                  <a:pt x="0" y="1524"/>
                </a:lnTo>
                <a:lnTo>
                  <a:pt x="3048" y="0"/>
                </a:lnTo>
                <a:lnTo>
                  <a:pt x="6088380" y="0"/>
                </a:lnTo>
                <a:lnTo>
                  <a:pt x="6091428" y="1524"/>
                </a:lnTo>
                <a:lnTo>
                  <a:pt x="6091428" y="4572"/>
                </a:lnTo>
                <a:lnTo>
                  <a:pt x="10668" y="4572"/>
                </a:lnTo>
                <a:lnTo>
                  <a:pt x="6096" y="9144"/>
                </a:lnTo>
                <a:lnTo>
                  <a:pt x="10668" y="9144"/>
                </a:lnTo>
                <a:lnTo>
                  <a:pt x="10668" y="2862072"/>
                </a:lnTo>
                <a:lnTo>
                  <a:pt x="6096" y="2862072"/>
                </a:lnTo>
                <a:lnTo>
                  <a:pt x="10668" y="2866644"/>
                </a:lnTo>
                <a:lnTo>
                  <a:pt x="6091428" y="2866644"/>
                </a:lnTo>
                <a:lnTo>
                  <a:pt x="6091428" y="2869691"/>
                </a:lnTo>
                <a:lnTo>
                  <a:pt x="6088380" y="2871215"/>
                </a:lnTo>
                <a:close/>
              </a:path>
              <a:path w="6091555" h="2871470">
                <a:moveTo>
                  <a:pt x="10668" y="9144"/>
                </a:moveTo>
                <a:lnTo>
                  <a:pt x="6096" y="9144"/>
                </a:lnTo>
                <a:lnTo>
                  <a:pt x="10668" y="4572"/>
                </a:lnTo>
                <a:lnTo>
                  <a:pt x="10668" y="9144"/>
                </a:lnTo>
                <a:close/>
              </a:path>
              <a:path w="6091555" h="2871470">
                <a:moveTo>
                  <a:pt x="6080760" y="9144"/>
                </a:moveTo>
                <a:lnTo>
                  <a:pt x="10668" y="9144"/>
                </a:lnTo>
                <a:lnTo>
                  <a:pt x="10668" y="4572"/>
                </a:lnTo>
                <a:lnTo>
                  <a:pt x="6080760" y="4572"/>
                </a:lnTo>
                <a:lnTo>
                  <a:pt x="6080760" y="9144"/>
                </a:lnTo>
                <a:close/>
              </a:path>
              <a:path w="6091555" h="2871470">
                <a:moveTo>
                  <a:pt x="6080760" y="2866644"/>
                </a:moveTo>
                <a:lnTo>
                  <a:pt x="6080760" y="4572"/>
                </a:lnTo>
                <a:lnTo>
                  <a:pt x="6086855" y="9144"/>
                </a:lnTo>
                <a:lnTo>
                  <a:pt x="6091428" y="9144"/>
                </a:lnTo>
                <a:lnTo>
                  <a:pt x="6091428" y="2862072"/>
                </a:lnTo>
                <a:lnTo>
                  <a:pt x="6086855" y="2862072"/>
                </a:lnTo>
                <a:lnTo>
                  <a:pt x="6080760" y="2866644"/>
                </a:lnTo>
                <a:close/>
              </a:path>
              <a:path w="6091555" h="2871470">
                <a:moveTo>
                  <a:pt x="6091428" y="9144"/>
                </a:moveTo>
                <a:lnTo>
                  <a:pt x="6086855" y="9144"/>
                </a:lnTo>
                <a:lnTo>
                  <a:pt x="6080760" y="4572"/>
                </a:lnTo>
                <a:lnTo>
                  <a:pt x="6091428" y="4572"/>
                </a:lnTo>
                <a:lnTo>
                  <a:pt x="6091428" y="9144"/>
                </a:lnTo>
                <a:close/>
              </a:path>
              <a:path w="6091555" h="2871470">
                <a:moveTo>
                  <a:pt x="10668" y="2866644"/>
                </a:moveTo>
                <a:lnTo>
                  <a:pt x="6096" y="2862072"/>
                </a:lnTo>
                <a:lnTo>
                  <a:pt x="10668" y="2862072"/>
                </a:lnTo>
                <a:lnTo>
                  <a:pt x="10668" y="2866644"/>
                </a:lnTo>
                <a:close/>
              </a:path>
              <a:path w="6091555" h="2871470">
                <a:moveTo>
                  <a:pt x="6080760" y="2866644"/>
                </a:moveTo>
                <a:lnTo>
                  <a:pt x="10668" y="2866644"/>
                </a:lnTo>
                <a:lnTo>
                  <a:pt x="10668" y="2862072"/>
                </a:lnTo>
                <a:lnTo>
                  <a:pt x="6080760" y="2862072"/>
                </a:lnTo>
                <a:lnTo>
                  <a:pt x="6080760" y="2866644"/>
                </a:lnTo>
                <a:close/>
              </a:path>
              <a:path w="6091555" h="2871470">
                <a:moveTo>
                  <a:pt x="6091428" y="2866644"/>
                </a:moveTo>
                <a:lnTo>
                  <a:pt x="6080760" y="2866644"/>
                </a:lnTo>
                <a:lnTo>
                  <a:pt x="6086855" y="2862072"/>
                </a:lnTo>
                <a:lnTo>
                  <a:pt x="6091428" y="2862072"/>
                </a:lnTo>
                <a:lnTo>
                  <a:pt x="6091428" y="2866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3383" y="1288797"/>
            <a:ext cx="6910705" cy="4017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36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//</a:t>
            </a:r>
            <a:r>
              <a:rPr sz="1800" spc="-3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wait</a:t>
            </a:r>
            <a:r>
              <a:rPr sz="1800" spc="-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while</a:t>
            </a:r>
            <a:r>
              <a:rPr sz="1800" spc="-2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someone</a:t>
            </a:r>
            <a:r>
              <a:rPr sz="1800" spc="-3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else</a:t>
            </a:r>
            <a:r>
              <a:rPr sz="1800" spc="-2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is</a:t>
            </a:r>
            <a:r>
              <a:rPr sz="1800" spc="-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in</a:t>
            </a:r>
            <a:r>
              <a:rPr sz="1800" spc="-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spc="-25" dirty="0">
                <a:solidFill>
                  <a:srgbClr val="0070BF"/>
                </a:solidFill>
                <a:latin typeface="Consolas"/>
                <a:cs typeface="Consolas"/>
              </a:rPr>
              <a:t>the</a:t>
            </a:r>
            <a:endParaRPr sz="1800">
              <a:latin typeface="Consolas"/>
              <a:cs typeface="Consolas"/>
            </a:endParaRPr>
          </a:p>
          <a:p>
            <a:pPr marL="1383665">
              <a:lnSpc>
                <a:spcPct val="100000"/>
              </a:lnSpc>
            </a:pP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//</a:t>
            </a:r>
            <a:r>
              <a:rPr sz="1800" spc="-4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critical</a:t>
            </a:r>
            <a:r>
              <a:rPr sz="1800" spc="-10" dirty="0">
                <a:solidFill>
                  <a:srgbClr val="0070BF"/>
                </a:solidFill>
                <a:latin typeface="Consolas"/>
                <a:cs typeface="Consolas"/>
              </a:rPr>
              <a:t> region</a:t>
            </a:r>
            <a:endParaRPr sz="1800">
              <a:latin typeface="Consolas"/>
              <a:cs typeface="Consolas"/>
            </a:endParaRPr>
          </a:p>
          <a:p>
            <a:pPr marL="1757680" indent="-374015">
              <a:lnSpc>
                <a:spcPct val="100000"/>
              </a:lnSpc>
              <a:buAutoNum type="arabicPeriod"/>
              <a:tabLst>
                <a:tab pos="1757680" algn="l"/>
              </a:tabLst>
            </a:pPr>
            <a:r>
              <a:rPr sz="1800" dirty="0">
                <a:latin typeface="Consolas"/>
                <a:cs typeface="Consolas"/>
              </a:rPr>
              <a:t>while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(FLAG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FALSE);</a:t>
            </a:r>
            <a:endParaRPr sz="1800">
              <a:latin typeface="Consolas"/>
              <a:cs typeface="Consolas"/>
            </a:endParaRPr>
          </a:p>
          <a:p>
            <a:pPr marL="1383665">
              <a:lnSpc>
                <a:spcPct val="100000"/>
              </a:lnSpc>
            </a:pP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//</a:t>
            </a:r>
            <a:r>
              <a:rPr sz="1800" spc="-3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stop</a:t>
            </a:r>
            <a:r>
              <a:rPr sz="1800" spc="-1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others</a:t>
            </a:r>
            <a:r>
              <a:rPr sz="1800" spc="-3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from</a:t>
            </a:r>
            <a:r>
              <a:rPr sz="1800" spc="-1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entering</a:t>
            </a:r>
            <a:r>
              <a:rPr sz="1800" spc="-1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critical</a:t>
            </a:r>
            <a:r>
              <a:rPr sz="1800" spc="-3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70BF"/>
                </a:solidFill>
                <a:latin typeface="Consolas"/>
                <a:cs typeface="Consolas"/>
              </a:rPr>
              <a:t>region</a:t>
            </a:r>
            <a:endParaRPr sz="1800">
              <a:latin typeface="Consolas"/>
              <a:cs typeface="Consolas"/>
            </a:endParaRPr>
          </a:p>
          <a:p>
            <a:pPr marL="1757680" indent="-374015">
              <a:lnSpc>
                <a:spcPct val="100000"/>
              </a:lnSpc>
              <a:buAutoNum type="arabicPeriod" startAt="2"/>
              <a:tabLst>
                <a:tab pos="1757680" algn="l"/>
              </a:tabLst>
            </a:pPr>
            <a:r>
              <a:rPr sz="1800" dirty="0">
                <a:latin typeface="Consolas"/>
                <a:cs typeface="Consolas"/>
              </a:rPr>
              <a:t>FLAG =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FALSE;</a:t>
            </a:r>
            <a:endParaRPr sz="1800">
              <a:latin typeface="Consolas"/>
              <a:cs typeface="Consolas"/>
            </a:endParaRPr>
          </a:p>
          <a:p>
            <a:pPr marL="1757680" indent="-374015">
              <a:lnSpc>
                <a:spcPct val="100000"/>
              </a:lnSpc>
              <a:buAutoNum type="arabicPeriod" startAt="2"/>
              <a:tabLst>
                <a:tab pos="1757680" algn="l"/>
              </a:tabLst>
            </a:pP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critical_section();</a:t>
            </a:r>
            <a:endParaRPr sz="1800">
              <a:latin typeface="Consolas"/>
              <a:cs typeface="Consolas"/>
            </a:endParaRPr>
          </a:p>
          <a:p>
            <a:pPr marL="1383665">
              <a:lnSpc>
                <a:spcPct val="100000"/>
              </a:lnSpc>
            </a:pP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//</a:t>
            </a:r>
            <a:r>
              <a:rPr sz="1800" spc="-3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after</a:t>
            </a:r>
            <a:r>
              <a:rPr sz="1800" spc="-1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critical</a:t>
            </a:r>
            <a:r>
              <a:rPr sz="1800" spc="-1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section</a:t>
            </a:r>
            <a:r>
              <a:rPr sz="1800" spc="-3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let</a:t>
            </a:r>
            <a:r>
              <a:rPr sz="1800" spc="-1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others</a:t>
            </a:r>
            <a:r>
              <a:rPr sz="1800" spc="-1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70BF"/>
                </a:solidFill>
                <a:latin typeface="Consolas"/>
                <a:cs typeface="Consolas"/>
              </a:rPr>
              <a:t>enter</a:t>
            </a:r>
            <a:endParaRPr sz="1800">
              <a:latin typeface="Consolas"/>
              <a:cs typeface="Consolas"/>
            </a:endParaRPr>
          </a:p>
          <a:p>
            <a:pPr marL="1383665">
              <a:lnSpc>
                <a:spcPct val="100000"/>
              </a:lnSpc>
            </a:pP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//the</a:t>
            </a:r>
            <a:r>
              <a:rPr sz="1800" spc="-2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critical</a:t>
            </a:r>
            <a:r>
              <a:rPr sz="1800" spc="-4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70BF"/>
                </a:solidFill>
                <a:latin typeface="Consolas"/>
                <a:cs typeface="Consolas"/>
              </a:rPr>
              <a:t>region</a:t>
            </a:r>
            <a:endParaRPr sz="1800">
              <a:latin typeface="Consolas"/>
              <a:cs typeface="Consolas"/>
            </a:endParaRPr>
          </a:p>
          <a:p>
            <a:pPr marL="1757680" indent="-374015">
              <a:lnSpc>
                <a:spcPct val="100000"/>
              </a:lnSpc>
              <a:buAutoNum type="arabicPeriod" startAt="4"/>
              <a:tabLst>
                <a:tab pos="1757680" algn="l"/>
              </a:tabLst>
            </a:pPr>
            <a:r>
              <a:rPr sz="1800" dirty="0">
                <a:latin typeface="Consolas"/>
                <a:cs typeface="Consolas"/>
              </a:rPr>
              <a:t>FLAG =</a:t>
            </a:r>
            <a:r>
              <a:rPr sz="1800" spc="-20" dirty="0">
                <a:latin typeface="Consolas"/>
                <a:cs typeface="Consolas"/>
              </a:rPr>
              <a:t> TRUE;</a:t>
            </a:r>
            <a:endParaRPr sz="1800">
              <a:latin typeface="Consolas"/>
              <a:cs typeface="Consolas"/>
            </a:endParaRPr>
          </a:p>
          <a:p>
            <a:pPr marL="1757680" indent="-374015">
              <a:lnSpc>
                <a:spcPct val="100000"/>
              </a:lnSpc>
              <a:buAutoNum type="arabicPeriod" startAt="4"/>
              <a:tabLst>
                <a:tab pos="1757680" algn="l"/>
              </a:tabLst>
            </a:pPr>
            <a:r>
              <a:rPr sz="1800" spc="-10" dirty="0">
                <a:latin typeface="Consolas"/>
                <a:cs typeface="Consolas"/>
              </a:rPr>
              <a:t>noncritical_section();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800">
              <a:latin typeface="Consolas"/>
              <a:cs typeface="Consolas"/>
            </a:endParaRPr>
          </a:p>
          <a:p>
            <a:pPr marL="356235" indent="-343535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Algorithm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does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not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satisfy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critical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section</a:t>
            </a:r>
            <a:r>
              <a:rPr sz="2100" spc="-6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requirements</a:t>
            </a:r>
            <a:endParaRPr sz="21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465"/>
              </a:spcBef>
              <a:tabLst>
                <a:tab pos="756285" algn="l"/>
              </a:tabLst>
            </a:pPr>
            <a:r>
              <a:rPr sz="1900" spc="-50" dirty="0">
                <a:latin typeface="Tahoma"/>
                <a:cs typeface="Tahoma"/>
              </a:rPr>
              <a:t>–</a:t>
            </a:r>
            <a:r>
              <a:rPr sz="1900" dirty="0">
                <a:latin typeface="Tahoma"/>
                <a:cs typeface="Tahoma"/>
              </a:rPr>
              <a:t>	Progress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is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ok,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but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does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NOT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satisfy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mutual </a:t>
            </a:r>
            <a:r>
              <a:rPr sz="1900" spc="-10" dirty="0">
                <a:latin typeface="Tahoma"/>
                <a:cs typeface="Tahoma"/>
              </a:rPr>
              <a:t>exclusion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40" dirty="0"/>
              <a:t> </a:t>
            </a:r>
            <a:r>
              <a:rPr dirty="0"/>
              <a:t>Solution</a:t>
            </a:r>
            <a:r>
              <a:rPr spc="-40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dirty="0"/>
              <a:t>Strict</a:t>
            </a:r>
            <a:r>
              <a:rPr spc="-85" dirty="0"/>
              <a:t> </a:t>
            </a:r>
            <a:r>
              <a:rPr spc="-10" dirty="0"/>
              <a:t>Alternation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383" y="1092218"/>
            <a:ext cx="6097270" cy="117792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600"/>
              </a:spcBef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We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need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to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remember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“Who’s</a:t>
            </a:r>
            <a:r>
              <a:rPr sz="2100" spc="-4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turn</a:t>
            </a:r>
            <a:r>
              <a:rPr sz="2100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it</a:t>
            </a:r>
            <a:r>
              <a:rPr sz="2100" spc="-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20" dirty="0">
                <a:solidFill>
                  <a:srgbClr val="0070BF"/>
                </a:solidFill>
                <a:latin typeface="Tahoma"/>
                <a:cs typeface="Tahoma"/>
              </a:rPr>
              <a:t>is?”</a:t>
            </a:r>
            <a:endParaRPr sz="21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If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its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Process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1’s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turn</a:t>
            </a:r>
            <a:r>
              <a:rPr sz="2100" spc="-5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then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Process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2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should</a:t>
            </a:r>
            <a:r>
              <a:rPr sz="2100" spc="-20" dirty="0">
                <a:latin typeface="Tahoma"/>
                <a:cs typeface="Tahoma"/>
              </a:rPr>
              <a:t> wait</a:t>
            </a:r>
            <a:endParaRPr sz="21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If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its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Process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2’s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turn</a:t>
            </a:r>
            <a:r>
              <a:rPr sz="2100" spc="-5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then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Process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1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should</a:t>
            </a:r>
            <a:r>
              <a:rPr sz="2100" spc="-20" dirty="0">
                <a:latin typeface="Tahoma"/>
                <a:cs typeface="Tahoma"/>
              </a:rPr>
              <a:t> wait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8075" y="2993136"/>
            <a:ext cx="3537585" cy="2764790"/>
          </a:xfrm>
          <a:custGeom>
            <a:avLst/>
            <a:gdLst/>
            <a:ahLst/>
            <a:cxnLst/>
            <a:rect l="l" t="t" r="r" b="b"/>
            <a:pathLst>
              <a:path w="3537585" h="2764790">
                <a:moveTo>
                  <a:pt x="3535680" y="2764536"/>
                </a:moveTo>
                <a:lnTo>
                  <a:pt x="1524" y="2764536"/>
                </a:lnTo>
                <a:lnTo>
                  <a:pt x="0" y="2761488"/>
                </a:lnTo>
                <a:lnTo>
                  <a:pt x="0" y="1524"/>
                </a:lnTo>
                <a:lnTo>
                  <a:pt x="1524" y="0"/>
                </a:lnTo>
                <a:lnTo>
                  <a:pt x="3535680" y="0"/>
                </a:lnTo>
                <a:lnTo>
                  <a:pt x="3537203" y="1524"/>
                </a:lnTo>
                <a:lnTo>
                  <a:pt x="3537203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753868"/>
                </a:lnTo>
                <a:lnTo>
                  <a:pt x="4572" y="2753868"/>
                </a:lnTo>
                <a:lnTo>
                  <a:pt x="9144" y="2758440"/>
                </a:lnTo>
                <a:lnTo>
                  <a:pt x="3537203" y="2758440"/>
                </a:lnTo>
                <a:lnTo>
                  <a:pt x="3537203" y="2761488"/>
                </a:lnTo>
                <a:lnTo>
                  <a:pt x="3535680" y="2764536"/>
                </a:lnTo>
                <a:close/>
              </a:path>
              <a:path w="3537585" h="2764790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3537585" h="2764790">
                <a:moveTo>
                  <a:pt x="3528060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3528060" y="4572"/>
                </a:lnTo>
                <a:lnTo>
                  <a:pt x="3528060" y="9144"/>
                </a:lnTo>
                <a:close/>
              </a:path>
              <a:path w="3537585" h="2764790">
                <a:moveTo>
                  <a:pt x="3528060" y="2758440"/>
                </a:moveTo>
                <a:lnTo>
                  <a:pt x="3528060" y="4572"/>
                </a:lnTo>
                <a:lnTo>
                  <a:pt x="3532632" y="9144"/>
                </a:lnTo>
                <a:lnTo>
                  <a:pt x="3537203" y="9144"/>
                </a:lnTo>
                <a:lnTo>
                  <a:pt x="3537203" y="2753868"/>
                </a:lnTo>
                <a:lnTo>
                  <a:pt x="3532632" y="2753868"/>
                </a:lnTo>
                <a:lnTo>
                  <a:pt x="3528060" y="2758440"/>
                </a:lnTo>
                <a:close/>
              </a:path>
              <a:path w="3537585" h="2764790">
                <a:moveTo>
                  <a:pt x="3537203" y="9144"/>
                </a:moveTo>
                <a:lnTo>
                  <a:pt x="3532632" y="9144"/>
                </a:lnTo>
                <a:lnTo>
                  <a:pt x="3528060" y="4572"/>
                </a:lnTo>
                <a:lnTo>
                  <a:pt x="3537203" y="4572"/>
                </a:lnTo>
                <a:lnTo>
                  <a:pt x="3537203" y="9144"/>
                </a:lnTo>
                <a:close/>
              </a:path>
              <a:path w="3537585" h="2764790">
                <a:moveTo>
                  <a:pt x="9144" y="2758440"/>
                </a:moveTo>
                <a:lnTo>
                  <a:pt x="4572" y="2753868"/>
                </a:lnTo>
                <a:lnTo>
                  <a:pt x="9144" y="2753868"/>
                </a:lnTo>
                <a:lnTo>
                  <a:pt x="9144" y="2758440"/>
                </a:lnTo>
                <a:close/>
              </a:path>
              <a:path w="3537585" h="2764790">
                <a:moveTo>
                  <a:pt x="3528060" y="2758440"/>
                </a:moveTo>
                <a:lnTo>
                  <a:pt x="9144" y="2758440"/>
                </a:lnTo>
                <a:lnTo>
                  <a:pt x="9144" y="2753868"/>
                </a:lnTo>
                <a:lnTo>
                  <a:pt x="3528060" y="2753868"/>
                </a:lnTo>
                <a:lnTo>
                  <a:pt x="3528060" y="2758440"/>
                </a:lnTo>
                <a:close/>
              </a:path>
              <a:path w="3537585" h="2764790">
                <a:moveTo>
                  <a:pt x="3537203" y="2758440"/>
                </a:moveTo>
                <a:lnTo>
                  <a:pt x="3528060" y="2758440"/>
                </a:lnTo>
                <a:lnTo>
                  <a:pt x="3532632" y="2753868"/>
                </a:lnTo>
                <a:lnTo>
                  <a:pt x="3537203" y="2753868"/>
                </a:lnTo>
                <a:lnTo>
                  <a:pt x="3537203" y="2758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9845" y="3029226"/>
            <a:ext cx="3223895" cy="264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70"/>
              </a:lnSpc>
              <a:spcBef>
                <a:spcPts val="100"/>
              </a:spcBef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Process</a:t>
            </a:r>
            <a:r>
              <a:rPr sz="2100" spc="-6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0" dirty="0">
                <a:solidFill>
                  <a:srgbClr val="0070BF"/>
                </a:solidFill>
                <a:latin typeface="Tahoma"/>
                <a:cs typeface="Tahoma"/>
              </a:rPr>
              <a:t>1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ts val="2230"/>
              </a:lnSpc>
            </a:pPr>
            <a:r>
              <a:rPr sz="1900" spc="-10" dirty="0">
                <a:latin typeface="Consolas"/>
                <a:cs typeface="Consolas"/>
              </a:rPr>
              <a:t>while(TRUE)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00" spc="-50" dirty="0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  <a:p>
            <a:pPr marL="277495" marR="404495">
              <a:lnSpc>
                <a:spcPct val="100000"/>
              </a:lnSpc>
            </a:pPr>
            <a:r>
              <a:rPr sz="1900" dirty="0">
                <a:solidFill>
                  <a:srgbClr val="0070BF"/>
                </a:solidFill>
                <a:latin typeface="Consolas"/>
                <a:cs typeface="Consolas"/>
              </a:rPr>
              <a:t>//</a:t>
            </a:r>
            <a:r>
              <a:rPr sz="1900" spc="-1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70BF"/>
                </a:solidFill>
                <a:latin typeface="Consolas"/>
                <a:cs typeface="Consolas"/>
              </a:rPr>
              <a:t>wait</a:t>
            </a:r>
            <a:r>
              <a:rPr sz="1900" spc="-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70BF"/>
                </a:solidFill>
                <a:latin typeface="Consolas"/>
                <a:cs typeface="Consolas"/>
              </a:rPr>
              <a:t>for</a:t>
            </a:r>
            <a:r>
              <a:rPr sz="1900" spc="-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900" spc="-20" dirty="0">
                <a:solidFill>
                  <a:srgbClr val="0070BF"/>
                </a:solidFill>
                <a:latin typeface="Consolas"/>
                <a:cs typeface="Consolas"/>
              </a:rPr>
              <a:t>turn </a:t>
            </a:r>
            <a:r>
              <a:rPr sz="1900" dirty="0">
                <a:latin typeface="Consolas"/>
                <a:cs typeface="Consolas"/>
              </a:rPr>
              <a:t>while</a:t>
            </a:r>
            <a:r>
              <a:rPr sz="1900" spc="-3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(</a:t>
            </a:r>
            <a:r>
              <a:rPr sz="1900" dirty="0">
                <a:solidFill>
                  <a:srgbClr val="FF0000"/>
                </a:solidFill>
                <a:latin typeface="Consolas"/>
                <a:cs typeface="Consolas"/>
              </a:rPr>
              <a:t>turn</a:t>
            </a:r>
            <a:r>
              <a:rPr sz="1900" spc="-1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!=</a:t>
            </a:r>
            <a:r>
              <a:rPr sz="1900" spc="-10" dirty="0">
                <a:latin typeface="Consolas"/>
                <a:cs typeface="Consolas"/>
              </a:rPr>
              <a:t> </a:t>
            </a:r>
            <a:r>
              <a:rPr sz="1900" spc="-25" dirty="0">
                <a:latin typeface="Consolas"/>
                <a:cs typeface="Consolas"/>
              </a:rPr>
              <a:t>1); </a:t>
            </a:r>
            <a:r>
              <a:rPr sz="1900" spc="-10" dirty="0">
                <a:latin typeface="Consolas"/>
                <a:cs typeface="Consolas"/>
              </a:rPr>
              <a:t>critical_section(); </a:t>
            </a:r>
            <a:r>
              <a:rPr sz="1900" dirty="0">
                <a:solidFill>
                  <a:srgbClr val="CC3300"/>
                </a:solidFill>
                <a:latin typeface="Consolas"/>
                <a:cs typeface="Consolas"/>
              </a:rPr>
              <a:t>turn</a:t>
            </a:r>
            <a:r>
              <a:rPr sz="1900" spc="-15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5" dirty="0">
                <a:latin typeface="Consolas"/>
                <a:cs typeface="Consolas"/>
              </a:rPr>
              <a:t> </a:t>
            </a:r>
            <a:r>
              <a:rPr sz="1900" spc="-25" dirty="0">
                <a:latin typeface="Consolas"/>
                <a:cs typeface="Consolas"/>
              </a:rPr>
              <a:t>2;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10" dirty="0">
                <a:latin typeface="Consolas"/>
                <a:cs typeface="Consolas"/>
              </a:rPr>
              <a:t>noncritical_section();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00" spc="-50" dirty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36235" y="2993136"/>
            <a:ext cx="3594100" cy="2764790"/>
          </a:xfrm>
          <a:custGeom>
            <a:avLst/>
            <a:gdLst/>
            <a:ahLst/>
            <a:cxnLst/>
            <a:rect l="l" t="t" r="r" b="b"/>
            <a:pathLst>
              <a:path w="3594100" h="2764790">
                <a:moveTo>
                  <a:pt x="3592068" y="2764536"/>
                </a:moveTo>
                <a:lnTo>
                  <a:pt x="3048" y="2764536"/>
                </a:lnTo>
                <a:lnTo>
                  <a:pt x="0" y="2761488"/>
                </a:lnTo>
                <a:lnTo>
                  <a:pt x="0" y="1524"/>
                </a:lnTo>
                <a:lnTo>
                  <a:pt x="3048" y="0"/>
                </a:lnTo>
                <a:lnTo>
                  <a:pt x="3592068" y="0"/>
                </a:lnTo>
                <a:lnTo>
                  <a:pt x="3593592" y="1524"/>
                </a:lnTo>
                <a:lnTo>
                  <a:pt x="3593592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753868"/>
                </a:lnTo>
                <a:lnTo>
                  <a:pt x="4572" y="2753868"/>
                </a:lnTo>
                <a:lnTo>
                  <a:pt x="9144" y="2758440"/>
                </a:lnTo>
                <a:lnTo>
                  <a:pt x="3593592" y="2758440"/>
                </a:lnTo>
                <a:lnTo>
                  <a:pt x="3593592" y="2761488"/>
                </a:lnTo>
                <a:lnTo>
                  <a:pt x="3592068" y="2764536"/>
                </a:lnTo>
                <a:close/>
              </a:path>
              <a:path w="3594100" h="2764790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3594100" h="2764790">
                <a:moveTo>
                  <a:pt x="3584448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3584448" y="4572"/>
                </a:lnTo>
                <a:lnTo>
                  <a:pt x="3584448" y="9144"/>
                </a:lnTo>
                <a:close/>
              </a:path>
              <a:path w="3594100" h="2764790">
                <a:moveTo>
                  <a:pt x="3584448" y="2758440"/>
                </a:moveTo>
                <a:lnTo>
                  <a:pt x="3584448" y="4572"/>
                </a:lnTo>
                <a:lnTo>
                  <a:pt x="3589019" y="9144"/>
                </a:lnTo>
                <a:lnTo>
                  <a:pt x="3593592" y="9144"/>
                </a:lnTo>
                <a:lnTo>
                  <a:pt x="3593592" y="2753868"/>
                </a:lnTo>
                <a:lnTo>
                  <a:pt x="3589019" y="2753868"/>
                </a:lnTo>
                <a:lnTo>
                  <a:pt x="3584448" y="2758440"/>
                </a:lnTo>
                <a:close/>
              </a:path>
              <a:path w="3594100" h="2764790">
                <a:moveTo>
                  <a:pt x="3593592" y="9144"/>
                </a:moveTo>
                <a:lnTo>
                  <a:pt x="3589019" y="9144"/>
                </a:lnTo>
                <a:lnTo>
                  <a:pt x="3584448" y="4572"/>
                </a:lnTo>
                <a:lnTo>
                  <a:pt x="3593592" y="4572"/>
                </a:lnTo>
                <a:lnTo>
                  <a:pt x="3593592" y="9144"/>
                </a:lnTo>
                <a:close/>
              </a:path>
              <a:path w="3594100" h="2764790">
                <a:moveTo>
                  <a:pt x="9144" y="2758440"/>
                </a:moveTo>
                <a:lnTo>
                  <a:pt x="4572" y="2753868"/>
                </a:lnTo>
                <a:lnTo>
                  <a:pt x="9144" y="2753868"/>
                </a:lnTo>
                <a:lnTo>
                  <a:pt x="9144" y="2758440"/>
                </a:lnTo>
                <a:close/>
              </a:path>
              <a:path w="3594100" h="2764790">
                <a:moveTo>
                  <a:pt x="3584448" y="2758440"/>
                </a:moveTo>
                <a:lnTo>
                  <a:pt x="9144" y="2758440"/>
                </a:lnTo>
                <a:lnTo>
                  <a:pt x="9144" y="2753868"/>
                </a:lnTo>
                <a:lnTo>
                  <a:pt x="3584448" y="2753868"/>
                </a:lnTo>
                <a:lnTo>
                  <a:pt x="3584448" y="2758440"/>
                </a:lnTo>
                <a:close/>
              </a:path>
              <a:path w="3594100" h="2764790">
                <a:moveTo>
                  <a:pt x="3593592" y="2758440"/>
                </a:moveTo>
                <a:lnTo>
                  <a:pt x="3584448" y="2758440"/>
                </a:lnTo>
                <a:lnTo>
                  <a:pt x="3589019" y="2753868"/>
                </a:lnTo>
                <a:lnTo>
                  <a:pt x="3593592" y="2753868"/>
                </a:lnTo>
                <a:lnTo>
                  <a:pt x="3593592" y="2758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19491" y="3029226"/>
            <a:ext cx="3223895" cy="264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70"/>
              </a:lnSpc>
              <a:spcBef>
                <a:spcPts val="100"/>
              </a:spcBef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Process</a:t>
            </a:r>
            <a:r>
              <a:rPr sz="2100" spc="-6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0" dirty="0">
                <a:solidFill>
                  <a:srgbClr val="0070BF"/>
                </a:solidFill>
                <a:latin typeface="Tahoma"/>
                <a:cs typeface="Tahoma"/>
              </a:rPr>
              <a:t>2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ts val="2230"/>
              </a:lnSpc>
            </a:pPr>
            <a:r>
              <a:rPr sz="1900" spc="-10" dirty="0">
                <a:latin typeface="Consolas"/>
                <a:cs typeface="Consolas"/>
              </a:rPr>
              <a:t>while(TRUE)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00" spc="-50" dirty="0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  <a:p>
            <a:pPr marL="277495" marR="404495">
              <a:lnSpc>
                <a:spcPct val="100000"/>
              </a:lnSpc>
            </a:pPr>
            <a:r>
              <a:rPr sz="1900" dirty="0">
                <a:solidFill>
                  <a:srgbClr val="0070BF"/>
                </a:solidFill>
                <a:latin typeface="Consolas"/>
                <a:cs typeface="Consolas"/>
              </a:rPr>
              <a:t>//</a:t>
            </a:r>
            <a:r>
              <a:rPr sz="1900" spc="-2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70BF"/>
                </a:solidFill>
                <a:latin typeface="Consolas"/>
                <a:cs typeface="Consolas"/>
              </a:rPr>
              <a:t>wait for </a:t>
            </a:r>
            <a:r>
              <a:rPr sz="1900" spc="-20" dirty="0">
                <a:solidFill>
                  <a:srgbClr val="0070BF"/>
                </a:solidFill>
                <a:latin typeface="Consolas"/>
                <a:cs typeface="Consolas"/>
              </a:rPr>
              <a:t>turn </a:t>
            </a:r>
            <a:r>
              <a:rPr sz="1900" dirty="0">
                <a:latin typeface="Consolas"/>
                <a:cs typeface="Consolas"/>
              </a:rPr>
              <a:t>while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(</a:t>
            </a:r>
            <a:r>
              <a:rPr sz="1900" dirty="0">
                <a:solidFill>
                  <a:srgbClr val="FF0000"/>
                </a:solidFill>
                <a:latin typeface="Consolas"/>
                <a:cs typeface="Consolas"/>
              </a:rPr>
              <a:t>turn</a:t>
            </a:r>
            <a:r>
              <a:rPr sz="1900" spc="-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!=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25" dirty="0">
                <a:latin typeface="Consolas"/>
                <a:cs typeface="Consolas"/>
              </a:rPr>
              <a:t>2); </a:t>
            </a:r>
            <a:r>
              <a:rPr sz="1900" spc="-10" dirty="0">
                <a:latin typeface="Consolas"/>
                <a:cs typeface="Consolas"/>
              </a:rPr>
              <a:t>critical_section(); </a:t>
            </a:r>
            <a:r>
              <a:rPr sz="1900" dirty="0">
                <a:solidFill>
                  <a:srgbClr val="FF0000"/>
                </a:solidFill>
                <a:latin typeface="Consolas"/>
                <a:cs typeface="Consolas"/>
              </a:rPr>
              <a:t>turn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5" dirty="0">
                <a:latin typeface="Consolas"/>
                <a:cs typeface="Consolas"/>
              </a:rPr>
              <a:t> </a:t>
            </a:r>
            <a:r>
              <a:rPr sz="1900" spc="-25" dirty="0">
                <a:latin typeface="Consolas"/>
                <a:cs typeface="Consolas"/>
              </a:rPr>
              <a:t>1;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10" dirty="0">
                <a:latin typeface="Consolas"/>
                <a:cs typeface="Consolas"/>
              </a:rPr>
              <a:t>noncritical_section();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00" spc="-50" dirty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Strict</a:t>
            </a:r>
            <a:r>
              <a:rPr spc="-60" dirty="0"/>
              <a:t> </a:t>
            </a:r>
            <a:r>
              <a:rPr spc="-10" dirty="0"/>
              <a:t>Alternation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1053" y="2994139"/>
            <a:ext cx="238633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onsolas"/>
                <a:cs typeface="Consolas"/>
              </a:rPr>
              <a:t>3.Turn</a:t>
            </a:r>
            <a:r>
              <a:rPr sz="1400" b="1" spc="-1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spc="-15" dirty="0">
                <a:latin typeface="Consolas"/>
                <a:cs typeface="Consolas"/>
              </a:rPr>
              <a:t> </a:t>
            </a:r>
            <a:r>
              <a:rPr sz="1400" b="1" spc="-25" dirty="0">
                <a:latin typeface="Consolas"/>
                <a:cs typeface="Consolas"/>
              </a:rPr>
              <a:t>1; </a:t>
            </a:r>
            <a:r>
              <a:rPr sz="1400" b="1" spc="-10" dirty="0">
                <a:latin typeface="Consolas"/>
                <a:cs typeface="Consolas"/>
              </a:rPr>
              <a:t>4.noncritical_section();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69722" y="1250734"/>
            <a:ext cx="2015489" cy="992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>
              <a:lnSpc>
                <a:spcPts val="2125"/>
              </a:lnSpc>
              <a:spcBef>
                <a:spcPts val="100"/>
              </a:spcBef>
            </a:pPr>
            <a:r>
              <a:rPr sz="1800" b="1" dirty="0">
                <a:solidFill>
                  <a:srgbClr val="0070BF"/>
                </a:solidFill>
                <a:latin typeface="Tahoma"/>
                <a:cs typeface="Tahoma"/>
              </a:rPr>
              <a:t>Process</a:t>
            </a:r>
            <a:r>
              <a:rPr sz="1800" b="1" spc="-6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800" b="1" spc="-50" dirty="0">
                <a:solidFill>
                  <a:srgbClr val="0070BF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marL="33655">
              <a:lnSpc>
                <a:spcPts val="1645"/>
              </a:lnSpc>
            </a:pPr>
            <a:r>
              <a:rPr sz="1400" spc="-10" dirty="0">
                <a:latin typeface="Consolas"/>
                <a:cs typeface="Consolas"/>
              </a:rPr>
              <a:t>While(1)</a:t>
            </a:r>
            <a:endParaRPr sz="1400">
              <a:latin typeface="Consolas"/>
              <a:cs typeface="Consolas"/>
            </a:endParaRPr>
          </a:p>
          <a:p>
            <a:pPr marL="3365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1.while</a:t>
            </a:r>
            <a:r>
              <a:rPr sz="1400" spc="-3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(Turn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!=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spc="-25" dirty="0">
                <a:latin typeface="Consolas"/>
                <a:cs typeface="Consolas"/>
              </a:rPr>
              <a:t>2);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1.while</a:t>
            </a:r>
            <a:r>
              <a:rPr sz="1400" b="1" spc="-3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(Turn</a:t>
            </a:r>
            <a:r>
              <a:rPr sz="1400" b="1" spc="-2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!=</a:t>
            </a:r>
            <a:r>
              <a:rPr sz="1400" b="1" spc="-3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00" b="1" spc="-25" dirty="0">
                <a:solidFill>
                  <a:srgbClr val="0070BF"/>
                </a:solidFill>
                <a:latin typeface="Consolas"/>
                <a:cs typeface="Consolas"/>
              </a:rPr>
              <a:t>2);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9722" y="2439450"/>
            <a:ext cx="20967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860" dirty="0">
                <a:latin typeface="Tahoma"/>
                <a:cs typeface="Tahoma"/>
              </a:rPr>
              <a:t>2</a:t>
            </a:r>
            <a:r>
              <a:rPr sz="2100" b="1" spc="-15" baseline="1984" dirty="0">
                <a:solidFill>
                  <a:srgbClr val="0070BF"/>
                </a:solidFill>
                <a:latin typeface="Consolas"/>
                <a:cs typeface="Consolas"/>
              </a:rPr>
              <a:t>2</a:t>
            </a:r>
            <a:r>
              <a:rPr sz="2100" b="1" spc="-1095" baseline="1984" dirty="0">
                <a:solidFill>
                  <a:srgbClr val="0070BF"/>
                </a:solidFill>
                <a:latin typeface="Consolas"/>
                <a:cs typeface="Consolas"/>
              </a:rPr>
              <a:t>.</a:t>
            </a:r>
            <a:r>
              <a:rPr sz="1400" b="1" spc="-10" dirty="0">
                <a:latin typeface="Tahoma"/>
                <a:cs typeface="Tahoma"/>
              </a:rPr>
              <a:t>.</a:t>
            </a:r>
            <a:r>
              <a:rPr sz="1400" b="1" spc="-114" dirty="0">
                <a:latin typeface="Tahoma"/>
                <a:cs typeface="Tahoma"/>
              </a:rPr>
              <a:t> </a:t>
            </a:r>
            <a:r>
              <a:rPr sz="2100" b="1" spc="-15" baseline="1984" dirty="0">
                <a:solidFill>
                  <a:srgbClr val="0070BF"/>
                </a:solidFill>
                <a:latin typeface="Consolas"/>
                <a:cs typeface="Consolas"/>
              </a:rPr>
              <a:t>critical_section();</a:t>
            </a:r>
            <a:endParaRPr sz="2100" baseline="1984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86371" y="1133855"/>
            <a:ext cx="1918970" cy="928369"/>
          </a:xfrm>
          <a:custGeom>
            <a:avLst/>
            <a:gdLst/>
            <a:ahLst/>
            <a:cxnLst/>
            <a:rect l="l" t="t" r="r" b="b"/>
            <a:pathLst>
              <a:path w="1918970" h="928369">
                <a:moveTo>
                  <a:pt x="1918716" y="928116"/>
                </a:moveTo>
                <a:lnTo>
                  <a:pt x="0" y="928116"/>
                </a:lnTo>
                <a:lnTo>
                  <a:pt x="0" y="0"/>
                </a:lnTo>
                <a:lnTo>
                  <a:pt x="1918716" y="0"/>
                </a:lnTo>
                <a:lnTo>
                  <a:pt x="1918716" y="6096"/>
                </a:ln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lnTo>
                  <a:pt x="13716" y="914400"/>
                </a:lnTo>
                <a:lnTo>
                  <a:pt x="7620" y="914400"/>
                </a:lnTo>
                <a:lnTo>
                  <a:pt x="13716" y="920496"/>
                </a:lnTo>
                <a:lnTo>
                  <a:pt x="1918716" y="920496"/>
                </a:lnTo>
                <a:lnTo>
                  <a:pt x="1918716" y="928116"/>
                </a:lnTo>
                <a:close/>
              </a:path>
              <a:path w="1918970" h="928369">
                <a:moveTo>
                  <a:pt x="13716" y="13716"/>
                </a:move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close/>
              </a:path>
              <a:path w="1918970" h="928369">
                <a:moveTo>
                  <a:pt x="1905000" y="13716"/>
                </a:moveTo>
                <a:lnTo>
                  <a:pt x="13716" y="13716"/>
                </a:lnTo>
                <a:lnTo>
                  <a:pt x="13716" y="6096"/>
                </a:lnTo>
                <a:lnTo>
                  <a:pt x="1905000" y="6096"/>
                </a:lnTo>
                <a:lnTo>
                  <a:pt x="1905000" y="13716"/>
                </a:lnTo>
                <a:close/>
              </a:path>
              <a:path w="1918970" h="928369">
                <a:moveTo>
                  <a:pt x="1905000" y="920496"/>
                </a:moveTo>
                <a:lnTo>
                  <a:pt x="1905000" y="6096"/>
                </a:lnTo>
                <a:lnTo>
                  <a:pt x="1912620" y="13716"/>
                </a:lnTo>
                <a:lnTo>
                  <a:pt x="1918716" y="13716"/>
                </a:lnTo>
                <a:lnTo>
                  <a:pt x="1918716" y="914400"/>
                </a:lnTo>
                <a:lnTo>
                  <a:pt x="1912620" y="914400"/>
                </a:lnTo>
                <a:lnTo>
                  <a:pt x="1905000" y="920496"/>
                </a:lnTo>
                <a:close/>
              </a:path>
              <a:path w="1918970" h="928369">
                <a:moveTo>
                  <a:pt x="1918716" y="13716"/>
                </a:moveTo>
                <a:lnTo>
                  <a:pt x="1912620" y="13716"/>
                </a:lnTo>
                <a:lnTo>
                  <a:pt x="1905000" y="6096"/>
                </a:lnTo>
                <a:lnTo>
                  <a:pt x="1918716" y="6096"/>
                </a:lnTo>
                <a:lnTo>
                  <a:pt x="1918716" y="13716"/>
                </a:lnTo>
                <a:close/>
              </a:path>
              <a:path w="1918970" h="928369">
                <a:moveTo>
                  <a:pt x="13716" y="920496"/>
                </a:moveTo>
                <a:lnTo>
                  <a:pt x="7620" y="914400"/>
                </a:lnTo>
                <a:lnTo>
                  <a:pt x="13716" y="914400"/>
                </a:lnTo>
                <a:lnTo>
                  <a:pt x="13716" y="920496"/>
                </a:lnTo>
                <a:close/>
              </a:path>
              <a:path w="1918970" h="928369">
                <a:moveTo>
                  <a:pt x="1905000" y="920496"/>
                </a:moveTo>
                <a:lnTo>
                  <a:pt x="13716" y="920496"/>
                </a:lnTo>
                <a:lnTo>
                  <a:pt x="13716" y="914400"/>
                </a:lnTo>
                <a:lnTo>
                  <a:pt x="1905000" y="914400"/>
                </a:lnTo>
                <a:lnTo>
                  <a:pt x="1905000" y="920496"/>
                </a:lnTo>
                <a:close/>
              </a:path>
              <a:path w="1918970" h="928369">
                <a:moveTo>
                  <a:pt x="1918716" y="920496"/>
                </a:moveTo>
                <a:lnTo>
                  <a:pt x="1905000" y="920496"/>
                </a:lnTo>
                <a:lnTo>
                  <a:pt x="1912620" y="914400"/>
                </a:lnTo>
                <a:lnTo>
                  <a:pt x="1918716" y="914400"/>
                </a:lnTo>
                <a:lnTo>
                  <a:pt x="1918716" y="920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99889" y="1516758"/>
            <a:ext cx="890269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05"/>
              </a:lnSpc>
            </a:pPr>
            <a:r>
              <a:rPr sz="1600" dirty="0">
                <a:solidFill>
                  <a:srgbClr val="0070BF"/>
                </a:solidFill>
                <a:latin typeface="Consolas"/>
                <a:cs typeface="Consolas"/>
              </a:rPr>
              <a:t>Turn</a:t>
            </a:r>
            <a:r>
              <a:rPr sz="1600" spc="-2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70BF"/>
                </a:solidFill>
                <a:latin typeface="Consolas"/>
                <a:cs typeface="Consolas"/>
              </a:rPr>
              <a:t>=</a:t>
            </a:r>
            <a:r>
              <a:rPr sz="1600" spc="-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600" spc="-50" dirty="0">
                <a:solidFill>
                  <a:srgbClr val="0070BF"/>
                </a:solidFill>
                <a:latin typeface="Consolas"/>
                <a:cs typeface="Consolas"/>
              </a:rPr>
              <a:t>1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9269" y="1326860"/>
            <a:ext cx="1993900" cy="718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b="1" dirty="0">
                <a:solidFill>
                  <a:srgbClr val="0070BF"/>
                </a:solidFill>
                <a:latin typeface="Tahoma"/>
                <a:cs typeface="Tahoma"/>
              </a:rPr>
              <a:t>Process</a:t>
            </a:r>
            <a:r>
              <a:rPr sz="1800" b="1" spc="-6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800" b="1" spc="-50" dirty="0">
                <a:solidFill>
                  <a:srgbClr val="0070BF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1645"/>
              </a:lnSpc>
            </a:pPr>
            <a:r>
              <a:rPr sz="1400" b="1" spc="-10" dirty="0">
                <a:latin typeface="Consolas"/>
                <a:cs typeface="Consolas"/>
              </a:rPr>
              <a:t>While(1)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1.while</a:t>
            </a:r>
            <a:r>
              <a:rPr sz="1400" b="1" spc="-3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(Turn</a:t>
            </a:r>
            <a:r>
              <a:rPr sz="1400" b="1" spc="-2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!=</a:t>
            </a:r>
            <a:r>
              <a:rPr sz="1400" b="1" spc="-30" dirty="0">
                <a:latin typeface="Consolas"/>
                <a:cs typeface="Consolas"/>
              </a:rPr>
              <a:t> </a:t>
            </a:r>
            <a:r>
              <a:rPr sz="1400" b="1" spc="-25" dirty="0">
                <a:latin typeface="Consolas"/>
                <a:cs typeface="Consolas"/>
              </a:rPr>
              <a:t>1);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9277" y="2946950"/>
            <a:ext cx="238633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onsolas"/>
                <a:cs typeface="Consolas"/>
              </a:rPr>
              <a:t>3.Turn</a:t>
            </a:r>
            <a:r>
              <a:rPr sz="1400" b="1" spc="-1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spc="-15" dirty="0">
                <a:latin typeface="Consolas"/>
                <a:cs typeface="Consolas"/>
              </a:rPr>
              <a:t> </a:t>
            </a:r>
            <a:r>
              <a:rPr sz="1400" b="1" spc="-25" dirty="0">
                <a:latin typeface="Consolas"/>
                <a:cs typeface="Consolas"/>
              </a:rPr>
              <a:t>2; </a:t>
            </a:r>
            <a:r>
              <a:rPr sz="1400" b="1" spc="-10" dirty="0">
                <a:latin typeface="Consolas"/>
                <a:cs typeface="Consolas"/>
              </a:rPr>
              <a:t>4.noncritical_section();</a:t>
            </a:r>
            <a:endParaRPr sz="1400">
              <a:latin typeface="Consolas"/>
              <a:cs typeface="Consola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82495" y="3499103"/>
            <a:ext cx="3430904" cy="1992630"/>
            <a:chOff x="1682495" y="3499103"/>
            <a:chExt cx="3430904" cy="1992630"/>
          </a:xfrm>
        </p:grpSpPr>
        <p:sp>
          <p:nvSpPr>
            <p:cNvPr id="11" name="object 11"/>
            <p:cNvSpPr/>
            <p:nvPr/>
          </p:nvSpPr>
          <p:spPr>
            <a:xfrm>
              <a:off x="3194304" y="3499103"/>
              <a:ext cx="1918970" cy="928369"/>
            </a:xfrm>
            <a:custGeom>
              <a:avLst/>
              <a:gdLst/>
              <a:ahLst/>
              <a:cxnLst/>
              <a:rect l="l" t="t" r="r" b="b"/>
              <a:pathLst>
                <a:path w="1918970" h="928370">
                  <a:moveTo>
                    <a:pt x="1918716" y="920750"/>
                  </a:moveTo>
                  <a:lnTo>
                    <a:pt x="6096" y="920750"/>
                  </a:lnTo>
                  <a:lnTo>
                    <a:pt x="6096" y="6350"/>
                  </a:lnTo>
                  <a:lnTo>
                    <a:pt x="0" y="6350"/>
                  </a:lnTo>
                  <a:lnTo>
                    <a:pt x="0" y="920750"/>
                  </a:lnTo>
                  <a:lnTo>
                    <a:pt x="0" y="928370"/>
                  </a:lnTo>
                  <a:lnTo>
                    <a:pt x="1918716" y="928370"/>
                  </a:lnTo>
                  <a:lnTo>
                    <a:pt x="1918716" y="920750"/>
                  </a:lnTo>
                  <a:close/>
                </a:path>
                <a:path w="1918970" h="928370">
                  <a:moveTo>
                    <a:pt x="1918716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911096" y="6096"/>
                  </a:lnTo>
                  <a:lnTo>
                    <a:pt x="1911096" y="920496"/>
                  </a:lnTo>
                  <a:lnTo>
                    <a:pt x="1918716" y="920496"/>
                  </a:lnTo>
                  <a:lnTo>
                    <a:pt x="1918716" y="6096"/>
                  </a:lnTo>
                  <a:lnTo>
                    <a:pt x="19187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00400" y="3505200"/>
              <a:ext cx="1905000" cy="914400"/>
            </a:xfrm>
            <a:custGeom>
              <a:avLst/>
              <a:gdLst/>
              <a:ahLst/>
              <a:cxnLst/>
              <a:rect l="l" t="t" r="r" b="b"/>
              <a:pathLst>
                <a:path w="1905000" h="914400">
                  <a:moveTo>
                    <a:pt x="19050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1905000" y="0"/>
                  </a:lnTo>
                  <a:lnTo>
                    <a:pt x="1905000" y="91440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2496" y="3499103"/>
              <a:ext cx="3430904" cy="1992630"/>
            </a:xfrm>
            <a:custGeom>
              <a:avLst/>
              <a:gdLst/>
              <a:ahLst/>
              <a:cxnLst/>
              <a:rect l="l" t="t" r="r" b="b"/>
              <a:pathLst>
                <a:path w="3430904" h="1992629">
                  <a:moveTo>
                    <a:pt x="3034284" y="1986038"/>
                  </a:moveTo>
                  <a:lnTo>
                    <a:pt x="6096" y="1986038"/>
                  </a:lnTo>
                  <a:lnTo>
                    <a:pt x="6096" y="995438"/>
                  </a:lnTo>
                  <a:lnTo>
                    <a:pt x="0" y="995438"/>
                  </a:lnTo>
                  <a:lnTo>
                    <a:pt x="0" y="1986038"/>
                  </a:lnTo>
                  <a:lnTo>
                    <a:pt x="0" y="1992388"/>
                  </a:lnTo>
                  <a:lnTo>
                    <a:pt x="3034284" y="1992388"/>
                  </a:lnTo>
                  <a:lnTo>
                    <a:pt x="3034284" y="1986038"/>
                  </a:lnTo>
                  <a:close/>
                </a:path>
                <a:path w="3430904" h="1992629">
                  <a:moveTo>
                    <a:pt x="3034284" y="989088"/>
                  </a:moveTo>
                  <a:lnTo>
                    <a:pt x="0" y="989088"/>
                  </a:lnTo>
                  <a:lnTo>
                    <a:pt x="0" y="995184"/>
                  </a:lnTo>
                  <a:lnTo>
                    <a:pt x="3028188" y="995184"/>
                  </a:lnTo>
                  <a:lnTo>
                    <a:pt x="3028188" y="1985784"/>
                  </a:lnTo>
                  <a:lnTo>
                    <a:pt x="3034284" y="1985784"/>
                  </a:lnTo>
                  <a:lnTo>
                    <a:pt x="3034284" y="995184"/>
                  </a:lnTo>
                  <a:lnTo>
                    <a:pt x="3034284" y="989088"/>
                  </a:lnTo>
                  <a:close/>
                </a:path>
                <a:path w="3430904" h="1992629">
                  <a:moveTo>
                    <a:pt x="3430511" y="0"/>
                  </a:moveTo>
                  <a:lnTo>
                    <a:pt x="3416795" y="0"/>
                  </a:lnTo>
                  <a:lnTo>
                    <a:pt x="3416795" y="13716"/>
                  </a:lnTo>
                  <a:lnTo>
                    <a:pt x="3416795" y="914400"/>
                  </a:lnTo>
                  <a:lnTo>
                    <a:pt x="1525511" y="914400"/>
                  </a:lnTo>
                  <a:lnTo>
                    <a:pt x="1525511" y="13716"/>
                  </a:lnTo>
                  <a:lnTo>
                    <a:pt x="3416795" y="13716"/>
                  </a:lnTo>
                  <a:lnTo>
                    <a:pt x="3416795" y="0"/>
                  </a:lnTo>
                  <a:lnTo>
                    <a:pt x="1511795" y="0"/>
                  </a:lnTo>
                  <a:lnTo>
                    <a:pt x="1511795" y="928116"/>
                  </a:lnTo>
                  <a:lnTo>
                    <a:pt x="3430511" y="928116"/>
                  </a:lnTo>
                  <a:lnTo>
                    <a:pt x="3430511" y="920496"/>
                  </a:lnTo>
                  <a:lnTo>
                    <a:pt x="3430511" y="914400"/>
                  </a:lnTo>
                  <a:lnTo>
                    <a:pt x="3430511" y="13716"/>
                  </a:lnTo>
                  <a:lnTo>
                    <a:pt x="3430511" y="6096"/>
                  </a:lnTo>
                  <a:lnTo>
                    <a:pt x="34305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88591" y="4494276"/>
              <a:ext cx="3022600" cy="990600"/>
            </a:xfrm>
            <a:custGeom>
              <a:avLst/>
              <a:gdLst/>
              <a:ahLst/>
              <a:cxnLst/>
              <a:rect l="l" t="t" r="r" b="b"/>
              <a:pathLst>
                <a:path w="3022600" h="990600">
                  <a:moveTo>
                    <a:pt x="3022091" y="990600"/>
                  </a:moveTo>
                  <a:lnTo>
                    <a:pt x="0" y="990600"/>
                  </a:lnTo>
                  <a:lnTo>
                    <a:pt x="0" y="0"/>
                  </a:lnTo>
                  <a:lnTo>
                    <a:pt x="3022091" y="0"/>
                  </a:lnTo>
                  <a:lnTo>
                    <a:pt x="3022091" y="99060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82495" y="4488180"/>
              <a:ext cx="3034665" cy="1003300"/>
            </a:xfrm>
            <a:custGeom>
              <a:avLst/>
              <a:gdLst/>
              <a:ahLst/>
              <a:cxnLst/>
              <a:rect l="l" t="t" r="r" b="b"/>
              <a:pathLst>
                <a:path w="3034665" h="1003300">
                  <a:moveTo>
                    <a:pt x="3034284" y="1002792"/>
                  </a:moveTo>
                  <a:lnTo>
                    <a:pt x="0" y="1002792"/>
                  </a:lnTo>
                  <a:lnTo>
                    <a:pt x="0" y="0"/>
                  </a:lnTo>
                  <a:lnTo>
                    <a:pt x="3034284" y="0"/>
                  </a:lnTo>
                  <a:lnTo>
                    <a:pt x="3034284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990600"/>
                  </a:lnTo>
                  <a:lnTo>
                    <a:pt x="6096" y="990600"/>
                  </a:lnTo>
                  <a:lnTo>
                    <a:pt x="12192" y="996696"/>
                  </a:lnTo>
                  <a:lnTo>
                    <a:pt x="3034284" y="996696"/>
                  </a:lnTo>
                  <a:lnTo>
                    <a:pt x="3034284" y="1002792"/>
                  </a:lnTo>
                  <a:close/>
                </a:path>
                <a:path w="3034665" h="1003300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3034665" h="1003300">
                  <a:moveTo>
                    <a:pt x="3022092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3022092" y="6096"/>
                  </a:lnTo>
                  <a:lnTo>
                    <a:pt x="3022092" y="12192"/>
                  </a:lnTo>
                  <a:close/>
                </a:path>
                <a:path w="3034665" h="1003300">
                  <a:moveTo>
                    <a:pt x="3022092" y="996696"/>
                  </a:moveTo>
                  <a:lnTo>
                    <a:pt x="3022092" y="6096"/>
                  </a:lnTo>
                  <a:lnTo>
                    <a:pt x="3028188" y="12192"/>
                  </a:lnTo>
                  <a:lnTo>
                    <a:pt x="3034284" y="12192"/>
                  </a:lnTo>
                  <a:lnTo>
                    <a:pt x="3034284" y="990600"/>
                  </a:lnTo>
                  <a:lnTo>
                    <a:pt x="3028188" y="990600"/>
                  </a:lnTo>
                  <a:lnTo>
                    <a:pt x="3022092" y="996696"/>
                  </a:lnTo>
                  <a:close/>
                </a:path>
                <a:path w="3034665" h="1003300">
                  <a:moveTo>
                    <a:pt x="3034284" y="12192"/>
                  </a:moveTo>
                  <a:lnTo>
                    <a:pt x="3028188" y="12192"/>
                  </a:lnTo>
                  <a:lnTo>
                    <a:pt x="3022092" y="6096"/>
                  </a:lnTo>
                  <a:lnTo>
                    <a:pt x="3034284" y="6096"/>
                  </a:lnTo>
                  <a:lnTo>
                    <a:pt x="3034284" y="12192"/>
                  </a:lnTo>
                  <a:close/>
                </a:path>
                <a:path w="3034665" h="1003300">
                  <a:moveTo>
                    <a:pt x="12192" y="996696"/>
                  </a:moveTo>
                  <a:lnTo>
                    <a:pt x="6096" y="990600"/>
                  </a:lnTo>
                  <a:lnTo>
                    <a:pt x="12192" y="990600"/>
                  </a:lnTo>
                  <a:lnTo>
                    <a:pt x="12192" y="996696"/>
                  </a:lnTo>
                  <a:close/>
                </a:path>
                <a:path w="3034665" h="1003300">
                  <a:moveTo>
                    <a:pt x="3022092" y="996696"/>
                  </a:moveTo>
                  <a:lnTo>
                    <a:pt x="12192" y="996696"/>
                  </a:lnTo>
                  <a:lnTo>
                    <a:pt x="12192" y="990600"/>
                  </a:lnTo>
                  <a:lnTo>
                    <a:pt x="3022092" y="990600"/>
                  </a:lnTo>
                  <a:lnTo>
                    <a:pt x="3022092" y="996696"/>
                  </a:lnTo>
                  <a:close/>
                </a:path>
                <a:path w="3034665" h="1003300">
                  <a:moveTo>
                    <a:pt x="3034284" y="996696"/>
                  </a:moveTo>
                  <a:lnTo>
                    <a:pt x="3022092" y="996696"/>
                  </a:lnTo>
                  <a:lnTo>
                    <a:pt x="3028188" y="990600"/>
                  </a:lnTo>
                  <a:lnTo>
                    <a:pt x="3034284" y="990600"/>
                  </a:lnTo>
                  <a:lnTo>
                    <a:pt x="3034284" y="9966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869907" y="4826389"/>
            <a:ext cx="2490470" cy="321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100" dirty="0">
                <a:solidFill>
                  <a:srgbClr val="333333"/>
                </a:solidFill>
                <a:latin typeface="Tahoma"/>
                <a:cs typeface="Tahoma"/>
              </a:rPr>
              <a:t>Process</a:t>
            </a:r>
            <a:r>
              <a:rPr sz="2100" spc="-2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333333"/>
                </a:solidFill>
                <a:latin typeface="Tahoma"/>
                <a:cs typeface="Tahoma"/>
              </a:rPr>
              <a:t>2</a:t>
            </a:r>
            <a:r>
              <a:rPr sz="2100" spc="-4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333333"/>
                </a:solidFill>
                <a:latin typeface="Tahoma"/>
                <a:cs typeface="Tahoma"/>
              </a:rPr>
              <a:t>Busy</a:t>
            </a:r>
            <a:r>
              <a:rPr sz="2100" spc="-2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100" spc="-20" dirty="0">
                <a:solidFill>
                  <a:srgbClr val="333333"/>
                </a:solidFill>
                <a:latin typeface="Tahoma"/>
                <a:cs typeface="Tahoma"/>
              </a:rPr>
              <a:t>Waits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93364" y="2209800"/>
            <a:ext cx="1000125" cy="2289175"/>
          </a:xfrm>
          <a:custGeom>
            <a:avLst/>
            <a:gdLst/>
            <a:ahLst/>
            <a:cxnLst/>
            <a:rect l="l" t="t" r="r" b="b"/>
            <a:pathLst>
              <a:path w="1000125" h="2289175">
                <a:moveTo>
                  <a:pt x="960969" y="68485"/>
                </a:moveTo>
                <a:lnTo>
                  <a:pt x="929640" y="54864"/>
                </a:lnTo>
                <a:lnTo>
                  <a:pt x="995172" y="0"/>
                </a:lnTo>
                <a:lnTo>
                  <a:pt x="998192" y="56388"/>
                </a:lnTo>
                <a:lnTo>
                  <a:pt x="966216" y="56388"/>
                </a:lnTo>
                <a:lnTo>
                  <a:pt x="960969" y="68485"/>
                </a:lnTo>
                <a:close/>
              </a:path>
              <a:path w="1000125" h="2289175">
                <a:moveTo>
                  <a:pt x="969055" y="72001"/>
                </a:moveTo>
                <a:lnTo>
                  <a:pt x="960969" y="68485"/>
                </a:lnTo>
                <a:lnTo>
                  <a:pt x="966216" y="56388"/>
                </a:lnTo>
                <a:lnTo>
                  <a:pt x="973836" y="60960"/>
                </a:lnTo>
                <a:lnTo>
                  <a:pt x="969055" y="72001"/>
                </a:lnTo>
                <a:close/>
              </a:path>
              <a:path w="1000125" h="2289175">
                <a:moveTo>
                  <a:pt x="999744" y="85344"/>
                </a:moveTo>
                <a:lnTo>
                  <a:pt x="969055" y="72001"/>
                </a:lnTo>
                <a:lnTo>
                  <a:pt x="973836" y="60960"/>
                </a:lnTo>
                <a:lnTo>
                  <a:pt x="966216" y="56388"/>
                </a:lnTo>
                <a:lnTo>
                  <a:pt x="998192" y="56388"/>
                </a:lnTo>
                <a:lnTo>
                  <a:pt x="999744" y="85344"/>
                </a:lnTo>
                <a:close/>
              </a:path>
              <a:path w="1000125" h="2289175">
                <a:moveTo>
                  <a:pt x="9144" y="2289048"/>
                </a:moveTo>
                <a:lnTo>
                  <a:pt x="0" y="2284476"/>
                </a:lnTo>
                <a:lnTo>
                  <a:pt x="960969" y="68485"/>
                </a:lnTo>
                <a:lnTo>
                  <a:pt x="969055" y="72001"/>
                </a:lnTo>
                <a:lnTo>
                  <a:pt x="9144" y="2289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19277" y="2536962"/>
            <a:ext cx="20904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0070BF"/>
                </a:solidFill>
                <a:latin typeface="Consolas"/>
                <a:cs typeface="Consolas"/>
              </a:rPr>
              <a:t>2.critical_section();</a:t>
            </a:r>
            <a:endParaRPr sz="1400">
              <a:latin typeface="Consolas"/>
              <a:cs typeface="Consola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74903" y="2667000"/>
            <a:ext cx="6221095" cy="3970654"/>
            <a:chOff x="374903" y="2667000"/>
            <a:chExt cx="6221095" cy="3970654"/>
          </a:xfrm>
        </p:grpSpPr>
        <p:sp>
          <p:nvSpPr>
            <p:cNvPr id="20" name="object 20"/>
            <p:cNvSpPr/>
            <p:nvPr/>
          </p:nvSpPr>
          <p:spPr>
            <a:xfrm>
              <a:off x="1463040" y="4718303"/>
              <a:ext cx="5133340" cy="1004569"/>
            </a:xfrm>
            <a:custGeom>
              <a:avLst/>
              <a:gdLst/>
              <a:ahLst/>
              <a:cxnLst/>
              <a:rect l="l" t="t" r="r" b="b"/>
              <a:pathLst>
                <a:path w="5133340" h="1004570">
                  <a:moveTo>
                    <a:pt x="5132832" y="996950"/>
                  </a:moveTo>
                  <a:lnTo>
                    <a:pt x="6096" y="996950"/>
                  </a:lnTo>
                  <a:lnTo>
                    <a:pt x="6096" y="6350"/>
                  </a:lnTo>
                  <a:lnTo>
                    <a:pt x="0" y="6350"/>
                  </a:lnTo>
                  <a:lnTo>
                    <a:pt x="0" y="996950"/>
                  </a:lnTo>
                  <a:lnTo>
                    <a:pt x="0" y="1004570"/>
                  </a:lnTo>
                  <a:lnTo>
                    <a:pt x="5132832" y="1004570"/>
                  </a:lnTo>
                  <a:lnTo>
                    <a:pt x="5132832" y="996950"/>
                  </a:lnTo>
                  <a:close/>
                </a:path>
                <a:path w="5133340" h="1004570">
                  <a:moveTo>
                    <a:pt x="5132832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5125212" y="6096"/>
                  </a:lnTo>
                  <a:lnTo>
                    <a:pt x="5125212" y="996696"/>
                  </a:lnTo>
                  <a:lnTo>
                    <a:pt x="5132832" y="996696"/>
                  </a:lnTo>
                  <a:lnTo>
                    <a:pt x="5132832" y="6096"/>
                  </a:lnTo>
                  <a:lnTo>
                    <a:pt x="51328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69136" y="4724400"/>
              <a:ext cx="5119370" cy="990600"/>
            </a:xfrm>
            <a:custGeom>
              <a:avLst/>
              <a:gdLst/>
              <a:ahLst/>
              <a:cxnLst/>
              <a:rect l="l" t="t" r="r" b="b"/>
              <a:pathLst>
                <a:path w="5119370" h="990600">
                  <a:moveTo>
                    <a:pt x="5119115" y="990600"/>
                  </a:moveTo>
                  <a:lnTo>
                    <a:pt x="0" y="990600"/>
                  </a:lnTo>
                  <a:lnTo>
                    <a:pt x="0" y="0"/>
                  </a:lnTo>
                  <a:lnTo>
                    <a:pt x="5119115" y="0"/>
                  </a:lnTo>
                  <a:lnTo>
                    <a:pt x="5119115" y="99060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4891" y="2666999"/>
              <a:ext cx="6221095" cy="3970654"/>
            </a:xfrm>
            <a:custGeom>
              <a:avLst/>
              <a:gdLst/>
              <a:ahLst/>
              <a:cxnLst/>
              <a:rect l="l" t="t" r="r" b="b"/>
              <a:pathLst>
                <a:path w="6221095" h="3970654">
                  <a:moveTo>
                    <a:pt x="2909328" y="3962654"/>
                  </a:moveTo>
                  <a:lnTo>
                    <a:pt x="6096" y="3962654"/>
                  </a:lnTo>
                  <a:lnTo>
                    <a:pt x="6096" y="2972054"/>
                  </a:lnTo>
                  <a:lnTo>
                    <a:pt x="0" y="2972054"/>
                  </a:lnTo>
                  <a:lnTo>
                    <a:pt x="0" y="3962654"/>
                  </a:lnTo>
                  <a:lnTo>
                    <a:pt x="0" y="3970274"/>
                  </a:lnTo>
                  <a:lnTo>
                    <a:pt x="2909328" y="3970274"/>
                  </a:lnTo>
                  <a:lnTo>
                    <a:pt x="2909328" y="3962654"/>
                  </a:lnTo>
                  <a:close/>
                </a:path>
                <a:path w="6221095" h="3970654">
                  <a:moveTo>
                    <a:pt x="6220980" y="2051304"/>
                  </a:moveTo>
                  <a:lnTo>
                    <a:pt x="6207264" y="2051304"/>
                  </a:lnTo>
                  <a:lnTo>
                    <a:pt x="6207264" y="2065020"/>
                  </a:lnTo>
                  <a:lnTo>
                    <a:pt x="6207264" y="3041904"/>
                  </a:lnTo>
                  <a:lnTo>
                    <a:pt x="2909328" y="3041904"/>
                  </a:lnTo>
                  <a:lnTo>
                    <a:pt x="2909328" y="2971800"/>
                  </a:lnTo>
                  <a:lnTo>
                    <a:pt x="2909328" y="2965704"/>
                  </a:lnTo>
                  <a:lnTo>
                    <a:pt x="2901708" y="2965704"/>
                  </a:lnTo>
                  <a:lnTo>
                    <a:pt x="2901708" y="2971800"/>
                  </a:lnTo>
                  <a:lnTo>
                    <a:pt x="2901708" y="3041904"/>
                  </a:lnTo>
                  <a:lnTo>
                    <a:pt x="1100340" y="3041904"/>
                  </a:lnTo>
                  <a:lnTo>
                    <a:pt x="1100340" y="2971800"/>
                  </a:lnTo>
                  <a:lnTo>
                    <a:pt x="2901708" y="2971800"/>
                  </a:lnTo>
                  <a:lnTo>
                    <a:pt x="2901708" y="2965704"/>
                  </a:lnTo>
                  <a:lnTo>
                    <a:pt x="1100340" y="2965704"/>
                  </a:lnTo>
                  <a:lnTo>
                    <a:pt x="1100340" y="2065020"/>
                  </a:lnTo>
                  <a:lnTo>
                    <a:pt x="6207264" y="2065020"/>
                  </a:lnTo>
                  <a:lnTo>
                    <a:pt x="6207264" y="2051304"/>
                  </a:lnTo>
                  <a:lnTo>
                    <a:pt x="3008465" y="2051304"/>
                  </a:lnTo>
                  <a:lnTo>
                    <a:pt x="4014762" y="70383"/>
                  </a:lnTo>
                  <a:lnTo>
                    <a:pt x="4044708" y="85344"/>
                  </a:lnTo>
                  <a:lnTo>
                    <a:pt x="4044708" y="54876"/>
                  </a:lnTo>
                  <a:lnTo>
                    <a:pt x="4044708" y="0"/>
                  </a:lnTo>
                  <a:lnTo>
                    <a:pt x="3977652" y="51816"/>
                  </a:lnTo>
                  <a:lnTo>
                    <a:pt x="4006824" y="66408"/>
                  </a:lnTo>
                  <a:lnTo>
                    <a:pt x="2996996" y="2051304"/>
                  </a:lnTo>
                  <a:lnTo>
                    <a:pt x="1088148" y="2051304"/>
                  </a:lnTo>
                  <a:lnTo>
                    <a:pt x="1088148" y="2965704"/>
                  </a:lnTo>
                  <a:lnTo>
                    <a:pt x="0" y="2965704"/>
                  </a:lnTo>
                  <a:lnTo>
                    <a:pt x="0" y="2971800"/>
                  </a:lnTo>
                  <a:lnTo>
                    <a:pt x="1088148" y="2971800"/>
                  </a:lnTo>
                  <a:lnTo>
                    <a:pt x="1088148" y="3055620"/>
                  </a:lnTo>
                  <a:lnTo>
                    <a:pt x="2901708" y="3055620"/>
                  </a:lnTo>
                  <a:lnTo>
                    <a:pt x="2901708" y="3962400"/>
                  </a:lnTo>
                  <a:lnTo>
                    <a:pt x="2909328" y="3962400"/>
                  </a:lnTo>
                  <a:lnTo>
                    <a:pt x="2909328" y="3055620"/>
                  </a:lnTo>
                  <a:lnTo>
                    <a:pt x="6220980" y="3055620"/>
                  </a:lnTo>
                  <a:lnTo>
                    <a:pt x="6220980" y="3048000"/>
                  </a:lnTo>
                  <a:lnTo>
                    <a:pt x="6220980" y="3041904"/>
                  </a:lnTo>
                  <a:lnTo>
                    <a:pt x="6220980" y="2065020"/>
                  </a:lnTo>
                  <a:lnTo>
                    <a:pt x="6220980" y="2057400"/>
                  </a:lnTo>
                  <a:lnTo>
                    <a:pt x="6220980" y="20513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0999" y="5638800"/>
              <a:ext cx="2895600" cy="990600"/>
            </a:xfrm>
            <a:custGeom>
              <a:avLst/>
              <a:gdLst/>
              <a:ahLst/>
              <a:cxnLst/>
              <a:rect l="l" t="t" r="r" b="b"/>
              <a:pathLst>
                <a:path w="2895600" h="990600">
                  <a:moveTo>
                    <a:pt x="2895600" y="990600"/>
                  </a:moveTo>
                  <a:lnTo>
                    <a:pt x="0" y="990600"/>
                  </a:lnTo>
                  <a:lnTo>
                    <a:pt x="0" y="0"/>
                  </a:lnTo>
                  <a:lnTo>
                    <a:pt x="2895600" y="0"/>
                  </a:lnTo>
                  <a:lnTo>
                    <a:pt x="2895600" y="99060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4904" y="5632703"/>
              <a:ext cx="2909570" cy="1004569"/>
            </a:xfrm>
            <a:custGeom>
              <a:avLst/>
              <a:gdLst/>
              <a:ahLst/>
              <a:cxnLst/>
              <a:rect l="l" t="t" r="r" b="b"/>
              <a:pathLst>
                <a:path w="2909570" h="1004570">
                  <a:moveTo>
                    <a:pt x="2909316" y="1004316"/>
                  </a:moveTo>
                  <a:lnTo>
                    <a:pt x="0" y="1004316"/>
                  </a:lnTo>
                  <a:lnTo>
                    <a:pt x="0" y="0"/>
                  </a:lnTo>
                  <a:lnTo>
                    <a:pt x="2909316" y="0"/>
                  </a:lnTo>
                  <a:lnTo>
                    <a:pt x="2909316" y="6096"/>
                  </a:ln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lnTo>
                    <a:pt x="13716" y="990600"/>
                  </a:lnTo>
                  <a:lnTo>
                    <a:pt x="6096" y="990600"/>
                  </a:lnTo>
                  <a:lnTo>
                    <a:pt x="13716" y="996696"/>
                  </a:lnTo>
                  <a:lnTo>
                    <a:pt x="2909316" y="996696"/>
                  </a:lnTo>
                  <a:lnTo>
                    <a:pt x="2909316" y="1004316"/>
                  </a:lnTo>
                  <a:close/>
                </a:path>
                <a:path w="2909570" h="1004570">
                  <a:moveTo>
                    <a:pt x="13716" y="13716"/>
                  </a:move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close/>
                </a:path>
                <a:path w="2909570" h="1004570">
                  <a:moveTo>
                    <a:pt x="2895600" y="13716"/>
                  </a:moveTo>
                  <a:lnTo>
                    <a:pt x="13716" y="13716"/>
                  </a:lnTo>
                  <a:lnTo>
                    <a:pt x="13716" y="6096"/>
                  </a:lnTo>
                  <a:lnTo>
                    <a:pt x="2895600" y="6096"/>
                  </a:lnTo>
                  <a:lnTo>
                    <a:pt x="2895600" y="13716"/>
                  </a:lnTo>
                  <a:close/>
                </a:path>
                <a:path w="2909570" h="1004570">
                  <a:moveTo>
                    <a:pt x="2895600" y="996696"/>
                  </a:moveTo>
                  <a:lnTo>
                    <a:pt x="2895600" y="6096"/>
                  </a:lnTo>
                  <a:lnTo>
                    <a:pt x="2901696" y="13716"/>
                  </a:lnTo>
                  <a:lnTo>
                    <a:pt x="2909316" y="13716"/>
                  </a:lnTo>
                  <a:lnTo>
                    <a:pt x="2909316" y="990600"/>
                  </a:lnTo>
                  <a:lnTo>
                    <a:pt x="2901696" y="990600"/>
                  </a:lnTo>
                  <a:lnTo>
                    <a:pt x="2895600" y="996696"/>
                  </a:lnTo>
                  <a:close/>
                </a:path>
                <a:path w="2909570" h="1004570">
                  <a:moveTo>
                    <a:pt x="2909316" y="13716"/>
                  </a:moveTo>
                  <a:lnTo>
                    <a:pt x="2901696" y="13716"/>
                  </a:lnTo>
                  <a:lnTo>
                    <a:pt x="2895600" y="6096"/>
                  </a:lnTo>
                  <a:lnTo>
                    <a:pt x="2909316" y="6096"/>
                  </a:lnTo>
                  <a:lnTo>
                    <a:pt x="2909316" y="13716"/>
                  </a:lnTo>
                  <a:close/>
                </a:path>
                <a:path w="2909570" h="1004570">
                  <a:moveTo>
                    <a:pt x="13716" y="996696"/>
                  </a:moveTo>
                  <a:lnTo>
                    <a:pt x="6096" y="990600"/>
                  </a:lnTo>
                  <a:lnTo>
                    <a:pt x="13716" y="990600"/>
                  </a:lnTo>
                  <a:lnTo>
                    <a:pt x="13716" y="996696"/>
                  </a:lnTo>
                  <a:close/>
                </a:path>
                <a:path w="2909570" h="1004570">
                  <a:moveTo>
                    <a:pt x="2895600" y="996696"/>
                  </a:moveTo>
                  <a:lnTo>
                    <a:pt x="13716" y="996696"/>
                  </a:lnTo>
                  <a:lnTo>
                    <a:pt x="13716" y="990600"/>
                  </a:lnTo>
                  <a:lnTo>
                    <a:pt x="2895600" y="990600"/>
                  </a:lnTo>
                  <a:lnTo>
                    <a:pt x="2895600" y="996696"/>
                  </a:lnTo>
                  <a:close/>
                </a:path>
                <a:path w="2909570" h="1004570">
                  <a:moveTo>
                    <a:pt x="2909316" y="996696"/>
                  </a:moveTo>
                  <a:lnTo>
                    <a:pt x="2895600" y="996696"/>
                  </a:lnTo>
                  <a:lnTo>
                    <a:pt x="2901696" y="990600"/>
                  </a:lnTo>
                  <a:lnTo>
                    <a:pt x="2909316" y="990600"/>
                  </a:lnTo>
                  <a:lnTo>
                    <a:pt x="2909316" y="9966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87118" y="3788173"/>
            <a:ext cx="7367270" cy="2517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9845" algn="ctr">
              <a:lnSpc>
                <a:spcPts val="2360"/>
              </a:lnSpc>
              <a:spcBef>
                <a:spcPts val="100"/>
              </a:spcBef>
            </a:pPr>
            <a:r>
              <a:rPr sz="2100" spc="-10" dirty="0">
                <a:solidFill>
                  <a:srgbClr val="333333"/>
                </a:solidFill>
                <a:latin typeface="Tahoma"/>
                <a:cs typeface="Tahoma"/>
              </a:rPr>
              <a:t>Timeout</a:t>
            </a:r>
            <a:endParaRPr sz="2100">
              <a:latin typeface="Tahoma"/>
              <a:cs typeface="Tahoma"/>
            </a:endParaRPr>
          </a:p>
          <a:p>
            <a:pPr marL="496570" algn="ctr">
              <a:lnSpc>
                <a:spcPts val="2720"/>
              </a:lnSpc>
            </a:pP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Only</a:t>
            </a:r>
            <a:r>
              <a:rPr sz="2400" spc="-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one</a:t>
            </a:r>
            <a:r>
              <a:rPr sz="24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Process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is</a:t>
            </a:r>
            <a:r>
              <a:rPr sz="24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in</a:t>
            </a:r>
            <a:r>
              <a:rPr sz="24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2400" spc="-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Critical</a:t>
            </a:r>
            <a:r>
              <a:rPr sz="24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Section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at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time</a:t>
            </a:r>
            <a:endParaRPr sz="2400">
              <a:latin typeface="Tahoma"/>
              <a:cs typeface="Tahoma"/>
            </a:endParaRPr>
          </a:p>
          <a:p>
            <a:pPr marL="12700" marR="1417955" indent="1125855">
              <a:lnSpc>
                <a:spcPct val="285700"/>
              </a:lnSpc>
              <a:spcBef>
                <a:spcPts val="145"/>
              </a:spcBef>
            </a:pPr>
            <a:r>
              <a:rPr sz="2100" dirty="0">
                <a:solidFill>
                  <a:srgbClr val="333333"/>
                </a:solidFill>
                <a:latin typeface="Tahoma"/>
                <a:cs typeface="Tahoma"/>
              </a:rPr>
              <a:t>Process</a:t>
            </a:r>
            <a:r>
              <a:rPr sz="2100" spc="-2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333333"/>
                </a:solidFill>
                <a:latin typeface="Tahoma"/>
                <a:cs typeface="Tahoma"/>
              </a:rPr>
              <a:t>2</a:t>
            </a:r>
            <a:r>
              <a:rPr sz="2100" spc="-3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333333"/>
                </a:solidFill>
                <a:latin typeface="Tahoma"/>
                <a:cs typeface="Tahoma"/>
              </a:rPr>
              <a:t>‘s</a:t>
            </a:r>
            <a:r>
              <a:rPr sz="2100" spc="-3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333333"/>
                </a:solidFill>
                <a:latin typeface="Tahoma"/>
                <a:cs typeface="Tahoma"/>
              </a:rPr>
              <a:t>Program</a:t>
            </a:r>
            <a:r>
              <a:rPr sz="2100" spc="-2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333333"/>
                </a:solidFill>
                <a:latin typeface="Tahoma"/>
                <a:cs typeface="Tahoma"/>
              </a:rPr>
              <a:t>counter</a:t>
            </a:r>
            <a:r>
              <a:rPr sz="2100" spc="-2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333333"/>
                </a:solidFill>
                <a:latin typeface="Tahoma"/>
                <a:cs typeface="Tahoma"/>
              </a:rPr>
              <a:t>is</a:t>
            </a:r>
            <a:r>
              <a:rPr sz="2100" spc="-3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333333"/>
                </a:solidFill>
                <a:latin typeface="Tahoma"/>
                <a:cs typeface="Tahoma"/>
              </a:rPr>
              <a:t>at</a:t>
            </a:r>
            <a:r>
              <a:rPr sz="2100" spc="-3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333333"/>
                </a:solidFill>
                <a:latin typeface="Tahoma"/>
                <a:cs typeface="Tahoma"/>
              </a:rPr>
              <a:t>Line</a:t>
            </a:r>
            <a:r>
              <a:rPr sz="2100" spc="-4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100" spc="-50" dirty="0">
                <a:solidFill>
                  <a:srgbClr val="333333"/>
                </a:solidFill>
                <a:latin typeface="Tahoma"/>
                <a:cs typeface="Tahoma"/>
              </a:rPr>
              <a:t>2 </a:t>
            </a:r>
            <a:r>
              <a:rPr sz="2100" dirty="0">
                <a:solidFill>
                  <a:srgbClr val="333333"/>
                </a:solidFill>
                <a:latin typeface="Tahoma"/>
                <a:cs typeface="Tahoma"/>
              </a:rPr>
              <a:t>Process</a:t>
            </a:r>
            <a:r>
              <a:rPr sz="2100" spc="-2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333333"/>
                </a:solidFill>
                <a:latin typeface="Tahoma"/>
                <a:cs typeface="Tahoma"/>
              </a:rPr>
              <a:t>1</a:t>
            </a:r>
            <a:r>
              <a:rPr sz="2100" spc="-4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333333"/>
                </a:solidFill>
                <a:latin typeface="Tahoma"/>
                <a:cs typeface="Tahoma"/>
              </a:rPr>
              <a:t>Busy</a:t>
            </a:r>
            <a:r>
              <a:rPr sz="2100" spc="-2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100" spc="-20" dirty="0">
                <a:solidFill>
                  <a:srgbClr val="333333"/>
                </a:solidFill>
                <a:latin typeface="Tahoma"/>
                <a:cs typeface="Tahoma"/>
              </a:rPr>
              <a:t>Waits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797040" y="1133855"/>
            <a:ext cx="1917700" cy="928369"/>
            <a:chOff x="6797040" y="1133855"/>
            <a:chExt cx="1917700" cy="928369"/>
          </a:xfrm>
        </p:grpSpPr>
        <p:sp>
          <p:nvSpPr>
            <p:cNvPr id="27" name="object 27"/>
            <p:cNvSpPr/>
            <p:nvPr/>
          </p:nvSpPr>
          <p:spPr>
            <a:xfrm>
              <a:off x="6803136" y="1139951"/>
              <a:ext cx="1905000" cy="914400"/>
            </a:xfrm>
            <a:custGeom>
              <a:avLst/>
              <a:gdLst/>
              <a:ahLst/>
              <a:cxnLst/>
              <a:rect l="l" t="t" r="r" b="b"/>
              <a:pathLst>
                <a:path w="1905000" h="914400">
                  <a:moveTo>
                    <a:pt x="19050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1905000" y="0"/>
                  </a:lnTo>
                  <a:lnTo>
                    <a:pt x="1905000" y="914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97040" y="1133855"/>
              <a:ext cx="1917700" cy="928369"/>
            </a:xfrm>
            <a:custGeom>
              <a:avLst/>
              <a:gdLst/>
              <a:ahLst/>
              <a:cxnLst/>
              <a:rect l="l" t="t" r="r" b="b"/>
              <a:pathLst>
                <a:path w="1917700" h="928369">
                  <a:moveTo>
                    <a:pt x="1917192" y="928116"/>
                  </a:moveTo>
                  <a:lnTo>
                    <a:pt x="0" y="928116"/>
                  </a:lnTo>
                  <a:lnTo>
                    <a:pt x="0" y="0"/>
                  </a:lnTo>
                  <a:lnTo>
                    <a:pt x="1917192" y="0"/>
                  </a:lnTo>
                  <a:lnTo>
                    <a:pt x="1917192" y="6096"/>
                  </a:lnTo>
                  <a:lnTo>
                    <a:pt x="12192" y="6096"/>
                  </a:lnTo>
                  <a:lnTo>
                    <a:pt x="6096" y="13716"/>
                  </a:lnTo>
                  <a:lnTo>
                    <a:pt x="12192" y="13716"/>
                  </a:lnTo>
                  <a:lnTo>
                    <a:pt x="12192" y="914400"/>
                  </a:lnTo>
                  <a:lnTo>
                    <a:pt x="6096" y="914400"/>
                  </a:lnTo>
                  <a:lnTo>
                    <a:pt x="12192" y="920496"/>
                  </a:lnTo>
                  <a:lnTo>
                    <a:pt x="1917192" y="920496"/>
                  </a:lnTo>
                  <a:lnTo>
                    <a:pt x="1917192" y="928116"/>
                  </a:lnTo>
                  <a:close/>
                </a:path>
                <a:path w="1917700" h="928369">
                  <a:moveTo>
                    <a:pt x="12192" y="13716"/>
                  </a:moveTo>
                  <a:lnTo>
                    <a:pt x="6096" y="13716"/>
                  </a:lnTo>
                  <a:lnTo>
                    <a:pt x="12192" y="6096"/>
                  </a:lnTo>
                  <a:lnTo>
                    <a:pt x="12192" y="13716"/>
                  </a:lnTo>
                  <a:close/>
                </a:path>
                <a:path w="1917700" h="928369">
                  <a:moveTo>
                    <a:pt x="1905000" y="13716"/>
                  </a:moveTo>
                  <a:lnTo>
                    <a:pt x="12192" y="13716"/>
                  </a:lnTo>
                  <a:lnTo>
                    <a:pt x="12192" y="6096"/>
                  </a:lnTo>
                  <a:lnTo>
                    <a:pt x="1905000" y="6096"/>
                  </a:lnTo>
                  <a:lnTo>
                    <a:pt x="1905000" y="13716"/>
                  </a:lnTo>
                  <a:close/>
                </a:path>
                <a:path w="1917700" h="928369">
                  <a:moveTo>
                    <a:pt x="1905000" y="920496"/>
                  </a:moveTo>
                  <a:lnTo>
                    <a:pt x="1905000" y="6096"/>
                  </a:lnTo>
                  <a:lnTo>
                    <a:pt x="1911096" y="13716"/>
                  </a:lnTo>
                  <a:lnTo>
                    <a:pt x="1917192" y="13716"/>
                  </a:lnTo>
                  <a:lnTo>
                    <a:pt x="1917192" y="914400"/>
                  </a:lnTo>
                  <a:lnTo>
                    <a:pt x="1911096" y="914400"/>
                  </a:lnTo>
                  <a:lnTo>
                    <a:pt x="1905000" y="920496"/>
                  </a:lnTo>
                  <a:close/>
                </a:path>
                <a:path w="1917700" h="928369">
                  <a:moveTo>
                    <a:pt x="1917192" y="13716"/>
                  </a:moveTo>
                  <a:lnTo>
                    <a:pt x="1911096" y="13716"/>
                  </a:lnTo>
                  <a:lnTo>
                    <a:pt x="1905000" y="6096"/>
                  </a:lnTo>
                  <a:lnTo>
                    <a:pt x="1917192" y="6096"/>
                  </a:lnTo>
                  <a:lnTo>
                    <a:pt x="1917192" y="13716"/>
                  </a:lnTo>
                  <a:close/>
                </a:path>
                <a:path w="1917700" h="928369">
                  <a:moveTo>
                    <a:pt x="12192" y="920496"/>
                  </a:moveTo>
                  <a:lnTo>
                    <a:pt x="6096" y="914400"/>
                  </a:lnTo>
                  <a:lnTo>
                    <a:pt x="12192" y="914400"/>
                  </a:lnTo>
                  <a:lnTo>
                    <a:pt x="12192" y="920496"/>
                  </a:lnTo>
                  <a:close/>
                </a:path>
                <a:path w="1917700" h="928369">
                  <a:moveTo>
                    <a:pt x="1905000" y="920496"/>
                  </a:moveTo>
                  <a:lnTo>
                    <a:pt x="12192" y="920496"/>
                  </a:lnTo>
                  <a:lnTo>
                    <a:pt x="12192" y="914400"/>
                  </a:lnTo>
                  <a:lnTo>
                    <a:pt x="1905000" y="914400"/>
                  </a:lnTo>
                  <a:lnTo>
                    <a:pt x="1905000" y="920496"/>
                  </a:lnTo>
                  <a:close/>
                </a:path>
                <a:path w="1917700" h="928369">
                  <a:moveTo>
                    <a:pt x="1917192" y="920496"/>
                  </a:moveTo>
                  <a:lnTo>
                    <a:pt x="1905000" y="920496"/>
                  </a:lnTo>
                  <a:lnTo>
                    <a:pt x="1911096" y="914400"/>
                  </a:lnTo>
                  <a:lnTo>
                    <a:pt x="1917192" y="914400"/>
                  </a:lnTo>
                  <a:lnTo>
                    <a:pt x="1917192" y="920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310590" y="1516758"/>
            <a:ext cx="890269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05"/>
              </a:lnSpc>
            </a:pPr>
            <a:r>
              <a:rPr sz="1600" dirty="0">
                <a:solidFill>
                  <a:srgbClr val="0070BF"/>
                </a:solidFill>
                <a:latin typeface="Consolas"/>
                <a:cs typeface="Consolas"/>
              </a:rPr>
              <a:t>Turn</a:t>
            </a:r>
            <a:r>
              <a:rPr sz="1600" spc="-2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70BF"/>
                </a:solidFill>
                <a:latin typeface="Consolas"/>
                <a:cs typeface="Consolas"/>
              </a:rPr>
              <a:t>=</a:t>
            </a:r>
            <a:r>
              <a:rPr sz="1600" spc="-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600" spc="-50" dirty="0">
                <a:solidFill>
                  <a:srgbClr val="0070BF"/>
                </a:solidFill>
                <a:latin typeface="Consolas"/>
                <a:cs typeface="Consolas"/>
              </a:rPr>
              <a:t>2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418844" y="2209799"/>
            <a:ext cx="416559" cy="3430904"/>
          </a:xfrm>
          <a:custGeom>
            <a:avLst/>
            <a:gdLst/>
            <a:ahLst/>
            <a:cxnLst/>
            <a:rect l="l" t="t" r="r" b="b"/>
            <a:pathLst>
              <a:path w="416560" h="3430904">
                <a:moveTo>
                  <a:pt x="0" y="80772"/>
                </a:moveTo>
                <a:lnTo>
                  <a:pt x="28956" y="0"/>
                </a:lnTo>
                <a:lnTo>
                  <a:pt x="71174" y="64008"/>
                </a:lnTo>
                <a:lnTo>
                  <a:pt x="32004" y="64008"/>
                </a:lnTo>
                <a:lnTo>
                  <a:pt x="33418" y="76761"/>
                </a:lnTo>
                <a:lnTo>
                  <a:pt x="0" y="80772"/>
                </a:lnTo>
                <a:close/>
              </a:path>
              <a:path w="416560" h="3430904">
                <a:moveTo>
                  <a:pt x="33418" y="76761"/>
                </a:moveTo>
                <a:lnTo>
                  <a:pt x="32004" y="64008"/>
                </a:lnTo>
                <a:lnTo>
                  <a:pt x="41147" y="64008"/>
                </a:lnTo>
                <a:lnTo>
                  <a:pt x="42448" y="75678"/>
                </a:lnTo>
                <a:lnTo>
                  <a:pt x="33418" y="76761"/>
                </a:lnTo>
                <a:close/>
              </a:path>
              <a:path w="416560" h="3430904">
                <a:moveTo>
                  <a:pt x="42448" y="75678"/>
                </a:moveTo>
                <a:lnTo>
                  <a:pt x="41147" y="64008"/>
                </a:lnTo>
                <a:lnTo>
                  <a:pt x="71174" y="64008"/>
                </a:lnTo>
                <a:lnTo>
                  <a:pt x="76200" y="71627"/>
                </a:lnTo>
                <a:lnTo>
                  <a:pt x="42448" y="75678"/>
                </a:lnTo>
                <a:close/>
              </a:path>
              <a:path w="416560" h="3430904">
                <a:moveTo>
                  <a:pt x="405384" y="3430524"/>
                </a:moveTo>
                <a:lnTo>
                  <a:pt x="33418" y="76761"/>
                </a:lnTo>
                <a:lnTo>
                  <a:pt x="42448" y="75678"/>
                </a:lnTo>
                <a:lnTo>
                  <a:pt x="416052" y="3429000"/>
                </a:lnTo>
                <a:lnTo>
                  <a:pt x="405384" y="3430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6786371" y="1152144"/>
            <a:ext cx="1918970" cy="927100"/>
            <a:chOff x="6786371" y="1152144"/>
            <a:chExt cx="1918970" cy="927100"/>
          </a:xfrm>
        </p:grpSpPr>
        <p:sp>
          <p:nvSpPr>
            <p:cNvPr id="32" name="object 32"/>
            <p:cNvSpPr/>
            <p:nvPr/>
          </p:nvSpPr>
          <p:spPr>
            <a:xfrm>
              <a:off x="6793992" y="1158240"/>
              <a:ext cx="1905000" cy="914400"/>
            </a:xfrm>
            <a:custGeom>
              <a:avLst/>
              <a:gdLst/>
              <a:ahLst/>
              <a:cxnLst/>
              <a:rect l="l" t="t" r="r" b="b"/>
              <a:pathLst>
                <a:path w="1905000" h="914400">
                  <a:moveTo>
                    <a:pt x="19050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1905000" y="0"/>
                  </a:lnTo>
                  <a:lnTo>
                    <a:pt x="1905000" y="914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786371" y="1152144"/>
              <a:ext cx="1918970" cy="927100"/>
            </a:xfrm>
            <a:custGeom>
              <a:avLst/>
              <a:gdLst/>
              <a:ahLst/>
              <a:cxnLst/>
              <a:rect l="l" t="t" r="r" b="b"/>
              <a:pathLst>
                <a:path w="1918970" h="927100">
                  <a:moveTo>
                    <a:pt x="1918716" y="926592"/>
                  </a:moveTo>
                  <a:lnTo>
                    <a:pt x="0" y="926592"/>
                  </a:lnTo>
                  <a:lnTo>
                    <a:pt x="0" y="0"/>
                  </a:lnTo>
                  <a:lnTo>
                    <a:pt x="1918716" y="0"/>
                  </a:lnTo>
                  <a:lnTo>
                    <a:pt x="1918716" y="6096"/>
                  </a:lnTo>
                  <a:lnTo>
                    <a:pt x="13716" y="6096"/>
                  </a:lnTo>
                  <a:lnTo>
                    <a:pt x="7620" y="12192"/>
                  </a:lnTo>
                  <a:lnTo>
                    <a:pt x="13716" y="12192"/>
                  </a:lnTo>
                  <a:lnTo>
                    <a:pt x="13716" y="914400"/>
                  </a:lnTo>
                  <a:lnTo>
                    <a:pt x="7620" y="914400"/>
                  </a:lnTo>
                  <a:lnTo>
                    <a:pt x="13716" y="920496"/>
                  </a:lnTo>
                  <a:lnTo>
                    <a:pt x="1918716" y="920496"/>
                  </a:lnTo>
                  <a:lnTo>
                    <a:pt x="1918716" y="926592"/>
                  </a:lnTo>
                  <a:close/>
                </a:path>
                <a:path w="1918970" h="927100">
                  <a:moveTo>
                    <a:pt x="13716" y="12192"/>
                  </a:moveTo>
                  <a:lnTo>
                    <a:pt x="7620" y="12192"/>
                  </a:lnTo>
                  <a:lnTo>
                    <a:pt x="13716" y="6096"/>
                  </a:lnTo>
                  <a:lnTo>
                    <a:pt x="13716" y="12192"/>
                  </a:lnTo>
                  <a:close/>
                </a:path>
                <a:path w="1918970" h="927100">
                  <a:moveTo>
                    <a:pt x="1905000" y="12192"/>
                  </a:moveTo>
                  <a:lnTo>
                    <a:pt x="13716" y="12192"/>
                  </a:lnTo>
                  <a:lnTo>
                    <a:pt x="13716" y="6096"/>
                  </a:lnTo>
                  <a:lnTo>
                    <a:pt x="1905000" y="6096"/>
                  </a:lnTo>
                  <a:lnTo>
                    <a:pt x="1905000" y="12192"/>
                  </a:lnTo>
                  <a:close/>
                </a:path>
                <a:path w="1918970" h="927100">
                  <a:moveTo>
                    <a:pt x="1905000" y="920496"/>
                  </a:moveTo>
                  <a:lnTo>
                    <a:pt x="1905000" y="6096"/>
                  </a:lnTo>
                  <a:lnTo>
                    <a:pt x="1912620" y="12192"/>
                  </a:lnTo>
                  <a:lnTo>
                    <a:pt x="1918716" y="12192"/>
                  </a:lnTo>
                  <a:lnTo>
                    <a:pt x="1918716" y="914400"/>
                  </a:lnTo>
                  <a:lnTo>
                    <a:pt x="1912620" y="914400"/>
                  </a:lnTo>
                  <a:lnTo>
                    <a:pt x="1905000" y="920496"/>
                  </a:lnTo>
                  <a:close/>
                </a:path>
                <a:path w="1918970" h="927100">
                  <a:moveTo>
                    <a:pt x="1918716" y="12192"/>
                  </a:moveTo>
                  <a:lnTo>
                    <a:pt x="1912620" y="12192"/>
                  </a:lnTo>
                  <a:lnTo>
                    <a:pt x="1905000" y="6096"/>
                  </a:lnTo>
                  <a:lnTo>
                    <a:pt x="1918716" y="6096"/>
                  </a:lnTo>
                  <a:lnTo>
                    <a:pt x="1918716" y="12192"/>
                  </a:lnTo>
                  <a:close/>
                </a:path>
                <a:path w="1918970" h="927100">
                  <a:moveTo>
                    <a:pt x="13716" y="920496"/>
                  </a:moveTo>
                  <a:lnTo>
                    <a:pt x="7620" y="914400"/>
                  </a:lnTo>
                  <a:lnTo>
                    <a:pt x="13716" y="914400"/>
                  </a:lnTo>
                  <a:lnTo>
                    <a:pt x="13716" y="920496"/>
                  </a:lnTo>
                  <a:close/>
                </a:path>
                <a:path w="1918970" h="927100">
                  <a:moveTo>
                    <a:pt x="1905000" y="920496"/>
                  </a:moveTo>
                  <a:lnTo>
                    <a:pt x="13716" y="920496"/>
                  </a:lnTo>
                  <a:lnTo>
                    <a:pt x="13716" y="914400"/>
                  </a:lnTo>
                  <a:lnTo>
                    <a:pt x="1905000" y="914400"/>
                  </a:lnTo>
                  <a:lnTo>
                    <a:pt x="1905000" y="920496"/>
                  </a:lnTo>
                  <a:close/>
                </a:path>
                <a:path w="1918970" h="927100">
                  <a:moveTo>
                    <a:pt x="1918716" y="920496"/>
                  </a:moveTo>
                  <a:lnTo>
                    <a:pt x="1905000" y="920496"/>
                  </a:lnTo>
                  <a:lnTo>
                    <a:pt x="1912620" y="914400"/>
                  </a:lnTo>
                  <a:lnTo>
                    <a:pt x="1918716" y="914400"/>
                  </a:lnTo>
                  <a:lnTo>
                    <a:pt x="1918716" y="920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287189" y="1468627"/>
            <a:ext cx="91566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070BF"/>
                </a:solidFill>
                <a:latin typeface="Consolas"/>
                <a:cs typeface="Consolas"/>
              </a:rPr>
              <a:t>Turn</a:t>
            </a:r>
            <a:r>
              <a:rPr sz="1600" spc="-2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70BF"/>
                </a:solidFill>
                <a:latin typeface="Consolas"/>
                <a:cs typeface="Consolas"/>
              </a:rPr>
              <a:t>=</a:t>
            </a:r>
            <a:r>
              <a:rPr sz="1600" spc="-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600" spc="-50" dirty="0">
                <a:solidFill>
                  <a:srgbClr val="0070BF"/>
                </a:solidFill>
                <a:latin typeface="Consolas"/>
                <a:cs typeface="Consolas"/>
              </a:rPr>
              <a:t>1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Strict</a:t>
            </a:r>
            <a:r>
              <a:rPr spc="-60" dirty="0"/>
              <a:t> </a:t>
            </a:r>
            <a:r>
              <a:rPr spc="-10" dirty="0"/>
              <a:t>Alternation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383" y="4162852"/>
            <a:ext cx="5420360" cy="76009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615"/>
              </a:spcBef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What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is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the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problem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with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strict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alteration?</a:t>
            </a:r>
            <a:endParaRPr sz="21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465"/>
              </a:spcBef>
              <a:tabLst>
                <a:tab pos="756285" algn="l"/>
              </a:tabLst>
            </a:pPr>
            <a:r>
              <a:rPr sz="1900" spc="-50" dirty="0">
                <a:latin typeface="Tahoma"/>
                <a:cs typeface="Tahoma"/>
              </a:rPr>
              <a:t>–</a:t>
            </a:r>
            <a:r>
              <a:rPr sz="1900" dirty="0">
                <a:latin typeface="Tahoma"/>
                <a:cs typeface="Tahoma"/>
              </a:rPr>
              <a:t>	Satisfies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mutual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exclusion,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but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not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progress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9704" y="1120140"/>
            <a:ext cx="3537585" cy="2764790"/>
          </a:xfrm>
          <a:custGeom>
            <a:avLst/>
            <a:gdLst/>
            <a:ahLst/>
            <a:cxnLst/>
            <a:rect l="l" t="t" r="r" b="b"/>
            <a:pathLst>
              <a:path w="3537585" h="2764790">
                <a:moveTo>
                  <a:pt x="3535680" y="2764536"/>
                </a:moveTo>
                <a:lnTo>
                  <a:pt x="1524" y="2764536"/>
                </a:lnTo>
                <a:lnTo>
                  <a:pt x="0" y="2763012"/>
                </a:lnTo>
                <a:lnTo>
                  <a:pt x="0" y="3048"/>
                </a:lnTo>
                <a:lnTo>
                  <a:pt x="1524" y="0"/>
                </a:lnTo>
                <a:lnTo>
                  <a:pt x="3535680" y="0"/>
                </a:lnTo>
                <a:lnTo>
                  <a:pt x="3537203" y="3048"/>
                </a:lnTo>
                <a:lnTo>
                  <a:pt x="3537203" y="4572"/>
                </a:ln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2755391"/>
                </a:lnTo>
                <a:lnTo>
                  <a:pt x="4572" y="2755391"/>
                </a:lnTo>
                <a:lnTo>
                  <a:pt x="9144" y="2759964"/>
                </a:lnTo>
                <a:lnTo>
                  <a:pt x="3537203" y="2759964"/>
                </a:lnTo>
                <a:lnTo>
                  <a:pt x="3537203" y="2763012"/>
                </a:lnTo>
                <a:lnTo>
                  <a:pt x="3535680" y="2764536"/>
                </a:lnTo>
                <a:close/>
              </a:path>
              <a:path w="3537585" h="2764790">
                <a:moveTo>
                  <a:pt x="9144" y="10668"/>
                </a:move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close/>
              </a:path>
              <a:path w="3537585" h="2764790">
                <a:moveTo>
                  <a:pt x="3528060" y="10668"/>
                </a:moveTo>
                <a:lnTo>
                  <a:pt x="9144" y="10668"/>
                </a:lnTo>
                <a:lnTo>
                  <a:pt x="9144" y="4572"/>
                </a:lnTo>
                <a:lnTo>
                  <a:pt x="3528060" y="4572"/>
                </a:lnTo>
                <a:lnTo>
                  <a:pt x="3528060" y="10668"/>
                </a:lnTo>
                <a:close/>
              </a:path>
              <a:path w="3537585" h="2764790">
                <a:moveTo>
                  <a:pt x="3528060" y="2759964"/>
                </a:moveTo>
                <a:lnTo>
                  <a:pt x="3528060" y="4572"/>
                </a:lnTo>
                <a:lnTo>
                  <a:pt x="3532632" y="10668"/>
                </a:lnTo>
                <a:lnTo>
                  <a:pt x="3537203" y="10668"/>
                </a:lnTo>
                <a:lnTo>
                  <a:pt x="3537203" y="2755391"/>
                </a:lnTo>
                <a:lnTo>
                  <a:pt x="3532632" y="2755391"/>
                </a:lnTo>
                <a:lnTo>
                  <a:pt x="3528060" y="2759964"/>
                </a:lnTo>
                <a:close/>
              </a:path>
              <a:path w="3537585" h="2764790">
                <a:moveTo>
                  <a:pt x="3537203" y="10668"/>
                </a:moveTo>
                <a:lnTo>
                  <a:pt x="3532632" y="10668"/>
                </a:lnTo>
                <a:lnTo>
                  <a:pt x="3528060" y="4572"/>
                </a:lnTo>
                <a:lnTo>
                  <a:pt x="3537203" y="4572"/>
                </a:lnTo>
                <a:lnTo>
                  <a:pt x="3537203" y="10668"/>
                </a:lnTo>
                <a:close/>
              </a:path>
              <a:path w="3537585" h="2764790">
                <a:moveTo>
                  <a:pt x="9144" y="2759964"/>
                </a:moveTo>
                <a:lnTo>
                  <a:pt x="4572" y="2755391"/>
                </a:lnTo>
                <a:lnTo>
                  <a:pt x="9144" y="2755391"/>
                </a:lnTo>
                <a:lnTo>
                  <a:pt x="9144" y="2759964"/>
                </a:lnTo>
                <a:close/>
              </a:path>
              <a:path w="3537585" h="2764790">
                <a:moveTo>
                  <a:pt x="3528060" y="2759964"/>
                </a:moveTo>
                <a:lnTo>
                  <a:pt x="9144" y="2759964"/>
                </a:lnTo>
                <a:lnTo>
                  <a:pt x="9144" y="2755391"/>
                </a:lnTo>
                <a:lnTo>
                  <a:pt x="3528060" y="2755391"/>
                </a:lnTo>
                <a:lnTo>
                  <a:pt x="3528060" y="2759964"/>
                </a:lnTo>
                <a:close/>
              </a:path>
              <a:path w="3537585" h="2764790">
                <a:moveTo>
                  <a:pt x="3537203" y="2759964"/>
                </a:moveTo>
                <a:lnTo>
                  <a:pt x="3528060" y="2759964"/>
                </a:lnTo>
                <a:lnTo>
                  <a:pt x="3532632" y="2755391"/>
                </a:lnTo>
                <a:lnTo>
                  <a:pt x="3537203" y="2755391"/>
                </a:lnTo>
                <a:lnTo>
                  <a:pt x="3537203" y="2759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2976" y="1156210"/>
            <a:ext cx="3223895" cy="264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70"/>
              </a:lnSpc>
              <a:spcBef>
                <a:spcPts val="100"/>
              </a:spcBef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Process</a:t>
            </a:r>
            <a:r>
              <a:rPr sz="2100" spc="-6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0" dirty="0">
                <a:solidFill>
                  <a:srgbClr val="0070BF"/>
                </a:solidFill>
                <a:latin typeface="Tahoma"/>
                <a:cs typeface="Tahoma"/>
              </a:rPr>
              <a:t>1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ts val="2230"/>
              </a:lnSpc>
            </a:pPr>
            <a:r>
              <a:rPr sz="1900" spc="-10" dirty="0">
                <a:latin typeface="Consolas"/>
                <a:cs typeface="Consolas"/>
              </a:rPr>
              <a:t>while(TRUE)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00" spc="-50" dirty="0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  <a:p>
            <a:pPr marL="277495" marR="404495">
              <a:lnSpc>
                <a:spcPct val="100000"/>
              </a:lnSpc>
            </a:pPr>
            <a:r>
              <a:rPr sz="1900" dirty="0">
                <a:solidFill>
                  <a:srgbClr val="0070BF"/>
                </a:solidFill>
                <a:latin typeface="Consolas"/>
                <a:cs typeface="Consolas"/>
              </a:rPr>
              <a:t>//</a:t>
            </a:r>
            <a:r>
              <a:rPr sz="1900" spc="-2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70BF"/>
                </a:solidFill>
                <a:latin typeface="Consolas"/>
                <a:cs typeface="Consolas"/>
              </a:rPr>
              <a:t>wait for </a:t>
            </a:r>
            <a:r>
              <a:rPr sz="1900" spc="-20" dirty="0">
                <a:solidFill>
                  <a:srgbClr val="0070BF"/>
                </a:solidFill>
                <a:latin typeface="Consolas"/>
                <a:cs typeface="Consolas"/>
              </a:rPr>
              <a:t>turn </a:t>
            </a:r>
            <a:r>
              <a:rPr sz="1900" dirty="0">
                <a:latin typeface="Consolas"/>
                <a:cs typeface="Consolas"/>
              </a:rPr>
              <a:t>while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(</a:t>
            </a:r>
            <a:r>
              <a:rPr sz="1900" dirty="0">
                <a:solidFill>
                  <a:srgbClr val="FF0000"/>
                </a:solidFill>
                <a:latin typeface="Consolas"/>
                <a:cs typeface="Consolas"/>
              </a:rPr>
              <a:t>turn</a:t>
            </a:r>
            <a:r>
              <a:rPr sz="1900" spc="-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!=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25" dirty="0">
                <a:latin typeface="Consolas"/>
                <a:cs typeface="Consolas"/>
              </a:rPr>
              <a:t>1); </a:t>
            </a:r>
            <a:r>
              <a:rPr sz="1900" spc="-10" dirty="0">
                <a:latin typeface="Consolas"/>
                <a:cs typeface="Consolas"/>
              </a:rPr>
              <a:t>critical_section(); </a:t>
            </a:r>
            <a:r>
              <a:rPr sz="1900" dirty="0">
                <a:solidFill>
                  <a:srgbClr val="FF0000"/>
                </a:solidFill>
                <a:latin typeface="Consolas"/>
                <a:cs typeface="Consolas"/>
              </a:rPr>
              <a:t>turn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5" dirty="0">
                <a:latin typeface="Consolas"/>
                <a:cs typeface="Consolas"/>
              </a:rPr>
              <a:t> </a:t>
            </a:r>
            <a:r>
              <a:rPr sz="1900" spc="-25" dirty="0">
                <a:latin typeface="Consolas"/>
                <a:cs typeface="Consolas"/>
              </a:rPr>
              <a:t>2;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10" dirty="0">
                <a:latin typeface="Consolas"/>
                <a:cs typeface="Consolas"/>
              </a:rPr>
              <a:t>noncritical_section();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00" spc="-50" dirty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07864" y="1120140"/>
            <a:ext cx="3594100" cy="2764790"/>
          </a:xfrm>
          <a:custGeom>
            <a:avLst/>
            <a:gdLst/>
            <a:ahLst/>
            <a:cxnLst/>
            <a:rect l="l" t="t" r="r" b="b"/>
            <a:pathLst>
              <a:path w="3594100" h="2764790">
                <a:moveTo>
                  <a:pt x="3592068" y="2764536"/>
                </a:moveTo>
                <a:lnTo>
                  <a:pt x="3048" y="2764536"/>
                </a:lnTo>
                <a:lnTo>
                  <a:pt x="0" y="2763012"/>
                </a:lnTo>
                <a:lnTo>
                  <a:pt x="0" y="3048"/>
                </a:lnTo>
                <a:lnTo>
                  <a:pt x="3048" y="0"/>
                </a:lnTo>
                <a:lnTo>
                  <a:pt x="3592068" y="0"/>
                </a:lnTo>
                <a:lnTo>
                  <a:pt x="3593592" y="3048"/>
                </a:lnTo>
                <a:lnTo>
                  <a:pt x="3593592" y="4572"/>
                </a:lnTo>
                <a:lnTo>
                  <a:pt x="10668" y="4572"/>
                </a:lnTo>
                <a:lnTo>
                  <a:pt x="6096" y="10668"/>
                </a:lnTo>
                <a:lnTo>
                  <a:pt x="10668" y="10668"/>
                </a:lnTo>
                <a:lnTo>
                  <a:pt x="10668" y="2755391"/>
                </a:lnTo>
                <a:lnTo>
                  <a:pt x="6096" y="2755391"/>
                </a:lnTo>
                <a:lnTo>
                  <a:pt x="10668" y="2759964"/>
                </a:lnTo>
                <a:lnTo>
                  <a:pt x="3593592" y="2759964"/>
                </a:lnTo>
                <a:lnTo>
                  <a:pt x="3593592" y="2763012"/>
                </a:lnTo>
                <a:lnTo>
                  <a:pt x="3592068" y="2764536"/>
                </a:lnTo>
                <a:close/>
              </a:path>
              <a:path w="3594100" h="2764790">
                <a:moveTo>
                  <a:pt x="10668" y="10668"/>
                </a:moveTo>
                <a:lnTo>
                  <a:pt x="6096" y="10668"/>
                </a:lnTo>
                <a:lnTo>
                  <a:pt x="10668" y="4572"/>
                </a:lnTo>
                <a:lnTo>
                  <a:pt x="10668" y="10668"/>
                </a:lnTo>
                <a:close/>
              </a:path>
              <a:path w="3594100" h="2764790">
                <a:moveTo>
                  <a:pt x="3584448" y="10668"/>
                </a:moveTo>
                <a:lnTo>
                  <a:pt x="10668" y="10668"/>
                </a:lnTo>
                <a:lnTo>
                  <a:pt x="10668" y="4572"/>
                </a:lnTo>
                <a:lnTo>
                  <a:pt x="3584448" y="4572"/>
                </a:lnTo>
                <a:lnTo>
                  <a:pt x="3584448" y="10668"/>
                </a:lnTo>
                <a:close/>
              </a:path>
              <a:path w="3594100" h="2764790">
                <a:moveTo>
                  <a:pt x="3584448" y="2759964"/>
                </a:moveTo>
                <a:lnTo>
                  <a:pt x="3584448" y="4572"/>
                </a:lnTo>
                <a:lnTo>
                  <a:pt x="3589019" y="10668"/>
                </a:lnTo>
                <a:lnTo>
                  <a:pt x="3593592" y="10668"/>
                </a:lnTo>
                <a:lnTo>
                  <a:pt x="3593592" y="2755391"/>
                </a:lnTo>
                <a:lnTo>
                  <a:pt x="3589019" y="2755391"/>
                </a:lnTo>
                <a:lnTo>
                  <a:pt x="3584448" y="2759964"/>
                </a:lnTo>
                <a:close/>
              </a:path>
              <a:path w="3594100" h="2764790">
                <a:moveTo>
                  <a:pt x="3593592" y="10668"/>
                </a:moveTo>
                <a:lnTo>
                  <a:pt x="3589019" y="10668"/>
                </a:lnTo>
                <a:lnTo>
                  <a:pt x="3584448" y="4572"/>
                </a:lnTo>
                <a:lnTo>
                  <a:pt x="3593592" y="4572"/>
                </a:lnTo>
                <a:lnTo>
                  <a:pt x="3593592" y="10668"/>
                </a:lnTo>
                <a:close/>
              </a:path>
              <a:path w="3594100" h="2764790">
                <a:moveTo>
                  <a:pt x="10668" y="2759964"/>
                </a:moveTo>
                <a:lnTo>
                  <a:pt x="6096" y="2755391"/>
                </a:lnTo>
                <a:lnTo>
                  <a:pt x="10668" y="2755391"/>
                </a:lnTo>
                <a:lnTo>
                  <a:pt x="10668" y="2759964"/>
                </a:lnTo>
                <a:close/>
              </a:path>
              <a:path w="3594100" h="2764790">
                <a:moveTo>
                  <a:pt x="3584448" y="2759964"/>
                </a:moveTo>
                <a:lnTo>
                  <a:pt x="10668" y="2759964"/>
                </a:lnTo>
                <a:lnTo>
                  <a:pt x="10668" y="2755391"/>
                </a:lnTo>
                <a:lnTo>
                  <a:pt x="3584448" y="2755391"/>
                </a:lnTo>
                <a:lnTo>
                  <a:pt x="3584448" y="2759964"/>
                </a:lnTo>
                <a:close/>
              </a:path>
              <a:path w="3594100" h="2764790">
                <a:moveTo>
                  <a:pt x="3593592" y="2759964"/>
                </a:moveTo>
                <a:lnTo>
                  <a:pt x="3584448" y="2759964"/>
                </a:lnTo>
                <a:lnTo>
                  <a:pt x="3589019" y="2755391"/>
                </a:lnTo>
                <a:lnTo>
                  <a:pt x="3593592" y="2755391"/>
                </a:lnTo>
                <a:lnTo>
                  <a:pt x="3593592" y="2759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91093" y="1156210"/>
            <a:ext cx="3223895" cy="264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70"/>
              </a:lnSpc>
              <a:spcBef>
                <a:spcPts val="100"/>
              </a:spcBef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Process</a:t>
            </a:r>
            <a:r>
              <a:rPr sz="2100" spc="-6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0" dirty="0">
                <a:solidFill>
                  <a:srgbClr val="0070BF"/>
                </a:solidFill>
                <a:latin typeface="Tahoma"/>
                <a:cs typeface="Tahoma"/>
              </a:rPr>
              <a:t>2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ts val="2230"/>
              </a:lnSpc>
            </a:pPr>
            <a:r>
              <a:rPr sz="1900" spc="-10" dirty="0">
                <a:latin typeface="Consolas"/>
                <a:cs typeface="Consolas"/>
              </a:rPr>
              <a:t>while(TRUE)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00" spc="-50" dirty="0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  <a:p>
            <a:pPr marL="277495" marR="404495">
              <a:lnSpc>
                <a:spcPct val="100000"/>
              </a:lnSpc>
            </a:pPr>
            <a:r>
              <a:rPr sz="1900" dirty="0">
                <a:solidFill>
                  <a:srgbClr val="0070BF"/>
                </a:solidFill>
                <a:latin typeface="Consolas"/>
                <a:cs typeface="Consolas"/>
              </a:rPr>
              <a:t>//</a:t>
            </a:r>
            <a:r>
              <a:rPr sz="1900" spc="-2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70BF"/>
                </a:solidFill>
                <a:latin typeface="Consolas"/>
                <a:cs typeface="Consolas"/>
              </a:rPr>
              <a:t>wait for </a:t>
            </a:r>
            <a:r>
              <a:rPr sz="1900" spc="-20" dirty="0">
                <a:solidFill>
                  <a:srgbClr val="0070BF"/>
                </a:solidFill>
                <a:latin typeface="Consolas"/>
                <a:cs typeface="Consolas"/>
              </a:rPr>
              <a:t>turn </a:t>
            </a:r>
            <a:r>
              <a:rPr sz="1900" dirty="0">
                <a:latin typeface="Consolas"/>
                <a:cs typeface="Consolas"/>
              </a:rPr>
              <a:t>while</a:t>
            </a:r>
            <a:r>
              <a:rPr sz="1900" spc="-3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(</a:t>
            </a:r>
            <a:r>
              <a:rPr sz="1900" dirty="0">
                <a:solidFill>
                  <a:srgbClr val="FF0000"/>
                </a:solidFill>
                <a:latin typeface="Consolas"/>
                <a:cs typeface="Consolas"/>
              </a:rPr>
              <a:t>turn</a:t>
            </a:r>
            <a:r>
              <a:rPr sz="1900" spc="-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!=</a:t>
            </a:r>
            <a:r>
              <a:rPr sz="1900" spc="-10" dirty="0">
                <a:latin typeface="Consolas"/>
                <a:cs typeface="Consolas"/>
              </a:rPr>
              <a:t> </a:t>
            </a:r>
            <a:r>
              <a:rPr sz="1900" spc="-25" dirty="0">
                <a:latin typeface="Consolas"/>
                <a:cs typeface="Consolas"/>
              </a:rPr>
              <a:t>2); </a:t>
            </a:r>
            <a:r>
              <a:rPr sz="1900" spc="-10" dirty="0">
                <a:latin typeface="Consolas"/>
                <a:cs typeface="Consolas"/>
              </a:rPr>
              <a:t>critical_section(); </a:t>
            </a:r>
            <a:r>
              <a:rPr sz="1900" dirty="0">
                <a:solidFill>
                  <a:srgbClr val="FF0000"/>
                </a:solidFill>
                <a:latin typeface="Consolas"/>
                <a:cs typeface="Consolas"/>
              </a:rPr>
              <a:t>turn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5" dirty="0">
                <a:latin typeface="Consolas"/>
                <a:cs typeface="Consolas"/>
              </a:rPr>
              <a:t> </a:t>
            </a:r>
            <a:r>
              <a:rPr sz="1900" spc="-25" dirty="0">
                <a:latin typeface="Consolas"/>
                <a:cs typeface="Consolas"/>
              </a:rPr>
              <a:t>1;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10" dirty="0">
                <a:latin typeface="Consolas"/>
                <a:cs typeface="Consolas"/>
              </a:rPr>
              <a:t>noncritical_section();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00" spc="-50" dirty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882" y="350040"/>
            <a:ext cx="2649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Strict</a:t>
            </a:r>
            <a:r>
              <a:rPr spc="-60" dirty="0"/>
              <a:t> </a:t>
            </a:r>
            <a:r>
              <a:rPr spc="-10" dirty="0"/>
              <a:t>Alternation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356" y="3762383"/>
            <a:ext cx="8094345" cy="241554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530"/>
              </a:spcBef>
              <a:tabLst>
                <a:tab pos="755015" algn="l"/>
              </a:tabLst>
            </a:pPr>
            <a:r>
              <a:rPr sz="1800" spc="-50" dirty="0">
                <a:latin typeface="Tahoma"/>
                <a:cs typeface="Tahoma"/>
              </a:rPr>
              <a:t>–</a:t>
            </a:r>
            <a:r>
              <a:rPr sz="1800" dirty="0">
                <a:latin typeface="Tahoma"/>
                <a:cs typeface="Tahoma"/>
              </a:rPr>
              <a:t>	Runs,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Enters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its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critical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section,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Exits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critical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section,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Sets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turn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to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spc="-5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Process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is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now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its </a:t>
            </a:r>
            <a:r>
              <a:rPr sz="2000" spc="-10" dirty="0">
                <a:latin typeface="Tahoma"/>
                <a:cs typeface="Tahoma"/>
              </a:rPr>
              <a:t>non-</a:t>
            </a:r>
            <a:r>
              <a:rPr sz="2000" dirty="0">
                <a:latin typeface="Tahoma"/>
                <a:cs typeface="Tahoma"/>
              </a:rPr>
              <a:t>critical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section</a:t>
            </a:r>
            <a:endParaRPr sz="2000">
              <a:latin typeface="Tahoma"/>
              <a:cs typeface="Tahoma"/>
            </a:endParaRPr>
          </a:p>
          <a:p>
            <a:pPr marL="755015" lvl="1" indent="-285750">
              <a:lnSpc>
                <a:spcPct val="100000"/>
              </a:lnSpc>
              <a:spcBef>
                <a:spcPts val="425"/>
              </a:spcBef>
              <a:buChar char="–"/>
              <a:tabLst>
                <a:tab pos="755015" algn="l"/>
              </a:tabLst>
            </a:pPr>
            <a:r>
              <a:rPr sz="1800" dirty="0">
                <a:latin typeface="Tahoma"/>
                <a:cs typeface="Tahoma"/>
              </a:rPr>
              <a:t>Assume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this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non-</a:t>
            </a:r>
            <a:r>
              <a:rPr sz="1800" dirty="0">
                <a:latin typeface="Tahoma"/>
                <a:cs typeface="Tahoma"/>
              </a:rPr>
              <a:t>critical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procedure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takes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long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time</a:t>
            </a:r>
            <a:endParaRPr sz="1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Process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2,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which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is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much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faster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process,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now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runs</a:t>
            </a:r>
            <a:endParaRPr sz="2000">
              <a:latin typeface="Tahoma"/>
              <a:cs typeface="Tahoma"/>
            </a:endParaRPr>
          </a:p>
          <a:p>
            <a:pPr marL="755015" lvl="1" indent="-285750">
              <a:lnSpc>
                <a:spcPct val="100000"/>
              </a:lnSpc>
              <a:spcBef>
                <a:spcPts val="430"/>
              </a:spcBef>
              <a:buChar char="–"/>
              <a:tabLst>
                <a:tab pos="755015" algn="l"/>
              </a:tabLst>
            </a:pPr>
            <a:r>
              <a:rPr sz="1800" dirty="0">
                <a:latin typeface="Tahoma"/>
                <a:cs typeface="Tahoma"/>
              </a:rPr>
              <a:t>Once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it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has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left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its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critical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section,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sets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turn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to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marL="354965" marR="508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Process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executes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its</a:t>
            </a:r>
            <a:r>
              <a:rPr sz="2000" spc="-10" dirty="0">
                <a:latin typeface="Tahoma"/>
                <a:cs typeface="Tahoma"/>
              </a:rPr>
              <a:t> non-</a:t>
            </a:r>
            <a:r>
              <a:rPr sz="2000" dirty="0">
                <a:latin typeface="Tahoma"/>
                <a:cs typeface="Tahoma"/>
              </a:rPr>
              <a:t>critical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section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very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quickly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returns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to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top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procedure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2959" y="1106424"/>
            <a:ext cx="3106420" cy="2380615"/>
          </a:xfrm>
          <a:custGeom>
            <a:avLst/>
            <a:gdLst/>
            <a:ahLst/>
            <a:cxnLst/>
            <a:rect l="l" t="t" r="r" b="b"/>
            <a:pathLst>
              <a:path w="3106420" h="2380615">
                <a:moveTo>
                  <a:pt x="3104388" y="2380488"/>
                </a:moveTo>
                <a:lnTo>
                  <a:pt x="3048" y="2380488"/>
                </a:lnTo>
                <a:lnTo>
                  <a:pt x="0" y="2377440"/>
                </a:lnTo>
                <a:lnTo>
                  <a:pt x="0" y="3048"/>
                </a:lnTo>
                <a:lnTo>
                  <a:pt x="3048" y="0"/>
                </a:lnTo>
                <a:lnTo>
                  <a:pt x="3104388" y="0"/>
                </a:lnTo>
                <a:lnTo>
                  <a:pt x="3105911" y="3048"/>
                </a:lnTo>
                <a:lnTo>
                  <a:pt x="3105911" y="4572"/>
                </a:lnTo>
                <a:lnTo>
                  <a:pt x="10668" y="4572"/>
                </a:lnTo>
                <a:lnTo>
                  <a:pt x="6096" y="10668"/>
                </a:lnTo>
                <a:lnTo>
                  <a:pt x="10668" y="10668"/>
                </a:lnTo>
                <a:lnTo>
                  <a:pt x="10668" y="2369820"/>
                </a:lnTo>
                <a:lnTo>
                  <a:pt x="6096" y="2369820"/>
                </a:lnTo>
                <a:lnTo>
                  <a:pt x="10668" y="2374392"/>
                </a:lnTo>
                <a:lnTo>
                  <a:pt x="3105911" y="2374392"/>
                </a:lnTo>
                <a:lnTo>
                  <a:pt x="3105911" y="2377440"/>
                </a:lnTo>
                <a:lnTo>
                  <a:pt x="3104388" y="2380488"/>
                </a:lnTo>
                <a:close/>
              </a:path>
              <a:path w="3106420" h="2380615">
                <a:moveTo>
                  <a:pt x="10668" y="10668"/>
                </a:moveTo>
                <a:lnTo>
                  <a:pt x="6096" y="10668"/>
                </a:lnTo>
                <a:lnTo>
                  <a:pt x="10668" y="4572"/>
                </a:lnTo>
                <a:lnTo>
                  <a:pt x="10668" y="10668"/>
                </a:lnTo>
                <a:close/>
              </a:path>
              <a:path w="3106420" h="2380615">
                <a:moveTo>
                  <a:pt x="3096768" y="10668"/>
                </a:moveTo>
                <a:lnTo>
                  <a:pt x="10668" y="10668"/>
                </a:lnTo>
                <a:lnTo>
                  <a:pt x="10668" y="4572"/>
                </a:lnTo>
                <a:lnTo>
                  <a:pt x="3096768" y="4572"/>
                </a:lnTo>
                <a:lnTo>
                  <a:pt x="3096768" y="10668"/>
                </a:lnTo>
                <a:close/>
              </a:path>
              <a:path w="3106420" h="2380615">
                <a:moveTo>
                  <a:pt x="3096768" y="2374392"/>
                </a:moveTo>
                <a:lnTo>
                  <a:pt x="3096768" y="4572"/>
                </a:lnTo>
                <a:lnTo>
                  <a:pt x="3101340" y="10668"/>
                </a:lnTo>
                <a:lnTo>
                  <a:pt x="3105911" y="10668"/>
                </a:lnTo>
                <a:lnTo>
                  <a:pt x="3105911" y="2369820"/>
                </a:lnTo>
                <a:lnTo>
                  <a:pt x="3101340" y="2369820"/>
                </a:lnTo>
                <a:lnTo>
                  <a:pt x="3096768" y="2374392"/>
                </a:lnTo>
                <a:close/>
              </a:path>
              <a:path w="3106420" h="2380615">
                <a:moveTo>
                  <a:pt x="3105911" y="10668"/>
                </a:moveTo>
                <a:lnTo>
                  <a:pt x="3101340" y="10668"/>
                </a:lnTo>
                <a:lnTo>
                  <a:pt x="3096768" y="4572"/>
                </a:lnTo>
                <a:lnTo>
                  <a:pt x="3105911" y="4572"/>
                </a:lnTo>
                <a:lnTo>
                  <a:pt x="3105911" y="10668"/>
                </a:lnTo>
                <a:close/>
              </a:path>
              <a:path w="3106420" h="2380615">
                <a:moveTo>
                  <a:pt x="10668" y="2374392"/>
                </a:moveTo>
                <a:lnTo>
                  <a:pt x="6096" y="2369820"/>
                </a:lnTo>
                <a:lnTo>
                  <a:pt x="10668" y="2369820"/>
                </a:lnTo>
                <a:lnTo>
                  <a:pt x="10668" y="2374392"/>
                </a:lnTo>
                <a:close/>
              </a:path>
              <a:path w="3106420" h="2380615">
                <a:moveTo>
                  <a:pt x="3096768" y="2374392"/>
                </a:moveTo>
                <a:lnTo>
                  <a:pt x="10668" y="2374392"/>
                </a:lnTo>
                <a:lnTo>
                  <a:pt x="10668" y="2369820"/>
                </a:lnTo>
                <a:lnTo>
                  <a:pt x="3096768" y="2369820"/>
                </a:lnTo>
                <a:lnTo>
                  <a:pt x="3096768" y="2374392"/>
                </a:lnTo>
                <a:close/>
              </a:path>
              <a:path w="3106420" h="2380615">
                <a:moveTo>
                  <a:pt x="3105911" y="2374392"/>
                </a:moveTo>
                <a:lnTo>
                  <a:pt x="3096768" y="2374392"/>
                </a:lnTo>
                <a:lnTo>
                  <a:pt x="3101340" y="2369820"/>
                </a:lnTo>
                <a:lnTo>
                  <a:pt x="3105911" y="2369820"/>
                </a:lnTo>
                <a:lnTo>
                  <a:pt x="3105911" y="2374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3356" y="1142462"/>
            <a:ext cx="3197860" cy="2646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984">
              <a:lnSpc>
                <a:spcPts val="2120"/>
              </a:lnSpc>
              <a:spcBef>
                <a:spcPts val="100"/>
              </a:spcBef>
            </a:pPr>
            <a:r>
              <a:rPr sz="1800" b="1" dirty="0">
                <a:solidFill>
                  <a:srgbClr val="0070BF"/>
                </a:solidFill>
                <a:latin typeface="Tahoma"/>
                <a:cs typeface="Tahoma"/>
              </a:rPr>
              <a:t>Process</a:t>
            </a:r>
            <a:r>
              <a:rPr sz="1800" b="1" spc="-6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800" b="1" spc="-50" dirty="0">
                <a:solidFill>
                  <a:srgbClr val="0070BF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marL="515620">
              <a:lnSpc>
                <a:spcPts val="1880"/>
              </a:lnSpc>
            </a:pPr>
            <a:r>
              <a:rPr sz="1600" b="1" spc="-10" dirty="0">
                <a:latin typeface="Consolas"/>
                <a:cs typeface="Consolas"/>
              </a:rPr>
              <a:t>while(TRUE)</a:t>
            </a:r>
            <a:endParaRPr sz="1600">
              <a:latin typeface="Consolas"/>
              <a:cs typeface="Consolas"/>
            </a:endParaRPr>
          </a:p>
          <a:p>
            <a:pPr marL="515620">
              <a:lnSpc>
                <a:spcPct val="100000"/>
              </a:lnSpc>
            </a:pPr>
            <a:r>
              <a:rPr sz="1600" b="1" spc="-50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737870" marR="5080">
              <a:lnSpc>
                <a:spcPct val="100000"/>
              </a:lnSpc>
            </a:pPr>
            <a:r>
              <a:rPr sz="1600" b="1" dirty="0">
                <a:solidFill>
                  <a:srgbClr val="0070BF"/>
                </a:solidFill>
                <a:latin typeface="Consolas"/>
                <a:cs typeface="Consolas"/>
              </a:rPr>
              <a:t>//</a:t>
            </a:r>
            <a:r>
              <a:rPr sz="1600" b="1" spc="-1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70BF"/>
                </a:solidFill>
                <a:latin typeface="Consolas"/>
                <a:cs typeface="Consolas"/>
              </a:rPr>
              <a:t>wait</a:t>
            </a:r>
            <a:r>
              <a:rPr sz="1600" b="1" spc="-1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70BF"/>
                </a:solidFill>
                <a:latin typeface="Consolas"/>
                <a:cs typeface="Consolas"/>
              </a:rPr>
              <a:t>for</a:t>
            </a:r>
            <a:r>
              <a:rPr sz="1600" b="1" spc="-2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600" b="1" spc="-20" dirty="0">
                <a:solidFill>
                  <a:srgbClr val="0070BF"/>
                </a:solidFill>
                <a:latin typeface="Consolas"/>
                <a:cs typeface="Consolas"/>
              </a:rPr>
              <a:t>turn</a:t>
            </a:r>
            <a:r>
              <a:rPr sz="1600" b="1" spc="50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while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(</a:t>
            </a:r>
            <a:r>
              <a:rPr sz="1600" b="1" dirty="0">
                <a:solidFill>
                  <a:srgbClr val="FF0000"/>
                </a:solidFill>
                <a:latin typeface="Consolas"/>
                <a:cs typeface="Consolas"/>
              </a:rPr>
              <a:t>turn</a:t>
            </a:r>
            <a:r>
              <a:rPr sz="1600" b="1" spc="-2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!=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25" dirty="0">
                <a:latin typeface="Consolas"/>
                <a:cs typeface="Consolas"/>
              </a:rPr>
              <a:t>1); </a:t>
            </a:r>
            <a:r>
              <a:rPr sz="1600" b="1" spc="-10" dirty="0">
                <a:latin typeface="Consolas"/>
                <a:cs typeface="Consolas"/>
              </a:rPr>
              <a:t>critical_section(); </a:t>
            </a:r>
            <a:r>
              <a:rPr sz="1600" b="1" dirty="0">
                <a:solidFill>
                  <a:srgbClr val="FF0000"/>
                </a:solidFill>
                <a:latin typeface="Consolas"/>
                <a:cs typeface="Consolas"/>
              </a:rPr>
              <a:t>turn</a:t>
            </a:r>
            <a:r>
              <a:rPr sz="1600" b="1" spc="-2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25" dirty="0">
                <a:latin typeface="Consolas"/>
                <a:cs typeface="Consolas"/>
              </a:rPr>
              <a:t>2; </a:t>
            </a:r>
            <a:r>
              <a:rPr sz="1600" b="1" spc="-10" dirty="0">
                <a:latin typeface="Consolas"/>
                <a:cs typeface="Consolas"/>
              </a:rPr>
              <a:t>noncritical_section();</a:t>
            </a:r>
            <a:endParaRPr sz="1600">
              <a:latin typeface="Consolas"/>
              <a:cs typeface="Consolas"/>
            </a:endParaRPr>
          </a:p>
          <a:p>
            <a:pPr marL="515620">
              <a:lnSpc>
                <a:spcPct val="100000"/>
              </a:lnSpc>
            </a:pPr>
            <a:r>
              <a:rPr sz="1600" b="1" spc="-50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Process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28615" y="1130808"/>
            <a:ext cx="3240405" cy="2379345"/>
          </a:xfrm>
          <a:custGeom>
            <a:avLst/>
            <a:gdLst/>
            <a:ahLst/>
            <a:cxnLst/>
            <a:rect l="l" t="t" r="r" b="b"/>
            <a:pathLst>
              <a:path w="3240404" h="2379345">
                <a:moveTo>
                  <a:pt x="3238500" y="2378964"/>
                </a:moveTo>
                <a:lnTo>
                  <a:pt x="1524" y="2378964"/>
                </a:lnTo>
                <a:lnTo>
                  <a:pt x="0" y="2377440"/>
                </a:lnTo>
                <a:lnTo>
                  <a:pt x="0" y="1524"/>
                </a:lnTo>
                <a:lnTo>
                  <a:pt x="1524" y="0"/>
                </a:lnTo>
                <a:lnTo>
                  <a:pt x="3238500" y="0"/>
                </a:lnTo>
                <a:lnTo>
                  <a:pt x="3240024" y="1524"/>
                </a:lnTo>
                <a:lnTo>
                  <a:pt x="3240024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369820"/>
                </a:lnTo>
                <a:lnTo>
                  <a:pt x="4572" y="2369820"/>
                </a:lnTo>
                <a:lnTo>
                  <a:pt x="9144" y="2374392"/>
                </a:lnTo>
                <a:lnTo>
                  <a:pt x="3240024" y="2374392"/>
                </a:lnTo>
                <a:lnTo>
                  <a:pt x="3240024" y="2377440"/>
                </a:lnTo>
                <a:lnTo>
                  <a:pt x="3238500" y="2378964"/>
                </a:lnTo>
                <a:close/>
              </a:path>
              <a:path w="3240404" h="2379345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3240404" h="2379345">
                <a:moveTo>
                  <a:pt x="3230880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3230880" y="4572"/>
                </a:lnTo>
                <a:lnTo>
                  <a:pt x="3230880" y="9144"/>
                </a:lnTo>
                <a:close/>
              </a:path>
              <a:path w="3240404" h="2379345">
                <a:moveTo>
                  <a:pt x="3230880" y="2374392"/>
                </a:moveTo>
                <a:lnTo>
                  <a:pt x="3230880" y="4572"/>
                </a:lnTo>
                <a:lnTo>
                  <a:pt x="3235452" y="9144"/>
                </a:lnTo>
                <a:lnTo>
                  <a:pt x="3240024" y="9144"/>
                </a:lnTo>
                <a:lnTo>
                  <a:pt x="3240024" y="2369820"/>
                </a:lnTo>
                <a:lnTo>
                  <a:pt x="3235452" y="2369820"/>
                </a:lnTo>
                <a:lnTo>
                  <a:pt x="3230880" y="2374392"/>
                </a:lnTo>
                <a:close/>
              </a:path>
              <a:path w="3240404" h="2379345">
                <a:moveTo>
                  <a:pt x="3240024" y="9144"/>
                </a:moveTo>
                <a:lnTo>
                  <a:pt x="3235452" y="9144"/>
                </a:lnTo>
                <a:lnTo>
                  <a:pt x="3230880" y="4572"/>
                </a:lnTo>
                <a:lnTo>
                  <a:pt x="3240024" y="4572"/>
                </a:lnTo>
                <a:lnTo>
                  <a:pt x="3240024" y="9144"/>
                </a:lnTo>
                <a:close/>
              </a:path>
              <a:path w="3240404" h="2379345">
                <a:moveTo>
                  <a:pt x="9144" y="2374392"/>
                </a:moveTo>
                <a:lnTo>
                  <a:pt x="4572" y="2369820"/>
                </a:lnTo>
                <a:lnTo>
                  <a:pt x="9144" y="2369820"/>
                </a:lnTo>
                <a:lnTo>
                  <a:pt x="9144" y="2374392"/>
                </a:lnTo>
                <a:close/>
              </a:path>
              <a:path w="3240404" h="2379345">
                <a:moveTo>
                  <a:pt x="3230880" y="2374392"/>
                </a:moveTo>
                <a:lnTo>
                  <a:pt x="9144" y="2374392"/>
                </a:lnTo>
                <a:lnTo>
                  <a:pt x="9144" y="2369820"/>
                </a:lnTo>
                <a:lnTo>
                  <a:pt x="3230880" y="2369820"/>
                </a:lnTo>
                <a:lnTo>
                  <a:pt x="3230880" y="2374392"/>
                </a:lnTo>
                <a:close/>
              </a:path>
              <a:path w="3240404" h="2379345">
                <a:moveTo>
                  <a:pt x="3240024" y="2374392"/>
                </a:moveTo>
                <a:lnTo>
                  <a:pt x="3230880" y="2374392"/>
                </a:lnTo>
                <a:lnTo>
                  <a:pt x="3235452" y="2369820"/>
                </a:lnTo>
                <a:lnTo>
                  <a:pt x="3240024" y="2369820"/>
                </a:lnTo>
                <a:lnTo>
                  <a:pt x="3240024" y="2374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10346" y="1166907"/>
            <a:ext cx="2694940" cy="2240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0"/>
              </a:lnSpc>
              <a:spcBef>
                <a:spcPts val="100"/>
              </a:spcBef>
            </a:pPr>
            <a:r>
              <a:rPr sz="1800" b="1" dirty="0">
                <a:solidFill>
                  <a:srgbClr val="0070BF"/>
                </a:solidFill>
                <a:latin typeface="Tahoma"/>
                <a:cs typeface="Tahoma"/>
              </a:rPr>
              <a:t>Process</a:t>
            </a:r>
            <a:r>
              <a:rPr sz="1800" b="1" spc="-6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800" b="1" spc="-50" dirty="0">
                <a:solidFill>
                  <a:srgbClr val="0070BF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1880"/>
              </a:lnSpc>
            </a:pPr>
            <a:r>
              <a:rPr sz="1600" b="1" spc="-10" dirty="0">
                <a:latin typeface="Consolas"/>
                <a:cs typeface="Consolas"/>
              </a:rPr>
              <a:t>while(TRUE)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b="1" spc="-50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234950" marR="5080">
              <a:lnSpc>
                <a:spcPct val="100000"/>
              </a:lnSpc>
            </a:pPr>
            <a:r>
              <a:rPr sz="1600" b="1" dirty="0">
                <a:solidFill>
                  <a:srgbClr val="0070BF"/>
                </a:solidFill>
                <a:latin typeface="Consolas"/>
                <a:cs typeface="Consolas"/>
              </a:rPr>
              <a:t>//</a:t>
            </a:r>
            <a:r>
              <a:rPr sz="1600" b="1" spc="-1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70BF"/>
                </a:solidFill>
                <a:latin typeface="Consolas"/>
                <a:cs typeface="Consolas"/>
              </a:rPr>
              <a:t>wait</a:t>
            </a:r>
            <a:r>
              <a:rPr sz="1600" b="1" spc="-1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70BF"/>
                </a:solidFill>
                <a:latin typeface="Consolas"/>
                <a:cs typeface="Consolas"/>
              </a:rPr>
              <a:t>for</a:t>
            </a:r>
            <a:r>
              <a:rPr sz="1600" b="1" spc="-2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600" b="1" spc="-20" dirty="0">
                <a:solidFill>
                  <a:srgbClr val="0070BF"/>
                </a:solidFill>
                <a:latin typeface="Consolas"/>
                <a:cs typeface="Consolas"/>
              </a:rPr>
              <a:t>turn</a:t>
            </a:r>
            <a:r>
              <a:rPr sz="1600" b="1" spc="50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while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(</a:t>
            </a:r>
            <a:r>
              <a:rPr sz="1600" b="1" dirty="0">
                <a:solidFill>
                  <a:srgbClr val="FF0000"/>
                </a:solidFill>
                <a:latin typeface="Consolas"/>
                <a:cs typeface="Consolas"/>
              </a:rPr>
              <a:t>turn</a:t>
            </a:r>
            <a:r>
              <a:rPr sz="1600" b="1" spc="-2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!=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25" dirty="0">
                <a:latin typeface="Consolas"/>
                <a:cs typeface="Consolas"/>
              </a:rPr>
              <a:t>2); </a:t>
            </a:r>
            <a:r>
              <a:rPr sz="1600" b="1" spc="-10" dirty="0">
                <a:latin typeface="Consolas"/>
                <a:cs typeface="Consolas"/>
              </a:rPr>
              <a:t>critical_section(); </a:t>
            </a:r>
            <a:r>
              <a:rPr sz="1600" b="1" dirty="0">
                <a:solidFill>
                  <a:srgbClr val="FF0000"/>
                </a:solidFill>
                <a:latin typeface="Consolas"/>
                <a:cs typeface="Consolas"/>
              </a:rPr>
              <a:t>turn</a:t>
            </a:r>
            <a:r>
              <a:rPr sz="1600" b="1" spc="-2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25" dirty="0">
                <a:latin typeface="Consolas"/>
                <a:cs typeface="Consolas"/>
              </a:rPr>
              <a:t>1; </a:t>
            </a:r>
            <a:r>
              <a:rPr sz="1600" b="1" spc="-10" dirty="0">
                <a:latin typeface="Consolas"/>
                <a:cs typeface="Consolas"/>
              </a:rPr>
              <a:t>noncritical_section();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b="1" spc="-50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6600" y="272795"/>
            <a:ext cx="1609725" cy="701040"/>
          </a:xfrm>
          <a:custGeom>
            <a:avLst/>
            <a:gdLst/>
            <a:ahLst/>
            <a:cxnLst/>
            <a:rect l="l" t="t" r="r" b="b"/>
            <a:pathLst>
              <a:path w="1609725" h="701040">
                <a:moveTo>
                  <a:pt x="1609344" y="701040"/>
                </a:moveTo>
                <a:lnTo>
                  <a:pt x="0" y="701040"/>
                </a:lnTo>
                <a:lnTo>
                  <a:pt x="0" y="0"/>
                </a:lnTo>
                <a:lnTo>
                  <a:pt x="1609344" y="0"/>
                </a:lnTo>
                <a:lnTo>
                  <a:pt x="1609344" y="7620"/>
                </a:ln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lnTo>
                  <a:pt x="12192" y="687324"/>
                </a:lnTo>
                <a:lnTo>
                  <a:pt x="6096" y="687324"/>
                </a:lnTo>
                <a:lnTo>
                  <a:pt x="12192" y="694944"/>
                </a:lnTo>
                <a:lnTo>
                  <a:pt x="1609344" y="694944"/>
                </a:lnTo>
                <a:lnTo>
                  <a:pt x="1609344" y="701040"/>
                </a:lnTo>
                <a:close/>
              </a:path>
              <a:path w="1609725" h="701040">
                <a:moveTo>
                  <a:pt x="12192" y="13716"/>
                </a:move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close/>
              </a:path>
              <a:path w="1609725" h="701040">
                <a:moveTo>
                  <a:pt x="1595628" y="13716"/>
                </a:moveTo>
                <a:lnTo>
                  <a:pt x="12192" y="13716"/>
                </a:lnTo>
                <a:lnTo>
                  <a:pt x="12192" y="7620"/>
                </a:lnTo>
                <a:lnTo>
                  <a:pt x="1595628" y="7620"/>
                </a:lnTo>
                <a:lnTo>
                  <a:pt x="1595628" y="13716"/>
                </a:lnTo>
                <a:close/>
              </a:path>
              <a:path w="1609725" h="701040">
                <a:moveTo>
                  <a:pt x="1595628" y="694944"/>
                </a:moveTo>
                <a:lnTo>
                  <a:pt x="1595628" y="7620"/>
                </a:lnTo>
                <a:lnTo>
                  <a:pt x="1601724" y="13716"/>
                </a:lnTo>
                <a:lnTo>
                  <a:pt x="1609344" y="13716"/>
                </a:lnTo>
                <a:lnTo>
                  <a:pt x="1609344" y="687324"/>
                </a:lnTo>
                <a:lnTo>
                  <a:pt x="1601724" y="687324"/>
                </a:lnTo>
                <a:lnTo>
                  <a:pt x="1595628" y="694944"/>
                </a:lnTo>
                <a:close/>
              </a:path>
              <a:path w="1609725" h="701040">
                <a:moveTo>
                  <a:pt x="1609344" y="13716"/>
                </a:moveTo>
                <a:lnTo>
                  <a:pt x="1601724" y="13716"/>
                </a:lnTo>
                <a:lnTo>
                  <a:pt x="1595628" y="7620"/>
                </a:lnTo>
                <a:lnTo>
                  <a:pt x="1609344" y="7620"/>
                </a:lnTo>
                <a:lnTo>
                  <a:pt x="1609344" y="13716"/>
                </a:lnTo>
                <a:close/>
              </a:path>
              <a:path w="1609725" h="701040">
                <a:moveTo>
                  <a:pt x="12192" y="694944"/>
                </a:moveTo>
                <a:lnTo>
                  <a:pt x="6096" y="687324"/>
                </a:lnTo>
                <a:lnTo>
                  <a:pt x="12192" y="687324"/>
                </a:lnTo>
                <a:lnTo>
                  <a:pt x="12192" y="694944"/>
                </a:lnTo>
                <a:close/>
              </a:path>
              <a:path w="1609725" h="701040">
                <a:moveTo>
                  <a:pt x="1595628" y="694944"/>
                </a:moveTo>
                <a:lnTo>
                  <a:pt x="12192" y="694944"/>
                </a:lnTo>
                <a:lnTo>
                  <a:pt x="12192" y="687324"/>
                </a:lnTo>
                <a:lnTo>
                  <a:pt x="1595628" y="687324"/>
                </a:lnTo>
                <a:lnTo>
                  <a:pt x="1595628" y="694944"/>
                </a:lnTo>
                <a:close/>
              </a:path>
              <a:path w="1609725" h="701040">
                <a:moveTo>
                  <a:pt x="1609344" y="694944"/>
                </a:moveTo>
                <a:lnTo>
                  <a:pt x="1595628" y="694944"/>
                </a:lnTo>
                <a:lnTo>
                  <a:pt x="1601724" y="687324"/>
                </a:lnTo>
                <a:lnTo>
                  <a:pt x="1609344" y="687324"/>
                </a:lnTo>
                <a:lnTo>
                  <a:pt x="1609344" y="694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431995" y="478035"/>
            <a:ext cx="91566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070BF"/>
                </a:solidFill>
                <a:latin typeface="Consolas"/>
                <a:cs typeface="Consolas"/>
              </a:rPr>
              <a:t>Turn</a:t>
            </a:r>
            <a:r>
              <a:rPr sz="1600" spc="-2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70BF"/>
                </a:solidFill>
                <a:latin typeface="Consolas"/>
                <a:cs typeface="Consolas"/>
              </a:rPr>
              <a:t>=</a:t>
            </a:r>
            <a:r>
              <a:rPr sz="1600" spc="-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600" spc="-50" dirty="0">
                <a:solidFill>
                  <a:srgbClr val="0070BF"/>
                </a:solidFill>
                <a:latin typeface="Consolas"/>
                <a:cs typeface="Consolas"/>
              </a:rPr>
              <a:t>1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1000" y="2983992"/>
            <a:ext cx="649605" cy="114300"/>
          </a:xfrm>
          <a:custGeom>
            <a:avLst/>
            <a:gdLst/>
            <a:ahLst/>
            <a:cxnLst/>
            <a:rect l="l" t="t" r="r" b="b"/>
            <a:pathLst>
              <a:path w="649605" h="114300">
                <a:moveTo>
                  <a:pt x="534924" y="114300"/>
                </a:moveTo>
                <a:lnTo>
                  <a:pt x="534924" y="0"/>
                </a:lnTo>
                <a:lnTo>
                  <a:pt x="612153" y="38100"/>
                </a:lnTo>
                <a:lnTo>
                  <a:pt x="553212" y="38100"/>
                </a:lnTo>
                <a:lnTo>
                  <a:pt x="553212" y="76200"/>
                </a:lnTo>
                <a:lnTo>
                  <a:pt x="610121" y="76200"/>
                </a:lnTo>
                <a:lnTo>
                  <a:pt x="534924" y="114300"/>
                </a:lnTo>
                <a:close/>
              </a:path>
              <a:path w="649605" h="114300">
                <a:moveTo>
                  <a:pt x="534924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534924" y="38100"/>
                </a:lnTo>
                <a:lnTo>
                  <a:pt x="534924" y="76200"/>
                </a:lnTo>
                <a:close/>
              </a:path>
              <a:path w="649605" h="114300">
                <a:moveTo>
                  <a:pt x="610121" y="76200"/>
                </a:moveTo>
                <a:lnTo>
                  <a:pt x="553212" y="76200"/>
                </a:lnTo>
                <a:lnTo>
                  <a:pt x="553212" y="38100"/>
                </a:lnTo>
                <a:lnTo>
                  <a:pt x="612153" y="38100"/>
                </a:lnTo>
                <a:lnTo>
                  <a:pt x="649224" y="56388"/>
                </a:lnTo>
                <a:lnTo>
                  <a:pt x="610121" y="76200"/>
                </a:lnTo>
                <a:close/>
              </a:path>
            </a:pathLst>
          </a:custGeom>
          <a:solidFill>
            <a:srgbClr val="007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0" y="2263139"/>
            <a:ext cx="649605" cy="114300"/>
          </a:xfrm>
          <a:custGeom>
            <a:avLst/>
            <a:gdLst/>
            <a:ahLst/>
            <a:cxnLst/>
            <a:rect l="l" t="t" r="r" b="b"/>
            <a:pathLst>
              <a:path w="649604" h="114300">
                <a:moveTo>
                  <a:pt x="534924" y="114300"/>
                </a:moveTo>
                <a:lnTo>
                  <a:pt x="534924" y="0"/>
                </a:lnTo>
                <a:lnTo>
                  <a:pt x="610121" y="38100"/>
                </a:lnTo>
                <a:lnTo>
                  <a:pt x="553212" y="38100"/>
                </a:lnTo>
                <a:lnTo>
                  <a:pt x="553212" y="76200"/>
                </a:lnTo>
                <a:lnTo>
                  <a:pt x="612153" y="76200"/>
                </a:lnTo>
                <a:lnTo>
                  <a:pt x="534924" y="114300"/>
                </a:lnTo>
                <a:close/>
              </a:path>
              <a:path w="649604" h="114300">
                <a:moveTo>
                  <a:pt x="534924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534924" y="38100"/>
                </a:lnTo>
                <a:lnTo>
                  <a:pt x="534924" y="76200"/>
                </a:lnTo>
                <a:close/>
              </a:path>
              <a:path w="649604" h="114300">
                <a:moveTo>
                  <a:pt x="612153" y="76200"/>
                </a:moveTo>
                <a:lnTo>
                  <a:pt x="553212" y="76200"/>
                </a:lnTo>
                <a:lnTo>
                  <a:pt x="553212" y="38100"/>
                </a:lnTo>
                <a:lnTo>
                  <a:pt x="610121" y="38100"/>
                </a:lnTo>
                <a:lnTo>
                  <a:pt x="649224" y="57912"/>
                </a:lnTo>
                <a:lnTo>
                  <a:pt x="612153" y="76200"/>
                </a:lnTo>
                <a:close/>
              </a:path>
            </a:pathLst>
          </a:custGeom>
          <a:solidFill>
            <a:srgbClr val="007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882" y="350040"/>
            <a:ext cx="2649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Strict</a:t>
            </a:r>
            <a:r>
              <a:rPr spc="-60" dirty="0"/>
              <a:t> </a:t>
            </a:r>
            <a:r>
              <a:rPr spc="-10" dirty="0"/>
              <a:t>Alternation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356" y="3762862"/>
            <a:ext cx="7529830" cy="13601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Process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is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its </a:t>
            </a:r>
            <a:r>
              <a:rPr sz="2000" spc="-10" dirty="0">
                <a:latin typeface="Tahoma"/>
                <a:cs typeface="Tahoma"/>
              </a:rPr>
              <a:t>non-</a:t>
            </a:r>
            <a:r>
              <a:rPr sz="2000" dirty="0">
                <a:latin typeface="Tahoma"/>
                <a:cs typeface="Tahoma"/>
              </a:rPr>
              <a:t>critical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section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Process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is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waiting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for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turn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set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  <a:p>
            <a:pPr marL="756285" marR="5080" indent="-287020">
              <a:lnSpc>
                <a:spcPct val="100000"/>
              </a:lnSpc>
              <a:spcBef>
                <a:spcPts val="430"/>
              </a:spcBef>
              <a:tabLst>
                <a:tab pos="755015" algn="l"/>
              </a:tabLst>
            </a:pPr>
            <a:r>
              <a:rPr sz="1800" spc="-50" dirty="0">
                <a:latin typeface="Tahoma"/>
                <a:cs typeface="Tahoma"/>
              </a:rPr>
              <a:t>–</a:t>
            </a:r>
            <a:r>
              <a:rPr sz="1800" dirty="0">
                <a:latin typeface="Tahoma"/>
                <a:cs typeface="Tahoma"/>
              </a:rPr>
              <a:t>	There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is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no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reason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why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process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2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cannot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enter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its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critical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region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as </a:t>
            </a:r>
            <a:r>
              <a:rPr sz="1800" dirty="0">
                <a:latin typeface="Tahoma"/>
                <a:cs typeface="Tahoma"/>
              </a:rPr>
              <a:t>process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is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not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in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its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critical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region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2959" y="1106424"/>
            <a:ext cx="3106420" cy="2380615"/>
          </a:xfrm>
          <a:custGeom>
            <a:avLst/>
            <a:gdLst/>
            <a:ahLst/>
            <a:cxnLst/>
            <a:rect l="l" t="t" r="r" b="b"/>
            <a:pathLst>
              <a:path w="3106420" h="2380615">
                <a:moveTo>
                  <a:pt x="3104388" y="2380488"/>
                </a:moveTo>
                <a:lnTo>
                  <a:pt x="3048" y="2380488"/>
                </a:lnTo>
                <a:lnTo>
                  <a:pt x="0" y="2377440"/>
                </a:lnTo>
                <a:lnTo>
                  <a:pt x="0" y="3048"/>
                </a:lnTo>
                <a:lnTo>
                  <a:pt x="3048" y="0"/>
                </a:lnTo>
                <a:lnTo>
                  <a:pt x="3104388" y="0"/>
                </a:lnTo>
                <a:lnTo>
                  <a:pt x="3105911" y="3048"/>
                </a:lnTo>
                <a:lnTo>
                  <a:pt x="3105911" y="4572"/>
                </a:lnTo>
                <a:lnTo>
                  <a:pt x="10668" y="4572"/>
                </a:lnTo>
                <a:lnTo>
                  <a:pt x="6096" y="10668"/>
                </a:lnTo>
                <a:lnTo>
                  <a:pt x="10668" y="10668"/>
                </a:lnTo>
                <a:lnTo>
                  <a:pt x="10668" y="2369820"/>
                </a:lnTo>
                <a:lnTo>
                  <a:pt x="6096" y="2369820"/>
                </a:lnTo>
                <a:lnTo>
                  <a:pt x="10668" y="2374392"/>
                </a:lnTo>
                <a:lnTo>
                  <a:pt x="3105911" y="2374392"/>
                </a:lnTo>
                <a:lnTo>
                  <a:pt x="3105911" y="2377440"/>
                </a:lnTo>
                <a:lnTo>
                  <a:pt x="3104388" y="2380488"/>
                </a:lnTo>
                <a:close/>
              </a:path>
              <a:path w="3106420" h="2380615">
                <a:moveTo>
                  <a:pt x="10668" y="10668"/>
                </a:moveTo>
                <a:lnTo>
                  <a:pt x="6096" y="10668"/>
                </a:lnTo>
                <a:lnTo>
                  <a:pt x="10668" y="4572"/>
                </a:lnTo>
                <a:lnTo>
                  <a:pt x="10668" y="10668"/>
                </a:lnTo>
                <a:close/>
              </a:path>
              <a:path w="3106420" h="2380615">
                <a:moveTo>
                  <a:pt x="3096768" y="10668"/>
                </a:moveTo>
                <a:lnTo>
                  <a:pt x="10668" y="10668"/>
                </a:lnTo>
                <a:lnTo>
                  <a:pt x="10668" y="4572"/>
                </a:lnTo>
                <a:lnTo>
                  <a:pt x="3096768" y="4572"/>
                </a:lnTo>
                <a:lnTo>
                  <a:pt x="3096768" y="10668"/>
                </a:lnTo>
                <a:close/>
              </a:path>
              <a:path w="3106420" h="2380615">
                <a:moveTo>
                  <a:pt x="3096768" y="2374392"/>
                </a:moveTo>
                <a:lnTo>
                  <a:pt x="3096768" y="4572"/>
                </a:lnTo>
                <a:lnTo>
                  <a:pt x="3101340" y="10668"/>
                </a:lnTo>
                <a:lnTo>
                  <a:pt x="3105911" y="10668"/>
                </a:lnTo>
                <a:lnTo>
                  <a:pt x="3105911" y="2369820"/>
                </a:lnTo>
                <a:lnTo>
                  <a:pt x="3101340" y="2369820"/>
                </a:lnTo>
                <a:lnTo>
                  <a:pt x="3096768" y="2374392"/>
                </a:lnTo>
                <a:close/>
              </a:path>
              <a:path w="3106420" h="2380615">
                <a:moveTo>
                  <a:pt x="3105911" y="10668"/>
                </a:moveTo>
                <a:lnTo>
                  <a:pt x="3101340" y="10668"/>
                </a:lnTo>
                <a:lnTo>
                  <a:pt x="3096768" y="4572"/>
                </a:lnTo>
                <a:lnTo>
                  <a:pt x="3105911" y="4572"/>
                </a:lnTo>
                <a:lnTo>
                  <a:pt x="3105911" y="10668"/>
                </a:lnTo>
                <a:close/>
              </a:path>
              <a:path w="3106420" h="2380615">
                <a:moveTo>
                  <a:pt x="10668" y="2374392"/>
                </a:moveTo>
                <a:lnTo>
                  <a:pt x="6096" y="2369820"/>
                </a:lnTo>
                <a:lnTo>
                  <a:pt x="10668" y="2369820"/>
                </a:lnTo>
                <a:lnTo>
                  <a:pt x="10668" y="2374392"/>
                </a:lnTo>
                <a:close/>
              </a:path>
              <a:path w="3106420" h="2380615">
                <a:moveTo>
                  <a:pt x="3096768" y="2374392"/>
                </a:moveTo>
                <a:lnTo>
                  <a:pt x="10668" y="2374392"/>
                </a:lnTo>
                <a:lnTo>
                  <a:pt x="10668" y="2369820"/>
                </a:lnTo>
                <a:lnTo>
                  <a:pt x="3096768" y="2369820"/>
                </a:lnTo>
                <a:lnTo>
                  <a:pt x="3096768" y="2374392"/>
                </a:lnTo>
                <a:close/>
              </a:path>
              <a:path w="3106420" h="2380615">
                <a:moveTo>
                  <a:pt x="3105911" y="2374392"/>
                </a:moveTo>
                <a:lnTo>
                  <a:pt x="3096768" y="2374392"/>
                </a:lnTo>
                <a:lnTo>
                  <a:pt x="3101340" y="2369820"/>
                </a:lnTo>
                <a:lnTo>
                  <a:pt x="3105911" y="2369820"/>
                </a:lnTo>
                <a:lnTo>
                  <a:pt x="3105911" y="2374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6272" y="1142462"/>
            <a:ext cx="2694940" cy="2240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0"/>
              </a:lnSpc>
              <a:spcBef>
                <a:spcPts val="100"/>
              </a:spcBef>
            </a:pPr>
            <a:r>
              <a:rPr sz="1800" b="1" dirty="0">
                <a:solidFill>
                  <a:srgbClr val="0070BF"/>
                </a:solidFill>
                <a:latin typeface="Tahoma"/>
                <a:cs typeface="Tahoma"/>
              </a:rPr>
              <a:t>Process</a:t>
            </a:r>
            <a:r>
              <a:rPr sz="1800" b="1" spc="-6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800" b="1" spc="-50" dirty="0">
                <a:solidFill>
                  <a:srgbClr val="0070BF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1880"/>
              </a:lnSpc>
            </a:pPr>
            <a:r>
              <a:rPr sz="1600" b="1" spc="-10" dirty="0">
                <a:latin typeface="Consolas"/>
                <a:cs typeface="Consolas"/>
              </a:rPr>
              <a:t>while(TRUE)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b="1" spc="-50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234950" marR="5080">
              <a:lnSpc>
                <a:spcPct val="100000"/>
              </a:lnSpc>
            </a:pPr>
            <a:r>
              <a:rPr sz="1600" b="1" dirty="0">
                <a:solidFill>
                  <a:srgbClr val="0070BF"/>
                </a:solidFill>
                <a:latin typeface="Consolas"/>
                <a:cs typeface="Consolas"/>
              </a:rPr>
              <a:t>//</a:t>
            </a:r>
            <a:r>
              <a:rPr sz="1600" b="1" spc="-1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70BF"/>
                </a:solidFill>
                <a:latin typeface="Consolas"/>
                <a:cs typeface="Consolas"/>
              </a:rPr>
              <a:t>wait</a:t>
            </a:r>
            <a:r>
              <a:rPr sz="1600" b="1" spc="-1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70BF"/>
                </a:solidFill>
                <a:latin typeface="Consolas"/>
                <a:cs typeface="Consolas"/>
              </a:rPr>
              <a:t>for</a:t>
            </a:r>
            <a:r>
              <a:rPr sz="1600" b="1" spc="-2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600" b="1" spc="-20" dirty="0">
                <a:solidFill>
                  <a:srgbClr val="0070BF"/>
                </a:solidFill>
                <a:latin typeface="Consolas"/>
                <a:cs typeface="Consolas"/>
              </a:rPr>
              <a:t>turn</a:t>
            </a:r>
            <a:r>
              <a:rPr sz="1600" b="1" spc="50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while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(</a:t>
            </a:r>
            <a:r>
              <a:rPr sz="1600" b="1" dirty="0">
                <a:solidFill>
                  <a:srgbClr val="FF0000"/>
                </a:solidFill>
                <a:latin typeface="Consolas"/>
                <a:cs typeface="Consolas"/>
              </a:rPr>
              <a:t>turn</a:t>
            </a:r>
            <a:r>
              <a:rPr sz="1600" b="1" spc="-2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!=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25" dirty="0">
                <a:latin typeface="Consolas"/>
                <a:cs typeface="Consolas"/>
              </a:rPr>
              <a:t>1); </a:t>
            </a:r>
            <a:r>
              <a:rPr sz="1600" b="1" spc="-10" dirty="0">
                <a:latin typeface="Consolas"/>
                <a:cs typeface="Consolas"/>
              </a:rPr>
              <a:t>critical_section(); </a:t>
            </a:r>
            <a:r>
              <a:rPr sz="1600" b="1" dirty="0">
                <a:solidFill>
                  <a:srgbClr val="FF0000"/>
                </a:solidFill>
                <a:latin typeface="Consolas"/>
                <a:cs typeface="Consolas"/>
              </a:rPr>
              <a:t>turn</a:t>
            </a:r>
            <a:r>
              <a:rPr sz="1600" b="1" spc="-2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25" dirty="0">
                <a:latin typeface="Consolas"/>
                <a:cs typeface="Consolas"/>
              </a:rPr>
              <a:t>2; </a:t>
            </a:r>
            <a:r>
              <a:rPr sz="1600" b="1" spc="-10" dirty="0">
                <a:latin typeface="Consolas"/>
                <a:cs typeface="Consolas"/>
              </a:rPr>
              <a:t>noncritical_section();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b="1" spc="-50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28615" y="1130808"/>
            <a:ext cx="3240405" cy="2379345"/>
          </a:xfrm>
          <a:custGeom>
            <a:avLst/>
            <a:gdLst/>
            <a:ahLst/>
            <a:cxnLst/>
            <a:rect l="l" t="t" r="r" b="b"/>
            <a:pathLst>
              <a:path w="3240404" h="2379345">
                <a:moveTo>
                  <a:pt x="3238500" y="2378964"/>
                </a:moveTo>
                <a:lnTo>
                  <a:pt x="1524" y="2378964"/>
                </a:lnTo>
                <a:lnTo>
                  <a:pt x="0" y="2377440"/>
                </a:lnTo>
                <a:lnTo>
                  <a:pt x="0" y="1524"/>
                </a:lnTo>
                <a:lnTo>
                  <a:pt x="1524" y="0"/>
                </a:lnTo>
                <a:lnTo>
                  <a:pt x="3238500" y="0"/>
                </a:lnTo>
                <a:lnTo>
                  <a:pt x="3240024" y="1524"/>
                </a:lnTo>
                <a:lnTo>
                  <a:pt x="3240024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369820"/>
                </a:lnTo>
                <a:lnTo>
                  <a:pt x="4572" y="2369820"/>
                </a:lnTo>
                <a:lnTo>
                  <a:pt x="9144" y="2374392"/>
                </a:lnTo>
                <a:lnTo>
                  <a:pt x="3240024" y="2374392"/>
                </a:lnTo>
                <a:lnTo>
                  <a:pt x="3240024" y="2377440"/>
                </a:lnTo>
                <a:lnTo>
                  <a:pt x="3238500" y="2378964"/>
                </a:lnTo>
                <a:close/>
              </a:path>
              <a:path w="3240404" h="2379345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3240404" h="2379345">
                <a:moveTo>
                  <a:pt x="3230880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3230880" y="4572"/>
                </a:lnTo>
                <a:lnTo>
                  <a:pt x="3230880" y="9144"/>
                </a:lnTo>
                <a:close/>
              </a:path>
              <a:path w="3240404" h="2379345">
                <a:moveTo>
                  <a:pt x="3230880" y="2374392"/>
                </a:moveTo>
                <a:lnTo>
                  <a:pt x="3230880" y="4572"/>
                </a:lnTo>
                <a:lnTo>
                  <a:pt x="3235452" y="9144"/>
                </a:lnTo>
                <a:lnTo>
                  <a:pt x="3240024" y="9144"/>
                </a:lnTo>
                <a:lnTo>
                  <a:pt x="3240024" y="2369820"/>
                </a:lnTo>
                <a:lnTo>
                  <a:pt x="3235452" y="2369820"/>
                </a:lnTo>
                <a:lnTo>
                  <a:pt x="3230880" y="2374392"/>
                </a:lnTo>
                <a:close/>
              </a:path>
              <a:path w="3240404" h="2379345">
                <a:moveTo>
                  <a:pt x="3240024" y="9144"/>
                </a:moveTo>
                <a:lnTo>
                  <a:pt x="3235452" y="9144"/>
                </a:lnTo>
                <a:lnTo>
                  <a:pt x="3230880" y="4572"/>
                </a:lnTo>
                <a:lnTo>
                  <a:pt x="3240024" y="4572"/>
                </a:lnTo>
                <a:lnTo>
                  <a:pt x="3240024" y="9144"/>
                </a:lnTo>
                <a:close/>
              </a:path>
              <a:path w="3240404" h="2379345">
                <a:moveTo>
                  <a:pt x="9144" y="2374392"/>
                </a:moveTo>
                <a:lnTo>
                  <a:pt x="4572" y="2369820"/>
                </a:lnTo>
                <a:lnTo>
                  <a:pt x="9144" y="2369820"/>
                </a:lnTo>
                <a:lnTo>
                  <a:pt x="9144" y="2374392"/>
                </a:lnTo>
                <a:close/>
              </a:path>
              <a:path w="3240404" h="2379345">
                <a:moveTo>
                  <a:pt x="3230880" y="2374392"/>
                </a:moveTo>
                <a:lnTo>
                  <a:pt x="9144" y="2374392"/>
                </a:lnTo>
                <a:lnTo>
                  <a:pt x="9144" y="2369820"/>
                </a:lnTo>
                <a:lnTo>
                  <a:pt x="3230880" y="2369820"/>
                </a:lnTo>
                <a:lnTo>
                  <a:pt x="3230880" y="2374392"/>
                </a:lnTo>
                <a:close/>
              </a:path>
              <a:path w="3240404" h="2379345">
                <a:moveTo>
                  <a:pt x="3240024" y="2374392"/>
                </a:moveTo>
                <a:lnTo>
                  <a:pt x="3230880" y="2374392"/>
                </a:lnTo>
                <a:lnTo>
                  <a:pt x="3235452" y="2369820"/>
                </a:lnTo>
                <a:lnTo>
                  <a:pt x="3240024" y="2369820"/>
                </a:lnTo>
                <a:lnTo>
                  <a:pt x="3240024" y="2374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10346" y="1166907"/>
            <a:ext cx="2694940" cy="2240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0"/>
              </a:lnSpc>
              <a:spcBef>
                <a:spcPts val="100"/>
              </a:spcBef>
            </a:pPr>
            <a:r>
              <a:rPr sz="1800" b="1" dirty="0">
                <a:solidFill>
                  <a:srgbClr val="0070BF"/>
                </a:solidFill>
                <a:latin typeface="Tahoma"/>
                <a:cs typeface="Tahoma"/>
              </a:rPr>
              <a:t>Process</a:t>
            </a:r>
            <a:r>
              <a:rPr sz="1800" b="1" spc="-6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800" b="1" spc="-50" dirty="0">
                <a:solidFill>
                  <a:srgbClr val="0070BF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1880"/>
              </a:lnSpc>
            </a:pPr>
            <a:r>
              <a:rPr sz="1600" b="1" spc="-10" dirty="0">
                <a:latin typeface="Consolas"/>
                <a:cs typeface="Consolas"/>
              </a:rPr>
              <a:t>while(TRUE)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b="1" spc="-50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234950" marR="5080">
              <a:lnSpc>
                <a:spcPct val="100000"/>
              </a:lnSpc>
            </a:pPr>
            <a:r>
              <a:rPr sz="1600" b="1" dirty="0">
                <a:solidFill>
                  <a:srgbClr val="0070BF"/>
                </a:solidFill>
                <a:latin typeface="Consolas"/>
                <a:cs typeface="Consolas"/>
              </a:rPr>
              <a:t>//</a:t>
            </a:r>
            <a:r>
              <a:rPr sz="1600" b="1" spc="-1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70BF"/>
                </a:solidFill>
                <a:latin typeface="Consolas"/>
                <a:cs typeface="Consolas"/>
              </a:rPr>
              <a:t>wait</a:t>
            </a:r>
            <a:r>
              <a:rPr sz="1600" b="1" spc="-1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70BF"/>
                </a:solidFill>
                <a:latin typeface="Consolas"/>
                <a:cs typeface="Consolas"/>
              </a:rPr>
              <a:t>for</a:t>
            </a:r>
            <a:r>
              <a:rPr sz="1600" b="1" spc="-2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600" b="1" spc="-20" dirty="0">
                <a:solidFill>
                  <a:srgbClr val="0070BF"/>
                </a:solidFill>
                <a:latin typeface="Consolas"/>
                <a:cs typeface="Consolas"/>
              </a:rPr>
              <a:t>turn</a:t>
            </a:r>
            <a:r>
              <a:rPr sz="1600" b="1" spc="50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while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(</a:t>
            </a:r>
            <a:r>
              <a:rPr sz="1600" b="1" dirty="0">
                <a:solidFill>
                  <a:srgbClr val="FF0000"/>
                </a:solidFill>
                <a:latin typeface="Consolas"/>
                <a:cs typeface="Consolas"/>
              </a:rPr>
              <a:t>turn</a:t>
            </a:r>
            <a:r>
              <a:rPr sz="1600" b="1" spc="-2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!=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25" dirty="0">
                <a:latin typeface="Consolas"/>
                <a:cs typeface="Consolas"/>
              </a:rPr>
              <a:t>2); </a:t>
            </a:r>
            <a:r>
              <a:rPr sz="1600" b="1" spc="-10" dirty="0">
                <a:latin typeface="Consolas"/>
                <a:cs typeface="Consolas"/>
              </a:rPr>
              <a:t>critical_section(); </a:t>
            </a:r>
            <a:r>
              <a:rPr sz="1600" b="1" dirty="0">
                <a:solidFill>
                  <a:srgbClr val="FF0000"/>
                </a:solidFill>
                <a:latin typeface="Consolas"/>
                <a:cs typeface="Consolas"/>
              </a:rPr>
              <a:t>turn</a:t>
            </a:r>
            <a:r>
              <a:rPr sz="1600" b="1" spc="-2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25" dirty="0">
                <a:latin typeface="Consolas"/>
                <a:cs typeface="Consolas"/>
              </a:rPr>
              <a:t>1; </a:t>
            </a:r>
            <a:r>
              <a:rPr sz="1600" b="1" spc="-10" dirty="0">
                <a:latin typeface="Consolas"/>
                <a:cs typeface="Consolas"/>
              </a:rPr>
              <a:t>noncritical_section();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b="1" spc="-50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6600" y="272795"/>
            <a:ext cx="1609725" cy="701040"/>
          </a:xfrm>
          <a:custGeom>
            <a:avLst/>
            <a:gdLst/>
            <a:ahLst/>
            <a:cxnLst/>
            <a:rect l="l" t="t" r="r" b="b"/>
            <a:pathLst>
              <a:path w="1609725" h="701040">
                <a:moveTo>
                  <a:pt x="1609344" y="701040"/>
                </a:moveTo>
                <a:lnTo>
                  <a:pt x="0" y="701040"/>
                </a:lnTo>
                <a:lnTo>
                  <a:pt x="0" y="0"/>
                </a:lnTo>
                <a:lnTo>
                  <a:pt x="1609344" y="0"/>
                </a:lnTo>
                <a:lnTo>
                  <a:pt x="1609344" y="7620"/>
                </a:ln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lnTo>
                  <a:pt x="12192" y="687324"/>
                </a:lnTo>
                <a:lnTo>
                  <a:pt x="6096" y="687324"/>
                </a:lnTo>
                <a:lnTo>
                  <a:pt x="12192" y="694944"/>
                </a:lnTo>
                <a:lnTo>
                  <a:pt x="1609344" y="694944"/>
                </a:lnTo>
                <a:lnTo>
                  <a:pt x="1609344" y="701040"/>
                </a:lnTo>
                <a:close/>
              </a:path>
              <a:path w="1609725" h="701040">
                <a:moveTo>
                  <a:pt x="12192" y="13716"/>
                </a:move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close/>
              </a:path>
              <a:path w="1609725" h="701040">
                <a:moveTo>
                  <a:pt x="1595628" y="13716"/>
                </a:moveTo>
                <a:lnTo>
                  <a:pt x="12192" y="13716"/>
                </a:lnTo>
                <a:lnTo>
                  <a:pt x="12192" y="7620"/>
                </a:lnTo>
                <a:lnTo>
                  <a:pt x="1595628" y="7620"/>
                </a:lnTo>
                <a:lnTo>
                  <a:pt x="1595628" y="13716"/>
                </a:lnTo>
                <a:close/>
              </a:path>
              <a:path w="1609725" h="701040">
                <a:moveTo>
                  <a:pt x="1595628" y="694944"/>
                </a:moveTo>
                <a:lnTo>
                  <a:pt x="1595628" y="7620"/>
                </a:lnTo>
                <a:lnTo>
                  <a:pt x="1601724" y="13716"/>
                </a:lnTo>
                <a:lnTo>
                  <a:pt x="1609344" y="13716"/>
                </a:lnTo>
                <a:lnTo>
                  <a:pt x="1609344" y="687324"/>
                </a:lnTo>
                <a:lnTo>
                  <a:pt x="1601724" y="687324"/>
                </a:lnTo>
                <a:lnTo>
                  <a:pt x="1595628" y="694944"/>
                </a:lnTo>
                <a:close/>
              </a:path>
              <a:path w="1609725" h="701040">
                <a:moveTo>
                  <a:pt x="1609344" y="13716"/>
                </a:moveTo>
                <a:lnTo>
                  <a:pt x="1601724" y="13716"/>
                </a:lnTo>
                <a:lnTo>
                  <a:pt x="1595628" y="7620"/>
                </a:lnTo>
                <a:lnTo>
                  <a:pt x="1609344" y="7620"/>
                </a:lnTo>
                <a:lnTo>
                  <a:pt x="1609344" y="13716"/>
                </a:lnTo>
                <a:close/>
              </a:path>
              <a:path w="1609725" h="701040">
                <a:moveTo>
                  <a:pt x="12192" y="694944"/>
                </a:moveTo>
                <a:lnTo>
                  <a:pt x="6096" y="687324"/>
                </a:lnTo>
                <a:lnTo>
                  <a:pt x="12192" y="687324"/>
                </a:lnTo>
                <a:lnTo>
                  <a:pt x="12192" y="694944"/>
                </a:lnTo>
                <a:close/>
              </a:path>
              <a:path w="1609725" h="701040">
                <a:moveTo>
                  <a:pt x="1595628" y="694944"/>
                </a:moveTo>
                <a:lnTo>
                  <a:pt x="12192" y="694944"/>
                </a:lnTo>
                <a:lnTo>
                  <a:pt x="12192" y="687324"/>
                </a:lnTo>
                <a:lnTo>
                  <a:pt x="1595628" y="687324"/>
                </a:lnTo>
                <a:lnTo>
                  <a:pt x="1595628" y="694944"/>
                </a:lnTo>
                <a:close/>
              </a:path>
              <a:path w="1609725" h="701040">
                <a:moveTo>
                  <a:pt x="1609344" y="694944"/>
                </a:moveTo>
                <a:lnTo>
                  <a:pt x="1595628" y="694944"/>
                </a:lnTo>
                <a:lnTo>
                  <a:pt x="1601724" y="687324"/>
                </a:lnTo>
                <a:lnTo>
                  <a:pt x="1609344" y="687324"/>
                </a:lnTo>
                <a:lnTo>
                  <a:pt x="1609344" y="694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431995" y="478035"/>
            <a:ext cx="91566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070BF"/>
                </a:solidFill>
                <a:latin typeface="Consolas"/>
                <a:cs typeface="Consolas"/>
              </a:rPr>
              <a:t>Turn</a:t>
            </a:r>
            <a:r>
              <a:rPr sz="1600" spc="-2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70BF"/>
                </a:solidFill>
                <a:latin typeface="Consolas"/>
                <a:cs typeface="Consolas"/>
              </a:rPr>
              <a:t>=</a:t>
            </a:r>
            <a:r>
              <a:rPr sz="1600" spc="-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600" spc="-50" dirty="0">
                <a:solidFill>
                  <a:srgbClr val="0070BF"/>
                </a:solidFill>
                <a:latin typeface="Consolas"/>
                <a:cs typeface="Consolas"/>
              </a:rPr>
              <a:t>1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1000" y="2983992"/>
            <a:ext cx="649605" cy="114300"/>
          </a:xfrm>
          <a:custGeom>
            <a:avLst/>
            <a:gdLst/>
            <a:ahLst/>
            <a:cxnLst/>
            <a:rect l="l" t="t" r="r" b="b"/>
            <a:pathLst>
              <a:path w="649605" h="114300">
                <a:moveTo>
                  <a:pt x="534924" y="114300"/>
                </a:moveTo>
                <a:lnTo>
                  <a:pt x="534924" y="0"/>
                </a:lnTo>
                <a:lnTo>
                  <a:pt x="612153" y="38100"/>
                </a:lnTo>
                <a:lnTo>
                  <a:pt x="553212" y="38100"/>
                </a:lnTo>
                <a:lnTo>
                  <a:pt x="553212" y="76200"/>
                </a:lnTo>
                <a:lnTo>
                  <a:pt x="610121" y="76200"/>
                </a:lnTo>
                <a:lnTo>
                  <a:pt x="534924" y="114300"/>
                </a:lnTo>
                <a:close/>
              </a:path>
              <a:path w="649605" h="114300">
                <a:moveTo>
                  <a:pt x="534924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534924" y="38100"/>
                </a:lnTo>
                <a:lnTo>
                  <a:pt x="534924" y="76200"/>
                </a:lnTo>
                <a:close/>
              </a:path>
              <a:path w="649605" h="114300">
                <a:moveTo>
                  <a:pt x="610121" y="76200"/>
                </a:moveTo>
                <a:lnTo>
                  <a:pt x="553212" y="76200"/>
                </a:lnTo>
                <a:lnTo>
                  <a:pt x="553212" y="38100"/>
                </a:lnTo>
                <a:lnTo>
                  <a:pt x="612153" y="38100"/>
                </a:lnTo>
                <a:lnTo>
                  <a:pt x="649224" y="56388"/>
                </a:lnTo>
                <a:lnTo>
                  <a:pt x="610121" y="76200"/>
                </a:lnTo>
                <a:close/>
              </a:path>
            </a:pathLst>
          </a:custGeom>
          <a:solidFill>
            <a:srgbClr val="007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0" y="2263139"/>
            <a:ext cx="649605" cy="114300"/>
          </a:xfrm>
          <a:custGeom>
            <a:avLst/>
            <a:gdLst/>
            <a:ahLst/>
            <a:cxnLst/>
            <a:rect l="l" t="t" r="r" b="b"/>
            <a:pathLst>
              <a:path w="649604" h="114300">
                <a:moveTo>
                  <a:pt x="534924" y="114300"/>
                </a:moveTo>
                <a:lnTo>
                  <a:pt x="534924" y="0"/>
                </a:lnTo>
                <a:lnTo>
                  <a:pt x="610121" y="38100"/>
                </a:lnTo>
                <a:lnTo>
                  <a:pt x="553212" y="38100"/>
                </a:lnTo>
                <a:lnTo>
                  <a:pt x="553212" y="76200"/>
                </a:lnTo>
                <a:lnTo>
                  <a:pt x="612153" y="76200"/>
                </a:lnTo>
                <a:lnTo>
                  <a:pt x="534924" y="114300"/>
                </a:lnTo>
                <a:close/>
              </a:path>
              <a:path w="649604" h="114300">
                <a:moveTo>
                  <a:pt x="534924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534924" y="38100"/>
                </a:lnTo>
                <a:lnTo>
                  <a:pt x="534924" y="76200"/>
                </a:lnTo>
                <a:close/>
              </a:path>
              <a:path w="649604" h="114300">
                <a:moveTo>
                  <a:pt x="612153" y="76200"/>
                </a:moveTo>
                <a:lnTo>
                  <a:pt x="553212" y="76200"/>
                </a:lnTo>
                <a:lnTo>
                  <a:pt x="553212" y="38100"/>
                </a:lnTo>
                <a:lnTo>
                  <a:pt x="610121" y="38100"/>
                </a:lnTo>
                <a:lnTo>
                  <a:pt x="649224" y="57912"/>
                </a:lnTo>
                <a:lnTo>
                  <a:pt x="612153" y="76200"/>
                </a:lnTo>
                <a:close/>
              </a:path>
            </a:pathLst>
          </a:custGeom>
          <a:solidFill>
            <a:srgbClr val="007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Strict</a:t>
            </a:r>
            <a:r>
              <a:rPr spc="-60" dirty="0"/>
              <a:t> </a:t>
            </a:r>
            <a:r>
              <a:rPr spc="-10" dirty="0"/>
              <a:t>Alternation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383" y="3997001"/>
            <a:ext cx="8145145" cy="220218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Problem</a:t>
            </a:r>
            <a:r>
              <a:rPr sz="2100" spc="-3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with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strict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alteration</a:t>
            </a:r>
            <a:endParaRPr sz="2100">
              <a:latin typeface="Tahoma"/>
              <a:cs typeface="Tahoma"/>
            </a:endParaRPr>
          </a:p>
          <a:p>
            <a:pPr marL="354965" marR="5080" indent="-342900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Violation:</a:t>
            </a:r>
            <a:r>
              <a:rPr sz="2100" spc="-6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No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process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running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outside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its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critical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section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may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block </a:t>
            </a:r>
            <a:r>
              <a:rPr sz="2100" dirty="0">
                <a:latin typeface="Tahoma"/>
                <a:cs typeface="Tahoma"/>
              </a:rPr>
              <a:t>other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processes</a:t>
            </a:r>
            <a:endParaRPr sz="2100">
              <a:latin typeface="Tahoma"/>
              <a:cs typeface="Tahoma"/>
            </a:endParaRPr>
          </a:p>
          <a:p>
            <a:pPr marL="354965" marR="544830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	This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algorithm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requires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that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the</a:t>
            </a:r>
            <a:r>
              <a:rPr sz="2100" spc="-5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processes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strictly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alternate</a:t>
            </a:r>
            <a:r>
              <a:rPr sz="2100" spc="-70" dirty="0">
                <a:latin typeface="Tahoma"/>
                <a:cs typeface="Tahoma"/>
              </a:rPr>
              <a:t> </a:t>
            </a:r>
            <a:r>
              <a:rPr sz="2100" spc="-25" dirty="0">
                <a:latin typeface="Tahoma"/>
                <a:cs typeface="Tahoma"/>
              </a:rPr>
              <a:t>in </a:t>
            </a:r>
            <a:r>
              <a:rPr sz="2100" dirty="0">
                <a:latin typeface="Tahoma"/>
                <a:cs typeface="Tahoma"/>
              </a:rPr>
              <a:t>entering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the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critical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section</a:t>
            </a:r>
            <a:endParaRPr sz="21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Taking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turns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is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not</a:t>
            </a:r>
            <a:r>
              <a:rPr sz="2100" spc="-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a</a:t>
            </a:r>
            <a:r>
              <a:rPr sz="2100" spc="-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good</a:t>
            </a:r>
            <a:r>
              <a:rPr sz="2100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idea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if</a:t>
            </a:r>
            <a:r>
              <a:rPr sz="2100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one</a:t>
            </a:r>
            <a:r>
              <a:rPr sz="2100" spc="-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of</a:t>
            </a:r>
            <a:r>
              <a:rPr sz="2100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the</a:t>
            </a:r>
            <a:r>
              <a:rPr sz="2100" spc="-3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processes</a:t>
            </a:r>
            <a:r>
              <a:rPr sz="2100" spc="-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is</a:t>
            </a:r>
            <a:r>
              <a:rPr sz="2100" spc="-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slower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9704" y="1120140"/>
            <a:ext cx="3537585" cy="2764790"/>
          </a:xfrm>
          <a:custGeom>
            <a:avLst/>
            <a:gdLst/>
            <a:ahLst/>
            <a:cxnLst/>
            <a:rect l="l" t="t" r="r" b="b"/>
            <a:pathLst>
              <a:path w="3537585" h="2764790">
                <a:moveTo>
                  <a:pt x="3535680" y="2764536"/>
                </a:moveTo>
                <a:lnTo>
                  <a:pt x="1524" y="2764536"/>
                </a:lnTo>
                <a:lnTo>
                  <a:pt x="0" y="2763012"/>
                </a:lnTo>
                <a:lnTo>
                  <a:pt x="0" y="3048"/>
                </a:lnTo>
                <a:lnTo>
                  <a:pt x="1524" y="0"/>
                </a:lnTo>
                <a:lnTo>
                  <a:pt x="3535680" y="0"/>
                </a:lnTo>
                <a:lnTo>
                  <a:pt x="3537203" y="3048"/>
                </a:lnTo>
                <a:lnTo>
                  <a:pt x="3537203" y="4572"/>
                </a:ln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2755391"/>
                </a:lnTo>
                <a:lnTo>
                  <a:pt x="4572" y="2755391"/>
                </a:lnTo>
                <a:lnTo>
                  <a:pt x="9144" y="2759964"/>
                </a:lnTo>
                <a:lnTo>
                  <a:pt x="3537203" y="2759964"/>
                </a:lnTo>
                <a:lnTo>
                  <a:pt x="3537203" y="2763012"/>
                </a:lnTo>
                <a:lnTo>
                  <a:pt x="3535680" y="2764536"/>
                </a:lnTo>
                <a:close/>
              </a:path>
              <a:path w="3537585" h="2764790">
                <a:moveTo>
                  <a:pt x="9144" y="10668"/>
                </a:move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close/>
              </a:path>
              <a:path w="3537585" h="2764790">
                <a:moveTo>
                  <a:pt x="3528060" y="10668"/>
                </a:moveTo>
                <a:lnTo>
                  <a:pt x="9144" y="10668"/>
                </a:lnTo>
                <a:lnTo>
                  <a:pt x="9144" y="4572"/>
                </a:lnTo>
                <a:lnTo>
                  <a:pt x="3528060" y="4572"/>
                </a:lnTo>
                <a:lnTo>
                  <a:pt x="3528060" y="10668"/>
                </a:lnTo>
                <a:close/>
              </a:path>
              <a:path w="3537585" h="2764790">
                <a:moveTo>
                  <a:pt x="3528060" y="2759964"/>
                </a:moveTo>
                <a:lnTo>
                  <a:pt x="3528060" y="4572"/>
                </a:lnTo>
                <a:lnTo>
                  <a:pt x="3532632" y="10668"/>
                </a:lnTo>
                <a:lnTo>
                  <a:pt x="3537203" y="10668"/>
                </a:lnTo>
                <a:lnTo>
                  <a:pt x="3537203" y="2755391"/>
                </a:lnTo>
                <a:lnTo>
                  <a:pt x="3532632" y="2755391"/>
                </a:lnTo>
                <a:lnTo>
                  <a:pt x="3528060" y="2759964"/>
                </a:lnTo>
                <a:close/>
              </a:path>
              <a:path w="3537585" h="2764790">
                <a:moveTo>
                  <a:pt x="3537203" y="10668"/>
                </a:moveTo>
                <a:lnTo>
                  <a:pt x="3532632" y="10668"/>
                </a:lnTo>
                <a:lnTo>
                  <a:pt x="3528060" y="4572"/>
                </a:lnTo>
                <a:lnTo>
                  <a:pt x="3537203" y="4572"/>
                </a:lnTo>
                <a:lnTo>
                  <a:pt x="3537203" y="10668"/>
                </a:lnTo>
                <a:close/>
              </a:path>
              <a:path w="3537585" h="2764790">
                <a:moveTo>
                  <a:pt x="9144" y="2759964"/>
                </a:moveTo>
                <a:lnTo>
                  <a:pt x="4572" y="2755391"/>
                </a:lnTo>
                <a:lnTo>
                  <a:pt x="9144" y="2755391"/>
                </a:lnTo>
                <a:lnTo>
                  <a:pt x="9144" y="2759964"/>
                </a:lnTo>
                <a:close/>
              </a:path>
              <a:path w="3537585" h="2764790">
                <a:moveTo>
                  <a:pt x="3528060" y="2759964"/>
                </a:moveTo>
                <a:lnTo>
                  <a:pt x="9144" y="2759964"/>
                </a:lnTo>
                <a:lnTo>
                  <a:pt x="9144" y="2755391"/>
                </a:lnTo>
                <a:lnTo>
                  <a:pt x="3528060" y="2755391"/>
                </a:lnTo>
                <a:lnTo>
                  <a:pt x="3528060" y="2759964"/>
                </a:lnTo>
                <a:close/>
              </a:path>
              <a:path w="3537585" h="2764790">
                <a:moveTo>
                  <a:pt x="3537203" y="2759964"/>
                </a:moveTo>
                <a:lnTo>
                  <a:pt x="3528060" y="2759964"/>
                </a:lnTo>
                <a:lnTo>
                  <a:pt x="3532632" y="2755391"/>
                </a:lnTo>
                <a:lnTo>
                  <a:pt x="3537203" y="2755391"/>
                </a:lnTo>
                <a:lnTo>
                  <a:pt x="3537203" y="2759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2976" y="1156210"/>
            <a:ext cx="3223895" cy="264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70"/>
              </a:lnSpc>
              <a:spcBef>
                <a:spcPts val="100"/>
              </a:spcBef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Process</a:t>
            </a:r>
            <a:r>
              <a:rPr sz="2100" spc="-6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0" dirty="0">
                <a:solidFill>
                  <a:srgbClr val="0070BF"/>
                </a:solidFill>
                <a:latin typeface="Tahoma"/>
                <a:cs typeface="Tahoma"/>
              </a:rPr>
              <a:t>1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ts val="2230"/>
              </a:lnSpc>
            </a:pPr>
            <a:r>
              <a:rPr sz="1900" spc="-10" dirty="0">
                <a:latin typeface="Consolas"/>
                <a:cs typeface="Consolas"/>
              </a:rPr>
              <a:t>while(TRUE)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00" spc="-50" dirty="0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  <a:p>
            <a:pPr marL="277495" marR="404495">
              <a:lnSpc>
                <a:spcPct val="100000"/>
              </a:lnSpc>
            </a:pPr>
            <a:r>
              <a:rPr sz="1900" dirty="0">
                <a:solidFill>
                  <a:srgbClr val="0070BF"/>
                </a:solidFill>
                <a:latin typeface="Consolas"/>
                <a:cs typeface="Consolas"/>
              </a:rPr>
              <a:t>//</a:t>
            </a:r>
            <a:r>
              <a:rPr sz="1900" spc="-2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70BF"/>
                </a:solidFill>
                <a:latin typeface="Consolas"/>
                <a:cs typeface="Consolas"/>
              </a:rPr>
              <a:t>wait for </a:t>
            </a:r>
            <a:r>
              <a:rPr sz="1900" spc="-20" dirty="0">
                <a:solidFill>
                  <a:srgbClr val="0070BF"/>
                </a:solidFill>
                <a:latin typeface="Consolas"/>
                <a:cs typeface="Consolas"/>
              </a:rPr>
              <a:t>turn </a:t>
            </a:r>
            <a:r>
              <a:rPr sz="1900" dirty="0">
                <a:latin typeface="Consolas"/>
                <a:cs typeface="Consolas"/>
              </a:rPr>
              <a:t>while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(</a:t>
            </a:r>
            <a:r>
              <a:rPr sz="1900" dirty="0">
                <a:solidFill>
                  <a:srgbClr val="FF0000"/>
                </a:solidFill>
                <a:latin typeface="Consolas"/>
                <a:cs typeface="Consolas"/>
              </a:rPr>
              <a:t>turn</a:t>
            </a:r>
            <a:r>
              <a:rPr sz="1900" spc="-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!=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25" dirty="0">
                <a:latin typeface="Consolas"/>
                <a:cs typeface="Consolas"/>
              </a:rPr>
              <a:t>1); </a:t>
            </a:r>
            <a:r>
              <a:rPr sz="1900" spc="-10" dirty="0">
                <a:latin typeface="Consolas"/>
                <a:cs typeface="Consolas"/>
              </a:rPr>
              <a:t>critical_section(); </a:t>
            </a:r>
            <a:r>
              <a:rPr sz="1900" dirty="0">
                <a:solidFill>
                  <a:srgbClr val="FF0000"/>
                </a:solidFill>
                <a:latin typeface="Consolas"/>
                <a:cs typeface="Consolas"/>
              </a:rPr>
              <a:t>turn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5" dirty="0">
                <a:latin typeface="Consolas"/>
                <a:cs typeface="Consolas"/>
              </a:rPr>
              <a:t> </a:t>
            </a:r>
            <a:r>
              <a:rPr sz="1900" spc="-25" dirty="0">
                <a:latin typeface="Consolas"/>
                <a:cs typeface="Consolas"/>
              </a:rPr>
              <a:t>2;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10" dirty="0">
                <a:latin typeface="Consolas"/>
                <a:cs typeface="Consolas"/>
              </a:rPr>
              <a:t>noncritical_section();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00" spc="-50" dirty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07864" y="1120140"/>
            <a:ext cx="3594100" cy="2764790"/>
          </a:xfrm>
          <a:custGeom>
            <a:avLst/>
            <a:gdLst/>
            <a:ahLst/>
            <a:cxnLst/>
            <a:rect l="l" t="t" r="r" b="b"/>
            <a:pathLst>
              <a:path w="3594100" h="2764790">
                <a:moveTo>
                  <a:pt x="3592068" y="2764536"/>
                </a:moveTo>
                <a:lnTo>
                  <a:pt x="3048" y="2764536"/>
                </a:lnTo>
                <a:lnTo>
                  <a:pt x="0" y="2763012"/>
                </a:lnTo>
                <a:lnTo>
                  <a:pt x="0" y="3048"/>
                </a:lnTo>
                <a:lnTo>
                  <a:pt x="3048" y="0"/>
                </a:lnTo>
                <a:lnTo>
                  <a:pt x="3592068" y="0"/>
                </a:lnTo>
                <a:lnTo>
                  <a:pt x="3593592" y="3048"/>
                </a:lnTo>
                <a:lnTo>
                  <a:pt x="3593592" y="4572"/>
                </a:lnTo>
                <a:lnTo>
                  <a:pt x="10668" y="4572"/>
                </a:lnTo>
                <a:lnTo>
                  <a:pt x="6096" y="10668"/>
                </a:lnTo>
                <a:lnTo>
                  <a:pt x="10668" y="10668"/>
                </a:lnTo>
                <a:lnTo>
                  <a:pt x="10668" y="2755391"/>
                </a:lnTo>
                <a:lnTo>
                  <a:pt x="6096" y="2755391"/>
                </a:lnTo>
                <a:lnTo>
                  <a:pt x="10668" y="2759964"/>
                </a:lnTo>
                <a:lnTo>
                  <a:pt x="3593592" y="2759964"/>
                </a:lnTo>
                <a:lnTo>
                  <a:pt x="3593592" y="2763012"/>
                </a:lnTo>
                <a:lnTo>
                  <a:pt x="3592068" y="2764536"/>
                </a:lnTo>
                <a:close/>
              </a:path>
              <a:path w="3594100" h="2764790">
                <a:moveTo>
                  <a:pt x="10668" y="10668"/>
                </a:moveTo>
                <a:lnTo>
                  <a:pt x="6096" y="10668"/>
                </a:lnTo>
                <a:lnTo>
                  <a:pt x="10668" y="4572"/>
                </a:lnTo>
                <a:lnTo>
                  <a:pt x="10668" y="10668"/>
                </a:lnTo>
                <a:close/>
              </a:path>
              <a:path w="3594100" h="2764790">
                <a:moveTo>
                  <a:pt x="3584448" y="10668"/>
                </a:moveTo>
                <a:lnTo>
                  <a:pt x="10668" y="10668"/>
                </a:lnTo>
                <a:lnTo>
                  <a:pt x="10668" y="4572"/>
                </a:lnTo>
                <a:lnTo>
                  <a:pt x="3584448" y="4572"/>
                </a:lnTo>
                <a:lnTo>
                  <a:pt x="3584448" y="10668"/>
                </a:lnTo>
                <a:close/>
              </a:path>
              <a:path w="3594100" h="2764790">
                <a:moveTo>
                  <a:pt x="3584448" y="2759964"/>
                </a:moveTo>
                <a:lnTo>
                  <a:pt x="3584448" y="4572"/>
                </a:lnTo>
                <a:lnTo>
                  <a:pt x="3589019" y="10668"/>
                </a:lnTo>
                <a:lnTo>
                  <a:pt x="3593592" y="10668"/>
                </a:lnTo>
                <a:lnTo>
                  <a:pt x="3593592" y="2755391"/>
                </a:lnTo>
                <a:lnTo>
                  <a:pt x="3589019" y="2755391"/>
                </a:lnTo>
                <a:lnTo>
                  <a:pt x="3584448" y="2759964"/>
                </a:lnTo>
                <a:close/>
              </a:path>
              <a:path w="3594100" h="2764790">
                <a:moveTo>
                  <a:pt x="3593592" y="10668"/>
                </a:moveTo>
                <a:lnTo>
                  <a:pt x="3589019" y="10668"/>
                </a:lnTo>
                <a:lnTo>
                  <a:pt x="3584448" y="4572"/>
                </a:lnTo>
                <a:lnTo>
                  <a:pt x="3593592" y="4572"/>
                </a:lnTo>
                <a:lnTo>
                  <a:pt x="3593592" y="10668"/>
                </a:lnTo>
                <a:close/>
              </a:path>
              <a:path w="3594100" h="2764790">
                <a:moveTo>
                  <a:pt x="10668" y="2759964"/>
                </a:moveTo>
                <a:lnTo>
                  <a:pt x="6096" y="2755391"/>
                </a:lnTo>
                <a:lnTo>
                  <a:pt x="10668" y="2755391"/>
                </a:lnTo>
                <a:lnTo>
                  <a:pt x="10668" y="2759964"/>
                </a:lnTo>
                <a:close/>
              </a:path>
              <a:path w="3594100" h="2764790">
                <a:moveTo>
                  <a:pt x="3584448" y="2759964"/>
                </a:moveTo>
                <a:lnTo>
                  <a:pt x="10668" y="2759964"/>
                </a:lnTo>
                <a:lnTo>
                  <a:pt x="10668" y="2755391"/>
                </a:lnTo>
                <a:lnTo>
                  <a:pt x="3584448" y="2755391"/>
                </a:lnTo>
                <a:lnTo>
                  <a:pt x="3584448" y="2759964"/>
                </a:lnTo>
                <a:close/>
              </a:path>
              <a:path w="3594100" h="2764790">
                <a:moveTo>
                  <a:pt x="3593592" y="2759964"/>
                </a:moveTo>
                <a:lnTo>
                  <a:pt x="3584448" y="2759964"/>
                </a:lnTo>
                <a:lnTo>
                  <a:pt x="3589019" y="2755391"/>
                </a:lnTo>
                <a:lnTo>
                  <a:pt x="3593592" y="2755391"/>
                </a:lnTo>
                <a:lnTo>
                  <a:pt x="3593592" y="2759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91093" y="1156210"/>
            <a:ext cx="3223895" cy="264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70"/>
              </a:lnSpc>
              <a:spcBef>
                <a:spcPts val="100"/>
              </a:spcBef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Process</a:t>
            </a:r>
            <a:r>
              <a:rPr sz="2100" spc="-6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0" dirty="0">
                <a:solidFill>
                  <a:srgbClr val="0070BF"/>
                </a:solidFill>
                <a:latin typeface="Tahoma"/>
                <a:cs typeface="Tahoma"/>
              </a:rPr>
              <a:t>2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ts val="2230"/>
              </a:lnSpc>
            </a:pPr>
            <a:r>
              <a:rPr sz="1900" spc="-10" dirty="0">
                <a:latin typeface="Consolas"/>
                <a:cs typeface="Consolas"/>
              </a:rPr>
              <a:t>while(TRUE)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00" spc="-50" dirty="0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  <a:p>
            <a:pPr marL="277495" marR="404495">
              <a:lnSpc>
                <a:spcPct val="100000"/>
              </a:lnSpc>
            </a:pPr>
            <a:r>
              <a:rPr sz="1900" dirty="0">
                <a:solidFill>
                  <a:srgbClr val="0070BF"/>
                </a:solidFill>
                <a:latin typeface="Consolas"/>
                <a:cs typeface="Consolas"/>
              </a:rPr>
              <a:t>//</a:t>
            </a:r>
            <a:r>
              <a:rPr sz="1900" spc="-2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70BF"/>
                </a:solidFill>
                <a:latin typeface="Consolas"/>
                <a:cs typeface="Consolas"/>
              </a:rPr>
              <a:t>wait for </a:t>
            </a:r>
            <a:r>
              <a:rPr sz="1900" spc="-20" dirty="0">
                <a:solidFill>
                  <a:srgbClr val="0070BF"/>
                </a:solidFill>
                <a:latin typeface="Consolas"/>
                <a:cs typeface="Consolas"/>
              </a:rPr>
              <a:t>turn </a:t>
            </a:r>
            <a:r>
              <a:rPr sz="1900" dirty="0">
                <a:latin typeface="Consolas"/>
                <a:cs typeface="Consolas"/>
              </a:rPr>
              <a:t>while</a:t>
            </a:r>
            <a:r>
              <a:rPr sz="1900" spc="-3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(</a:t>
            </a:r>
            <a:r>
              <a:rPr sz="1900" dirty="0">
                <a:solidFill>
                  <a:srgbClr val="FF0000"/>
                </a:solidFill>
                <a:latin typeface="Consolas"/>
                <a:cs typeface="Consolas"/>
              </a:rPr>
              <a:t>turn</a:t>
            </a:r>
            <a:r>
              <a:rPr sz="1900" spc="-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!=</a:t>
            </a:r>
            <a:r>
              <a:rPr sz="1900" spc="-10" dirty="0">
                <a:latin typeface="Consolas"/>
                <a:cs typeface="Consolas"/>
              </a:rPr>
              <a:t> </a:t>
            </a:r>
            <a:r>
              <a:rPr sz="1900" spc="-25" dirty="0">
                <a:latin typeface="Consolas"/>
                <a:cs typeface="Consolas"/>
              </a:rPr>
              <a:t>2); </a:t>
            </a:r>
            <a:r>
              <a:rPr sz="1900" spc="-10" dirty="0">
                <a:latin typeface="Consolas"/>
                <a:cs typeface="Consolas"/>
              </a:rPr>
              <a:t>critical_section(); </a:t>
            </a:r>
            <a:r>
              <a:rPr sz="1900" dirty="0">
                <a:solidFill>
                  <a:srgbClr val="FF0000"/>
                </a:solidFill>
                <a:latin typeface="Consolas"/>
                <a:cs typeface="Consolas"/>
              </a:rPr>
              <a:t>turn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5" dirty="0">
                <a:latin typeface="Consolas"/>
                <a:cs typeface="Consolas"/>
              </a:rPr>
              <a:t> </a:t>
            </a:r>
            <a:r>
              <a:rPr sz="1900" spc="-25" dirty="0">
                <a:latin typeface="Consolas"/>
                <a:cs typeface="Consolas"/>
              </a:rPr>
              <a:t>1;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spc="-10" dirty="0">
                <a:latin typeface="Consolas"/>
                <a:cs typeface="Consolas"/>
              </a:rPr>
              <a:t>noncritical_section();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00" spc="-50" dirty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Yet</a:t>
            </a:r>
            <a:r>
              <a:rPr spc="-50" dirty="0"/>
              <a:t> </a:t>
            </a:r>
            <a:r>
              <a:rPr dirty="0"/>
              <a:t>Another</a:t>
            </a:r>
            <a:r>
              <a:rPr spc="-65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383" y="1018750"/>
            <a:ext cx="8218170" cy="217551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615"/>
              </a:spcBef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Strick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alternation</a:t>
            </a:r>
            <a:endParaRPr sz="21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Although it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was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Process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1’s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spc="-20" dirty="0">
                <a:solidFill>
                  <a:srgbClr val="0070BF"/>
                </a:solidFill>
                <a:latin typeface="Tahoma"/>
                <a:cs typeface="Tahoma"/>
              </a:rPr>
              <a:t>turn</a:t>
            </a:r>
            <a:endParaRPr sz="19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But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Process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1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was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not</a:t>
            </a:r>
            <a:r>
              <a:rPr sz="1900" spc="-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interested</a:t>
            </a:r>
            <a:endParaRPr sz="19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500"/>
              </a:spcBef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Solution: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Remember</a:t>
            </a:r>
            <a:r>
              <a:rPr sz="2100" spc="-4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whether</a:t>
            </a:r>
            <a:r>
              <a:rPr sz="2100" spc="-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a</a:t>
            </a:r>
            <a:r>
              <a:rPr sz="2100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process</a:t>
            </a:r>
            <a:r>
              <a:rPr sz="2100" spc="-3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is</a:t>
            </a:r>
            <a:r>
              <a:rPr sz="2100" spc="-3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interested</a:t>
            </a:r>
            <a:r>
              <a:rPr sz="2100" spc="-4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in</a:t>
            </a:r>
            <a:r>
              <a:rPr sz="2100" spc="-3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CS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or</a:t>
            </a:r>
            <a:r>
              <a:rPr sz="2100" spc="-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25" dirty="0">
                <a:solidFill>
                  <a:srgbClr val="0070BF"/>
                </a:solidFill>
                <a:latin typeface="Tahoma"/>
                <a:cs typeface="Tahoma"/>
              </a:rPr>
              <a:t>not</a:t>
            </a:r>
            <a:endParaRPr sz="21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380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Replace</a:t>
            </a:r>
            <a:r>
              <a:rPr sz="1900" spc="-5" dirty="0"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Consolas"/>
                <a:cs typeface="Consolas"/>
              </a:rPr>
              <a:t>int</a:t>
            </a:r>
            <a:r>
              <a:rPr sz="1900" spc="-3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70BF"/>
                </a:solidFill>
                <a:latin typeface="Consolas"/>
                <a:cs typeface="Consolas"/>
              </a:rPr>
              <a:t>turn</a:t>
            </a:r>
            <a:r>
              <a:rPr sz="1900" spc="-4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900" dirty="0">
                <a:latin typeface="Tahoma"/>
                <a:cs typeface="Tahoma"/>
              </a:rPr>
              <a:t>with </a:t>
            </a:r>
            <a:r>
              <a:rPr sz="1900" dirty="0">
                <a:solidFill>
                  <a:srgbClr val="0070BF"/>
                </a:solidFill>
                <a:latin typeface="Consolas"/>
                <a:cs typeface="Consolas"/>
              </a:rPr>
              <a:t>bool</a:t>
            </a:r>
            <a:r>
              <a:rPr sz="1900" spc="-2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900" spc="-10" dirty="0">
                <a:solidFill>
                  <a:srgbClr val="0070BF"/>
                </a:solidFill>
                <a:latin typeface="Consolas"/>
                <a:cs typeface="Consolas"/>
              </a:rPr>
              <a:t>interested[2]</a:t>
            </a:r>
            <a:endParaRPr sz="1900">
              <a:latin typeface="Consolas"/>
              <a:cs typeface="Consolas"/>
            </a:endParaRPr>
          </a:p>
          <a:p>
            <a:pPr marL="756285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For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example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Consolas"/>
                <a:cs typeface="Consolas"/>
              </a:rPr>
              <a:t>interested[0]</a:t>
            </a:r>
            <a:r>
              <a:rPr sz="1900" spc="-1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70BF"/>
                </a:solidFill>
                <a:latin typeface="Consolas"/>
                <a:cs typeface="Consolas"/>
              </a:rPr>
              <a:t>=</a:t>
            </a:r>
            <a:r>
              <a:rPr sz="1900" spc="-5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70BF"/>
                </a:solidFill>
                <a:latin typeface="Consolas"/>
                <a:cs typeface="Consolas"/>
              </a:rPr>
              <a:t>FALSE</a:t>
            </a:r>
            <a:r>
              <a:rPr sz="1900" spc="-3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900" dirty="0">
                <a:latin typeface="Wingdings"/>
                <a:cs typeface="Wingdings"/>
              </a:rPr>
              <a:t></a:t>
            </a:r>
            <a:r>
              <a:rPr sz="1900" spc="10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ahoma"/>
                <a:cs typeface="Tahoma"/>
              </a:rPr>
              <a:t>Process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0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is</a:t>
            </a:r>
            <a:r>
              <a:rPr sz="1900" spc="-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not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interested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6887" y="3352800"/>
            <a:ext cx="4258310" cy="3057525"/>
          </a:xfrm>
          <a:custGeom>
            <a:avLst/>
            <a:gdLst/>
            <a:ahLst/>
            <a:cxnLst/>
            <a:rect l="l" t="t" r="r" b="b"/>
            <a:pathLst>
              <a:path w="4258310" h="3057525">
                <a:moveTo>
                  <a:pt x="4256532" y="3057144"/>
                </a:moveTo>
                <a:lnTo>
                  <a:pt x="3048" y="3057144"/>
                </a:lnTo>
                <a:lnTo>
                  <a:pt x="0" y="3054096"/>
                </a:lnTo>
                <a:lnTo>
                  <a:pt x="0" y="1524"/>
                </a:lnTo>
                <a:lnTo>
                  <a:pt x="3048" y="0"/>
                </a:lnTo>
                <a:lnTo>
                  <a:pt x="4256532" y="0"/>
                </a:lnTo>
                <a:lnTo>
                  <a:pt x="4258056" y="1524"/>
                </a:lnTo>
                <a:lnTo>
                  <a:pt x="4258056" y="4572"/>
                </a:lnTo>
                <a:lnTo>
                  <a:pt x="10668" y="4572"/>
                </a:lnTo>
                <a:lnTo>
                  <a:pt x="6096" y="9144"/>
                </a:lnTo>
                <a:lnTo>
                  <a:pt x="10668" y="9144"/>
                </a:lnTo>
                <a:lnTo>
                  <a:pt x="10668" y="3046475"/>
                </a:lnTo>
                <a:lnTo>
                  <a:pt x="6096" y="3046475"/>
                </a:lnTo>
                <a:lnTo>
                  <a:pt x="10668" y="3052572"/>
                </a:lnTo>
                <a:lnTo>
                  <a:pt x="4258056" y="3052572"/>
                </a:lnTo>
                <a:lnTo>
                  <a:pt x="4258056" y="3054096"/>
                </a:lnTo>
                <a:lnTo>
                  <a:pt x="4256532" y="3057144"/>
                </a:lnTo>
                <a:close/>
              </a:path>
              <a:path w="4258310" h="3057525">
                <a:moveTo>
                  <a:pt x="10668" y="9144"/>
                </a:moveTo>
                <a:lnTo>
                  <a:pt x="6096" y="9144"/>
                </a:lnTo>
                <a:lnTo>
                  <a:pt x="10668" y="4572"/>
                </a:lnTo>
                <a:lnTo>
                  <a:pt x="10668" y="9144"/>
                </a:lnTo>
                <a:close/>
              </a:path>
              <a:path w="4258310" h="3057525">
                <a:moveTo>
                  <a:pt x="4248912" y="9144"/>
                </a:moveTo>
                <a:lnTo>
                  <a:pt x="10668" y="9144"/>
                </a:lnTo>
                <a:lnTo>
                  <a:pt x="10668" y="4572"/>
                </a:lnTo>
                <a:lnTo>
                  <a:pt x="4248912" y="4572"/>
                </a:lnTo>
                <a:lnTo>
                  <a:pt x="4248912" y="9144"/>
                </a:lnTo>
                <a:close/>
              </a:path>
              <a:path w="4258310" h="3057525">
                <a:moveTo>
                  <a:pt x="4248912" y="3052572"/>
                </a:moveTo>
                <a:lnTo>
                  <a:pt x="4248912" y="4572"/>
                </a:lnTo>
                <a:lnTo>
                  <a:pt x="4253484" y="9144"/>
                </a:lnTo>
                <a:lnTo>
                  <a:pt x="4258056" y="9144"/>
                </a:lnTo>
                <a:lnTo>
                  <a:pt x="4258056" y="3046475"/>
                </a:lnTo>
                <a:lnTo>
                  <a:pt x="4253484" y="3046475"/>
                </a:lnTo>
                <a:lnTo>
                  <a:pt x="4248912" y="3052572"/>
                </a:lnTo>
                <a:close/>
              </a:path>
              <a:path w="4258310" h="3057525">
                <a:moveTo>
                  <a:pt x="4258056" y="9144"/>
                </a:moveTo>
                <a:lnTo>
                  <a:pt x="4253484" y="9144"/>
                </a:lnTo>
                <a:lnTo>
                  <a:pt x="4248912" y="4572"/>
                </a:lnTo>
                <a:lnTo>
                  <a:pt x="4258056" y="4572"/>
                </a:lnTo>
                <a:lnTo>
                  <a:pt x="4258056" y="9144"/>
                </a:lnTo>
                <a:close/>
              </a:path>
              <a:path w="4258310" h="3057525">
                <a:moveTo>
                  <a:pt x="10668" y="3052572"/>
                </a:moveTo>
                <a:lnTo>
                  <a:pt x="6096" y="3046475"/>
                </a:lnTo>
                <a:lnTo>
                  <a:pt x="10668" y="3046475"/>
                </a:lnTo>
                <a:lnTo>
                  <a:pt x="10668" y="3052572"/>
                </a:lnTo>
                <a:close/>
              </a:path>
              <a:path w="4258310" h="3057525">
                <a:moveTo>
                  <a:pt x="4248912" y="3052572"/>
                </a:moveTo>
                <a:lnTo>
                  <a:pt x="10668" y="3052572"/>
                </a:lnTo>
                <a:lnTo>
                  <a:pt x="10668" y="3046475"/>
                </a:lnTo>
                <a:lnTo>
                  <a:pt x="4248912" y="3046475"/>
                </a:lnTo>
                <a:lnTo>
                  <a:pt x="4248912" y="3052572"/>
                </a:lnTo>
                <a:close/>
              </a:path>
              <a:path w="4258310" h="3057525">
                <a:moveTo>
                  <a:pt x="4258056" y="3052572"/>
                </a:moveTo>
                <a:lnTo>
                  <a:pt x="4248912" y="3052572"/>
                </a:lnTo>
                <a:lnTo>
                  <a:pt x="4253484" y="3046475"/>
                </a:lnTo>
                <a:lnTo>
                  <a:pt x="4258056" y="3046475"/>
                </a:lnTo>
                <a:lnTo>
                  <a:pt x="4258056" y="3052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0188" y="3388905"/>
            <a:ext cx="4023360" cy="293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70"/>
              </a:lnSpc>
              <a:spcBef>
                <a:spcPts val="100"/>
              </a:spcBef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Process</a:t>
            </a:r>
            <a:r>
              <a:rPr sz="2100" spc="-6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0" dirty="0">
                <a:solidFill>
                  <a:srgbClr val="0070BF"/>
                </a:solidFill>
                <a:latin typeface="Tahoma"/>
                <a:cs typeface="Tahoma"/>
              </a:rPr>
              <a:t>0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ts val="2230"/>
              </a:lnSpc>
            </a:pPr>
            <a:r>
              <a:rPr sz="1900" b="1" spc="-10" dirty="0">
                <a:latin typeface="Consolas"/>
                <a:cs typeface="Consolas"/>
              </a:rPr>
              <a:t>while</a:t>
            </a:r>
            <a:r>
              <a:rPr sz="1900" spc="-10" dirty="0">
                <a:latin typeface="Consolas"/>
                <a:cs typeface="Consolas"/>
              </a:rPr>
              <a:t>(TRUE)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00" spc="-50" dirty="0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dirty="0">
                <a:latin typeface="Consolas"/>
                <a:cs typeface="Consolas"/>
              </a:rPr>
              <a:t>interested[0]</a:t>
            </a:r>
            <a:r>
              <a:rPr sz="1900" spc="-45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20" dirty="0">
                <a:latin typeface="Consolas"/>
                <a:cs typeface="Consolas"/>
              </a:rPr>
              <a:t> TRUE;</a:t>
            </a:r>
            <a:endParaRPr sz="1900">
              <a:latin typeface="Consolas"/>
              <a:cs typeface="Consolas"/>
            </a:endParaRPr>
          </a:p>
          <a:p>
            <a:pPr marL="277495" marR="5080">
              <a:lnSpc>
                <a:spcPct val="100000"/>
              </a:lnSpc>
            </a:pPr>
            <a:r>
              <a:rPr sz="1900" dirty="0">
                <a:solidFill>
                  <a:srgbClr val="0070BF"/>
                </a:solidFill>
                <a:latin typeface="Consolas"/>
                <a:cs typeface="Consolas"/>
              </a:rPr>
              <a:t>//</a:t>
            </a:r>
            <a:r>
              <a:rPr sz="1900" spc="-2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70BF"/>
                </a:solidFill>
                <a:latin typeface="Consolas"/>
                <a:cs typeface="Consolas"/>
              </a:rPr>
              <a:t>wait for </a:t>
            </a:r>
            <a:r>
              <a:rPr sz="1900" spc="-20" dirty="0">
                <a:solidFill>
                  <a:srgbClr val="0070BF"/>
                </a:solidFill>
                <a:latin typeface="Consolas"/>
                <a:cs typeface="Consolas"/>
              </a:rPr>
              <a:t>turn </a:t>
            </a:r>
            <a:r>
              <a:rPr sz="1900" b="1" spc="-10" dirty="0">
                <a:latin typeface="Consolas"/>
                <a:cs typeface="Consolas"/>
              </a:rPr>
              <a:t>while</a:t>
            </a:r>
            <a:r>
              <a:rPr sz="1900" spc="-10" dirty="0">
                <a:latin typeface="Consolas"/>
                <a:cs typeface="Consolas"/>
              </a:rPr>
              <a:t>(interested[1]!=FALSE); critical_section(); </a:t>
            </a:r>
            <a:r>
              <a:rPr sz="1900" dirty="0">
                <a:latin typeface="Consolas"/>
                <a:cs typeface="Consolas"/>
              </a:rPr>
              <a:t>interested[0]</a:t>
            </a:r>
            <a:r>
              <a:rPr sz="1900" spc="-45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spc="-10" dirty="0">
                <a:latin typeface="Consolas"/>
                <a:cs typeface="Consolas"/>
              </a:rPr>
              <a:t>FALSE; noncritical_section();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00" spc="-50" dirty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13147" y="3352800"/>
            <a:ext cx="4258310" cy="3057525"/>
          </a:xfrm>
          <a:custGeom>
            <a:avLst/>
            <a:gdLst/>
            <a:ahLst/>
            <a:cxnLst/>
            <a:rect l="l" t="t" r="r" b="b"/>
            <a:pathLst>
              <a:path w="4258309" h="3057525">
                <a:moveTo>
                  <a:pt x="4256532" y="3057144"/>
                </a:moveTo>
                <a:lnTo>
                  <a:pt x="3048" y="3057144"/>
                </a:lnTo>
                <a:lnTo>
                  <a:pt x="0" y="3054096"/>
                </a:lnTo>
                <a:lnTo>
                  <a:pt x="0" y="1524"/>
                </a:lnTo>
                <a:lnTo>
                  <a:pt x="3048" y="0"/>
                </a:lnTo>
                <a:lnTo>
                  <a:pt x="4256532" y="0"/>
                </a:lnTo>
                <a:lnTo>
                  <a:pt x="4258056" y="1524"/>
                </a:lnTo>
                <a:lnTo>
                  <a:pt x="4258056" y="4572"/>
                </a:ln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lnTo>
                  <a:pt x="10668" y="3046475"/>
                </a:lnTo>
                <a:lnTo>
                  <a:pt x="4572" y="3046475"/>
                </a:lnTo>
                <a:lnTo>
                  <a:pt x="10668" y="3052572"/>
                </a:lnTo>
                <a:lnTo>
                  <a:pt x="4258056" y="3052572"/>
                </a:lnTo>
                <a:lnTo>
                  <a:pt x="4258056" y="3054096"/>
                </a:lnTo>
                <a:lnTo>
                  <a:pt x="4256532" y="3057144"/>
                </a:lnTo>
                <a:close/>
              </a:path>
              <a:path w="4258309" h="3057525">
                <a:moveTo>
                  <a:pt x="10668" y="9144"/>
                </a:move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close/>
              </a:path>
              <a:path w="4258309" h="3057525">
                <a:moveTo>
                  <a:pt x="4248912" y="9144"/>
                </a:moveTo>
                <a:lnTo>
                  <a:pt x="10668" y="9144"/>
                </a:lnTo>
                <a:lnTo>
                  <a:pt x="10668" y="4572"/>
                </a:lnTo>
                <a:lnTo>
                  <a:pt x="4248912" y="4572"/>
                </a:lnTo>
                <a:lnTo>
                  <a:pt x="4248912" y="9144"/>
                </a:lnTo>
                <a:close/>
              </a:path>
              <a:path w="4258309" h="3057525">
                <a:moveTo>
                  <a:pt x="4248912" y="3052572"/>
                </a:moveTo>
                <a:lnTo>
                  <a:pt x="4248912" y="4572"/>
                </a:lnTo>
                <a:lnTo>
                  <a:pt x="4253484" y="9144"/>
                </a:lnTo>
                <a:lnTo>
                  <a:pt x="4258056" y="9144"/>
                </a:lnTo>
                <a:lnTo>
                  <a:pt x="4258056" y="3046475"/>
                </a:lnTo>
                <a:lnTo>
                  <a:pt x="4253484" y="3046475"/>
                </a:lnTo>
                <a:lnTo>
                  <a:pt x="4248912" y="3052572"/>
                </a:lnTo>
                <a:close/>
              </a:path>
              <a:path w="4258309" h="3057525">
                <a:moveTo>
                  <a:pt x="4258056" y="9144"/>
                </a:moveTo>
                <a:lnTo>
                  <a:pt x="4253484" y="9144"/>
                </a:lnTo>
                <a:lnTo>
                  <a:pt x="4248912" y="4572"/>
                </a:lnTo>
                <a:lnTo>
                  <a:pt x="4258056" y="4572"/>
                </a:lnTo>
                <a:lnTo>
                  <a:pt x="4258056" y="9144"/>
                </a:lnTo>
                <a:close/>
              </a:path>
              <a:path w="4258309" h="3057525">
                <a:moveTo>
                  <a:pt x="10668" y="3052572"/>
                </a:moveTo>
                <a:lnTo>
                  <a:pt x="4572" y="3046475"/>
                </a:lnTo>
                <a:lnTo>
                  <a:pt x="10668" y="3046475"/>
                </a:lnTo>
                <a:lnTo>
                  <a:pt x="10668" y="3052572"/>
                </a:lnTo>
                <a:close/>
              </a:path>
              <a:path w="4258309" h="3057525">
                <a:moveTo>
                  <a:pt x="4248912" y="3052572"/>
                </a:moveTo>
                <a:lnTo>
                  <a:pt x="10668" y="3052572"/>
                </a:lnTo>
                <a:lnTo>
                  <a:pt x="10668" y="3046475"/>
                </a:lnTo>
                <a:lnTo>
                  <a:pt x="4248912" y="3046475"/>
                </a:lnTo>
                <a:lnTo>
                  <a:pt x="4248912" y="3052572"/>
                </a:lnTo>
                <a:close/>
              </a:path>
              <a:path w="4258309" h="3057525">
                <a:moveTo>
                  <a:pt x="4258056" y="3052572"/>
                </a:moveTo>
                <a:lnTo>
                  <a:pt x="4248912" y="3052572"/>
                </a:lnTo>
                <a:lnTo>
                  <a:pt x="4253484" y="3046475"/>
                </a:lnTo>
                <a:lnTo>
                  <a:pt x="4258056" y="3046475"/>
                </a:lnTo>
                <a:lnTo>
                  <a:pt x="4258056" y="3052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96399" y="3388905"/>
            <a:ext cx="4023360" cy="293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70"/>
              </a:lnSpc>
              <a:spcBef>
                <a:spcPts val="100"/>
              </a:spcBef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Process</a:t>
            </a:r>
            <a:r>
              <a:rPr sz="2100" spc="-6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0" dirty="0">
                <a:solidFill>
                  <a:srgbClr val="0070BF"/>
                </a:solidFill>
                <a:latin typeface="Tahoma"/>
                <a:cs typeface="Tahoma"/>
              </a:rPr>
              <a:t>1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ts val="2230"/>
              </a:lnSpc>
            </a:pPr>
            <a:r>
              <a:rPr sz="1900" b="1" spc="-10" dirty="0">
                <a:latin typeface="Consolas"/>
                <a:cs typeface="Consolas"/>
              </a:rPr>
              <a:t>while</a:t>
            </a:r>
            <a:r>
              <a:rPr sz="1900" spc="-10" dirty="0">
                <a:latin typeface="Consolas"/>
                <a:cs typeface="Consolas"/>
              </a:rPr>
              <a:t>(TRUE)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00" spc="-50" dirty="0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</a:pPr>
            <a:r>
              <a:rPr sz="1900" dirty="0">
                <a:latin typeface="Consolas"/>
                <a:cs typeface="Consolas"/>
              </a:rPr>
              <a:t>interested[1]</a:t>
            </a:r>
            <a:r>
              <a:rPr sz="1900" spc="-45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20" dirty="0">
                <a:latin typeface="Consolas"/>
                <a:cs typeface="Consolas"/>
              </a:rPr>
              <a:t> TRUE;</a:t>
            </a:r>
            <a:endParaRPr sz="1900">
              <a:latin typeface="Consolas"/>
              <a:cs typeface="Consolas"/>
            </a:endParaRPr>
          </a:p>
          <a:p>
            <a:pPr marL="277495" marR="5080">
              <a:lnSpc>
                <a:spcPct val="100000"/>
              </a:lnSpc>
            </a:pPr>
            <a:r>
              <a:rPr sz="1900" dirty="0">
                <a:solidFill>
                  <a:srgbClr val="0070BF"/>
                </a:solidFill>
                <a:latin typeface="Consolas"/>
                <a:cs typeface="Consolas"/>
              </a:rPr>
              <a:t>//</a:t>
            </a:r>
            <a:r>
              <a:rPr sz="1900" spc="-2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70BF"/>
                </a:solidFill>
                <a:latin typeface="Consolas"/>
                <a:cs typeface="Consolas"/>
              </a:rPr>
              <a:t>wait for </a:t>
            </a:r>
            <a:r>
              <a:rPr sz="1900" spc="-20" dirty="0">
                <a:solidFill>
                  <a:srgbClr val="0070BF"/>
                </a:solidFill>
                <a:latin typeface="Consolas"/>
                <a:cs typeface="Consolas"/>
              </a:rPr>
              <a:t>turn </a:t>
            </a:r>
            <a:r>
              <a:rPr sz="1900" b="1" spc="-10" dirty="0">
                <a:latin typeface="Consolas"/>
                <a:cs typeface="Consolas"/>
              </a:rPr>
              <a:t>while</a:t>
            </a:r>
            <a:r>
              <a:rPr sz="1900" spc="-10" dirty="0">
                <a:latin typeface="Consolas"/>
                <a:cs typeface="Consolas"/>
              </a:rPr>
              <a:t>(interested[0]!=FALSE); critical_section(); </a:t>
            </a:r>
            <a:r>
              <a:rPr sz="1900" dirty="0">
                <a:latin typeface="Consolas"/>
                <a:cs typeface="Consolas"/>
              </a:rPr>
              <a:t>interested[1]</a:t>
            </a:r>
            <a:r>
              <a:rPr sz="1900" spc="-45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spc="-10" dirty="0">
                <a:latin typeface="Consolas"/>
                <a:cs typeface="Consolas"/>
              </a:rPr>
              <a:t>FALSE; noncritical_section();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00" spc="-50" dirty="0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Yet</a:t>
            </a:r>
            <a:r>
              <a:rPr spc="-50" dirty="0"/>
              <a:t> </a:t>
            </a:r>
            <a:r>
              <a:rPr dirty="0"/>
              <a:t>Another</a:t>
            </a:r>
            <a:r>
              <a:rPr spc="-65" dirty="0"/>
              <a:t> </a:t>
            </a:r>
            <a:r>
              <a:rPr spc="-10" dirty="0"/>
              <a:t>Solution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6184" y="1053083"/>
          <a:ext cx="7161528" cy="1315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6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1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60"/>
                        </a:spcBef>
                      </a:pPr>
                      <a:r>
                        <a:rPr sz="2100" b="1" dirty="0">
                          <a:solidFill>
                            <a:srgbClr val="0070BF"/>
                          </a:solidFill>
                          <a:latin typeface="Tahoma"/>
                          <a:cs typeface="Tahoma"/>
                        </a:rPr>
                        <a:t>Process</a:t>
                      </a:r>
                      <a:r>
                        <a:rPr sz="2100" b="1" spc="-65" dirty="0">
                          <a:solidFill>
                            <a:srgbClr val="0070B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b="1" spc="-50" dirty="0">
                          <a:solidFill>
                            <a:srgbClr val="0070B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2616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60"/>
                        </a:spcBef>
                      </a:pPr>
                      <a:r>
                        <a:rPr sz="2100" b="1" dirty="0">
                          <a:solidFill>
                            <a:srgbClr val="0070BF"/>
                          </a:solidFill>
                          <a:latin typeface="Tahoma"/>
                          <a:cs typeface="Tahoma"/>
                        </a:rPr>
                        <a:t>Process</a:t>
                      </a:r>
                      <a:r>
                        <a:rPr sz="2100" b="1" spc="-65" dirty="0">
                          <a:solidFill>
                            <a:srgbClr val="0070B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b="1" spc="-50" dirty="0">
                          <a:solidFill>
                            <a:srgbClr val="0070B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2616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565">
                <a:tc>
                  <a:txBody>
                    <a:bodyPr/>
                    <a:lstStyle/>
                    <a:p>
                      <a:pPr>
                        <a:lnSpc>
                          <a:spcPts val="1670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while(TRUE)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600" b="1" spc="-50" dirty="0">
                          <a:latin typeface="Consolas"/>
                          <a:cs typeface="Consolas"/>
                        </a:rPr>
                        <a:t>{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222250">
                        <a:lnSpc>
                          <a:spcPts val="1910"/>
                        </a:lnSpc>
                      </a:pPr>
                      <a:r>
                        <a:rPr sz="1600" b="1" spc="-10" dirty="0">
                          <a:solidFill>
                            <a:srgbClr val="0070BF"/>
                          </a:solidFill>
                          <a:latin typeface="Consolas"/>
                          <a:cs typeface="Consolas"/>
                        </a:rPr>
                        <a:t>interested[0]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5244">
                        <a:lnSpc>
                          <a:spcPts val="1910"/>
                        </a:lnSpc>
                      </a:pPr>
                      <a:r>
                        <a:rPr sz="1600" b="1" dirty="0">
                          <a:solidFill>
                            <a:srgbClr val="0070BF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600" b="1" spc="-20" dirty="0">
                          <a:solidFill>
                            <a:srgbClr val="0070B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0070BF"/>
                          </a:solidFill>
                          <a:latin typeface="Consolas"/>
                          <a:cs typeface="Consolas"/>
                        </a:rPr>
                        <a:t>TRUE;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22161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670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while(TRUE)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b="1" spc="-50" dirty="0">
                          <a:latin typeface="Consolas"/>
                          <a:cs typeface="Consolas"/>
                        </a:rPr>
                        <a:t>{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314325">
                        <a:lnSpc>
                          <a:spcPts val="1910"/>
                        </a:lnSpc>
                      </a:pPr>
                      <a:r>
                        <a:rPr sz="1600" b="1" dirty="0">
                          <a:solidFill>
                            <a:srgbClr val="0070BF"/>
                          </a:solidFill>
                          <a:latin typeface="Consolas"/>
                          <a:cs typeface="Consolas"/>
                        </a:rPr>
                        <a:t>interested[1]</a:t>
                      </a:r>
                      <a:r>
                        <a:rPr sz="1600" b="1" spc="-30" dirty="0">
                          <a:solidFill>
                            <a:srgbClr val="0070B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dirty="0">
                          <a:solidFill>
                            <a:srgbClr val="0070BF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600" b="1" spc="-35" dirty="0">
                          <a:solidFill>
                            <a:srgbClr val="0070B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0070BF"/>
                          </a:solidFill>
                          <a:latin typeface="Consolas"/>
                          <a:cs typeface="Consolas"/>
                        </a:rPr>
                        <a:t>TRUE;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696955" y="1118628"/>
            <a:ext cx="38100" cy="2527300"/>
          </a:xfrm>
          <a:custGeom>
            <a:avLst/>
            <a:gdLst/>
            <a:ahLst/>
            <a:cxnLst/>
            <a:rect l="l" t="t" r="r" b="b"/>
            <a:pathLst>
              <a:path w="38100" h="2527300">
                <a:moveTo>
                  <a:pt x="38100" y="2286000"/>
                </a:moveTo>
                <a:lnTo>
                  <a:pt x="0" y="2286000"/>
                </a:lnTo>
                <a:lnTo>
                  <a:pt x="0" y="2526792"/>
                </a:lnTo>
                <a:lnTo>
                  <a:pt x="38100" y="2526792"/>
                </a:lnTo>
                <a:lnTo>
                  <a:pt x="38100" y="2286000"/>
                </a:lnTo>
                <a:close/>
              </a:path>
              <a:path w="38100" h="2527300">
                <a:moveTo>
                  <a:pt x="38100" y="0"/>
                </a:moveTo>
                <a:lnTo>
                  <a:pt x="0" y="0"/>
                </a:lnTo>
                <a:lnTo>
                  <a:pt x="0" y="1371600"/>
                </a:lnTo>
                <a:lnTo>
                  <a:pt x="38100" y="13716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8312" y="2847874"/>
            <a:ext cx="31394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/>
                <a:cs typeface="Consolas"/>
              </a:rPr>
              <a:t>while(</a:t>
            </a:r>
            <a:r>
              <a:rPr sz="1600" b="1" spc="-10" dirty="0">
                <a:solidFill>
                  <a:srgbClr val="0070BF"/>
                </a:solidFill>
                <a:latin typeface="Consolas"/>
                <a:cs typeface="Consolas"/>
              </a:rPr>
              <a:t>interested[1]!=FALSE</a:t>
            </a:r>
            <a:r>
              <a:rPr sz="1600" b="1" spc="-10" dirty="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2333" y="2912731"/>
            <a:ext cx="4464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05"/>
              </a:lnSpc>
            </a:pPr>
            <a:r>
              <a:rPr sz="1600" b="1" spc="-20" dirty="0">
                <a:latin typeface="Consolas"/>
                <a:cs typeface="Consolas"/>
              </a:rPr>
              <a:t>whil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45552" y="2847874"/>
            <a:ext cx="26943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/>
                <a:cs typeface="Consolas"/>
              </a:rPr>
              <a:t>e(</a:t>
            </a:r>
            <a:r>
              <a:rPr sz="1600" b="1" spc="-10" dirty="0">
                <a:solidFill>
                  <a:srgbClr val="0070BF"/>
                </a:solidFill>
                <a:latin typeface="Consolas"/>
                <a:cs typeface="Consolas"/>
              </a:rPr>
              <a:t>interested[0]!=FALSE</a:t>
            </a:r>
            <a:r>
              <a:rPr sz="1600" b="1" spc="-10" dirty="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720084" y="2484119"/>
            <a:ext cx="1917700" cy="927100"/>
            <a:chOff x="3720084" y="2484119"/>
            <a:chExt cx="1917700" cy="927100"/>
          </a:xfrm>
        </p:grpSpPr>
        <p:sp>
          <p:nvSpPr>
            <p:cNvPr id="9" name="object 9"/>
            <p:cNvSpPr/>
            <p:nvPr/>
          </p:nvSpPr>
          <p:spPr>
            <a:xfrm>
              <a:off x="3720084" y="2484119"/>
              <a:ext cx="1917700" cy="927100"/>
            </a:xfrm>
            <a:custGeom>
              <a:avLst/>
              <a:gdLst/>
              <a:ahLst/>
              <a:cxnLst/>
              <a:rect l="l" t="t" r="r" b="b"/>
              <a:pathLst>
                <a:path w="1917700" h="927100">
                  <a:moveTo>
                    <a:pt x="1917192" y="920750"/>
                  </a:moveTo>
                  <a:lnTo>
                    <a:pt x="6096" y="920750"/>
                  </a:lnTo>
                  <a:lnTo>
                    <a:pt x="6096" y="6350"/>
                  </a:lnTo>
                  <a:lnTo>
                    <a:pt x="0" y="6350"/>
                  </a:lnTo>
                  <a:lnTo>
                    <a:pt x="0" y="920750"/>
                  </a:lnTo>
                  <a:lnTo>
                    <a:pt x="0" y="927100"/>
                  </a:lnTo>
                  <a:lnTo>
                    <a:pt x="1917192" y="927100"/>
                  </a:lnTo>
                  <a:lnTo>
                    <a:pt x="1917192" y="920750"/>
                  </a:lnTo>
                  <a:close/>
                </a:path>
                <a:path w="1917700" h="927100">
                  <a:moveTo>
                    <a:pt x="1917192" y="0"/>
                  </a:moveTo>
                  <a:lnTo>
                    <a:pt x="0" y="0"/>
                  </a:lnTo>
                  <a:lnTo>
                    <a:pt x="0" y="6108"/>
                  </a:lnTo>
                  <a:lnTo>
                    <a:pt x="1911096" y="6108"/>
                  </a:lnTo>
                  <a:lnTo>
                    <a:pt x="1911096" y="920496"/>
                  </a:lnTo>
                  <a:lnTo>
                    <a:pt x="1917192" y="920496"/>
                  </a:lnTo>
                  <a:lnTo>
                    <a:pt x="1917192" y="6108"/>
                  </a:lnTo>
                  <a:lnTo>
                    <a:pt x="1917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26180" y="2490216"/>
              <a:ext cx="1905000" cy="914400"/>
            </a:xfrm>
            <a:custGeom>
              <a:avLst/>
              <a:gdLst/>
              <a:ahLst/>
              <a:cxnLst/>
              <a:rect l="l" t="t" r="r" b="b"/>
              <a:pathLst>
                <a:path w="1905000" h="914400">
                  <a:moveTo>
                    <a:pt x="19050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1905000" y="0"/>
                  </a:lnTo>
                  <a:lnTo>
                    <a:pt x="1905000" y="91440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20084" y="2484119"/>
              <a:ext cx="1917700" cy="927100"/>
            </a:xfrm>
            <a:custGeom>
              <a:avLst/>
              <a:gdLst/>
              <a:ahLst/>
              <a:cxnLst/>
              <a:rect l="l" t="t" r="r" b="b"/>
              <a:pathLst>
                <a:path w="1917700" h="927100">
                  <a:moveTo>
                    <a:pt x="1917192" y="926592"/>
                  </a:moveTo>
                  <a:lnTo>
                    <a:pt x="0" y="926592"/>
                  </a:lnTo>
                  <a:lnTo>
                    <a:pt x="0" y="0"/>
                  </a:lnTo>
                  <a:lnTo>
                    <a:pt x="1917192" y="0"/>
                  </a:lnTo>
                  <a:lnTo>
                    <a:pt x="1917192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914400"/>
                  </a:lnTo>
                  <a:lnTo>
                    <a:pt x="6096" y="914400"/>
                  </a:lnTo>
                  <a:lnTo>
                    <a:pt x="12192" y="920496"/>
                  </a:lnTo>
                  <a:lnTo>
                    <a:pt x="1917192" y="920496"/>
                  </a:lnTo>
                  <a:lnTo>
                    <a:pt x="1917192" y="926592"/>
                  </a:lnTo>
                  <a:close/>
                </a:path>
                <a:path w="1917700" h="927100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1917700" h="927100">
                  <a:moveTo>
                    <a:pt x="1905000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1905000" y="6096"/>
                  </a:lnTo>
                  <a:lnTo>
                    <a:pt x="1905000" y="12192"/>
                  </a:lnTo>
                  <a:close/>
                </a:path>
                <a:path w="1917700" h="927100">
                  <a:moveTo>
                    <a:pt x="1905000" y="920496"/>
                  </a:moveTo>
                  <a:lnTo>
                    <a:pt x="1905000" y="6096"/>
                  </a:lnTo>
                  <a:lnTo>
                    <a:pt x="1911096" y="12192"/>
                  </a:lnTo>
                  <a:lnTo>
                    <a:pt x="1917192" y="12192"/>
                  </a:lnTo>
                  <a:lnTo>
                    <a:pt x="1917192" y="914400"/>
                  </a:lnTo>
                  <a:lnTo>
                    <a:pt x="1911096" y="914400"/>
                  </a:lnTo>
                  <a:lnTo>
                    <a:pt x="1905000" y="920496"/>
                  </a:lnTo>
                  <a:close/>
                </a:path>
                <a:path w="1917700" h="927100">
                  <a:moveTo>
                    <a:pt x="1917192" y="12192"/>
                  </a:moveTo>
                  <a:lnTo>
                    <a:pt x="1911096" y="12192"/>
                  </a:lnTo>
                  <a:lnTo>
                    <a:pt x="1905000" y="6096"/>
                  </a:lnTo>
                  <a:lnTo>
                    <a:pt x="1917192" y="6096"/>
                  </a:lnTo>
                  <a:lnTo>
                    <a:pt x="1917192" y="12192"/>
                  </a:lnTo>
                  <a:close/>
                </a:path>
                <a:path w="1917700" h="927100">
                  <a:moveTo>
                    <a:pt x="12192" y="920496"/>
                  </a:moveTo>
                  <a:lnTo>
                    <a:pt x="6096" y="914400"/>
                  </a:lnTo>
                  <a:lnTo>
                    <a:pt x="12192" y="914400"/>
                  </a:lnTo>
                  <a:lnTo>
                    <a:pt x="12192" y="920496"/>
                  </a:lnTo>
                  <a:close/>
                </a:path>
                <a:path w="1917700" h="927100">
                  <a:moveTo>
                    <a:pt x="1905000" y="920496"/>
                  </a:moveTo>
                  <a:lnTo>
                    <a:pt x="12192" y="920496"/>
                  </a:lnTo>
                  <a:lnTo>
                    <a:pt x="12192" y="914400"/>
                  </a:lnTo>
                  <a:lnTo>
                    <a:pt x="1905000" y="914400"/>
                  </a:lnTo>
                  <a:lnTo>
                    <a:pt x="1905000" y="920496"/>
                  </a:lnTo>
                  <a:close/>
                </a:path>
                <a:path w="1917700" h="927100">
                  <a:moveTo>
                    <a:pt x="1917192" y="920496"/>
                  </a:moveTo>
                  <a:lnTo>
                    <a:pt x="1905000" y="920496"/>
                  </a:lnTo>
                  <a:lnTo>
                    <a:pt x="1911096" y="914400"/>
                  </a:lnTo>
                  <a:lnTo>
                    <a:pt x="1917192" y="914400"/>
                  </a:lnTo>
                  <a:lnTo>
                    <a:pt x="1917192" y="920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182883" y="2773205"/>
            <a:ext cx="98996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solidFill>
                  <a:srgbClr val="333333"/>
                </a:solidFill>
                <a:latin typeface="Tahoma"/>
                <a:cs typeface="Tahoma"/>
              </a:rPr>
              <a:t>Timeout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13" name="object 13"/>
          <p:cNvSpPr txBox="1"/>
          <p:nvPr/>
        </p:nvSpPr>
        <p:spPr>
          <a:xfrm>
            <a:off x="3794342" y="4681209"/>
            <a:ext cx="1768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70BF"/>
                </a:solidFill>
                <a:latin typeface="Tahoma"/>
                <a:cs typeface="Tahoma"/>
              </a:rPr>
              <a:t>DEADLOCK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Example:</a:t>
            </a:r>
            <a:r>
              <a:rPr spc="-55" dirty="0"/>
              <a:t> </a:t>
            </a:r>
            <a:r>
              <a:rPr dirty="0"/>
              <a:t>Too</a:t>
            </a:r>
            <a:r>
              <a:rPr spc="-50" dirty="0"/>
              <a:t> </a:t>
            </a:r>
            <a:r>
              <a:rPr dirty="0"/>
              <a:t>Much</a:t>
            </a:r>
            <a:r>
              <a:rPr spc="-65" dirty="0"/>
              <a:t> </a:t>
            </a:r>
            <a:r>
              <a:rPr spc="-20" dirty="0"/>
              <a:t>Milk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4566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575"/>
              </a:spcBef>
            </a:pPr>
            <a:r>
              <a:rPr sz="2000" spc="-10" dirty="0"/>
              <a:t>Alice</a:t>
            </a:r>
            <a:endParaRPr sz="2000"/>
          </a:p>
          <a:p>
            <a:pPr marL="192405" marR="793115">
              <a:lnSpc>
                <a:spcPct val="120000"/>
              </a:lnSpc>
            </a:pPr>
            <a:r>
              <a:rPr sz="2000" dirty="0"/>
              <a:t>3:00</a:t>
            </a:r>
            <a:r>
              <a:rPr sz="2000" spc="-40" dirty="0"/>
              <a:t> </a:t>
            </a:r>
            <a:r>
              <a:rPr sz="2000" dirty="0"/>
              <a:t>Look</a:t>
            </a:r>
            <a:r>
              <a:rPr sz="2000" spc="-20" dirty="0"/>
              <a:t> </a:t>
            </a:r>
            <a:r>
              <a:rPr sz="2000" dirty="0"/>
              <a:t>in</a:t>
            </a:r>
            <a:r>
              <a:rPr sz="2000" spc="-15" dirty="0"/>
              <a:t> </a:t>
            </a:r>
            <a:r>
              <a:rPr sz="2000" dirty="0"/>
              <a:t>fridge</a:t>
            </a:r>
            <a:r>
              <a:rPr sz="2000" spc="-40" dirty="0"/>
              <a:t> </a:t>
            </a:r>
            <a:r>
              <a:rPr sz="2000" dirty="0"/>
              <a:t>-</a:t>
            </a:r>
            <a:r>
              <a:rPr sz="2000" spc="-15" dirty="0"/>
              <a:t> </a:t>
            </a:r>
            <a:r>
              <a:rPr sz="2000" dirty="0"/>
              <a:t>no</a:t>
            </a:r>
            <a:r>
              <a:rPr sz="2000" spc="-5" dirty="0"/>
              <a:t> </a:t>
            </a:r>
            <a:r>
              <a:rPr sz="2000" spc="-20" dirty="0"/>
              <a:t>milk </a:t>
            </a:r>
            <a:r>
              <a:rPr sz="2000" dirty="0"/>
              <a:t>3:05</a:t>
            </a:r>
            <a:r>
              <a:rPr sz="2000" spc="-45" dirty="0"/>
              <a:t> </a:t>
            </a:r>
            <a:r>
              <a:rPr sz="2000" dirty="0"/>
              <a:t>Leave</a:t>
            </a:r>
            <a:r>
              <a:rPr sz="2000" spc="-25" dirty="0"/>
              <a:t> </a:t>
            </a:r>
            <a:r>
              <a:rPr sz="2000" dirty="0"/>
              <a:t>for</a:t>
            </a:r>
            <a:r>
              <a:rPr sz="2000" spc="-25" dirty="0"/>
              <a:t> </a:t>
            </a:r>
            <a:r>
              <a:rPr sz="2000" spc="-20" dirty="0"/>
              <a:t>shop</a:t>
            </a:r>
            <a:endParaRPr sz="2000"/>
          </a:p>
          <a:p>
            <a:pPr marL="192405" marR="1825625">
              <a:lnSpc>
                <a:spcPct val="120000"/>
              </a:lnSpc>
              <a:spcBef>
                <a:spcPts val="5"/>
              </a:spcBef>
            </a:pPr>
            <a:r>
              <a:rPr sz="2000" dirty="0"/>
              <a:t>3:10</a:t>
            </a:r>
            <a:r>
              <a:rPr sz="2000" spc="-50" dirty="0"/>
              <a:t> </a:t>
            </a:r>
            <a:r>
              <a:rPr sz="2000" dirty="0"/>
              <a:t>Arrive</a:t>
            </a:r>
            <a:r>
              <a:rPr sz="2000" spc="-10" dirty="0"/>
              <a:t> </a:t>
            </a:r>
            <a:r>
              <a:rPr sz="2000" dirty="0"/>
              <a:t>at</a:t>
            </a:r>
            <a:r>
              <a:rPr sz="2000" spc="-40" dirty="0"/>
              <a:t> </a:t>
            </a:r>
            <a:r>
              <a:rPr sz="2000" spc="-20" dirty="0"/>
              <a:t>shop </a:t>
            </a:r>
            <a:r>
              <a:rPr sz="2000" dirty="0"/>
              <a:t>3:15</a:t>
            </a:r>
            <a:r>
              <a:rPr sz="2000" spc="-50" dirty="0"/>
              <a:t> </a:t>
            </a:r>
            <a:r>
              <a:rPr sz="2000" dirty="0"/>
              <a:t>Leave</a:t>
            </a:r>
            <a:r>
              <a:rPr sz="2000" spc="-25" dirty="0"/>
              <a:t> </a:t>
            </a:r>
            <a:r>
              <a:rPr sz="2000" spc="-20" dirty="0"/>
              <a:t>shop</a:t>
            </a:r>
            <a:endParaRPr sz="2000"/>
          </a:p>
          <a:p>
            <a:pPr marL="192405" marR="5080">
              <a:lnSpc>
                <a:spcPct val="120000"/>
              </a:lnSpc>
            </a:pPr>
            <a:r>
              <a:rPr sz="2000" dirty="0"/>
              <a:t>3:20</a:t>
            </a:r>
            <a:r>
              <a:rPr sz="2000" spc="-35" dirty="0"/>
              <a:t> </a:t>
            </a:r>
            <a:r>
              <a:rPr sz="2000" dirty="0"/>
              <a:t>Back</a:t>
            </a:r>
            <a:r>
              <a:rPr sz="2000" spc="-15" dirty="0"/>
              <a:t> </a:t>
            </a:r>
            <a:r>
              <a:rPr sz="2000" dirty="0"/>
              <a:t>home</a:t>
            </a:r>
            <a:r>
              <a:rPr sz="2000" spc="-30" dirty="0"/>
              <a:t> </a:t>
            </a:r>
            <a:r>
              <a:rPr sz="2000" dirty="0"/>
              <a:t>-</a:t>
            </a:r>
            <a:r>
              <a:rPr sz="2000" spc="-30" dirty="0"/>
              <a:t> </a:t>
            </a:r>
            <a:r>
              <a:rPr sz="2000" dirty="0"/>
              <a:t>put</a:t>
            </a:r>
            <a:r>
              <a:rPr sz="2000" spc="-30" dirty="0"/>
              <a:t> </a:t>
            </a:r>
            <a:r>
              <a:rPr sz="2000" dirty="0"/>
              <a:t>milk</a:t>
            </a:r>
            <a:r>
              <a:rPr sz="2000" spc="-10" dirty="0"/>
              <a:t> </a:t>
            </a:r>
            <a:r>
              <a:rPr sz="2000" dirty="0"/>
              <a:t>in</a:t>
            </a:r>
            <a:r>
              <a:rPr sz="2000" spc="-15" dirty="0"/>
              <a:t> </a:t>
            </a:r>
            <a:r>
              <a:rPr sz="2000" spc="-10" dirty="0"/>
              <a:t>fridge </a:t>
            </a:r>
            <a:r>
              <a:rPr sz="2000" spc="-20" dirty="0"/>
              <a:t>3:25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4935787" y="1444254"/>
            <a:ext cx="4540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Tahoma"/>
                <a:cs typeface="Tahoma"/>
              </a:rPr>
              <a:t>Bob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35787" y="2115270"/>
            <a:ext cx="3415029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95655">
              <a:lnSpc>
                <a:spcPct val="12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Look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fridge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-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no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milk </a:t>
            </a:r>
            <a:r>
              <a:rPr sz="2000" dirty="0">
                <a:latin typeface="Tahoma"/>
                <a:cs typeface="Tahoma"/>
              </a:rPr>
              <a:t>Leave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for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shop</a:t>
            </a:r>
            <a:endParaRPr sz="2000">
              <a:latin typeface="Tahoma"/>
              <a:cs typeface="Tahoma"/>
            </a:endParaRPr>
          </a:p>
          <a:p>
            <a:pPr marL="12700" marR="1825625">
              <a:lnSpc>
                <a:spcPct val="120000"/>
              </a:lnSpc>
            </a:pPr>
            <a:r>
              <a:rPr sz="2000" dirty="0">
                <a:latin typeface="Tahoma"/>
                <a:cs typeface="Tahoma"/>
              </a:rPr>
              <a:t>Arrive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at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shop </a:t>
            </a:r>
            <a:r>
              <a:rPr sz="2000" dirty="0">
                <a:latin typeface="Tahoma"/>
                <a:cs typeface="Tahoma"/>
              </a:rPr>
              <a:t>Leave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shop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120000"/>
              </a:lnSpc>
            </a:pPr>
            <a:r>
              <a:rPr sz="2000" dirty="0">
                <a:latin typeface="Tahoma"/>
                <a:cs typeface="Tahoma"/>
              </a:rPr>
              <a:t>Back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home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-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put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milk in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fridge Oooops!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8344" y="4855011"/>
            <a:ext cx="625729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99185" marR="5080" indent="-108712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Problem: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Need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33CC"/>
                </a:solidFill>
                <a:latin typeface="Tahoma"/>
                <a:cs typeface="Tahoma"/>
              </a:rPr>
              <a:t>to</a:t>
            </a:r>
            <a:r>
              <a:rPr sz="2000" spc="-35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33CC"/>
                </a:solidFill>
                <a:latin typeface="Tahoma"/>
                <a:cs typeface="Tahoma"/>
              </a:rPr>
              <a:t>ensure</a:t>
            </a:r>
            <a:r>
              <a:rPr sz="2000" spc="-40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33CC"/>
                </a:solidFill>
                <a:latin typeface="Tahoma"/>
                <a:cs typeface="Tahoma"/>
              </a:rPr>
              <a:t>that</a:t>
            </a:r>
            <a:r>
              <a:rPr sz="2000" spc="-15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33CC"/>
                </a:solidFill>
                <a:latin typeface="Tahoma"/>
                <a:cs typeface="Tahoma"/>
              </a:rPr>
              <a:t>only</a:t>
            </a:r>
            <a:r>
              <a:rPr sz="2000" spc="-25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33CC"/>
                </a:solidFill>
                <a:latin typeface="Tahoma"/>
                <a:cs typeface="Tahoma"/>
              </a:rPr>
              <a:t>one</a:t>
            </a:r>
            <a:r>
              <a:rPr sz="2000" spc="-40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33CC"/>
                </a:solidFill>
                <a:latin typeface="Tahoma"/>
                <a:cs typeface="Tahoma"/>
              </a:rPr>
              <a:t>process</a:t>
            </a:r>
            <a:r>
              <a:rPr sz="2000" spc="-60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33CC"/>
                </a:solidFill>
                <a:latin typeface="Tahoma"/>
                <a:cs typeface="Tahoma"/>
              </a:rPr>
              <a:t>is</a:t>
            </a:r>
            <a:r>
              <a:rPr sz="2000" spc="-25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Tahoma"/>
                <a:cs typeface="Tahoma"/>
              </a:rPr>
              <a:t>doing </a:t>
            </a:r>
            <a:r>
              <a:rPr sz="2000" dirty="0">
                <a:solidFill>
                  <a:srgbClr val="0033CC"/>
                </a:solidFill>
                <a:latin typeface="Tahoma"/>
                <a:cs typeface="Tahoma"/>
              </a:rPr>
              <a:t>something</a:t>
            </a:r>
            <a:r>
              <a:rPr sz="2000" spc="-60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33CC"/>
                </a:solidFill>
                <a:latin typeface="Tahoma"/>
                <a:cs typeface="Tahoma"/>
              </a:rPr>
              <a:t>at</a:t>
            </a:r>
            <a:r>
              <a:rPr sz="2000" spc="-40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33CC"/>
                </a:solidFill>
                <a:latin typeface="Tahoma"/>
                <a:cs typeface="Tahoma"/>
              </a:rPr>
              <a:t>a</a:t>
            </a:r>
            <a:r>
              <a:rPr sz="2000" spc="-25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33CC"/>
                </a:solidFill>
                <a:latin typeface="Tahoma"/>
                <a:cs typeface="Tahoma"/>
              </a:rPr>
              <a:t>time</a:t>
            </a:r>
            <a:r>
              <a:rPr sz="2000" spc="-20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(e.g.,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getting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milk)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Peterson’s</a:t>
            </a:r>
            <a:r>
              <a:rPr spc="-110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1527048" y="2345436"/>
            <a:ext cx="5858510" cy="3148965"/>
          </a:xfrm>
          <a:custGeom>
            <a:avLst/>
            <a:gdLst/>
            <a:ahLst/>
            <a:cxnLst/>
            <a:rect l="l" t="t" r="r" b="b"/>
            <a:pathLst>
              <a:path w="5858509" h="3148965">
                <a:moveTo>
                  <a:pt x="5856732" y="3148583"/>
                </a:moveTo>
                <a:lnTo>
                  <a:pt x="3048" y="3148583"/>
                </a:lnTo>
                <a:lnTo>
                  <a:pt x="0" y="3145536"/>
                </a:lnTo>
                <a:lnTo>
                  <a:pt x="0" y="1524"/>
                </a:lnTo>
                <a:lnTo>
                  <a:pt x="3048" y="0"/>
                </a:lnTo>
                <a:lnTo>
                  <a:pt x="5856732" y="0"/>
                </a:lnTo>
                <a:lnTo>
                  <a:pt x="5858255" y="1524"/>
                </a:lnTo>
                <a:lnTo>
                  <a:pt x="5858255" y="4572"/>
                </a:ln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lnTo>
                  <a:pt x="10668" y="3139440"/>
                </a:lnTo>
                <a:lnTo>
                  <a:pt x="4572" y="3139440"/>
                </a:lnTo>
                <a:lnTo>
                  <a:pt x="10668" y="3144012"/>
                </a:lnTo>
                <a:lnTo>
                  <a:pt x="5858255" y="3144012"/>
                </a:lnTo>
                <a:lnTo>
                  <a:pt x="5858255" y="3145536"/>
                </a:lnTo>
                <a:lnTo>
                  <a:pt x="5856732" y="3148583"/>
                </a:lnTo>
                <a:close/>
              </a:path>
              <a:path w="5858509" h="3148965">
                <a:moveTo>
                  <a:pt x="10668" y="9144"/>
                </a:move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close/>
              </a:path>
              <a:path w="5858509" h="3148965">
                <a:moveTo>
                  <a:pt x="5849112" y="9144"/>
                </a:moveTo>
                <a:lnTo>
                  <a:pt x="10668" y="9144"/>
                </a:lnTo>
                <a:lnTo>
                  <a:pt x="10668" y="4572"/>
                </a:lnTo>
                <a:lnTo>
                  <a:pt x="5849112" y="4572"/>
                </a:lnTo>
                <a:lnTo>
                  <a:pt x="5849112" y="9144"/>
                </a:lnTo>
                <a:close/>
              </a:path>
              <a:path w="5858509" h="3148965">
                <a:moveTo>
                  <a:pt x="5849112" y="3144012"/>
                </a:moveTo>
                <a:lnTo>
                  <a:pt x="5849112" y="4572"/>
                </a:lnTo>
                <a:lnTo>
                  <a:pt x="5853684" y="9144"/>
                </a:lnTo>
                <a:lnTo>
                  <a:pt x="5858255" y="9144"/>
                </a:lnTo>
                <a:lnTo>
                  <a:pt x="5858255" y="3139440"/>
                </a:lnTo>
                <a:lnTo>
                  <a:pt x="5853684" y="3139440"/>
                </a:lnTo>
                <a:lnTo>
                  <a:pt x="5849112" y="3144012"/>
                </a:lnTo>
                <a:close/>
              </a:path>
              <a:path w="5858509" h="3148965">
                <a:moveTo>
                  <a:pt x="5858255" y="9144"/>
                </a:moveTo>
                <a:lnTo>
                  <a:pt x="5853684" y="9144"/>
                </a:lnTo>
                <a:lnTo>
                  <a:pt x="5849112" y="4572"/>
                </a:lnTo>
                <a:lnTo>
                  <a:pt x="5858255" y="4572"/>
                </a:lnTo>
                <a:lnTo>
                  <a:pt x="5858255" y="9144"/>
                </a:lnTo>
                <a:close/>
              </a:path>
              <a:path w="5858509" h="3148965">
                <a:moveTo>
                  <a:pt x="10668" y="3144012"/>
                </a:moveTo>
                <a:lnTo>
                  <a:pt x="4572" y="3139440"/>
                </a:lnTo>
                <a:lnTo>
                  <a:pt x="10668" y="3139440"/>
                </a:lnTo>
                <a:lnTo>
                  <a:pt x="10668" y="3144012"/>
                </a:lnTo>
                <a:close/>
              </a:path>
              <a:path w="5858509" h="3148965">
                <a:moveTo>
                  <a:pt x="5849112" y="3144012"/>
                </a:moveTo>
                <a:lnTo>
                  <a:pt x="10668" y="3144012"/>
                </a:lnTo>
                <a:lnTo>
                  <a:pt x="10668" y="3139440"/>
                </a:lnTo>
                <a:lnTo>
                  <a:pt x="5849112" y="3139440"/>
                </a:lnTo>
                <a:lnTo>
                  <a:pt x="5849112" y="3144012"/>
                </a:lnTo>
                <a:close/>
              </a:path>
              <a:path w="5858509" h="3148965">
                <a:moveTo>
                  <a:pt x="5858255" y="3144012"/>
                </a:moveTo>
                <a:lnTo>
                  <a:pt x="5849112" y="3144012"/>
                </a:lnTo>
                <a:lnTo>
                  <a:pt x="5853684" y="3139440"/>
                </a:lnTo>
                <a:lnTo>
                  <a:pt x="5858255" y="3139440"/>
                </a:lnTo>
                <a:lnTo>
                  <a:pt x="5858255" y="3144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0683" y="1102247"/>
            <a:ext cx="6671945" cy="430911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68935" indent="-343535">
              <a:lnSpc>
                <a:spcPct val="100000"/>
              </a:lnSpc>
              <a:spcBef>
                <a:spcPts val="525"/>
              </a:spcBef>
              <a:buChar char="•"/>
              <a:tabLst>
                <a:tab pos="368935" algn="l"/>
              </a:tabLst>
            </a:pPr>
            <a:r>
              <a:rPr sz="2100" dirty="0">
                <a:latin typeface="Tahoma"/>
                <a:cs typeface="Tahoma"/>
              </a:rPr>
              <a:t>Combine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previous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two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algorithms</a:t>
            </a:r>
            <a:endParaRPr sz="210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380"/>
              </a:spcBef>
              <a:tabLst>
                <a:tab pos="768985" algn="l"/>
              </a:tabLst>
            </a:pPr>
            <a:r>
              <a:rPr sz="1900" spc="-50" dirty="0">
                <a:latin typeface="Tahoma"/>
                <a:cs typeface="Tahoma"/>
              </a:rPr>
              <a:t>–</a:t>
            </a:r>
            <a:r>
              <a:rPr sz="1900" dirty="0">
                <a:latin typeface="Tahoma"/>
                <a:cs typeface="Tahoma"/>
              </a:rPr>
              <a:t>	</a:t>
            </a:r>
            <a:r>
              <a:rPr sz="1900" dirty="0">
                <a:solidFill>
                  <a:srgbClr val="0070BF"/>
                </a:solidFill>
                <a:latin typeface="Consolas"/>
                <a:cs typeface="Consolas"/>
              </a:rPr>
              <a:t>int</a:t>
            </a:r>
            <a:r>
              <a:rPr sz="1900" spc="-3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70BF"/>
                </a:solidFill>
                <a:latin typeface="Consolas"/>
                <a:cs typeface="Consolas"/>
              </a:rPr>
              <a:t>turn</a:t>
            </a:r>
            <a:r>
              <a:rPr sz="1900" spc="-2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900" dirty="0">
                <a:latin typeface="Tahoma"/>
                <a:cs typeface="Tahoma"/>
              </a:rPr>
              <a:t>with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Consolas"/>
                <a:cs typeface="Consolas"/>
              </a:rPr>
              <a:t>bool</a:t>
            </a:r>
            <a:r>
              <a:rPr sz="1900" spc="-10" dirty="0">
                <a:solidFill>
                  <a:srgbClr val="0070BF"/>
                </a:solidFill>
                <a:latin typeface="Consolas"/>
                <a:cs typeface="Consolas"/>
              </a:rPr>
              <a:t> interested</a:t>
            </a:r>
            <a:endParaRPr sz="19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nsolas"/>
              <a:cs typeface="Consolas"/>
            </a:endParaRPr>
          </a:p>
          <a:p>
            <a:pPr marL="1231900">
              <a:lnSpc>
                <a:spcPts val="2110"/>
              </a:lnSpc>
            </a:pPr>
            <a:r>
              <a:rPr sz="1800" dirty="0">
                <a:solidFill>
                  <a:srgbClr val="0070BF"/>
                </a:solidFill>
                <a:latin typeface="Tahoma"/>
                <a:cs typeface="Tahoma"/>
              </a:rPr>
              <a:t>Process</a:t>
            </a:r>
            <a:r>
              <a:rPr sz="1800" spc="-7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0070BF"/>
                </a:solidFill>
                <a:latin typeface="Tahoma"/>
                <a:cs typeface="Tahoma"/>
              </a:rPr>
              <a:t>P</a:t>
            </a:r>
            <a:r>
              <a:rPr sz="1800" spc="-37" baseline="-20833" dirty="0">
                <a:solidFill>
                  <a:srgbClr val="0070BF"/>
                </a:solidFill>
                <a:latin typeface="Tahoma"/>
                <a:cs typeface="Tahoma"/>
              </a:rPr>
              <a:t>i</a:t>
            </a:r>
            <a:endParaRPr sz="1800" baseline="-20833">
              <a:latin typeface="Tahoma"/>
              <a:cs typeface="Tahoma"/>
            </a:endParaRPr>
          </a:p>
          <a:p>
            <a:pPr marL="1231900">
              <a:lnSpc>
                <a:spcPts val="2110"/>
              </a:lnSpc>
            </a:pPr>
            <a:r>
              <a:rPr sz="1800" b="1" spc="-10" dirty="0">
                <a:latin typeface="Consolas"/>
                <a:cs typeface="Consolas"/>
              </a:rPr>
              <a:t>while</a:t>
            </a:r>
            <a:r>
              <a:rPr sz="1800" spc="-10" dirty="0">
                <a:latin typeface="Consolas"/>
                <a:cs typeface="Consolas"/>
              </a:rPr>
              <a:t>(TRUE)</a:t>
            </a:r>
            <a:endParaRPr sz="1800">
              <a:latin typeface="Consolas"/>
              <a:cs typeface="Consolas"/>
            </a:endParaRPr>
          </a:p>
          <a:p>
            <a:pPr marL="1231900">
              <a:lnSpc>
                <a:spcPct val="100000"/>
              </a:lnSpc>
            </a:pPr>
            <a:r>
              <a:rPr sz="1800" spc="-5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482090" marR="2548255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interested[i]</a:t>
            </a:r>
            <a:r>
              <a:rPr sz="1800" spc="-4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TRUE; </a:t>
            </a:r>
            <a:r>
              <a:rPr sz="1800" dirty="0">
                <a:latin typeface="Consolas"/>
                <a:cs typeface="Consolas"/>
              </a:rPr>
              <a:t>turn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 </a:t>
            </a:r>
            <a:r>
              <a:rPr sz="1800" spc="-25" dirty="0">
                <a:latin typeface="Consolas"/>
                <a:cs typeface="Consolas"/>
              </a:rPr>
              <a:t>j;</a:t>
            </a:r>
            <a:endParaRPr sz="1800">
              <a:latin typeface="Consolas"/>
              <a:cs typeface="Consolas"/>
            </a:endParaRPr>
          </a:p>
          <a:p>
            <a:pPr marL="1482090">
              <a:lnSpc>
                <a:spcPct val="100000"/>
              </a:lnSpc>
            </a:pPr>
            <a:r>
              <a:rPr sz="1800" dirty="0">
                <a:solidFill>
                  <a:srgbClr val="0070BF"/>
                </a:solidFill>
                <a:latin typeface="Consolas"/>
                <a:cs typeface="Consolas"/>
              </a:rPr>
              <a:t>// </a:t>
            </a:r>
            <a:r>
              <a:rPr sz="1800" spc="-20" dirty="0">
                <a:solidFill>
                  <a:srgbClr val="0070BF"/>
                </a:solidFill>
                <a:latin typeface="Consolas"/>
                <a:cs typeface="Consolas"/>
              </a:rPr>
              <a:t>wait</a:t>
            </a:r>
            <a:endParaRPr sz="1800">
              <a:latin typeface="Consolas"/>
              <a:cs typeface="Consolas"/>
            </a:endParaRPr>
          </a:p>
          <a:p>
            <a:pPr marL="1482090" marR="43180">
              <a:lnSpc>
                <a:spcPct val="100000"/>
              </a:lnSpc>
            </a:pPr>
            <a:r>
              <a:rPr sz="1800" b="1" dirty="0">
                <a:latin typeface="Consolas"/>
                <a:cs typeface="Consolas"/>
              </a:rPr>
              <a:t>while</a:t>
            </a:r>
            <a:r>
              <a:rPr sz="1800" dirty="0">
                <a:latin typeface="Consolas"/>
                <a:cs typeface="Consolas"/>
              </a:rPr>
              <a:t>(interested[j]==TRUE</a:t>
            </a:r>
            <a:r>
              <a:rPr sz="1800" spc="-4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&amp;&amp;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turn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==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j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25" dirty="0">
                <a:latin typeface="Consolas"/>
                <a:cs typeface="Consolas"/>
              </a:rPr>
              <a:t>); </a:t>
            </a:r>
            <a:r>
              <a:rPr sz="1800" spc="-10" dirty="0">
                <a:solidFill>
                  <a:srgbClr val="0070BF"/>
                </a:solidFill>
                <a:latin typeface="Consolas"/>
                <a:cs typeface="Consolas"/>
              </a:rPr>
              <a:t>critical_section();</a:t>
            </a:r>
            <a:endParaRPr sz="1800">
              <a:latin typeface="Consolas"/>
              <a:cs typeface="Consolas"/>
            </a:endParaRPr>
          </a:p>
          <a:p>
            <a:pPr marL="1482090" marR="2425065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interested[i]</a:t>
            </a:r>
            <a:r>
              <a:rPr sz="1800" spc="-4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FALSE; noncritical_section();</a:t>
            </a:r>
            <a:endParaRPr sz="1800">
              <a:latin typeface="Consolas"/>
              <a:cs typeface="Consolas"/>
            </a:endParaRPr>
          </a:p>
          <a:p>
            <a:pPr marL="1231900">
              <a:lnSpc>
                <a:spcPct val="100000"/>
              </a:lnSpc>
            </a:pPr>
            <a:r>
              <a:rPr sz="1800" spc="-5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Peterson’s</a:t>
            </a:r>
            <a:r>
              <a:rPr spc="-110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64349" y="6414036"/>
            <a:ext cx="14211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Tahoma"/>
                <a:cs typeface="Tahoma"/>
              </a:rPr>
              <a:t>5-Synchronization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6339" y="6414036"/>
            <a:ext cx="2190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Tahoma"/>
                <a:cs typeface="Tahoma"/>
              </a:rPr>
              <a:t>31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036" y="1084612"/>
            <a:ext cx="2289175" cy="138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65"/>
              </a:lnSpc>
              <a:spcBef>
                <a:spcPts val="105"/>
              </a:spcBef>
            </a:pPr>
            <a:r>
              <a:rPr sz="2000" b="1" dirty="0">
                <a:solidFill>
                  <a:srgbClr val="0000FF"/>
                </a:solidFill>
                <a:latin typeface="Tahoma"/>
                <a:cs typeface="Tahoma"/>
              </a:rPr>
              <a:t>Process</a:t>
            </a:r>
            <a:r>
              <a:rPr sz="2000" b="1" spc="-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b="1" spc="-50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ts val="1645"/>
              </a:lnSpc>
            </a:pPr>
            <a:r>
              <a:rPr sz="1400" b="1" spc="-10" dirty="0">
                <a:latin typeface="Consolas"/>
                <a:cs typeface="Consolas"/>
              </a:rPr>
              <a:t>while(TRUE)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b="1" spc="-5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208915" marR="5080">
              <a:lnSpc>
                <a:spcPct val="100000"/>
              </a:lnSpc>
            </a:pP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interested[0]</a:t>
            </a:r>
            <a:r>
              <a:rPr sz="1400" b="1" spc="-3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=</a:t>
            </a:r>
            <a:r>
              <a:rPr sz="1400" b="1" spc="-4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00" b="1" spc="-20" dirty="0">
                <a:solidFill>
                  <a:srgbClr val="0070BF"/>
                </a:solidFill>
                <a:latin typeface="Consolas"/>
                <a:cs typeface="Consolas"/>
              </a:rPr>
              <a:t>TRUE; </a:t>
            </a: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turn</a:t>
            </a:r>
            <a:r>
              <a:rPr sz="1400" b="1" spc="-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=</a:t>
            </a:r>
            <a:r>
              <a:rPr sz="1400" b="1" spc="-2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00" b="1" spc="-25" dirty="0">
                <a:solidFill>
                  <a:srgbClr val="0070BF"/>
                </a:solidFill>
                <a:latin typeface="Consolas"/>
                <a:cs typeface="Consolas"/>
              </a:rPr>
              <a:t>1;</a:t>
            </a:r>
            <a:endParaRPr sz="1400">
              <a:latin typeface="Consolas"/>
              <a:cs typeface="Consolas"/>
            </a:endParaRPr>
          </a:p>
          <a:p>
            <a:pPr marL="208915">
              <a:lnSpc>
                <a:spcPct val="100000"/>
              </a:lnSpc>
            </a:pPr>
            <a:r>
              <a:rPr sz="1400" b="1" dirty="0">
                <a:solidFill>
                  <a:srgbClr val="00CC00"/>
                </a:solidFill>
                <a:latin typeface="Consolas"/>
                <a:cs typeface="Consolas"/>
              </a:rPr>
              <a:t>//</a:t>
            </a:r>
            <a:r>
              <a:rPr sz="1400" b="1" spc="-20" dirty="0">
                <a:solidFill>
                  <a:srgbClr val="00CC00"/>
                </a:solidFill>
                <a:latin typeface="Consolas"/>
                <a:cs typeface="Consolas"/>
              </a:rPr>
              <a:t> wait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1087" y="2505608"/>
            <a:ext cx="206692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sted[1]==TRUE</a:t>
            </a:r>
            <a:r>
              <a:rPr sz="1400" b="1" spc="-5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&amp;&amp;</a:t>
            </a:r>
            <a:r>
              <a:rPr sz="1400" b="1" spc="-50" dirty="0">
                <a:latin typeface="Consolas"/>
                <a:cs typeface="Consolas"/>
              </a:rPr>
              <a:t> </a:t>
            </a:r>
            <a:r>
              <a:rPr sz="1400" b="1" spc="-20" dirty="0">
                <a:solidFill>
                  <a:srgbClr val="0070BF"/>
                </a:solidFill>
                <a:latin typeface="Consolas"/>
                <a:cs typeface="Consolas"/>
              </a:rPr>
              <a:t>turn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3259" y="2447025"/>
            <a:ext cx="7162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==</a:t>
            </a:r>
            <a:r>
              <a:rPr sz="1400" b="1" spc="-1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1</a:t>
            </a:r>
            <a:r>
              <a:rPr sz="1400" b="1" spc="-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00" b="1" spc="-25" dirty="0"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6628" y="4807694"/>
            <a:ext cx="713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CC00"/>
                </a:solidFill>
                <a:latin typeface="Consolas"/>
                <a:cs typeface="Consolas"/>
              </a:rPr>
              <a:t>//</a:t>
            </a:r>
            <a:r>
              <a:rPr sz="1400" b="1" spc="-20" dirty="0">
                <a:solidFill>
                  <a:srgbClr val="00CC00"/>
                </a:solidFill>
                <a:latin typeface="Consolas"/>
                <a:cs typeface="Consolas"/>
              </a:rPr>
              <a:t> wait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57226" y="5079694"/>
            <a:ext cx="21666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ed[0]==TRUE</a:t>
            </a:r>
            <a:r>
              <a:rPr sz="1400" b="1" spc="-3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&amp;&amp;</a:t>
            </a:r>
            <a:r>
              <a:rPr sz="1400" b="1" spc="-35" dirty="0"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turn</a:t>
            </a:r>
            <a:r>
              <a:rPr sz="1400" b="1" spc="-4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00" b="1" spc="-25" dirty="0">
                <a:solidFill>
                  <a:srgbClr val="0070BF"/>
                </a:solidFill>
                <a:latin typeface="Consolas"/>
                <a:cs typeface="Consolas"/>
              </a:rPr>
              <a:t>==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0036" y="3326410"/>
            <a:ext cx="2289175" cy="150749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400" b="1" spc="-5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2365"/>
              </a:lnSpc>
              <a:spcBef>
                <a:spcPts val="555"/>
              </a:spcBef>
            </a:pPr>
            <a:r>
              <a:rPr sz="2000" b="1" dirty="0">
                <a:solidFill>
                  <a:srgbClr val="0000FF"/>
                </a:solidFill>
                <a:latin typeface="Tahoma"/>
                <a:cs typeface="Tahoma"/>
              </a:rPr>
              <a:t>Process</a:t>
            </a:r>
            <a:r>
              <a:rPr sz="2000" b="1" spc="-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b="1" spc="-50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ts val="1645"/>
              </a:lnSpc>
            </a:pPr>
            <a:r>
              <a:rPr sz="1400" b="1" spc="-10" dirty="0">
                <a:latin typeface="Consolas"/>
                <a:cs typeface="Consolas"/>
              </a:rPr>
              <a:t>while(TRUE)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b="1" spc="-5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208915" marR="5080">
              <a:lnSpc>
                <a:spcPct val="100000"/>
              </a:lnSpc>
            </a:pP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interested[1]</a:t>
            </a:r>
            <a:r>
              <a:rPr sz="1400" b="1" spc="-3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=</a:t>
            </a:r>
            <a:r>
              <a:rPr sz="1400" b="1" spc="-4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00" b="1" spc="-20" dirty="0">
                <a:solidFill>
                  <a:srgbClr val="0070BF"/>
                </a:solidFill>
                <a:latin typeface="Consolas"/>
                <a:cs typeface="Consolas"/>
              </a:rPr>
              <a:t>TRUE; </a:t>
            </a: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turn</a:t>
            </a:r>
            <a:r>
              <a:rPr sz="1400" b="1" spc="-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=</a:t>
            </a:r>
            <a:r>
              <a:rPr sz="1400" b="1" spc="-2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00" b="1" spc="-25" dirty="0">
                <a:solidFill>
                  <a:srgbClr val="0070BF"/>
                </a:solidFill>
                <a:latin typeface="Consolas"/>
                <a:cs typeface="Consolas"/>
              </a:rPr>
              <a:t>0;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09251" y="5021111"/>
            <a:ext cx="41973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0</a:t>
            </a:r>
            <a:r>
              <a:rPr sz="1400" b="1" spc="-1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00" b="1" spc="-25" dirty="0"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66543" y="2401824"/>
            <a:ext cx="2171700" cy="368935"/>
          </a:xfrm>
          <a:custGeom>
            <a:avLst/>
            <a:gdLst/>
            <a:ahLst/>
            <a:cxnLst/>
            <a:rect l="l" t="t" r="r" b="b"/>
            <a:pathLst>
              <a:path w="2171700" h="368935">
                <a:moveTo>
                  <a:pt x="2171700" y="368808"/>
                </a:moveTo>
                <a:lnTo>
                  <a:pt x="0" y="368808"/>
                </a:lnTo>
                <a:lnTo>
                  <a:pt x="0" y="0"/>
                </a:lnTo>
                <a:lnTo>
                  <a:pt x="2171700" y="0"/>
                </a:lnTo>
                <a:lnTo>
                  <a:pt x="2171700" y="368808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1228" y="2396734"/>
            <a:ext cx="1472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nsolas"/>
                <a:cs typeface="Consolas"/>
              </a:rPr>
              <a:t>while(</a:t>
            </a: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intere</a:t>
            </a:r>
            <a:r>
              <a:rPr sz="1400" b="1" spc="-9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700" spc="-75" baseline="-9259" dirty="0">
                <a:latin typeface="Tahoma"/>
                <a:cs typeface="Tahoma"/>
              </a:rPr>
              <a:t>F</a:t>
            </a:r>
            <a:endParaRPr sz="2700" baseline="-9259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58098" y="2431794"/>
            <a:ext cx="332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ahoma"/>
                <a:cs typeface="Tahoma"/>
              </a:rPr>
              <a:t>&amp;&amp;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72496" y="2431794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ahoma"/>
                <a:cs typeface="Tahoma"/>
              </a:rPr>
              <a:t>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2486" y="2751838"/>
            <a:ext cx="2234565" cy="64960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7145" marR="5080" indent="-5080">
              <a:lnSpc>
                <a:spcPct val="96100"/>
              </a:lnSpc>
              <a:spcBef>
                <a:spcPts val="170"/>
              </a:spcBef>
            </a:pPr>
            <a:r>
              <a:rPr sz="1400" b="1" spc="-10" dirty="0">
                <a:latin typeface="Consolas"/>
                <a:cs typeface="Consolas"/>
              </a:rPr>
              <a:t>critical_section(); </a:t>
            </a: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interested[0]</a:t>
            </a:r>
            <a:r>
              <a:rPr sz="1400" b="1" spc="-1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=</a:t>
            </a:r>
            <a:r>
              <a:rPr sz="1400" b="1" spc="-6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00" b="1" spc="-10" dirty="0">
                <a:solidFill>
                  <a:srgbClr val="0070BF"/>
                </a:solidFill>
                <a:latin typeface="Consolas"/>
                <a:cs typeface="Consolas"/>
              </a:rPr>
              <a:t>FALSE; </a:t>
            </a:r>
            <a:r>
              <a:rPr sz="1400" b="1" spc="-10" dirty="0">
                <a:latin typeface="Consolas"/>
                <a:cs typeface="Consolas"/>
              </a:rPr>
              <a:t>noncritical_section();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37232" y="4988052"/>
            <a:ext cx="2173605" cy="368935"/>
          </a:xfrm>
          <a:custGeom>
            <a:avLst/>
            <a:gdLst/>
            <a:ahLst/>
            <a:cxnLst/>
            <a:rect l="l" t="t" r="r" b="b"/>
            <a:pathLst>
              <a:path w="2173604" h="368935">
                <a:moveTo>
                  <a:pt x="2173224" y="368808"/>
                </a:moveTo>
                <a:lnTo>
                  <a:pt x="0" y="368808"/>
                </a:lnTo>
                <a:lnTo>
                  <a:pt x="0" y="0"/>
                </a:lnTo>
                <a:lnTo>
                  <a:pt x="2173224" y="0"/>
                </a:lnTo>
                <a:lnTo>
                  <a:pt x="2173224" y="368808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328632" y="5032088"/>
            <a:ext cx="1962785" cy="276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913765" algn="l"/>
                <a:tab pos="1828164" algn="l"/>
              </a:tabLst>
            </a:pPr>
            <a:r>
              <a:rPr sz="1800" spc="-50" dirty="0">
                <a:latin typeface="Tahoma"/>
                <a:cs typeface="Tahoma"/>
              </a:rPr>
              <a:t>T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5" dirty="0">
                <a:latin typeface="Tahoma"/>
                <a:cs typeface="Tahoma"/>
              </a:rPr>
              <a:t>&amp;&amp;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50" dirty="0">
                <a:latin typeface="Tahoma"/>
                <a:cs typeface="Tahoma"/>
              </a:rPr>
              <a:t>T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168140" y="3180588"/>
            <a:ext cx="1917700" cy="927100"/>
            <a:chOff x="4168140" y="3180588"/>
            <a:chExt cx="1917700" cy="927100"/>
          </a:xfrm>
        </p:grpSpPr>
        <p:sp>
          <p:nvSpPr>
            <p:cNvPr id="20" name="object 20"/>
            <p:cNvSpPr/>
            <p:nvPr/>
          </p:nvSpPr>
          <p:spPr>
            <a:xfrm>
              <a:off x="4174236" y="3186683"/>
              <a:ext cx="1905000" cy="914400"/>
            </a:xfrm>
            <a:custGeom>
              <a:avLst/>
              <a:gdLst/>
              <a:ahLst/>
              <a:cxnLst/>
              <a:rect l="l" t="t" r="r" b="b"/>
              <a:pathLst>
                <a:path w="1905000" h="914400">
                  <a:moveTo>
                    <a:pt x="19050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1905000" y="0"/>
                  </a:lnTo>
                  <a:lnTo>
                    <a:pt x="1905000" y="91440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68140" y="3180588"/>
              <a:ext cx="1917700" cy="927100"/>
            </a:xfrm>
            <a:custGeom>
              <a:avLst/>
              <a:gdLst/>
              <a:ahLst/>
              <a:cxnLst/>
              <a:rect l="l" t="t" r="r" b="b"/>
              <a:pathLst>
                <a:path w="1917700" h="927100">
                  <a:moveTo>
                    <a:pt x="1917192" y="926592"/>
                  </a:moveTo>
                  <a:lnTo>
                    <a:pt x="0" y="926592"/>
                  </a:lnTo>
                  <a:lnTo>
                    <a:pt x="0" y="0"/>
                  </a:lnTo>
                  <a:lnTo>
                    <a:pt x="1917192" y="0"/>
                  </a:lnTo>
                  <a:lnTo>
                    <a:pt x="1917192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914400"/>
                  </a:lnTo>
                  <a:lnTo>
                    <a:pt x="6096" y="914400"/>
                  </a:lnTo>
                  <a:lnTo>
                    <a:pt x="12192" y="920496"/>
                  </a:lnTo>
                  <a:lnTo>
                    <a:pt x="1917192" y="920496"/>
                  </a:lnTo>
                  <a:lnTo>
                    <a:pt x="1917192" y="926592"/>
                  </a:lnTo>
                  <a:close/>
                </a:path>
                <a:path w="1917700" h="927100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1917700" h="927100">
                  <a:moveTo>
                    <a:pt x="1905000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1905000" y="6096"/>
                  </a:lnTo>
                  <a:lnTo>
                    <a:pt x="1905000" y="12192"/>
                  </a:lnTo>
                  <a:close/>
                </a:path>
                <a:path w="1917700" h="927100">
                  <a:moveTo>
                    <a:pt x="1905000" y="920496"/>
                  </a:moveTo>
                  <a:lnTo>
                    <a:pt x="1905000" y="6096"/>
                  </a:lnTo>
                  <a:lnTo>
                    <a:pt x="1911096" y="12192"/>
                  </a:lnTo>
                  <a:lnTo>
                    <a:pt x="1917192" y="12192"/>
                  </a:lnTo>
                  <a:lnTo>
                    <a:pt x="1917192" y="914400"/>
                  </a:lnTo>
                  <a:lnTo>
                    <a:pt x="1911096" y="914400"/>
                  </a:lnTo>
                  <a:lnTo>
                    <a:pt x="1905000" y="920496"/>
                  </a:lnTo>
                  <a:close/>
                </a:path>
                <a:path w="1917700" h="927100">
                  <a:moveTo>
                    <a:pt x="1917192" y="12192"/>
                  </a:moveTo>
                  <a:lnTo>
                    <a:pt x="1911096" y="12192"/>
                  </a:lnTo>
                  <a:lnTo>
                    <a:pt x="1905000" y="6096"/>
                  </a:lnTo>
                  <a:lnTo>
                    <a:pt x="1917192" y="6096"/>
                  </a:lnTo>
                  <a:lnTo>
                    <a:pt x="1917192" y="12192"/>
                  </a:lnTo>
                  <a:close/>
                </a:path>
                <a:path w="1917700" h="927100">
                  <a:moveTo>
                    <a:pt x="12192" y="920496"/>
                  </a:moveTo>
                  <a:lnTo>
                    <a:pt x="6096" y="914400"/>
                  </a:lnTo>
                  <a:lnTo>
                    <a:pt x="12192" y="914400"/>
                  </a:lnTo>
                  <a:lnTo>
                    <a:pt x="12192" y="920496"/>
                  </a:lnTo>
                  <a:close/>
                </a:path>
                <a:path w="1917700" h="927100">
                  <a:moveTo>
                    <a:pt x="1905000" y="920496"/>
                  </a:moveTo>
                  <a:lnTo>
                    <a:pt x="12192" y="920496"/>
                  </a:lnTo>
                  <a:lnTo>
                    <a:pt x="12192" y="914400"/>
                  </a:lnTo>
                  <a:lnTo>
                    <a:pt x="1905000" y="914400"/>
                  </a:lnTo>
                  <a:lnTo>
                    <a:pt x="1905000" y="920496"/>
                  </a:lnTo>
                  <a:close/>
                </a:path>
                <a:path w="1917700" h="927100">
                  <a:moveTo>
                    <a:pt x="1917192" y="920496"/>
                  </a:moveTo>
                  <a:lnTo>
                    <a:pt x="1905000" y="920496"/>
                  </a:lnTo>
                  <a:lnTo>
                    <a:pt x="1911096" y="914400"/>
                  </a:lnTo>
                  <a:lnTo>
                    <a:pt x="1917192" y="914400"/>
                  </a:lnTo>
                  <a:lnTo>
                    <a:pt x="1917192" y="920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71188" y="3183636"/>
            <a:ext cx="1911350" cy="92138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298450" rIns="0" bIns="0" rtlCol="0">
            <a:spAutoFit/>
          </a:bodyPr>
          <a:lstStyle/>
          <a:p>
            <a:pPr marL="471805">
              <a:lnSpc>
                <a:spcPct val="100000"/>
              </a:lnSpc>
              <a:spcBef>
                <a:spcPts val="2350"/>
              </a:spcBef>
            </a:pPr>
            <a:r>
              <a:rPr sz="2100" spc="-10" dirty="0">
                <a:solidFill>
                  <a:srgbClr val="333333"/>
                </a:solidFill>
                <a:latin typeface="Tahoma"/>
                <a:cs typeface="Tahoma"/>
              </a:rPr>
              <a:t>Timeout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66628" y="5647432"/>
            <a:ext cx="219011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Consolas"/>
                <a:cs typeface="Consolas"/>
              </a:rPr>
              <a:t>critical_section(); </a:t>
            </a: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interested[1]</a:t>
            </a:r>
            <a:r>
              <a:rPr sz="1400" b="1" spc="-3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=</a:t>
            </a:r>
            <a:r>
              <a:rPr sz="1400" b="1" spc="-4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00" b="1" spc="-10" dirty="0">
                <a:solidFill>
                  <a:srgbClr val="0070BF"/>
                </a:solidFill>
                <a:latin typeface="Consolas"/>
                <a:cs typeface="Consolas"/>
              </a:rPr>
              <a:t>FALSE; </a:t>
            </a:r>
            <a:r>
              <a:rPr sz="1400" b="1" spc="-10" dirty="0">
                <a:latin typeface="Consolas"/>
                <a:cs typeface="Consolas"/>
              </a:rPr>
              <a:t>noncritical_section();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0036" y="6287520"/>
            <a:ext cx="1238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246375" y="5003292"/>
            <a:ext cx="2171700" cy="370840"/>
          </a:xfrm>
          <a:custGeom>
            <a:avLst/>
            <a:gdLst/>
            <a:ahLst/>
            <a:cxnLst/>
            <a:rect l="l" t="t" r="r" b="b"/>
            <a:pathLst>
              <a:path w="2171700" h="370839">
                <a:moveTo>
                  <a:pt x="2171700" y="370331"/>
                </a:moveTo>
                <a:lnTo>
                  <a:pt x="0" y="370331"/>
                </a:lnTo>
                <a:lnTo>
                  <a:pt x="0" y="0"/>
                </a:lnTo>
                <a:lnTo>
                  <a:pt x="2171700" y="0"/>
                </a:lnTo>
                <a:lnTo>
                  <a:pt x="2171700" y="370331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41228" y="4970820"/>
            <a:ext cx="1654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Consolas"/>
                <a:cs typeface="Consolas"/>
              </a:rPr>
              <a:t>while(</a:t>
            </a:r>
            <a:r>
              <a:rPr sz="1400" b="1" spc="-10" dirty="0">
                <a:solidFill>
                  <a:srgbClr val="0070BF"/>
                </a:solidFill>
                <a:latin typeface="Consolas"/>
                <a:cs typeface="Consolas"/>
              </a:rPr>
              <a:t>interest</a:t>
            </a:r>
            <a:r>
              <a:rPr sz="1400" b="1" spc="-9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700" spc="-89" baseline="-15432" dirty="0">
                <a:latin typeface="Tahoma"/>
                <a:cs typeface="Tahoma"/>
              </a:rPr>
              <a:t>F</a:t>
            </a:r>
            <a:endParaRPr sz="2700" baseline="-15432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39482" y="5034791"/>
            <a:ext cx="332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ahoma"/>
                <a:cs typeface="Tahoma"/>
              </a:rPr>
              <a:t>&amp;&amp;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53880" y="5034791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ahoma"/>
                <a:cs typeface="Tahoma"/>
              </a:rPr>
              <a:t>T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Peterson’s</a:t>
            </a:r>
            <a:r>
              <a:rPr spc="-110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64349" y="6414036"/>
            <a:ext cx="14211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Tahoma"/>
                <a:cs typeface="Tahoma"/>
              </a:rPr>
              <a:t>5-Synchronization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6339" y="6414036"/>
            <a:ext cx="2190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Tahoma"/>
                <a:cs typeface="Tahoma"/>
              </a:rPr>
              <a:t>32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713" y="2392174"/>
            <a:ext cx="12058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CC00"/>
                </a:solidFill>
                <a:latin typeface="Consolas"/>
                <a:cs typeface="Consolas"/>
              </a:rPr>
              <a:t>//</a:t>
            </a:r>
            <a:r>
              <a:rPr sz="1400" b="1" spc="-20" dirty="0">
                <a:solidFill>
                  <a:srgbClr val="00CC00"/>
                </a:solidFill>
                <a:latin typeface="Consolas"/>
                <a:cs typeface="Consolas"/>
              </a:rPr>
              <a:t> wait </a:t>
            </a:r>
            <a:r>
              <a:rPr sz="1400" b="1" spc="-10" dirty="0">
                <a:latin typeface="Consolas"/>
                <a:cs typeface="Consolas"/>
              </a:rPr>
              <a:t>while(</a:t>
            </a:r>
            <a:r>
              <a:rPr sz="1400" b="1" spc="-10" dirty="0">
                <a:solidFill>
                  <a:srgbClr val="0070BF"/>
                </a:solidFill>
                <a:latin typeface="Consolas"/>
                <a:cs typeface="Consolas"/>
              </a:rPr>
              <a:t>intere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79172" y="2664152"/>
            <a:ext cx="206692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sted[1]==TRUE</a:t>
            </a:r>
            <a:r>
              <a:rPr sz="1400" b="1" spc="-4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&amp;&amp;</a:t>
            </a:r>
            <a:r>
              <a:rPr sz="1400" b="1" spc="-55" dirty="0">
                <a:latin typeface="Consolas"/>
                <a:cs typeface="Consolas"/>
              </a:rPr>
              <a:t> </a:t>
            </a:r>
            <a:r>
              <a:rPr sz="1400" b="1" spc="-20" dirty="0">
                <a:solidFill>
                  <a:srgbClr val="0070BF"/>
                </a:solidFill>
                <a:latin typeface="Consolas"/>
                <a:cs typeface="Consolas"/>
              </a:rPr>
              <a:t>turn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372" y="1069350"/>
            <a:ext cx="2386330" cy="1190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85"/>
              </a:lnSpc>
              <a:spcBef>
                <a:spcPts val="100"/>
              </a:spcBef>
            </a:pPr>
            <a:r>
              <a:rPr sz="2100" b="1" dirty="0">
                <a:solidFill>
                  <a:srgbClr val="0000FF"/>
                </a:solidFill>
                <a:latin typeface="Tahoma"/>
                <a:cs typeface="Tahoma"/>
              </a:rPr>
              <a:t>Process</a:t>
            </a:r>
            <a:r>
              <a:rPr sz="2100" b="1" spc="-6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100" b="1" spc="-50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ts val="1645"/>
              </a:lnSpc>
            </a:pPr>
            <a:r>
              <a:rPr sz="1400" b="1" spc="-10" dirty="0">
                <a:latin typeface="Consolas"/>
                <a:cs typeface="Consolas"/>
              </a:rPr>
              <a:t>while(TRUE)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b="1" spc="-5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306705" marR="5080">
              <a:lnSpc>
                <a:spcPct val="100000"/>
              </a:lnSpc>
            </a:pP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interested[0]</a:t>
            </a:r>
            <a:r>
              <a:rPr sz="1400" b="1" spc="-4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=</a:t>
            </a:r>
            <a:r>
              <a:rPr sz="1400" b="1" spc="-3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00" b="1" spc="-20" dirty="0">
                <a:solidFill>
                  <a:srgbClr val="0070BF"/>
                </a:solidFill>
                <a:latin typeface="Consolas"/>
                <a:cs typeface="Consolas"/>
              </a:rPr>
              <a:t>TRUE; </a:t>
            </a: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turn</a:t>
            </a:r>
            <a:r>
              <a:rPr sz="1400" b="1" spc="-2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=</a:t>
            </a:r>
            <a:r>
              <a:rPr sz="1400" b="1" spc="-1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00" b="1" spc="-25" dirty="0">
                <a:solidFill>
                  <a:srgbClr val="0070BF"/>
                </a:solidFill>
                <a:latin typeface="Consolas"/>
                <a:cs typeface="Consolas"/>
              </a:rPr>
              <a:t>1;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4564" y="5057678"/>
            <a:ext cx="7156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CC00"/>
                </a:solidFill>
                <a:latin typeface="Consolas"/>
                <a:cs typeface="Consolas"/>
              </a:rPr>
              <a:t>//</a:t>
            </a:r>
            <a:r>
              <a:rPr sz="1400" b="1" spc="-10" dirty="0">
                <a:solidFill>
                  <a:srgbClr val="00CC00"/>
                </a:solidFill>
                <a:latin typeface="Consolas"/>
                <a:cs typeface="Consolas"/>
              </a:rPr>
              <a:t> </a:t>
            </a:r>
            <a:r>
              <a:rPr sz="1400" b="1" spc="-20" dirty="0">
                <a:solidFill>
                  <a:srgbClr val="00CC00"/>
                </a:solidFill>
                <a:latin typeface="Consolas"/>
                <a:cs typeface="Consolas"/>
              </a:rPr>
              <a:t>wait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00503" y="5329624"/>
            <a:ext cx="20650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sted[0]==TRUE</a:t>
            </a:r>
            <a:r>
              <a:rPr sz="1400" b="1" spc="-4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&amp;&amp;</a:t>
            </a:r>
            <a:r>
              <a:rPr sz="1400" b="1" spc="-45" dirty="0">
                <a:latin typeface="Consolas"/>
                <a:cs typeface="Consolas"/>
              </a:rPr>
              <a:t> </a:t>
            </a:r>
            <a:r>
              <a:rPr sz="1400" b="1" spc="-20" dirty="0">
                <a:solidFill>
                  <a:srgbClr val="0070BF"/>
                </a:solidFill>
                <a:latin typeface="Consolas"/>
                <a:cs typeface="Consolas"/>
              </a:rPr>
              <a:t>turn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2675" y="5271041"/>
            <a:ext cx="7143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==</a:t>
            </a:r>
            <a:r>
              <a:rPr sz="1400" b="1" spc="-1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0</a:t>
            </a:r>
            <a:r>
              <a:rPr sz="1400" b="1" spc="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00" b="1" spc="-25" dirty="0"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0372" y="3678466"/>
            <a:ext cx="2386330" cy="1405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2485"/>
              </a:lnSpc>
              <a:spcBef>
                <a:spcPts val="5"/>
              </a:spcBef>
            </a:pPr>
            <a:r>
              <a:rPr sz="2100" b="1" dirty="0">
                <a:solidFill>
                  <a:srgbClr val="0000FF"/>
                </a:solidFill>
                <a:latin typeface="Tahoma"/>
                <a:cs typeface="Tahoma"/>
              </a:rPr>
              <a:t>Process</a:t>
            </a:r>
            <a:r>
              <a:rPr sz="2100" b="1" spc="-6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100" b="1" spc="-50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ts val="1645"/>
              </a:lnSpc>
            </a:pPr>
            <a:r>
              <a:rPr sz="1400" b="1" spc="-10" dirty="0">
                <a:latin typeface="Consolas"/>
                <a:cs typeface="Consolas"/>
              </a:rPr>
              <a:t>while(TRUE)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b="1" spc="-5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306705" marR="5080">
              <a:lnSpc>
                <a:spcPct val="100000"/>
              </a:lnSpc>
            </a:pP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interested[1]</a:t>
            </a:r>
            <a:r>
              <a:rPr sz="1400" b="1" spc="-4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=</a:t>
            </a:r>
            <a:r>
              <a:rPr sz="1400" b="1" spc="-3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00" b="1" spc="-20" dirty="0">
                <a:solidFill>
                  <a:srgbClr val="0070BF"/>
                </a:solidFill>
                <a:latin typeface="Consolas"/>
                <a:cs typeface="Consolas"/>
              </a:rPr>
              <a:t>TRUE; </a:t>
            </a: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turn</a:t>
            </a:r>
            <a:r>
              <a:rPr sz="1400" b="1" spc="-2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=</a:t>
            </a:r>
            <a:r>
              <a:rPr sz="1400" b="1" spc="-1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00" b="1" spc="-25" dirty="0">
                <a:solidFill>
                  <a:srgbClr val="0070BF"/>
                </a:solidFill>
                <a:latin typeface="Consolas"/>
                <a:cs typeface="Consolas"/>
              </a:rPr>
              <a:t>0;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40992" y="2534411"/>
            <a:ext cx="2165985" cy="370840"/>
          </a:xfrm>
          <a:custGeom>
            <a:avLst/>
            <a:gdLst/>
            <a:ahLst/>
            <a:cxnLst/>
            <a:rect l="l" t="t" r="r" b="b"/>
            <a:pathLst>
              <a:path w="2165985" h="370839">
                <a:moveTo>
                  <a:pt x="2165604" y="370332"/>
                </a:moveTo>
                <a:lnTo>
                  <a:pt x="0" y="370332"/>
                </a:lnTo>
                <a:lnTo>
                  <a:pt x="0" y="0"/>
                </a:lnTo>
                <a:lnTo>
                  <a:pt x="2165604" y="0"/>
                </a:lnTo>
                <a:lnTo>
                  <a:pt x="2165604" y="370332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18227" y="2565851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ahoma"/>
                <a:cs typeface="Tahoma"/>
              </a:rPr>
              <a:t>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32624" y="2565851"/>
            <a:ext cx="332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ahoma"/>
                <a:cs typeface="Tahoma"/>
              </a:rPr>
              <a:t>&amp;&amp;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47022" y="2565851"/>
            <a:ext cx="900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F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2100" b="1" baseline="3968" dirty="0">
                <a:solidFill>
                  <a:srgbClr val="0070BF"/>
                </a:solidFill>
                <a:latin typeface="Consolas"/>
                <a:cs typeface="Consolas"/>
              </a:rPr>
              <a:t>==</a:t>
            </a:r>
            <a:r>
              <a:rPr sz="2100" b="1" spc="-7" baseline="3968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100" b="1" baseline="3968" dirty="0">
                <a:solidFill>
                  <a:srgbClr val="0070BF"/>
                </a:solidFill>
                <a:latin typeface="Consolas"/>
                <a:cs typeface="Consolas"/>
              </a:rPr>
              <a:t>1</a:t>
            </a:r>
            <a:r>
              <a:rPr sz="2100" b="1" spc="-7" baseline="3968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100" b="1" spc="-37" baseline="3968" dirty="0">
                <a:latin typeface="Consolas"/>
                <a:cs typeface="Consolas"/>
              </a:rPr>
              <a:t>);</a:t>
            </a:r>
            <a:endParaRPr sz="2100" baseline="3968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80586" y="5243944"/>
            <a:ext cx="1962785" cy="276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913765" algn="l"/>
                <a:tab pos="1828164" algn="l"/>
              </a:tabLst>
            </a:pPr>
            <a:r>
              <a:rPr sz="1800" spc="-50" dirty="0">
                <a:latin typeface="Tahoma"/>
                <a:cs typeface="Tahoma"/>
              </a:rPr>
              <a:t>T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5" dirty="0">
                <a:latin typeface="Tahoma"/>
                <a:cs typeface="Tahoma"/>
              </a:rPr>
              <a:t>&amp;&amp;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50" dirty="0">
                <a:latin typeface="Tahoma"/>
                <a:cs typeface="Tahoma"/>
              </a:rPr>
              <a:t>T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806951" y="3622547"/>
            <a:ext cx="1918970" cy="928369"/>
            <a:chOff x="3806951" y="3622547"/>
            <a:chExt cx="1918970" cy="928369"/>
          </a:xfrm>
        </p:grpSpPr>
        <p:sp>
          <p:nvSpPr>
            <p:cNvPr id="18" name="object 18"/>
            <p:cNvSpPr/>
            <p:nvPr/>
          </p:nvSpPr>
          <p:spPr>
            <a:xfrm>
              <a:off x="3806939" y="3622560"/>
              <a:ext cx="1918970" cy="928369"/>
            </a:xfrm>
            <a:custGeom>
              <a:avLst/>
              <a:gdLst/>
              <a:ahLst/>
              <a:cxnLst/>
              <a:rect l="l" t="t" r="r" b="b"/>
              <a:pathLst>
                <a:path w="1918970" h="928370">
                  <a:moveTo>
                    <a:pt x="1918728" y="920750"/>
                  </a:moveTo>
                  <a:lnTo>
                    <a:pt x="6096" y="920750"/>
                  </a:lnTo>
                  <a:lnTo>
                    <a:pt x="6096" y="6350"/>
                  </a:lnTo>
                  <a:lnTo>
                    <a:pt x="0" y="6350"/>
                  </a:lnTo>
                  <a:lnTo>
                    <a:pt x="0" y="920750"/>
                  </a:lnTo>
                  <a:lnTo>
                    <a:pt x="0" y="928370"/>
                  </a:lnTo>
                  <a:lnTo>
                    <a:pt x="1918728" y="928370"/>
                  </a:lnTo>
                  <a:lnTo>
                    <a:pt x="1918728" y="920750"/>
                  </a:lnTo>
                  <a:close/>
                </a:path>
                <a:path w="1918970" h="928370">
                  <a:moveTo>
                    <a:pt x="1918728" y="6096"/>
                  </a:moveTo>
                  <a:lnTo>
                    <a:pt x="1911096" y="6096"/>
                  </a:lnTo>
                  <a:lnTo>
                    <a:pt x="1911096" y="920496"/>
                  </a:lnTo>
                  <a:lnTo>
                    <a:pt x="1918728" y="920496"/>
                  </a:lnTo>
                  <a:lnTo>
                    <a:pt x="1918728" y="6096"/>
                  </a:lnTo>
                  <a:close/>
                </a:path>
                <a:path w="1918970" h="928370">
                  <a:moveTo>
                    <a:pt x="1918728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1918728" y="6083"/>
                  </a:lnTo>
                  <a:lnTo>
                    <a:pt x="19187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13047" y="3628643"/>
              <a:ext cx="1905000" cy="914400"/>
            </a:xfrm>
            <a:custGeom>
              <a:avLst/>
              <a:gdLst/>
              <a:ahLst/>
              <a:cxnLst/>
              <a:rect l="l" t="t" r="r" b="b"/>
              <a:pathLst>
                <a:path w="1905000" h="914400">
                  <a:moveTo>
                    <a:pt x="19050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1905000" y="0"/>
                  </a:lnTo>
                  <a:lnTo>
                    <a:pt x="1905000" y="91440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06951" y="3622547"/>
              <a:ext cx="1918970" cy="928369"/>
            </a:xfrm>
            <a:custGeom>
              <a:avLst/>
              <a:gdLst/>
              <a:ahLst/>
              <a:cxnLst/>
              <a:rect l="l" t="t" r="r" b="b"/>
              <a:pathLst>
                <a:path w="1918970" h="928370">
                  <a:moveTo>
                    <a:pt x="1918716" y="928116"/>
                  </a:moveTo>
                  <a:lnTo>
                    <a:pt x="0" y="928116"/>
                  </a:lnTo>
                  <a:lnTo>
                    <a:pt x="0" y="0"/>
                  </a:lnTo>
                  <a:lnTo>
                    <a:pt x="1918716" y="0"/>
                  </a:lnTo>
                  <a:lnTo>
                    <a:pt x="1918716" y="6096"/>
                  </a:ln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lnTo>
                    <a:pt x="13716" y="914400"/>
                  </a:lnTo>
                  <a:lnTo>
                    <a:pt x="6096" y="914400"/>
                  </a:lnTo>
                  <a:lnTo>
                    <a:pt x="13716" y="920496"/>
                  </a:lnTo>
                  <a:lnTo>
                    <a:pt x="1918716" y="920496"/>
                  </a:lnTo>
                  <a:lnTo>
                    <a:pt x="1918716" y="928116"/>
                  </a:lnTo>
                  <a:close/>
                </a:path>
                <a:path w="1918970" h="928370">
                  <a:moveTo>
                    <a:pt x="13716" y="13716"/>
                  </a:move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close/>
                </a:path>
                <a:path w="1918970" h="928370">
                  <a:moveTo>
                    <a:pt x="1905000" y="13716"/>
                  </a:moveTo>
                  <a:lnTo>
                    <a:pt x="13716" y="13716"/>
                  </a:lnTo>
                  <a:lnTo>
                    <a:pt x="13716" y="6096"/>
                  </a:lnTo>
                  <a:lnTo>
                    <a:pt x="1905000" y="6096"/>
                  </a:lnTo>
                  <a:lnTo>
                    <a:pt x="1905000" y="13716"/>
                  </a:lnTo>
                  <a:close/>
                </a:path>
                <a:path w="1918970" h="928370">
                  <a:moveTo>
                    <a:pt x="1905000" y="920496"/>
                  </a:moveTo>
                  <a:lnTo>
                    <a:pt x="1905000" y="6096"/>
                  </a:lnTo>
                  <a:lnTo>
                    <a:pt x="1911096" y="13716"/>
                  </a:lnTo>
                  <a:lnTo>
                    <a:pt x="1918716" y="13716"/>
                  </a:lnTo>
                  <a:lnTo>
                    <a:pt x="1918716" y="914400"/>
                  </a:lnTo>
                  <a:lnTo>
                    <a:pt x="1911096" y="914400"/>
                  </a:lnTo>
                  <a:lnTo>
                    <a:pt x="1905000" y="920496"/>
                  </a:lnTo>
                  <a:close/>
                </a:path>
                <a:path w="1918970" h="928370">
                  <a:moveTo>
                    <a:pt x="1918716" y="13716"/>
                  </a:moveTo>
                  <a:lnTo>
                    <a:pt x="1911096" y="13716"/>
                  </a:lnTo>
                  <a:lnTo>
                    <a:pt x="1905000" y="6096"/>
                  </a:lnTo>
                  <a:lnTo>
                    <a:pt x="1918716" y="6096"/>
                  </a:lnTo>
                  <a:lnTo>
                    <a:pt x="1918716" y="13716"/>
                  </a:lnTo>
                  <a:close/>
                </a:path>
                <a:path w="1918970" h="928370">
                  <a:moveTo>
                    <a:pt x="13716" y="920496"/>
                  </a:moveTo>
                  <a:lnTo>
                    <a:pt x="6096" y="914400"/>
                  </a:lnTo>
                  <a:lnTo>
                    <a:pt x="13716" y="914400"/>
                  </a:lnTo>
                  <a:lnTo>
                    <a:pt x="13716" y="920496"/>
                  </a:lnTo>
                  <a:close/>
                </a:path>
                <a:path w="1918970" h="928370">
                  <a:moveTo>
                    <a:pt x="1905000" y="920496"/>
                  </a:moveTo>
                  <a:lnTo>
                    <a:pt x="13716" y="920496"/>
                  </a:lnTo>
                  <a:lnTo>
                    <a:pt x="13716" y="914400"/>
                  </a:lnTo>
                  <a:lnTo>
                    <a:pt x="1905000" y="914400"/>
                  </a:lnTo>
                  <a:lnTo>
                    <a:pt x="1905000" y="920496"/>
                  </a:lnTo>
                  <a:close/>
                </a:path>
                <a:path w="1918970" h="928370">
                  <a:moveTo>
                    <a:pt x="1918716" y="920496"/>
                  </a:moveTo>
                  <a:lnTo>
                    <a:pt x="1905000" y="920496"/>
                  </a:lnTo>
                  <a:lnTo>
                    <a:pt x="1911096" y="914400"/>
                  </a:lnTo>
                  <a:lnTo>
                    <a:pt x="1918716" y="914400"/>
                  </a:lnTo>
                  <a:lnTo>
                    <a:pt x="1918716" y="920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269742" y="3911625"/>
            <a:ext cx="98996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solidFill>
                  <a:srgbClr val="333333"/>
                </a:solidFill>
                <a:latin typeface="Tahoma"/>
                <a:cs typeface="Tahoma"/>
              </a:rPr>
              <a:t>Timeout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5335" y="5629149"/>
            <a:ext cx="219011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Consolas"/>
                <a:cs typeface="Consolas"/>
              </a:rPr>
              <a:t>critical_section(); </a:t>
            </a: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interested[1]</a:t>
            </a:r>
            <a:r>
              <a:rPr sz="1400" b="1" spc="-3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=</a:t>
            </a:r>
            <a:r>
              <a:rPr sz="1400" b="1" spc="-4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00" b="1" spc="-10" dirty="0">
                <a:solidFill>
                  <a:srgbClr val="0070BF"/>
                </a:solidFill>
                <a:latin typeface="Consolas"/>
                <a:cs typeface="Consolas"/>
              </a:rPr>
              <a:t>FALSE; </a:t>
            </a:r>
            <a:r>
              <a:rPr sz="1400" b="1" spc="-10" dirty="0">
                <a:latin typeface="Consolas"/>
                <a:cs typeface="Consolas"/>
              </a:rPr>
              <a:t>noncritical_section();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8743" y="6269237"/>
            <a:ext cx="1238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90700" y="5202935"/>
            <a:ext cx="2171700" cy="368935"/>
          </a:xfrm>
          <a:custGeom>
            <a:avLst/>
            <a:gdLst/>
            <a:ahLst/>
            <a:cxnLst/>
            <a:rect l="l" t="t" r="r" b="b"/>
            <a:pathLst>
              <a:path w="2171700" h="368935">
                <a:moveTo>
                  <a:pt x="2171700" y="368808"/>
                </a:moveTo>
                <a:lnTo>
                  <a:pt x="0" y="368808"/>
                </a:lnTo>
                <a:lnTo>
                  <a:pt x="0" y="0"/>
                </a:lnTo>
                <a:lnTo>
                  <a:pt x="2171700" y="0"/>
                </a:lnTo>
                <a:lnTo>
                  <a:pt x="2171700" y="368808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04564" y="5220750"/>
            <a:ext cx="1408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Consolas"/>
                <a:cs typeface="Consolas"/>
              </a:rPr>
              <a:t>while(</a:t>
            </a:r>
            <a:r>
              <a:rPr sz="1400" b="1" spc="-10" dirty="0">
                <a:solidFill>
                  <a:srgbClr val="0070BF"/>
                </a:solidFill>
                <a:latin typeface="Consolas"/>
                <a:cs typeface="Consolas"/>
              </a:rPr>
              <a:t>intere</a:t>
            </a:r>
            <a:r>
              <a:rPr sz="1400" b="1" spc="-8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700" spc="-75" baseline="-3086" dirty="0">
                <a:latin typeface="Tahoma"/>
                <a:cs typeface="Tahoma"/>
              </a:rPr>
              <a:t>F</a:t>
            </a:r>
            <a:endParaRPr sz="2700" baseline="-3086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82283" y="5234370"/>
            <a:ext cx="332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ahoma"/>
                <a:cs typeface="Tahoma"/>
              </a:rPr>
              <a:t>&amp;&amp;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96681" y="5234370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ahoma"/>
                <a:cs typeface="Tahoma"/>
              </a:rPr>
              <a:t>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0335" y="2911044"/>
            <a:ext cx="2190115" cy="79375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600"/>
              </a:spcBef>
            </a:pPr>
            <a:r>
              <a:rPr sz="1400" b="1" spc="-10" dirty="0">
                <a:latin typeface="Consolas"/>
                <a:cs typeface="Consolas"/>
              </a:rPr>
              <a:t>critical_section();</a:t>
            </a:r>
            <a:endParaRPr sz="14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  <a:spcBef>
                <a:spcPts val="505"/>
              </a:spcBef>
            </a:pP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interested[0]</a:t>
            </a:r>
            <a:r>
              <a:rPr sz="1400" b="1" spc="-3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=</a:t>
            </a:r>
            <a:r>
              <a:rPr sz="1400" b="1" spc="-4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00" b="1" spc="-10" dirty="0">
                <a:solidFill>
                  <a:srgbClr val="0070BF"/>
                </a:solidFill>
                <a:latin typeface="Consolas"/>
                <a:cs typeface="Consolas"/>
              </a:rPr>
              <a:t>FALSE; </a:t>
            </a:r>
            <a:r>
              <a:rPr sz="1400" b="1" spc="-10" dirty="0">
                <a:latin typeface="Consolas"/>
                <a:cs typeface="Consolas"/>
              </a:rPr>
              <a:t>noncritical_section();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406140" y="2526792"/>
            <a:ext cx="1036319" cy="410209"/>
          </a:xfrm>
          <a:custGeom>
            <a:avLst/>
            <a:gdLst/>
            <a:ahLst/>
            <a:cxnLst/>
            <a:rect l="l" t="t" r="r" b="b"/>
            <a:pathLst>
              <a:path w="1036320" h="410210">
                <a:moveTo>
                  <a:pt x="1036320" y="409956"/>
                </a:moveTo>
                <a:lnTo>
                  <a:pt x="0" y="409956"/>
                </a:lnTo>
                <a:lnTo>
                  <a:pt x="0" y="0"/>
                </a:lnTo>
                <a:lnTo>
                  <a:pt x="1036320" y="0"/>
                </a:lnTo>
                <a:lnTo>
                  <a:pt x="1036320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lnTo>
                  <a:pt x="28956" y="381000"/>
                </a:lnTo>
                <a:lnTo>
                  <a:pt x="13716" y="381000"/>
                </a:lnTo>
                <a:lnTo>
                  <a:pt x="28956" y="394716"/>
                </a:lnTo>
                <a:lnTo>
                  <a:pt x="1036320" y="394716"/>
                </a:lnTo>
                <a:lnTo>
                  <a:pt x="1036320" y="409956"/>
                </a:lnTo>
                <a:close/>
              </a:path>
              <a:path w="1036320" h="410210">
                <a:moveTo>
                  <a:pt x="28956" y="28956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close/>
              </a:path>
              <a:path w="1036320" h="410210">
                <a:moveTo>
                  <a:pt x="1008888" y="28956"/>
                </a:moveTo>
                <a:lnTo>
                  <a:pt x="28956" y="28956"/>
                </a:lnTo>
                <a:lnTo>
                  <a:pt x="28956" y="13716"/>
                </a:lnTo>
                <a:lnTo>
                  <a:pt x="1008888" y="13716"/>
                </a:lnTo>
                <a:lnTo>
                  <a:pt x="1008888" y="28956"/>
                </a:lnTo>
                <a:close/>
              </a:path>
              <a:path w="1036320" h="410210">
                <a:moveTo>
                  <a:pt x="1008888" y="394716"/>
                </a:moveTo>
                <a:lnTo>
                  <a:pt x="1008888" y="13716"/>
                </a:lnTo>
                <a:lnTo>
                  <a:pt x="1022604" y="28956"/>
                </a:lnTo>
                <a:lnTo>
                  <a:pt x="1036320" y="28956"/>
                </a:lnTo>
                <a:lnTo>
                  <a:pt x="1036320" y="381000"/>
                </a:lnTo>
                <a:lnTo>
                  <a:pt x="1022604" y="381000"/>
                </a:lnTo>
                <a:lnTo>
                  <a:pt x="1008888" y="394716"/>
                </a:lnTo>
                <a:close/>
              </a:path>
              <a:path w="1036320" h="410210">
                <a:moveTo>
                  <a:pt x="1036320" y="28956"/>
                </a:moveTo>
                <a:lnTo>
                  <a:pt x="1022604" y="28956"/>
                </a:lnTo>
                <a:lnTo>
                  <a:pt x="1008888" y="13716"/>
                </a:lnTo>
                <a:lnTo>
                  <a:pt x="1036320" y="13716"/>
                </a:lnTo>
                <a:lnTo>
                  <a:pt x="1036320" y="28956"/>
                </a:lnTo>
                <a:close/>
              </a:path>
              <a:path w="1036320" h="410210">
                <a:moveTo>
                  <a:pt x="28956" y="394716"/>
                </a:moveTo>
                <a:lnTo>
                  <a:pt x="13716" y="381000"/>
                </a:lnTo>
                <a:lnTo>
                  <a:pt x="28956" y="381000"/>
                </a:lnTo>
                <a:lnTo>
                  <a:pt x="28956" y="394716"/>
                </a:lnTo>
                <a:close/>
              </a:path>
              <a:path w="1036320" h="410210">
                <a:moveTo>
                  <a:pt x="1008888" y="394716"/>
                </a:moveTo>
                <a:lnTo>
                  <a:pt x="28956" y="394716"/>
                </a:lnTo>
                <a:lnTo>
                  <a:pt x="28956" y="381000"/>
                </a:lnTo>
                <a:lnTo>
                  <a:pt x="1008888" y="381000"/>
                </a:lnTo>
                <a:lnTo>
                  <a:pt x="1008888" y="394716"/>
                </a:lnTo>
                <a:close/>
              </a:path>
              <a:path w="1036320" h="410210">
                <a:moveTo>
                  <a:pt x="1036320" y="394716"/>
                </a:moveTo>
                <a:lnTo>
                  <a:pt x="1008888" y="394716"/>
                </a:lnTo>
                <a:lnTo>
                  <a:pt x="1022604" y="381000"/>
                </a:lnTo>
                <a:lnTo>
                  <a:pt x="1036320" y="381000"/>
                </a:lnTo>
                <a:lnTo>
                  <a:pt x="1036320" y="394716"/>
                </a:lnTo>
                <a:close/>
              </a:path>
            </a:pathLst>
          </a:custGeom>
          <a:solidFill>
            <a:srgbClr val="007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06140" y="5215128"/>
            <a:ext cx="1036319" cy="410209"/>
          </a:xfrm>
          <a:custGeom>
            <a:avLst/>
            <a:gdLst/>
            <a:ahLst/>
            <a:cxnLst/>
            <a:rect l="l" t="t" r="r" b="b"/>
            <a:pathLst>
              <a:path w="1036320" h="410210">
                <a:moveTo>
                  <a:pt x="1036320" y="409956"/>
                </a:moveTo>
                <a:lnTo>
                  <a:pt x="0" y="409956"/>
                </a:lnTo>
                <a:lnTo>
                  <a:pt x="0" y="0"/>
                </a:lnTo>
                <a:lnTo>
                  <a:pt x="1036320" y="0"/>
                </a:lnTo>
                <a:lnTo>
                  <a:pt x="1036320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lnTo>
                  <a:pt x="28956" y="381000"/>
                </a:lnTo>
                <a:lnTo>
                  <a:pt x="13716" y="381000"/>
                </a:lnTo>
                <a:lnTo>
                  <a:pt x="28956" y="394716"/>
                </a:lnTo>
                <a:lnTo>
                  <a:pt x="1036320" y="394716"/>
                </a:lnTo>
                <a:lnTo>
                  <a:pt x="1036320" y="409956"/>
                </a:lnTo>
                <a:close/>
              </a:path>
              <a:path w="1036320" h="410210">
                <a:moveTo>
                  <a:pt x="28956" y="28956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close/>
              </a:path>
              <a:path w="1036320" h="410210">
                <a:moveTo>
                  <a:pt x="1008888" y="28956"/>
                </a:moveTo>
                <a:lnTo>
                  <a:pt x="28956" y="28956"/>
                </a:lnTo>
                <a:lnTo>
                  <a:pt x="28956" y="13716"/>
                </a:lnTo>
                <a:lnTo>
                  <a:pt x="1008888" y="13716"/>
                </a:lnTo>
                <a:lnTo>
                  <a:pt x="1008888" y="28956"/>
                </a:lnTo>
                <a:close/>
              </a:path>
              <a:path w="1036320" h="410210">
                <a:moveTo>
                  <a:pt x="1008888" y="394716"/>
                </a:moveTo>
                <a:lnTo>
                  <a:pt x="1008888" y="13716"/>
                </a:lnTo>
                <a:lnTo>
                  <a:pt x="1022604" y="28956"/>
                </a:lnTo>
                <a:lnTo>
                  <a:pt x="1036320" y="28956"/>
                </a:lnTo>
                <a:lnTo>
                  <a:pt x="1036320" y="381000"/>
                </a:lnTo>
                <a:lnTo>
                  <a:pt x="1022604" y="381000"/>
                </a:lnTo>
                <a:lnTo>
                  <a:pt x="1008888" y="394716"/>
                </a:lnTo>
                <a:close/>
              </a:path>
              <a:path w="1036320" h="410210">
                <a:moveTo>
                  <a:pt x="1036320" y="28956"/>
                </a:moveTo>
                <a:lnTo>
                  <a:pt x="1022604" y="28956"/>
                </a:lnTo>
                <a:lnTo>
                  <a:pt x="1008888" y="13716"/>
                </a:lnTo>
                <a:lnTo>
                  <a:pt x="1036320" y="13716"/>
                </a:lnTo>
                <a:lnTo>
                  <a:pt x="1036320" y="28956"/>
                </a:lnTo>
                <a:close/>
              </a:path>
              <a:path w="1036320" h="410210">
                <a:moveTo>
                  <a:pt x="28956" y="394716"/>
                </a:moveTo>
                <a:lnTo>
                  <a:pt x="13716" y="381000"/>
                </a:lnTo>
                <a:lnTo>
                  <a:pt x="28956" y="381000"/>
                </a:lnTo>
                <a:lnTo>
                  <a:pt x="28956" y="394716"/>
                </a:lnTo>
                <a:close/>
              </a:path>
              <a:path w="1036320" h="410210">
                <a:moveTo>
                  <a:pt x="1008888" y="394716"/>
                </a:moveTo>
                <a:lnTo>
                  <a:pt x="28956" y="394716"/>
                </a:lnTo>
                <a:lnTo>
                  <a:pt x="28956" y="381000"/>
                </a:lnTo>
                <a:lnTo>
                  <a:pt x="1008888" y="381000"/>
                </a:lnTo>
                <a:lnTo>
                  <a:pt x="1008888" y="394716"/>
                </a:lnTo>
                <a:close/>
              </a:path>
              <a:path w="1036320" h="410210">
                <a:moveTo>
                  <a:pt x="1036320" y="394716"/>
                </a:moveTo>
                <a:lnTo>
                  <a:pt x="1008888" y="394716"/>
                </a:lnTo>
                <a:lnTo>
                  <a:pt x="1022604" y="381000"/>
                </a:lnTo>
                <a:lnTo>
                  <a:pt x="1036320" y="381000"/>
                </a:lnTo>
                <a:lnTo>
                  <a:pt x="1036320" y="394716"/>
                </a:lnTo>
                <a:close/>
              </a:path>
            </a:pathLst>
          </a:custGeom>
          <a:solidFill>
            <a:srgbClr val="007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10100" y="2590800"/>
            <a:ext cx="775970" cy="2941320"/>
          </a:xfrm>
          <a:custGeom>
            <a:avLst/>
            <a:gdLst/>
            <a:ahLst/>
            <a:cxnLst/>
            <a:rect l="l" t="t" r="r" b="b"/>
            <a:pathLst>
              <a:path w="775970" h="2941320">
                <a:moveTo>
                  <a:pt x="639318" y="1470850"/>
                </a:moveTo>
                <a:lnTo>
                  <a:pt x="591312" y="1456944"/>
                </a:lnTo>
                <a:lnTo>
                  <a:pt x="542544" y="1435608"/>
                </a:lnTo>
                <a:lnTo>
                  <a:pt x="496824" y="1409700"/>
                </a:lnTo>
                <a:lnTo>
                  <a:pt x="446532" y="1368551"/>
                </a:lnTo>
                <a:lnTo>
                  <a:pt x="414528" y="1333500"/>
                </a:lnTo>
                <a:lnTo>
                  <a:pt x="406908" y="1319784"/>
                </a:lnTo>
                <a:lnTo>
                  <a:pt x="397763" y="1307592"/>
                </a:lnTo>
                <a:lnTo>
                  <a:pt x="391668" y="1293876"/>
                </a:lnTo>
                <a:lnTo>
                  <a:pt x="384048" y="1280159"/>
                </a:lnTo>
                <a:lnTo>
                  <a:pt x="379476" y="1266444"/>
                </a:lnTo>
                <a:lnTo>
                  <a:pt x="374904" y="1251204"/>
                </a:lnTo>
                <a:lnTo>
                  <a:pt x="371856" y="1235963"/>
                </a:lnTo>
                <a:lnTo>
                  <a:pt x="368808" y="1222248"/>
                </a:lnTo>
                <a:lnTo>
                  <a:pt x="367284" y="1207008"/>
                </a:lnTo>
                <a:lnTo>
                  <a:pt x="367284" y="294131"/>
                </a:lnTo>
                <a:lnTo>
                  <a:pt x="365760" y="281940"/>
                </a:lnTo>
                <a:lnTo>
                  <a:pt x="362712" y="254507"/>
                </a:lnTo>
                <a:lnTo>
                  <a:pt x="359663" y="242316"/>
                </a:lnTo>
                <a:lnTo>
                  <a:pt x="350520" y="217931"/>
                </a:lnTo>
                <a:lnTo>
                  <a:pt x="345948" y="204216"/>
                </a:lnTo>
                <a:lnTo>
                  <a:pt x="338328" y="193548"/>
                </a:lnTo>
                <a:lnTo>
                  <a:pt x="332232" y="181356"/>
                </a:lnTo>
                <a:lnTo>
                  <a:pt x="323087" y="169164"/>
                </a:lnTo>
                <a:lnTo>
                  <a:pt x="315467" y="158495"/>
                </a:lnTo>
                <a:lnTo>
                  <a:pt x="306324" y="147828"/>
                </a:lnTo>
                <a:lnTo>
                  <a:pt x="295656" y="137160"/>
                </a:lnTo>
                <a:lnTo>
                  <a:pt x="284988" y="128016"/>
                </a:lnTo>
                <a:lnTo>
                  <a:pt x="272795" y="117348"/>
                </a:lnTo>
                <a:lnTo>
                  <a:pt x="236219" y="91440"/>
                </a:lnTo>
                <a:lnTo>
                  <a:pt x="176783" y="62484"/>
                </a:lnTo>
                <a:lnTo>
                  <a:pt x="160019" y="56388"/>
                </a:lnTo>
                <a:lnTo>
                  <a:pt x="144780" y="50292"/>
                </a:lnTo>
                <a:lnTo>
                  <a:pt x="92964" y="38100"/>
                </a:lnTo>
                <a:lnTo>
                  <a:pt x="19812" y="28956"/>
                </a:lnTo>
                <a:lnTo>
                  <a:pt x="0" y="28956"/>
                </a:lnTo>
                <a:lnTo>
                  <a:pt x="0" y="0"/>
                </a:lnTo>
                <a:lnTo>
                  <a:pt x="19812" y="1524"/>
                </a:lnTo>
                <a:lnTo>
                  <a:pt x="39624" y="1524"/>
                </a:lnTo>
                <a:lnTo>
                  <a:pt x="59436" y="4572"/>
                </a:lnTo>
                <a:lnTo>
                  <a:pt x="97536" y="9144"/>
                </a:lnTo>
                <a:lnTo>
                  <a:pt x="152400" y="22860"/>
                </a:lnTo>
                <a:lnTo>
                  <a:pt x="219456" y="48768"/>
                </a:lnTo>
                <a:lnTo>
                  <a:pt x="263652" y="74676"/>
                </a:lnTo>
                <a:lnTo>
                  <a:pt x="277368" y="85344"/>
                </a:lnTo>
                <a:lnTo>
                  <a:pt x="291083" y="94488"/>
                </a:lnTo>
                <a:lnTo>
                  <a:pt x="326136" y="128016"/>
                </a:lnTo>
                <a:lnTo>
                  <a:pt x="355092" y="164592"/>
                </a:lnTo>
                <a:lnTo>
                  <a:pt x="382524" y="219456"/>
                </a:lnTo>
                <a:lnTo>
                  <a:pt x="393192" y="263652"/>
                </a:lnTo>
                <a:lnTo>
                  <a:pt x="394716" y="278892"/>
                </a:lnTo>
                <a:lnTo>
                  <a:pt x="394716" y="1191768"/>
                </a:lnTo>
                <a:lnTo>
                  <a:pt x="397763" y="1219200"/>
                </a:lnTo>
                <a:lnTo>
                  <a:pt x="411480" y="1269492"/>
                </a:lnTo>
                <a:lnTo>
                  <a:pt x="431292" y="1304544"/>
                </a:lnTo>
                <a:lnTo>
                  <a:pt x="438912" y="1316736"/>
                </a:lnTo>
                <a:lnTo>
                  <a:pt x="466344" y="1348740"/>
                </a:lnTo>
                <a:lnTo>
                  <a:pt x="477012" y="1359408"/>
                </a:lnTo>
                <a:lnTo>
                  <a:pt x="513587" y="1386840"/>
                </a:lnTo>
                <a:lnTo>
                  <a:pt x="527304" y="1394459"/>
                </a:lnTo>
                <a:lnTo>
                  <a:pt x="556260" y="1411224"/>
                </a:lnTo>
                <a:lnTo>
                  <a:pt x="586739" y="1424940"/>
                </a:lnTo>
                <a:lnTo>
                  <a:pt x="601980" y="1429512"/>
                </a:lnTo>
                <a:lnTo>
                  <a:pt x="618744" y="1435608"/>
                </a:lnTo>
                <a:lnTo>
                  <a:pt x="652272" y="1444751"/>
                </a:lnTo>
                <a:lnTo>
                  <a:pt x="669036" y="1447800"/>
                </a:lnTo>
                <a:lnTo>
                  <a:pt x="705612" y="1453896"/>
                </a:lnTo>
                <a:lnTo>
                  <a:pt x="743712" y="1456944"/>
                </a:lnTo>
                <a:lnTo>
                  <a:pt x="742188" y="1456944"/>
                </a:lnTo>
                <a:lnTo>
                  <a:pt x="702564" y="1459992"/>
                </a:lnTo>
                <a:lnTo>
                  <a:pt x="682752" y="1463040"/>
                </a:lnTo>
                <a:lnTo>
                  <a:pt x="646175" y="1469136"/>
                </a:lnTo>
                <a:lnTo>
                  <a:pt x="639318" y="1470850"/>
                </a:lnTo>
                <a:close/>
              </a:path>
              <a:path w="775970" h="2941320">
                <a:moveTo>
                  <a:pt x="762000" y="1485900"/>
                </a:moveTo>
                <a:lnTo>
                  <a:pt x="742188" y="1484376"/>
                </a:lnTo>
                <a:lnTo>
                  <a:pt x="722375" y="1484376"/>
                </a:lnTo>
                <a:lnTo>
                  <a:pt x="702564" y="1481328"/>
                </a:lnTo>
                <a:lnTo>
                  <a:pt x="682752" y="1479804"/>
                </a:lnTo>
                <a:lnTo>
                  <a:pt x="664464" y="1476755"/>
                </a:lnTo>
                <a:lnTo>
                  <a:pt x="644652" y="1472184"/>
                </a:lnTo>
                <a:lnTo>
                  <a:pt x="639318" y="1470850"/>
                </a:lnTo>
                <a:lnTo>
                  <a:pt x="646175" y="1469136"/>
                </a:lnTo>
                <a:lnTo>
                  <a:pt x="682752" y="1463040"/>
                </a:lnTo>
                <a:lnTo>
                  <a:pt x="702564" y="1459992"/>
                </a:lnTo>
                <a:lnTo>
                  <a:pt x="742188" y="1456944"/>
                </a:lnTo>
                <a:lnTo>
                  <a:pt x="762000" y="1456944"/>
                </a:lnTo>
                <a:lnTo>
                  <a:pt x="762000" y="1485900"/>
                </a:lnTo>
                <a:close/>
              </a:path>
              <a:path w="775970" h="2941320">
                <a:moveTo>
                  <a:pt x="762000" y="1485900"/>
                </a:moveTo>
                <a:lnTo>
                  <a:pt x="762000" y="1456944"/>
                </a:lnTo>
                <a:lnTo>
                  <a:pt x="769620" y="1456944"/>
                </a:lnTo>
                <a:lnTo>
                  <a:pt x="775716" y="1463040"/>
                </a:lnTo>
                <a:lnTo>
                  <a:pt x="775716" y="1478280"/>
                </a:lnTo>
                <a:lnTo>
                  <a:pt x="769620" y="1484376"/>
                </a:lnTo>
                <a:lnTo>
                  <a:pt x="762000" y="1485900"/>
                </a:lnTo>
                <a:close/>
              </a:path>
              <a:path w="775970" h="2941320">
                <a:moveTo>
                  <a:pt x="19812" y="2941319"/>
                </a:moveTo>
                <a:lnTo>
                  <a:pt x="0" y="2941319"/>
                </a:lnTo>
                <a:lnTo>
                  <a:pt x="0" y="2912364"/>
                </a:lnTo>
                <a:lnTo>
                  <a:pt x="18288" y="2912364"/>
                </a:lnTo>
                <a:lnTo>
                  <a:pt x="74676" y="2907792"/>
                </a:lnTo>
                <a:lnTo>
                  <a:pt x="92964" y="2904744"/>
                </a:lnTo>
                <a:lnTo>
                  <a:pt x="109728" y="2900172"/>
                </a:lnTo>
                <a:lnTo>
                  <a:pt x="126492" y="2897124"/>
                </a:lnTo>
                <a:lnTo>
                  <a:pt x="143256" y="2891027"/>
                </a:lnTo>
                <a:lnTo>
                  <a:pt x="160019" y="2886456"/>
                </a:lnTo>
                <a:lnTo>
                  <a:pt x="175260" y="2880360"/>
                </a:lnTo>
                <a:lnTo>
                  <a:pt x="205740" y="2866643"/>
                </a:lnTo>
                <a:lnTo>
                  <a:pt x="234695" y="2851403"/>
                </a:lnTo>
                <a:lnTo>
                  <a:pt x="248412" y="2842260"/>
                </a:lnTo>
                <a:lnTo>
                  <a:pt x="260604" y="2834640"/>
                </a:lnTo>
                <a:lnTo>
                  <a:pt x="272795" y="2823972"/>
                </a:lnTo>
                <a:lnTo>
                  <a:pt x="284988" y="2814827"/>
                </a:lnTo>
                <a:lnTo>
                  <a:pt x="295656" y="2805684"/>
                </a:lnTo>
                <a:lnTo>
                  <a:pt x="323087" y="2772156"/>
                </a:lnTo>
                <a:lnTo>
                  <a:pt x="344424" y="2738627"/>
                </a:lnTo>
                <a:lnTo>
                  <a:pt x="355092" y="2712719"/>
                </a:lnTo>
                <a:lnTo>
                  <a:pt x="359663" y="2700527"/>
                </a:lnTo>
                <a:lnTo>
                  <a:pt x="362712" y="2688335"/>
                </a:lnTo>
                <a:lnTo>
                  <a:pt x="364236" y="2674619"/>
                </a:lnTo>
                <a:lnTo>
                  <a:pt x="365760" y="2662427"/>
                </a:lnTo>
                <a:lnTo>
                  <a:pt x="367284" y="2647188"/>
                </a:lnTo>
                <a:lnTo>
                  <a:pt x="367284" y="1734312"/>
                </a:lnTo>
                <a:lnTo>
                  <a:pt x="368808" y="1719072"/>
                </a:lnTo>
                <a:lnTo>
                  <a:pt x="379476" y="1674876"/>
                </a:lnTo>
                <a:lnTo>
                  <a:pt x="399287" y="1633728"/>
                </a:lnTo>
                <a:lnTo>
                  <a:pt x="425196" y="1595628"/>
                </a:lnTo>
                <a:lnTo>
                  <a:pt x="435863" y="1584959"/>
                </a:lnTo>
                <a:lnTo>
                  <a:pt x="446532" y="1572767"/>
                </a:lnTo>
                <a:lnTo>
                  <a:pt x="484632" y="1540763"/>
                </a:lnTo>
                <a:lnTo>
                  <a:pt x="542544" y="1505712"/>
                </a:lnTo>
                <a:lnTo>
                  <a:pt x="592836" y="1484376"/>
                </a:lnTo>
                <a:lnTo>
                  <a:pt x="609600" y="1479804"/>
                </a:lnTo>
                <a:lnTo>
                  <a:pt x="627887" y="1473708"/>
                </a:lnTo>
                <a:lnTo>
                  <a:pt x="639318" y="1470850"/>
                </a:lnTo>
                <a:lnTo>
                  <a:pt x="644652" y="1472184"/>
                </a:lnTo>
                <a:lnTo>
                  <a:pt x="664464" y="1476755"/>
                </a:lnTo>
                <a:lnTo>
                  <a:pt x="682752" y="1479804"/>
                </a:lnTo>
                <a:lnTo>
                  <a:pt x="702564" y="1481328"/>
                </a:lnTo>
                <a:lnTo>
                  <a:pt x="722375" y="1484376"/>
                </a:lnTo>
                <a:lnTo>
                  <a:pt x="742188" y="1484376"/>
                </a:lnTo>
                <a:lnTo>
                  <a:pt x="762000" y="1485900"/>
                </a:lnTo>
                <a:lnTo>
                  <a:pt x="742188" y="1485900"/>
                </a:lnTo>
                <a:lnTo>
                  <a:pt x="687324" y="1490472"/>
                </a:lnTo>
                <a:lnTo>
                  <a:pt x="669036" y="1493520"/>
                </a:lnTo>
                <a:lnTo>
                  <a:pt x="652272" y="1498092"/>
                </a:lnTo>
                <a:lnTo>
                  <a:pt x="633983" y="1501140"/>
                </a:lnTo>
                <a:lnTo>
                  <a:pt x="617220" y="1507236"/>
                </a:lnTo>
                <a:lnTo>
                  <a:pt x="601980" y="1511808"/>
                </a:lnTo>
                <a:lnTo>
                  <a:pt x="585216" y="1517904"/>
                </a:lnTo>
                <a:lnTo>
                  <a:pt x="525780" y="1546859"/>
                </a:lnTo>
                <a:lnTo>
                  <a:pt x="477012" y="1583436"/>
                </a:lnTo>
                <a:lnTo>
                  <a:pt x="446532" y="1615440"/>
                </a:lnTo>
                <a:lnTo>
                  <a:pt x="438912" y="1626108"/>
                </a:lnTo>
                <a:lnTo>
                  <a:pt x="429768" y="1636776"/>
                </a:lnTo>
                <a:lnTo>
                  <a:pt x="423672" y="1648968"/>
                </a:lnTo>
                <a:lnTo>
                  <a:pt x="416052" y="1661159"/>
                </a:lnTo>
                <a:lnTo>
                  <a:pt x="402336" y="1697736"/>
                </a:lnTo>
                <a:lnTo>
                  <a:pt x="399287" y="1711451"/>
                </a:lnTo>
                <a:lnTo>
                  <a:pt x="396239" y="1723644"/>
                </a:lnTo>
                <a:lnTo>
                  <a:pt x="396239" y="1737359"/>
                </a:lnTo>
                <a:lnTo>
                  <a:pt x="394716" y="1751076"/>
                </a:lnTo>
                <a:lnTo>
                  <a:pt x="394716" y="2662427"/>
                </a:lnTo>
                <a:lnTo>
                  <a:pt x="393192" y="2677668"/>
                </a:lnTo>
                <a:lnTo>
                  <a:pt x="382524" y="2721864"/>
                </a:lnTo>
                <a:lnTo>
                  <a:pt x="364236" y="2763011"/>
                </a:lnTo>
                <a:lnTo>
                  <a:pt x="336804" y="2801111"/>
                </a:lnTo>
                <a:lnTo>
                  <a:pt x="291083" y="2846832"/>
                </a:lnTo>
                <a:lnTo>
                  <a:pt x="249936" y="2875788"/>
                </a:lnTo>
                <a:lnTo>
                  <a:pt x="187452" y="2906268"/>
                </a:lnTo>
                <a:lnTo>
                  <a:pt x="152400" y="2918460"/>
                </a:lnTo>
                <a:lnTo>
                  <a:pt x="135636" y="2924556"/>
                </a:lnTo>
                <a:lnTo>
                  <a:pt x="117348" y="2929127"/>
                </a:lnTo>
                <a:lnTo>
                  <a:pt x="97536" y="2932176"/>
                </a:lnTo>
                <a:lnTo>
                  <a:pt x="79248" y="2935224"/>
                </a:lnTo>
                <a:lnTo>
                  <a:pt x="59436" y="2938272"/>
                </a:lnTo>
                <a:lnTo>
                  <a:pt x="19812" y="2941319"/>
                </a:lnTo>
                <a:close/>
              </a:path>
            </a:pathLst>
          </a:custGeom>
          <a:solidFill>
            <a:srgbClr val="007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418767" y="3580931"/>
            <a:ext cx="2416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Can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not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be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00FF"/>
                </a:solidFill>
                <a:latin typeface="Tahoma"/>
                <a:cs typeface="Tahoma"/>
              </a:rPr>
              <a:t>TRUE</a:t>
            </a:r>
            <a:r>
              <a:rPr sz="18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at</a:t>
            </a:r>
            <a:r>
              <a:rPr sz="1800" spc="-25" dirty="0">
                <a:latin typeface="Tahoma"/>
                <a:cs typeface="Tahoma"/>
              </a:rPr>
              <a:t> the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55898" y="3855182"/>
            <a:ext cx="1141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same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time.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81274" y="4129547"/>
            <a:ext cx="2287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Thus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used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to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break </a:t>
            </a:r>
            <a:r>
              <a:rPr sz="1800" spc="-25" dirty="0">
                <a:latin typeface="Tahoma"/>
                <a:cs typeface="Tahoma"/>
              </a:rPr>
              <a:t>tie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Lamport’s</a:t>
            </a:r>
            <a:r>
              <a:rPr spc="-70" dirty="0"/>
              <a:t> </a:t>
            </a:r>
            <a:r>
              <a:rPr dirty="0"/>
              <a:t>Bakery</a:t>
            </a:r>
            <a:r>
              <a:rPr spc="-50" dirty="0"/>
              <a:t> </a:t>
            </a:r>
            <a:r>
              <a:rPr dirty="0"/>
              <a:t>Algorithm</a:t>
            </a:r>
            <a:r>
              <a:rPr spc="-50" dirty="0"/>
              <a:t> </a:t>
            </a:r>
            <a:r>
              <a:rPr dirty="0"/>
              <a:t>(For</a:t>
            </a:r>
            <a:r>
              <a:rPr spc="-55" dirty="0"/>
              <a:t> </a:t>
            </a:r>
            <a:r>
              <a:rPr dirty="0"/>
              <a:t>n</a:t>
            </a:r>
            <a:r>
              <a:rPr spc="-75" dirty="0"/>
              <a:t> </a:t>
            </a:r>
            <a:r>
              <a:rPr spc="-10" dirty="0"/>
              <a:t>processes)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52583" y="1099771"/>
            <a:ext cx="8402955" cy="46520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375"/>
              </a:spcBef>
            </a:pPr>
            <a:r>
              <a:rPr sz="2100" spc="-20" dirty="0">
                <a:solidFill>
                  <a:srgbClr val="0033CC"/>
                </a:solidFill>
                <a:latin typeface="Tahoma"/>
                <a:cs typeface="Tahoma"/>
              </a:rPr>
              <a:t>Idea</a:t>
            </a:r>
            <a:endParaRPr sz="2100" dirty="0">
              <a:latin typeface="Tahoma"/>
              <a:cs typeface="Tahoma"/>
            </a:endParaRPr>
          </a:p>
          <a:p>
            <a:pPr marL="407034" indent="-343535">
              <a:lnSpc>
                <a:spcPct val="100000"/>
              </a:lnSpc>
              <a:spcBef>
                <a:spcPts val="275"/>
              </a:spcBef>
              <a:buChar char="•"/>
              <a:tabLst>
                <a:tab pos="407034" algn="l"/>
                <a:tab pos="4573270" algn="l"/>
              </a:tabLst>
            </a:pPr>
            <a:r>
              <a:rPr sz="2100" dirty="0">
                <a:latin typeface="Tahoma"/>
                <a:cs typeface="Tahoma"/>
              </a:rPr>
              <a:t>Before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entering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its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critical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section,</a:t>
            </a:r>
            <a:r>
              <a:rPr sz="2100" dirty="0">
                <a:latin typeface="Tahoma"/>
                <a:cs typeface="Tahoma"/>
              </a:rPr>
              <a:t>	each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33CC"/>
                </a:solidFill>
                <a:latin typeface="Tahoma"/>
                <a:cs typeface="Tahoma"/>
              </a:rPr>
              <a:t>process</a:t>
            </a:r>
            <a:r>
              <a:rPr sz="2100" spc="-20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33CC"/>
                </a:solidFill>
                <a:latin typeface="Tahoma"/>
                <a:cs typeface="Tahoma"/>
              </a:rPr>
              <a:t>receives</a:t>
            </a:r>
            <a:r>
              <a:rPr sz="2100" spc="-45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33CC"/>
                </a:solidFill>
                <a:latin typeface="Tahoma"/>
                <a:cs typeface="Tahoma"/>
              </a:rPr>
              <a:t>a</a:t>
            </a:r>
            <a:r>
              <a:rPr sz="2100" spc="-35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2100" spc="-10" dirty="0">
                <a:solidFill>
                  <a:srgbClr val="0033CC"/>
                </a:solidFill>
                <a:latin typeface="Tahoma"/>
                <a:cs typeface="Tahoma"/>
              </a:rPr>
              <a:t>number</a:t>
            </a:r>
            <a:endParaRPr sz="2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5"/>
              </a:spcBef>
              <a:buFont typeface="Tahoma"/>
              <a:buChar char="•"/>
            </a:pPr>
            <a:endParaRPr sz="2100" dirty="0">
              <a:latin typeface="Tahoma"/>
              <a:cs typeface="Tahoma"/>
            </a:endParaRPr>
          </a:p>
          <a:p>
            <a:pPr marL="407034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407034" algn="l"/>
              </a:tabLst>
            </a:pPr>
            <a:r>
              <a:rPr sz="2100" dirty="0">
                <a:latin typeface="Tahoma"/>
                <a:cs typeface="Tahoma"/>
              </a:rPr>
              <a:t>Holder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of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33CC"/>
                </a:solidFill>
                <a:latin typeface="Tahoma"/>
                <a:cs typeface="Tahoma"/>
              </a:rPr>
              <a:t>the</a:t>
            </a:r>
            <a:r>
              <a:rPr sz="2100" spc="-40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33CC"/>
                </a:solidFill>
                <a:latin typeface="Tahoma"/>
                <a:cs typeface="Tahoma"/>
              </a:rPr>
              <a:t>smallest</a:t>
            </a:r>
            <a:r>
              <a:rPr sz="2100" spc="-35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33CC"/>
                </a:solidFill>
                <a:latin typeface="Tahoma"/>
                <a:cs typeface="Tahoma"/>
              </a:rPr>
              <a:t>number</a:t>
            </a:r>
            <a:r>
              <a:rPr sz="2100" spc="-5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33CC"/>
                </a:solidFill>
                <a:latin typeface="Tahoma"/>
                <a:cs typeface="Tahoma"/>
              </a:rPr>
              <a:t>enters</a:t>
            </a:r>
            <a:r>
              <a:rPr sz="2100" spc="-20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33CC"/>
                </a:solidFill>
                <a:latin typeface="Tahoma"/>
                <a:cs typeface="Tahoma"/>
              </a:rPr>
              <a:t>the</a:t>
            </a:r>
            <a:r>
              <a:rPr sz="2100" spc="-40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33CC"/>
                </a:solidFill>
                <a:latin typeface="Tahoma"/>
                <a:cs typeface="Tahoma"/>
              </a:rPr>
              <a:t>critical</a:t>
            </a:r>
            <a:r>
              <a:rPr sz="2100" spc="-45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2100" spc="-10" dirty="0">
                <a:solidFill>
                  <a:srgbClr val="0033CC"/>
                </a:solidFill>
                <a:latin typeface="Tahoma"/>
                <a:cs typeface="Tahoma"/>
              </a:rPr>
              <a:t>section</a:t>
            </a:r>
            <a:endParaRPr sz="2100" dirty="0">
              <a:latin typeface="Tahoma"/>
              <a:cs typeface="Tahoma"/>
            </a:endParaRPr>
          </a:p>
          <a:p>
            <a:pPr marL="807085" lvl="1" indent="-287020">
              <a:lnSpc>
                <a:spcPct val="100000"/>
              </a:lnSpc>
              <a:spcBef>
                <a:spcPts val="235"/>
              </a:spcBef>
              <a:buClr>
                <a:srgbClr val="000000"/>
              </a:buClr>
              <a:buChar char="–"/>
              <a:tabLst>
                <a:tab pos="807085" algn="l"/>
              </a:tabLst>
            </a:pPr>
            <a:r>
              <a:rPr sz="1900" spc="-10" dirty="0">
                <a:solidFill>
                  <a:srgbClr val="0033CC"/>
                </a:solidFill>
                <a:latin typeface="Tahoma"/>
                <a:cs typeface="Tahoma"/>
              </a:rPr>
              <a:t>Fairness</a:t>
            </a:r>
            <a:endParaRPr sz="1900" dirty="0">
              <a:latin typeface="Tahoma"/>
              <a:cs typeface="Tahoma"/>
            </a:endParaRPr>
          </a:p>
          <a:p>
            <a:pPr marL="807085" lvl="1" indent="-287020">
              <a:lnSpc>
                <a:spcPct val="100000"/>
              </a:lnSpc>
              <a:spcBef>
                <a:spcPts val="225"/>
              </a:spcBef>
              <a:buClr>
                <a:srgbClr val="000000"/>
              </a:buClr>
              <a:buChar char="–"/>
              <a:tabLst>
                <a:tab pos="807085" algn="l"/>
              </a:tabLst>
            </a:pPr>
            <a:r>
              <a:rPr sz="1900" dirty="0">
                <a:solidFill>
                  <a:srgbClr val="0033CC"/>
                </a:solidFill>
                <a:latin typeface="Tahoma"/>
                <a:cs typeface="Tahoma"/>
              </a:rPr>
              <a:t>No</a:t>
            </a:r>
            <a:r>
              <a:rPr sz="1900" spc="-5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033CC"/>
                </a:solidFill>
                <a:latin typeface="Tahoma"/>
                <a:cs typeface="Tahoma"/>
              </a:rPr>
              <a:t>deadlock</a:t>
            </a:r>
            <a:endParaRPr sz="19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90"/>
              </a:spcBef>
              <a:buFont typeface="Tahoma"/>
              <a:buChar char="–"/>
            </a:pPr>
            <a:endParaRPr sz="1900" dirty="0">
              <a:latin typeface="Tahoma"/>
              <a:cs typeface="Tahoma"/>
            </a:endParaRPr>
          </a:p>
          <a:p>
            <a:pPr marL="407034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407034" algn="l"/>
              </a:tabLst>
            </a:pPr>
            <a:r>
              <a:rPr sz="2100" dirty="0">
                <a:latin typeface="Tahoma"/>
                <a:cs typeface="Tahoma"/>
              </a:rPr>
              <a:t>If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processes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</a:t>
            </a:r>
            <a:r>
              <a:rPr sz="2100" baseline="-19841" dirty="0">
                <a:latin typeface="Tahoma"/>
                <a:cs typeface="Tahoma"/>
              </a:rPr>
              <a:t>i</a:t>
            </a:r>
            <a:r>
              <a:rPr sz="2100" spc="322" baseline="-19841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and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</a:t>
            </a:r>
            <a:r>
              <a:rPr sz="2100" baseline="-19841" dirty="0">
                <a:latin typeface="Tahoma"/>
                <a:cs typeface="Tahoma"/>
              </a:rPr>
              <a:t>j</a:t>
            </a:r>
            <a:r>
              <a:rPr sz="2100" spc="315" baseline="-19841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receive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the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same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number</a:t>
            </a:r>
            <a:endParaRPr sz="2100" dirty="0">
              <a:latin typeface="Tahoma"/>
              <a:cs typeface="Tahoma"/>
            </a:endParaRPr>
          </a:p>
          <a:p>
            <a:pPr marL="807085" lvl="1" indent="-287020">
              <a:lnSpc>
                <a:spcPct val="100000"/>
              </a:lnSpc>
              <a:spcBef>
                <a:spcPts val="234"/>
              </a:spcBef>
              <a:buClr>
                <a:srgbClr val="000000"/>
              </a:buClr>
              <a:buFont typeface="Tahoma"/>
              <a:buChar char="–"/>
              <a:tabLst>
                <a:tab pos="807085" algn="l"/>
              </a:tabLst>
            </a:pPr>
            <a:r>
              <a:rPr sz="1900" b="1" dirty="0">
                <a:solidFill>
                  <a:srgbClr val="0033CC"/>
                </a:solidFill>
                <a:latin typeface="Tahoma"/>
                <a:cs typeface="Tahoma"/>
              </a:rPr>
              <a:t>if</a:t>
            </a:r>
            <a:r>
              <a:rPr sz="1900" b="1" spc="-20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33CC"/>
                </a:solidFill>
                <a:latin typeface="Tahoma"/>
                <a:cs typeface="Tahoma"/>
              </a:rPr>
              <a:t>i</a:t>
            </a:r>
            <a:r>
              <a:rPr sz="1900" spc="-10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33CC"/>
                </a:solidFill>
                <a:latin typeface="Tahoma"/>
                <a:cs typeface="Tahoma"/>
              </a:rPr>
              <a:t>&lt;j</a:t>
            </a:r>
            <a:r>
              <a:rPr sz="1900" dirty="0">
                <a:latin typeface="Tahoma"/>
                <a:cs typeface="Tahoma"/>
              </a:rPr>
              <a:t>,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then</a:t>
            </a:r>
            <a:r>
              <a:rPr sz="1900" spc="-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</a:t>
            </a:r>
            <a:r>
              <a:rPr sz="1875" baseline="-20000" dirty="0">
                <a:latin typeface="Tahoma"/>
                <a:cs typeface="Tahoma"/>
              </a:rPr>
              <a:t>i</a:t>
            </a:r>
            <a:r>
              <a:rPr sz="1875" spc="262" baseline="-2000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is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served </a:t>
            </a:r>
            <a:r>
              <a:rPr sz="1900" spc="-20" dirty="0">
                <a:latin typeface="Tahoma"/>
                <a:cs typeface="Tahoma"/>
              </a:rPr>
              <a:t>first</a:t>
            </a:r>
            <a:endParaRPr sz="1900" dirty="0">
              <a:latin typeface="Tahoma"/>
              <a:cs typeface="Tahoma"/>
            </a:endParaRPr>
          </a:p>
          <a:p>
            <a:pPr marL="807085" lvl="1" indent="-287020">
              <a:lnSpc>
                <a:spcPct val="100000"/>
              </a:lnSpc>
              <a:spcBef>
                <a:spcPts val="225"/>
              </a:spcBef>
              <a:buClr>
                <a:srgbClr val="000000"/>
              </a:buClr>
              <a:buFont typeface="Tahoma"/>
              <a:buChar char="–"/>
              <a:tabLst>
                <a:tab pos="807085" algn="l"/>
              </a:tabLst>
            </a:pPr>
            <a:r>
              <a:rPr sz="1900" b="1" dirty="0">
                <a:solidFill>
                  <a:srgbClr val="0033CC"/>
                </a:solidFill>
                <a:latin typeface="Tahoma"/>
                <a:cs typeface="Tahoma"/>
              </a:rPr>
              <a:t>else</a:t>
            </a:r>
            <a:r>
              <a:rPr sz="1900" b="1" spc="20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</a:t>
            </a:r>
            <a:r>
              <a:rPr sz="1875" baseline="-20000" dirty="0">
                <a:latin typeface="Tahoma"/>
                <a:cs typeface="Tahoma"/>
              </a:rPr>
              <a:t>j</a:t>
            </a:r>
            <a:r>
              <a:rPr sz="1875" spc="262" baseline="-2000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is</a:t>
            </a:r>
            <a:r>
              <a:rPr sz="1900" spc="-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served</a:t>
            </a:r>
            <a:r>
              <a:rPr sz="1900" spc="-20" dirty="0">
                <a:latin typeface="Tahoma"/>
                <a:cs typeface="Tahoma"/>
              </a:rPr>
              <a:t> first</a:t>
            </a:r>
            <a:endParaRPr sz="19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90"/>
              </a:spcBef>
              <a:buFont typeface="Tahoma"/>
              <a:buChar char="–"/>
            </a:pPr>
            <a:endParaRPr sz="1900" dirty="0">
              <a:latin typeface="Tahoma"/>
              <a:cs typeface="Tahoma"/>
            </a:endParaRPr>
          </a:p>
          <a:p>
            <a:pPr marL="407034" indent="-343535">
              <a:lnSpc>
                <a:spcPct val="100000"/>
              </a:lnSpc>
              <a:buChar char="•"/>
              <a:tabLst>
                <a:tab pos="407034" algn="l"/>
              </a:tabLst>
            </a:pPr>
            <a:r>
              <a:rPr sz="2100" dirty="0">
                <a:latin typeface="Tahoma"/>
                <a:cs typeface="Tahoma"/>
              </a:rPr>
              <a:t>While</a:t>
            </a:r>
            <a:r>
              <a:rPr sz="2100" spc="-5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processes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are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trying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to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enter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spc="-25" dirty="0">
                <a:latin typeface="Tahoma"/>
                <a:cs typeface="Tahoma"/>
              </a:rPr>
              <a:t>CS</a:t>
            </a:r>
            <a:endParaRPr sz="2100" dirty="0">
              <a:latin typeface="Tahoma"/>
              <a:cs typeface="Tahoma"/>
            </a:endParaRPr>
          </a:p>
          <a:p>
            <a:pPr marL="807085" marR="597535" lvl="1" indent="-287020">
              <a:lnSpc>
                <a:spcPts val="2050"/>
              </a:lnSpc>
              <a:spcBef>
                <a:spcPts val="500"/>
              </a:spcBef>
              <a:buChar char="–"/>
              <a:tabLst>
                <a:tab pos="807085" algn="l"/>
              </a:tabLst>
            </a:pPr>
            <a:r>
              <a:rPr sz="1900" dirty="0">
                <a:latin typeface="Tahoma"/>
                <a:cs typeface="Tahoma"/>
              </a:rPr>
              <a:t>The</a:t>
            </a:r>
            <a:r>
              <a:rPr sz="1900" spc="-6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numbering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scheme</a:t>
            </a:r>
            <a:r>
              <a:rPr sz="1900" spc="-6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generates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numbers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in</a:t>
            </a:r>
            <a:r>
              <a:rPr sz="1900" spc="-8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increasing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order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spc="-25" dirty="0">
                <a:latin typeface="Tahoma"/>
                <a:cs typeface="Tahoma"/>
              </a:rPr>
              <a:t>of </a:t>
            </a:r>
            <a:r>
              <a:rPr sz="1900" dirty="0">
                <a:latin typeface="Tahoma"/>
                <a:cs typeface="Tahoma"/>
              </a:rPr>
              <a:t>enumeration;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i.e.,</a:t>
            </a:r>
            <a:r>
              <a:rPr sz="1900" spc="-80" dirty="0">
                <a:latin typeface="Tahoma"/>
                <a:cs typeface="Tahoma"/>
              </a:rPr>
              <a:t> </a:t>
            </a:r>
            <a:r>
              <a:rPr sz="1900" spc="-10" dirty="0" smtClean="0">
                <a:latin typeface="Tahoma"/>
                <a:cs typeface="Tahoma"/>
              </a:rPr>
              <a:t>1,2,3,4,5</a:t>
            </a:r>
            <a:endParaRPr sz="19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Lamport’s</a:t>
            </a:r>
            <a:r>
              <a:rPr spc="-95" dirty="0"/>
              <a:t> </a:t>
            </a:r>
            <a:r>
              <a:rPr dirty="0"/>
              <a:t>Bakery</a:t>
            </a:r>
            <a:r>
              <a:rPr spc="-70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04443" y="2118360"/>
            <a:ext cx="8136890" cy="4270375"/>
          </a:xfrm>
          <a:custGeom>
            <a:avLst/>
            <a:gdLst/>
            <a:ahLst/>
            <a:cxnLst/>
            <a:rect l="l" t="t" r="r" b="b"/>
            <a:pathLst>
              <a:path w="8136890" h="4270375">
                <a:moveTo>
                  <a:pt x="8136636" y="4270248"/>
                </a:moveTo>
                <a:lnTo>
                  <a:pt x="0" y="4270248"/>
                </a:lnTo>
                <a:lnTo>
                  <a:pt x="0" y="0"/>
                </a:lnTo>
                <a:lnTo>
                  <a:pt x="8136636" y="0"/>
                </a:lnTo>
                <a:lnTo>
                  <a:pt x="8136636" y="6096"/>
                </a:ln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lnTo>
                  <a:pt x="12192" y="4258056"/>
                </a:lnTo>
                <a:lnTo>
                  <a:pt x="6096" y="4258056"/>
                </a:lnTo>
                <a:lnTo>
                  <a:pt x="12192" y="4264152"/>
                </a:lnTo>
                <a:lnTo>
                  <a:pt x="8136636" y="4264152"/>
                </a:lnTo>
                <a:lnTo>
                  <a:pt x="8136636" y="4270248"/>
                </a:lnTo>
                <a:close/>
              </a:path>
              <a:path w="8136890" h="4270375">
                <a:moveTo>
                  <a:pt x="12192" y="12192"/>
                </a:move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close/>
              </a:path>
              <a:path w="8136890" h="4270375">
                <a:moveTo>
                  <a:pt x="8124444" y="12192"/>
                </a:moveTo>
                <a:lnTo>
                  <a:pt x="12192" y="12192"/>
                </a:lnTo>
                <a:lnTo>
                  <a:pt x="12192" y="6096"/>
                </a:lnTo>
                <a:lnTo>
                  <a:pt x="8124444" y="6096"/>
                </a:lnTo>
                <a:lnTo>
                  <a:pt x="8124444" y="12192"/>
                </a:lnTo>
                <a:close/>
              </a:path>
              <a:path w="8136890" h="4270375">
                <a:moveTo>
                  <a:pt x="8124444" y="4264152"/>
                </a:moveTo>
                <a:lnTo>
                  <a:pt x="8124444" y="6096"/>
                </a:lnTo>
                <a:lnTo>
                  <a:pt x="8130540" y="12192"/>
                </a:lnTo>
                <a:lnTo>
                  <a:pt x="8136636" y="12192"/>
                </a:lnTo>
                <a:lnTo>
                  <a:pt x="8136636" y="4258056"/>
                </a:lnTo>
                <a:lnTo>
                  <a:pt x="8130540" y="4258056"/>
                </a:lnTo>
                <a:lnTo>
                  <a:pt x="8124444" y="4264152"/>
                </a:lnTo>
                <a:close/>
              </a:path>
              <a:path w="8136890" h="4270375">
                <a:moveTo>
                  <a:pt x="8136636" y="12192"/>
                </a:moveTo>
                <a:lnTo>
                  <a:pt x="8130540" y="12192"/>
                </a:lnTo>
                <a:lnTo>
                  <a:pt x="8124444" y="6096"/>
                </a:lnTo>
                <a:lnTo>
                  <a:pt x="8136636" y="6096"/>
                </a:lnTo>
                <a:lnTo>
                  <a:pt x="8136636" y="12192"/>
                </a:lnTo>
                <a:close/>
              </a:path>
              <a:path w="8136890" h="4270375">
                <a:moveTo>
                  <a:pt x="12192" y="4264152"/>
                </a:moveTo>
                <a:lnTo>
                  <a:pt x="6096" y="4258056"/>
                </a:lnTo>
                <a:lnTo>
                  <a:pt x="12192" y="4258056"/>
                </a:lnTo>
                <a:lnTo>
                  <a:pt x="12192" y="4264152"/>
                </a:lnTo>
                <a:close/>
              </a:path>
              <a:path w="8136890" h="4270375">
                <a:moveTo>
                  <a:pt x="8124444" y="4264152"/>
                </a:moveTo>
                <a:lnTo>
                  <a:pt x="12192" y="4264152"/>
                </a:lnTo>
                <a:lnTo>
                  <a:pt x="12192" y="4258056"/>
                </a:lnTo>
                <a:lnTo>
                  <a:pt x="8124444" y="4258056"/>
                </a:lnTo>
                <a:lnTo>
                  <a:pt x="8124444" y="4264152"/>
                </a:lnTo>
                <a:close/>
              </a:path>
              <a:path w="8136890" h="4270375">
                <a:moveTo>
                  <a:pt x="8136636" y="4264152"/>
                </a:moveTo>
                <a:lnTo>
                  <a:pt x="8124444" y="4264152"/>
                </a:lnTo>
                <a:lnTo>
                  <a:pt x="8130540" y="4258056"/>
                </a:lnTo>
                <a:lnTo>
                  <a:pt x="8136636" y="4258056"/>
                </a:lnTo>
                <a:lnTo>
                  <a:pt x="8136636" y="4264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2583" y="1084587"/>
            <a:ext cx="7872730" cy="515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marR="685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405765" algn="l"/>
                <a:tab pos="407034" algn="l"/>
              </a:tabLst>
            </a:pPr>
            <a:r>
              <a:rPr sz="2100" dirty="0">
                <a:latin typeface="Tahoma"/>
                <a:cs typeface="Tahoma"/>
              </a:rPr>
              <a:t>	Peterson’s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algorithm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solves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the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critical-</a:t>
            </a:r>
            <a:r>
              <a:rPr sz="2100" dirty="0">
                <a:latin typeface="Tahoma"/>
                <a:cs typeface="Tahoma"/>
              </a:rPr>
              <a:t>section</a:t>
            </a:r>
            <a:r>
              <a:rPr sz="2100" spc="-6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problem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for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-25" dirty="0">
                <a:latin typeface="Tahoma"/>
                <a:cs typeface="Tahoma"/>
              </a:rPr>
              <a:t>two </a:t>
            </a:r>
            <a:r>
              <a:rPr sz="2100" spc="-10" dirty="0">
                <a:latin typeface="Tahoma"/>
                <a:cs typeface="Tahoma"/>
              </a:rPr>
              <a:t>processes</a:t>
            </a:r>
            <a:endParaRPr sz="2100" dirty="0">
              <a:latin typeface="Tahoma"/>
              <a:cs typeface="Tahoma"/>
            </a:endParaRPr>
          </a:p>
          <a:p>
            <a:pPr marL="520065">
              <a:lnSpc>
                <a:spcPct val="100000"/>
              </a:lnSpc>
              <a:spcBef>
                <a:spcPts val="459"/>
              </a:spcBef>
              <a:tabLst>
                <a:tab pos="807085" algn="l"/>
              </a:tabLst>
            </a:pPr>
            <a:r>
              <a:rPr sz="1900" spc="-50" dirty="0">
                <a:latin typeface="Tahoma"/>
                <a:cs typeface="Tahoma"/>
              </a:rPr>
              <a:t>–</a:t>
            </a:r>
            <a:r>
              <a:rPr sz="1900" dirty="0">
                <a:latin typeface="Tahoma"/>
                <a:cs typeface="Tahoma"/>
              </a:rPr>
              <a:t>	For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multiple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processes,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bakery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algorithm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is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spc="-20" dirty="0">
                <a:latin typeface="Tahoma"/>
                <a:cs typeface="Tahoma"/>
              </a:rPr>
              <a:t>used</a:t>
            </a:r>
            <a:endParaRPr sz="1900" dirty="0">
              <a:latin typeface="Tahoma"/>
              <a:cs typeface="Tahoma"/>
            </a:endParaRPr>
          </a:p>
          <a:p>
            <a:pPr marL="1471295" marR="724535" indent="-1224280">
              <a:lnSpc>
                <a:spcPct val="110000"/>
              </a:lnSpc>
              <a:spcBef>
                <a:spcPts val="195"/>
              </a:spcBef>
            </a:pPr>
            <a:r>
              <a:rPr sz="1600" b="1" dirty="0">
                <a:latin typeface="Consolas"/>
                <a:cs typeface="Consolas"/>
              </a:rPr>
              <a:t>Shared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var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i="1" dirty="0">
                <a:latin typeface="Consolas"/>
                <a:cs typeface="Consolas"/>
              </a:rPr>
              <a:t>choosing</a:t>
            </a:r>
            <a:r>
              <a:rPr sz="1600" dirty="0">
                <a:latin typeface="Consolas"/>
                <a:cs typeface="Consolas"/>
              </a:rPr>
              <a:t>: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array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[0..</a:t>
            </a:r>
            <a:r>
              <a:rPr sz="1600" i="1" dirty="0">
                <a:latin typeface="Consolas"/>
                <a:cs typeface="Consolas"/>
              </a:rPr>
              <a:t>n</a:t>
            </a:r>
            <a:r>
              <a:rPr sz="1600" i="1" spc="-2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–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1]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of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i="1" dirty="0">
                <a:latin typeface="Consolas"/>
                <a:cs typeface="Consolas"/>
              </a:rPr>
              <a:t>boolean</a:t>
            </a:r>
            <a:r>
              <a:rPr sz="1600" i="1" spc="-30" dirty="0">
                <a:latin typeface="Consolas"/>
                <a:cs typeface="Consolas"/>
              </a:rPr>
              <a:t> </a:t>
            </a:r>
            <a:r>
              <a:rPr sz="1600" i="1" dirty="0">
                <a:latin typeface="Consolas"/>
                <a:cs typeface="Consolas"/>
              </a:rPr>
              <a:t>(init</a:t>
            </a:r>
            <a:r>
              <a:rPr sz="1600" i="1" spc="-15" dirty="0">
                <a:latin typeface="Consolas"/>
                <a:cs typeface="Consolas"/>
              </a:rPr>
              <a:t> </a:t>
            </a:r>
            <a:r>
              <a:rPr sz="1600" i="1" spc="-10" dirty="0">
                <a:latin typeface="Consolas"/>
                <a:cs typeface="Consolas"/>
              </a:rPr>
              <a:t>false)</a:t>
            </a:r>
            <a:r>
              <a:rPr sz="1600" spc="-10" dirty="0">
                <a:latin typeface="Consolas"/>
                <a:cs typeface="Consolas"/>
              </a:rPr>
              <a:t>; </a:t>
            </a:r>
            <a:r>
              <a:rPr sz="1600" i="1" dirty="0">
                <a:latin typeface="Consolas"/>
                <a:cs typeface="Consolas"/>
              </a:rPr>
              <a:t>number</a:t>
            </a:r>
            <a:r>
              <a:rPr sz="1600" dirty="0">
                <a:latin typeface="Consolas"/>
                <a:cs typeface="Consolas"/>
              </a:rPr>
              <a:t>: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array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[0..</a:t>
            </a:r>
            <a:r>
              <a:rPr sz="1600" i="1" dirty="0">
                <a:latin typeface="Consolas"/>
                <a:cs typeface="Consolas"/>
              </a:rPr>
              <a:t>n</a:t>
            </a:r>
            <a:r>
              <a:rPr sz="1600" i="1" spc="-15" dirty="0">
                <a:latin typeface="Consolas"/>
                <a:cs typeface="Consolas"/>
              </a:rPr>
              <a:t> </a:t>
            </a:r>
            <a:r>
              <a:rPr sz="1600" i="1" dirty="0">
                <a:latin typeface="Consolas"/>
                <a:cs typeface="Consolas"/>
              </a:rPr>
              <a:t>–</a:t>
            </a:r>
            <a:r>
              <a:rPr sz="1600" i="1" spc="-2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1]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of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i="1" dirty="0">
                <a:latin typeface="Consolas"/>
                <a:cs typeface="Consolas"/>
              </a:rPr>
              <a:t>integer</a:t>
            </a:r>
            <a:r>
              <a:rPr sz="1600" i="1" spc="-30" dirty="0">
                <a:latin typeface="Consolas"/>
                <a:cs typeface="Consolas"/>
              </a:rPr>
              <a:t> </a:t>
            </a:r>
            <a:r>
              <a:rPr sz="1600" i="1" dirty="0">
                <a:latin typeface="Consolas"/>
                <a:cs typeface="Consolas"/>
              </a:rPr>
              <a:t>(init</a:t>
            </a:r>
            <a:r>
              <a:rPr sz="1600" i="1" spc="-10" dirty="0">
                <a:latin typeface="Consolas"/>
                <a:cs typeface="Consolas"/>
              </a:rPr>
              <a:t> </a:t>
            </a:r>
            <a:r>
              <a:rPr sz="1600" i="1" spc="-25" dirty="0">
                <a:latin typeface="Consolas"/>
                <a:cs typeface="Consolas"/>
              </a:rPr>
              <a:t>0)</a:t>
            </a:r>
            <a:r>
              <a:rPr sz="1600" spc="-25" dirty="0">
                <a:latin typeface="Consolas"/>
                <a:cs typeface="Consolas"/>
              </a:rPr>
              <a:t>,</a:t>
            </a:r>
            <a:endParaRPr sz="1600" dirty="0">
              <a:latin typeface="Consolas"/>
              <a:cs typeface="Consolas"/>
            </a:endParaRPr>
          </a:p>
          <a:p>
            <a:pPr marR="6540500" algn="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onsolas"/>
                <a:cs typeface="Consolas"/>
              </a:rPr>
              <a:t>Process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b="1" spc="-25" dirty="0">
                <a:latin typeface="Consolas"/>
                <a:cs typeface="Consolas"/>
              </a:rPr>
              <a:t>P</a:t>
            </a:r>
            <a:r>
              <a:rPr sz="1575" b="1" spc="-37" baseline="-21164" dirty="0">
                <a:latin typeface="Consolas"/>
                <a:cs typeface="Consolas"/>
              </a:rPr>
              <a:t>i</a:t>
            </a:r>
            <a:endParaRPr sz="1575" baseline="-21164" dirty="0">
              <a:latin typeface="Consolas"/>
              <a:cs typeface="Consolas"/>
            </a:endParaRPr>
          </a:p>
          <a:p>
            <a:pPr marR="6504305" algn="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onsolas"/>
                <a:cs typeface="Consolas"/>
              </a:rPr>
              <a:t>1: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repeat</a:t>
            </a:r>
            <a:endParaRPr sz="1600" dirty="0">
              <a:latin typeface="Consolas"/>
              <a:cs typeface="Consolas"/>
            </a:endParaRPr>
          </a:p>
          <a:p>
            <a:pPr marL="358775">
              <a:lnSpc>
                <a:spcPct val="100000"/>
              </a:lnSpc>
              <a:spcBef>
                <a:spcPts val="100"/>
              </a:spcBef>
              <a:tabLst>
                <a:tab pos="915035" algn="l"/>
              </a:tabLst>
            </a:pPr>
            <a:r>
              <a:rPr sz="1600" spc="-25" dirty="0">
                <a:latin typeface="Consolas"/>
                <a:cs typeface="Consolas"/>
              </a:rPr>
              <a:t>2:</a:t>
            </a:r>
            <a:r>
              <a:rPr sz="1600" dirty="0">
                <a:latin typeface="Consolas"/>
                <a:cs typeface="Consolas"/>
              </a:rPr>
              <a:t>	</a:t>
            </a:r>
            <a:r>
              <a:rPr sz="1600" i="1" dirty="0">
                <a:latin typeface="Consolas"/>
                <a:cs typeface="Consolas"/>
              </a:rPr>
              <a:t>choosing</a:t>
            </a:r>
            <a:r>
              <a:rPr sz="1600" dirty="0">
                <a:latin typeface="Consolas"/>
                <a:cs typeface="Consolas"/>
              </a:rPr>
              <a:t>[</a:t>
            </a:r>
            <a:r>
              <a:rPr sz="1600" i="1" dirty="0">
                <a:latin typeface="Consolas"/>
                <a:cs typeface="Consolas"/>
              </a:rPr>
              <a:t>i</a:t>
            </a:r>
            <a:r>
              <a:rPr sz="1600" dirty="0">
                <a:latin typeface="Consolas"/>
                <a:cs typeface="Consolas"/>
              </a:rPr>
              <a:t>]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:=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i="1" spc="-20" dirty="0">
                <a:latin typeface="Consolas"/>
                <a:cs typeface="Consolas"/>
              </a:rPr>
              <a:t>true</a:t>
            </a:r>
            <a:r>
              <a:rPr sz="1600" spc="-20" dirty="0">
                <a:latin typeface="Consolas"/>
                <a:cs typeface="Consolas"/>
              </a:rPr>
              <a:t>;</a:t>
            </a:r>
            <a:endParaRPr sz="1600" dirty="0">
              <a:latin typeface="Consolas"/>
              <a:cs typeface="Consolas"/>
            </a:endParaRPr>
          </a:p>
          <a:p>
            <a:pPr marL="358775" marR="502284">
              <a:lnSpc>
                <a:spcPct val="105000"/>
              </a:lnSpc>
              <a:tabLst>
                <a:tab pos="915035" algn="l"/>
              </a:tabLst>
            </a:pPr>
            <a:r>
              <a:rPr sz="1600" spc="-25" dirty="0">
                <a:latin typeface="Consolas"/>
                <a:cs typeface="Consolas"/>
              </a:rPr>
              <a:t>3:</a:t>
            </a:r>
            <a:r>
              <a:rPr sz="1600" dirty="0">
                <a:latin typeface="Consolas"/>
                <a:cs typeface="Consolas"/>
              </a:rPr>
              <a:t>	</a:t>
            </a:r>
            <a:r>
              <a:rPr sz="1600" i="1" dirty="0">
                <a:latin typeface="Consolas"/>
                <a:cs typeface="Consolas"/>
              </a:rPr>
              <a:t>number</a:t>
            </a:r>
            <a:r>
              <a:rPr sz="1600" dirty="0">
                <a:latin typeface="Consolas"/>
                <a:cs typeface="Consolas"/>
              </a:rPr>
              <a:t>[</a:t>
            </a:r>
            <a:r>
              <a:rPr sz="1600" i="1" dirty="0">
                <a:latin typeface="Consolas"/>
                <a:cs typeface="Consolas"/>
              </a:rPr>
              <a:t>i</a:t>
            </a:r>
            <a:r>
              <a:rPr sz="1600" dirty="0">
                <a:latin typeface="Consolas"/>
                <a:cs typeface="Consolas"/>
              </a:rPr>
              <a:t>]</a:t>
            </a:r>
            <a:r>
              <a:rPr sz="1600" spc="-4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:=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max</a:t>
            </a:r>
            <a:r>
              <a:rPr sz="1600" dirty="0">
                <a:latin typeface="Consolas"/>
                <a:cs typeface="Consolas"/>
              </a:rPr>
              <a:t>(</a:t>
            </a:r>
            <a:r>
              <a:rPr sz="1600" i="1" dirty="0">
                <a:latin typeface="Consolas"/>
                <a:cs typeface="Consolas"/>
              </a:rPr>
              <a:t>number</a:t>
            </a:r>
            <a:r>
              <a:rPr sz="1600" dirty="0">
                <a:latin typeface="Consolas"/>
                <a:cs typeface="Consolas"/>
              </a:rPr>
              <a:t>[0],</a:t>
            </a:r>
            <a:r>
              <a:rPr sz="1600" i="1" dirty="0">
                <a:latin typeface="Consolas"/>
                <a:cs typeface="Consolas"/>
              </a:rPr>
              <a:t>number</a:t>
            </a:r>
            <a:r>
              <a:rPr sz="1600" dirty="0">
                <a:latin typeface="Consolas"/>
                <a:cs typeface="Consolas"/>
              </a:rPr>
              <a:t>[1],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…,</a:t>
            </a:r>
            <a:r>
              <a:rPr sz="1600" i="1" dirty="0">
                <a:latin typeface="Consolas"/>
                <a:cs typeface="Consolas"/>
              </a:rPr>
              <a:t>number</a:t>
            </a:r>
            <a:r>
              <a:rPr sz="1600" i="1" spc="-3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[</a:t>
            </a:r>
            <a:r>
              <a:rPr sz="1600" i="1" dirty="0">
                <a:latin typeface="Consolas"/>
                <a:cs typeface="Consolas"/>
              </a:rPr>
              <a:t>n</a:t>
            </a:r>
            <a:r>
              <a:rPr sz="1600" i="1" spc="-4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–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1])+1; </a:t>
            </a:r>
            <a:r>
              <a:rPr sz="1600" spc="-25" dirty="0">
                <a:latin typeface="Consolas"/>
                <a:cs typeface="Consolas"/>
              </a:rPr>
              <a:t>4:</a:t>
            </a:r>
            <a:r>
              <a:rPr sz="1600" dirty="0">
                <a:latin typeface="Consolas"/>
                <a:cs typeface="Consolas"/>
              </a:rPr>
              <a:t>	</a:t>
            </a:r>
            <a:r>
              <a:rPr sz="1600" i="1" dirty="0">
                <a:latin typeface="Consolas"/>
                <a:cs typeface="Consolas"/>
              </a:rPr>
              <a:t>choosing</a:t>
            </a:r>
            <a:r>
              <a:rPr sz="1600" dirty="0">
                <a:latin typeface="Consolas"/>
                <a:cs typeface="Consolas"/>
              </a:rPr>
              <a:t>[</a:t>
            </a:r>
            <a:r>
              <a:rPr sz="1600" i="1" dirty="0">
                <a:latin typeface="Consolas"/>
                <a:cs typeface="Consolas"/>
              </a:rPr>
              <a:t>i</a:t>
            </a:r>
            <a:r>
              <a:rPr sz="1600" dirty="0">
                <a:latin typeface="Consolas"/>
                <a:cs typeface="Consolas"/>
              </a:rPr>
              <a:t>]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:=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i="1" spc="-10" dirty="0">
                <a:latin typeface="Consolas"/>
                <a:cs typeface="Consolas"/>
              </a:rPr>
              <a:t>false</a:t>
            </a:r>
            <a:r>
              <a:rPr sz="1600" spc="-10" dirty="0">
                <a:latin typeface="Consolas"/>
                <a:cs typeface="Consolas"/>
              </a:rPr>
              <a:t>;</a:t>
            </a:r>
            <a:endParaRPr sz="1600" dirty="0">
              <a:latin typeface="Consolas"/>
              <a:cs typeface="Consolas"/>
            </a:endParaRPr>
          </a:p>
          <a:p>
            <a:pPr marL="358775">
              <a:lnSpc>
                <a:spcPct val="100000"/>
              </a:lnSpc>
              <a:spcBef>
                <a:spcPts val="95"/>
              </a:spcBef>
              <a:tabLst>
                <a:tab pos="915035" algn="l"/>
              </a:tabLst>
            </a:pPr>
            <a:r>
              <a:rPr sz="1600" spc="-25" dirty="0">
                <a:latin typeface="Consolas"/>
                <a:cs typeface="Consolas"/>
              </a:rPr>
              <a:t>5:</a:t>
            </a:r>
            <a:r>
              <a:rPr sz="1600" dirty="0">
                <a:latin typeface="Consolas"/>
                <a:cs typeface="Consolas"/>
              </a:rPr>
              <a:t>	</a:t>
            </a:r>
            <a:r>
              <a:rPr sz="1600" b="1" dirty="0">
                <a:latin typeface="Consolas"/>
                <a:cs typeface="Consolas"/>
              </a:rPr>
              <a:t>for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i="1" dirty="0">
                <a:latin typeface="Consolas"/>
                <a:cs typeface="Consolas"/>
              </a:rPr>
              <a:t>j</a:t>
            </a:r>
            <a:r>
              <a:rPr sz="1600" i="1" spc="-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:=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0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to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i="1" dirty="0">
                <a:latin typeface="Consolas"/>
                <a:cs typeface="Consolas"/>
              </a:rPr>
              <a:t>n</a:t>
            </a:r>
            <a:r>
              <a:rPr sz="1600" i="1" spc="-1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–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1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do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begin</a:t>
            </a:r>
            <a:endParaRPr sz="1600" dirty="0">
              <a:latin typeface="Consolas"/>
              <a:cs typeface="Consolas"/>
            </a:endParaRPr>
          </a:p>
          <a:p>
            <a:pPr marL="358775">
              <a:lnSpc>
                <a:spcPct val="100000"/>
              </a:lnSpc>
              <a:spcBef>
                <a:spcPts val="95"/>
              </a:spcBef>
              <a:tabLst>
                <a:tab pos="1137285" algn="l"/>
              </a:tabLst>
            </a:pPr>
            <a:r>
              <a:rPr sz="1600" spc="-25" dirty="0">
                <a:latin typeface="Consolas"/>
                <a:cs typeface="Consolas"/>
              </a:rPr>
              <a:t>6:</a:t>
            </a:r>
            <a:r>
              <a:rPr sz="1600" dirty="0">
                <a:latin typeface="Consolas"/>
                <a:cs typeface="Consolas"/>
              </a:rPr>
              <a:t>	</a:t>
            </a:r>
            <a:r>
              <a:rPr sz="1600" b="1" dirty="0">
                <a:latin typeface="Consolas"/>
                <a:cs typeface="Consolas"/>
              </a:rPr>
              <a:t>while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i="1" dirty="0">
                <a:latin typeface="Consolas"/>
                <a:cs typeface="Consolas"/>
              </a:rPr>
              <a:t>choosing</a:t>
            </a:r>
            <a:r>
              <a:rPr sz="1600" dirty="0">
                <a:latin typeface="Consolas"/>
                <a:cs typeface="Consolas"/>
              </a:rPr>
              <a:t>[</a:t>
            </a:r>
            <a:r>
              <a:rPr sz="1600" i="1" dirty="0">
                <a:latin typeface="Consolas"/>
                <a:cs typeface="Consolas"/>
              </a:rPr>
              <a:t>j</a:t>
            </a:r>
            <a:r>
              <a:rPr sz="1600" dirty="0">
                <a:latin typeface="Consolas"/>
                <a:cs typeface="Consolas"/>
              </a:rPr>
              <a:t>]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do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i="1" dirty="0">
                <a:latin typeface="Consolas"/>
                <a:cs typeface="Consolas"/>
              </a:rPr>
              <a:t>no-</a:t>
            </a:r>
            <a:r>
              <a:rPr sz="1600" i="1" spc="-25" dirty="0">
                <a:latin typeface="Consolas"/>
                <a:cs typeface="Consolas"/>
              </a:rPr>
              <a:t>op</a:t>
            </a:r>
            <a:r>
              <a:rPr sz="1600" spc="-25" dirty="0">
                <a:latin typeface="Consolas"/>
                <a:cs typeface="Consolas"/>
              </a:rPr>
              <a:t>;</a:t>
            </a:r>
            <a:endParaRPr sz="1600" dirty="0">
              <a:latin typeface="Consolas"/>
              <a:cs typeface="Consolas"/>
            </a:endParaRPr>
          </a:p>
          <a:p>
            <a:pPr marL="358775">
              <a:lnSpc>
                <a:spcPct val="100000"/>
              </a:lnSpc>
              <a:spcBef>
                <a:spcPts val="105"/>
              </a:spcBef>
              <a:tabLst>
                <a:tab pos="1136015" algn="l"/>
              </a:tabLst>
            </a:pPr>
            <a:r>
              <a:rPr sz="1600" spc="-25" dirty="0">
                <a:latin typeface="Consolas"/>
                <a:cs typeface="Consolas"/>
              </a:rPr>
              <a:t>7:</a:t>
            </a:r>
            <a:r>
              <a:rPr sz="1600" dirty="0">
                <a:latin typeface="Consolas"/>
                <a:cs typeface="Consolas"/>
              </a:rPr>
              <a:t>	</a:t>
            </a:r>
            <a:r>
              <a:rPr sz="1600" b="1" dirty="0">
                <a:latin typeface="Consolas"/>
                <a:cs typeface="Consolas"/>
              </a:rPr>
              <a:t>while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i="1" dirty="0">
                <a:latin typeface="Consolas"/>
                <a:cs typeface="Consolas"/>
              </a:rPr>
              <a:t>number</a:t>
            </a:r>
            <a:r>
              <a:rPr sz="1600" dirty="0">
                <a:latin typeface="Consolas"/>
                <a:cs typeface="Consolas"/>
              </a:rPr>
              <a:t>[</a:t>
            </a:r>
            <a:r>
              <a:rPr sz="1600" i="1" dirty="0">
                <a:latin typeface="Consolas"/>
                <a:cs typeface="Consolas"/>
              </a:rPr>
              <a:t>j</a:t>
            </a:r>
            <a:r>
              <a:rPr sz="1600" dirty="0">
                <a:latin typeface="Consolas"/>
                <a:cs typeface="Consolas"/>
              </a:rPr>
              <a:t>]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!=</a:t>
            </a:r>
            <a:r>
              <a:rPr sz="1600" spc="-15" dirty="0" smtClean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0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and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(</a:t>
            </a:r>
            <a:r>
              <a:rPr sz="1600" i="1" dirty="0">
                <a:latin typeface="Consolas"/>
                <a:cs typeface="Consolas"/>
              </a:rPr>
              <a:t>number</a:t>
            </a:r>
            <a:r>
              <a:rPr sz="1600" dirty="0">
                <a:latin typeface="Consolas"/>
                <a:cs typeface="Consolas"/>
              </a:rPr>
              <a:t>[</a:t>
            </a:r>
            <a:r>
              <a:rPr sz="1600" i="1" dirty="0">
                <a:latin typeface="Consolas"/>
                <a:cs typeface="Consolas"/>
              </a:rPr>
              <a:t>j</a:t>
            </a:r>
            <a:r>
              <a:rPr sz="1600" dirty="0">
                <a:latin typeface="Consolas"/>
                <a:cs typeface="Consolas"/>
              </a:rPr>
              <a:t>],</a:t>
            </a:r>
            <a:r>
              <a:rPr sz="1600" i="1" dirty="0">
                <a:latin typeface="Consolas"/>
                <a:cs typeface="Consolas"/>
              </a:rPr>
              <a:t>j</a:t>
            </a:r>
            <a:r>
              <a:rPr sz="1600" dirty="0">
                <a:latin typeface="Consolas"/>
                <a:cs typeface="Consolas"/>
              </a:rPr>
              <a:t>)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&lt;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(</a:t>
            </a:r>
            <a:r>
              <a:rPr sz="1600" i="1" dirty="0">
                <a:latin typeface="Consolas"/>
                <a:cs typeface="Consolas"/>
              </a:rPr>
              <a:t>number</a:t>
            </a:r>
            <a:r>
              <a:rPr sz="1600" dirty="0">
                <a:latin typeface="Consolas"/>
                <a:cs typeface="Consolas"/>
              </a:rPr>
              <a:t>[</a:t>
            </a:r>
            <a:r>
              <a:rPr sz="1600" i="1" dirty="0">
                <a:latin typeface="Consolas"/>
                <a:cs typeface="Consolas"/>
              </a:rPr>
              <a:t>i</a:t>
            </a:r>
            <a:r>
              <a:rPr sz="1600" dirty="0">
                <a:latin typeface="Consolas"/>
                <a:cs typeface="Consolas"/>
              </a:rPr>
              <a:t>],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i="1" dirty="0">
                <a:latin typeface="Consolas"/>
                <a:cs typeface="Consolas"/>
              </a:rPr>
              <a:t>i</a:t>
            </a:r>
            <a:r>
              <a:rPr sz="1600" dirty="0">
                <a:latin typeface="Consolas"/>
                <a:cs typeface="Consolas"/>
              </a:rPr>
              <a:t>)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b="1" spc="-25" dirty="0">
                <a:latin typeface="Consolas"/>
                <a:cs typeface="Consolas"/>
              </a:rPr>
              <a:t>do</a:t>
            </a:r>
            <a:endParaRPr sz="1600" dirty="0">
              <a:latin typeface="Consolas"/>
              <a:cs typeface="Consolas"/>
            </a:endParaRPr>
          </a:p>
          <a:p>
            <a:pPr marL="358775">
              <a:lnSpc>
                <a:spcPct val="100000"/>
              </a:lnSpc>
              <a:spcBef>
                <a:spcPts val="85"/>
              </a:spcBef>
              <a:tabLst>
                <a:tab pos="1583055" algn="l"/>
              </a:tabLst>
            </a:pPr>
            <a:r>
              <a:rPr sz="1600" i="1" spc="-25" dirty="0">
                <a:latin typeface="Consolas"/>
                <a:cs typeface="Consolas"/>
              </a:rPr>
              <a:t>8:</a:t>
            </a:r>
            <a:r>
              <a:rPr sz="1600" i="1" dirty="0">
                <a:latin typeface="Consolas"/>
                <a:cs typeface="Consolas"/>
              </a:rPr>
              <a:t>	</a:t>
            </a:r>
            <a:r>
              <a:rPr sz="1600" i="1" spc="-10" dirty="0">
                <a:latin typeface="Consolas"/>
                <a:cs typeface="Consolas"/>
              </a:rPr>
              <a:t>no-</a:t>
            </a:r>
            <a:r>
              <a:rPr sz="1600" i="1" spc="-25" dirty="0">
                <a:latin typeface="Consolas"/>
                <a:cs typeface="Consolas"/>
              </a:rPr>
              <a:t>op</a:t>
            </a:r>
            <a:r>
              <a:rPr sz="1600" spc="-25" dirty="0">
                <a:latin typeface="Consolas"/>
                <a:cs typeface="Consolas"/>
              </a:rPr>
              <a:t>;</a:t>
            </a:r>
            <a:endParaRPr sz="1600" dirty="0">
              <a:latin typeface="Consolas"/>
              <a:cs typeface="Consolas"/>
            </a:endParaRPr>
          </a:p>
          <a:p>
            <a:pPr marL="358775">
              <a:lnSpc>
                <a:spcPct val="100000"/>
              </a:lnSpc>
              <a:spcBef>
                <a:spcPts val="95"/>
              </a:spcBef>
              <a:tabLst>
                <a:tab pos="915035" algn="l"/>
              </a:tabLst>
            </a:pPr>
            <a:r>
              <a:rPr sz="1600" spc="-25" dirty="0">
                <a:latin typeface="Consolas"/>
                <a:cs typeface="Consolas"/>
              </a:rPr>
              <a:t>9:</a:t>
            </a:r>
            <a:r>
              <a:rPr sz="1600" dirty="0">
                <a:latin typeface="Consolas"/>
                <a:cs typeface="Consolas"/>
              </a:rPr>
              <a:t>	</a:t>
            </a:r>
            <a:r>
              <a:rPr sz="1600" b="1" spc="-20" dirty="0">
                <a:latin typeface="Consolas"/>
                <a:cs typeface="Consolas"/>
              </a:rPr>
              <a:t>end</a:t>
            </a:r>
            <a:r>
              <a:rPr sz="1600" spc="-20" dirty="0">
                <a:latin typeface="Consolas"/>
                <a:cs typeface="Consolas"/>
              </a:rPr>
              <a:t>;</a:t>
            </a:r>
            <a:endParaRPr sz="1600" dirty="0">
              <a:latin typeface="Consolas"/>
              <a:cs typeface="Consolas"/>
            </a:endParaRPr>
          </a:p>
          <a:p>
            <a:pPr marL="247650">
              <a:lnSpc>
                <a:spcPct val="100000"/>
              </a:lnSpc>
              <a:spcBef>
                <a:spcPts val="100"/>
              </a:spcBef>
              <a:tabLst>
                <a:tab pos="915035" algn="l"/>
              </a:tabLst>
            </a:pPr>
            <a:r>
              <a:rPr sz="1600" spc="-25" dirty="0">
                <a:latin typeface="Consolas"/>
                <a:cs typeface="Consolas"/>
              </a:rPr>
              <a:t>10:</a:t>
            </a:r>
            <a:r>
              <a:rPr sz="1600" dirty="0">
                <a:latin typeface="Consolas"/>
                <a:cs typeface="Consolas"/>
              </a:rPr>
              <a:t>	</a:t>
            </a:r>
            <a:r>
              <a:rPr sz="1600" b="1" dirty="0">
                <a:solidFill>
                  <a:srgbClr val="0033CC"/>
                </a:solidFill>
                <a:latin typeface="Consolas"/>
                <a:cs typeface="Consolas"/>
              </a:rPr>
              <a:t>critical</a:t>
            </a:r>
            <a:r>
              <a:rPr sz="1600" b="1" spc="-4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0033CC"/>
                </a:solidFill>
                <a:latin typeface="Consolas"/>
                <a:cs typeface="Consolas"/>
              </a:rPr>
              <a:t>section</a:t>
            </a:r>
            <a:endParaRPr sz="1600" dirty="0">
              <a:latin typeface="Consolas"/>
              <a:cs typeface="Consolas"/>
            </a:endParaRPr>
          </a:p>
          <a:p>
            <a:pPr marL="247650">
              <a:lnSpc>
                <a:spcPct val="100000"/>
              </a:lnSpc>
              <a:spcBef>
                <a:spcPts val="95"/>
              </a:spcBef>
              <a:tabLst>
                <a:tab pos="915035" algn="l"/>
              </a:tabLst>
            </a:pPr>
            <a:r>
              <a:rPr sz="1600" spc="-25" dirty="0">
                <a:latin typeface="Consolas"/>
                <a:cs typeface="Consolas"/>
              </a:rPr>
              <a:t>11:</a:t>
            </a:r>
            <a:r>
              <a:rPr sz="1600" dirty="0">
                <a:latin typeface="Consolas"/>
                <a:cs typeface="Consolas"/>
              </a:rPr>
              <a:t>	</a:t>
            </a:r>
            <a:r>
              <a:rPr sz="1600" i="1" dirty="0">
                <a:latin typeface="Consolas"/>
                <a:cs typeface="Consolas"/>
              </a:rPr>
              <a:t>number</a:t>
            </a:r>
            <a:r>
              <a:rPr sz="1600" dirty="0">
                <a:latin typeface="Consolas"/>
                <a:cs typeface="Consolas"/>
              </a:rPr>
              <a:t>[</a:t>
            </a:r>
            <a:r>
              <a:rPr sz="1600" i="1" dirty="0">
                <a:latin typeface="Consolas"/>
                <a:cs typeface="Consolas"/>
              </a:rPr>
              <a:t>i</a:t>
            </a:r>
            <a:r>
              <a:rPr sz="1600" dirty="0">
                <a:latin typeface="Consolas"/>
                <a:cs typeface="Consolas"/>
              </a:rPr>
              <a:t>]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:=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spc="-25" dirty="0">
                <a:latin typeface="Consolas"/>
                <a:cs typeface="Consolas"/>
              </a:rPr>
              <a:t>0;</a:t>
            </a:r>
            <a:endParaRPr sz="1600" dirty="0">
              <a:latin typeface="Consolas"/>
              <a:cs typeface="Consolas"/>
            </a:endParaRPr>
          </a:p>
          <a:p>
            <a:pPr marL="247650">
              <a:lnSpc>
                <a:spcPct val="100000"/>
              </a:lnSpc>
              <a:spcBef>
                <a:spcPts val="95"/>
              </a:spcBef>
              <a:tabLst>
                <a:tab pos="915035" algn="l"/>
              </a:tabLst>
            </a:pPr>
            <a:r>
              <a:rPr sz="1600" spc="-25" dirty="0">
                <a:latin typeface="Consolas"/>
                <a:cs typeface="Consolas"/>
              </a:rPr>
              <a:t>12:</a:t>
            </a:r>
            <a:r>
              <a:rPr sz="1600" dirty="0">
                <a:latin typeface="Consolas"/>
                <a:cs typeface="Consolas"/>
              </a:rPr>
              <a:t>	</a:t>
            </a:r>
            <a:r>
              <a:rPr sz="1600" b="1" dirty="0">
                <a:solidFill>
                  <a:srgbClr val="0033CC"/>
                </a:solidFill>
                <a:latin typeface="Consolas"/>
                <a:cs typeface="Consolas"/>
              </a:rPr>
              <a:t>remainder</a:t>
            </a:r>
            <a:r>
              <a:rPr sz="1600" b="1" spc="-55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0033CC"/>
                </a:solidFill>
                <a:latin typeface="Consolas"/>
                <a:cs typeface="Consolas"/>
              </a:rPr>
              <a:t>section</a:t>
            </a:r>
            <a:endParaRPr sz="1600" dirty="0">
              <a:latin typeface="Consolas"/>
              <a:cs typeface="Consolas"/>
            </a:endParaRPr>
          </a:p>
          <a:p>
            <a:pPr marL="24765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onsolas"/>
                <a:cs typeface="Consolas"/>
              </a:rPr>
              <a:t>13: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until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i="1" spc="-10" dirty="0">
                <a:latin typeface="Consolas"/>
                <a:cs typeface="Consolas"/>
              </a:rPr>
              <a:t>false</a:t>
            </a:r>
            <a:r>
              <a:rPr sz="1600" spc="-10" dirty="0">
                <a:latin typeface="Consolas"/>
                <a:cs typeface="Consolas"/>
              </a:rPr>
              <a:t>;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CS</a:t>
            </a:r>
            <a:r>
              <a:rPr spc="-45" dirty="0"/>
              <a:t> </a:t>
            </a:r>
            <a:r>
              <a:rPr dirty="0"/>
              <a:t>Problem:</a:t>
            </a:r>
            <a:r>
              <a:rPr spc="-60" dirty="0"/>
              <a:t> </a:t>
            </a:r>
            <a:r>
              <a:rPr spc="-10" dirty="0"/>
              <a:t>Software-</a:t>
            </a:r>
            <a:r>
              <a:rPr dirty="0"/>
              <a:t>based</a:t>
            </a:r>
            <a:r>
              <a:rPr spc="-55" dirty="0"/>
              <a:t> </a:t>
            </a:r>
            <a:r>
              <a:rPr spc="-10" dirty="0"/>
              <a:t>Solutions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03383" y="1156210"/>
            <a:ext cx="8220075" cy="28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Peterson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and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Bakery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algorithms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solve</a:t>
            </a:r>
            <a:r>
              <a:rPr sz="2100" spc="-6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critical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section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problem</a:t>
            </a:r>
            <a:endParaRPr sz="2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70"/>
              </a:spcBef>
              <a:buFont typeface="Tahoma"/>
              <a:buChar char="•"/>
            </a:pPr>
            <a:endParaRPr sz="2100" dirty="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These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algorithms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are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not used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in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practice</a:t>
            </a:r>
            <a:endParaRPr sz="2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35"/>
              </a:spcBef>
              <a:buFont typeface="Tahoma"/>
              <a:buChar char="•"/>
            </a:pPr>
            <a:endParaRPr sz="2100" dirty="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Mutual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exclusion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depends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on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order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of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steps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in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software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based algorithms</a:t>
            </a:r>
            <a:endParaRPr sz="19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65"/>
              </a:spcBef>
              <a:buFont typeface="Tahoma"/>
              <a:buChar char="–"/>
            </a:pPr>
            <a:endParaRPr sz="1900" dirty="0">
              <a:latin typeface="Tahoma"/>
              <a:cs typeface="Tahoma"/>
            </a:endParaRPr>
          </a:p>
          <a:p>
            <a:pPr marL="756285" marR="386715" lvl="1" indent="-287020">
              <a:lnSpc>
                <a:spcPct val="100000"/>
              </a:lnSpc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However,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modern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Compilers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often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reorder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instructions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enhance performance</a:t>
            </a:r>
            <a:endParaRPr sz="19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Mutual</a:t>
            </a:r>
            <a:r>
              <a:rPr spc="-75" dirty="0"/>
              <a:t> </a:t>
            </a:r>
            <a:r>
              <a:rPr dirty="0"/>
              <a:t>Exclusion:</a:t>
            </a:r>
            <a:r>
              <a:rPr spc="-85" dirty="0"/>
              <a:t> </a:t>
            </a:r>
            <a:r>
              <a:rPr dirty="0"/>
              <a:t>Hardware</a:t>
            </a:r>
            <a:r>
              <a:rPr spc="-70" dirty="0"/>
              <a:t> </a:t>
            </a:r>
            <a:r>
              <a:rPr spc="-10" dirty="0"/>
              <a:t>Support</a:t>
            </a:r>
          </a:p>
        </p:txBody>
      </p:sp>
      <p:sp>
        <p:nvSpPr>
          <p:cNvPr id="3" name="object 3"/>
          <p:cNvSpPr/>
          <p:nvPr/>
        </p:nvSpPr>
        <p:spPr>
          <a:xfrm>
            <a:off x="3044951" y="2633472"/>
            <a:ext cx="3680460" cy="1880870"/>
          </a:xfrm>
          <a:custGeom>
            <a:avLst/>
            <a:gdLst/>
            <a:ahLst/>
            <a:cxnLst/>
            <a:rect l="l" t="t" r="r" b="b"/>
            <a:pathLst>
              <a:path w="3680459" h="1880870">
                <a:moveTo>
                  <a:pt x="3680460" y="1880616"/>
                </a:moveTo>
                <a:lnTo>
                  <a:pt x="0" y="1880616"/>
                </a:lnTo>
                <a:lnTo>
                  <a:pt x="0" y="0"/>
                </a:lnTo>
                <a:lnTo>
                  <a:pt x="3680460" y="0"/>
                </a:lnTo>
                <a:lnTo>
                  <a:pt x="3680460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1871472"/>
                </a:lnTo>
                <a:lnTo>
                  <a:pt x="4572" y="1871472"/>
                </a:lnTo>
                <a:lnTo>
                  <a:pt x="9144" y="1876044"/>
                </a:lnTo>
                <a:lnTo>
                  <a:pt x="3680460" y="1876044"/>
                </a:lnTo>
                <a:lnTo>
                  <a:pt x="3680460" y="1880616"/>
                </a:lnTo>
                <a:close/>
              </a:path>
              <a:path w="3680459" h="1880870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3680459" h="1880870">
                <a:moveTo>
                  <a:pt x="3671316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3671316" y="4572"/>
                </a:lnTo>
                <a:lnTo>
                  <a:pt x="3671316" y="9144"/>
                </a:lnTo>
                <a:close/>
              </a:path>
              <a:path w="3680459" h="1880870">
                <a:moveTo>
                  <a:pt x="3671316" y="1876044"/>
                </a:moveTo>
                <a:lnTo>
                  <a:pt x="3671316" y="4572"/>
                </a:lnTo>
                <a:lnTo>
                  <a:pt x="3675888" y="9144"/>
                </a:lnTo>
                <a:lnTo>
                  <a:pt x="3680460" y="9144"/>
                </a:lnTo>
                <a:lnTo>
                  <a:pt x="3680460" y="1871472"/>
                </a:lnTo>
                <a:lnTo>
                  <a:pt x="3675888" y="1871472"/>
                </a:lnTo>
                <a:lnTo>
                  <a:pt x="3671316" y="1876044"/>
                </a:lnTo>
                <a:close/>
              </a:path>
              <a:path w="3680459" h="1880870">
                <a:moveTo>
                  <a:pt x="3680460" y="9144"/>
                </a:moveTo>
                <a:lnTo>
                  <a:pt x="3675888" y="9144"/>
                </a:lnTo>
                <a:lnTo>
                  <a:pt x="3671316" y="4572"/>
                </a:lnTo>
                <a:lnTo>
                  <a:pt x="3680460" y="4572"/>
                </a:lnTo>
                <a:lnTo>
                  <a:pt x="3680460" y="9144"/>
                </a:lnTo>
                <a:close/>
              </a:path>
              <a:path w="3680459" h="1880870">
                <a:moveTo>
                  <a:pt x="9144" y="1876044"/>
                </a:moveTo>
                <a:lnTo>
                  <a:pt x="4572" y="1871472"/>
                </a:lnTo>
                <a:lnTo>
                  <a:pt x="9144" y="1871472"/>
                </a:lnTo>
                <a:lnTo>
                  <a:pt x="9144" y="1876044"/>
                </a:lnTo>
                <a:close/>
              </a:path>
              <a:path w="3680459" h="1880870">
                <a:moveTo>
                  <a:pt x="3671316" y="1876044"/>
                </a:moveTo>
                <a:lnTo>
                  <a:pt x="9144" y="1876044"/>
                </a:lnTo>
                <a:lnTo>
                  <a:pt x="9144" y="1871472"/>
                </a:lnTo>
                <a:lnTo>
                  <a:pt x="3671316" y="1871472"/>
                </a:lnTo>
                <a:lnTo>
                  <a:pt x="3671316" y="1876044"/>
                </a:lnTo>
                <a:close/>
              </a:path>
              <a:path w="3680459" h="1880870">
                <a:moveTo>
                  <a:pt x="3680460" y="1876044"/>
                </a:moveTo>
                <a:lnTo>
                  <a:pt x="3671316" y="1876044"/>
                </a:lnTo>
                <a:lnTo>
                  <a:pt x="3675888" y="1871472"/>
                </a:lnTo>
                <a:lnTo>
                  <a:pt x="3680460" y="1871472"/>
                </a:lnTo>
                <a:lnTo>
                  <a:pt x="3680460" y="18760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3383" y="1090397"/>
            <a:ext cx="8322309" cy="503301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Interrupt</a:t>
            </a:r>
            <a:r>
              <a:rPr sz="2100" spc="-5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Disabling</a:t>
            </a:r>
            <a:endParaRPr sz="210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A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process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runs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until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it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invokes</a:t>
            </a:r>
            <a:r>
              <a:rPr sz="1900" spc="-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an</a:t>
            </a:r>
            <a:r>
              <a:rPr sz="1900" spc="-20" dirty="0">
                <a:latin typeface="Tahoma"/>
                <a:cs typeface="Tahoma"/>
              </a:rPr>
              <a:t> operating-</a:t>
            </a:r>
            <a:r>
              <a:rPr sz="1900" dirty="0">
                <a:latin typeface="Tahoma"/>
                <a:cs typeface="Tahoma"/>
              </a:rPr>
              <a:t>system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service</a:t>
            </a:r>
            <a:r>
              <a:rPr sz="1900" spc="-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or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until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it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spc="-25" dirty="0">
                <a:latin typeface="Tahoma"/>
                <a:cs typeface="Tahoma"/>
              </a:rPr>
              <a:t>is </a:t>
            </a:r>
            <a:r>
              <a:rPr sz="1900" spc="-10" dirty="0">
                <a:latin typeface="Tahoma"/>
                <a:cs typeface="Tahoma"/>
              </a:rPr>
              <a:t>interrupted</a:t>
            </a:r>
            <a:endParaRPr sz="19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Disabling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interrupts</a:t>
            </a:r>
            <a:r>
              <a:rPr sz="1900" spc="-6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guarantees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mutual</a:t>
            </a:r>
            <a:r>
              <a:rPr sz="1900" spc="-7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exclusion</a:t>
            </a:r>
            <a:endParaRPr sz="1900">
              <a:latin typeface="Tahoma"/>
              <a:cs typeface="Tahoma"/>
            </a:endParaRPr>
          </a:p>
          <a:p>
            <a:pPr marL="2735580">
              <a:lnSpc>
                <a:spcPct val="100000"/>
              </a:lnSpc>
              <a:spcBef>
                <a:spcPts val="1550"/>
              </a:spcBef>
            </a:pPr>
            <a:r>
              <a:rPr sz="1600" spc="-10" dirty="0">
                <a:latin typeface="Consolas"/>
                <a:cs typeface="Consolas"/>
              </a:rPr>
              <a:t>while(true){</a:t>
            </a:r>
            <a:endParaRPr sz="1600">
              <a:latin typeface="Consolas"/>
              <a:cs typeface="Consolas"/>
            </a:endParaRPr>
          </a:p>
          <a:p>
            <a:pPr marL="3402965" marR="2574925" indent="-334010">
              <a:lnSpc>
                <a:spcPct val="120000"/>
              </a:lnSpc>
            </a:pPr>
            <a:r>
              <a:rPr sz="1600" dirty="0">
                <a:latin typeface="Consolas"/>
                <a:cs typeface="Consolas"/>
              </a:rPr>
              <a:t>/*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disable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interrupts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25" dirty="0">
                <a:latin typeface="Consolas"/>
                <a:cs typeface="Consolas"/>
              </a:rPr>
              <a:t>*/ </a:t>
            </a:r>
            <a:r>
              <a:rPr sz="1600" dirty="0">
                <a:solidFill>
                  <a:srgbClr val="0070BF"/>
                </a:solidFill>
                <a:latin typeface="Consolas"/>
                <a:cs typeface="Consolas"/>
              </a:rPr>
              <a:t>critical</a:t>
            </a:r>
            <a:r>
              <a:rPr sz="1600" spc="-4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70BF"/>
                </a:solidFill>
                <a:latin typeface="Consolas"/>
                <a:cs typeface="Consolas"/>
              </a:rPr>
              <a:t>section</a:t>
            </a:r>
            <a:endParaRPr sz="1600">
              <a:latin typeface="Consolas"/>
              <a:cs typeface="Consolas"/>
            </a:endParaRPr>
          </a:p>
          <a:p>
            <a:pPr marL="3402965" marR="2686050" indent="-334010">
              <a:lnSpc>
                <a:spcPct val="120000"/>
              </a:lnSpc>
            </a:pPr>
            <a:r>
              <a:rPr sz="1600" dirty="0">
                <a:latin typeface="Consolas"/>
                <a:cs typeface="Consolas"/>
              </a:rPr>
              <a:t>/*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enable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interrupts</a:t>
            </a:r>
            <a:r>
              <a:rPr sz="1600" spc="-25" dirty="0">
                <a:latin typeface="Consolas"/>
                <a:cs typeface="Consolas"/>
              </a:rPr>
              <a:t> */ </a:t>
            </a:r>
            <a:r>
              <a:rPr sz="1600" dirty="0">
                <a:solidFill>
                  <a:srgbClr val="0070BF"/>
                </a:solidFill>
                <a:latin typeface="Consolas"/>
                <a:cs typeface="Consolas"/>
              </a:rPr>
              <a:t>remainder</a:t>
            </a:r>
            <a:r>
              <a:rPr sz="1600" spc="-4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70BF"/>
                </a:solidFill>
                <a:latin typeface="Consolas"/>
                <a:cs typeface="Consolas"/>
              </a:rPr>
              <a:t>section</a:t>
            </a:r>
            <a:endParaRPr sz="1600">
              <a:latin typeface="Consolas"/>
              <a:cs typeface="Consolas"/>
            </a:endParaRPr>
          </a:p>
          <a:p>
            <a:pPr marL="2735580">
              <a:lnSpc>
                <a:spcPct val="100000"/>
              </a:lnSpc>
              <a:spcBef>
                <a:spcPts val="385"/>
              </a:spcBef>
            </a:pPr>
            <a:r>
              <a:rPr sz="1600" spc="-50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356235" indent="-343535">
              <a:lnSpc>
                <a:spcPct val="100000"/>
              </a:lnSpc>
              <a:spcBef>
                <a:spcPts val="630"/>
              </a:spcBef>
              <a:buChar char="•"/>
              <a:tabLst>
                <a:tab pos="356235" algn="l"/>
              </a:tabLst>
            </a:pPr>
            <a:r>
              <a:rPr sz="2100" spc="-10" dirty="0">
                <a:latin typeface="Tahoma"/>
                <a:cs typeface="Tahoma"/>
              </a:rPr>
              <a:t>Disadvantage</a:t>
            </a:r>
            <a:endParaRPr sz="21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Processor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is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limited</a:t>
            </a:r>
            <a:r>
              <a:rPr sz="1900" spc="-3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in</a:t>
            </a:r>
            <a:r>
              <a:rPr sz="1900" spc="-4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its</a:t>
            </a:r>
            <a:r>
              <a:rPr sz="1900" spc="-3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ability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to</a:t>
            </a:r>
            <a:r>
              <a:rPr sz="1900" spc="-3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interleave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programs</a:t>
            </a:r>
            <a:endParaRPr sz="1900">
              <a:latin typeface="Tahoma"/>
              <a:cs typeface="Tahoma"/>
            </a:endParaRPr>
          </a:p>
          <a:p>
            <a:pPr marL="756285" marR="1113790" lvl="1" indent="-287020">
              <a:lnSpc>
                <a:spcPct val="100000"/>
              </a:lnSpc>
              <a:spcBef>
                <a:spcPts val="455"/>
              </a:spcBef>
              <a:buClr>
                <a:srgbClr val="000000"/>
              </a:buClr>
              <a:buChar char="–"/>
              <a:tabLst>
                <a:tab pos="756285" algn="l"/>
              </a:tabLst>
            </a:pP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Multiprocessors:</a:t>
            </a:r>
            <a:r>
              <a:rPr sz="1900" spc="-4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Disable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interrupts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on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one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processor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will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-25" dirty="0">
                <a:latin typeface="Tahoma"/>
                <a:cs typeface="Tahoma"/>
              </a:rPr>
              <a:t>not </a:t>
            </a:r>
            <a:r>
              <a:rPr sz="1900" dirty="0">
                <a:latin typeface="Tahoma"/>
                <a:cs typeface="Tahoma"/>
              </a:rPr>
              <a:t>guarantee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mutual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exclusion</a:t>
            </a:r>
            <a:endParaRPr sz="19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Char char="–"/>
              <a:tabLst>
                <a:tab pos="756285" algn="l"/>
              </a:tabLst>
            </a:pP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User</a:t>
            </a:r>
            <a:r>
              <a:rPr sz="1900" spc="-6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programs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cannot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directly</a:t>
            </a:r>
            <a:r>
              <a:rPr sz="1900" spc="-4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disabled</a:t>
            </a:r>
            <a:r>
              <a:rPr sz="1900" spc="-5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interrupts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Mutual</a:t>
            </a:r>
            <a:r>
              <a:rPr spc="-65" dirty="0"/>
              <a:t> </a:t>
            </a:r>
            <a:r>
              <a:rPr dirty="0"/>
              <a:t>Exclusion:</a:t>
            </a:r>
            <a:r>
              <a:rPr spc="-80" dirty="0"/>
              <a:t> </a:t>
            </a:r>
            <a:r>
              <a:rPr dirty="0"/>
              <a:t>Other</a:t>
            </a:r>
            <a:r>
              <a:rPr spc="-90" dirty="0"/>
              <a:t> </a:t>
            </a:r>
            <a:r>
              <a:rPr dirty="0"/>
              <a:t>Hardware</a:t>
            </a:r>
            <a:r>
              <a:rPr spc="-60" dirty="0"/>
              <a:t> </a:t>
            </a:r>
            <a:r>
              <a:rPr spc="-10" dirty="0"/>
              <a:t>Support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03383" y="1090397"/>
            <a:ext cx="7861934" cy="295148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Special</a:t>
            </a:r>
            <a:r>
              <a:rPr sz="2100" spc="-4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Machine</a:t>
            </a:r>
            <a:r>
              <a:rPr sz="2100" spc="-5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Instructions</a:t>
            </a:r>
            <a:endParaRPr sz="210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Performed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in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single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instruction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cycle: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Reading</a:t>
            </a:r>
            <a:r>
              <a:rPr sz="1900" spc="-3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and</a:t>
            </a:r>
            <a:r>
              <a:rPr sz="1900" spc="-3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writing</a:t>
            </a:r>
            <a:r>
              <a:rPr sz="1900" spc="-3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in</a:t>
            </a:r>
            <a:r>
              <a:rPr sz="1900" spc="-4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25" dirty="0">
                <a:solidFill>
                  <a:srgbClr val="0070BF"/>
                </a:solidFill>
                <a:latin typeface="Tahoma"/>
                <a:cs typeface="Tahoma"/>
              </a:rPr>
              <a:t>one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atomic</a:t>
            </a:r>
            <a:r>
              <a:rPr sz="1900" spc="-3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20" dirty="0">
                <a:solidFill>
                  <a:srgbClr val="0070BF"/>
                </a:solidFill>
                <a:latin typeface="Tahoma"/>
                <a:cs typeface="Tahoma"/>
              </a:rPr>
              <a:t>step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360"/>
              </a:spcBef>
              <a:buFont typeface="Tahoma"/>
              <a:buChar char="–"/>
            </a:pPr>
            <a:endParaRPr sz="19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Not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subject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to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interference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from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other</a:t>
            </a:r>
            <a:r>
              <a:rPr sz="2100" spc="-10" dirty="0">
                <a:latin typeface="Tahoma"/>
                <a:cs typeface="Tahoma"/>
              </a:rPr>
              <a:t> instructions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Font typeface="Tahoma"/>
              <a:buChar char="•"/>
            </a:pPr>
            <a:endParaRPr sz="21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Uniprocessor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system:</a:t>
            </a:r>
            <a:r>
              <a:rPr sz="1900" spc="-7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Executed</a:t>
            </a:r>
            <a:r>
              <a:rPr sz="1900" spc="-7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without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interrupt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325"/>
              </a:spcBef>
              <a:buFont typeface="Tahoma"/>
              <a:buChar char="–"/>
            </a:pPr>
            <a:endParaRPr sz="19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Multiprocessor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system: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Executed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with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locked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system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-25" dirty="0">
                <a:latin typeface="Tahoma"/>
                <a:cs typeface="Tahoma"/>
              </a:rPr>
              <a:t>bus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Test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Set</a:t>
            </a:r>
            <a:r>
              <a:rPr spc="-35" dirty="0"/>
              <a:t> </a:t>
            </a:r>
            <a:r>
              <a:rPr spc="-20" dirty="0"/>
              <a:t>(TSL)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383" y="4256016"/>
            <a:ext cx="7012305" cy="79375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Atomic</a:t>
            </a:r>
            <a:r>
              <a:rPr sz="2100" spc="-6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processor</a:t>
            </a:r>
            <a:r>
              <a:rPr sz="2100" spc="-3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instructions</a:t>
            </a:r>
            <a:endParaRPr sz="21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Idea: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Only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one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process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at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time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succeeds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to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set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lock=1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103" y="1411772"/>
            <a:ext cx="3359150" cy="62738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b="1" dirty="0">
                <a:solidFill>
                  <a:srgbClr val="0070BF"/>
                </a:solidFill>
                <a:latin typeface="Tahoma"/>
                <a:cs typeface="Tahoma"/>
              </a:rPr>
              <a:t>Test</a:t>
            </a:r>
            <a:r>
              <a:rPr sz="1800" b="1" spc="-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70BF"/>
                </a:solidFill>
                <a:latin typeface="Tahoma"/>
                <a:cs typeface="Tahoma"/>
              </a:rPr>
              <a:t>and</a:t>
            </a:r>
            <a:r>
              <a:rPr sz="1800" b="1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70BF"/>
                </a:solidFill>
                <a:latin typeface="Tahoma"/>
                <a:cs typeface="Tahoma"/>
              </a:rPr>
              <a:t>Set</a:t>
            </a:r>
            <a:r>
              <a:rPr sz="1800" b="1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Instruction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1600" dirty="0">
                <a:latin typeface="Consolas"/>
                <a:cs typeface="Consolas"/>
              </a:rPr>
              <a:t>1: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boolean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testset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(int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&amp;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i)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50" dirty="0">
                <a:latin typeface="Consolas"/>
                <a:cs typeface="Consolas"/>
              </a:rPr>
              <a:t>{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8557" y="2013516"/>
            <a:ext cx="191643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451484" indent="-334010">
              <a:lnSpc>
                <a:spcPct val="120000"/>
              </a:lnSpc>
              <a:spcBef>
                <a:spcPts val="100"/>
              </a:spcBef>
            </a:pPr>
            <a:r>
              <a:rPr sz="1600" b="1" dirty="0">
                <a:latin typeface="Consolas"/>
                <a:cs typeface="Consolas"/>
              </a:rPr>
              <a:t>if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(i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==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0)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spc="-50" dirty="0">
                <a:latin typeface="Consolas"/>
                <a:cs typeface="Consolas"/>
              </a:rPr>
              <a:t>{ </a:t>
            </a:r>
            <a:r>
              <a:rPr sz="1600" dirty="0">
                <a:latin typeface="Consolas"/>
                <a:cs typeface="Consolas"/>
              </a:rPr>
              <a:t>i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=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25" dirty="0">
                <a:latin typeface="Consolas"/>
                <a:cs typeface="Consolas"/>
              </a:rPr>
              <a:t>1;</a:t>
            </a:r>
            <a:endParaRPr sz="1600" dirty="0">
              <a:latin typeface="Consolas"/>
              <a:cs typeface="Consolas"/>
            </a:endParaRPr>
          </a:p>
          <a:p>
            <a:pPr marL="346075">
              <a:lnSpc>
                <a:spcPct val="100000"/>
              </a:lnSpc>
              <a:spcBef>
                <a:spcPts val="384"/>
              </a:spcBef>
            </a:pPr>
            <a:r>
              <a:rPr sz="1600" b="1" dirty="0">
                <a:latin typeface="Consolas"/>
                <a:cs typeface="Consolas"/>
              </a:rPr>
              <a:t>return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false;</a:t>
            </a:r>
            <a:endParaRPr sz="1600" dirty="0">
              <a:latin typeface="Consolas"/>
              <a:cs typeface="Consolas"/>
            </a:endParaRPr>
          </a:p>
          <a:p>
            <a:pPr marL="22225">
              <a:lnSpc>
                <a:spcPct val="100000"/>
              </a:lnSpc>
              <a:spcBef>
                <a:spcPts val="384"/>
              </a:spcBef>
            </a:pPr>
            <a:r>
              <a:rPr sz="1600" spc="-50" dirty="0"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dirty="0">
                <a:latin typeface="Consolas"/>
                <a:cs typeface="Consolas"/>
              </a:rPr>
              <a:t>else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return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true;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103" y="2013516"/>
            <a:ext cx="471805" cy="17811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25" dirty="0">
                <a:latin typeface="Consolas"/>
                <a:cs typeface="Consolas"/>
              </a:rPr>
              <a:t>2: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spc="-25" dirty="0">
                <a:latin typeface="Consolas"/>
                <a:cs typeface="Consolas"/>
              </a:rPr>
              <a:t>3: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25" dirty="0">
                <a:latin typeface="Consolas"/>
                <a:cs typeface="Consolas"/>
              </a:rPr>
              <a:t>4: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25" dirty="0">
                <a:latin typeface="Consolas"/>
                <a:cs typeface="Consolas"/>
              </a:rPr>
              <a:t>5: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25" dirty="0">
                <a:latin typeface="Consolas"/>
                <a:cs typeface="Consolas"/>
              </a:rPr>
              <a:t>6: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dirty="0">
                <a:latin typeface="Consolas"/>
                <a:cs typeface="Consolas"/>
              </a:rPr>
              <a:t>7: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50" dirty="0"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8620" y="1408175"/>
            <a:ext cx="3726179" cy="2428240"/>
          </a:xfrm>
          <a:custGeom>
            <a:avLst/>
            <a:gdLst/>
            <a:ahLst/>
            <a:cxnLst/>
            <a:rect l="l" t="t" r="r" b="b"/>
            <a:pathLst>
              <a:path w="3726179" h="2428240">
                <a:moveTo>
                  <a:pt x="3726180" y="2427732"/>
                </a:moveTo>
                <a:lnTo>
                  <a:pt x="0" y="2427732"/>
                </a:lnTo>
                <a:lnTo>
                  <a:pt x="0" y="0"/>
                </a:lnTo>
                <a:lnTo>
                  <a:pt x="3726180" y="0"/>
                </a:lnTo>
                <a:lnTo>
                  <a:pt x="3726180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417064"/>
                </a:lnTo>
                <a:lnTo>
                  <a:pt x="4572" y="2417064"/>
                </a:lnTo>
                <a:lnTo>
                  <a:pt x="9144" y="2421636"/>
                </a:lnTo>
                <a:lnTo>
                  <a:pt x="3726180" y="2421636"/>
                </a:lnTo>
                <a:lnTo>
                  <a:pt x="3726180" y="2427732"/>
                </a:lnTo>
                <a:close/>
              </a:path>
              <a:path w="3726179" h="2428240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3726179" h="2428240">
                <a:moveTo>
                  <a:pt x="3717036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3717036" y="4572"/>
                </a:lnTo>
                <a:lnTo>
                  <a:pt x="3717036" y="9144"/>
                </a:lnTo>
                <a:close/>
              </a:path>
              <a:path w="3726179" h="2428240">
                <a:moveTo>
                  <a:pt x="3717036" y="2421636"/>
                </a:moveTo>
                <a:lnTo>
                  <a:pt x="3717036" y="4572"/>
                </a:lnTo>
                <a:lnTo>
                  <a:pt x="3721608" y="9144"/>
                </a:lnTo>
                <a:lnTo>
                  <a:pt x="3726180" y="9144"/>
                </a:lnTo>
                <a:lnTo>
                  <a:pt x="3726180" y="2417064"/>
                </a:lnTo>
                <a:lnTo>
                  <a:pt x="3721608" y="2417064"/>
                </a:lnTo>
                <a:lnTo>
                  <a:pt x="3717036" y="2421636"/>
                </a:lnTo>
                <a:close/>
              </a:path>
              <a:path w="3726179" h="2428240">
                <a:moveTo>
                  <a:pt x="3726180" y="9144"/>
                </a:moveTo>
                <a:lnTo>
                  <a:pt x="3721608" y="9144"/>
                </a:lnTo>
                <a:lnTo>
                  <a:pt x="3717036" y="4572"/>
                </a:lnTo>
                <a:lnTo>
                  <a:pt x="3726180" y="4572"/>
                </a:lnTo>
                <a:lnTo>
                  <a:pt x="3726180" y="9144"/>
                </a:lnTo>
                <a:close/>
              </a:path>
              <a:path w="3726179" h="2428240">
                <a:moveTo>
                  <a:pt x="9144" y="2421636"/>
                </a:moveTo>
                <a:lnTo>
                  <a:pt x="4572" y="2417064"/>
                </a:lnTo>
                <a:lnTo>
                  <a:pt x="9144" y="2417064"/>
                </a:lnTo>
                <a:lnTo>
                  <a:pt x="9144" y="2421636"/>
                </a:lnTo>
                <a:close/>
              </a:path>
              <a:path w="3726179" h="2428240">
                <a:moveTo>
                  <a:pt x="3717036" y="2421636"/>
                </a:moveTo>
                <a:lnTo>
                  <a:pt x="9144" y="2421636"/>
                </a:lnTo>
                <a:lnTo>
                  <a:pt x="9144" y="2417064"/>
                </a:lnTo>
                <a:lnTo>
                  <a:pt x="3717036" y="2417064"/>
                </a:lnTo>
                <a:lnTo>
                  <a:pt x="3717036" y="2421636"/>
                </a:lnTo>
                <a:close/>
              </a:path>
              <a:path w="3726179" h="2428240">
                <a:moveTo>
                  <a:pt x="3726180" y="2421636"/>
                </a:moveTo>
                <a:lnTo>
                  <a:pt x="3717036" y="2421636"/>
                </a:lnTo>
                <a:lnTo>
                  <a:pt x="3721608" y="2417064"/>
                </a:lnTo>
                <a:lnTo>
                  <a:pt x="3726180" y="2417064"/>
                </a:lnTo>
                <a:lnTo>
                  <a:pt x="3726180" y="2421636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14471" y="1411772"/>
            <a:ext cx="4251325" cy="62738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b="1" dirty="0">
                <a:solidFill>
                  <a:srgbClr val="0070BF"/>
                </a:solidFill>
                <a:latin typeface="Tahoma"/>
                <a:cs typeface="Tahoma"/>
              </a:rPr>
              <a:t>Test</a:t>
            </a:r>
            <a:r>
              <a:rPr sz="1800" b="1" spc="-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70BF"/>
                </a:solidFill>
                <a:latin typeface="Tahoma"/>
                <a:cs typeface="Tahoma"/>
              </a:rPr>
              <a:t>and</a:t>
            </a:r>
            <a:r>
              <a:rPr sz="1800" b="1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70BF"/>
                </a:solidFill>
                <a:latin typeface="Tahoma"/>
                <a:cs typeface="Tahoma"/>
              </a:rPr>
              <a:t>Set</a:t>
            </a:r>
            <a:r>
              <a:rPr sz="1800" b="1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Instruction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1600" dirty="0">
                <a:latin typeface="Consolas"/>
                <a:cs typeface="Consolas"/>
              </a:rPr>
              <a:t>1: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boolean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testset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(Boolean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*target)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50" dirty="0">
                <a:latin typeface="Consolas"/>
                <a:cs typeface="Consolas"/>
              </a:rPr>
              <a:t>{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85479" y="2172701"/>
            <a:ext cx="2362200" cy="9036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484"/>
              </a:spcBef>
            </a:pPr>
            <a:r>
              <a:rPr sz="1600" b="1" dirty="0">
                <a:latin typeface="Consolas"/>
                <a:cs typeface="Consolas"/>
              </a:rPr>
              <a:t>boolean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rv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=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*target;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dirty="0">
                <a:latin typeface="Consolas"/>
                <a:cs typeface="Consolas"/>
              </a:rPr>
              <a:t>*target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=</a:t>
            </a:r>
            <a:r>
              <a:rPr sz="1600" spc="-20" dirty="0">
                <a:latin typeface="Consolas"/>
                <a:cs typeface="Consolas"/>
              </a:rPr>
              <a:t> true;</a:t>
            </a:r>
            <a:endParaRPr sz="1600" dirty="0">
              <a:latin typeface="Consolas"/>
              <a:cs typeface="Consolas"/>
            </a:endParaRPr>
          </a:p>
          <a:p>
            <a:pPr marL="13335">
              <a:lnSpc>
                <a:spcPct val="100000"/>
              </a:lnSpc>
              <a:spcBef>
                <a:spcPts val="380"/>
              </a:spcBef>
            </a:pPr>
            <a:r>
              <a:rPr sz="1600" b="1" dirty="0">
                <a:latin typeface="Consolas"/>
                <a:cs typeface="Consolas"/>
              </a:rPr>
              <a:t>return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spc="-25" dirty="0">
                <a:latin typeface="Consolas"/>
                <a:cs typeface="Consolas"/>
              </a:rPr>
              <a:t>rv;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14471" y="2013516"/>
            <a:ext cx="479425" cy="11963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25" dirty="0">
                <a:latin typeface="Consolas"/>
                <a:cs typeface="Consolas"/>
              </a:rPr>
              <a:t>2: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spc="-25" dirty="0">
                <a:latin typeface="Consolas"/>
                <a:cs typeface="Consolas"/>
              </a:rPr>
              <a:t>3: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25" dirty="0">
                <a:latin typeface="Consolas"/>
                <a:cs typeface="Consolas"/>
              </a:rPr>
              <a:t>4: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dirty="0">
                <a:latin typeface="Consolas"/>
                <a:cs typeface="Consolas"/>
              </a:rPr>
              <a:t>5:</a:t>
            </a:r>
            <a:r>
              <a:rPr sz="1600" spc="60" dirty="0">
                <a:latin typeface="Consolas"/>
                <a:cs typeface="Consolas"/>
              </a:rPr>
              <a:t> </a:t>
            </a:r>
            <a:r>
              <a:rPr sz="1600" spc="-50" dirty="0"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22064" y="1408175"/>
            <a:ext cx="4540250" cy="1923414"/>
          </a:xfrm>
          <a:custGeom>
            <a:avLst/>
            <a:gdLst/>
            <a:ahLst/>
            <a:cxnLst/>
            <a:rect l="l" t="t" r="r" b="b"/>
            <a:pathLst>
              <a:path w="4540250" h="1923414">
                <a:moveTo>
                  <a:pt x="4539996" y="1923288"/>
                </a:moveTo>
                <a:lnTo>
                  <a:pt x="0" y="1923288"/>
                </a:lnTo>
                <a:lnTo>
                  <a:pt x="0" y="0"/>
                </a:lnTo>
                <a:lnTo>
                  <a:pt x="4539996" y="0"/>
                </a:lnTo>
                <a:lnTo>
                  <a:pt x="4539996" y="4572"/>
                </a:lnTo>
                <a:lnTo>
                  <a:pt x="10668" y="4572"/>
                </a:lnTo>
                <a:lnTo>
                  <a:pt x="6096" y="10668"/>
                </a:lnTo>
                <a:lnTo>
                  <a:pt x="10668" y="10668"/>
                </a:lnTo>
                <a:lnTo>
                  <a:pt x="10668" y="1914144"/>
                </a:lnTo>
                <a:lnTo>
                  <a:pt x="6096" y="1914144"/>
                </a:lnTo>
                <a:lnTo>
                  <a:pt x="10668" y="1918716"/>
                </a:lnTo>
                <a:lnTo>
                  <a:pt x="4539996" y="1918716"/>
                </a:lnTo>
                <a:lnTo>
                  <a:pt x="4539996" y="1923288"/>
                </a:lnTo>
                <a:close/>
              </a:path>
              <a:path w="4540250" h="1923414">
                <a:moveTo>
                  <a:pt x="10668" y="10668"/>
                </a:moveTo>
                <a:lnTo>
                  <a:pt x="6096" y="10668"/>
                </a:lnTo>
                <a:lnTo>
                  <a:pt x="10668" y="4572"/>
                </a:lnTo>
                <a:lnTo>
                  <a:pt x="10668" y="10668"/>
                </a:lnTo>
                <a:close/>
              </a:path>
              <a:path w="4540250" h="1923414">
                <a:moveTo>
                  <a:pt x="4530852" y="10668"/>
                </a:moveTo>
                <a:lnTo>
                  <a:pt x="10668" y="10668"/>
                </a:lnTo>
                <a:lnTo>
                  <a:pt x="10668" y="4572"/>
                </a:lnTo>
                <a:lnTo>
                  <a:pt x="4530852" y="4572"/>
                </a:lnTo>
                <a:lnTo>
                  <a:pt x="4530852" y="10668"/>
                </a:lnTo>
                <a:close/>
              </a:path>
              <a:path w="4540250" h="1923414">
                <a:moveTo>
                  <a:pt x="4530852" y="1918716"/>
                </a:moveTo>
                <a:lnTo>
                  <a:pt x="4530852" y="4572"/>
                </a:lnTo>
                <a:lnTo>
                  <a:pt x="4535424" y="10668"/>
                </a:lnTo>
                <a:lnTo>
                  <a:pt x="4539996" y="10668"/>
                </a:lnTo>
                <a:lnTo>
                  <a:pt x="4539996" y="1914144"/>
                </a:lnTo>
                <a:lnTo>
                  <a:pt x="4535424" y="1914144"/>
                </a:lnTo>
                <a:lnTo>
                  <a:pt x="4530852" y="1918716"/>
                </a:lnTo>
                <a:close/>
              </a:path>
              <a:path w="4540250" h="1923414">
                <a:moveTo>
                  <a:pt x="4539996" y="10668"/>
                </a:moveTo>
                <a:lnTo>
                  <a:pt x="4535424" y="10668"/>
                </a:lnTo>
                <a:lnTo>
                  <a:pt x="4530852" y="4572"/>
                </a:lnTo>
                <a:lnTo>
                  <a:pt x="4539996" y="4572"/>
                </a:lnTo>
                <a:lnTo>
                  <a:pt x="4539996" y="10668"/>
                </a:lnTo>
                <a:close/>
              </a:path>
              <a:path w="4540250" h="1923414">
                <a:moveTo>
                  <a:pt x="10668" y="1918716"/>
                </a:moveTo>
                <a:lnTo>
                  <a:pt x="6096" y="1914144"/>
                </a:lnTo>
                <a:lnTo>
                  <a:pt x="10668" y="1914144"/>
                </a:lnTo>
                <a:lnTo>
                  <a:pt x="10668" y="1918716"/>
                </a:lnTo>
                <a:close/>
              </a:path>
              <a:path w="4540250" h="1923414">
                <a:moveTo>
                  <a:pt x="4530852" y="1918716"/>
                </a:moveTo>
                <a:lnTo>
                  <a:pt x="10668" y="1918716"/>
                </a:lnTo>
                <a:lnTo>
                  <a:pt x="10668" y="1914144"/>
                </a:lnTo>
                <a:lnTo>
                  <a:pt x="4530852" y="1914144"/>
                </a:lnTo>
                <a:lnTo>
                  <a:pt x="4530852" y="1918716"/>
                </a:lnTo>
                <a:close/>
              </a:path>
              <a:path w="4540250" h="1923414">
                <a:moveTo>
                  <a:pt x="4539996" y="1918716"/>
                </a:moveTo>
                <a:lnTo>
                  <a:pt x="4530852" y="1918716"/>
                </a:lnTo>
                <a:lnTo>
                  <a:pt x="4535424" y="1914144"/>
                </a:lnTo>
                <a:lnTo>
                  <a:pt x="4539996" y="1914144"/>
                </a:lnTo>
                <a:lnTo>
                  <a:pt x="4539996" y="1918716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882" y="350040"/>
            <a:ext cx="8081645" cy="430887"/>
          </a:xfrm>
        </p:spPr>
        <p:txBody>
          <a:bodyPr/>
          <a:lstStyle/>
          <a:p>
            <a:r>
              <a:rPr lang="en-US" dirty="0"/>
              <a:t>Solution with </a:t>
            </a:r>
            <a:r>
              <a:rPr lang="en-US" dirty="0" smtClean="0"/>
              <a:t>TSL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2366B3D-EEE3-4DA0-B5D2-2BD306EC559E}"/>
              </a:ext>
            </a:extLst>
          </p:cNvPr>
          <p:cNvSpPr txBox="1">
            <a:spLocks noChangeArrowheads="1"/>
          </p:cNvSpPr>
          <p:nvPr/>
        </p:nvSpPr>
        <p:spPr>
          <a:xfrm>
            <a:off x="1752600" y="1600200"/>
            <a:ext cx="8763000" cy="609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>
              <a:defRPr sz="210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  <a:buClr>
                <a:srgbClr val="FFFF66"/>
              </a:buClr>
              <a:buFont typeface="Wingdings" panose="05000000000000000000" pitchFamily="2" charset="2"/>
              <a:buChar char="§"/>
            </a:pPr>
            <a:endParaRPr lang="en-US" altLang="en-US" sz="3800" dirty="0">
              <a:solidFill>
                <a:schemeClr val="tx1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C4D822C-CF26-4974-A0ED-32132427B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773704"/>
            <a:ext cx="59436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600" dirty="0"/>
              <a:t>while ( </a:t>
            </a:r>
            <a:r>
              <a:rPr lang="en-US" altLang="en-US" sz="3600" dirty="0" err="1"/>
              <a:t>TestAndSet</a:t>
            </a:r>
            <a:r>
              <a:rPr lang="en-US" altLang="en-US" sz="3600" dirty="0"/>
              <a:t>(lock) )  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DB821D3-1061-4D84-AD9E-54F46937B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26304"/>
            <a:ext cx="59436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600"/>
              <a:t>lock = false;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AAB891DC-E2FD-44E7-AA5F-3B05A9369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87904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 dirty="0"/>
              <a:t>do {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4C6D1700-F168-4D17-B9D4-801D72122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764304"/>
            <a:ext cx="3657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Critical Section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1802BDF6-7C87-467D-B628-537B10477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212104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Remainder Section</a:t>
            </a: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0738C610-AAC9-4EEF-A55A-E6E55E180FCA}"/>
              </a:ext>
            </a:extLst>
          </p:cNvPr>
          <p:cNvSpPr txBox="1">
            <a:spLocks noChangeArrowheads="1"/>
          </p:cNvSpPr>
          <p:nvPr/>
        </p:nvSpPr>
        <p:spPr>
          <a:xfrm>
            <a:off x="1752600" y="228600"/>
            <a:ext cx="8763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>
              <a:defRPr sz="2800" b="0" i="0">
                <a:solidFill>
                  <a:srgbClr val="0070BF"/>
                </a:solidFill>
                <a:latin typeface="Tahoma"/>
                <a:ea typeface="+mj-ea"/>
                <a:cs typeface="Tahoma"/>
              </a:defRPr>
            </a:lvl1pPr>
          </a:lstStyle>
          <a:p>
            <a:endParaRPr lang="en-US" altLang="en-US" sz="32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1401421"/>
            <a:ext cx="8305800" cy="61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buClr>
                <a:srgbClr val="FFFF66"/>
              </a:buClr>
              <a:buFont typeface="Wingdings" panose="05000000000000000000" pitchFamily="2" charset="2"/>
              <a:buChar char="§"/>
            </a:pPr>
            <a:r>
              <a:rPr lang="en-US" altLang="en-US" sz="3800" dirty="0" smtClean="0">
                <a:solidFill>
                  <a:schemeClr val="tx1"/>
                </a:solidFill>
              </a:rPr>
              <a:t>Structure for Pi (‘lock’ is set to false)</a:t>
            </a:r>
            <a:endParaRPr lang="en-US" altLang="en-US" sz="3800" dirty="0">
              <a:solidFill>
                <a:schemeClr val="tx1"/>
              </a:solidFill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2AB7CFD7-CEE0-4E74-A8B3-DFC965497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897904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115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Example:</a:t>
            </a:r>
            <a:r>
              <a:rPr spc="-55" dirty="0"/>
              <a:t> </a:t>
            </a:r>
            <a:r>
              <a:rPr dirty="0"/>
              <a:t>Money</a:t>
            </a:r>
            <a:r>
              <a:rPr spc="-60" dirty="0"/>
              <a:t> </a:t>
            </a:r>
            <a:r>
              <a:rPr dirty="0"/>
              <a:t>Flies</a:t>
            </a:r>
            <a:r>
              <a:rPr spc="-55" dirty="0"/>
              <a:t> </a:t>
            </a:r>
            <a:r>
              <a:rPr dirty="0"/>
              <a:t>Away</a:t>
            </a:r>
            <a:r>
              <a:rPr spc="-60" dirty="0"/>
              <a:t> </a:t>
            </a:r>
            <a:r>
              <a:rPr spc="-50" dirty="0"/>
              <a:t>…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265924" y="2326582"/>
            <a:ext cx="16135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Bank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thread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5924" y="2997847"/>
            <a:ext cx="2317750" cy="1122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1275">
              <a:lnSpc>
                <a:spcPct val="120000"/>
              </a:lnSpc>
              <a:spcBef>
                <a:spcPts val="95"/>
              </a:spcBef>
            </a:pPr>
            <a:r>
              <a:rPr sz="2000" dirty="0">
                <a:latin typeface="Tahoma"/>
                <a:cs typeface="Tahoma"/>
              </a:rPr>
              <a:t>Read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:=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BALANCE </a:t>
            </a:r>
            <a:r>
              <a:rPr sz="2000" dirty="0">
                <a:latin typeface="Tahoma"/>
                <a:cs typeface="Tahoma"/>
              </a:rPr>
              <a:t>a :=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+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500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ahoma"/>
                <a:cs typeface="Tahoma"/>
              </a:rPr>
              <a:t>Write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BALANCE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:=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5126" y="2326582"/>
            <a:ext cx="16109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Bank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thread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B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5126" y="2997847"/>
            <a:ext cx="2324735" cy="1122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2555">
              <a:lnSpc>
                <a:spcPct val="120000"/>
              </a:lnSpc>
              <a:spcBef>
                <a:spcPts val="95"/>
              </a:spcBef>
            </a:pPr>
            <a:r>
              <a:rPr sz="2000" dirty="0">
                <a:latin typeface="Tahoma"/>
                <a:cs typeface="Tahoma"/>
              </a:rPr>
              <a:t>Read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b:=</a:t>
            </a:r>
            <a:r>
              <a:rPr sz="2000" spc="-10" dirty="0">
                <a:latin typeface="Tahoma"/>
                <a:cs typeface="Tahoma"/>
              </a:rPr>
              <a:t> BALANCE </a:t>
            </a:r>
            <a:r>
              <a:rPr sz="2000" dirty="0">
                <a:latin typeface="Tahoma"/>
                <a:cs typeface="Tahoma"/>
              </a:rPr>
              <a:t>b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:=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–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200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ahoma"/>
                <a:cs typeface="Tahoma"/>
              </a:rPr>
              <a:t>Write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BALANCE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:=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b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18" y="4803992"/>
            <a:ext cx="7385684" cy="12096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latin typeface="Tahoma"/>
                <a:cs typeface="Tahoma"/>
              </a:rPr>
              <a:t>Oooops!!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BALANCE: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1800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€!!!!</a:t>
            </a:r>
            <a:endParaRPr sz="2800">
              <a:latin typeface="Tahoma"/>
              <a:cs typeface="Tahoma"/>
            </a:endParaRPr>
          </a:p>
          <a:p>
            <a:pPr marL="550545" marR="5080" indent="-538480">
              <a:lnSpc>
                <a:spcPct val="100000"/>
              </a:lnSpc>
              <a:spcBef>
                <a:spcPts val="490"/>
              </a:spcBef>
            </a:pPr>
            <a:r>
              <a:rPr sz="2000" dirty="0">
                <a:latin typeface="Tahoma"/>
                <a:cs typeface="Tahoma"/>
              </a:rPr>
              <a:t>Problem: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need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70BF"/>
                </a:solidFill>
                <a:latin typeface="Tahoma"/>
                <a:cs typeface="Tahoma"/>
              </a:rPr>
              <a:t>to</a:t>
            </a:r>
            <a:r>
              <a:rPr sz="2000" spc="-4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70BF"/>
                </a:solidFill>
                <a:latin typeface="Tahoma"/>
                <a:cs typeface="Tahoma"/>
              </a:rPr>
              <a:t>ensure</a:t>
            </a:r>
            <a:r>
              <a:rPr sz="2000" spc="-4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70BF"/>
                </a:solidFill>
                <a:latin typeface="Tahoma"/>
                <a:cs typeface="Tahoma"/>
              </a:rPr>
              <a:t>that</a:t>
            </a:r>
            <a:r>
              <a:rPr sz="2000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70BF"/>
                </a:solidFill>
                <a:latin typeface="Tahoma"/>
                <a:cs typeface="Tahoma"/>
              </a:rPr>
              <a:t>each</a:t>
            </a:r>
            <a:r>
              <a:rPr sz="2000" spc="-4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70BF"/>
                </a:solidFill>
                <a:latin typeface="Tahoma"/>
                <a:cs typeface="Tahoma"/>
              </a:rPr>
              <a:t>process</a:t>
            </a:r>
            <a:r>
              <a:rPr sz="2000" spc="-6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70BF"/>
                </a:solidFill>
                <a:latin typeface="Tahoma"/>
                <a:cs typeface="Tahoma"/>
              </a:rPr>
              <a:t>is</a:t>
            </a:r>
            <a:r>
              <a:rPr sz="2000" spc="-3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70BF"/>
                </a:solidFill>
                <a:latin typeface="Tahoma"/>
                <a:cs typeface="Tahoma"/>
              </a:rPr>
              <a:t>executing</a:t>
            </a:r>
            <a:r>
              <a:rPr sz="2000" spc="-5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70BF"/>
                </a:solidFill>
                <a:latin typeface="Tahoma"/>
                <a:cs typeface="Tahoma"/>
              </a:rPr>
              <a:t>its</a:t>
            </a:r>
            <a:r>
              <a:rPr sz="2000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70BF"/>
                </a:solidFill>
                <a:latin typeface="Tahoma"/>
                <a:cs typeface="Tahoma"/>
              </a:rPr>
              <a:t>critical </a:t>
            </a:r>
            <a:r>
              <a:rPr sz="2000" dirty="0">
                <a:solidFill>
                  <a:srgbClr val="0070BF"/>
                </a:solidFill>
                <a:latin typeface="Tahoma"/>
                <a:cs typeface="Tahoma"/>
              </a:rPr>
              <a:t>section</a:t>
            </a:r>
            <a:r>
              <a:rPr sz="2000" spc="-3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70BF"/>
                </a:solidFill>
                <a:latin typeface="Tahoma"/>
                <a:cs typeface="Tahoma"/>
              </a:rPr>
              <a:t>(e.g</a:t>
            </a:r>
            <a:r>
              <a:rPr sz="2000" spc="-6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70BF"/>
                </a:solidFill>
                <a:latin typeface="Tahoma"/>
                <a:cs typeface="Tahoma"/>
              </a:rPr>
              <a:t>updating</a:t>
            </a:r>
            <a:r>
              <a:rPr sz="2000" spc="-6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70BF"/>
                </a:solidFill>
                <a:latin typeface="Tahoma"/>
                <a:cs typeface="Tahoma"/>
              </a:rPr>
              <a:t>BALANCE)</a:t>
            </a:r>
            <a:r>
              <a:rPr sz="2000" spc="-4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70BF"/>
                </a:solidFill>
                <a:latin typeface="Tahoma"/>
                <a:cs typeface="Tahoma"/>
              </a:rPr>
              <a:t>exclusively</a:t>
            </a:r>
            <a:r>
              <a:rPr sz="2000" spc="-5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70BF"/>
                </a:solidFill>
                <a:latin typeface="Tahoma"/>
                <a:cs typeface="Tahoma"/>
              </a:rPr>
              <a:t>(one</a:t>
            </a:r>
            <a:r>
              <a:rPr sz="2000" spc="-7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70BF"/>
                </a:solidFill>
                <a:latin typeface="Tahoma"/>
                <a:cs typeface="Tahoma"/>
              </a:rPr>
              <a:t>at</a:t>
            </a:r>
            <a:r>
              <a:rPr sz="2000" spc="-3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70BF"/>
                </a:solidFill>
                <a:latin typeface="Tahoma"/>
                <a:cs typeface="Tahoma"/>
              </a:rPr>
              <a:t>a</a:t>
            </a:r>
            <a:r>
              <a:rPr sz="2000" spc="-4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70BF"/>
                </a:solidFill>
                <a:latin typeface="Tahoma"/>
                <a:cs typeface="Tahoma"/>
              </a:rPr>
              <a:t>time)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07866" y="1206564"/>
            <a:ext cx="2797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ahoma"/>
                <a:cs typeface="Tahoma"/>
              </a:rPr>
              <a:t>BALANCE: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2000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spc="-50" dirty="0">
                <a:latin typeface="Tahoma"/>
                <a:cs typeface="Tahoma"/>
              </a:rPr>
              <a:t>€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882" y="350040"/>
            <a:ext cx="8081645" cy="430887"/>
          </a:xfrm>
        </p:spPr>
        <p:txBody>
          <a:bodyPr/>
          <a:lstStyle/>
          <a:p>
            <a:r>
              <a:rPr lang="en-US" dirty="0" smtClean="0"/>
              <a:t>Solution with TSL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543" y="1232390"/>
            <a:ext cx="8259983" cy="193899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 the TSL-based solution good?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	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Mutual Exclusion: Satisfied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Progress: Satisfied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Bounded Waiting: Not satisfied</a:t>
            </a:r>
          </a:p>
        </p:txBody>
      </p:sp>
    </p:spTree>
    <p:extLst>
      <p:ext uri="{BB962C8B-B14F-4D97-AF65-F5344CB8AC3E}">
        <p14:creationId xmlns:p14="http://schemas.microsoft.com/office/powerpoint/2010/main" val="191398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1">
            <a:extLst>
              <a:ext uri="{FF2B5EF4-FFF2-40B4-BE49-F238E27FC236}">
                <a16:creationId xmlns:a16="http://schemas.microsoft.com/office/drawing/2014/main" id="{C138E525-59FA-4DAE-B09F-19C5A99D90DF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21507" name="Footer Placeholder 2">
            <a:extLst>
              <a:ext uri="{FF2B5EF4-FFF2-40B4-BE49-F238E27FC236}">
                <a16:creationId xmlns:a16="http://schemas.microsoft.com/office/drawing/2014/main" id="{2DA870D1-F65D-438B-9246-FF92294E7DD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8BDCB13C-95CF-4A69-B22F-CC75F86A3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1657350"/>
            <a:ext cx="65722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FFFF66"/>
              </a:buClr>
              <a:buFont typeface="Wingdings" panose="05000000000000000000" pitchFamily="2" charset="2"/>
              <a:buChar char="§"/>
            </a:pPr>
            <a:r>
              <a:rPr lang="en-US" altLang="en-US" sz="3000" dirty="0"/>
              <a:t>Structure for Pi </a:t>
            </a:r>
          </a:p>
          <a:p>
            <a:pPr eaLnBrk="1" hangingPunct="1">
              <a:lnSpc>
                <a:spcPct val="90000"/>
              </a:lnSpc>
              <a:buClr>
                <a:srgbClr val="FFFF66"/>
              </a:buClr>
              <a:buFont typeface="Wingdings" panose="05000000000000000000" pitchFamily="2" charset="2"/>
              <a:buChar char="§"/>
            </a:pPr>
            <a:r>
              <a:rPr lang="en-US" altLang="en-US" sz="3000" dirty="0"/>
              <a:t>‘key’ is local and set to false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904AE379-CDBF-4F46-BA82-D066817E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43200"/>
            <a:ext cx="6629400" cy="3257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endParaRPr lang="en-US" altLang="en-US"/>
          </a:p>
        </p:txBody>
      </p:sp>
      <p:sp>
        <p:nvSpPr>
          <p:cNvPr id="21510" name="Rectangle 4">
            <a:extLst>
              <a:ext uri="{FF2B5EF4-FFF2-40B4-BE49-F238E27FC236}">
                <a16:creationId xmlns:a16="http://schemas.microsoft.com/office/drawing/2014/main" id="{6C740025-CE79-4BFD-BF01-64FFD3D6C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3200400"/>
            <a:ext cx="5486400" cy="10287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700" dirty="0"/>
              <a:t>key = true;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700" dirty="0"/>
              <a:t>while (key == true) swap(</a:t>
            </a:r>
            <a:r>
              <a:rPr lang="en-US" altLang="en-US" sz="2700" dirty="0" err="1"/>
              <a:t>lock,key</a:t>
            </a:r>
            <a:r>
              <a:rPr lang="en-US" altLang="en-US" sz="2700" dirty="0"/>
              <a:t>);</a:t>
            </a:r>
          </a:p>
        </p:txBody>
      </p:sp>
      <p:sp>
        <p:nvSpPr>
          <p:cNvPr id="21511" name="Rectangle 5">
            <a:extLst>
              <a:ext uri="{FF2B5EF4-FFF2-40B4-BE49-F238E27FC236}">
                <a16:creationId xmlns:a16="http://schemas.microsoft.com/office/drawing/2014/main" id="{AABDBE80-57F4-49D0-9D5F-1A6C673E9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4743450"/>
            <a:ext cx="5486400" cy="5143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700"/>
              <a:t>lock = false;</a:t>
            </a:r>
          </a:p>
        </p:txBody>
      </p:sp>
      <p:sp>
        <p:nvSpPr>
          <p:cNvPr id="21512" name="Text Box 6">
            <a:extLst>
              <a:ext uri="{FF2B5EF4-FFF2-40B4-BE49-F238E27FC236}">
                <a16:creationId xmlns:a16="http://schemas.microsoft.com/office/drawing/2014/main" id="{2BCB97FF-641B-43B4-9ECC-373F95910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2800351"/>
            <a:ext cx="160020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700"/>
              <a:t>do {</a:t>
            </a:r>
          </a:p>
        </p:txBody>
      </p:sp>
      <p:sp>
        <p:nvSpPr>
          <p:cNvPr id="21513" name="Text Box 7">
            <a:extLst>
              <a:ext uri="{FF2B5EF4-FFF2-40B4-BE49-F238E27FC236}">
                <a16:creationId xmlns:a16="http://schemas.microsoft.com/office/drawing/2014/main" id="{88E401CE-7F65-4F29-AA4C-268FDDA7E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229101"/>
            <a:ext cx="274320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700"/>
              <a:t>Critical Section</a:t>
            </a:r>
          </a:p>
        </p:txBody>
      </p:sp>
      <p:sp>
        <p:nvSpPr>
          <p:cNvPr id="21514" name="Text Box 8">
            <a:extLst>
              <a:ext uri="{FF2B5EF4-FFF2-40B4-BE49-F238E27FC236}">
                <a16:creationId xmlns:a16="http://schemas.microsoft.com/office/drawing/2014/main" id="{13AF2A1F-4BCB-41FC-A7EB-4C4746D0F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257801"/>
            <a:ext cx="325755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700"/>
              <a:t>Remainder Section</a:t>
            </a:r>
          </a:p>
        </p:txBody>
      </p:sp>
      <p:sp>
        <p:nvSpPr>
          <p:cNvPr id="21515" name="Text Box 9">
            <a:extLst>
              <a:ext uri="{FF2B5EF4-FFF2-40B4-BE49-F238E27FC236}">
                <a16:creationId xmlns:a16="http://schemas.microsoft.com/office/drawing/2014/main" id="{D26EB801-021C-44D6-8BFF-A8D233858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5519738"/>
            <a:ext cx="160020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700"/>
              <a:t>}</a:t>
            </a:r>
          </a:p>
        </p:txBody>
      </p:sp>
      <p:sp>
        <p:nvSpPr>
          <p:cNvPr id="21516" name="Rectangle 10">
            <a:extLst>
              <a:ext uri="{FF2B5EF4-FFF2-40B4-BE49-F238E27FC236}">
                <a16:creationId xmlns:a16="http://schemas.microsoft.com/office/drawing/2014/main" id="{B926C8A7-1C34-4A65-9E94-FBDF78DB4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1028700"/>
            <a:ext cx="65722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750" b="1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14450" y="608916"/>
            <a:ext cx="5962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Solution with </a:t>
            </a:r>
            <a:r>
              <a:rPr lang="en-US" alt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Swap</a:t>
            </a:r>
            <a:endParaRPr lang="en-US" altLang="en-US" sz="18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74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D78D3A-1543-41A3-B41E-AEC64025831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68CB3A-D590-4947-8F9C-9F353003D23A}"/>
              </a:ext>
            </a:extLst>
          </p:cNvPr>
          <p:cNvSpPr txBox="1">
            <a:spLocks/>
          </p:cNvSpPr>
          <p:nvPr/>
        </p:nvSpPr>
        <p:spPr>
          <a:xfrm>
            <a:off x="1371600" y="533400"/>
            <a:ext cx="5797296" cy="366141"/>
          </a:xfrm>
          <a:prstGeom prst="rect">
            <a:avLst/>
          </a:prstGeom>
          <a:solidFill>
            <a:schemeClr val="bg1"/>
          </a:solidFill>
        </p:spPr>
        <p:txBody>
          <a:bodyPr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Solution with swap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DADF26-D895-4021-BF03-E64E4495A6A1}"/>
              </a:ext>
            </a:extLst>
          </p:cNvPr>
          <p:cNvSpPr txBox="1"/>
          <p:nvPr/>
        </p:nvSpPr>
        <p:spPr>
          <a:xfrm>
            <a:off x="1501140" y="1802591"/>
            <a:ext cx="60274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Is the swap-based solution </a:t>
            </a:r>
            <a:r>
              <a:rPr lang="en-US"/>
              <a:t>good?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	No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Mutual Exclusion: Satisfied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Progress: Satisfied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Bounded Waiting: Not satisfied</a:t>
            </a:r>
          </a:p>
        </p:txBody>
      </p:sp>
    </p:spTree>
    <p:extLst>
      <p:ext uri="{BB962C8B-B14F-4D97-AF65-F5344CB8AC3E}">
        <p14:creationId xmlns:p14="http://schemas.microsoft.com/office/powerpoint/2010/main" val="291075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Mutual</a:t>
            </a:r>
            <a:r>
              <a:rPr spc="-90" dirty="0"/>
              <a:t> </a:t>
            </a:r>
            <a:r>
              <a:rPr dirty="0"/>
              <a:t>Exclusion</a:t>
            </a:r>
            <a:r>
              <a:rPr spc="-70" dirty="0"/>
              <a:t> </a:t>
            </a:r>
            <a:r>
              <a:rPr dirty="0"/>
              <a:t>Using</a:t>
            </a:r>
            <a:r>
              <a:rPr spc="-85" dirty="0"/>
              <a:t> </a:t>
            </a:r>
            <a:r>
              <a:rPr dirty="0"/>
              <a:t>Machine</a:t>
            </a:r>
            <a:r>
              <a:rPr spc="-70" dirty="0"/>
              <a:t> </a:t>
            </a:r>
            <a:r>
              <a:rPr spc="-10" dirty="0"/>
              <a:t>Instructions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03383" y="1092218"/>
            <a:ext cx="8225790" cy="538162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Advantages</a:t>
            </a:r>
            <a:endParaRPr sz="2100">
              <a:latin typeface="Tahoma"/>
              <a:cs typeface="Tahoma"/>
            </a:endParaRPr>
          </a:p>
          <a:p>
            <a:pPr marL="354965" marR="151765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	Applicable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to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any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number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of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processes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on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single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or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multiple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100" spc="-20" dirty="0">
                <a:latin typeface="Tahoma"/>
                <a:cs typeface="Tahoma"/>
              </a:rPr>
              <a:t>CPUs </a:t>
            </a:r>
            <a:r>
              <a:rPr sz="2100" dirty="0">
                <a:latin typeface="Tahoma"/>
                <a:cs typeface="Tahoma"/>
              </a:rPr>
              <a:t>sharing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main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memory</a:t>
            </a:r>
            <a:endParaRPr sz="2100">
              <a:latin typeface="Tahoma"/>
              <a:cs typeface="Tahoma"/>
            </a:endParaRPr>
          </a:p>
          <a:p>
            <a:pPr marL="12700" marR="3223895" indent="343535">
              <a:lnSpc>
                <a:spcPct val="120000"/>
              </a:lnSpc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It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is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simple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and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therefore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easy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to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verify 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Disadvantages</a:t>
            </a:r>
            <a:endParaRPr sz="21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Busy-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waiting</a:t>
            </a:r>
            <a:r>
              <a:rPr sz="2100" spc="-5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consumes</a:t>
            </a:r>
            <a:r>
              <a:rPr sz="2100" spc="-6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processor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-20" dirty="0">
                <a:latin typeface="Tahoma"/>
                <a:cs typeface="Tahoma"/>
              </a:rPr>
              <a:t>time</a:t>
            </a:r>
            <a:endParaRPr sz="21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Starvation</a:t>
            </a:r>
            <a:r>
              <a:rPr sz="2100" spc="-4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is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possible</a:t>
            </a:r>
            <a:endParaRPr sz="21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64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A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process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leaves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spc="-25" dirty="0">
                <a:latin typeface="Tahoma"/>
                <a:cs typeface="Tahoma"/>
              </a:rPr>
              <a:t>CS</a:t>
            </a:r>
            <a:endParaRPr sz="19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More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than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one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process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is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waiting</a:t>
            </a:r>
            <a:endParaRPr sz="1900">
              <a:latin typeface="Tahoma"/>
              <a:cs typeface="Tahoma"/>
            </a:endParaRPr>
          </a:p>
          <a:p>
            <a:pPr marL="354965" marR="5080" indent="-342900">
              <a:lnSpc>
                <a:spcPct val="100000"/>
              </a:lnSpc>
              <a:spcBef>
                <a:spcPts val="495"/>
              </a:spcBef>
              <a:buChar char="•"/>
              <a:tabLst>
                <a:tab pos="354965" algn="l"/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	Deadlock</a:t>
            </a:r>
            <a:r>
              <a:rPr sz="2100" spc="-5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possible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if</a:t>
            </a:r>
            <a:r>
              <a:rPr sz="2100" spc="-3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used</a:t>
            </a:r>
            <a:r>
              <a:rPr sz="2100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in</a:t>
            </a:r>
            <a:r>
              <a:rPr sz="2100" spc="-3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priority-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based</a:t>
            </a:r>
            <a:r>
              <a:rPr sz="2100" spc="-6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scheduling</a:t>
            </a:r>
            <a:r>
              <a:rPr sz="2100" spc="-4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systems</a:t>
            </a:r>
            <a:r>
              <a:rPr sz="2100" dirty="0">
                <a:latin typeface="Tahoma"/>
                <a:cs typeface="Tahoma"/>
              </a:rPr>
              <a:t>:</a:t>
            </a:r>
            <a:r>
              <a:rPr sz="2100" spc="-25" dirty="0">
                <a:latin typeface="Tahoma"/>
                <a:cs typeface="Tahoma"/>
              </a:rPr>
              <a:t> Ex. </a:t>
            </a:r>
            <a:r>
              <a:rPr sz="2100" spc="-10" dirty="0">
                <a:latin typeface="Tahoma"/>
                <a:cs typeface="Tahoma"/>
              </a:rPr>
              <a:t>scenario</a:t>
            </a:r>
            <a:endParaRPr sz="21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Low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priority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process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has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critical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region</a:t>
            </a:r>
            <a:endParaRPr sz="19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Higher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priority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process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needs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-25" dirty="0">
                <a:latin typeface="Tahoma"/>
                <a:cs typeface="Tahoma"/>
              </a:rPr>
              <a:t>it</a:t>
            </a:r>
            <a:endParaRPr sz="1900">
              <a:latin typeface="Tahoma"/>
              <a:cs typeface="Tahoma"/>
            </a:endParaRPr>
          </a:p>
          <a:p>
            <a:pPr marL="756285" marR="146685" lvl="1" indent="-287020">
              <a:lnSpc>
                <a:spcPct val="100000"/>
              </a:lnSpc>
              <a:spcBef>
                <a:spcPts val="455"/>
              </a:spcBef>
              <a:buClr>
                <a:srgbClr val="000000"/>
              </a:buClr>
              <a:buChar char="–"/>
              <a:tabLst>
                <a:tab pos="756285" algn="l"/>
              </a:tabLst>
            </a:pP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The</a:t>
            </a:r>
            <a:r>
              <a:rPr sz="1900" spc="-3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higher</a:t>
            </a:r>
            <a:r>
              <a:rPr sz="1900" spc="-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priority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process</a:t>
            </a:r>
            <a:r>
              <a:rPr sz="1900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will</a:t>
            </a:r>
            <a:r>
              <a:rPr sz="1900" spc="-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obtain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the</a:t>
            </a:r>
            <a:r>
              <a:rPr sz="1900" spc="-3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CPU</a:t>
            </a:r>
            <a:r>
              <a:rPr sz="1900" spc="-4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to</a:t>
            </a:r>
            <a:r>
              <a:rPr sz="1900" spc="-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wait</a:t>
            </a:r>
            <a:r>
              <a:rPr sz="1900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for</a:t>
            </a:r>
            <a:r>
              <a:rPr sz="1900" spc="-3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the</a:t>
            </a:r>
            <a:r>
              <a:rPr sz="1900" spc="-4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critical region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Avoiding</a:t>
            </a:r>
            <a:r>
              <a:rPr spc="-80" dirty="0"/>
              <a:t> </a:t>
            </a:r>
            <a:r>
              <a:rPr spc="-10" dirty="0"/>
              <a:t>Starvation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407919" y="1591055"/>
            <a:ext cx="4113529" cy="4796155"/>
          </a:xfrm>
          <a:custGeom>
            <a:avLst/>
            <a:gdLst/>
            <a:ahLst/>
            <a:cxnLst/>
            <a:rect l="l" t="t" r="r" b="b"/>
            <a:pathLst>
              <a:path w="4113529" h="4796155">
                <a:moveTo>
                  <a:pt x="4113276" y="4796028"/>
                </a:moveTo>
                <a:lnTo>
                  <a:pt x="0" y="4796028"/>
                </a:lnTo>
                <a:lnTo>
                  <a:pt x="0" y="0"/>
                </a:lnTo>
                <a:lnTo>
                  <a:pt x="4113276" y="0"/>
                </a:lnTo>
                <a:lnTo>
                  <a:pt x="4113276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4786884"/>
                </a:lnTo>
                <a:lnTo>
                  <a:pt x="4572" y="4786884"/>
                </a:lnTo>
                <a:lnTo>
                  <a:pt x="9144" y="4791456"/>
                </a:lnTo>
                <a:lnTo>
                  <a:pt x="4113276" y="4791456"/>
                </a:lnTo>
                <a:lnTo>
                  <a:pt x="4113276" y="4796028"/>
                </a:lnTo>
                <a:close/>
              </a:path>
              <a:path w="4113529" h="4796155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4113529" h="4796155">
                <a:moveTo>
                  <a:pt x="4104132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4104132" y="4572"/>
                </a:lnTo>
                <a:lnTo>
                  <a:pt x="4104132" y="9144"/>
                </a:lnTo>
                <a:close/>
              </a:path>
              <a:path w="4113529" h="4796155">
                <a:moveTo>
                  <a:pt x="4104132" y="4791456"/>
                </a:moveTo>
                <a:lnTo>
                  <a:pt x="4104132" y="4572"/>
                </a:lnTo>
                <a:lnTo>
                  <a:pt x="4108703" y="9144"/>
                </a:lnTo>
                <a:lnTo>
                  <a:pt x="4113276" y="9144"/>
                </a:lnTo>
                <a:lnTo>
                  <a:pt x="4113276" y="4786884"/>
                </a:lnTo>
                <a:lnTo>
                  <a:pt x="4108703" y="4786884"/>
                </a:lnTo>
                <a:lnTo>
                  <a:pt x="4104132" y="4791456"/>
                </a:lnTo>
                <a:close/>
              </a:path>
              <a:path w="4113529" h="4796155">
                <a:moveTo>
                  <a:pt x="4113276" y="9144"/>
                </a:moveTo>
                <a:lnTo>
                  <a:pt x="4108703" y="9144"/>
                </a:lnTo>
                <a:lnTo>
                  <a:pt x="4104132" y="4572"/>
                </a:lnTo>
                <a:lnTo>
                  <a:pt x="4113276" y="4572"/>
                </a:lnTo>
                <a:lnTo>
                  <a:pt x="4113276" y="9144"/>
                </a:lnTo>
                <a:close/>
              </a:path>
              <a:path w="4113529" h="4796155">
                <a:moveTo>
                  <a:pt x="9144" y="4791456"/>
                </a:moveTo>
                <a:lnTo>
                  <a:pt x="4572" y="4786884"/>
                </a:lnTo>
                <a:lnTo>
                  <a:pt x="9144" y="4786884"/>
                </a:lnTo>
                <a:lnTo>
                  <a:pt x="9144" y="4791456"/>
                </a:lnTo>
                <a:close/>
              </a:path>
              <a:path w="4113529" h="4796155">
                <a:moveTo>
                  <a:pt x="4104132" y="4791456"/>
                </a:moveTo>
                <a:lnTo>
                  <a:pt x="9144" y="4791456"/>
                </a:lnTo>
                <a:lnTo>
                  <a:pt x="9144" y="4786884"/>
                </a:lnTo>
                <a:lnTo>
                  <a:pt x="4104132" y="4786884"/>
                </a:lnTo>
                <a:lnTo>
                  <a:pt x="4104132" y="4791456"/>
                </a:lnTo>
                <a:close/>
              </a:path>
              <a:path w="4113529" h="4796155">
                <a:moveTo>
                  <a:pt x="4113276" y="4791456"/>
                </a:moveTo>
                <a:lnTo>
                  <a:pt x="4104132" y="4791456"/>
                </a:lnTo>
                <a:lnTo>
                  <a:pt x="4108703" y="4786884"/>
                </a:lnTo>
                <a:lnTo>
                  <a:pt x="4113276" y="4786884"/>
                </a:lnTo>
                <a:lnTo>
                  <a:pt x="4113276" y="47914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3383" y="971686"/>
            <a:ext cx="5893435" cy="5302885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550"/>
              </a:spcBef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Bounded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waiting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with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Test</a:t>
            </a:r>
            <a:r>
              <a:rPr sz="2100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and</a:t>
            </a:r>
            <a:r>
              <a:rPr sz="2100" spc="-4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Set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instruction</a:t>
            </a:r>
            <a:endParaRPr sz="2100" dirty="0">
              <a:latin typeface="Tahoma"/>
              <a:cs typeface="Tahoma"/>
            </a:endParaRPr>
          </a:p>
          <a:p>
            <a:pPr marL="2099945">
              <a:lnSpc>
                <a:spcPct val="100000"/>
              </a:lnSpc>
              <a:spcBef>
                <a:spcPts val="1100"/>
              </a:spcBef>
            </a:pPr>
            <a:r>
              <a:rPr sz="1600" b="1" dirty="0">
                <a:latin typeface="Consolas"/>
                <a:cs typeface="Consolas"/>
              </a:rPr>
              <a:t>do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spc="-50" dirty="0">
                <a:latin typeface="Consolas"/>
                <a:cs typeface="Consolas"/>
              </a:rPr>
              <a:t>{</a:t>
            </a:r>
            <a:endParaRPr sz="1600" dirty="0">
              <a:latin typeface="Consolas"/>
              <a:cs typeface="Consolas"/>
            </a:endParaRPr>
          </a:p>
          <a:p>
            <a:pPr marL="2433955" marR="1450340">
              <a:lnSpc>
                <a:spcPct val="120000"/>
              </a:lnSpc>
            </a:pPr>
            <a:r>
              <a:rPr sz="1600" dirty="0">
                <a:latin typeface="Consolas"/>
                <a:cs typeface="Consolas"/>
              </a:rPr>
              <a:t>waiting[i]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=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TRUE; </a:t>
            </a:r>
            <a:r>
              <a:rPr sz="1600" dirty="0">
                <a:latin typeface="Consolas"/>
                <a:cs typeface="Consolas"/>
              </a:rPr>
              <a:t>key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=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TRUE;</a:t>
            </a:r>
            <a:endParaRPr sz="1600" dirty="0">
              <a:latin typeface="Consolas"/>
              <a:cs typeface="Consolas"/>
            </a:endParaRPr>
          </a:p>
          <a:p>
            <a:pPr marL="2767965" marR="450215" indent="-334010">
              <a:lnSpc>
                <a:spcPct val="120000"/>
              </a:lnSpc>
            </a:pPr>
            <a:r>
              <a:rPr sz="1600" b="1" dirty="0">
                <a:latin typeface="Consolas"/>
                <a:cs typeface="Consolas"/>
              </a:rPr>
              <a:t>while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(waiting[i]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&amp;&amp;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key) </a:t>
            </a:r>
            <a:r>
              <a:rPr sz="1600" dirty="0">
                <a:latin typeface="Consolas"/>
                <a:cs typeface="Consolas"/>
              </a:rPr>
              <a:t>key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=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TestAndSet(&amp;lock);</a:t>
            </a:r>
            <a:endParaRPr sz="1600" dirty="0">
              <a:latin typeface="Consolas"/>
              <a:cs typeface="Consolas"/>
            </a:endParaRPr>
          </a:p>
          <a:p>
            <a:pPr marL="2433955">
              <a:lnSpc>
                <a:spcPct val="100000"/>
              </a:lnSpc>
              <a:spcBef>
                <a:spcPts val="385"/>
              </a:spcBef>
            </a:pPr>
            <a:r>
              <a:rPr sz="1600" dirty="0">
                <a:latin typeface="Consolas"/>
                <a:cs typeface="Consolas"/>
              </a:rPr>
              <a:t>waiting[i]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=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FALSE;</a:t>
            </a:r>
            <a:endParaRPr sz="1600" dirty="0">
              <a:latin typeface="Consolas"/>
              <a:cs typeface="Consolas"/>
            </a:endParaRPr>
          </a:p>
          <a:p>
            <a:pPr marL="2433955" marR="1339215">
              <a:lnSpc>
                <a:spcPct val="120000"/>
              </a:lnSpc>
            </a:pPr>
            <a:r>
              <a:rPr sz="1600" dirty="0">
                <a:latin typeface="Consolas"/>
                <a:cs typeface="Consolas"/>
              </a:rPr>
              <a:t>//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critical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section </a:t>
            </a:r>
            <a:r>
              <a:rPr sz="1600" dirty="0">
                <a:latin typeface="Consolas"/>
                <a:cs typeface="Consolas"/>
              </a:rPr>
              <a:t>j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=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(i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+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1)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%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25" dirty="0">
                <a:latin typeface="Consolas"/>
                <a:cs typeface="Consolas"/>
              </a:rPr>
              <a:t>n;</a:t>
            </a:r>
            <a:endParaRPr sz="1600" dirty="0">
              <a:latin typeface="Consolas"/>
              <a:cs typeface="Consolas"/>
            </a:endParaRPr>
          </a:p>
          <a:p>
            <a:pPr marL="2767965" marR="5080" indent="-334010">
              <a:lnSpc>
                <a:spcPct val="120000"/>
              </a:lnSpc>
            </a:pPr>
            <a:r>
              <a:rPr sz="1600" b="1" dirty="0">
                <a:latin typeface="Consolas"/>
                <a:cs typeface="Consolas"/>
              </a:rPr>
              <a:t>while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((j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!=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i)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&amp;&amp;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!waiting[j]) </a:t>
            </a:r>
            <a:r>
              <a:rPr sz="1600" dirty="0">
                <a:latin typeface="Consolas"/>
                <a:cs typeface="Consolas"/>
              </a:rPr>
              <a:t>j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=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(j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+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1)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%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25" dirty="0">
                <a:latin typeface="Consolas"/>
                <a:cs typeface="Consolas"/>
              </a:rPr>
              <a:t>n;</a:t>
            </a:r>
            <a:endParaRPr sz="1600" dirty="0">
              <a:latin typeface="Consolas"/>
              <a:cs typeface="Consolas"/>
            </a:endParaRPr>
          </a:p>
          <a:p>
            <a:pPr marL="2767965" marR="1671955" indent="-334010">
              <a:lnSpc>
                <a:spcPct val="120000"/>
              </a:lnSpc>
            </a:pPr>
            <a:r>
              <a:rPr sz="1600" b="1" dirty="0">
                <a:latin typeface="Consolas"/>
                <a:cs typeface="Consolas"/>
              </a:rPr>
              <a:t>if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(j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==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25" dirty="0">
                <a:latin typeface="Consolas"/>
                <a:cs typeface="Consolas"/>
              </a:rPr>
              <a:t>i)</a:t>
            </a:r>
            <a:r>
              <a:rPr sz="1600" spc="50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lock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=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FALSE;</a:t>
            </a:r>
            <a:endParaRPr sz="1600" dirty="0">
              <a:latin typeface="Consolas"/>
              <a:cs typeface="Consolas"/>
            </a:endParaRPr>
          </a:p>
          <a:p>
            <a:pPr marR="570865" algn="ctr">
              <a:lnSpc>
                <a:spcPct val="100000"/>
              </a:lnSpc>
              <a:spcBef>
                <a:spcPts val="385"/>
              </a:spcBef>
            </a:pPr>
            <a:r>
              <a:rPr sz="1600" b="1" spc="-20" dirty="0">
                <a:latin typeface="Consolas"/>
                <a:cs typeface="Consolas"/>
              </a:rPr>
              <a:t>else</a:t>
            </a:r>
            <a:endParaRPr sz="1600" dirty="0">
              <a:latin typeface="Consolas"/>
              <a:cs typeface="Consolas"/>
            </a:endParaRPr>
          </a:p>
          <a:p>
            <a:pPr marL="1754505" algn="ctr">
              <a:lnSpc>
                <a:spcPct val="100000"/>
              </a:lnSpc>
              <a:spcBef>
                <a:spcPts val="384"/>
              </a:spcBef>
            </a:pPr>
            <a:r>
              <a:rPr sz="1600" dirty="0">
                <a:latin typeface="Consolas"/>
                <a:cs typeface="Consolas"/>
              </a:rPr>
              <a:t>waiting[j]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=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FALSE;</a:t>
            </a:r>
            <a:endParaRPr sz="1600" dirty="0">
              <a:latin typeface="Consolas"/>
              <a:cs typeface="Consolas"/>
            </a:endParaRPr>
          </a:p>
          <a:p>
            <a:pPr marL="1198245" algn="ctr">
              <a:lnSpc>
                <a:spcPct val="100000"/>
              </a:lnSpc>
              <a:spcBef>
                <a:spcPts val="384"/>
              </a:spcBef>
            </a:pPr>
            <a:r>
              <a:rPr sz="1600" dirty="0">
                <a:latin typeface="Consolas"/>
                <a:cs typeface="Consolas"/>
              </a:rPr>
              <a:t>//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remainder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section</a:t>
            </a:r>
            <a:endParaRPr sz="1600" dirty="0">
              <a:latin typeface="Consolas"/>
              <a:cs typeface="Consolas"/>
            </a:endParaRPr>
          </a:p>
          <a:p>
            <a:pPr marL="2099945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latin typeface="Consolas"/>
                <a:cs typeface="Consolas"/>
              </a:rPr>
              <a:t>}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while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(TRUE);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Priority</a:t>
            </a:r>
            <a:r>
              <a:rPr spc="-75" dirty="0"/>
              <a:t> </a:t>
            </a:r>
            <a:r>
              <a:rPr spc="-10" dirty="0"/>
              <a:t>Inversion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03383" y="1090397"/>
            <a:ext cx="8267700" cy="517525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615"/>
              </a:spcBef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Consider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three</a:t>
            </a:r>
            <a:r>
              <a:rPr sz="2100" spc="-6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processes</a:t>
            </a:r>
            <a:endParaRPr sz="2100" dirty="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65"/>
              </a:spcBef>
              <a:buClr>
                <a:srgbClr val="000000"/>
              </a:buClr>
              <a:buChar char="–"/>
              <a:tabLst>
                <a:tab pos="756285" algn="l"/>
              </a:tabLst>
            </a:pP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Process</a:t>
            </a:r>
            <a:r>
              <a:rPr sz="1900" spc="-4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L</a:t>
            </a:r>
            <a:r>
              <a:rPr sz="1900" spc="-4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with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low</a:t>
            </a:r>
            <a:r>
              <a:rPr sz="1900" spc="-3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priority</a:t>
            </a:r>
            <a:r>
              <a:rPr sz="1900" spc="-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that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requires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resource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spc="-50" dirty="0">
                <a:latin typeface="Tahoma"/>
                <a:cs typeface="Tahoma"/>
              </a:rPr>
              <a:t>R</a:t>
            </a:r>
            <a:endParaRPr sz="1900" dirty="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5"/>
              </a:spcBef>
              <a:buClr>
                <a:srgbClr val="000000"/>
              </a:buClr>
              <a:buChar char="–"/>
              <a:tabLst>
                <a:tab pos="756285" algn="l"/>
              </a:tabLst>
            </a:pP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Process</a:t>
            </a:r>
            <a:r>
              <a:rPr sz="1900" spc="-3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H</a:t>
            </a:r>
            <a:r>
              <a:rPr sz="1900" spc="-4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with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high</a:t>
            </a:r>
            <a:r>
              <a:rPr sz="1900" spc="-4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priority</a:t>
            </a:r>
            <a:r>
              <a:rPr sz="1900" spc="-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that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also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requires</a:t>
            </a:r>
            <a:r>
              <a:rPr sz="1900" spc="-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resource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spc="-50" dirty="0">
                <a:latin typeface="Tahoma"/>
                <a:cs typeface="Tahoma"/>
              </a:rPr>
              <a:t>R</a:t>
            </a:r>
            <a:endParaRPr sz="1900" dirty="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Char char="–"/>
              <a:tabLst>
                <a:tab pos="756285" algn="l"/>
              </a:tabLst>
            </a:pP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Process</a:t>
            </a:r>
            <a:r>
              <a:rPr sz="1900" spc="-4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M</a:t>
            </a:r>
            <a:r>
              <a:rPr sz="1900" spc="-4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with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medium</a:t>
            </a:r>
            <a:r>
              <a:rPr sz="1900" spc="-3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priority</a:t>
            </a:r>
            <a:endParaRPr sz="19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360"/>
              </a:spcBef>
              <a:buFont typeface="Tahoma"/>
              <a:buChar char="–"/>
            </a:pPr>
            <a:endParaRPr sz="1900" dirty="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If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H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starts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after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L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has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acquired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resource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50" dirty="0">
                <a:latin typeface="Tahoma"/>
                <a:cs typeface="Tahoma"/>
              </a:rPr>
              <a:t>R</a:t>
            </a:r>
            <a:endParaRPr sz="2100" dirty="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H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has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wait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run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until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L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relinquishes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resource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spc="-50" dirty="0">
                <a:latin typeface="Tahoma"/>
                <a:cs typeface="Tahoma"/>
              </a:rPr>
              <a:t>R</a:t>
            </a:r>
            <a:endParaRPr sz="1900" dirty="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495"/>
              </a:spcBef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Now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when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M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starts</a:t>
            </a:r>
            <a:endParaRPr sz="2100" dirty="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M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is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higher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priority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unblocked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process,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it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will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be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scheduled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before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-50" dirty="0">
                <a:latin typeface="Tahoma"/>
                <a:cs typeface="Tahoma"/>
              </a:rPr>
              <a:t>L</a:t>
            </a:r>
            <a:endParaRPr sz="1900" dirty="0">
              <a:latin typeface="Tahoma"/>
              <a:cs typeface="Tahoma"/>
            </a:endParaRPr>
          </a:p>
          <a:p>
            <a:pPr marL="1155065" lvl="2" indent="-227965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1155065" algn="l"/>
              </a:tabLst>
            </a:pPr>
            <a:r>
              <a:rPr sz="1700" dirty="0">
                <a:latin typeface="Tahoma"/>
                <a:cs typeface="Tahoma"/>
              </a:rPr>
              <a:t>Since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L</a:t>
            </a:r>
            <a:r>
              <a:rPr sz="1700" spc="-2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has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been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preempted</a:t>
            </a:r>
            <a:r>
              <a:rPr sz="1700" spc="-2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by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M,</a:t>
            </a:r>
            <a:r>
              <a:rPr sz="1700" spc="-2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L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cannot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relinquish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-50" dirty="0">
                <a:latin typeface="Tahoma"/>
                <a:cs typeface="Tahoma"/>
              </a:rPr>
              <a:t>R</a:t>
            </a:r>
            <a:endParaRPr sz="1700" dirty="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M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will run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until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it</a:t>
            </a:r>
            <a:r>
              <a:rPr sz="1900" spc="-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is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finished</a:t>
            </a:r>
            <a:endParaRPr sz="1900" dirty="0">
              <a:latin typeface="Tahoma"/>
              <a:cs typeface="Tahoma"/>
            </a:endParaRPr>
          </a:p>
          <a:p>
            <a:pPr marL="1155065" lvl="2" indent="-227965">
              <a:lnSpc>
                <a:spcPct val="100000"/>
              </a:lnSpc>
              <a:spcBef>
                <a:spcPts val="400"/>
              </a:spcBef>
              <a:buFont typeface="Wingdings"/>
              <a:buChar char=""/>
              <a:tabLst>
                <a:tab pos="1155065" algn="l"/>
              </a:tabLst>
            </a:pPr>
            <a:r>
              <a:rPr sz="1700" dirty="0">
                <a:latin typeface="Tahoma"/>
                <a:cs typeface="Tahoma"/>
              </a:rPr>
              <a:t>Then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L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will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run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-</a:t>
            </a:r>
            <a:r>
              <a:rPr sz="1700" spc="-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at</a:t>
            </a:r>
            <a:r>
              <a:rPr sz="1700" spc="-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least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up</a:t>
            </a:r>
            <a:r>
              <a:rPr sz="1700" spc="-2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to</a:t>
            </a:r>
            <a:r>
              <a:rPr sz="1700" spc="-2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a</a:t>
            </a:r>
            <a:r>
              <a:rPr sz="1700" spc="-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point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where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it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can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relinquish</a:t>
            </a:r>
            <a:r>
              <a:rPr sz="1700" spc="25" dirty="0">
                <a:latin typeface="Tahoma"/>
                <a:cs typeface="Tahoma"/>
              </a:rPr>
              <a:t> </a:t>
            </a:r>
            <a:r>
              <a:rPr sz="1700" spc="-50" dirty="0">
                <a:latin typeface="Tahoma"/>
                <a:cs typeface="Tahoma"/>
              </a:rPr>
              <a:t>R</a:t>
            </a:r>
            <a:endParaRPr sz="1700" dirty="0">
              <a:latin typeface="Tahoma"/>
              <a:cs typeface="Tahoma"/>
            </a:endParaRPr>
          </a:p>
          <a:p>
            <a:pPr marL="1155065" lvl="2" indent="-227965">
              <a:lnSpc>
                <a:spcPct val="100000"/>
              </a:lnSpc>
              <a:spcBef>
                <a:spcPts val="409"/>
              </a:spcBef>
              <a:buFont typeface="Wingdings"/>
              <a:buChar char=""/>
              <a:tabLst>
                <a:tab pos="1155065" algn="l"/>
              </a:tabLst>
            </a:pPr>
            <a:r>
              <a:rPr sz="1700" dirty="0">
                <a:latin typeface="Tahoma"/>
                <a:cs typeface="Tahoma"/>
              </a:rPr>
              <a:t>Then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H</a:t>
            </a:r>
            <a:r>
              <a:rPr sz="1700" spc="-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will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-25" dirty="0">
                <a:latin typeface="Tahoma"/>
                <a:cs typeface="Tahoma"/>
              </a:rPr>
              <a:t>run</a:t>
            </a:r>
            <a:endParaRPr sz="1700" dirty="0">
              <a:latin typeface="Tahoma"/>
              <a:cs typeface="Tahoma"/>
            </a:endParaRPr>
          </a:p>
          <a:p>
            <a:pPr marL="354965" marR="5080" indent="-342900">
              <a:lnSpc>
                <a:spcPct val="100000"/>
              </a:lnSpc>
              <a:spcBef>
                <a:spcPts val="500"/>
              </a:spcBef>
              <a:buClr>
                <a:srgbClr val="000000"/>
              </a:buClr>
              <a:buFont typeface="Tahoma"/>
              <a:buChar char="•"/>
              <a:tabLst>
                <a:tab pos="354965" algn="l"/>
              </a:tabLst>
            </a:pPr>
            <a:r>
              <a:rPr sz="2100" b="1" dirty="0">
                <a:solidFill>
                  <a:srgbClr val="0070BF"/>
                </a:solidFill>
                <a:latin typeface="Tahoma"/>
                <a:cs typeface="Tahoma"/>
              </a:rPr>
              <a:t>Priority</a:t>
            </a:r>
            <a:r>
              <a:rPr sz="2100" b="1" spc="-6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b="1" dirty="0">
                <a:solidFill>
                  <a:srgbClr val="0070BF"/>
                </a:solidFill>
                <a:latin typeface="Tahoma"/>
                <a:cs typeface="Tahoma"/>
              </a:rPr>
              <a:t>inversion:</a:t>
            </a:r>
            <a:r>
              <a:rPr sz="2100" b="1" spc="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Process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with</a:t>
            </a:r>
            <a:r>
              <a:rPr sz="2100" spc="-6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the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medium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priority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ran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before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spc="-50" dirty="0">
                <a:latin typeface="Tahoma"/>
                <a:cs typeface="Tahoma"/>
              </a:rPr>
              <a:t>a </a:t>
            </a:r>
            <a:r>
              <a:rPr sz="2100" dirty="0">
                <a:latin typeface="Tahoma"/>
                <a:cs typeface="Tahoma"/>
              </a:rPr>
              <a:t>process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with</a:t>
            </a:r>
            <a:r>
              <a:rPr sz="2100" spc="-5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high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priority</a:t>
            </a:r>
            <a:endParaRPr sz="21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Priority</a:t>
            </a:r>
            <a:r>
              <a:rPr spc="-75" dirty="0"/>
              <a:t> </a:t>
            </a:r>
            <a:r>
              <a:rPr spc="-10" dirty="0"/>
              <a:t>Inheritance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03383" y="1156210"/>
            <a:ext cx="8084820" cy="284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	If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high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priority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process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has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to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wait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for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some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resource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shared</a:t>
            </a:r>
            <a:r>
              <a:rPr sz="2100" spc="-20" dirty="0">
                <a:latin typeface="Tahoma"/>
                <a:cs typeface="Tahoma"/>
              </a:rPr>
              <a:t> with </a:t>
            </a:r>
            <a:r>
              <a:rPr sz="2100" dirty="0">
                <a:latin typeface="Tahoma"/>
                <a:cs typeface="Tahoma"/>
              </a:rPr>
              <a:t>an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executing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low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priority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process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90"/>
              </a:spcBef>
              <a:buFont typeface="Tahoma"/>
              <a:buChar char="•"/>
            </a:pPr>
            <a:endParaRPr sz="2100">
              <a:latin typeface="Tahoma"/>
              <a:cs typeface="Tahoma"/>
            </a:endParaRPr>
          </a:p>
          <a:p>
            <a:pPr marL="354965" marR="418465" indent="-342900">
              <a:lnSpc>
                <a:spcPct val="100000"/>
              </a:lnSpc>
              <a:buChar char="•"/>
              <a:tabLst>
                <a:tab pos="354965" algn="l"/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	Low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priority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process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is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temporarily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assigned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the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priority</a:t>
            </a:r>
            <a:r>
              <a:rPr sz="2100" spc="-5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of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spc="-25" dirty="0">
                <a:latin typeface="Tahoma"/>
                <a:cs typeface="Tahoma"/>
              </a:rPr>
              <a:t>the </a:t>
            </a:r>
            <a:r>
              <a:rPr sz="2100" dirty="0">
                <a:latin typeface="Tahoma"/>
                <a:cs typeface="Tahoma"/>
              </a:rPr>
              <a:t>highest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waiting</a:t>
            </a:r>
            <a:r>
              <a:rPr sz="2100" spc="-5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priority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process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94"/>
              </a:spcBef>
              <a:buFont typeface="Tahoma"/>
              <a:buChar char="•"/>
            </a:pPr>
            <a:endParaRPr sz="2100">
              <a:latin typeface="Tahoma"/>
              <a:cs typeface="Tahoma"/>
            </a:endParaRPr>
          </a:p>
          <a:p>
            <a:pPr marL="354965" marR="763270" indent="-342900">
              <a:lnSpc>
                <a:spcPct val="100000"/>
              </a:lnSpc>
              <a:buChar char="•"/>
              <a:tabLst>
                <a:tab pos="354965" algn="l"/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	Medium</a:t>
            </a:r>
            <a:r>
              <a:rPr sz="2100" spc="-6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priority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processes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are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prevented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from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pre-empting </a:t>
            </a:r>
            <a:r>
              <a:rPr sz="2100" dirty="0">
                <a:latin typeface="Tahoma"/>
                <a:cs typeface="Tahoma"/>
              </a:rPr>
              <a:t>(originally)</a:t>
            </a:r>
            <a:r>
              <a:rPr sz="2100" spc="-7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low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priority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process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avoiding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priority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inversion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Semaphores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383" y="1090397"/>
            <a:ext cx="4851400" cy="76009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43535" marR="5080" indent="-343535" algn="r">
              <a:lnSpc>
                <a:spcPct val="100000"/>
              </a:lnSpc>
              <a:spcBef>
                <a:spcPts val="615"/>
              </a:spcBef>
              <a:buChar char="•"/>
              <a:tabLst>
                <a:tab pos="343535" algn="l"/>
              </a:tabLst>
            </a:pPr>
            <a:r>
              <a:rPr sz="2100" spc="-10" dirty="0">
                <a:latin typeface="Tahoma"/>
                <a:cs typeface="Tahoma"/>
              </a:rPr>
              <a:t>Higher-</a:t>
            </a:r>
            <a:r>
              <a:rPr sz="2100" dirty="0">
                <a:latin typeface="Tahoma"/>
                <a:cs typeface="Tahoma"/>
              </a:rPr>
              <a:t>level</a:t>
            </a:r>
            <a:r>
              <a:rPr sz="2100" spc="-7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synchronization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construct</a:t>
            </a:r>
            <a:endParaRPr sz="2100">
              <a:latin typeface="Tahoma"/>
              <a:cs typeface="Tahoma"/>
            </a:endParaRPr>
          </a:p>
          <a:p>
            <a:pPr marR="61594" algn="r">
              <a:lnSpc>
                <a:spcPct val="100000"/>
              </a:lnSpc>
              <a:spcBef>
                <a:spcPts val="465"/>
              </a:spcBef>
              <a:tabLst>
                <a:tab pos="286385" algn="l"/>
              </a:tabLst>
            </a:pPr>
            <a:r>
              <a:rPr sz="1900" spc="-50" dirty="0">
                <a:latin typeface="Tahoma"/>
                <a:cs typeface="Tahoma"/>
              </a:rPr>
              <a:t>–</a:t>
            </a:r>
            <a:r>
              <a:rPr sz="1900" dirty="0">
                <a:latin typeface="Tahoma"/>
                <a:cs typeface="Tahoma"/>
              </a:rPr>
              <a:t>	Designed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by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Edsger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Dijkstra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in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1960’s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Semaphores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9475" y="3209543"/>
            <a:ext cx="8505825" cy="1304925"/>
            <a:chOff x="379475" y="3209543"/>
            <a:chExt cx="8505825" cy="1304925"/>
          </a:xfrm>
        </p:grpSpPr>
        <p:sp>
          <p:nvSpPr>
            <p:cNvPr id="4" name="object 4"/>
            <p:cNvSpPr/>
            <p:nvPr/>
          </p:nvSpPr>
          <p:spPr>
            <a:xfrm>
              <a:off x="384048" y="3214115"/>
              <a:ext cx="8496300" cy="1295400"/>
            </a:xfrm>
            <a:custGeom>
              <a:avLst/>
              <a:gdLst/>
              <a:ahLst/>
              <a:cxnLst/>
              <a:rect l="l" t="t" r="r" b="b"/>
              <a:pathLst>
                <a:path w="8496300" h="1295400">
                  <a:moveTo>
                    <a:pt x="8496300" y="1295400"/>
                  </a:moveTo>
                  <a:lnTo>
                    <a:pt x="0" y="1295400"/>
                  </a:lnTo>
                  <a:lnTo>
                    <a:pt x="0" y="0"/>
                  </a:lnTo>
                  <a:lnTo>
                    <a:pt x="8496300" y="0"/>
                  </a:lnTo>
                  <a:lnTo>
                    <a:pt x="8496300" y="129540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9475" y="3209543"/>
              <a:ext cx="8505825" cy="1304925"/>
            </a:xfrm>
            <a:custGeom>
              <a:avLst/>
              <a:gdLst/>
              <a:ahLst/>
              <a:cxnLst/>
              <a:rect l="l" t="t" r="r" b="b"/>
              <a:pathLst>
                <a:path w="8505825" h="1304925">
                  <a:moveTo>
                    <a:pt x="8505444" y="1304544"/>
                  </a:moveTo>
                  <a:lnTo>
                    <a:pt x="0" y="1304544"/>
                  </a:lnTo>
                  <a:lnTo>
                    <a:pt x="0" y="0"/>
                  </a:lnTo>
                  <a:lnTo>
                    <a:pt x="8505444" y="0"/>
                  </a:lnTo>
                  <a:lnTo>
                    <a:pt x="8505444" y="4572"/>
                  </a:ln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lnTo>
                    <a:pt x="9144" y="1295400"/>
                  </a:lnTo>
                  <a:lnTo>
                    <a:pt x="4572" y="1295400"/>
                  </a:lnTo>
                  <a:lnTo>
                    <a:pt x="9144" y="1299972"/>
                  </a:lnTo>
                  <a:lnTo>
                    <a:pt x="8505444" y="1299972"/>
                  </a:lnTo>
                  <a:lnTo>
                    <a:pt x="8505444" y="1304544"/>
                  </a:lnTo>
                  <a:close/>
                </a:path>
                <a:path w="8505825" h="1304925">
                  <a:moveTo>
                    <a:pt x="9144" y="9144"/>
                  </a:move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close/>
                </a:path>
                <a:path w="8505825" h="1304925">
                  <a:moveTo>
                    <a:pt x="8496300" y="9144"/>
                  </a:moveTo>
                  <a:lnTo>
                    <a:pt x="9144" y="9144"/>
                  </a:lnTo>
                  <a:lnTo>
                    <a:pt x="9144" y="4572"/>
                  </a:lnTo>
                  <a:lnTo>
                    <a:pt x="8496300" y="4572"/>
                  </a:lnTo>
                  <a:lnTo>
                    <a:pt x="8496300" y="9144"/>
                  </a:lnTo>
                  <a:close/>
                </a:path>
                <a:path w="8505825" h="1304925">
                  <a:moveTo>
                    <a:pt x="8496300" y="1299972"/>
                  </a:moveTo>
                  <a:lnTo>
                    <a:pt x="8496300" y="4572"/>
                  </a:lnTo>
                  <a:lnTo>
                    <a:pt x="8500872" y="9144"/>
                  </a:lnTo>
                  <a:lnTo>
                    <a:pt x="8505444" y="9144"/>
                  </a:lnTo>
                  <a:lnTo>
                    <a:pt x="8505444" y="1295400"/>
                  </a:lnTo>
                  <a:lnTo>
                    <a:pt x="8500872" y="1295400"/>
                  </a:lnTo>
                  <a:lnTo>
                    <a:pt x="8496300" y="1299972"/>
                  </a:lnTo>
                  <a:close/>
                </a:path>
                <a:path w="8505825" h="1304925">
                  <a:moveTo>
                    <a:pt x="8505444" y="9144"/>
                  </a:moveTo>
                  <a:lnTo>
                    <a:pt x="8500872" y="9144"/>
                  </a:lnTo>
                  <a:lnTo>
                    <a:pt x="8496300" y="4572"/>
                  </a:lnTo>
                  <a:lnTo>
                    <a:pt x="8505444" y="4572"/>
                  </a:lnTo>
                  <a:lnTo>
                    <a:pt x="8505444" y="9144"/>
                  </a:lnTo>
                  <a:close/>
                </a:path>
                <a:path w="8505825" h="1304925">
                  <a:moveTo>
                    <a:pt x="9144" y="1299972"/>
                  </a:moveTo>
                  <a:lnTo>
                    <a:pt x="4572" y="1295400"/>
                  </a:lnTo>
                  <a:lnTo>
                    <a:pt x="9144" y="1295400"/>
                  </a:lnTo>
                  <a:lnTo>
                    <a:pt x="9144" y="1299972"/>
                  </a:lnTo>
                  <a:close/>
                </a:path>
                <a:path w="8505825" h="1304925">
                  <a:moveTo>
                    <a:pt x="8496300" y="1299972"/>
                  </a:moveTo>
                  <a:lnTo>
                    <a:pt x="9144" y="1299972"/>
                  </a:lnTo>
                  <a:lnTo>
                    <a:pt x="9144" y="1295400"/>
                  </a:lnTo>
                  <a:lnTo>
                    <a:pt x="8496300" y="1295400"/>
                  </a:lnTo>
                  <a:lnTo>
                    <a:pt x="8496300" y="1299972"/>
                  </a:lnTo>
                  <a:close/>
                </a:path>
                <a:path w="8505825" h="1304925">
                  <a:moveTo>
                    <a:pt x="8505444" y="1299972"/>
                  </a:moveTo>
                  <a:lnTo>
                    <a:pt x="8496300" y="1299972"/>
                  </a:lnTo>
                  <a:lnTo>
                    <a:pt x="8500872" y="1295400"/>
                  </a:lnTo>
                  <a:lnTo>
                    <a:pt x="8505444" y="1295400"/>
                  </a:lnTo>
                  <a:lnTo>
                    <a:pt x="8505444" y="1299972"/>
                  </a:lnTo>
                  <a:close/>
                </a:path>
              </a:pathLst>
            </a:custGeom>
            <a:solidFill>
              <a:srgbClr val="001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3383" y="1090397"/>
            <a:ext cx="8309609" cy="483806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15"/>
              </a:spcBef>
              <a:buChar char="•"/>
              <a:tabLst>
                <a:tab pos="356235" algn="l"/>
                <a:tab pos="469265" algn="l"/>
              </a:tabLst>
            </a:pPr>
            <a:r>
              <a:rPr sz="2100" dirty="0">
                <a:latin typeface="Tahoma"/>
                <a:cs typeface="Tahoma"/>
              </a:rPr>
              <a:t>Synchronization</a:t>
            </a:r>
            <a:r>
              <a:rPr sz="2100" spc="-5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variable</a:t>
            </a:r>
            <a:r>
              <a:rPr sz="2100" spc="-9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accessed</a:t>
            </a:r>
            <a:r>
              <a:rPr sz="2100" spc="-65" dirty="0">
                <a:latin typeface="Tahoma"/>
                <a:cs typeface="Tahoma"/>
              </a:rPr>
              <a:t> </a:t>
            </a:r>
            <a:r>
              <a:rPr sz="2100" spc="-25" dirty="0">
                <a:latin typeface="Tahoma"/>
                <a:cs typeface="Tahoma"/>
              </a:rPr>
              <a:t>by</a:t>
            </a:r>
            <a:endParaRPr sz="21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System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calls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of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operating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system</a:t>
            </a:r>
            <a:endParaRPr sz="19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Associated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with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queue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of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b="1" dirty="0">
                <a:latin typeface="Tahoma"/>
                <a:cs typeface="Tahoma"/>
              </a:rPr>
              <a:t>blocked</a:t>
            </a:r>
            <a:r>
              <a:rPr sz="1900" b="1" spc="-20" dirty="0">
                <a:latin typeface="Tahoma"/>
                <a:cs typeface="Tahoma"/>
              </a:rPr>
              <a:t> </a:t>
            </a:r>
            <a:r>
              <a:rPr sz="1900" b="1" spc="-10" dirty="0">
                <a:latin typeface="Tahoma"/>
                <a:cs typeface="Tahoma"/>
              </a:rPr>
              <a:t>processes</a:t>
            </a:r>
            <a:endParaRPr sz="19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415"/>
              </a:spcBef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Accessible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via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atomic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Consolas"/>
                <a:cs typeface="Consolas"/>
              </a:rPr>
              <a:t>wait()</a:t>
            </a:r>
            <a:r>
              <a:rPr sz="2100" spc="14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100" dirty="0">
                <a:latin typeface="Tahoma"/>
                <a:cs typeface="Tahoma"/>
              </a:rPr>
              <a:t>and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-10" dirty="0">
                <a:solidFill>
                  <a:srgbClr val="0070BF"/>
                </a:solidFill>
                <a:latin typeface="Consolas"/>
                <a:cs typeface="Consolas"/>
              </a:rPr>
              <a:t>signal()</a:t>
            </a:r>
            <a:r>
              <a:rPr sz="2100" spc="-509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100" spc="-10" dirty="0">
                <a:latin typeface="Tahoma"/>
                <a:cs typeface="Tahoma"/>
              </a:rPr>
              <a:t>operations</a:t>
            </a:r>
            <a:endParaRPr sz="21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Originally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called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Consolas"/>
                <a:cs typeface="Consolas"/>
              </a:rPr>
              <a:t>P()</a:t>
            </a:r>
            <a:r>
              <a:rPr sz="1900" spc="-7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900" dirty="0">
                <a:latin typeface="Tahoma"/>
                <a:cs typeface="Tahoma"/>
              </a:rPr>
              <a:t>and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spc="-25" dirty="0">
                <a:solidFill>
                  <a:srgbClr val="0070BF"/>
                </a:solidFill>
                <a:latin typeface="Consolas"/>
                <a:cs typeface="Consolas"/>
              </a:rPr>
              <a:t>V()</a:t>
            </a:r>
            <a:endParaRPr sz="1900">
              <a:latin typeface="Consolas"/>
              <a:cs typeface="Consolas"/>
            </a:endParaRPr>
          </a:p>
          <a:p>
            <a:pPr lvl="1">
              <a:lnSpc>
                <a:spcPct val="100000"/>
              </a:lnSpc>
              <a:spcBef>
                <a:spcPts val="540"/>
              </a:spcBef>
              <a:buFont typeface="Tahoma"/>
              <a:buChar char="–"/>
            </a:pPr>
            <a:endParaRPr sz="1900">
              <a:latin typeface="Consolas"/>
              <a:cs typeface="Consolas"/>
            </a:endParaRPr>
          </a:p>
          <a:p>
            <a:pPr marL="71755">
              <a:lnSpc>
                <a:spcPct val="100000"/>
              </a:lnSpc>
              <a:tabLst>
                <a:tab pos="1309370" algn="l"/>
              </a:tabLst>
            </a:pPr>
            <a:r>
              <a:rPr sz="2100" b="1" spc="-10" dirty="0">
                <a:solidFill>
                  <a:srgbClr val="0070BF"/>
                </a:solidFill>
                <a:latin typeface="Tahoma"/>
                <a:cs typeface="Tahoma"/>
              </a:rPr>
              <a:t>wait():</a:t>
            </a:r>
            <a:r>
              <a:rPr sz="2100" b="1" dirty="0">
                <a:solidFill>
                  <a:srgbClr val="0070BF"/>
                </a:solidFill>
                <a:latin typeface="Tahoma"/>
                <a:cs typeface="Tahoma"/>
              </a:rPr>
              <a:t>	</a:t>
            </a:r>
            <a:r>
              <a:rPr sz="2100" dirty="0">
                <a:latin typeface="Tahoma"/>
                <a:cs typeface="Tahoma"/>
              </a:rPr>
              <a:t>Process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blocks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until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signal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is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received</a:t>
            </a:r>
            <a:endParaRPr sz="2100">
              <a:latin typeface="Tahoma"/>
              <a:cs typeface="Tahoma"/>
            </a:endParaRPr>
          </a:p>
          <a:p>
            <a:pPr marL="1333500" marR="5080" indent="-1262380">
              <a:lnSpc>
                <a:spcPct val="120000"/>
              </a:lnSpc>
              <a:tabLst>
                <a:tab pos="1363980" algn="l"/>
              </a:tabLst>
            </a:pPr>
            <a:r>
              <a:rPr sz="2100" b="1" spc="-10" dirty="0">
                <a:solidFill>
                  <a:srgbClr val="0070BF"/>
                </a:solidFill>
                <a:latin typeface="Tahoma"/>
                <a:cs typeface="Tahoma"/>
              </a:rPr>
              <a:t>signal():</a:t>
            </a:r>
            <a:r>
              <a:rPr sz="2100" b="1" dirty="0">
                <a:solidFill>
                  <a:srgbClr val="0070BF"/>
                </a:solidFill>
                <a:latin typeface="Tahoma"/>
                <a:cs typeface="Tahoma"/>
              </a:rPr>
              <a:t>		</a:t>
            </a:r>
            <a:r>
              <a:rPr sz="2100" dirty="0">
                <a:latin typeface="Tahoma"/>
                <a:cs typeface="Tahoma"/>
              </a:rPr>
              <a:t>Another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process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can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make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progress: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Process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in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the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queue, </a:t>
            </a:r>
            <a:r>
              <a:rPr sz="2100" dirty="0">
                <a:latin typeface="Tahoma"/>
                <a:cs typeface="Tahoma"/>
              </a:rPr>
              <a:t>next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process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calling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wait()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835"/>
              </a:spcBef>
            </a:pPr>
            <a:endParaRPr sz="21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Different</a:t>
            </a:r>
            <a:r>
              <a:rPr sz="2100" spc="-9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semaphore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semantics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possible</a:t>
            </a:r>
            <a:endParaRPr sz="21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65"/>
              </a:spcBef>
              <a:buClr>
                <a:srgbClr val="000000"/>
              </a:buClr>
              <a:buChar char="–"/>
              <a:tabLst>
                <a:tab pos="756285" algn="l"/>
              </a:tabLst>
            </a:pP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Binary: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Only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one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process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at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time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makes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progress</a:t>
            </a:r>
            <a:endParaRPr sz="19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5"/>
              </a:spcBef>
              <a:buClr>
                <a:srgbClr val="000000"/>
              </a:buClr>
              <a:buChar char="–"/>
              <a:tabLst>
                <a:tab pos="756285" algn="l"/>
              </a:tabLst>
            </a:pP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General</a:t>
            </a:r>
            <a:r>
              <a:rPr sz="1900" spc="-4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(counting): </a:t>
            </a:r>
            <a:r>
              <a:rPr sz="1900" dirty="0">
                <a:latin typeface="Tahoma"/>
                <a:cs typeface="Tahoma"/>
              </a:rPr>
              <a:t>n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processes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at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time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make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progress</a:t>
            </a:r>
            <a:endParaRPr sz="19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6979" y="313943"/>
            <a:ext cx="2650235" cy="163220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Binary</a:t>
            </a:r>
            <a:r>
              <a:rPr spc="-70" dirty="0"/>
              <a:t> </a:t>
            </a:r>
            <a:r>
              <a:rPr spc="-10" dirty="0"/>
              <a:t>Semaphore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383" y="1092218"/>
            <a:ext cx="8209915" cy="79375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Wait:</a:t>
            </a:r>
            <a:r>
              <a:rPr sz="2100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Process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blocks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if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state</a:t>
            </a:r>
            <a:r>
              <a:rPr sz="2100" spc="-6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of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semaphore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is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50" dirty="0">
                <a:latin typeface="Tahoma"/>
                <a:cs typeface="Tahoma"/>
              </a:rPr>
              <a:t>0</a:t>
            </a:r>
            <a:endParaRPr sz="21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Signal:</a:t>
            </a:r>
            <a:r>
              <a:rPr sz="2100" spc="-3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Unblocks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process or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sets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the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state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of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the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semaphore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to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spc="-50" dirty="0">
                <a:latin typeface="Tahoma"/>
                <a:cs typeface="Tahoma"/>
              </a:rPr>
              <a:t>1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8075" y="2732532"/>
            <a:ext cx="3609340" cy="1432560"/>
            <a:chOff x="608075" y="2732532"/>
            <a:chExt cx="3609340" cy="1432560"/>
          </a:xfrm>
        </p:grpSpPr>
        <p:sp>
          <p:nvSpPr>
            <p:cNvPr id="5" name="object 5"/>
            <p:cNvSpPr/>
            <p:nvPr/>
          </p:nvSpPr>
          <p:spPr>
            <a:xfrm>
              <a:off x="612648" y="2737103"/>
              <a:ext cx="3599815" cy="1423670"/>
            </a:xfrm>
            <a:custGeom>
              <a:avLst/>
              <a:gdLst/>
              <a:ahLst/>
              <a:cxnLst/>
              <a:rect l="l" t="t" r="r" b="b"/>
              <a:pathLst>
                <a:path w="3599815" h="1423670">
                  <a:moveTo>
                    <a:pt x="3599687" y="1423416"/>
                  </a:moveTo>
                  <a:lnTo>
                    <a:pt x="0" y="1423416"/>
                  </a:lnTo>
                  <a:lnTo>
                    <a:pt x="0" y="0"/>
                  </a:lnTo>
                  <a:lnTo>
                    <a:pt x="3599687" y="0"/>
                  </a:lnTo>
                  <a:lnTo>
                    <a:pt x="3599687" y="1423416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8075" y="2732532"/>
              <a:ext cx="3609340" cy="1432560"/>
            </a:xfrm>
            <a:custGeom>
              <a:avLst/>
              <a:gdLst/>
              <a:ahLst/>
              <a:cxnLst/>
              <a:rect l="l" t="t" r="r" b="b"/>
              <a:pathLst>
                <a:path w="3609340" h="1432560">
                  <a:moveTo>
                    <a:pt x="3608832" y="1432559"/>
                  </a:moveTo>
                  <a:lnTo>
                    <a:pt x="0" y="1432559"/>
                  </a:lnTo>
                  <a:lnTo>
                    <a:pt x="0" y="0"/>
                  </a:lnTo>
                  <a:lnTo>
                    <a:pt x="3608832" y="0"/>
                  </a:lnTo>
                  <a:lnTo>
                    <a:pt x="3608832" y="4572"/>
                  </a:ln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lnTo>
                    <a:pt x="9144" y="1423416"/>
                  </a:lnTo>
                  <a:lnTo>
                    <a:pt x="4572" y="1423416"/>
                  </a:lnTo>
                  <a:lnTo>
                    <a:pt x="9144" y="1427988"/>
                  </a:lnTo>
                  <a:lnTo>
                    <a:pt x="3608832" y="1427988"/>
                  </a:lnTo>
                  <a:lnTo>
                    <a:pt x="3608832" y="1432559"/>
                  </a:lnTo>
                  <a:close/>
                </a:path>
                <a:path w="3609340" h="1432560">
                  <a:moveTo>
                    <a:pt x="9144" y="9144"/>
                  </a:move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close/>
                </a:path>
                <a:path w="3609340" h="1432560">
                  <a:moveTo>
                    <a:pt x="3599688" y="9144"/>
                  </a:moveTo>
                  <a:lnTo>
                    <a:pt x="9144" y="9144"/>
                  </a:lnTo>
                  <a:lnTo>
                    <a:pt x="9144" y="4572"/>
                  </a:lnTo>
                  <a:lnTo>
                    <a:pt x="3599688" y="4572"/>
                  </a:lnTo>
                  <a:lnTo>
                    <a:pt x="3599688" y="9144"/>
                  </a:lnTo>
                  <a:close/>
                </a:path>
                <a:path w="3609340" h="1432560">
                  <a:moveTo>
                    <a:pt x="3599688" y="1427988"/>
                  </a:moveTo>
                  <a:lnTo>
                    <a:pt x="3599688" y="4572"/>
                  </a:lnTo>
                  <a:lnTo>
                    <a:pt x="3604260" y="9144"/>
                  </a:lnTo>
                  <a:lnTo>
                    <a:pt x="3608832" y="9144"/>
                  </a:lnTo>
                  <a:lnTo>
                    <a:pt x="3608832" y="1423416"/>
                  </a:lnTo>
                  <a:lnTo>
                    <a:pt x="3604260" y="1423416"/>
                  </a:lnTo>
                  <a:lnTo>
                    <a:pt x="3599688" y="1427988"/>
                  </a:lnTo>
                  <a:close/>
                </a:path>
                <a:path w="3609340" h="1432560">
                  <a:moveTo>
                    <a:pt x="3608832" y="9144"/>
                  </a:moveTo>
                  <a:lnTo>
                    <a:pt x="3604260" y="9144"/>
                  </a:lnTo>
                  <a:lnTo>
                    <a:pt x="3599688" y="4572"/>
                  </a:lnTo>
                  <a:lnTo>
                    <a:pt x="3608832" y="4572"/>
                  </a:lnTo>
                  <a:lnTo>
                    <a:pt x="3608832" y="9144"/>
                  </a:lnTo>
                  <a:close/>
                </a:path>
                <a:path w="3609340" h="1432560">
                  <a:moveTo>
                    <a:pt x="9144" y="1427988"/>
                  </a:moveTo>
                  <a:lnTo>
                    <a:pt x="4572" y="1423416"/>
                  </a:lnTo>
                  <a:lnTo>
                    <a:pt x="9144" y="1423416"/>
                  </a:lnTo>
                  <a:lnTo>
                    <a:pt x="9144" y="1427988"/>
                  </a:lnTo>
                  <a:close/>
                </a:path>
                <a:path w="3609340" h="1432560">
                  <a:moveTo>
                    <a:pt x="3599688" y="1427988"/>
                  </a:moveTo>
                  <a:lnTo>
                    <a:pt x="9144" y="1427988"/>
                  </a:lnTo>
                  <a:lnTo>
                    <a:pt x="9144" y="1423416"/>
                  </a:lnTo>
                  <a:lnTo>
                    <a:pt x="3599688" y="1423416"/>
                  </a:lnTo>
                  <a:lnTo>
                    <a:pt x="3599688" y="1427988"/>
                  </a:lnTo>
                  <a:close/>
                </a:path>
                <a:path w="3609340" h="1432560">
                  <a:moveTo>
                    <a:pt x="3608832" y="1427988"/>
                  </a:moveTo>
                  <a:lnTo>
                    <a:pt x="3599688" y="1427988"/>
                  </a:lnTo>
                  <a:lnTo>
                    <a:pt x="3604260" y="1423416"/>
                  </a:lnTo>
                  <a:lnTo>
                    <a:pt x="3608832" y="1423416"/>
                  </a:lnTo>
                  <a:lnTo>
                    <a:pt x="3608832" y="14279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89840" y="2699862"/>
            <a:ext cx="328549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latin typeface="Consolas"/>
                <a:cs typeface="Consolas"/>
              </a:rPr>
              <a:t>wait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()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/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P()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5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387350" marR="5080">
              <a:lnSpc>
                <a:spcPct val="120000"/>
              </a:lnSpc>
            </a:pPr>
            <a:r>
              <a:rPr sz="1800" dirty="0">
                <a:latin typeface="Consolas"/>
                <a:cs typeface="Consolas"/>
              </a:rPr>
              <a:t>while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S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&lt;=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//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no-</a:t>
            </a:r>
            <a:r>
              <a:rPr sz="1800" spc="-25" dirty="0">
                <a:latin typeface="Consolas"/>
                <a:cs typeface="Consolas"/>
              </a:rPr>
              <a:t>op </a:t>
            </a:r>
            <a:r>
              <a:rPr sz="1800" dirty="0">
                <a:latin typeface="Consolas"/>
                <a:cs typeface="Consolas"/>
              </a:rPr>
              <a:t>S--</a:t>
            </a:r>
            <a:r>
              <a:rPr sz="1800" spc="-5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928615" y="2732532"/>
            <a:ext cx="3610610" cy="1432560"/>
            <a:chOff x="4928615" y="2732532"/>
            <a:chExt cx="3610610" cy="1432560"/>
          </a:xfrm>
        </p:grpSpPr>
        <p:sp>
          <p:nvSpPr>
            <p:cNvPr id="9" name="object 9"/>
            <p:cNvSpPr/>
            <p:nvPr/>
          </p:nvSpPr>
          <p:spPr>
            <a:xfrm>
              <a:off x="4933187" y="2737103"/>
              <a:ext cx="3599815" cy="1423670"/>
            </a:xfrm>
            <a:custGeom>
              <a:avLst/>
              <a:gdLst/>
              <a:ahLst/>
              <a:cxnLst/>
              <a:rect l="l" t="t" r="r" b="b"/>
              <a:pathLst>
                <a:path w="3599815" h="1423670">
                  <a:moveTo>
                    <a:pt x="3599688" y="1423416"/>
                  </a:moveTo>
                  <a:lnTo>
                    <a:pt x="0" y="1423416"/>
                  </a:lnTo>
                  <a:lnTo>
                    <a:pt x="0" y="0"/>
                  </a:lnTo>
                  <a:lnTo>
                    <a:pt x="3599688" y="0"/>
                  </a:lnTo>
                  <a:lnTo>
                    <a:pt x="3599688" y="1423416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28615" y="2732532"/>
              <a:ext cx="3610610" cy="1432560"/>
            </a:xfrm>
            <a:custGeom>
              <a:avLst/>
              <a:gdLst/>
              <a:ahLst/>
              <a:cxnLst/>
              <a:rect l="l" t="t" r="r" b="b"/>
              <a:pathLst>
                <a:path w="3610609" h="1432560">
                  <a:moveTo>
                    <a:pt x="3610356" y="1432559"/>
                  </a:moveTo>
                  <a:lnTo>
                    <a:pt x="0" y="1432559"/>
                  </a:lnTo>
                  <a:lnTo>
                    <a:pt x="0" y="0"/>
                  </a:lnTo>
                  <a:lnTo>
                    <a:pt x="3610356" y="0"/>
                  </a:lnTo>
                  <a:lnTo>
                    <a:pt x="3610356" y="4572"/>
                  </a:ln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lnTo>
                    <a:pt x="9144" y="1423416"/>
                  </a:lnTo>
                  <a:lnTo>
                    <a:pt x="4572" y="1423416"/>
                  </a:lnTo>
                  <a:lnTo>
                    <a:pt x="9144" y="1427988"/>
                  </a:lnTo>
                  <a:lnTo>
                    <a:pt x="3610356" y="1427988"/>
                  </a:lnTo>
                  <a:lnTo>
                    <a:pt x="3610356" y="1432559"/>
                  </a:lnTo>
                  <a:close/>
                </a:path>
                <a:path w="3610609" h="1432560">
                  <a:moveTo>
                    <a:pt x="9144" y="9144"/>
                  </a:move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close/>
                </a:path>
                <a:path w="3610609" h="1432560">
                  <a:moveTo>
                    <a:pt x="3599688" y="9144"/>
                  </a:moveTo>
                  <a:lnTo>
                    <a:pt x="9144" y="9144"/>
                  </a:lnTo>
                  <a:lnTo>
                    <a:pt x="9144" y="4572"/>
                  </a:lnTo>
                  <a:lnTo>
                    <a:pt x="3599688" y="4572"/>
                  </a:lnTo>
                  <a:lnTo>
                    <a:pt x="3599688" y="9144"/>
                  </a:lnTo>
                  <a:close/>
                </a:path>
                <a:path w="3610609" h="1432560">
                  <a:moveTo>
                    <a:pt x="3599688" y="1427988"/>
                  </a:moveTo>
                  <a:lnTo>
                    <a:pt x="3599688" y="4572"/>
                  </a:lnTo>
                  <a:lnTo>
                    <a:pt x="3604260" y="9144"/>
                  </a:lnTo>
                  <a:lnTo>
                    <a:pt x="3610356" y="9144"/>
                  </a:lnTo>
                  <a:lnTo>
                    <a:pt x="3610356" y="1423416"/>
                  </a:lnTo>
                  <a:lnTo>
                    <a:pt x="3604260" y="1423416"/>
                  </a:lnTo>
                  <a:lnTo>
                    <a:pt x="3599688" y="1427988"/>
                  </a:lnTo>
                  <a:close/>
                </a:path>
                <a:path w="3610609" h="1432560">
                  <a:moveTo>
                    <a:pt x="3610356" y="9144"/>
                  </a:moveTo>
                  <a:lnTo>
                    <a:pt x="3604260" y="9144"/>
                  </a:lnTo>
                  <a:lnTo>
                    <a:pt x="3599688" y="4572"/>
                  </a:lnTo>
                  <a:lnTo>
                    <a:pt x="3610356" y="4572"/>
                  </a:lnTo>
                  <a:lnTo>
                    <a:pt x="3610356" y="9144"/>
                  </a:lnTo>
                  <a:close/>
                </a:path>
                <a:path w="3610609" h="1432560">
                  <a:moveTo>
                    <a:pt x="9144" y="1427988"/>
                  </a:moveTo>
                  <a:lnTo>
                    <a:pt x="4572" y="1423416"/>
                  </a:lnTo>
                  <a:lnTo>
                    <a:pt x="9144" y="1423416"/>
                  </a:lnTo>
                  <a:lnTo>
                    <a:pt x="9144" y="1427988"/>
                  </a:lnTo>
                  <a:close/>
                </a:path>
                <a:path w="3610609" h="1432560">
                  <a:moveTo>
                    <a:pt x="3599688" y="1427988"/>
                  </a:moveTo>
                  <a:lnTo>
                    <a:pt x="9144" y="1427988"/>
                  </a:lnTo>
                  <a:lnTo>
                    <a:pt x="9144" y="1423416"/>
                  </a:lnTo>
                  <a:lnTo>
                    <a:pt x="3599688" y="1423416"/>
                  </a:lnTo>
                  <a:lnTo>
                    <a:pt x="3599688" y="1427988"/>
                  </a:lnTo>
                  <a:close/>
                </a:path>
                <a:path w="3610609" h="1432560">
                  <a:moveTo>
                    <a:pt x="3610356" y="1427988"/>
                  </a:moveTo>
                  <a:lnTo>
                    <a:pt x="3599688" y="1427988"/>
                  </a:lnTo>
                  <a:lnTo>
                    <a:pt x="3604260" y="1423416"/>
                  </a:lnTo>
                  <a:lnTo>
                    <a:pt x="3610356" y="1423416"/>
                  </a:lnTo>
                  <a:lnTo>
                    <a:pt x="3610356" y="14279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011909" y="2699862"/>
            <a:ext cx="2282190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0" marR="5080" indent="-375285">
              <a:lnSpc>
                <a:spcPct val="120000"/>
              </a:lnSpc>
              <a:spcBef>
                <a:spcPts val="100"/>
              </a:spcBef>
              <a:tabLst>
                <a:tab pos="2143125" algn="l"/>
              </a:tabLst>
            </a:pPr>
            <a:r>
              <a:rPr sz="1800" dirty="0">
                <a:latin typeface="Consolas"/>
                <a:cs typeface="Consolas"/>
              </a:rPr>
              <a:t>signal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()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/ </a:t>
            </a:r>
            <a:r>
              <a:rPr sz="1800" spc="-25" dirty="0">
                <a:latin typeface="Consolas"/>
                <a:cs typeface="Consolas"/>
              </a:rPr>
              <a:t>V()</a:t>
            </a:r>
            <a:r>
              <a:rPr sz="1800" dirty="0">
                <a:latin typeface="Consolas"/>
                <a:cs typeface="Consolas"/>
              </a:rPr>
              <a:t>	</a:t>
            </a:r>
            <a:r>
              <a:rPr sz="1800" spc="-50" dirty="0">
                <a:latin typeface="Consolas"/>
                <a:cs typeface="Consolas"/>
              </a:rPr>
              <a:t>{ </a:t>
            </a:r>
            <a:r>
              <a:rPr sz="1800" spc="-20" dirty="0">
                <a:latin typeface="Consolas"/>
                <a:cs typeface="Consolas"/>
              </a:rPr>
              <a:t>S++;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8243" y="4406924"/>
            <a:ext cx="32664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90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An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atomic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operation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that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waits </a:t>
            </a:r>
            <a:r>
              <a:rPr sz="1800" dirty="0">
                <a:latin typeface="Tahoma"/>
                <a:cs typeface="Tahoma"/>
              </a:rPr>
              <a:t>for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semaphore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to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become </a:t>
            </a:r>
            <a:r>
              <a:rPr sz="1800" dirty="0">
                <a:latin typeface="Tahoma"/>
                <a:cs typeface="Tahoma"/>
              </a:rPr>
              <a:t>positive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then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decrements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it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by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spc="-5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21322" y="4406924"/>
            <a:ext cx="2822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922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An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atomic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operation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that </a:t>
            </a:r>
            <a:r>
              <a:rPr sz="1800" dirty="0">
                <a:latin typeface="Tahoma"/>
                <a:cs typeface="Tahoma"/>
              </a:rPr>
              <a:t>increments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semaphore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by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spc="-5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65932" y="2350007"/>
            <a:ext cx="5876925" cy="1432560"/>
            <a:chOff x="3265932" y="2350007"/>
            <a:chExt cx="5876925" cy="1432560"/>
          </a:xfrm>
        </p:grpSpPr>
        <p:sp>
          <p:nvSpPr>
            <p:cNvPr id="15" name="object 15"/>
            <p:cNvSpPr/>
            <p:nvPr/>
          </p:nvSpPr>
          <p:spPr>
            <a:xfrm>
              <a:off x="3265932" y="2350007"/>
              <a:ext cx="1667510" cy="1432560"/>
            </a:xfrm>
            <a:custGeom>
              <a:avLst/>
              <a:gdLst/>
              <a:ahLst/>
              <a:cxnLst/>
              <a:rect l="l" t="t" r="r" b="b"/>
              <a:pathLst>
                <a:path w="1667510" h="1432560">
                  <a:moveTo>
                    <a:pt x="1388364" y="1432559"/>
                  </a:moveTo>
                  <a:lnTo>
                    <a:pt x="0" y="361188"/>
                  </a:lnTo>
                  <a:lnTo>
                    <a:pt x="280416" y="0"/>
                  </a:lnTo>
                  <a:lnTo>
                    <a:pt x="1667255" y="1069848"/>
                  </a:lnTo>
                  <a:lnTo>
                    <a:pt x="1388364" y="14325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04260" y="2705100"/>
              <a:ext cx="937260" cy="772160"/>
            </a:xfrm>
            <a:custGeom>
              <a:avLst/>
              <a:gdLst/>
              <a:ahLst/>
              <a:cxnLst/>
              <a:rect l="l" t="t" r="r" b="b"/>
              <a:pathLst>
                <a:path w="937260" h="772160">
                  <a:moveTo>
                    <a:pt x="44196" y="163830"/>
                  </a:moveTo>
                  <a:lnTo>
                    <a:pt x="0" y="129540"/>
                  </a:lnTo>
                  <a:lnTo>
                    <a:pt x="193548" y="0"/>
                  </a:lnTo>
                  <a:lnTo>
                    <a:pt x="242316" y="38100"/>
                  </a:lnTo>
                  <a:lnTo>
                    <a:pt x="231805" y="68580"/>
                  </a:lnTo>
                  <a:lnTo>
                    <a:pt x="178308" y="68580"/>
                  </a:lnTo>
                  <a:lnTo>
                    <a:pt x="115824" y="111760"/>
                  </a:lnTo>
                  <a:lnTo>
                    <a:pt x="147412" y="135890"/>
                  </a:lnTo>
                  <a:lnTo>
                    <a:pt x="82296" y="135890"/>
                  </a:lnTo>
                  <a:lnTo>
                    <a:pt x="44196" y="163830"/>
                  </a:lnTo>
                  <a:close/>
                </a:path>
                <a:path w="937260" h="772160">
                  <a:moveTo>
                    <a:pt x="207281" y="139700"/>
                  </a:moveTo>
                  <a:lnTo>
                    <a:pt x="152400" y="139700"/>
                  </a:lnTo>
                  <a:lnTo>
                    <a:pt x="178308" y="68580"/>
                  </a:lnTo>
                  <a:lnTo>
                    <a:pt x="231805" y="68580"/>
                  </a:lnTo>
                  <a:lnTo>
                    <a:pt x="207281" y="139700"/>
                  </a:lnTo>
                  <a:close/>
                </a:path>
                <a:path w="937260" h="772160">
                  <a:moveTo>
                    <a:pt x="351790" y="139700"/>
                  </a:moveTo>
                  <a:lnTo>
                    <a:pt x="286512" y="139700"/>
                  </a:lnTo>
                  <a:lnTo>
                    <a:pt x="315467" y="101600"/>
                  </a:lnTo>
                  <a:lnTo>
                    <a:pt x="356616" y="133350"/>
                  </a:lnTo>
                  <a:lnTo>
                    <a:pt x="351790" y="139700"/>
                  </a:lnTo>
                  <a:close/>
                </a:path>
                <a:path w="937260" h="772160">
                  <a:moveTo>
                    <a:pt x="265175" y="332740"/>
                  </a:moveTo>
                  <a:lnTo>
                    <a:pt x="260604" y="330200"/>
                  </a:lnTo>
                  <a:lnTo>
                    <a:pt x="254508" y="328930"/>
                  </a:lnTo>
                  <a:lnTo>
                    <a:pt x="249936" y="325120"/>
                  </a:lnTo>
                  <a:lnTo>
                    <a:pt x="237743" y="317500"/>
                  </a:lnTo>
                  <a:lnTo>
                    <a:pt x="230124" y="311150"/>
                  </a:lnTo>
                  <a:lnTo>
                    <a:pt x="218955" y="302260"/>
                  </a:lnTo>
                  <a:lnTo>
                    <a:pt x="210502" y="292100"/>
                  </a:lnTo>
                  <a:lnTo>
                    <a:pt x="204620" y="281940"/>
                  </a:lnTo>
                  <a:lnTo>
                    <a:pt x="201167" y="271780"/>
                  </a:lnTo>
                  <a:lnTo>
                    <a:pt x="201191" y="262890"/>
                  </a:lnTo>
                  <a:lnTo>
                    <a:pt x="203644" y="252730"/>
                  </a:lnTo>
                  <a:lnTo>
                    <a:pt x="208668" y="241300"/>
                  </a:lnTo>
                  <a:lnTo>
                    <a:pt x="216408" y="229870"/>
                  </a:lnTo>
                  <a:lnTo>
                    <a:pt x="263651" y="168910"/>
                  </a:lnTo>
                  <a:lnTo>
                    <a:pt x="248412" y="156210"/>
                  </a:lnTo>
                  <a:lnTo>
                    <a:pt x="269748" y="127000"/>
                  </a:lnTo>
                  <a:lnTo>
                    <a:pt x="286512" y="139700"/>
                  </a:lnTo>
                  <a:lnTo>
                    <a:pt x="351790" y="139700"/>
                  </a:lnTo>
                  <a:lnTo>
                    <a:pt x="327659" y="171450"/>
                  </a:lnTo>
                  <a:lnTo>
                    <a:pt x="365632" y="200660"/>
                  </a:lnTo>
                  <a:lnTo>
                    <a:pt x="304800" y="200660"/>
                  </a:lnTo>
                  <a:lnTo>
                    <a:pt x="268224" y="246380"/>
                  </a:lnTo>
                  <a:lnTo>
                    <a:pt x="262128" y="255270"/>
                  </a:lnTo>
                  <a:lnTo>
                    <a:pt x="259080" y="259080"/>
                  </a:lnTo>
                  <a:lnTo>
                    <a:pt x="257556" y="262890"/>
                  </a:lnTo>
                  <a:lnTo>
                    <a:pt x="254508" y="266700"/>
                  </a:lnTo>
                  <a:lnTo>
                    <a:pt x="254508" y="269240"/>
                  </a:lnTo>
                  <a:lnTo>
                    <a:pt x="252983" y="273050"/>
                  </a:lnTo>
                  <a:lnTo>
                    <a:pt x="252983" y="276860"/>
                  </a:lnTo>
                  <a:lnTo>
                    <a:pt x="278891" y="299720"/>
                  </a:lnTo>
                  <a:lnTo>
                    <a:pt x="281940" y="300990"/>
                  </a:lnTo>
                  <a:lnTo>
                    <a:pt x="284988" y="300990"/>
                  </a:lnTo>
                  <a:lnTo>
                    <a:pt x="288036" y="304800"/>
                  </a:lnTo>
                  <a:lnTo>
                    <a:pt x="265175" y="332740"/>
                  </a:lnTo>
                  <a:close/>
                </a:path>
                <a:path w="937260" h="772160">
                  <a:moveTo>
                    <a:pt x="166116" y="259080"/>
                  </a:moveTo>
                  <a:lnTo>
                    <a:pt x="120396" y="223520"/>
                  </a:lnTo>
                  <a:lnTo>
                    <a:pt x="137159" y="179070"/>
                  </a:lnTo>
                  <a:lnTo>
                    <a:pt x="82296" y="135890"/>
                  </a:lnTo>
                  <a:lnTo>
                    <a:pt x="147412" y="135890"/>
                  </a:lnTo>
                  <a:lnTo>
                    <a:pt x="152400" y="139700"/>
                  </a:lnTo>
                  <a:lnTo>
                    <a:pt x="207281" y="139700"/>
                  </a:lnTo>
                  <a:lnTo>
                    <a:pt x="166116" y="259080"/>
                  </a:lnTo>
                  <a:close/>
                </a:path>
                <a:path w="937260" h="772160">
                  <a:moveTo>
                    <a:pt x="344424" y="231140"/>
                  </a:moveTo>
                  <a:lnTo>
                    <a:pt x="304800" y="200660"/>
                  </a:lnTo>
                  <a:lnTo>
                    <a:pt x="365632" y="200660"/>
                  </a:lnTo>
                  <a:lnTo>
                    <a:pt x="367283" y="201930"/>
                  </a:lnTo>
                  <a:lnTo>
                    <a:pt x="344424" y="231140"/>
                  </a:lnTo>
                  <a:close/>
                </a:path>
                <a:path w="937260" h="772160">
                  <a:moveTo>
                    <a:pt x="386095" y="417830"/>
                  </a:moveTo>
                  <a:lnTo>
                    <a:pt x="336804" y="397510"/>
                  </a:lnTo>
                  <a:lnTo>
                    <a:pt x="304871" y="354330"/>
                  </a:lnTo>
                  <a:lnTo>
                    <a:pt x="301442" y="322580"/>
                  </a:lnTo>
                  <a:lnTo>
                    <a:pt x="304990" y="306070"/>
                  </a:lnTo>
                  <a:lnTo>
                    <a:pt x="336208" y="259080"/>
                  </a:lnTo>
                  <a:lnTo>
                    <a:pt x="381000" y="234950"/>
                  </a:lnTo>
                  <a:lnTo>
                    <a:pt x="397002" y="234950"/>
                  </a:lnTo>
                  <a:lnTo>
                    <a:pt x="445008" y="255270"/>
                  </a:lnTo>
                  <a:lnTo>
                    <a:pt x="466534" y="278130"/>
                  </a:lnTo>
                  <a:lnTo>
                    <a:pt x="402336" y="278130"/>
                  </a:lnTo>
                  <a:lnTo>
                    <a:pt x="393192" y="281940"/>
                  </a:lnTo>
                  <a:lnTo>
                    <a:pt x="388620" y="284480"/>
                  </a:lnTo>
                  <a:lnTo>
                    <a:pt x="382524" y="287020"/>
                  </a:lnTo>
                  <a:lnTo>
                    <a:pt x="377952" y="290830"/>
                  </a:lnTo>
                  <a:lnTo>
                    <a:pt x="373380" y="295910"/>
                  </a:lnTo>
                  <a:lnTo>
                    <a:pt x="368808" y="299720"/>
                  </a:lnTo>
                  <a:lnTo>
                    <a:pt x="364236" y="306070"/>
                  </a:lnTo>
                  <a:lnTo>
                    <a:pt x="358140" y="314960"/>
                  </a:lnTo>
                  <a:lnTo>
                    <a:pt x="353567" y="321310"/>
                  </a:lnTo>
                  <a:lnTo>
                    <a:pt x="352043" y="326390"/>
                  </a:lnTo>
                  <a:lnTo>
                    <a:pt x="348996" y="332740"/>
                  </a:lnTo>
                  <a:lnTo>
                    <a:pt x="347472" y="339090"/>
                  </a:lnTo>
                  <a:lnTo>
                    <a:pt x="347472" y="347980"/>
                  </a:lnTo>
                  <a:lnTo>
                    <a:pt x="348996" y="353060"/>
                  </a:lnTo>
                  <a:lnTo>
                    <a:pt x="353567" y="360680"/>
                  </a:lnTo>
                  <a:lnTo>
                    <a:pt x="362712" y="369570"/>
                  </a:lnTo>
                  <a:lnTo>
                    <a:pt x="376428" y="374650"/>
                  </a:lnTo>
                  <a:lnTo>
                    <a:pt x="461599" y="374650"/>
                  </a:lnTo>
                  <a:lnTo>
                    <a:pt x="458724" y="378460"/>
                  </a:lnTo>
                  <a:lnTo>
                    <a:pt x="445841" y="393700"/>
                  </a:lnTo>
                  <a:lnTo>
                    <a:pt x="432244" y="405130"/>
                  </a:lnTo>
                  <a:lnTo>
                    <a:pt x="417790" y="412750"/>
                  </a:lnTo>
                  <a:lnTo>
                    <a:pt x="402336" y="416560"/>
                  </a:lnTo>
                  <a:lnTo>
                    <a:pt x="386095" y="417830"/>
                  </a:lnTo>
                  <a:close/>
                </a:path>
                <a:path w="937260" h="772160">
                  <a:moveTo>
                    <a:pt x="461599" y="374650"/>
                  </a:moveTo>
                  <a:lnTo>
                    <a:pt x="381000" y="374650"/>
                  </a:lnTo>
                  <a:lnTo>
                    <a:pt x="390143" y="370840"/>
                  </a:lnTo>
                  <a:lnTo>
                    <a:pt x="399288" y="364490"/>
                  </a:lnTo>
                  <a:lnTo>
                    <a:pt x="403645" y="361950"/>
                  </a:lnTo>
                  <a:lnTo>
                    <a:pt x="407860" y="356870"/>
                  </a:lnTo>
                  <a:lnTo>
                    <a:pt x="412361" y="351790"/>
                  </a:lnTo>
                  <a:lnTo>
                    <a:pt x="417575" y="346710"/>
                  </a:lnTo>
                  <a:lnTo>
                    <a:pt x="423672" y="339090"/>
                  </a:lnTo>
                  <a:lnTo>
                    <a:pt x="426720" y="331470"/>
                  </a:lnTo>
                  <a:lnTo>
                    <a:pt x="432816" y="320040"/>
                  </a:lnTo>
                  <a:lnTo>
                    <a:pt x="434340" y="313690"/>
                  </a:lnTo>
                  <a:lnTo>
                    <a:pt x="434340" y="299720"/>
                  </a:lnTo>
                  <a:lnTo>
                    <a:pt x="429767" y="292100"/>
                  </a:lnTo>
                  <a:lnTo>
                    <a:pt x="426720" y="288290"/>
                  </a:lnTo>
                  <a:lnTo>
                    <a:pt x="422148" y="285750"/>
                  </a:lnTo>
                  <a:lnTo>
                    <a:pt x="419100" y="283210"/>
                  </a:lnTo>
                  <a:lnTo>
                    <a:pt x="414528" y="281940"/>
                  </a:lnTo>
                  <a:lnTo>
                    <a:pt x="411480" y="279400"/>
                  </a:lnTo>
                  <a:lnTo>
                    <a:pt x="406908" y="278130"/>
                  </a:lnTo>
                  <a:lnTo>
                    <a:pt x="466534" y="278130"/>
                  </a:lnTo>
                  <a:lnTo>
                    <a:pt x="470154" y="283210"/>
                  </a:lnTo>
                  <a:lnTo>
                    <a:pt x="477583" y="297180"/>
                  </a:lnTo>
                  <a:lnTo>
                    <a:pt x="481583" y="313690"/>
                  </a:lnTo>
                  <a:lnTo>
                    <a:pt x="481226" y="330200"/>
                  </a:lnTo>
                  <a:lnTo>
                    <a:pt x="477583" y="346710"/>
                  </a:lnTo>
                  <a:lnTo>
                    <a:pt x="470225" y="363220"/>
                  </a:lnTo>
                  <a:lnTo>
                    <a:pt x="461599" y="374650"/>
                  </a:lnTo>
                  <a:close/>
                </a:path>
                <a:path w="937260" h="772160">
                  <a:moveTo>
                    <a:pt x="470916" y="492760"/>
                  </a:moveTo>
                  <a:lnTo>
                    <a:pt x="429767" y="461010"/>
                  </a:lnTo>
                  <a:lnTo>
                    <a:pt x="531875" y="330200"/>
                  </a:lnTo>
                  <a:lnTo>
                    <a:pt x="573024" y="360680"/>
                  </a:lnTo>
                  <a:lnTo>
                    <a:pt x="562356" y="375920"/>
                  </a:lnTo>
                  <a:lnTo>
                    <a:pt x="584430" y="375920"/>
                  </a:lnTo>
                  <a:lnTo>
                    <a:pt x="621101" y="392430"/>
                  </a:lnTo>
                  <a:lnTo>
                    <a:pt x="627326" y="400050"/>
                  </a:lnTo>
                  <a:lnTo>
                    <a:pt x="544067" y="400050"/>
                  </a:lnTo>
                  <a:lnTo>
                    <a:pt x="470916" y="492760"/>
                  </a:lnTo>
                  <a:close/>
                </a:path>
                <a:path w="937260" h="772160">
                  <a:moveTo>
                    <a:pt x="550164" y="553720"/>
                  </a:moveTo>
                  <a:lnTo>
                    <a:pt x="509016" y="521970"/>
                  </a:lnTo>
                  <a:lnTo>
                    <a:pt x="559308" y="457200"/>
                  </a:lnTo>
                  <a:lnTo>
                    <a:pt x="565404" y="450850"/>
                  </a:lnTo>
                  <a:lnTo>
                    <a:pt x="568451" y="444500"/>
                  </a:lnTo>
                  <a:lnTo>
                    <a:pt x="577596" y="430530"/>
                  </a:lnTo>
                  <a:lnTo>
                    <a:pt x="577596" y="427990"/>
                  </a:lnTo>
                  <a:lnTo>
                    <a:pt x="579120" y="422910"/>
                  </a:lnTo>
                  <a:lnTo>
                    <a:pt x="579120" y="420370"/>
                  </a:lnTo>
                  <a:lnTo>
                    <a:pt x="576072" y="414020"/>
                  </a:lnTo>
                  <a:lnTo>
                    <a:pt x="568451" y="406400"/>
                  </a:lnTo>
                  <a:lnTo>
                    <a:pt x="565404" y="405130"/>
                  </a:lnTo>
                  <a:lnTo>
                    <a:pt x="560832" y="401320"/>
                  </a:lnTo>
                  <a:lnTo>
                    <a:pt x="557783" y="401320"/>
                  </a:lnTo>
                  <a:lnTo>
                    <a:pt x="553212" y="400050"/>
                  </a:lnTo>
                  <a:lnTo>
                    <a:pt x="627326" y="400050"/>
                  </a:lnTo>
                  <a:lnTo>
                    <a:pt x="629626" y="403860"/>
                  </a:lnTo>
                  <a:lnTo>
                    <a:pt x="632459" y="408940"/>
                  </a:lnTo>
                  <a:lnTo>
                    <a:pt x="634174" y="416560"/>
                  </a:lnTo>
                  <a:lnTo>
                    <a:pt x="634746" y="422910"/>
                  </a:lnTo>
                  <a:lnTo>
                    <a:pt x="634174" y="430530"/>
                  </a:lnTo>
                  <a:lnTo>
                    <a:pt x="632459" y="438150"/>
                  </a:lnTo>
                  <a:lnTo>
                    <a:pt x="669036" y="438150"/>
                  </a:lnTo>
                  <a:lnTo>
                    <a:pt x="675870" y="439420"/>
                  </a:lnTo>
                  <a:lnTo>
                    <a:pt x="682561" y="441960"/>
                  </a:lnTo>
                  <a:lnTo>
                    <a:pt x="688967" y="444500"/>
                  </a:lnTo>
                  <a:lnTo>
                    <a:pt x="694943" y="449580"/>
                  </a:lnTo>
                  <a:lnTo>
                    <a:pt x="701040" y="453390"/>
                  </a:lnTo>
                  <a:lnTo>
                    <a:pt x="705612" y="459740"/>
                  </a:lnTo>
                  <a:lnTo>
                    <a:pt x="706628" y="461010"/>
                  </a:lnTo>
                  <a:lnTo>
                    <a:pt x="623316" y="461010"/>
                  </a:lnTo>
                  <a:lnTo>
                    <a:pt x="550164" y="553720"/>
                  </a:lnTo>
                  <a:close/>
                </a:path>
                <a:path w="937260" h="772160">
                  <a:moveTo>
                    <a:pt x="669036" y="438150"/>
                  </a:moveTo>
                  <a:lnTo>
                    <a:pt x="632459" y="438150"/>
                  </a:lnTo>
                  <a:lnTo>
                    <a:pt x="642461" y="436880"/>
                  </a:lnTo>
                  <a:lnTo>
                    <a:pt x="660749" y="436880"/>
                  </a:lnTo>
                  <a:lnTo>
                    <a:pt x="669036" y="438150"/>
                  </a:lnTo>
                  <a:close/>
                </a:path>
                <a:path w="937260" h="772160">
                  <a:moveTo>
                    <a:pt x="819911" y="520700"/>
                  </a:moveTo>
                  <a:lnTo>
                    <a:pt x="775716" y="487680"/>
                  </a:lnTo>
                  <a:lnTo>
                    <a:pt x="800100" y="454660"/>
                  </a:lnTo>
                  <a:lnTo>
                    <a:pt x="844295" y="488950"/>
                  </a:lnTo>
                  <a:lnTo>
                    <a:pt x="819911" y="520700"/>
                  </a:lnTo>
                  <a:close/>
                </a:path>
                <a:path w="937260" h="772160">
                  <a:moveTo>
                    <a:pt x="629412" y="614680"/>
                  </a:moveTo>
                  <a:lnTo>
                    <a:pt x="588264" y="582930"/>
                  </a:lnTo>
                  <a:lnTo>
                    <a:pt x="638556" y="516890"/>
                  </a:lnTo>
                  <a:lnTo>
                    <a:pt x="644651" y="511810"/>
                  </a:lnTo>
                  <a:lnTo>
                    <a:pt x="647700" y="505460"/>
                  </a:lnTo>
                  <a:lnTo>
                    <a:pt x="656843" y="491490"/>
                  </a:lnTo>
                  <a:lnTo>
                    <a:pt x="656843" y="488950"/>
                  </a:lnTo>
                  <a:lnTo>
                    <a:pt x="658367" y="483870"/>
                  </a:lnTo>
                  <a:lnTo>
                    <a:pt x="658367" y="481330"/>
                  </a:lnTo>
                  <a:lnTo>
                    <a:pt x="655320" y="474980"/>
                  </a:lnTo>
                  <a:lnTo>
                    <a:pt x="647700" y="467360"/>
                  </a:lnTo>
                  <a:lnTo>
                    <a:pt x="641604" y="463550"/>
                  </a:lnTo>
                  <a:lnTo>
                    <a:pt x="632459" y="461010"/>
                  </a:lnTo>
                  <a:lnTo>
                    <a:pt x="706628" y="461010"/>
                  </a:lnTo>
                  <a:lnTo>
                    <a:pt x="708659" y="463550"/>
                  </a:lnTo>
                  <a:lnTo>
                    <a:pt x="711708" y="469900"/>
                  </a:lnTo>
                  <a:lnTo>
                    <a:pt x="714756" y="482600"/>
                  </a:lnTo>
                  <a:lnTo>
                    <a:pt x="714756" y="490220"/>
                  </a:lnTo>
                  <a:lnTo>
                    <a:pt x="713232" y="497840"/>
                  </a:lnTo>
                  <a:lnTo>
                    <a:pt x="710183" y="504190"/>
                  </a:lnTo>
                  <a:lnTo>
                    <a:pt x="708255" y="509270"/>
                  </a:lnTo>
                  <a:lnTo>
                    <a:pt x="705040" y="515620"/>
                  </a:lnTo>
                  <a:lnTo>
                    <a:pt x="700968" y="523240"/>
                  </a:lnTo>
                  <a:lnTo>
                    <a:pt x="696467" y="529590"/>
                  </a:lnTo>
                  <a:lnTo>
                    <a:pt x="629412" y="614680"/>
                  </a:lnTo>
                  <a:close/>
                </a:path>
                <a:path w="937260" h="772160">
                  <a:moveTo>
                    <a:pt x="701040" y="671830"/>
                  </a:moveTo>
                  <a:lnTo>
                    <a:pt x="659892" y="640080"/>
                  </a:lnTo>
                  <a:lnTo>
                    <a:pt x="762000" y="506730"/>
                  </a:lnTo>
                  <a:lnTo>
                    <a:pt x="803148" y="538480"/>
                  </a:lnTo>
                  <a:lnTo>
                    <a:pt x="701040" y="671830"/>
                  </a:lnTo>
                  <a:close/>
                </a:path>
                <a:path w="937260" h="772160">
                  <a:moveTo>
                    <a:pt x="845820" y="772160"/>
                  </a:moveTo>
                  <a:lnTo>
                    <a:pt x="842772" y="770890"/>
                  </a:lnTo>
                  <a:lnTo>
                    <a:pt x="838200" y="770890"/>
                  </a:lnTo>
                  <a:lnTo>
                    <a:pt x="835152" y="768350"/>
                  </a:lnTo>
                  <a:lnTo>
                    <a:pt x="826008" y="765810"/>
                  </a:lnTo>
                  <a:lnTo>
                    <a:pt x="822959" y="764540"/>
                  </a:lnTo>
                  <a:lnTo>
                    <a:pt x="813816" y="762000"/>
                  </a:lnTo>
                  <a:lnTo>
                    <a:pt x="809243" y="758190"/>
                  </a:lnTo>
                  <a:lnTo>
                    <a:pt x="804672" y="756920"/>
                  </a:lnTo>
                  <a:lnTo>
                    <a:pt x="800100" y="754380"/>
                  </a:lnTo>
                  <a:lnTo>
                    <a:pt x="786312" y="742950"/>
                  </a:lnTo>
                  <a:lnTo>
                    <a:pt x="779335" y="735330"/>
                  </a:lnTo>
                  <a:lnTo>
                    <a:pt x="773215" y="728980"/>
                  </a:lnTo>
                  <a:lnTo>
                    <a:pt x="768096" y="721360"/>
                  </a:lnTo>
                  <a:lnTo>
                    <a:pt x="762952" y="715010"/>
                  </a:lnTo>
                  <a:lnTo>
                    <a:pt x="758952" y="707390"/>
                  </a:lnTo>
                  <a:lnTo>
                    <a:pt x="756094" y="699770"/>
                  </a:lnTo>
                  <a:lnTo>
                    <a:pt x="752903" y="683260"/>
                  </a:lnTo>
                  <a:lnTo>
                    <a:pt x="752856" y="674370"/>
                  </a:lnTo>
                  <a:lnTo>
                    <a:pt x="753951" y="665480"/>
                  </a:lnTo>
                  <a:lnTo>
                    <a:pt x="774192" y="622300"/>
                  </a:lnTo>
                  <a:lnTo>
                    <a:pt x="820864" y="588010"/>
                  </a:lnTo>
                  <a:lnTo>
                    <a:pt x="838200" y="584200"/>
                  </a:lnTo>
                  <a:lnTo>
                    <a:pt x="846201" y="585470"/>
                  </a:lnTo>
                  <a:lnTo>
                    <a:pt x="854202" y="585470"/>
                  </a:lnTo>
                  <a:lnTo>
                    <a:pt x="870204" y="590550"/>
                  </a:lnTo>
                  <a:lnTo>
                    <a:pt x="886015" y="598170"/>
                  </a:lnTo>
                  <a:lnTo>
                    <a:pt x="893564" y="603250"/>
                  </a:lnTo>
                  <a:lnTo>
                    <a:pt x="900684" y="609600"/>
                  </a:lnTo>
                  <a:lnTo>
                    <a:pt x="906351" y="613410"/>
                  </a:lnTo>
                  <a:lnTo>
                    <a:pt x="911733" y="617220"/>
                  </a:lnTo>
                  <a:lnTo>
                    <a:pt x="916543" y="623570"/>
                  </a:lnTo>
                  <a:lnTo>
                    <a:pt x="920495" y="628650"/>
                  </a:lnTo>
                  <a:lnTo>
                    <a:pt x="922770" y="631190"/>
                  </a:lnTo>
                  <a:lnTo>
                    <a:pt x="847343" y="631190"/>
                  </a:lnTo>
                  <a:lnTo>
                    <a:pt x="839342" y="635000"/>
                  </a:lnTo>
                  <a:lnTo>
                    <a:pt x="809339" y="664210"/>
                  </a:lnTo>
                  <a:lnTo>
                    <a:pt x="801624" y="690880"/>
                  </a:lnTo>
                  <a:lnTo>
                    <a:pt x="803624" y="699770"/>
                  </a:lnTo>
                  <a:lnTo>
                    <a:pt x="807339" y="707390"/>
                  </a:lnTo>
                  <a:lnTo>
                    <a:pt x="812768" y="713740"/>
                  </a:lnTo>
                  <a:lnTo>
                    <a:pt x="819911" y="720090"/>
                  </a:lnTo>
                  <a:lnTo>
                    <a:pt x="824484" y="725170"/>
                  </a:lnTo>
                  <a:lnTo>
                    <a:pt x="829056" y="727710"/>
                  </a:lnTo>
                  <a:lnTo>
                    <a:pt x="833627" y="728980"/>
                  </a:lnTo>
                  <a:lnTo>
                    <a:pt x="839724" y="730250"/>
                  </a:lnTo>
                  <a:lnTo>
                    <a:pt x="844295" y="732790"/>
                  </a:lnTo>
                  <a:lnTo>
                    <a:pt x="847343" y="732790"/>
                  </a:lnTo>
                  <a:lnTo>
                    <a:pt x="851916" y="734060"/>
                  </a:lnTo>
                  <a:lnTo>
                    <a:pt x="869188" y="734060"/>
                  </a:lnTo>
                  <a:lnTo>
                    <a:pt x="873252" y="736600"/>
                  </a:lnTo>
                  <a:lnTo>
                    <a:pt x="845820" y="772160"/>
                  </a:lnTo>
                  <a:close/>
                </a:path>
                <a:path w="937260" h="772160">
                  <a:moveTo>
                    <a:pt x="909827" y="688340"/>
                  </a:moveTo>
                  <a:lnTo>
                    <a:pt x="903732" y="685800"/>
                  </a:lnTo>
                  <a:lnTo>
                    <a:pt x="903732" y="678180"/>
                  </a:lnTo>
                  <a:lnTo>
                    <a:pt x="900684" y="671830"/>
                  </a:lnTo>
                  <a:lnTo>
                    <a:pt x="900684" y="666750"/>
                  </a:lnTo>
                  <a:lnTo>
                    <a:pt x="896111" y="659130"/>
                  </a:lnTo>
                  <a:lnTo>
                    <a:pt x="894588" y="654050"/>
                  </a:lnTo>
                  <a:lnTo>
                    <a:pt x="891540" y="651510"/>
                  </a:lnTo>
                  <a:lnTo>
                    <a:pt x="888492" y="647700"/>
                  </a:lnTo>
                  <a:lnTo>
                    <a:pt x="880872" y="640080"/>
                  </a:lnTo>
                  <a:lnTo>
                    <a:pt x="872847" y="635000"/>
                  </a:lnTo>
                  <a:lnTo>
                    <a:pt x="864679" y="631190"/>
                  </a:lnTo>
                  <a:lnTo>
                    <a:pt x="922770" y="631190"/>
                  </a:lnTo>
                  <a:lnTo>
                    <a:pt x="925044" y="633730"/>
                  </a:lnTo>
                  <a:lnTo>
                    <a:pt x="929449" y="640080"/>
                  </a:lnTo>
                  <a:lnTo>
                    <a:pt x="933569" y="646430"/>
                  </a:lnTo>
                  <a:lnTo>
                    <a:pt x="937259" y="652780"/>
                  </a:lnTo>
                  <a:lnTo>
                    <a:pt x="909827" y="688340"/>
                  </a:lnTo>
                  <a:close/>
                </a:path>
                <a:path w="937260" h="772160">
                  <a:moveTo>
                    <a:pt x="869188" y="734060"/>
                  </a:moveTo>
                  <a:lnTo>
                    <a:pt x="858011" y="734060"/>
                  </a:lnTo>
                  <a:lnTo>
                    <a:pt x="862584" y="732790"/>
                  </a:lnTo>
                  <a:lnTo>
                    <a:pt x="867156" y="732790"/>
                  </a:lnTo>
                  <a:lnTo>
                    <a:pt x="869188" y="734060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75220" y="2350007"/>
              <a:ext cx="1667510" cy="1432560"/>
            </a:xfrm>
            <a:custGeom>
              <a:avLst/>
              <a:gdLst/>
              <a:ahLst/>
              <a:cxnLst/>
              <a:rect l="l" t="t" r="r" b="b"/>
              <a:pathLst>
                <a:path w="1667509" h="1432560">
                  <a:moveTo>
                    <a:pt x="1388364" y="1432559"/>
                  </a:moveTo>
                  <a:lnTo>
                    <a:pt x="0" y="361188"/>
                  </a:lnTo>
                  <a:lnTo>
                    <a:pt x="280416" y="0"/>
                  </a:lnTo>
                  <a:lnTo>
                    <a:pt x="1667256" y="1069848"/>
                  </a:lnTo>
                  <a:lnTo>
                    <a:pt x="1388364" y="14325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13548" y="2705100"/>
              <a:ext cx="937260" cy="772160"/>
            </a:xfrm>
            <a:custGeom>
              <a:avLst/>
              <a:gdLst/>
              <a:ahLst/>
              <a:cxnLst/>
              <a:rect l="l" t="t" r="r" b="b"/>
              <a:pathLst>
                <a:path w="937259" h="772160">
                  <a:moveTo>
                    <a:pt x="44196" y="163830"/>
                  </a:moveTo>
                  <a:lnTo>
                    <a:pt x="0" y="129540"/>
                  </a:lnTo>
                  <a:lnTo>
                    <a:pt x="195071" y="0"/>
                  </a:lnTo>
                  <a:lnTo>
                    <a:pt x="242316" y="38100"/>
                  </a:lnTo>
                  <a:lnTo>
                    <a:pt x="231805" y="68580"/>
                  </a:lnTo>
                  <a:lnTo>
                    <a:pt x="179832" y="68580"/>
                  </a:lnTo>
                  <a:lnTo>
                    <a:pt x="117348" y="111760"/>
                  </a:lnTo>
                  <a:lnTo>
                    <a:pt x="147620" y="135890"/>
                  </a:lnTo>
                  <a:lnTo>
                    <a:pt x="82296" y="135890"/>
                  </a:lnTo>
                  <a:lnTo>
                    <a:pt x="44196" y="163830"/>
                  </a:lnTo>
                  <a:close/>
                </a:path>
                <a:path w="937259" h="772160">
                  <a:moveTo>
                    <a:pt x="207281" y="139700"/>
                  </a:moveTo>
                  <a:lnTo>
                    <a:pt x="152400" y="139700"/>
                  </a:lnTo>
                  <a:lnTo>
                    <a:pt x="179832" y="68580"/>
                  </a:lnTo>
                  <a:lnTo>
                    <a:pt x="231805" y="68580"/>
                  </a:lnTo>
                  <a:lnTo>
                    <a:pt x="207281" y="139700"/>
                  </a:lnTo>
                  <a:close/>
                </a:path>
                <a:path w="937259" h="772160">
                  <a:moveTo>
                    <a:pt x="351789" y="139700"/>
                  </a:moveTo>
                  <a:lnTo>
                    <a:pt x="286512" y="139700"/>
                  </a:lnTo>
                  <a:lnTo>
                    <a:pt x="315467" y="101600"/>
                  </a:lnTo>
                  <a:lnTo>
                    <a:pt x="356616" y="133350"/>
                  </a:lnTo>
                  <a:lnTo>
                    <a:pt x="351789" y="139700"/>
                  </a:lnTo>
                  <a:close/>
                </a:path>
                <a:path w="937259" h="772160">
                  <a:moveTo>
                    <a:pt x="265175" y="332740"/>
                  </a:moveTo>
                  <a:lnTo>
                    <a:pt x="260603" y="330200"/>
                  </a:lnTo>
                  <a:lnTo>
                    <a:pt x="254507" y="328930"/>
                  </a:lnTo>
                  <a:lnTo>
                    <a:pt x="249935" y="325120"/>
                  </a:lnTo>
                  <a:lnTo>
                    <a:pt x="237744" y="317500"/>
                  </a:lnTo>
                  <a:lnTo>
                    <a:pt x="230123" y="311150"/>
                  </a:lnTo>
                  <a:lnTo>
                    <a:pt x="218955" y="302260"/>
                  </a:lnTo>
                  <a:lnTo>
                    <a:pt x="210502" y="292100"/>
                  </a:lnTo>
                  <a:lnTo>
                    <a:pt x="204620" y="281940"/>
                  </a:lnTo>
                  <a:lnTo>
                    <a:pt x="201167" y="271780"/>
                  </a:lnTo>
                  <a:lnTo>
                    <a:pt x="201191" y="262890"/>
                  </a:lnTo>
                  <a:lnTo>
                    <a:pt x="203644" y="252730"/>
                  </a:lnTo>
                  <a:lnTo>
                    <a:pt x="208668" y="241300"/>
                  </a:lnTo>
                  <a:lnTo>
                    <a:pt x="216407" y="229870"/>
                  </a:lnTo>
                  <a:lnTo>
                    <a:pt x="263651" y="168910"/>
                  </a:lnTo>
                  <a:lnTo>
                    <a:pt x="248412" y="156210"/>
                  </a:lnTo>
                  <a:lnTo>
                    <a:pt x="269748" y="127000"/>
                  </a:lnTo>
                  <a:lnTo>
                    <a:pt x="286512" y="139700"/>
                  </a:lnTo>
                  <a:lnTo>
                    <a:pt x="351789" y="139700"/>
                  </a:lnTo>
                  <a:lnTo>
                    <a:pt x="327659" y="171450"/>
                  </a:lnTo>
                  <a:lnTo>
                    <a:pt x="365632" y="200660"/>
                  </a:lnTo>
                  <a:lnTo>
                    <a:pt x="304800" y="200660"/>
                  </a:lnTo>
                  <a:lnTo>
                    <a:pt x="268223" y="246380"/>
                  </a:lnTo>
                  <a:lnTo>
                    <a:pt x="262128" y="255270"/>
                  </a:lnTo>
                  <a:lnTo>
                    <a:pt x="259080" y="259080"/>
                  </a:lnTo>
                  <a:lnTo>
                    <a:pt x="257555" y="262890"/>
                  </a:lnTo>
                  <a:lnTo>
                    <a:pt x="254507" y="269240"/>
                  </a:lnTo>
                  <a:lnTo>
                    <a:pt x="252983" y="273050"/>
                  </a:lnTo>
                  <a:lnTo>
                    <a:pt x="252983" y="276860"/>
                  </a:lnTo>
                  <a:lnTo>
                    <a:pt x="254507" y="281940"/>
                  </a:lnTo>
                  <a:lnTo>
                    <a:pt x="256032" y="284480"/>
                  </a:lnTo>
                  <a:lnTo>
                    <a:pt x="271271" y="297180"/>
                  </a:lnTo>
                  <a:lnTo>
                    <a:pt x="275844" y="298450"/>
                  </a:lnTo>
                  <a:lnTo>
                    <a:pt x="281939" y="300990"/>
                  </a:lnTo>
                  <a:lnTo>
                    <a:pt x="284987" y="300990"/>
                  </a:lnTo>
                  <a:lnTo>
                    <a:pt x="288035" y="304800"/>
                  </a:lnTo>
                  <a:lnTo>
                    <a:pt x="265175" y="332740"/>
                  </a:lnTo>
                  <a:close/>
                </a:path>
                <a:path w="937259" h="772160">
                  <a:moveTo>
                    <a:pt x="166116" y="259080"/>
                  </a:moveTo>
                  <a:lnTo>
                    <a:pt x="120396" y="223520"/>
                  </a:lnTo>
                  <a:lnTo>
                    <a:pt x="137159" y="179070"/>
                  </a:lnTo>
                  <a:lnTo>
                    <a:pt x="82296" y="135890"/>
                  </a:lnTo>
                  <a:lnTo>
                    <a:pt x="147620" y="135890"/>
                  </a:lnTo>
                  <a:lnTo>
                    <a:pt x="152400" y="139700"/>
                  </a:lnTo>
                  <a:lnTo>
                    <a:pt x="207281" y="139700"/>
                  </a:lnTo>
                  <a:lnTo>
                    <a:pt x="166116" y="259080"/>
                  </a:lnTo>
                  <a:close/>
                </a:path>
                <a:path w="937259" h="772160">
                  <a:moveTo>
                    <a:pt x="344423" y="231140"/>
                  </a:moveTo>
                  <a:lnTo>
                    <a:pt x="304800" y="200660"/>
                  </a:lnTo>
                  <a:lnTo>
                    <a:pt x="365632" y="200660"/>
                  </a:lnTo>
                  <a:lnTo>
                    <a:pt x="367283" y="201930"/>
                  </a:lnTo>
                  <a:lnTo>
                    <a:pt x="344423" y="231140"/>
                  </a:lnTo>
                  <a:close/>
                </a:path>
                <a:path w="937259" h="772160">
                  <a:moveTo>
                    <a:pt x="386095" y="417830"/>
                  </a:moveTo>
                  <a:lnTo>
                    <a:pt x="336803" y="397510"/>
                  </a:lnTo>
                  <a:lnTo>
                    <a:pt x="304871" y="354330"/>
                  </a:lnTo>
                  <a:lnTo>
                    <a:pt x="301442" y="322580"/>
                  </a:lnTo>
                  <a:lnTo>
                    <a:pt x="304990" y="306070"/>
                  </a:lnTo>
                  <a:lnTo>
                    <a:pt x="336208" y="259080"/>
                  </a:lnTo>
                  <a:lnTo>
                    <a:pt x="381000" y="234950"/>
                  </a:lnTo>
                  <a:lnTo>
                    <a:pt x="397001" y="234950"/>
                  </a:lnTo>
                  <a:lnTo>
                    <a:pt x="445007" y="255270"/>
                  </a:lnTo>
                  <a:lnTo>
                    <a:pt x="467129" y="278130"/>
                  </a:lnTo>
                  <a:lnTo>
                    <a:pt x="403859" y="278130"/>
                  </a:lnTo>
                  <a:lnTo>
                    <a:pt x="397764" y="279400"/>
                  </a:lnTo>
                  <a:lnTo>
                    <a:pt x="388619" y="284480"/>
                  </a:lnTo>
                  <a:lnTo>
                    <a:pt x="382523" y="287020"/>
                  </a:lnTo>
                  <a:lnTo>
                    <a:pt x="376428" y="292100"/>
                  </a:lnTo>
                  <a:lnTo>
                    <a:pt x="371855" y="298450"/>
                  </a:lnTo>
                  <a:lnTo>
                    <a:pt x="365759" y="306070"/>
                  </a:lnTo>
                  <a:lnTo>
                    <a:pt x="358139" y="314960"/>
                  </a:lnTo>
                  <a:lnTo>
                    <a:pt x="348996" y="332740"/>
                  </a:lnTo>
                  <a:lnTo>
                    <a:pt x="347471" y="339090"/>
                  </a:lnTo>
                  <a:lnTo>
                    <a:pt x="347471" y="347980"/>
                  </a:lnTo>
                  <a:lnTo>
                    <a:pt x="376428" y="374650"/>
                  </a:lnTo>
                  <a:lnTo>
                    <a:pt x="462903" y="374650"/>
                  </a:lnTo>
                  <a:lnTo>
                    <a:pt x="460248" y="378460"/>
                  </a:lnTo>
                  <a:lnTo>
                    <a:pt x="447127" y="393700"/>
                  </a:lnTo>
                  <a:lnTo>
                    <a:pt x="433006" y="405130"/>
                  </a:lnTo>
                  <a:lnTo>
                    <a:pt x="418028" y="412750"/>
                  </a:lnTo>
                  <a:lnTo>
                    <a:pt x="402335" y="416560"/>
                  </a:lnTo>
                  <a:lnTo>
                    <a:pt x="386095" y="417830"/>
                  </a:lnTo>
                  <a:close/>
                </a:path>
                <a:path w="937259" h="772160">
                  <a:moveTo>
                    <a:pt x="462903" y="374650"/>
                  </a:moveTo>
                  <a:lnTo>
                    <a:pt x="381000" y="374650"/>
                  </a:lnTo>
                  <a:lnTo>
                    <a:pt x="390144" y="370840"/>
                  </a:lnTo>
                  <a:lnTo>
                    <a:pt x="399287" y="364490"/>
                  </a:lnTo>
                  <a:lnTo>
                    <a:pt x="403645" y="361950"/>
                  </a:lnTo>
                  <a:lnTo>
                    <a:pt x="407860" y="356870"/>
                  </a:lnTo>
                  <a:lnTo>
                    <a:pt x="412360" y="351790"/>
                  </a:lnTo>
                  <a:lnTo>
                    <a:pt x="417575" y="346710"/>
                  </a:lnTo>
                  <a:lnTo>
                    <a:pt x="423671" y="339090"/>
                  </a:lnTo>
                  <a:lnTo>
                    <a:pt x="428244" y="331470"/>
                  </a:lnTo>
                  <a:lnTo>
                    <a:pt x="429767" y="325120"/>
                  </a:lnTo>
                  <a:lnTo>
                    <a:pt x="432816" y="320040"/>
                  </a:lnTo>
                  <a:lnTo>
                    <a:pt x="434339" y="313690"/>
                  </a:lnTo>
                  <a:lnTo>
                    <a:pt x="434339" y="299720"/>
                  </a:lnTo>
                  <a:lnTo>
                    <a:pt x="429767" y="292100"/>
                  </a:lnTo>
                  <a:lnTo>
                    <a:pt x="426719" y="288290"/>
                  </a:lnTo>
                  <a:lnTo>
                    <a:pt x="422148" y="285750"/>
                  </a:lnTo>
                  <a:lnTo>
                    <a:pt x="419100" y="283210"/>
                  </a:lnTo>
                  <a:lnTo>
                    <a:pt x="414528" y="281940"/>
                  </a:lnTo>
                  <a:lnTo>
                    <a:pt x="411480" y="279400"/>
                  </a:lnTo>
                  <a:lnTo>
                    <a:pt x="406907" y="278130"/>
                  </a:lnTo>
                  <a:lnTo>
                    <a:pt x="467129" y="278130"/>
                  </a:lnTo>
                  <a:lnTo>
                    <a:pt x="470725" y="283210"/>
                  </a:lnTo>
                  <a:lnTo>
                    <a:pt x="477797" y="297180"/>
                  </a:lnTo>
                  <a:lnTo>
                    <a:pt x="481583" y="313690"/>
                  </a:lnTo>
                  <a:lnTo>
                    <a:pt x="481250" y="330200"/>
                  </a:lnTo>
                  <a:lnTo>
                    <a:pt x="477773" y="346710"/>
                  </a:lnTo>
                  <a:lnTo>
                    <a:pt x="470868" y="363220"/>
                  </a:lnTo>
                  <a:lnTo>
                    <a:pt x="462903" y="374650"/>
                  </a:lnTo>
                  <a:close/>
                </a:path>
                <a:path w="937259" h="772160">
                  <a:moveTo>
                    <a:pt x="470916" y="492760"/>
                  </a:moveTo>
                  <a:lnTo>
                    <a:pt x="429767" y="461010"/>
                  </a:lnTo>
                  <a:lnTo>
                    <a:pt x="531875" y="330200"/>
                  </a:lnTo>
                  <a:lnTo>
                    <a:pt x="573023" y="360680"/>
                  </a:lnTo>
                  <a:lnTo>
                    <a:pt x="562355" y="375920"/>
                  </a:lnTo>
                  <a:lnTo>
                    <a:pt x="585073" y="375920"/>
                  </a:lnTo>
                  <a:lnTo>
                    <a:pt x="591312" y="377190"/>
                  </a:lnTo>
                  <a:lnTo>
                    <a:pt x="597908" y="378460"/>
                  </a:lnTo>
                  <a:lnTo>
                    <a:pt x="604075" y="381000"/>
                  </a:lnTo>
                  <a:lnTo>
                    <a:pt x="627326" y="400050"/>
                  </a:lnTo>
                  <a:lnTo>
                    <a:pt x="544067" y="400050"/>
                  </a:lnTo>
                  <a:lnTo>
                    <a:pt x="470916" y="492760"/>
                  </a:lnTo>
                  <a:close/>
                </a:path>
                <a:path w="937259" h="772160">
                  <a:moveTo>
                    <a:pt x="550164" y="553720"/>
                  </a:moveTo>
                  <a:lnTo>
                    <a:pt x="509016" y="521970"/>
                  </a:lnTo>
                  <a:lnTo>
                    <a:pt x="559307" y="457200"/>
                  </a:lnTo>
                  <a:lnTo>
                    <a:pt x="565403" y="450850"/>
                  </a:lnTo>
                  <a:lnTo>
                    <a:pt x="568451" y="444500"/>
                  </a:lnTo>
                  <a:lnTo>
                    <a:pt x="571500" y="439420"/>
                  </a:lnTo>
                  <a:lnTo>
                    <a:pt x="576071" y="435610"/>
                  </a:lnTo>
                  <a:lnTo>
                    <a:pt x="577596" y="430530"/>
                  </a:lnTo>
                  <a:lnTo>
                    <a:pt x="579119" y="427990"/>
                  </a:lnTo>
                  <a:lnTo>
                    <a:pt x="579119" y="420370"/>
                  </a:lnTo>
                  <a:lnTo>
                    <a:pt x="576071" y="414020"/>
                  </a:lnTo>
                  <a:lnTo>
                    <a:pt x="568451" y="406400"/>
                  </a:lnTo>
                  <a:lnTo>
                    <a:pt x="565403" y="405130"/>
                  </a:lnTo>
                  <a:lnTo>
                    <a:pt x="562355" y="401320"/>
                  </a:lnTo>
                  <a:lnTo>
                    <a:pt x="557783" y="401320"/>
                  </a:lnTo>
                  <a:lnTo>
                    <a:pt x="553212" y="400050"/>
                  </a:lnTo>
                  <a:lnTo>
                    <a:pt x="627326" y="400050"/>
                  </a:lnTo>
                  <a:lnTo>
                    <a:pt x="629626" y="403860"/>
                  </a:lnTo>
                  <a:lnTo>
                    <a:pt x="632459" y="408940"/>
                  </a:lnTo>
                  <a:lnTo>
                    <a:pt x="634174" y="416560"/>
                  </a:lnTo>
                  <a:lnTo>
                    <a:pt x="634745" y="422910"/>
                  </a:lnTo>
                  <a:lnTo>
                    <a:pt x="634174" y="430530"/>
                  </a:lnTo>
                  <a:lnTo>
                    <a:pt x="632459" y="438150"/>
                  </a:lnTo>
                  <a:lnTo>
                    <a:pt x="669035" y="438150"/>
                  </a:lnTo>
                  <a:lnTo>
                    <a:pt x="675870" y="439420"/>
                  </a:lnTo>
                  <a:lnTo>
                    <a:pt x="682561" y="441960"/>
                  </a:lnTo>
                  <a:lnTo>
                    <a:pt x="688967" y="444500"/>
                  </a:lnTo>
                  <a:lnTo>
                    <a:pt x="694944" y="449580"/>
                  </a:lnTo>
                  <a:lnTo>
                    <a:pt x="701039" y="453390"/>
                  </a:lnTo>
                  <a:lnTo>
                    <a:pt x="705612" y="459740"/>
                  </a:lnTo>
                  <a:lnTo>
                    <a:pt x="706628" y="461010"/>
                  </a:lnTo>
                  <a:lnTo>
                    <a:pt x="623316" y="461010"/>
                  </a:lnTo>
                  <a:lnTo>
                    <a:pt x="550164" y="553720"/>
                  </a:lnTo>
                  <a:close/>
                </a:path>
                <a:path w="937259" h="772160">
                  <a:moveTo>
                    <a:pt x="669035" y="438150"/>
                  </a:moveTo>
                  <a:lnTo>
                    <a:pt x="632459" y="438150"/>
                  </a:lnTo>
                  <a:lnTo>
                    <a:pt x="642460" y="436880"/>
                  </a:lnTo>
                  <a:lnTo>
                    <a:pt x="660749" y="436880"/>
                  </a:lnTo>
                  <a:lnTo>
                    <a:pt x="669035" y="438150"/>
                  </a:lnTo>
                  <a:close/>
                </a:path>
                <a:path w="937259" h="772160">
                  <a:moveTo>
                    <a:pt x="819912" y="520700"/>
                  </a:moveTo>
                  <a:lnTo>
                    <a:pt x="775716" y="487680"/>
                  </a:lnTo>
                  <a:lnTo>
                    <a:pt x="800100" y="454660"/>
                  </a:lnTo>
                  <a:lnTo>
                    <a:pt x="844296" y="488950"/>
                  </a:lnTo>
                  <a:lnTo>
                    <a:pt x="819912" y="520700"/>
                  </a:lnTo>
                  <a:close/>
                </a:path>
                <a:path w="937259" h="772160">
                  <a:moveTo>
                    <a:pt x="629412" y="614680"/>
                  </a:moveTo>
                  <a:lnTo>
                    <a:pt x="588264" y="582930"/>
                  </a:lnTo>
                  <a:lnTo>
                    <a:pt x="638555" y="516890"/>
                  </a:lnTo>
                  <a:lnTo>
                    <a:pt x="644651" y="511810"/>
                  </a:lnTo>
                  <a:lnTo>
                    <a:pt x="647700" y="505460"/>
                  </a:lnTo>
                  <a:lnTo>
                    <a:pt x="650748" y="500380"/>
                  </a:lnTo>
                  <a:lnTo>
                    <a:pt x="655319" y="496570"/>
                  </a:lnTo>
                  <a:lnTo>
                    <a:pt x="656844" y="491490"/>
                  </a:lnTo>
                  <a:lnTo>
                    <a:pt x="658367" y="488950"/>
                  </a:lnTo>
                  <a:lnTo>
                    <a:pt x="658367" y="481330"/>
                  </a:lnTo>
                  <a:lnTo>
                    <a:pt x="655319" y="474980"/>
                  </a:lnTo>
                  <a:lnTo>
                    <a:pt x="647700" y="467360"/>
                  </a:lnTo>
                  <a:lnTo>
                    <a:pt x="641603" y="463550"/>
                  </a:lnTo>
                  <a:lnTo>
                    <a:pt x="632459" y="461010"/>
                  </a:lnTo>
                  <a:lnTo>
                    <a:pt x="706628" y="461010"/>
                  </a:lnTo>
                  <a:lnTo>
                    <a:pt x="708659" y="463550"/>
                  </a:lnTo>
                  <a:lnTo>
                    <a:pt x="711707" y="469900"/>
                  </a:lnTo>
                  <a:lnTo>
                    <a:pt x="714755" y="482600"/>
                  </a:lnTo>
                  <a:lnTo>
                    <a:pt x="714755" y="490220"/>
                  </a:lnTo>
                  <a:lnTo>
                    <a:pt x="713232" y="497840"/>
                  </a:lnTo>
                  <a:lnTo>
                    <a:pt x="710184" y="504190"/>
                  </a:lnTo>
                  <a:lnTo>
                    <a:pt x="708255" y="509270"/>
                  </a:lnTo>
                  <a:lnTo>
                    <a:pt x="705040" y="515620"/>
                  </a:lnTo>
                  <a:lnTo>
                    <a:pt x="700968" y="523240"/>
                  </a:lnTo>
                  <a:lnTo>
                    <a:pt x="696467" y="529590"/>
                  </a:lnTo>
                  <a:lnTo>
                    <a:pt x="629412" y="614680"/>
                  </a:lnTo>
                  <a:close/>
                </a:path>
                <a:path w="937259" h="772160">
                  <a:moveTo>
                    <a:pt x="701039" y="671830"/>
                  </a:moveTo>
                  <a:lnTo>
                    <a:pt x="659891" y="640080"/>
                  </a:lnTo>
                  <a:lnTo>
                    <a:pt x="762000" y="506730"/>
                  </a:lnTo>
                  <a:lnTo>
                    <a:pt x="803148" y="538480"/>
                  </a:lnTo>
                  <a:lnTo>
                    <a:pt x="701039" y="671830"/>
                  </a:lnTo>
                  <a:close/>
                </a:path>
                <a:path w="937259" h="772160">
                  <a:moveTo>
                    <a:pt x="845819" y="772160"/>
                  </a:moveTo>
                  <a:lnTo>
                    <a:pt x="842771" y="770890"/>
                  </a:lnTo>
                  <a:lnTo>
                    <a:pt x="838200" y="770890"/>
                  </a:lnTo>
                  <a:lnTo>
                    <a:pt x="835151" y="768350"/>
                  </a:lnTo>
                  <a:lnTo>
                    <a:pt x="826007" y="765810"/>
                  </a:lnTo>
                  <a:lnTo>
                    <a:pt x="822959" y="764540"/>
                  </a:lnTo>
                  <a:lnTo>
                    <a:pt x="813816" y="762000"/>
                  </a:lnTo>
                  <a:lnTo>
                    <a:pt x="809244" y="758190"/>
                  </a:lnTo>
                  <a:lnTo>
                    <a:pt x="800100" y="754380"/>
                  </a:lnTo>
                  <a:lnTo>
                    <a:pt x="795528" y="749300"/>
                  </a:lnTo>
                  <a:lnTo>
                    <a:pt x="787169" y="742950"/>
                  </a:lnTo>
                  <a:lnTo>
                    <a:pt x="780097" y="735330"/>
                  </a:lnTo>
                  <a:lnTo>
                    <a:pt x="773882" y="728980"/>
                  </a:lnTo>
                  <a:lnTo>
                    <a:pt x="768096" y="721360"/>
                  </a:lnTo>
                  <a:lnTo>
                    <a:pt x="762952" y="715010"/>
                  </a:lnTo>
                  <a:lnTo>
                    <a:pt x="758951" y="707390"/>
                  </a:lnTo>
                  <a:lnTo>
                    <a:pt x="756094" y="699770"/>
                  </a:lnTo>
                  <a:lnTo>
                    <a:pt x="754380" y="690880"/>
                  </a:lnTo>
                  <a:lnTo>
                    <a:pt x="753546" y="683260"/>
                  </a:lnTo>
                  <a:lnTo>
                    <a:pt x="753427" y="674370"/>
                  </a:lnTo>
                  <a:lnTo>
                    <a:pt x="754165" y="665480"/>
                  </a:lnTo>
                  <a:lnTo>
                    <a:pt x="774191" y="622300"/>
                  </a:lnTo>
                  <a:lnTo>
                    <a:pt x="820864" y="588010"/>
                  </a:lnTo>
                  <a:lnTo>
                    <a:pt x="838200" y="584200"/>
                  </a:lnTo>
                  <a:lnTo>
                    <a:pt x="846200" y="585470"/>
                  </a:lnTo>
                  <a:lnTo>
                    <a:pt x="854201" y="585470"/>
                  </a:lnTo>
                  <a:lnTo>
                    <a:pt x="870203" y="590550"/>
                  </a:lnTo>
                  <a:lnTo>
                    <a:pt x="886015" y="598170"/>
                  </a:lnTo>
                  <a:lnTo>
                    <a:pt x="893563" y="603250"/>
                  </a:lnTo>
                  <a:lnTo>
                    <a:pt x="900684" y="609600"/>
                  </a:lnTo>
                  <a:lnTo>
                    <a:pt x="906375" y="613410"/>
                  </a:lnTo>
                  <a:lnTo>
                    <a:pt x="911923" y="617220"/>
                  </a:lnTo>
                  <a:lnTo>
                    <a:pt x="917185" y="623570"/>
                  </a:lnTo>
                  <a:lnTo>
                    <a:pt x="922019" y="628650"/>
                  </a:lnTo>
                  <a:lnTo>
                    <a:pt x="924174" y="631190"/>
                  </a:lnTo>
                  <a:lnTo>
                    <a:pt x="847344" y="631190"/>
                  </a:lnTo>
                  <a:lnTo>
                    <a:pt x="839342" y="635000"/>
                  </a:lnTo>
                  <a:lnTo>
                    <a:pt x="809339" y="664210"/>
                  </a:lnTo>
                  <a:lnTo>
                    <a:pt x="801623" y="690880"/>
                  </a:lnTo>
                  <a:lnTo>
                    <a:pt x="803624" y="699770"/>
                  </a:lnTo>
                  <a:lnTo>
                    <a:pt x="807339" y="707390"/>
                  </a:lnTo>
                  <a:lnTo>
                    <a:pt x="812768" y="713740"/>
                  </a:lnTo>
                  <a:lnTo>
                    <a:pt x="819912" y="720090"/>
                  </a:lnTo>
                  <a:lnTo>
                    <a:pt x="824484" y="725170"/>
                  </a:lnTo>
                  <a:lnTo>
                    <a:pt x="829055" y="727710"/>
                  </a:lnTo>
                  <a:lnTo>
                    <a:pt x="835151" y="728980"/>
                  </a:lnTo>
                  <a:lnTo>
                    <a:pt x="844296" y="732790"/>
                  </a:lnTo>
                  <a:lnTo>
                    <a:pt x="847344" y="732790"/>
                  </a:lnTo>
                  <a:lnTo>
                    <a:pt x="851916" y="734060"/>
                  </a:lnTo>
                  <a:lnTo>
                    <a:pt x="869187" y="734060"/>
                  </a:lnTo>
                  <a:lnTo>
                    <a:pt x="873251" y="736600"/>
                  </a:lnTo>
                  <a:lnTo>
                    <a:pt x="845819" y="772160"/>
                  </a:lnTo>
                  <a:close/>
                </a:path>
                <a:path w="937259" h="772160">
                  <a:moveTo>
                    <a:pt x="909828" y="688340"/>
                  </a:moveTo>
                  <a:lnTo>
                    <a:pt x="905255" y="685800"/>
                  </a:lnTo>
                  <a:lnTo>
                    <a:pt x="903732" y="681990"/>
                  </a:lnTo>
                  <a:lnTo>
                    <a:pt x="903732" y="678180"/>
                  </a:lnTo>
                  <a:lnTo>
                    <a:pt x="902207" y="674370"/>
                  </a:lnTo>
                  <a:lnTo>
                    <a:pt x="902207" y="671830"/>
                  </a:lnTo>
                  <a:lnTo>
                    <a:pt x="900684" y="666750"/>
                  </a:lnTo>
                  <a:lnTo>
                    <a:pt x="899159" y="664210"/>
                  </a:lnTo>
                  <a:lnTo>
                    <a:pt x="897635" y="659130"/>
                  </a:lnTo>
                  <a:lnTo>
                    <a:pt x="894587" y="654050"/>
                  </a:lnTo>
                  <a:lnTo>
                    <a:pt x="891539" y="651510"/>
                  </a:lnTo>
                  <a:lnTo>
                    <a:pt x="888491" y="647700"/>
                  </a:lnTo>
                  <a:lnTo>
                    <a:pt x="880871" y="640080"/>
                  </a:lnTo>
                  <a:lnTo>
                    <a:pt x="872847" y="635000"/>
                  </a:lnTo>
                  <a:lnTo>
                    <a:pt x="864679" y="631190"/>
                  </a:lnTo>
                  <a:lnTo>
                    <a:pt x="924174" y="631190"/>
                  </a:lnTo>
                  <a:lnTo>
                    <a:pt x="926330" y="633730"/>
                  </a:lnTo>
                  <a:lnTo>
                    <a:pt x="930211" y="640080"/>
                  </a:lnTo>
                  <a:lnTo>
                    <a:pt x="933807" y="646430"/>
                  </a:lnTo>
                  <a:lnTo>
                    <a:pt x="937259" y="652780"/>
                  </a:lnTo>
                  <a:lnTo>
                    <a:pt x="909828" y="688340"/>
                  </a:lnTo>
                  <a:close/>
                </a:path>
                <a:path w="937259" h="772160">
                  <a:moveTo>
                    <a:pt x="869187" y="734060"/>
                  </a:moveTo>
                  <a:lnTo>
                    <a:pt x="859535" y="734060"/>
                  </a:lnTo>
                  <a:lnTo>
                    <a:pt x="862584" y="732790"/>
                  </a:lnTo>
                  <a:lnTo>
                    <a:pt x="867155" y="732790"/>
                  </a:lnTo>
                  <a:lnTo>
                    <a:pt x="869187" y="734060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2318003" y="5521451"/>
            <a:ext cx="4509770" cy="471170"/>
          </a:xfrm>
          <a:custGeom>
            <a:avLst/>
            <a:gdLst/>
            <a:ahLst/>
            <a:cxnLst/>
            <a:rect l="l" t="t" r="r" b="b"/>
            <a:pathLst>
              <a:path w="4509770" h="471170">
                <a:moveTo>
                  <a:pt x="4507992" y="470916"/>
                </a:moveTo>
                <a:lnTo>
                  <a:pt x="1524" y="470916"/>
                </a:lnTo>
                <a:lnTo>
                  <a:pt x="0" y="469392"/>
                </a:lnTo>
                <a:lnTo>
                  <a:pt x="0" y="3048"/>
                </a:lnTo>
                <a:lnTo>
                  <a:pt x="1524" y="0"/>
                </a:lnTo>
                <a:lnTo>
                  <a:pt x="4507992" y="0"/>
                </a:lnTo>
                <a:lnTo>
                  <a:pt x="4509516" y="3048"/>
                </a:lnTo>
                <a:lnTo>
                  <a:pt x="4509516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461772"/>
                </a:lnTo>
                <a:lnTo>
                  <a:pt x="4572" y="461772"/>
                </a:lnTo>
                <a:lnTo>
                  <a:pt x="9144" y="466344"/>
                </a:lnTo>
                <a:lnTo>
                  <a:pt x="4509516" y="466344"/>
                </a:lnTo>
                <a:lnTo>
                  <a:pt x="4509516" y="469392"/>
                </a:lnTo>
                <a:lnTo>
                  <a:pt x="4507992" y="470916"/>
                </a:lnTo>
                <a:close/>
              </a:path>
              <a:path w="4509770" h="471170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4509770" h="471170">
                <a:moveTo>
                  <a:pt x="4500372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4500372" y="4572"/>
                </a:lnTo>
                <a:lnTo>
                  <a:pt x="4500372" y="9144"/>
                </a:lnTo>
                <a:close/>
              </a:path>
              <a:path w="4509770" h="471170">
                <a:moveTo>
                  <a:pt x="4500372" y="466344"/>
                </a:moveTo>
                <a:lnTo>
                  <a:pt x="4500372" y="4572"/>
                </a:lnTo>
                <a:lnTo>
                  <a:pt x="4504944" y="9144"/>
                </a:lnTo>
                <a:lnTo>
                  <a:pt x="4509516" y="9144"/>
                </a:lnTo>
                <a:lnTo>
                  <a:pt x="4509516" y="461772"/>
                </a:lnTo>
                <a:lnTo>
                  <a:pt x="4504944" y="461772"/>
                </a:lnTo>
                <a:lnTo>
                  <a:pt x="4500372" y="466344"/>
                </a:lnTo>
                <a:close/>
              </a:path>
              <a:path w="4509770" h="471170">
                <a:moveTo>
                  <a:pt x="4509516" y="9144"/>
                </a:moveTo>
                <a:lnTo>
                  <a:pt x="4504944" y="9144"/>
                </a:lnTo>
                <a:lnTo>
                  <a:pt x="4500372" y="4572"/>
                </a:lnTo>
                <a:lnTo>
                  <a:pt x="4509516" y="4572"/>
                </a:lnTo>
                <a:lnTo>
                  <a:pt x="4509516" y="9144"/>
                </a:lnTo>
                <a:close/>
              </a:path>
              <a:path w="4509770" h="471170">
                <a:moveTo>
                  <a:pt x="9144" y="466344"/>
                </a:moveTo>
                <a:lnTo>
                  <a:pt x="4572" y="461772"/>
                </a:lnTo>
                <a:lnTo>
                  <a:pt x="9144" y="461772"/>
                </a:lnTo>
                <a:lnTo>
                  <a:pt x="9144" y="466344"/>
                </a:lnTo>
                <a:close/>
              </a:path>
              <a:path w="4509770" h="471170">
                <a:moveTo>
                  <a:pt x="4500372" y="466344"/>
                </a:moveTo>
                <a:lnTo>
                  <a:pt x="9144" y="466344"/>
                </a:lnTo>
                <a:lnTo>
                  <a:pt x="9144" y="461772"/>
                </a:lnTo>
                <a:lnTo>
                  <a:pt x="4500372" y="461772"/>
                </a:lnTo>
                <a:lnTo>
                  <a:pt x="4500372" y="466344"/>
                </a:lnTo>
                <a:close/>
              </a:path>
              <a:path w="4509770" h="471170">
                <a:moveTo>
                  <a:pt x="4509516" y="466344"/>
                </a:moveTo>
                <a:lnTo>
                  <a:pt x="4500372" y="466344"/>
                </a:lnTo>
                <a:lnTo>
                  <a:pt x="4504944" y="461772"/>
                </a:lnTo>
                <a:lnTo>
                  <a:pt x="4509516" y="461772"/>
                </a:lnTo>
                <a:lnTo>
                  <a:pt x="4509516" y="466344"/>
                </a:lnTo>
                <a:close/>
              </a:path>
            </a:pathLst>
          </a:custGeom>
          <a:solidFill>
            <a:srgbClr val="007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401284" y="5557474"/>
            <a:ext cx="426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70BF"/>
                </a:solidFill>
                <a:latin typeface="Tahoma"/>
                <a:cs typeface="Tahoma"/>
              </a:rPr>
              <a:t>How</a:t>
            </a:r>
            <a:r>
              <a:rPr sz="2400" b="1" spc="-5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70BF"/>
                </a:solidFill>
                <a:latin typeface="Tahoma"/>
                <a:cs typeface="Tahoma"/>
              </a:rPr>
              <a:t>to</a:t>
            </a:r>
            <a:r>
              <a:rPr sz="2400" b="1" spc="-4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70BF"/>
                </a:solidFill>
                <a:latin typeface="Tahoma"/>
                <a:cs typeface="Tahoma"/>
              </a:rPr>
              <a:t>avoid</a:t>
            </a:r>
            <a:r>
              <a:rPr sz="2400" b="1" spc="-5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70BF"/>
                </a:solidFill>
                <a:latin typeface="Tahoma"/>
                <a:cs typeface="Tahoma"/>
              </a:rPr>
              <a:t>busy</a:t>
            </a:r>
            <a:r>
              <a:rPr sz="2400" b="1" spc="-3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0070BF"/>
                </a:solidFill>
                <a:latin typeface="Tahoma"/>
                <a:cs typeface="Tahoma"/>
              </a:rPr>
              <a:t>waiting?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Example:</a:t>
            </a:r>
            <a:r>
              <a:rPr spc="-70" dirty="0"/>
              <a:t> </a:t>
            </a:r>
            <a:r>
              <a:rPr dirty="0"/>
              <a:t>Print</a:t>
            </a:r>
            <a:r>
              <a:rPr spc="-70" dirty="0"/>
              <a:t> </a:t>
            </a:r>
            <a:r>
              <a:rPr spc="-10" dirty="0"/>
              <a:t>Spooler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03383" y="1090397"/>
            <a:ext cx="5028565" cy="249745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615"/>
              </a:spcBef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If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process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wishes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to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print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20" dirty="0">
                <a:latin typeface="Tahoma"/>
                <a:cs typeface="Tahoma"/>
              </a:rPr>
              <a:t>file</a:t>
            </a:r>
            <a:endParaRPr sz="21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It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adds</a:t>
            </a:r>
            <a:r>
              <a:rPr sz="1900" spc="-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its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name</a:t>
            </a:r>
            <a:r>
              <a:rPr sz="1900" spc="-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in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Spooler</a:t>
            </a:r>
            <a:r>
              <a:rPr sz="1900" spc="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Directory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650"/>
              </a:spcBef>
              <a:buFont typeface="Tahoma"/>
              <a:buChar char="–"/>
            </a:pPr>
            <a:endParaRPr sz="19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The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printer</a:t>
            </a:r>
            <a:r>
              <a:rPr sz="2100" spc="-3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process</a:t>
            </a:r>
            <a:endParaRPr sz="21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Periodically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checks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spooler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directory</a:t>
            </a:r>
            <a:endParaRPr sz="19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Prints</a:t>
            </a:r>
            <a:r>
              <a:rPr sz="1900" spc="-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spc="-20" dirty="0">
                <a:latin typeface="Tahoma"/>
                <a:cs typeface="Tahoma"/>
              </a:rPr>
              <a:t>file</a:t>
            </a:r>
            <a:endParaRPr sz="19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Removes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its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name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from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directory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Busy-</a:t>
            </a:r>
            <a:r>
              <a:rPr spc="-10" dirty="0"/>
              <a:t>waiting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03383" y="1090397"/>
            <a:ext cx="7909559" cy="448754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615"/>
              </a:spcBef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Problem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with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hardware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and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software</a:t>
            </a:r>
            <a:r>
              <a:rPr sz="2100" spc="-5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based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implementations</a:t>
            </a:r>
            <a:endParaRPr sz="2100">
              <a:latin typeface="Tahoma"/>
              <a:cs typeface="Tahoma"/>
            </a:endParaRPr>
          </a:p>
          <a:p>
            <a:pPr marL="756285" marR="103505" lvl="1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If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one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thread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already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has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lock,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and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another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thread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wants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spc="-25" dirty="0">
                <a:latin typeface="Tahoma"/>
                <a:cs typeface="Tahoma"/>
              </a:rPr>
              <a:t>to </a:t>
            </a:r>
            <a:r>
              <a:rPr sz="1900" dirty="0">
                <a:latin typeface="Tahoma"/>
                <a:cs typeface="Tahoma"/>
              </a:rPr>
              <a:t>acquire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-20" dirty="0">
                <a:latin typeface="Tahoma"/>
                <a:cs typeface="Tahoma"/>
              </a:rPr>
              <a:t>lock</a:t>
            </a:r>
            <a:endParaRPr sz="19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Acquiring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thread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waste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CPU’s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time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by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executing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Idle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spc="-20" dirty="0">
                <a:latin typeface="Tahoma"/>
                <a:cs typeface="Tahoma"/>
              </a:rPr>
              <a:t>loop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365"/>
              </a:spcBef>
              <a:buFont typeface="Tahoma"/>
              <a:buChar char="–"/>
            </a:pPr>
            <a:endParaRPr sz="1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To</a:t>
            </a:r>
            <a:r>
              <a:rPr sz="2100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avoid</a:t>
            </a:r>
            <a:r>
              <a:rPr sz="2100" spc="-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CPU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20" dirty="0">
                <a:solidFill>
                  <a:srgbClr val="0070BF"/>
                </a:solidFill>
                <a:latin typeface="Tahoma"/>
                <a:cs typeface="Tahoma"/>
              </a:rPr>
              <a:t>time</a:t>
            </a:r>
            <a:endParaRPr sz="21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If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thread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(process)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cannot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enter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critical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section</a:t>
            </a:r>
            <a:endParaRPr sz="21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64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T’s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status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should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be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changed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from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Running</a:t>
            </a:r>
            <a:r>
              <a:rPr sz="1900" spc="-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Blocked</a:t>
            </a:r>
            <a:endParaRPr sz="19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T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should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be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removed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from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ready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list</a:t>
            </a:r>
            <a:r>
              <a:rPr sz="1900" spc="-3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and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entered</a:t>
            </a:r>
            <a:r>
              <a:rPr sz="1900" spc="-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in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block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20" dirty="0">
                <a:solidFill>
                  <a:srgbClr val="0070BF"/>
                </a:solidFill>
                <a:latin typeface="Tahoma"/>
                <a:cs typeface="Tahoma"/>
              </a:rPr>
              <a:t>list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360"/>
              </a:spcBef>
              <a:buFont typeface="Tahoma"/>
              <a:buChar char="–"/>
            </a:pPr>
            <a:endParaRPr sz="19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When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enters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critical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section</a:t>
            </a:r>
            <a:endParaRPr sz="21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T’s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status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should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be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changed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from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Blocked</a:t>
            </a:r>
            <a:r>
              <a:rPr sz="1900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Ready/Running</a:t>
            </a:r>
            <a:endParaRPr sz="19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T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should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be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entered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in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ready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20" dirty="0">
                <a:solidFill>
                  <a:srgbClr val="0070BF"/>
                </a:solidFill>
                <a:latin typeface="Tahoma"/>
                <a:cs typeface="Tahoma"/>
              </a:rPr>
              <a:t>list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Busy-</a:t>
            </a:r>
            <a:r>
              <a:rPr spc="-10" dirty="0"/>
              <a:t>waiting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7124" y="1705355"/>
            <a:ext cx="3378708" cy="6141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05460" y="1860295"/>
            <a:ext cx="855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33333"/>
                </a:solidFill>
                <a:latin typeface="Tahoma"/>
                <a:cs typeface="Tahoma"/>
              </a:rPr>
              <a:t>Running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8163" y="1860295"/>
            <a:ext cx="644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33333"/>
                </a:solidFill>
                <a:latin typeface="Tahoma"/>
                <a:cs typeface="Tahoma"/>
              </a:rPr>
              <a:t>Ready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79813" y="1444280"/>
            <a:ext cx="7912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33333"/>
                </a:solidFill>
                <a:latin typeface="Tahoma"/>
                <a:cs typeface="Tahoma"/>
              </a:rPr>
              <a:t>Dispatch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7124" y="4360164"/>
            <a:ext cx="1284732" cy="61417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138912" y="4515085"/>
            <a:ext cx="801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33333"/>
                </a:solidFill>
                <a:latin typeface="Tahoma"/>
                <a:cs typeface="Tahoma"/>
              </a:rPr>
              <a:t>Blocked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35667" y="2314955"/>
            <a:ext cx="1805939" cy="2115820"/>
          </a:xfrm>
          <a:custGeom>
            <a:avLst/>
            <a:gdLst/>
            <a:ahLst/>
            <a:cxnLst/>
            <a:rect l="l" t="t" r="r" b="b"/>
            <a:pathLst>
              <a:path w="1805939" h="2115820">
                <a:moveTo>
                  <a:pt x="76200" y="76200"/>
                </a:moveTo>
                <a:lnTo>
                  <a:pt x="63246" y="50292"/>
                </a:lnTo>
                <a:lnTo>
                  <a:pt x="38100" y="0"/>
                </a:lnTo>
                <a:lnTo>
                  <a:pt x="0" y="76200"/>
                </a:lnTo>
                <a:lnTo>
                  <a:pt x="32004" y="54444"/>
                </a:lnTo>
                <a:lnTo>
                  <a:pt x="32004" y="2051304"/>
                </a:lnTo>
                <a:lnTo>
                  <a:pt x="44196" y="2051304"/>
                </a:lnTo>
                <a:lnTo>
                  <a:pt x="44196" y="54444"/>
                </a:lnTo>
                <a:lnTo>
                  <a:pt x="76200" y="76200"/>
                </a:lnTo>
                <a:close/>
              </a:path>
              <a:path w="1805939" h="2115820">
                <a:moveTo>
                  <a:pt x="1805940" y="15240"/>
                </a:moveTo>
                <a:lnTo>
                  <a:pt x="1795272" y="7620"/>
                </a:lnTo>
                <a:lnTo>
                  <a:pt x="536003" y="2063838"/>
                </a:lnTo>
                <a:lnTo>
                  <a:pt x="519684" y="2029980"/>
                </a:lnTo>
                <a:lnTo>
                  <a:pt x="512064" y="2115324"/>
                </a:lnTo>
                <a:lnTo>
                  <a:pt x="577900" y="2074176"/>
                </a:lnTo>
                <a:lnTo>
                  <a:pt x="585216" y="2069592"/>
                </a:lnTo>
                <a:lnTo>
                  <a:pt x="546074" y="2070900"/>
                </a:lnTo>
                <a:lnTo>
                  <a:pt x="180594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59144" y="2847240"/>
            <a:ext cx="1338580" cy="708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0"/>
              </a:spcBef>
            </a:pPr>
            <a:r>
              <a:rPr sz="1600" dirty="0">
                <a:solidFill>
                  <a:srgbClr val="333333"/>
                </a:solidFill>
                <a:latin typeface="Tahoma"/>
                <a:cs typeface="Tahoma"/>
              </a:rPr>
              <a:t>Can</a:t>
            </a:r>
            <a:r>
              <a:rPr sz="1600" spc="-2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333333"/>
                </a:solidFill>
                <a:latin typeface="Tahoma"/>
                <a:cs typeface="Tahoma"/>
              </a:rPr>
              <a:t>Enter</a:t>
            </a:r>
            <a:r>
              <a:rPr sz="1600" spc="-25" dirty="0">
                <a:solidFill>
                  <a:srgbClr val="333333"/>
                </a:solidFill>
                <a:latin typeface="Tahoma"/>
                <a:cs typeface="Tahoma"/>
              </a:rPr>
              <a:t> the </a:t>
            </a:r>
            <a:r>
              <a:rPr sz="1600" dirty="0">
                <a:solidFill>
                  <a:srgbClr val="0070BF"/>
                </a:solidFill>
                <a:latin typeface="Tahoma"/>
                <a:cs typeface="Tahoma"/>
              </a:rPr>
              <a:t>Critical</a:t>
            </a:r>
            <a:r>
              <a:rPr sz="1600" spc="-3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70BF"/>
                </a:solidFill>
                <a:latin typeface="Tahoma"/>
                <a:cs typeface="Tahoma"/>
              </a:rPr>
              <a:t>Section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  <p:sp>
        <p:nvSpPr>
          <p:cNvPr id="11" name="object 11"/>
          <p:cNvSpPr txBox="1"/>
          <p:nvPr/>
        </p:nvSpPr>
        <p:spPr>
          <a:xfrm>
            <a:off x="4867160" y="3063687"/>
            <a:ext cx="1547495" cy="708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0"/>
              </a:spcBef>
            </a:pPr>
            <a:r>
              <a:rPr sz="1600" dirty="0">
                <a:solidFill>
                  <a:srgbClr val="333333"/>
                </a:solidFill>
                <a:latin typeface="Tahoma"/>
                <a:cs typeface="Tahoma"/>
              </a:rPr>
              <a:t>Cannot</a:t>
            </a:r>
            <a:r>
              <a:rPr sz="1600" spc="-3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333333"/>
                </a:solidFill>
                <a:latin typeface="Tahoma"/>
                <a:cs typeface="Tahoma"/>
              </a:rPr>
              <a:t>Enter</a:t>
            </a:r>
            <a:r>
              <a:rPr sz="1600" spc="-3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ahoma"/>
                <a:cs typeface="Tahoma"/>
              </a:rPr>
              <a:t>the </a:t>
            </a:r>
            <a:r>
              <a:rPr sz="1600" dirty="0">
                <a:solidFill>
                  <a:srgbClr val="0070BF"/>
                </a:solidFill>
                <a:latin typeface="Tahoma"/>
                <a:cs typeface="Tahoma"/>
              </a:rPr>
              <a:t>Critical</a:t>
            </a:r>
            <a:r>
              <a:rPr sz="1600" spc="-3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70BF"/>
                </a:solidFill>
                <a:latin typeface="Tahoma"/>
                <a:cs typeface="Tahoma"/>
              </a:rPr>
              <a:t>Section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5368" y="5630698"/>
            <a:ext cx="2929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70BF"/>
                </a:solidFill>
                <a:latin typeface="Tahoma"/>
                <a:cs typeface="Tahoma"/>
              </a:rPr>
              <a:t>No</a:t>
            </a:r>
            <a:r>
              <a:rPr sz="2400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70BF"/>
                </a:solidFill>
                <a:latin typeface="Tahoma"/>
                <a:cs typeface="Tahoma"/>
              </a:rPr>
              <a:t>CPU</a:t>
            </a:r>
            <a:r>
              <a:rPr sz="2400" spc="-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70BF"/>
                </a:solidFill>
                <a:latin typeface="Tahoma"/>
                <a:cs typeface="Tahoma"/>
              </a:rPr>
              <a:t>time</a:t>
            </a:r>
            <a:r>
              <a:rPr sz="2400" spc="-3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70BF"/>
                </a:solidFill>
                <a:latin typeface="Tahoma"/>
                <a:cs typeface="Tahoma"/>
              </a:rPr>
              <a:t>wastage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Sleep/Block</a:t>
            </a:r>
            <a:r>
              <a:rPr spc="-75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dirty="0"/>
              <a:t>Wakeup</a:t>
            </a:r>
            <a:r>
              <a:rPr spc="-60" dirty="0"/>
              <a:t> </a:t>
            </a:r>
            <a:r>
              <a:rPr spc="-10" dirty="0"/>
              <a:t>Implementation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0683" y="1145532"/>
            <a:ext cx="8058784" cy="3986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030" indent="-34163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367030" algn="l"/>
              </a:tabLst>
            </a:pPr>
            <a:r>
              <a:rPr sz="2100" dirty="0">
                <a:solidFill>
                  <a:srgbClr val="0070BF"/>
                </a:solidFill>
                <a:latin typeface="Consolas"/>
                <a:cs typeface="Consolas"/>
              </a:rPr>
              <a:t>sleep()/block()</a:t>
            </a:r>
            <a:r>
              <a:rPr sz="2100" spc="-8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100" dirty="0">
                <a:latin typeface="Tahoma"/>
                <a:cs typeface="Tahoma"/>
              </a:rPr>
              <a:t>and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10" dirty="0">
                <a:solidFill>
                  <a:srgbClr val="0070BF"/>
                </a:solidFill>
                <a:latin typeface="Consolas"/>
                <a:cs typeface="Consolas"/>
              </a:rPr>
              <a:t>wakeup()</a:t>
            </a:r>
            <a:r>
              <a:rPr sz="2100" spc="-509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100" b="1" dirty="0">
                <a:latin typeface="Tahoma"/>
                <a:cs typeface="Tahoma"/>
              </a:rPr>
              <a:t>can</a:t>
            </a:r>
            <a:r>
              <a:rPr sz="2100" b="1" spc="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be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two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system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calls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buFont typeface="Consolas"/>
              <a:buChar char="•"/>
            </a:pPr>
            <a:endParaRPr sz="2100">
              <a:latin typeface="Tahoma"/>
              <a:cs typeface="Tahoma"/>
            </a:endParaRPr>
          </a:p>
          <a:p>
            <a:pPr marL="368935" indent="-343535">
              <a:lnSpc>
                <a:spcPts val="2465"/>
              </a:lnSpc>
              <a:buChar char="•"/>
              <a:tabLst>
                <a:tab pos="368935" algn="l"/>
              </a:tabLst>
            </a:pPr>
            <a:r>
              <a:rPr sz="2100" dirty="0">
                <a:latin typeface="Tahoma"/>
                <a:cs typeface="Tahoma"/>
              </a:rPr>
              <a:t>When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process P</a:t>
            </a:r>
            <a:r>
              <a:rPr sz="2100" baseline="-19841" dirty="0">
                <a:latin typeface="Tahoma"/>
                <a:cs typeface="Tahoma"/>
              </a:rPr>
              <a:t>i</a:t>
            </a:r>
            <a:r>
              <a:rPr sz="2100" spc="315" baseline="-19841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determines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that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it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can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not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enter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the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CS it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calls</a:t>
            </a:r>
            <a:endParaRPr sz="2100">
              <a:latin typeface="Tahoma"/>
              <a:cs typeface="Tahoma"/>
            </a:endParaRPr>
          </a:p>
          <a:p>
            <a:pPr marL="367665">
              <a:lnSpc>
                <a:spcPts val="2465"/>
              </a:lnSpc>
            </a:pPr>
            <a:r>
              <a:rPr sz="2100" spc="-10" dirty="0">
                <a:solidFill>
                  <a:srgbClr val="0070BF"/>
                </a:solidFill>
                <a:latin typeface="Consolas"/>
                <a:cs typeface="Consolas"/>
              </a:rPr>
              <a:t>sleep()/block()</a:t>
            </a:r>
            <a:endParaRPr sz="2100">
              <a:latin typeface="Consolas"/>
              <a:cs typeface="Consolas"/>
            </a:endParaRPr>
          </a:p>
          <a:p>
            <a:pPr marL="481965">
              <a:lnSpc>
                <a:spcPct val="100000"/>
              </a:lnSpc>
              <a:spcBef>
                <a:spcPts val="575"/>
              </a:spcBef>
              <a:tabLst>
                <a:tab pos="768985" algn="l"/>
              </a:tabLst>
            </a:pPr>
            <a:r>
              <a:rPr sz="1900" spc="-50" dirty="0">
                <a:latin typeface="Tahoma"/>
                <a:cs typeface="Tahoma"/>
              </a:rPr>
              <a:t>–</a:t>
            </a:r>
            <a:r>
              <a:rPr sz="1900" dirty="0">
                <a:latin typeface="Tahoma"/>
                <a:cs typeface="Tahoma"/>
              </a:rPr>
              <a:t>	Pi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entered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in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block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spc="-20" dirty="0">
                <a:latin typeface="Tahoma"/>
                <a:cs typeface="Tahoma"/>
              </a:rPr>
              <a:t>list</a:t>
            </a:r>
            <a:endParaRPr sz="1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900">
              <a:latin typeface="Tahoma"/>
              <a:cs typeface="Tahoma"/>
            </a:endParaRPr>
          </a:p>
          <a:p>
            <a:pPr marL="368935" indent="-343535">
              <a:lnSpc>
                <a:spcPts val="2465"/>
              </a:lnSpc>
              <a:buChar char="•"/>
              <a:tabLst>
                <a:tab pos="368935" algn="l"/>
              </a:tabLst>
            </a:pPr>
            <a:r>
              <a:rPr sz="2100" dirty="0">
                <a:latin typeface="Tahoma"/>
                <a:cs typeface="Tahoma"/>
              </a:rPr>
              <a:t>When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the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other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process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finishes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with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the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CS,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it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wakes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up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25" dirty="0">
                <a:latin typeface="Tahoma"/>
                <a:cs typeface="Tahoma"/>
              </a:rPr>
              <a:t>P</a:t>
            </a:r>
            <a:r>
              <a:rPr sz="2100" spc="-37" baseline="-19841" dirty="0">
                <a:latin typeface="Tahoma"/>
                <a:cs typeface="Tahoma"/>
              </a:rPr>
              <a:t>i</a:t>
            </a:r>
            <a:r>
              <a:rPr sz="2100" spc="-25" dirty="0">
                <a:latin typeface="Tahoma"/>
                <a:cs typeface="Tahoma"/>
              </a:rPr>
              <a:t>,</a:t>
            </a:r>
            <a:endParaRPr sz="2100">
              <a:latin typeface="Tahoma"/>
              <a:cs typeface="Tahoma"/>
            </a:endParaRPr>
          </a:p>
          <a:p>
            <a:pPr marL="367665">
              <a:lnSpc>
                <a:spcPts val="2465"/>
              </a:lnSpc>
            </a:pPr>
            <a:r>
              <a:rPr sz="2100" spc="-10" dirty="0">
                <a:solidFill>
                  <a:srgbClr val="0070BF"/>
                </a:solidFill>
                <a:latin typeface="Consolas"/>
                <a:cs typeface="Consolas"/>
              </a:rPr>
              <a:t>wakeup(P</a:t>
            </a:r>
            <a:r>
              <a:rPr sz="2100" spc="-15" baseline="-19841" dirty="0">
                <a:solidFill>
                  <a:srgbClr val="0070BF"/>
                </a:solidFill>
                <a:latin typeface="Consolas"/>
                <a:cs typeface="Consolas"/>
              </a:rPr>
              <a:t>i</a:t>
            </a:r>
            <a:r>
              <a:rPr sz="2100" spc="-10" dirty="0">
                <a:solidFill>
                  <a:srgbClr val="0070BF"/>
                </a:solidFill>
                <a:latin typeface="Consolas"/>
                <a:cs typeface="Consolas"/>
              </a:rPr>
              <a:t>)</a:t>
            </a:r>
            <a:endParaRPr sz="2100">
              <a:latin typeface="Consolas"/>
              <a:cs typeface="Consolas"/>
            </a:endParaRPr>
          </a:p>
          <a:p>
            <a:pPr marL="481965">
              <a:lnSpc>
                <a:spcPct val="100000"/>
              </a:lnSpc>
              <a:spcBef>
                <a:spcPts val="575"/>
              </a:spcBef>
              <a:tabLst>
                <a:tab pos="768985" algn="l"/>
              </a:tabLst>
            </a:pPr>
            <a:r>
              <a:rPr sz="1900" spc="-50" dirty="0">
                <a:latin typeface="Tahoma"/>
                <a:cs typeface="Tahoma"/>
              </a:rPr>
              <a:t>–</a:t>
            </a:r>
            <a:r>
              <a:rPr sz="1900" dirty="0">
                <a:latin typeface="Tahoma"/>
                <a:cs typeface="Tahoma"/>
              </a:rPr>
              <a:t>	P</a:t>
            </a:r>
            <a:r>
              <a:rPr sz="1875" baseline="-20000" dirty="0">
                <a:latin typeface="Tahoma"/>
                <a:cs typeface="Tahoma"/>
              </a:rPr>
              <a:t>i</a:t>
            </a:r>
            <a:r>
              <a:rPr sz="1875" spc="232" baseline="-2000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entered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in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ready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spc="-20" dirty="0">
                <a:latin typeface="Tahoma"/>
                <a:cs typeface="Tahoma"/>
              </a:rPr>
              <a:t>list</a:t>
            </a:r>
            <a:endParaRPr sz="1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1900">
              <a:latin typeface="Tahoma"/>
              <a:cs typeface="Tahoma"/>
            </a:endParaRPr>
          </a:p>
          <a:p>
            <a:pPr marL="366395" marR="136525" indent="-341630">
              <a:lnSpc>
                <a:spcPct val="103299"/>
              </a:lnSpc>
              <a:buClr>
                <a:srgbClr val="000000"/>
              </a:buClr>
              <a:buChar char="•"/>
              <a:tabLst>
                <a:tab pos="367665" algn="l"/>
              </a:tabLst>
            </a:pPr>
            <a:r>
              <a:rPr sz="2100" spc="-10" dirty="0">
                <a:solidFill>
                  <a:srgbClr val="0070BF"/>
                </a:solidFill>
                <a:latin typeface="Consolas"/>
                <a:cs typeface="Consolas"/>
              </a:rPr>
              <a:t>wakeup()</a:t>
            </a:r>
            <a:r>
              <a:rPr sz="2100" spc="-509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100" dirty="0">
                <a:latin typeface="Tahoma"/>
                <a:cs typeface="Tahoma"/>
              </a:rPr>
              <a:t>takes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single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input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parameter,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which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is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the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ID of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25" dirty="0">
                <a:latin typeface="Tahoma"/>
                <a:cs typeface="Tahoma"/>
              </a:rPr>
              <a:t>the 	</a:t>
            </a:r>
            <a:r>
              <a:rPr sz="2100" dirty="0">
                <a:latin typeface="Tahoma"/>
                <a:cs typeface="Tahoma"/>
              </a:rPr>
              <a:t>process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to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be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unblocked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Binary</a:t>
            </a:r>
            <a:r>
              <a:rPr spc="-70" dirty="0"/>
              <a:t> </a:t>
            </a:r>
            <a:r>
              <a:rPr spc="-10" dirty="0"/>
              <a:t>Semaphore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383" y="1092218"/>
            <a:ext cx="8209915" cy="79375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Wait:</a:t>
            </a:r>
            <a:r>
              <a:rPr sz="2100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Process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blocks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if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state</a:t>
            </a:r>
            <a:r>
              <a:rPr sz="2100" spc="-6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of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semaphore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is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50" dirty="0">
                <a:latin typeface="Tahoma"/>
                <a:cs typeface="Tahoma"/>
              </a:rPr>
              <a:t>0</a:t>
            </a:r>
            <a:endParaRPr sz="21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Signal:</a:t>
            </a:r>
            <a:r>
              <a:rPr sz="2100" spc="-3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Unblocks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process or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sets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the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state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of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the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semaphore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to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spc="-50" dirty="0">
                <a:latin typeface="Tahoma"/>
                <a:cs typeface="Tahoma"/>
              </a:rPr>
              <a:t>1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6135" y="1965960"/>
            <a:ext cx="4180840" cy="4448810"/>
            <a:chOff x="326135" y="1965960"/>
            <a:chExt cx="4180840" cy="4448810"/>
          </a:xfrm>
        </p:grpSpPr>
        <p:sp>
          <p:nvSpPr>
            <p:cNvPr id="5" name="object 5"/>
            <p:cNvSpPr/>
            <p:nvPr/>
          </p:nvSpPr>
          <p:spPr>
            <a:xfrm>
              <a:off x="330708" y="1970532"/>
              <a:ext cx="4171315" cy="4439920"/>
            </a:xfrm>
            <a:custGeom>
              <a:avLst/>
              <a:gdLst/>
              <a:ahLst/>
              <a:cxnLst/>
              <a:rect l="l" t="t" r="r" b="b"/>
              <a:pathLst>
                <a:path w="4171315" h="4439920">
                  <a:moveTo>
                    <a:pt x="4171188" y="4439412"/>
                  </a:moveTo>
                  <a:lnTo>
                    <a:pt x="0" y="4439412"/>
                  </a:lnTo>
                  <a:lnTo>
                    <a:pt x="0" y="0"/>
                  </a:lnTo>
                  <a:lnTo>
                    <a:pt x="4171188" y="0"/>
                  </a:lnTo>
                  <a:lnTo>
                    <a:pt x="4171188" y="4439412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6135" y="1965960"/>
              <a:ext cx="4180840" cy="4448810"/>
            </a:xfrm>
            <a:custGeom>
              <a:avLst/>
              <a:gdLst/>
              <a:ahLst/>
              <a:cxnLst/>
              <a:rect l="l" t="t" r="r" b="b"/>
              <a:pathLst>
                <a:path w="4180840" h="4448810">
                  <a:moveTo>
                    <a:pt x="4180332" y="4448556"/>
                  </a:moveTo>
                  <a:lnTo>
                    <a:pt x="0" y="4448556"/>
                  </a:lnTo>
                  <a:lnTo>
                    <a:pt x="0" y="0"/>
                  </a:lnTo>
                  <a:lnTo>
                    <a:pt x="4180332" y="0"/>
                  </a:lnTo>
                  <a:lnTo>
                    <a:pt x="4180332" y="4572"/>
                  </a:ln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lnTo>
                    <a:pt x="9144" y="4439412"/>
                  </a:lnTo>
                  <a:lnTo>
                    <a:pt x="4572" y="4439412"/>
                  </a:lnTo>
                  <a:lnTo>
                    <a:pt x="9144" y="4443984"/>
                  </a:lnTo>
                  <a:lnTo>
                    <a:pt x="4180332" y="4443984"/>
                  </a:lnTo>
                  <a:lnTo>
                    <a:pt x="4180332" y="4448556"/>
                  </a:lnTo>
                  <a:close/>
                </a:path>
                <a:path w="4180840" h="4448810">
                  <a:moveTo>
                    <a:pt x="9144" y="9144"/>
                  </a:move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close/>
                </a:path>
                <a:path w="4180840" h="4448810">
                  <a:moveTo>
                    <a:pt x="4171188" y="9144"/>
                  </a:moveTo>
                  <a:lnTo>
                    <a:pt x="9144" y="9144"/>
                  </a:lnTo>
                  <a:lnTo>
                    <a:pt x="9144" y="4572"/>
                  </a:lnTo>
                  <a:lnTo>
                    <a:pt x="4171188" y="4572"/>
                  </a:lnTo>
                  <a:lnTo>
                    <a:pt x="4171188" y="9144"/>
                  </a:lnTo>
                  <a:close/>
                </a:path>
                <a:path w="4180840" h="4448810">
                  <a:moveTo>
                    <a:pt x="4171188" y="4443984"/>
                  </a:moveTo>
                  <a:lnTo>
                    <a:pt x="4171188" y="4572"/>
                  </a:lnTo>
                  <a:lnTo>
                    <a:pt x="4175760" y="9144"/>
                  </a:lnTo>
                  <a:lnTo>
                    <a:pt x="4180332" y="9144"/>
                  </a:lnTo>
                  <a:lnTo>
                    <a:pt x="4180332" y="4439412"/>
                  </a:lnTo>
                  <a:lnTo>
                    <a:pt x="4175760" y="4439412"/>
                  </a:lnTo>
                  <a:lnTo>
                    <a:pt x="4171188" y="4443984"/>
                  </a:lnTo>
                  <a:close/>
                </a:path>
                <a:path w="4180840" h="4448810">
                  <a:moveTo>
                    <a:pt x="4180332" y="9144"/>
                  </a:moveTo>
                  <a:lnTo>
                    <a:pt x="4175760" y="9144"/>
                  </a:lnTo>
                  <a:lnTo>
                    <a:pt x="4171188" y="4572"/>
                  </a:lnTo>
                  <a:lnTo>
                    <a:pt x="4180332" y="4572"/>
                  </a:lnTo>
                  <a:lnTo>
                    <a:pt x="4180332" y="9144"/>
                  </a:lnTo>
                  <a:close/>
                </a:path>
                <a:path w="4180840" h="4448810">
                  <a:moveTo>
                    <a:pt x="9144" y="4443984"/>
                  </a:moveTo>
                  <a:lnTo>
                    <a:pt x="4572" y="4439412"/>
                  </a:lnTo>
                  <a:lnTo>
                    <a:pt x="9144" y="4439412"/>
                  </a:lnTo>
                  <a:lnTo>
                    <a:pt x="9144" y="4443984"/>
                  </a:lnTo>
                  <a:close/>
                </a:path>
                <a:path w="4180840" h="4448810">
                  <a:moveTo>
                    <a:pt x="4171188" y="4443984"/>
                  </a:moveTo>
                  <a:lnTo>
                    <a:pt x="9144" y="4443984"/>
                  </a:lnTo>
                  <a:lnTo>
                    <a:pt x="9144" y="4439412"/>
                  </a:lnTo>
                  <a:lnTo>
                    <a:pt x="4171188" y="4439412"/>
                  </a:lnTo>
                  <a:lnTo>
                    <a:pt x="4171188" y="4443984"/>
                  </a:lnTo>
                  <a:close/>
                </a:path>
                <a:path w="4180840" h="4448810">
                  <a:moveTo>
                    <a:pt x="4180332" y="4443984"/>
                  </a:moveTo>
                  <a:lnTo>
                    <a:pt x="4171188" y="4443984"/>
                  </a:lnTo>
                  <a:lnTo>
                    <a:pt x="4175760" y="4439412"/>
                  </a:lnTo>
                  <a:lnTo>
                    <a:pt x="4180332" y="4439412"/>
                  </a:lnTo>
                  <a:lnTo>
                    <a:pt x="4180332" y="44439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07964" y="1943545"/>
            <a:ext cx="3916679" cy="382968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dirty="0">
                <a:latin typeface="Consolas"/>
                <a:cs typeface="Consolas"/>
              </a:rPr>
              <a:t>struct</a:t>
            </a:r>
            <a:r>
              <a:rPr sz="1600" b="1" spc="-4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bin_sem_t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spc="-50" dirty="0">
                <a:latin typeface="Consolas"/>
                <a:cs typeface="Consolas"/>
              </a:rPr>
              <a:t>{</a:t>
            </a:r>
            <a:endParaRPr sz="1600" dirty="0">
              <a:latin typeface="Consolas"/>
              <a:cs typeface="Consolas"/>
            </a:endParaRPr>
          </a:p>
          <a:p>
            <a:pPr marL="457200" marR="893444">
              <a:lnSpc>
                <a:spcPct val="120000"/>
              </a:lnSpc>
            </a:pPr>
            <a:r>
              <a:rPr sz="1600" b="1" dirty="0">
                <a:latin typeface="Consolas"/>
                <a:cs typeface="Consolas"/>
              </a:rPr>
              <a:t>enum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{zero,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one}</a:t>
            </a:r>
            <a:r>
              <a:rPr sz="1600" spc="-10" dirty="0">
                <a:latin typeface="Consolas"/>
                <a:cs typeface="Consolas"/>
              </a:rPr>
              <a:t> value; </a:t>
            </a:r>
            <a:r>
              <a:rPr sz="1600" dirty="0">
                <a:latin typeface="Consolas"/>
                <a:cs typeface="Consolas"/>
              </a:rPr>
              <a:t>queueType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queue;</a:t>
            </a:r>
            <a:endParaRPr sz="1600" dirty="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latin typeface="Consolas"/>
                <a:cs typeface="Consolas"/>
              </a:rPr>
              <a:t>/*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Can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be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linked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list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of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PCB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spc="-25" dirty="0">
                <a:latin typeface="Consolas"/>
                <a:cs typeface="Consolas"/>
              </a:rPr>
              <a:t>*/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25" dirty="0">
                <a:latin typeface="Consolas"/>
                <a:cs typeface="Consolas"/>
              </a:rPr>
              <a:t>};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latin typeface="Consolas"/>
                <a:cs typeface="Consolas"/>
              </a:rPr>
              <a:t>int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wait(bin_sem_t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s)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50" dirty="0">
                <a:latin typeface="Consolas"/>
                <a:cs typeface="Consolas"/>
              </a:rPr>
              <a:t>{</a:t>
            </a:r>
            <a:endParaRPr sz="1600" dirty="0">
              <a:latin typeface="Consolas"/>
              <a:cs typeface="Consolas"/>
            </a:endParaRPr>
          </a:p>
          <a:p>
            <a:pPr marR="1885314" algn="r">
              <a:lnSpc>
                <a:spcPct val="100000"/>
              </a:lnSpc>
              <a:spcBef>
                <a:spcPts val="384"/>
              </a:spcBef>
            </a:pPr>
            <a:r>
              <a:rPr sz="1600" b="1" dirty="0">
                <a:latin typeface="Consolas"/>
                <a:cs typeface="Consolas"/>
              </a:rPr>
              <a:t>if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(s.value==1)</a:t>
            </a:r>
            <a:endParaRPr sz="1600" dirty="0">
              <a:latin typeface="Consolas"/>
              <a:cs typeface="Consolas"/>
            </a:endParaRPr>
          </a:p>
          <a:p>
            <a:pPr marR="1868170" algn="r">
              <a:lnSpc>
                <a:spcPct val="100000"/>
              </a:lnSpc>
              <a:spcBef>
                <a:spcPts val="384"/>
              </a:spcBef>
            </a:pPr>
            <a:r>
              <a:rPr sz="1600" spc="-10" dirty="0">
                <a:latin typeface="Consolas"/>
                <a:cs typeface="Consolas"/>
              </a:rPr>
              <a:t>s.value=0;</a:t>
            </a:r>
            <a:endParaRPr sz="1600" dirty="0">
              <a:latin typeface="Consolas"/>
              <a:cs typeface="Consolas"/>
            </a:endParaRPr>
          </a:p>
          <a:p>
            <a:pPr marL="354965">
              <a:lnSpc>
                <a:spcPct val="100000"/>
              </a:lnSpc>
              <a:spcBef>
                <a:spcPts val="380"/>
              </a:spcBef>
            </a:pPr>
            <a:r>
              <a:rPr sz="1600" b="1" spc="-10" dirty="0">
                <a:latin typeface="Consolas"/>
                <a:cs typeface="Consolas"/>
              </a:rPr>
              <a:t>else</a:t>
            </a:r>
            <a:r>
              <a:rPr sz="1600" spc="-10" dirty="0">
                <a:latin typeface="Consolas"/>
                <a:cs typeface="Consolas"/>
              </a:rPr>
              <a:t>{</a:t>
            </a:r>
            <a:endParaRPr sz="1600" dirty="0">
              <a:latin typeface="Consolas"/>
              <a:cs typeface="Consolas"/>
            </a:endParaRPr>
          </a:p>
          <a:p>
            <a:pPr marL="1124585" marR="226695" indent="-334010">
              <a:lnSpc>
                <a:spcPct val="120000"/>
              </a:lnSpc>
              <a:tabLst>
                <a:tab pos="2124075" algn="l"/>
                <a:tab pos="3457575" algn="l"/>
              </a:tabLst>
            </a:pPr>
            <a:r>
              <a:rPr sz="1600" dirty="0">
                <a:latin typeface="Consolas"/>
                <a:cs typeface="Consolas"/>
              </a:rPr>
              <a:t>/*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block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and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place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current process</a:t>
            </a:r>
            <a:r>
              <a:rPr sz="1600" dirty="0">
                <a:latin typeface="Consolas"/>
                <a:cs typeface="Consolas"/>
              </a:rPr>
              <a:t>	in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s.queue</a:t>
            </a:r>
            <a:r>
              <a:rPr sz="1600" dirty="0">
                <a:latin typeface="Consolas"/>
                <a:cs typeface="Consolas"/>
              </a:rPr>
              <a:t>	</a:t>
            </a:r>
            <a:r>
              <a:rPr sz="1600" spc="-25" dirty="0" smtClean="0">
                <a:latin typeface="Consolas"/>
                <a:cs typeface="Consolas"/>
              </a:rPr>
              <a:t>*/</a:t>
            </a:r>
          </a:p>
          <a:p>
            <a:pPr marL="353060" algn="ctr">
              <a:lnSpc>
                <a:spcPct val="100000"/>
              </a:lnSpc>
              <a:spcBef>
                <a:spcPts val="385"/>
              </a:spcBef>
            </a:pPr>
            <a:r>
              <a:rPr sz="1600" b="1" dirty="0" smtClean="0">
                <a:latin typeface="Consolas"/>
                <a:cs typeface="Consolas"/>
              </a:rPr>
              <a:t>state</a:t>
            </a:r>
            <a:r>
              <a:rPr sz="1600" dirty="0" smtClean="0">
                <a:latin typeface="Consolas"/>
                <a:cs typeface="Consolas"/>
              </a:rPr>
              <a:t>(current)</a:t>
            </a:r>
            <a:r>
              <a:rPr sz="1600" spc="-30" dirty="0" smtClean="0">
                <a:latin typeface="Consolas"/>
                <a:cs typeface="Consolas"/>
              </a:rPr>
              <a:t> </a:t>
            </a:r>
            <a:r>
              <a:rPr sz="1600" dirty="0" smtClean="0">
                <a:latin typeface="Consolas"/>
                <a:cs typeface="Consolas"/>
              </a:rPr>
              <a:t>=</a:t>
            </a:r>
            <a:r>
              <a:rPr sz="1600" spc="-30" dirty="0" smtClean="0">
                <a:latin typeface="Consolas"/>
                <a:cs typeface="Consolas"/>
              </a:rPr>
              <a:t> </a:t>
            </a:r>
            <a:r>
              <a:rPr sz="1600" spc="-10" dirty="0" smtClean="0">
                <a:latin typeface="Consolas"/>
                <a:cs typeface="Consolas"/>
              </a:rPr>
              <a:t>BLOCKED</a:t>
            </a:r>
            <a:endParaRPr sz="1600" dirty="0" smtClean="0">
              <a:latin typeface="Consolas"/>
              <a:cs typeface="Consolas"/>
            </a:endParaRPr>
          </a:p>
          <a:p>
            <a:pPr marL="353060" algn="ctr">
              <a:lnSpc>
                <a:spcPct val="100000"/>
              </a:lnSpc>
              <a:spcBef>
                <a:spcPts val="385"/>
              </a:spcBef>
            </a:pPr>
            <a:r>
              <a:rPr sz="1600" b="1" dirty="0" smtClean="0">
                <a:latin typeface="Consolas"/>
                <a:cs typeface="Consolas"/>
              </a:rPr>
              <a:t>append</a:t>
            </a:r>
            <a:r>
              <a:rPr sz="1600" dirty="0" smtClean="0">
                <a:latin typeface="Consolas"/>
                <a:cs typeface="Consolas"/>
              </a:rPr>
              <a:t>(</a:t>
            </a:r>
            <a:r>
              <a:rPr sz="1600" dirty="0" err="1" smtClean="0">
                <a:latin typeface="Consolas"/>
                <a:cs typeface="Consolas"/>
              </a:rPr>
              <a:t>s.queue</a:t>
            </a:r>
            <a:r>
              <a:rPr sz="1600" dirty="0" smtClean="0">
                <a:latin typeface="Consolas"/>
                <a:cs typeface="Consolas"/>
              </a:rPr>
              <a:t>,</a:t>
            </a:r>
            <a:r>
              <a:rPr sz="1600" spc="-70" dirty="0" smtClean="0">
                <a:latin typeface="Consolas"/>
                <a:cs typeface="Consolas"/>
              </a:rPr>
              <a:t> </a:t>
            </a:r>
            <a:r>
              <a:rPr sz="1600" spc="-10" dirty="0" smtClean="0">
                <a:latin typeface="Consolas"/>
                <a:cs typeface="Consolas"/>
              </a:rPr>
              <a:t>current)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964" y="5747423"/>
            <a:ext cx="471170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484"/>
              </a:spcBef>
            </a:pPr>
            <a:r>
              <a:rPr sz="1600" spc="-50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50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643628" y="1996439"/>
            <a:ext cx="4182110" cy="3310254"/>
            <a:chOff x="4643628" y="1996439"/>
            <a:chExt cx="4182110" cy="3310254"/>
          </a:xfrm>
        </p:grpSpPr>
        <p:sp>
          <p:nvSpPr>
            <p:cNvPr id="10" name="object 10"/>
            <p:cNvSpPr/>
            <p:nvPr/>
          </p:nvSpPr>
          <p:spPr>
            <a:xfrm>
              <a:off x="4648199" y="2001011"/>
              <a:ext cx="4173220" cy="3301365"/>
            </a:xfrm>
            <a:custGeom>
              <a:avLst/>
              <a:gdLst/>
              <a:ahLst/>
              <a:cxnLst/>
              <a:rect l="l" t="t" r="r" b="b"/>
              <a:pathLst>
                <a:path w="4173220" h="3301365">
                  <a:moveTo>
                    <a:pt x="4172712" y="3300984"/>
                  </a:moveTo>
                  <a:lnTo>
                    <a:pt x="0" y="3300984"/>
                  </a:lnTo>
                  <a:lnTo>
                    <a:pt x="0" y="0"/>
                  </a:lnTo>
                  <a:lnTo>
                    <a:pt x="4172712" y="0"/>
                  </a:lnTo>
                  <a:lnTo>
                    <a:pt x="4172712" y="3300984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43628" y="1996439"/>
              <a:ext cx="4182110" cy="3310254"/>
            </a:xfrm>
            <a:custGeom>
              <a:avLst/>
              <a:gdLst/>
              <a:ahLst/>
              <a:cxnLst/>
              <a:rect l="l" t="t" r="r" b="b"/>
              <a:pathLst>
                <a:path w="4182109" h="3310254">
                  <a:moveTo>
                    <a:pt x="4180332" y="3310128"/>
                  </a:moveTo>
                  <a:lnTo>
                    <a:pt x="3048" y="3310128"/>
                  </a:lnTo>
                  <a:lnTo>
                    <a:pt x="0" y="3308604"/>
                  </a:lnTo>
                  <a:lnTo>
                    <a:pt x="0" y="1524"/>
                  </a:lnTo>
                  <a:lnTo>
                    <a:pt x="3048" y="0"/>
                  </a:lnTo>
                  <a:lnTo>
                    <a:pt x="4180332" y="0"/>
                  </a:lnTo>
                  <a:lnTo>
                    <a:pt x="4181856" y="1524"/>
                  </a:lnTo>
                  <a:lnTo>
                    <a:pt x="4181856" y="4572"/>
                  </a:lnTo>
                  <a:lnTo>
                    <a:pt x="10668" y="4572"/>
                  </a:lnTo>
                  <a:lnTo>
                    <a:pt x="4572" y="9144"/>
                  </a:lnTo>
                  <a:lnTo>
                    <a:pt x="10668" y="9144"/>
                  </a:lnTo>
                  <a:lnTo>
                    <a:pt x="10668" y="3300983"/>
                  </a:lnTo>
                  <a:lnTo>
                    <a:pt x="4572" y="3300983"/>
                  </a:lnTo>
                  <a:lnTo>
                    <a:pt x="10668" y="3305556"/>
                  </a:lnTo>
                  <a:lnTo>
                    <a:pt x="4181856" y="3305556"/>
                  </a:lnTo>
                  <a:lnTo>
                    <a:pt x="4181856" y="3308604"/>
                  </a:lnTo>
                  <a:lnTo>
                    <a:pt x="4180332" y="3310128"/>
                  </a:lnTo>
                  <a:close/>
                </a:path>
                <a:path w="4182109" h="3310254">
                  <a:moveTo>
                    <a:pt x="10668" y="9144"/>
                  </a:moveTo>
                  <a:lnTo>
                    <a:pt x="4572" y="9144"/>
                  </a:lnTo>
                  <a:lnTo>
                    <a:pt x="10668" y="4572"/>
                  </a:lnTo>
                  <a:lnTo>
                    <a:pt x="10668" y="9144"/>
                  </a:lnTo>
                  <a:close/>
                </a:path>
                <a:path w="4182109" h="3310254">
                  <a:moveTo>
                    <a:pt x="4172712" y="9144"/>
                  </a:moveTo>
                  <a:lnTo>
                    <a:pt x="10668" y="9144"/>
                  </a:lnTo>
                  <a:lnTo>
                    <a:pt x="10668" y="4572"/>
                  </a:lnTo>
                  <a:lnTo>
                    <a:pt x="4172712" y="4572"/>
                  </a:lnTo>
                  <a:lnTo>
                    <a:pt x="4172712" y="9144"/>
                  </a:lnTo>
                  <a:close/>
                </a:path>
                <a:path w="4182109" h="3310254">
                  <a:moveTo>
                    <a:pt x="4172712" y="3305556"/>
                  </a:moveTo>
                  <a:lnTo>
                    <a:pt x="4172712" y="4572"/>
                  </a:lnTo>
                  <a:lnTo>
                    <a:pt x="4177284" y="9144"/>
                  </a:lnTo>
                  <a:lnTo>
                    <a:pt x="4181856" y="9144"/>
                  </a:lnTo>
                  <a:lnTo>
                    <a:pt x="4181856" y="3300983"/>
                  </a:lnTo>
                  <a:lnTo>
                    <a:pt x="4177284" y="3300983"/>
                  </a:lnTo>
                  <a:lnTo>
                    <a:pt x="4172712" y="3305556"/>
                  </a:lnTo>
                  <a:close/>
                </a:path>
                <a:path w="4182109" h="3310254">
                  <a:moveTo>
                    <a:pt x="4181856" y="9144"/>
                  </a:moveTo>
                  <a:lnTo>
                    <a:pt x="4177284" y="9144"/>
                  </a:lnTo>
                  <a:lnTo>
                    <a:pt x="4172712" y="4572"/>
                  </a:lnTo>
                  <a:lnTo>
                    <a:pt x="4181856" y="4572"/>
                  </a:lnTo>
                  <a:lnTo>
                    <a:pt x="4181856" y="9144"/>
                  </a:lnTo>
                  <a:close/>
                </a:path>
                <a:path w="4182109" h="3310254">
                  <a:moveTo>
                    <a:pt x="10668" y="3305556"/>
                  </a:moveTo>
                  <a:lnTo>
                    <a:pt x="4572" y="3300983"/>
                  </a:lnTo>
                  <a:lnTo>
                    <a:pt x="10668" y="3300983"/>
                  </a:lnTo>
                  <a:lnTo>
                    <a:pt x="10668" y="3305556"/>
                  </a:lnTo>
                  <a:close/>
                </a:path>
                <a:path w="4182109" h="3310254">
                  <a:moveTo>
                    <a:pt x="4172712" y="3305556"/>
                  </a:moveTo>
                  <a:lnTo>
                    <a:pt x="10668" y="3305556"/>
                  </a:lnTo>
                  <a:lnTo>
                    <a:pt x="10668" y="3300983"/>
                  </a:lnTo>
                  <a:lnTo>
                    <a:pt x="4172712" y="3300983"/>
                  </a:lnTo>
                  <a:lnTo>
                    <a:pt x="4172712" y="3305556"/>
                  </a:lnTo>
                  <a:close/>
                </a:path>
                <a:path w="4182109" h="3310254">
                  <a:moveTo>
                    <a:pt x="4181856" y="3305556"/>
                  </a:moveTo>
                  <a:lnTo>
                    <a:pt x="4172712" y="3305556"/>
                  </a:lnTo>
                  <a:lnTo>
                    <a:pt x="4177284" y="3300983"/>
                  </a:lnTo>
                  <a:lnTo>
                    <a:pt x="4181856" y="3300983"/>
                  </a:lnTo>
                  <a:lnTo>
                    <a:pt x="4181856" y="33055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726920" y="1972543"/>
            <a:ext cx="3815715" cy="290258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dirty="0">
                <a:latin typeface="Consolas"/>
                <a:cs typeface="Consolas"/>
              </a:rPr>
              <a:t>int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signal(bin_sem_t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s)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50" dirty="0">
                <a:latin typeface="Consolas"/>
                <a:cs typeface="Consolas"/>
              </a:rPr>
              <a:t>{</a:t>
            </a:r>
            <a:endParaRPr sz="1600" dirty="0">
              <a:latin typeface="Consolas"/>
              <a:cs typeface="Consolas"/>
            </a:endParaRPr>
          </a:p>
          <a:p>
            <a:pPr marL="800100" marR="1116965" indent="-445134">
              <a:lnSpc>
                <a:spcPct val="120000"/>
              </a:lnSpc>
            </a:pPr>
            <a:r>
              <a:rPr sz="1600" b="1" dirty="0">
                <a:latin typeface="Consolas"/>
                <a:cs typeface="Consolas"/>
              </a:rPr>
              <a:t>if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(</a:t>
            </a:r>
            <a:r>
              <a:rPr sz="1600" b="1" spc="-10" dirty="0">
                <a:latin typeface="Consolas"/>
                <a:cs typeface="Consolas"/>
              </a:rPr>
              <a:t>isempty</a:t>
            </a:r>
            <a:r>
              <a:rPr sz="1600" spc="-10" dirty="0">
                <a:latin typeface="Consolas"/>
                <a:cs typeface="Consolas"/>
              </a:rPr>
              <a:t>(s.queue)) s.value=1;</a:t>
            </a:r>
            <a:endParaRPr sz="1600" dirty="0">
              <a:latin typeface="Consolas"/>
              <a:cs typeface="Consolas"/>
            </a:endParaRPr>
          </a:p>
          <a:p>
            <a:pPr marL="355600">
              <a:lnSpc>
                <a:spcPct val="100000"/>
              </a:lnSpc>
              <a:spcBef>
                <a:spcPts val="380"/>
              </a:spcBef>
            </a:pPr>
            <a:r>
              <a:rPr sz="1600" b="1" spc="-10" dirty="0">
                <a:latin typeface="Consolas"/>
                <a:cs typeface="Consolas"/>
              </a:rPr>
              <a:t>else</a:t>
            </a:r>
            <a:r>
              <a:rPr sz="1600" spc="-10" dirty="0">
                <a:latin typeface="Consolas"/>
                <a:cs typeface="Consolas"/>
              </a:rPr>
              <a:t>{</a:t>
            </a:r>
            <a:endParaRPr sz="1600" dirty="0">
              <a:latin typeface="Consolas"/>
              <a:cs typeface="Consolas"/>
            </a:endParaRPr>
          </a:p>
          <a:p>
            <a:pPr marL="1149350" marR="5080" indent="-349250">
              <a:lnSpc>
                <a:spcPct val="100000"/>
              </a:lnSpc>
              <a:spcBef>
                <a:spcPts val="385"/>
              </a:spcBef>
            </a:pPr>
            <a:r>
              <a:rPr sz="1600" dirty="0">
                <a:latin typeface="Consolas"/>
                <a:cs typeface="Consolas"/>
              </a:rPr>
              <a:t>/*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unblock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and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remove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first </a:t>
            </a:r>
            <a:r>
              <a:rPr sz="1600" dirty="0">
                <a:latin typeface="Consolas"/>
                <a:cs typeface="Consolas"/>
              </a:rPr>
              <a:t>process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from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s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spc="-25" dirty="0">
                <a:latin typeface="Consolas"/>
                <a:cs typeface="Consolas"/>
              </a:rPr>
              <a:t>*/</a:t>
            </a:r>
            <a:endParaRPr sz="1600" dirty="0">
              <a:latin typeface="Consolas"/>
              <a:cs typeface="Consolas"/>
            </a:endParaRPr>
          </a:p>
          <a:p>
            <a:pPr marL="800100">
              <a:lnSpc>
                <a:spcPct val="100000"/>
              </a:lnSpc>
              <a:spcBef>
                <a:spcPts val="385"/>
              </a:spcBef>
            </a:pPr>
            <a:r>
              <a:rPr sz="1600" spc="-10" dirty="0">
                <a:latin typeface="Consolas"/>
                <a:cs typeface="Consolas"/>
              </a:rPr>
              <a:t>p=</a:t>
            </a:r>
            <a:r>
              <a:rPr sz="1600" b="1" spc="-10" dirty="0">
                <a:latin typeface="Consolas"/>
                <a:cs typeface="Consolas"/>
              </a:rPr>
              <a:t>pop</a:t>
            </a:r>
            <a:r>
              <a:rPr sz="1600" spc="-10" dirty="0">
                <a:latin typeface="Consolas"/>
                <a:cs typeface="Consolas"/>
              </a:rPr>
              <a:t>(s.queue);</a:t>
            </a:r>
            <a:endParaRPr sz="1600" dirty="0">
              <a:latin typeface="Consolas"/>
              <a:cs typeface="Consolas"/>
            </a:endParaRPr>
          </a:p>
          <a:p>
            <a:pPr marL="800100">
              <a:lnSpc>
                <a:spcPct val="100000"/>
              </a:lnSpc>
              <a:spcBef>
                <a:spcPts val="384"/>
              </a:spcBef>
            </a:pPr>
            <a:r>
              <a:rPr sz="1600" b="1" dirty="0">
                <a:latin typeface="Consolas"/>
                <a:cs typeface="Consolas"/>
              </a:rPr>
              <a:t>state</a:t>
            </a:r>
            <a:r>
              <a:rPr sz="1600" dirty="0">
                <a:latin typeface="Consolas"/>
                <a:cs typeface="Consolas"/>
              </a:rPr>
              <a:t>(p)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=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READY/RUNNING</a:t>
            </a:r>
            <a:endParaRPr sz="1600" dirty="0">
              <a:latin typeface="Consolas"/>
              <a:cs typeface="Consolas"/>
            </a:endParaRPr>
          </a:p>
          <a:p>
            <a:pPr marL="355600">
              <a:lnSpc>
                <a:spcPct val="100000"/>
              </a:lnSpc>
              <a:spcBef>
                <a:spcPts val="380"/>
              </a:spcBef>
            </a:pPr>
            <a:r>
              <a:rPr sz="1600" spc="-50" dirty="0"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0" dirty="0"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Counting</a:t>
            </a:r>
            <a:r>
              <a:rPr spc="-80" dirty="0"/>
              <a:t> </a:t>
            </a:r>
            <a:r>
              <a:rPr spc="-10" dirty="0"/>
              <a:t>Semaphore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383" y="1092218"/>
            <a:ext cx="8097520" cy="117792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Count:</a:t>
            </a:r>
            <a:r>
              <a:rPr sz="2100" spc="-4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Determines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no.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of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processes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that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can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still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pass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semaphore</a:t>
            </a:r>
            <a:endParaRPr sz="21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Wait:</a:t>
            </a:r>
            <a:r>
              <a:rPr sz="2100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Decreases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count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and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blocks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if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count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is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&lt;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-50" dirty="0">
                <a:latin typeface="Tahoma"/>
                <a:cs typeface="Tahoma"/>
              </a:rPr>
              <a:t>0</a:t>
            </a:r>
            <a:endParaRPr sz="21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Signal:</a:t>
            </a:r>
            <a:r>
              <a:rPr sz="2100" spc="-4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Unblocks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process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or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increases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count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6135" y="2286000"/>
            <a:ext cx="4180840" cy="4114800"/>
            <a:chOff x="326135" y="2286000"/>
            <a:chExt cx="4180840" cy="4114800"/>
          </a:xfrm>
        </p:grpSpPr>
        <p:sp>
          <p:nvSpPr>
            <p:cNvPr id="5" name="object 5"/>
            <p:cNvSpPr/>
            <p:nvPr/>
          </p:nvSpPr>
          <p:spPr>
            <a:xfrm>
              <a:off x="330708" y="2290572"/>
              <a:ext cx="4171315" cy="4105910"/>
            </a:xfrm>
            <a:custGeom>
              <a:avLst/>
              <a:gdLst/>
              <a:ahLst/>
              <a:cxnLst/>
              <a:rect l="l" t="t" r="r" b="b"/>
              <a:pathLst>
                <a:path w="4171315" h="4105910">
                  <a:moveTo>
                    <a:pt x="4171188" y="4105656"/>
                  </a:moveTo>
                  <a:lnTo>
                    <a:pt x="0" y="4105656"/>
                  </a:lnTo>
                  <a:lnTo>
                    <a:pt x="0" y="0"/>
                  </a:lnTo>
                  <a:lnTo>
                    <a:pt x="4171188" y="0"/>
                  </a:lnTo>
                  <a:lnTo>
                    <a:pt x="4171188" y="4105656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6135" y="2286000"/>
              <a:ext cx="4180840" cy="4114800"/>
            </a:xfrm>
            <a:custGeom>
              <a:avLst/>
              <a:gdLst/>
              <a:ahLst/>
              <a:cxnLst/>
              <a:rect l="l" t="t" r="r" b="b"/>
              <a:pathLst>
                <a:path w="4180840" h="4114800">
                  <a:moveTo>
                    <a:pt x="4180332" y="4114800"/>
                  </a:moveTo>
                  <a:lnTo>
                    <a:pt x="0" y="4114800"/>
                  </a:lnTo>
                  <a:lnTo>
                    <a:pt x="0" y="0"/>
                  </a:lnTo>
                  <a:lnTo>
                    <a:pt x="4180332" y="0"/>
                  </a:lnTo>
                  <a:lnTo>
                    <a:pt x="4180332" y="4572"/>
                  </a:ln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lnTo>
                    <a:pt x="9144" y="4105656"/>
                  </a:lnTo>
                  <a:lnTo>
                    <a:pt x="4572" y="4105656"/>
                  </a:lnTo>
                  <a:lnTo>
                    <a:pt x="9144" y="4110228"/>
                  </a:lnTo>
                  <a:lnTo>
                    <a:pt x="4180332" y="4110228"/>
                  </a:lnTo>
                  <a:lnTo>
                    <a:pt x="4180332" y="4114800"/>
                  </a:lnTo>
                  <a:close/>
                </a:path>
                <a:path w="4180840" h="4114800">
                  <a:moveTo>
                    <a:pt x="9144" y="9144"/>
                  </a:move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close/>
                </a:path>
                <a:path w="4180840" h="4114800">
                  <a:moveTo>
                    <a:pt x="4171188" y="9144"/>
                  </a:moveTo>
                  <a:lnTo>
                    <a:pt x="9144" y="9144"/>
                  </a:lnTo>
                  <a:lnTo>
                    <a:pt x="9144" y="4572"/>
                  </a:lnTo>
                  <a:lnTo>
                    <a:pt x="4171188" y="4572"/>
                  </a:lnTo>
                  <a:lnTo>
                    <a:pt x="4171188" y="9144"/>
                  </a:lnTo>
                  <a:close/>
                </a:path>
                <a:path w="4180840" h="4114800">
                  <a:moveTo>
                    <a:pt x="4171188" y="4110228"/>
                  </a:moveTo>
                  <a:lnTo>
                    <a:pt x="4171188" y="4572"/>
                  </a:lnTo>
                  <a:lnTo>
                    <a:pt x="4175760" y="9144"/>
                  </a:lnTo>
                  <a:lnTo>
                    <a:pt x="4180332" y="9144"/>
                  </a:lnTo>
                  <a:lnTo>
                    <a:pt x="4180332" y="4105656"/>
                  </a:lnTo>
                  <a:lnTo>
                    <a:pt x="4175760" y="4105656"/>
                  </a:lnTo>
                  <a:lnTo>
                    <a:pt x="4171188" y="4110228"/>
                  </a:lnTo>
                  <a:close/>
                </a:path>
                <a:path w="4180840" h="4114800">
                  <a:moveTo>
                    <a:pt x="4180332" y="9144"/>
                  </a:moveTo>
                  <a:lnTo>
                    <a:pt x="4175760" y="9144"/>
                  </a:lnTo>
                  <a:lnTo>
                    <a:pt x="4171188" y="4572"/>
                  </a:lnTo>
                  <a:lnTo>
                    <a:pt x="4180332" y="4572"/>
                  </a:lnTo>
                  <a:lnTo>
                    <a:pt x="4180332" y="9144"/>
                  </a:lnTo>
                  <a:close/>
                </a:path>
                <a:path w="4180840" h="4114800">
                  <a:moveTo>
                    <a:pt x="9144" y="4110228"/>
                  </a:moveTo>
                  <a:lnTo>
                    <a:pt x="4572" y="4105656"/>
                  </a:lnTo>
                  <a:lnTo>
                    <a:pt x="9144" y="4105656"/>
                  </a:lnTo>
                  <a:lnTo>
                    <a:pt x="9144" y="4110228"/>
                  </a:lnTo>
                  <a:close/>
                </a:path>
                <a:path w="4180840" h="4114800">
                  <a:moveTo>
                    <a:pt x="4171188" y="4110228"/>
                  </a:moveTo>
                  <a:lnTo>
                    <a:pt x="9144" y="4110228"/>
                  </a:lnTo>
                  <a:lnTo>
                    <a:pt x="9144" y="4105656"/>
                  </a:lnTo>
                  <a:lnTo>
                    <a:pt x="4171188" y="4105656"/>
                  </a:lnTo>
                  <a:lnTo>
                    <a:pt x="4171188" y="4110228"/>
                  </a:lnTo>
                  <a:close/>
                </a:path>
                <a:path w="4180840" h="4114800">
                  <a:moveTo>
                    <a:pt x="4180332" y="4110228"/>
                  </a:moveTo>
                  <a:lnTo>
                    <a:pt x="4171188" y="4110228"/>
                  </a:lnTo>
                  <a:lnTo>
                    <a:pt x="4175760" y="4105656"/>
                  </a:lnTo>
                  <a:lnTo>
                    <a:pt x="4180332" y="4105656"/>
                  </a:lnTo>
                  <a:lnTo>
                    <a:pt x="4180332" y="41102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07964" y="2263614"/>
            <a:ext cx="2139315" cy="11963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dirty="0">
                <a:latin typeface="Consolas"/>
                <a:cs typeface="Consolas"/>
              </a:rPr>
              <a:t>struct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sem_t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50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346075" marR="5080">
              <a:lnSpc>
                <a:spcPct val="120000"/>
              </a:lnSpc>
            </a:pPr>
            <a:r>
              <a:rPr sz="1600" b="1" dirty="0">
                <a:latin typeface="Consolas"/>
                <a:cs typeface="Consolas"/>
              </a:rPr>
              <a:t>int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count; </a:t>
            </a:r>
            <a:r>
              <a:rPr sz="1600" dirty="0">
                <a:latin typeface="Consolas"/>
                <a:cs typeface="Consolas"/>
              </a:rPr>
              <a:t>queueType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queue;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25" dirty="0"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964" y="3726491"/>
            <a:ext cx="3720465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586230" indent="-342900">
              <a:lnSpc>
                <a:spcPct val="120000"/>
              </a:lnSpc>
              <a:spcBef>
                <a:spcPts val="100"/>
              </a:spcBef>
            </a:pPr>
            <a:r>
              <a:rPr sz="1600" b="1" dirty="0">
                <a:latin typeface="Consolas"/>
                <a:cs typeface="Consolas"/>
              </a:rPr>
              <a:t>int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wait(sem_t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s)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spc="-50" dirty="0">
                <a:latin typeface="Consolas"/>
                <a:cs typeface="Consolas"/>
              </a:rPr>
              <a:t>{ </a:t>
            </a:r>
            <a:r>
              <a:rPr sz="1600" spc="-10" dirty="0">
                <a:latin typeface="Consolas"/>
                <a:cs typeface="Consolas"/>
              </a:rPr>
              <a:t>s.count-</a:t>
            </a:r>
            <a:r>
              <a:rPr sz="1600" dirty="0">
                <a:latin typeface="Consolas"/>
                <a:cs typeface="Consolas"/>
              </a:rPr>
              <a:t>-</a:t>
            </a:r>
            <a:r>
              <a:rPr sz="1600" spc="-50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354965">
              <a:lnSpc>
                <a:spcPct val="100000"/>
              </a:lnSpc>
              <a:spcBef>
                <a:spcPts val="384"/>
              </a:spcBef>
            </a:pPr>
            <a:r>
              <a:rPr sz="1600" b="1" dirty="0">
                <a:latin typeface="Consolas"/>
                <a:cs typeface="Consolas"/>
              </a:rPr>
              <a:t>if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(s.count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&lt;</a:t>
            </a:r>
            <a:r>
              <a:rPr sz="1600" spc="-25" dirty="0">
                <a:latin typeface="Consolas"/>
                <a:cs typeface="Consolas"/>
              </a:rPr>
              <a:t> 0)</a:t>
            </a:r>
            <a:endParaRPr sz="1600">
              <a:latin typeface="Consolas"/>
              <a:cs typeface="Consolas"/>
            </a:endParaRPr>
          </a:p>
          <a:p>
            <a:pPr marL="1149350" marR="5080" indent="-469900">
              <a:lnSpc>
                <a:spcPct val="100000"/>
              </a:lnSpc>
              <a:spcBef>
                <a:spcPts val="384"/>
              </a:spcBef>
              <a:tabLst>
                <a:tab pos="2150745" algn="l"/>
                <a:tab pos="3484245" algn="l"/>
              </a:tabLst>
            </a:pPr>
            <a:r>
              <a:rPr sz="1600" dirty="0">
                <a:latin typeface="Consolas"/>
                <a:cs typeface="Consolas"/>
              </a:rPr>
              <a:t>/*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block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and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place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current process</a:t>
            </a:r>
            <a:r>
              <a:rPr sz="1600" dirty="0">
                <a:latin typeface="Consolas"/>
                <a:cs typeface="Consolas"/>
              </a:rPr>
              <a:t>	in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s.queue</a:t>
            </a:r>
            <a:r>
              <a:rPr sz="1600" dirty="0">
                <a:latin typeface="Consolas"/>
                <a:cs typeface="Consolas"/>
              </a:rPr>
              <a:t>	</a:t>
            </a:r>
            <a:r>
              <a:rPr sz="1600" spc="-25" dirty="0">
                <a:latin typeface="Consolas"/>
                <a:cs typeface="Consolas"/>
              </a:rPr>
              <a:t>*/</a:t>
            </a:r>
            <a:endParaRPr sz="1600">
              <a:latin typeface="Consolas"/>
              <a:cs typeface="Consolas"/>
            </a:endParaRPr>
          </a:p>
          <a:p>
            <a:pPr marL="326390" algn="ctr">
              <a:lnSpc>
                <a:spcPct val="100000"/>
              </a:lnSpc>
              <a:spcBef>
                <a:spcPts val="380"/>
              </a:spcBef>
            </a:pPr>
            <a:r>
              <a:rPr sz="1600" b="1" dirty="0">
                <a:latin typeface="Consolas"/>
                <a:cs typeface="Consolas"/>
              </a:rPr>
              <a:t>state</a:t>
            </a:r>
            <a:r>
              <a:rPr sz="1600" dirty="0">
                <a:latin typeface="Consolas"/>
                <a:cs typeface="Consolas"/>
              </a:rPr>
              <a:t>(current)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=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BLOCKED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4524" y="5482853"/>
            <a:ext cx="26936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onsolas"/>
                <a:cs typeface="Consolas"/>
              </a:rPr>
              <a:t>append</a:t>
            </a:r>
            <a:r>
              <a:rPr sz="1600" dirty="0">
                <a:latin typeface="Consolas"/>
                <a:cs typeface="Consolas"/>
              </a:rPr>
              <a:t>(s.queue,</a:t>
            </a:r>
            <a:r>
              <a:rPr sz="1600" spc="-7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current)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1691" y="5775434"/>
            <a:ext cx="137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7964" y="6068076"/>
            <a:ext cx="137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716779" y="2299716"/>
            <a:ext cx="4182110" cy="2764790"/>
            <a:chOff x="4716779" y="2299716"/>
            <a:chExt cx="4182110" cy="2764790"/>
          </a:xfrm>
        </p:grpSpPr>
        <p:sp>
          <p:nvSpPr>
            <p:cNvPr id="13" name="object 13"/>
            <p:cNvSpPr/>
            <p:nvPr/>
          </p:nvSpPr>
          <p:spPr>
            <a:xfrm>
              <a:off x="4722876" y="2304288"/>
              <a:ext cx="4171315" cy="2755900"/>
            </a:xfrm>
            <a:custGeom>
              <a:avLst/>
              <a:gdLst/>
              <a:ahLst/>
              <a:cxnLst/>
              <a:rect l="l" t="t" r="r" b="b"/>
              <a:pathLst>
                <a:path w="4171315" h="2755900">
                  <a:moveTo>
                    <a:pt x="4171187" y="2755391"/>
                  </a:moveTo>
                  <a:lnTo>
                    <a:pt x="0" y="2755391"/>
                  </a:lnTo>
                  <a:lnTo>
                    <a:pt x="0" y="0"/>
                  </a:lnTo>
                  <a:lnTo>
                    <a:pt x="4171187" y="0"/>
                  </a:lnTo>
                  <a:lnTo>
                    <a:pt x="4171187" y="2755391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16779" y="2299716"/>
              <a:ext cx="4182110" cy="2764790"/>
            </a:xfrm>
            <a:custGeom>
              <a:avLst/>
              <a:gdLst/>
              <a:ahLst/>
              <a:cxnLst/>
              <a:rect l="l" t="t" r="r" b="b"/>
              <a:pathLst>
                <a:path w="4182109" h="2764790">
                  <a:moveTo>
                    <a:pt x="4181856" y="2764535"/>
                  </a:moveTo>
                  <a:lnTo>
                    <a:pt x="0" y="2764535"/>
                  </a:lnTo>
                  <a:lnTo>
                    <a:pt x="0" y="0"/>
                  </a:lnTo>
                  <a:lnTo>
                    <a:pt x="4181856" y="0"/>
                  </a:lnTo>
                  <a:lnTo>
                    <a:pt x="4181856" y="4572"/>
                  </a:lnTo>
                  <a:lnTo>
                    <a:pt x="10668" y="4572"/>
                  </a:lnTo>
                  <a:lnTo>
                    <a:pt x="6096" y="9144"/>
                  </a:lnTo>
                  <a:lnTo>
                    <a:pt x="10668" y="9144"/>
                  </a:lnTo>
                  <a:lnTo>
                    <a:pt x="10668" y="2753868"/>
                  </a:lnTo>
                  <a:lnTo>
                    <a:pt x="6096" y="2753868"/>
                  </a:lnTo>
                  <a:lnTo>
                    <a:pt x="10668" y="2759964"/>
                  </a:lnTo>
                  <a:lnTo>
                    <a:pt x="4181856" y="2759964"/>
                  </a:lnTo>
                  <a:lnTo>
                    <a:pt x="4181856" y="2764535"/>
                  </a:lnTo>
                  <a:close/>
                </a:path>
                <a:path w="4182109" h="2764790">
                  <a:moveTo>
                    <a:pt x="10668" y="9144"/>
                  </a:moveTo>
                  <a:lnTo>
                    <a:pt x="6096" y="9144"/>
                  </a:lnTo>
                  <a:lnTo>
                    <a:pt x="10668" y="4572"/>
                  </a:lnTo>
                  <a:lnTo>
                    <a:pt x="10668" y="9144"/>
                  </a:lnTo>
                  <a:close/>
                </a:path>
                <a:path w="4182109" h="2764790">
                  <a:moveTo>
                    <a:pt x="4172712" y="9144"/>
                  </a:moveTo>
                  <a:lnTo>
                    <a:pt x="10668" y="9144"/>
                  </a:lnTo>
                  <a:lnTo>
                    <a:pt x="10668" y="4572"/>
                  </a:lnTo>
                  <a:lnTo>
                    <a:pt x="4172712" y="4572"/>
                  </a:lnTo>
                  <a:lnTo>
                    <a:pt x="4172712" y="9144"/>
                  </a:lnTo>
                  <a:close/>
                </a:path>
                <a:path w="4182109" h="2764790">
                  <a:moveTo>
                    <a:pt x="4172712" y="2759964"/>
                  </a:moveTo>
                  <a:lnTo>
                    <a:pt x="4172712" y="4572"/>
                  </a:lnTo>
                  <a:lnTo>
                    <a:pt x="4177284" y="9144"/>
                  </a:lnTo>
                  <a:lnTo>
                    <a:pt x="4181856" y="9144"/>
                  </a:lnTo>
                  <a:lnTo>
                    <a:pt x="4181856" y="2753868"/>
                  </a:lnTo>
                  <a:lnTo>
                    <a:pt x="4177284" y="2753868"/>
                  </a:lnTo>
                  <a:lnTo>
                    <a:pt x="4172712" y="2759964"/>
                  </a:lnTo>
                  <a:close/>
                </a:path>
                <a:path w="4182109" h="2764790">
                  <a:moveTo>
                    <a:pt x="4181856" y="9144"/>
                  </a:moveTo>
                  <a:lnTo>
                    <a:pt x="4177284" y="9144"/>
                  </a:lnTo>
                  <a:lnTo>
                    <a:pt x="4172712" y="4572"/>
                  </a:lnTo>
                  <a:lnTo>
                    <a:pt x="4181856" y="4572"/>
                  </a:lnTo>
                  <a:lnTo>
                    <a:pt x="4181856" y="9144"/>
                  </a:lnTo>
                  <a:close/>
                </a:path>
                <a:path w="4182109" h="2764790">
                  <a:moveTo>
                    <a:pt x="10668" y="2759964"/>
                  </a:moveTo>
                  <a:lnTo>
                    <a:pt x="6096" y="2753868"/>
                  </a:lnTo>
                  <a:lnTo>
                    <a:pt x="10668" y="2753868"/>
                  </a:lnTo>
                  <a:lnTo>
                    <a:pt x="10668" y="2759964"/>
                  </a:lnTo>
                  <a:close/>
                </a:path>
                <a:path w="4182109" h="2764790">
                  <a:moveTo>
                    <a:pt x="4172712" y="2759964"/>
                  </a:moveTo>
                  <a:lnTo>
                    <a:pt x="10668" y="2759964"/>
                  </a:lnTo>
                  <a:lnTo>
                    <a:pt x="10668" y="2753868"/>
                  </a:lnTo>
                  <a:lnTo>
                    <a:pt x="4172712" y="2753868"/>
                  </a:lnTo>
                  <a:lnTo>
                    <a:pt x="4172712" y="2759964"/>
                  </a:lnTo>
                  <a:close/>
                </a:path>
                <a:path w="4182109" h="2764790">
                  <a:moveTo>
                    <a:pt x="4181856" y="2759964"/>
                  </a:moveTo>
                  <a:lnTo>
                    <a:pt x="4172712" y="2759964"/>
                  </a:lnTo>
                  <a:lnTo>
                    <a:pt x="4177284" y="2753868"/>
                  </a:lnTo>
                  <a:lnTo>
                    <a:pt x="4181856" y="2753868"/>
                  </a:lnTo>
                  <a:lnTo>
                    <a:pt x="4181856" y="27599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800058" y="2277173"/>
            <a:ext cx="3583304" cy="207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28090" indent="-343535">
              <a:lnSpc>
                <a:spcPct val="120000"/>
              </a:lnSpc>
              <a:spcBef>
                <a:spcPts val="100"/>
              </a:spcBef>
            </a:pPr>
            <a:r>
              <a:rPr sz="1600" b="1" dirty="0">
                <a:latin typeface="Consolas"/>
                <a:cs typeface="Consolas"/>
              </a:rPr>
              <a:t>int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signal(sem_t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s)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spc="-50" dirty="0">
                <a:latin typeface="Consolas"/>
                <a:cs typeface="Consolas"/>
              </a:rPr>
              <a:t>{ </a:t>
            </a:r>
            <a:r>
              <a:rPr sz="1600" spc="-10" dirty="0">
                <a:latin typeface="Consolas"/>
                <a:cs typeface="Consolas"/>
              </a:rPr>
              <a:t>s.count++;</a:t>
            </a:r>
            <a:endParaRPr sz="1600">
              <a:latin typeface="Consolas"/>
              <a:cs typeface="Consolas"/>
            </a:endParaRPr>
          </a:p>
          <a:p>
            <a:pPr marL="355600">
              <a:lnSpc>
                <a:spcPct val="100000"/>
              </a:lnSpc>
              <a:spcBef>
                <a:spcPts val="384"/>
              </a:spcBef>
            </a:pPr>
            <a:r>
              <a:rPr sz="1600" b="1" dirty="0">
                <a:latin typeface="Consolas"/>
                <a:cs typeface="Consolas"/>
              </a:rPr>
              <a:t>if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(s.count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≤</a:t>
            </a:r>
            <a:r>
              <a:rPr sz="1600" spc="-25" dirty="0">
                <a:latin typeface="Consolas"/>
                <a:cs typeface="Consolas"/>
              </a:rPr>
              <a:t> 0){</a:t>
            </a:r>
            <a:endParaRPr sz="1600">
              <a:latin typeface="Consolas"/>
              <a:cs typeface="Consolas"/>
            </a:endParaRPr>
          </a:p>
          <a:p>
            <a:pPr marL="902335" marR="5080" indent="-325120">
              <a:lnSpc>
                <a:spcPct val="120000"/>
              </a:lnSpc>
              <a:tabLst>
                <a:tab pos="1678939" algn="l"/>
              </a:tabLst>
            </a:pPr>
            <a:r>
              <a:rPr sz="1600" dirty="0">
                <a:latin typeface="Consolas"/>
                <a:cs typeface="Consolas"/>
              </a:rPr>
              <a:t>/*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unblock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and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remove</a:t>
            </a:r>
            <a:r>
              <a:rPr sz="1600" spc="50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first</a:t>
            </a:r>
            <a:r>
              <a:rPr sz="1600" dirty="0">
                <a:latin typeface="Consolas"/>
                <a:cs typeface="Consolas"/>
              </a:rPr>
              <a:t>	process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from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s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spc="-25" dirty="0">
                <a:latin typeface="Consolas"/>
                <a:cs typeface="Consolas"/>
              </a:rPr>
              <a:t>*/</a:t>
            </a:r>
            <a:endParaRPr sz="1600">
              <a:latin typeface="Consolas"/>
              <a:cs typeface="Consolas"/>
            </a:endParaRPr>
          </a:p>
          <a:p>
            <a:pPr marL="577850">
              <a:lnSpc>
                <a:spcPct val="100000"/>
              </a:lnSpc>
              <a:spcBef>
                <a:spcPts val="384"/>
              </a:spcBef>
            </a:pPr>
            <a:r>
              <a:rPr sz="1600" spc="-10" dirty="0">
                <a:latin typeface="Consolas"/>
                <a:cs typeface="Consolas"/>
              </a:rPr>
              <a:t>p=</a:t>
            </a:r>
            <a:r>
              <a:rPr sz="1600" b="1" spc="-10" dirty="0">
                <a:latin typeface="Consolas"/>
                <a:cs typeface="Consolas"/>
              </a:rPr>
              <a:t>pop</a:t>
            </a:r>
            <a:r>
              <a:rPr sz="1600" spc="-10" dirty="0">
                <a:latin typeface="Consolas"/>
                <a:cs typeface="Consolas"/>
              </a:rPr>
              <a:t>(s.queue);</a:t>
            </a:r>
            <a:endParaRPr sz="1600">
              <a:latin typeface="Consolas"/>
              <a:cs typeface="Consolas"/>
            </a:endParaRPr>
          </a:p>
          <a:p>
            <a:pPr marL="577850">
              <a:lnSpc>
                <a:spcPct val="100000"/>
              </a:lnSpc>
              <a:spcBef>
                <a:spcPts val="380"/>
              </a:spcBef>
            </a:pPr>
            <a:r>
              <a:rPr sz="1600" b="1" dirty="0">
                <a:latin typeface="Consolas"/>
                <a:cs typeface="Consolas"/>
              </a:rPr>
              <a:t>state</a:t>
            </a:r>
            <a:r>
              <a:rPr sz="1600" dirty="0">
                <a:latin typeface="Consolas"/>
                <a:cs typeface="Consolas"/>
              </a:rPr>
              <a:t>(p)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=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RUNNING/READY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42990" y="4374883"/>
            <a:ext cx="137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00058" y="4667439"/>
            <a:ext cx="137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566339" y="6413949"/>
            <a:ext cx="21907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Tahoma"/>
                <a:cs typeface="Tahoma"/>
              </a:rPr>
              <a:t>52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Critical</a:t>
            </a:r>
            <a:r>
              <a:rPr spc="-70" dirty="0"/>
              <a:t> </a:t>
            </a:r>
            <a:r>
              <a:rPr dirty="0"/>
              <a:t>Section</a:t>
            </a:r>
            <a:r>
              <a:rPr spc="-60" dirty="0"/>
              <a:t> </a:t>
            </a:r>
            <a:r>
              <a:rPr dirty="0"/>
              <a:t>Using</a:t>
            </a:r>
            <a:r>
              <a:rPr spc="-75" dirty="0"/>
              <a:t> </a:t>
            </a:r>
            <a:r>
              <a:rPr spc="-10" dirty="0"/>
              <a:t>Semaphores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0039" y="1243583"/>
            <a:ext cx="8595360" cy="3127375"/>
            <a:chOff x="320039" y="1243583"/>
            <a:chExt cx="8595360" cy="3127375"/>
          </a:xfrm>
        </p:grpSpPr>
        <p:sp>
          <p:nvSpPr>
            <p:cNvPr id="4" name="object 4"/>
            <p:cNvSpPr/>
            <p:nvPr/>
          </p:nvSpPr>
          <p:spPr>
            <a:xfrm>
              <a:off x="324612" y="1248155"/>
              <a:ext cx="8586470" cy="3116580"/>
            </a:xfrm>
            <a:custGeom>
              <a:avLst/>
              <a:gdLst/>
              <a:ahLst/>
              <a:cxnLst/>
              <a:rect l="l" t="t" r="r" b="b"/>
              <a:pathLst>
                <a:path w="8586470" h="3116579">
                  <a:moveTo>
                    <a:pt x="8586216" y="3116579"/>
                  </a:moveTo>
                  <a:lnTo>
                    <a:pt x="0" y="3116579"/>
                  </a:lnTo>
                  <a:lnTo>
                    <a:pt x="0" y="0"/>
                  </a:lnTo>
                  <a:lnTo>
                    <a:pt x="8586216" y="0"/>
                  </a:lnTo>
                  <a:lnTo>
                    <a:pt x="8586216" y="3116579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039" y="1243583"/>
              <a:ext cx="8595360" cy="3127375"/>
            </a:xfrm>
            <a:custGeom>
              <a:avLst/>
              <a:gdLst/>
              <a:ahLst/>
              <a:cxnLst/>
              <a:rect l="l" t="t" r="r" b="b"/>
              <a:pathLst>
                <a:path w="8595360" h="3127375">
                  <a:moveTo>
                    <a:pt x="8593836" y="3127248"/>
                  </a:moveTo>
                  <a:lnTo>
                    <a:pt x="1524" y="3127248"/>
                  </a:lnTo>
                  <a:lnTo>
                    <a:pt x="0" y="3124199"/>
                  </a:lnTo>
                  <a:lnTo>
                    <a:pt x="0" y="3048"/>
                  </a:lnTo>
                  <a:lnTo>
                    <a:pt x="1524" y="0"/>
                  </a:lnTo>
                  <a:lnTo>
                    <a:pt x="8593836" y="0"/>
                  </a:lnTo>
                  <a:lnTo>
                    <a:pt x="8595360" y="3048"/>
                  </a:lnTo>
                  <a:lnTo>
                    <a:pt x="8595360" y="4572"/>
                  </a:lnTo>
                  <a:lnTo>
                    <a:pt x="9144" y="4572"/>
                  </a:lnTo>
                  <a:lnTo>
                    <a:pt x="4572" y="10668"/>
                  </a:lnTo>
                  <a:lnTo>
                    <a:pt x="9144" y="10668"/>
                  </a:lnTo>
                  <a:lnTo>
                    <a:pt x="9144" y="3116580"/>
                  </a:lnTo>
                  <a:lnTo>
                    <a:pt x="4572" y="3116580"/>
                  </a:lnTo>
                  <a:lnTo>
                    <a:pt x="9144" y="3121152"/>
                  </a:lnTo>
                  <a:lnTo>
                    <a:pt x="8595360" y="3121152"/>
                  </a:lnTo>
                  <a:lnTo>
                    <a:pt x="8595360" y="3124199"/>
                  </a:lnTo>
                  <a:lnTo>
                    <a:pt x="8593836" y="3127248"/>
                  </a:lnTo>
                  <a:close/>
                </a:path>
                <a:path w="8595360" h="3127375">
                  <a:moveTo>
                    <a:pt x="9144" y="10668"/>
                  </a:moveTo>
                  <a:lnTo>
                    <a:pt x="4572" y="10668"/>
                  </a:lnTo>
                  <a:lnTo>
                    <a:pt x="9144" y="4572"/>
                  </a:lnTo>
                  <a:lnTo>
                    <a:pt x="9144" y="10668"/>
                  </a:lnTo>
                  <a:close/>
                </a:path>
                <a:path w="8595360" h="3127375">
                  <a:moveTo>
                    <a:pt x="8586216" y="10668"/>
                  </a:moveTo>
                  <a:lnTo>
                    <a:pt x="9144" y="10668"/>
                  </a:lnTo>
                  <a:lnTo>
                    <a:pt x="9144" y="4572"/>
                  </a:lnTo>
                  <a:lnTo>
                    <a:pt x="8586216" y="4572"/>
                  </a:lnTo>
                  <a:lnTo>
                    <a:pt x="8586216" y="10668"/>
                  </a:lnTo>
                  <a:close/>
                </a:path>
                <a:path w="8595360" h="3127375">
                  <a:moveTo>
                    <a:pt x="8586216" y="3121152"/>
                  </a:moveTo>
                  <a:lnTo>
                    <a:pt x="8586216" y="4572"/>
                  </a:lnTo>
                  <a:lnTo>
                    <a:pt x="8590788" y="10668"/>
                  </a:lnTo>
                  <a:lnTo>
                    <a:pt x="8595360" y="10668"/>
                  </a:lnTo>
                  <a:lnTo>
                    <a:pt x="8595360" y="3116580"/>
                  </a:lnTo>
                  <a:lnTo>
                    <a:pt x="8590788" y="3116580"/>
                  </a:lnTo>
                  <a:lnTo>
                    <a:pt x="8586216" y="3121152"/>
                  </a:lnTo>
                  <a:close/>
                </a:path>
                <a:path w="8595360" h="3127375">
                  <a:moveTo>
                    <a:pt x="8595360" y="10668"/>
                  </a:moveTo>
                  <a:lnTo>
                    <a:pt x="8590788" y="10668"/>
                  </a:lnTo>
                  <a:lnTo>
                    <a:pt x="8586216" y="4572"/>
                  </a:lnTo>
                  <a:lnTo>
                    <a:pt x="8595360" y="4572"/>
                  </a:lnTo>
                  <a:lnTo>
                    <a:pt x="8595360" y="10668"/>
                  </a:lnTo>
                  <a:close/>
                </a:path>
                <a:path w="8595360" h="3127375">
                  <a:moveTo>
                    <a:pt x="9144" y="3121152"/>
                  </a:moveTo>
                  <a:lnTo>
                    <a:pt x="4572" y="3116580"/>
                  </a:lnTo>
                  <a:lnTo>
                    <a:pt x="9144" y="3116580"/>
                  </a:lnTo>
                  <a:lnTo>
                    <a:pt x="9144" y="3121152"/>
                  </a:lnTo>
                  <a:close/>
                </a:path>
                <a:path w="8595360" h="3127375">
                  <a:moveTo>
                    <a:pt x="8586216" y="3121152"/>
                  </a:moveTo>
                  <a:lnTo>
                    <a:pt x="9144" y="3121152"/>
                  </a:lnTo>
                  <a:lnTo>
                    <a:pt x="9144" y="3116580"/>
                  </a:lnTo>
                  <a:lnTo>
                    <a:pt x="8586216" y="3116580"/>
                  </a:lnTo>
                  <a:lnTo>
                    <a:pt x="8586216" y="3121152"/>
                  </a:lnTo>
                  <a:close/>
                </a:path>
                <a:path w="8595360" h="3127375">
                  <a:moveTo>
                    <a:pt x="8595360" y="3121152"/>
                  </a:moveTo>
                  <a:lnTo>
                    <a:pt x="8586216" y="3121152"/>
                  </a:lnTo>
                  <a:lnTo>
                    <a:pt x="8590788" y="3116580"/>
                  </a:lnTo>
                  <a:lnTo>
                    <a:pt x="8595360" y="3116580"/>
                  </a:lnTo>
                  <a:lnTo>
                    <a:pt x="8595360" y="31211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1858" y="1267477"/>
            <a:ext cx="2030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Shared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var</a:t>
            </a:r>
            <a:r>
              <a:rPr sz="1800" spc="-10" dirty="0">
                <a:latin typeface="Consolas"/>
                <a:cs typeface="Consolas"/>
              </a:rPr>
              <a:t> mutex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55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2658134" y="1267477"/>
            <a:ext cx="2782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of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semaphore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(init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25" dirty="0">
                <a:latin typeface="Consolas"/>
                <a:cs typeface="Consolas"/>
              </a:rPr>
              <a:t>=1)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5658" y="1870966"/>
            <a:ext cx="6402070" cy="416814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latin typeface="Consolas"/>
                <a:cs typeface="Consolas"/>
              </a:rPr>
              <a:t>Process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25" dirty="0">
                <a:latin typeface="Consolas"/>
                <a:cs typeface="Consolas"/>
              </a:rPr>
              <a:t>P</a:t>
            </a:r>
            <a:r>
              <a:rPr sz="1800" spc="-37" baseline="-20833" dirty="0">
                <a:latin typeface="Consolas"/>
                <a:cs typeface="Consolas"/>
              </a:rPr>
              <a:t>i</a:t>
            </a:r>
            <a:r>
              <a:rPr sz="1800" spc="-25" dirty="0">
                <a:latin typeface="Consolas"/>
                <a:cs typeface="Consolas"/>
              </a:rPr>
              <a:t>:</a:t>
            </a:r>
            <a:endParaRPr sz="1800" dirty="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onsolas"/>
                <a:cs typeface="Consolas"/>
              </a:rPr>
              <a:t>1: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repeat</a:t>
            </a:r>
            <a:endParaRPr sz="1800" dirty="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  <a:spcBef>
                <a:spcPts val="434"/>
              </a:spcBef>
              <a:tabLst>
                <a:tab pos="715010" algn="l"/>
              </a:tabLst>
            </a:pPr>
            <a:r>
              <a:rPr sz="1800" spc="-25" dirty="0">
                <a:latin typeface="Consolas"/>
                <a:cs typeface="Consolas"/>
              </a:rPr>
              <a:t>2:</a:t>
            </a:r>
            <a:r>
              <a:rPr sz="1800" dirty="0">
                <a:latin typeface="Consolas"/>
                <a:cs typeface="Consolas"/>
              </a:rPr>
              <a:t>	</a:t>
            </a:r>
            <a:r>
              <a:rPr sz="1800" spc="-10" dirty="0">
                <a:latin typeface="Consolas"/>
                <a:cs typeface="Consolas"/>
              </a:rPr>
              <a:t>wait(mutex)</a:t>
            </a:r>
            <a:endParaRPr sz="1800" dirty="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  <a:spcBef>
                <a:spcPts val="430"/>
              </a:spcBef>
              <a:tabLst>
                <a:tab pos="964565" algn="l"/>
              </a:tabLst>
            </a:pPr>
            <a:r>
              <a:rPr sz="1800" spc="-25" dirty="0">
                <a:latin typeface="Consolas"/>
                <a:cs typeface="Consolas"/>
              </a:rPr>
              <a:t>3:</a:t>
            </a:r>
            <a:r>
              <a:rPr sz="1800" dirty="0">
                <a:latin typeface="Consolas"/>
                <a:cs typeface="Consolas"/>
              </a:rPr>
              <a:t>	</a:t>
            </a:r>
            <a:r>
              <a:rPr sz="1800" dirty="0">
                <a:solidFill>
                  <a:srgbClr val="0033CC"/>
                </a:solidFill>
                <a:latin typeface="Consolas"/>
                <a:cs typeface="Consolas"/>
              </a:rPr>
              <a:t>critical</a:t>
            </a:r>
            <a:r>
              <a:rPr sz="1800" spc="-45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33CC"/>
                </a:solidFill>
                <a:latin typeface="Consolas"/>
                <a:cs typeface="Consolas"/>
              </a:rPr>
              <a:t>section</a:t>
            </a:r>
            <a:endParaRPr sz="1800" dirty="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  <a:spcBef>
                <a:spcPts val="434"/>
              </a:spcBef>
              <a:tabLst>
                <a:tab pos="715010" algn="l"/>
              </a:tabLst>
            </a:pPr>
            <a:r>
              <a:rPr sz="1800" spc="-25" dirty="0">
                <a:latin typeface="Consolas"/>
                <a:cs typeface="Consolas"/>
              </a:rPr>
              <a:t>4:</a:t>
            </a:r>
            <a:r>
              <a:rPr sz="1800" dirty="0">
                <a:latin typeface="Consolas"/>
                <a:cs typeface="Consolas"/>
              </a:rPr>
              <a:t>	</a:t>
            </a:r>
            <a:r>
              <a:rPr sz="1800" spc="-10" dirty="0">
                <a:latin typeface="Consolas"/>
                <a:cs typeface="Consolas"/>
              </a:rPr>
              <a:t>signal(mutex);</a:t>
            </a:r>
            <a:endParaRPr sz="1800" dirty="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  <a:spcBef>
                <a:spcPts val="430"/>
              </a:spcBef>
              <a:tabLst>
                <a:tab pos="964565" algn="l"/>
              </a:tabLst>
            </a:pPr>
            <a:r>
              <a:rPr sz="1800" spc="-25" dirty="0">
                <a:latin typeface="Consolas"/>
                <a:cs typeface="Consolas"/>
              </a:rPr>
              <a:t>5:</a:t>
            </a:r>
            <a:r>
              <a:rPr sz="1800" dirty="0">
                <a:latin typeface="Consolas"/>
                <a:cs typeface="Consolas"/>
              </a:rPr>
              <a:t>	</a:t>
            </a:r>
            <a:r>
              <a:rPr sz="1800" dirty="0">
                <a:solidFill>
                  <a:srgbClr val="0033CC"/>
                </a:solidFill>
                <a:latin typeface="Consolas"/>
                <a:cs typeface="Consolas"/>
              </a:rPr>
              <a:t>remainder</a:t>
            </a:r>
            <a:r>
              <a:rPr sz="1800" spc="-25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33CC"/>
                </a:solidFill>
                <a:latin typeface="Consolas"/>
                <a:cs typeface="Consolas"/>
              </a:rPr>
              <a:t>section</a:t>
            </a:r>
            <a:endParaRPr sz="1800" dirty="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onsolas"/>
                <a:cs typeface="Consolas"/>
              </a:rPr>
              <a:t>6: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until</a:t>
            </a:r>
            <a:r>
              <a:rPr sz="1800" spc="-10" dirty="0">
                <a:latin typeface="Consolas"/>
                <a:cs typeface="Consolas"/>
              </a:rPr>
              <a:t> false;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endParaRPr sz="1800" dirty="0">
              <a:latin typeface="Consolas"/>
              <a:cs typeface="Consolas"/>
            </a:endParaRPr>
          </a:p>
          <a:p>
            <a:pPr marL="90170">
              <a:lnSpc>
                <a:spcPct val="100000"/>
              </a:lnSpc>
            </a:pPr>
            <a:r>
              <a:rPr sz="2100" spc="-10" dirty="0">
                <a:latin typeface="Tahoma"/>
                <a:cs typeface="Tahoma"/>
              </a:rPr>
              <a:t>Properties:</a:t>
            </a:r>
            <a:endParaRPr sz="2100" dirty="0">
              <a:latin typeface="Tahoma"/>
              <a:cs typeface="Tahoma"/>
            </a:endParaRPr>
          </a:p>
          <a:p>
            <a:pPr marL="434340" indent="-344170">
              <a:lnSpc>
                <a:spcPct val="100000"/>
              </a:lnSpc>
              <a:spcBef>
                <a:spcPts val="505"/>
              </a:spcBef>
              <a:buChar char="•"/>
              <a:tabLst>
                <a:tab pos="434340" algn="l"/>
              </a:tabLst>
            </a:pPr>
            <a:r>
              <a:rPr sz="2100" dirty="0">
                <a:latin typeface="Tahoma"/>
                <a:cs typeface="Tahoma"/>
              </a:rPr>
              <a:t>Again</a:t>
            </a:r>
            <a:r>
              <a:rPr sz="2100" spc="-6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simple</a:t>
            </a:r>
            <a:endParaRPr sz="2100" dirty="0">
              <a:latin typeface="Tahoma"/>
              <a:cs typeface="Tahoma"/>
            </a:endParaRPr>
          </a:p>
          <a:p>
            <a:pPr marL="434340" indent="-344170">
              <a:lnSpc>
                <a:spcPct val="100000"/>
              </a:lnSpc>
              <a:spcBef>
                <a:spcPts val="500"/>
              </a:spcBef>
              <a:buChar char="•"/>
              <a:tabLst>
                <a:tab pos="434340" algn="l"/>
              </a:tabLst>
            </a:pPr>
            <a:r>
              <a:rPr sz="2100" dirty="0">
                <a:latin typeface="Tahoma"/>
                <a:cs typeface="Tahoma"/>
              </a:rPr>
              <a:t>No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busy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waiting</a:t>
            </a:r>
            <a:endParaRPr sz="2100" dirty="0">
              <a:latin typeface="Tahoma"/>
              <a:cs typeface="Tahoma"/>
            </a:endParaRPr>
          </a:p>
          <a:p>
            <a:pPr marL="434340" indent="-344170">
              <a:lnSpc>
                <a:spcPct val="100000"/>
              </a:lnSpc>
              <a:spcBef>
                <a:spcPts val="505"/>
              </a:spcBef>
              <a:buChar char="•"/>
              <a:tabLst>
                <a:tab pos="434340" algn="l"/>
              </a:tabLst>
            </a:pPr>
            <a:r>
              <a:rPr sz="2100" dirty="0">
                <a:latin typeface="Tahoma"/>
                <a:cs typeface="Tahoma"/>
              </a:rPr>
              <a:t>Fair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if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queues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of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semaphores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are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implemented</a:t>
            </a:r>
            <a:r>
              <a:rPr sz="2100" spc="-65" dirty="0">
                <a:latin typeface="Tahoma"/>
                <a:cs typeface="Tahoma"/>
              </a:rPr>
              <a:t> </a:t>
            </a:r>
            <a:r>
              <a:rPr sz="2100" spc="-20" dirty="0">
                <a:latin typeface="Tahoma"/>
                <a:cs typeface="Tahoma"/>
              </a:rPr>
              <a:t>fair</a:t>
            </a:r>
            <a:endParaRPr sz="21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>
            <a:extLst>
              <a:ext uri="{FF2B5EF4-FFF2-40B4-BE49-F238E27FC236}">
                <a16:creationId xmlns:a16="http://schemas.microsoft.com/office/drawing/2014/main" id="{0D872782-4F4D-4D59-AE4A-1E83935A1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40194" y="381000"/>
            <a:ext cx="6629400" cy="5715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Process Synchronization</a:t>
            </a:r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2C6FFCCF-6A53-4F41-895B-8341BE358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3362325"/>
            <a:ext cx="74485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semaphore S initialized to 0</a:t>
            </a:r>
          </a:p>
          <a:p>
            <a:pPr eaLnBrk="1" hangingPunct="1">
              <a:lnSpc>
                <a:spcPct val="90000"/>
              </a:lnSpc>
              <a:buClr>
                <a:srgbClr val="FFFF66"/>
              </a:buClr>
              <a:buFont typeface="Wingdings" panose="05000000000000000000" pitchFamily="2" charset="2"/>
              <a:buNone/>
            </a:pPr>
            <a:r>
              <a:rPr lang="en-US" altLang="en-US" sz="3000" dirty="0"/>
              <a:t>	  	</a:t>
            </a:r>
            <a:r>
              <a:rPr lang="en-US" altLang="en-US" sz="3000" b="1" dirty="0"/>
              <a:t>Pi					</a:t>
            </a:r>
            <a:r>
              <a:rPr lang="en-US" altLang="en-US" sz="3000" b="1" dirty="0" err="1"/>
              <a:t>Pj</a:t>
            </a:r>
            <a:endParaRPr lang="en-US" altLang="en-US" sz="3000" b="1" dirty="0"/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en-US" sz="3000" dirty="0"/>
              <a:t>		</a:t>
            </a:r>
            <a:r>
              <a:rPr lang="en-US" altLang="en-US" sz="3000" dirty="0">
                <a:latin typeface="Courier New" panose="02070309020205020404" pitchFamily="49" charset="0"/>
                <a:sym typeface="MT Extra" panose="05050102010205020202" pitchFamily="18" charset="2"/>
              </a:rPr>
              <a:t></a:t>
            </a:r>
            <a:r>
              <a:rPr lang="en-US" altLang="en-US" sz="3000" dirty="0">
                <a:latin typeface="Courier New" panose="02070309020205020404" pitchFamily="49" charset="0"/>
              </a:rPr>
              <a:t> </a:t>
            </a:r>
            <a:r>
              <a:rPr lang="en-US" altLang="en-US" sz="3000" dirty="0">
                <a:latin typeface="Courier New" panose="02070309020205020404" pitchFamily="49" charset="0"/>
                <a:sym typeface="MT Extra" panose="05050102010205020202" pitchFamily="18" charset="2"/>
              </a:rPr>
              <a:t>	 				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en-US" sz="3000" dirty="0">
                <a:latin typeface="Courier New" panose="02070309020205020404" pitchFamily="49" charset="0"/>
                <a:sym typeface="MT Extra" panose="05050102010205020202" pitchFamily="18" charset="2"/>
              </a:rPr>
              <a:t>		</a:t>
            </a:r>
            <a:r>
              <a:rPr lang="en-US" altLang="en-US" sz="3000" b="1" dirty="0">
                <a:latin typeface="Courier New" panose="02070309020205020404" pitchFamily="49" charset="0"/>
                <a:sym typeface="MT Extra" panose="05050102010205020202" pitchFamily="18" charset="2"/>
              </a:rPr>
              <a:t>A					</a:t>
            </a:r>
            <a:r>
              <a:rPr lang="en-US" altLang="en-US" sz="3000" b="1" dirty="0" smtClean="0">
                <a:latin typeface="Courier New" panose="02070309020205020404" pitchFamily="49" charset="0"/>
                <a:sym typeface="MT Extra" panose="05050102010205020202" pitchFamily="18" charset="2"/>
              </a:rPr>
              <a:t>wait(S)	signal(S</a:t>
            </a:r>
            <a:r>
              <a:rPr lang="en-US" altLang="en-US" sz="3000" b="1" dirty="0">
                <a:latin typeface="Courier New" panose="02070309020205020404" pitchFamily="49" charset="0"/>
                <a:sym typeface="MT Extra" panose="05050102010205020202" pitchFamily="18" charset="2"/>
              </a:rPr>
              <a:t>)		</a:t>
            </a:r>
            <a:r>
              <a:rPr lang="en-US" altLang="en-US" sz="3000" b="1" dirty="0" smtClean="0">
                <a:latin typeface="Courier New" panose="02070309020205020404" pitchFamily="49" charset="0"/>
                <a:sym typeface="MT Extra" panose="05050102010205020202" pitchFamily="18" charset="2"/>
              </a:rPr>
              <a:t>	B</a:t>
            </a:r>
            <a:endParaRPr lang="en-US" altLang="en-US" sz="3000" b="1" dirty="0"/>
          </a:p>
        </p:txBody>
      </p:sp>
      <p:sp>
        <p:nvSpPr>
          <p:cNvPr id="122888" name="Rectangle 8">
            <a:extLst>
              <a:ext uri="{FF2B5EF4-FFF2-40B4-BE49-F238E27FC236}">
                <a16:creationId xmlns:a16="http://schemas.microsoft.com/office/drawing/2014/main" id="{F0798D8B-1701-4C85-A656-585998729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828800"/>
            <a:ext cx="6159104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FF66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Execute statement B in </a:t>
            </a:r>
            <a:r>
              <a:rPr lang="en-US" alt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Pj</a:t>
            </a: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only after statement A has been executed in Pi</a:t>
            </a:r>
          </a:p>
        </p:txBody>
      </p:sp>
    </p:spTree>
    <p:extLst>
      <p:ext uri="{BB962C8B-B14F-4D97-AF65-F5344CB8AC3E}">
        <p14:creationId xmlns:p14="http://schemas.microsoft.com/office/powerpoint/2010/main" val="35318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 autoUpdateAnimBg="0"/>
      <p:bldP spid="122888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FB54A042-B8DA-467A-85F3-2254EE590A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5529" y="381000"/>
            <a:ext cx="6629400" cy="5715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Synchronization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3C12CB65-5068-427F-BFD6-25C7EC822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1771650"/>
            <a:ext cx="65722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 a semaphore based solution for the following problem:</a:t>
            </a:r>
          </a:p>
          <a:p>
            <a:pPr eaLnBrk="1" hangingPunct="1">
              <a:lnSpc>
                <a:spcPct val="90000"/>
              </a:lnSpc>
              <a:buClr>
                <a:srgbClr val="FFFF66"/>
              </a:buClr>
              <a:buFont typeface="Wingdings" panose="05000000000000000000" pitchFamily="2" charset="2"/>
              <a:buNone/>
            </a:pPr>
            <a:endParaRPr lang="en-US" altLang="en-US" sz="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buClr>
                <a:srgbClr val="FFFF66"/>
              </a:buClr>
              <a:buFont typeface="Wingdings" panose="05000000000000000000" pitchFamily="2" charset="2"/>
              <a:buNone/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Statement S1 in P1 executes only after statement S2 in P2 has executed, and statement S2 in P2 should execute only after statement S3 in P3 has executed. </a:t>
            </a:r>
          </a:p>
        </p:txBody>
      </p:sp>
    </p:spTree>
    <p:extLst>
      <p:ext uri="{BB962C8B-B14F-4D97-AF65-F5344CB8AC3E}">
        <p14:creationId xmlns:p14="http://schemas.microsoft.com/office/powerpoint/2010/main" val="12896600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>
            <a:extLst>
              <a:ext uri="{FF2B5EF4-FFF2-40B4-BE49-F238E27FC236}">
                <a16:creationId xmlns:a16="http://schemas.microsoft.com/office/drawing/2014/main" id="{0EBA1688-73AA-447C-AD8D-035B21897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6629400" cy="5715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Synchronization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1336CF2C-7ED9-4949-901D-300ECA7D6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2000250"/>
            <a:ext cx="714375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40000"/>
              </a:spcBef>
              <a:buClr>
                <a:srgbClr val="FFFF66"/>
              </a:buClr>
              <a:buFont typeface="Wingdings" panose="05000000000000000000" pitchFamily="2" charset="2"/>
              <a:buNone/>
            </a:pPr>
            <a:r>
              <a:rPr lang="en-US" altLang="en-US" sz="3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P1	</a:t>
            </a:r>
            <a:r>
              <a:rPr lang="en-US" altLang="en-US" sz="3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en-US" sz="33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P2</a:t>
            </a:r>
            <a:r>
              <a:rPr lang="en-US" altLang="en-US" sz="3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     P3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alt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T Extra" panose="05050102010205020202" pitchFamily="18" charset="2"/>
              </a:rPr>
              <a:t></a:t>
            </a:r>
            <a:r>
              <a:rPr lang="en-US" alt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T Extra" panose="05050102010205020202" pitchFamily="18" charset="2"/>
              </a:rPr>
              <a:t>	 	</a:t>
            </a:r>
            <a:r>
              <a:rPr lang="en-US" alt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T Extra" panose="05050102010205020202" pitchFamily="18" charset="2"/>
              </a:rPr>
              <a:t></a:t>
            </a:r>
            <a:r>
              <a:rPr lang="en-US" alt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T Extra" panose="05050102010205020202" pitchFamily="18" charset="2"/>
              </a:rPr>
              <a:t>			</a:t>
            </a:r>
            <a:r>
              <a:rPr lang="en-US" alt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T Extra" panose="05050102010205020202" pitchFamily="18" charset="2"/>
              </a:rPr>
              <a:t></a:t>
            </a:r>
            <a:endParaRPr lang="en-US" alt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MT Extra" panose="05050102010205020202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T Extra" panose="05050102010205020202" pitchFamily="18" charset="2"/>
              </a:rPr>
              <a:t>	</a:t>
            </a:r>
            <a:r>
              <a:rPr lang="en-US" altLang="en-US" sz="3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T Extra" panose="05050102010205020202" pitchFamily="18" charset="2"/>
              </a:rPr>
              <a:t>S1</a:t>
            </a:r>
            <a:r>
              <a:rPr lang="en-US" altLang="en-US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T Extra" panose="05050102010205020202" pitchFamily="18" charset="2"/>
              </a:rPr>
              <a:t>			S2			</a:t>
            </a:r>
            <a:r>
              <a:rPr lang="en-US" altLang="en-US" sz="3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T Extra" panose="05050102010205020202" pitchFamily="18" charset="2"/>
              </a:rPr>
              <a:t>S3</a:t>
            </a:r>
            <a:endParaRPr lang="en-US" altLang="en-US" sz="3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MT Extra" panose="05050102010205020202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T Extra" panose="05050102010205020202" pitchFamily="18" charset="2"/>
              </a:rPr>
              <a:t>				</a:t>
            </a:r>
            <a:r>
              <a:rPr lang="en-US" alt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T Extra" panose="05050102010205020202" pitchFamily="18" charset="2"/>
              </a:rPr>
              <a:t></a:t>
            </a:r>
            <a:r>
              <a:rPr lang="en-US" alt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T Extra" panose="05050102010205020202" pitchFamily="18" charset="2"/>
              </a:rPr>
              <a:t>			</a:t>
            </a:r>
            <a:r>
              <a:rPr lang="en-US" alt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T Extra" panose="05050102010205020202" pitchFamily="18" charset="2"/>
              </a:rPr>
              <a:t></a:t>
            </a:r>
            <a:endParaRPr lang="en-US" alt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MT Extra" panose="0505010201020502020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6397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>
            <a:extLst>
              <a:ext uri="{FF2B5EF4-FFF2-40B4-BE49-F238E27FC236}">
                <a16:creationId xmlns:a16="http://schemas.microsoft.com/office/drawing/2014/main" id="{6CAC78CC-C0DC-4D30-9D97-F2C55BAF2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629400" cy="5715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75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A53D8AAF-8941-4B53-BCC7-67A52711A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47800"/>
            <a:ext cx="784860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40000"/>
              </a:spcBef>
              <a:buClr>
                <a:srgbClr val="FFFF66"/>
              </a:buClr>
              <a:buFont typeface="Wingdings" panose="05000000000000000000" pitchFamily="2" charset="2"/>
              <a:buNone/>
            </a:pPr>
            <a:r>
              <a:rPr lang="en-US" altLang="en-US" sz="3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Semaphore A=0, B=0;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buClr>
                <a:srgbClr val="FFFF66"/>
              </a:buClr>
              <a:buFont typeface="Wingdings" panose="05000000000000000000" pitchFamily="2" charset="2"/>
              <a:buNone/>
            </a:pPr>
            <a:r>
              <a:rPr lang="en-US" altLang="en-US" sz="3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P1	</a:t>
            </a:r>
            <a:r>
              <a:rPr lang="en-US" altLang="en-US" sz="3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en-US" sz="33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P2</a:t>
            </a:r>
            <a:r>
              <a:rPr lang="en-US" altLang="en-US" sz="3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     	</a:t>
            </a:r>
            <a:r>
              <a:rPr lang="en-US" altLang="en-US" sz="33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P3</a:t>
            </a:r>
            <a:endParaRPr lang="en-US" altLang="en-US" sz="33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</a:t>
            </a:r>
            <a:r>
              <a:rPr lang="en-US" altLang="en-US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T Extra" panose="05050102010205020202" pitchFamily="18" charset="2"/>
              </a:rPr>
              <a:t></a:t>
            </a:r>
            <a:r>
              <a:rPr lang="en-US" altLang="en-US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T Extra" panose="05050102010205020202" pitchFamily="18" charset="2"/>
              </a:rPr>
              <a:t>	 	 </a:t>
            </a:r>
            <a:r>
              <a:rPr lang="en-US" alt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T Extra" panose="05050102010205020202" pitchFamily="18" charset="2"/>
              </a:rPr>
              <a:t>	</a:t>
            </a:r>
            <a:r>
              <a:rPr lang="en-US" altLang="en-US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T Extra" panose="05050102010205020202" pitchFamily="18" charset="2"/>
              </a:rPr>
              <a:t>			</a:t>
            </a:r>
            <a:r>
              <a:rPr lang="en-US" alt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T Extra" panose="05050102010205020202" pitchFamily="18" charset="2"/>
              </a:rPr>
              <a:t></a:t>
            </a:r>
            <a:endParaRPr lang="en-US" altLang="en-US" sz="2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MT Extra" panose="05050102010205020202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en-US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T Extra" panose="05050102010205020202" pitchFamily="18" charset="2"/>
              </a:rPr>
              <a:t>	</a:t>
            </a:r>
            <a:r>
              <a:rPr lang="en-US" altLang="en-US" sz="2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T Extra" panose="05050102010205020202" pitchFamily="18" charset="2"/>
              </a:rPr>
              <a:t>wait(A</a:t>
            </a:r>
            <a:r>
              <a:rPr lang="en-US" altLang="en-US" sz="27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T Extra" panose="05050102010205020202" pitchFamily="18" charset="2"/>
              </a:rPr>
              <a:t>)	</a:t>
            </a:r>
            <a:r>
              <a:rPr lang="en-US" altLang="en-US" sz="2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T Extra" panose="05050102010205020202" pitchFamily="18" charset="2"/>
              </a:rPr>
              <a:t>	wait(B)	</a:t>
            </a:r>
            <a:r>
              <a:rPr lang="en-US" altLang="en-US" sz="27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T Extra" panose="05050102010205020202" pitchFamily="18" charset="2"/>
              </a:rPr>
              <a:t>	S3</a:t>
            </a:r>
            <a:endParaRPr lang="en-US" altLang="en-US" sz="27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MT Extra" panose="05050102010205020202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en-US" sz="2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T Extra" panose="05050102010205020202" pitchFamily="18" charset="2"/>
              </a:rPr>
              <a:t>	 S1		 </a:t>
            </a:r>
            <a:r>
              <a:rPr lang="en-US" altLang="en-US" sz="27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T Extra" panose="05050102010205020202" pitchFamily="18" charset="2"/>
              </a:rPr>
              <a:t>	S2</a:t>
            </a:r>
            <a:r>
              <a:rPr lang="en-US" altLang="en-US" sz="2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T Extra" panose="05050102010205020202" pitchFamily="18" charset="2"/>
              </a:rPr>
              <a:t>	  	   </a:t>
            </a:r>
            <a:r>
              <a:rPr lang="en-US" altLang="en-US" sz="27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T Extra" panose="05050102010205020202" pitchFamily="18" charset="2"/>
              </a:rPr>
              <a:t>	signal(B</a:t>
            </a:r>
            <a:r>
              <a:rPr lang="en-US" altLang="en-US" sz="2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T Extra" panose="05050102010205020202" pitchFamily="18" charset="2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en-US" sz="2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T Extra" panose="05050102010205020202" pitchFamily="18" charset="2"/>
              </a:rPr>
              <a:t>				signal(A)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en-US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T Extra" panose="05050102010205020202" pitchFamily="18" charset="2"/>
              </a:rPr>
              <a:t>	 			 			</a:t>
            </a:r>
            <a:r>
              <a:rPr lang="en-US" alt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T Extra" panose="05050102010205020202" pitchFamily="18" charset="2"/>
              </a:rPr>
              <a:t></a:t>
            </a:r>
            <a:endParaRPr lang="en-US" altLang="en-US" sz="2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MT Extra" panose="0505010201020502020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5341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Example:</a:t>
            </a:r>
            <a:r>
              <a:rPr spc="-70" dirty="0"/>
              <a:t> </a:t>
            </a:r>
            <a:r>
              <a:rPr dirty="0"/>
              <a:t>Print</a:t>
            </a:r>
            <a:r>
              <a:rPr spc="-70" dirty="0"/>
              <a:t> </a:t>
            </a:r>
            <a:r>
              <a:rPr spc="-10" dirty="0"/>
              <a:t>Spooler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6146" y="1691645"/>
            <a:ext cx="1847053" cy="44378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48086" y="1762762"/>
            <a:ext cx="24771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0BF"/>
                </a:solidFill>
                <a:latin typeface="Tahoma"/>
                <a:cs typeface="Tahoma"/>
              </a:rPr>
              <a:t>Next</a:t>
            </a:r>
            <a:r>
              <a:rPr sz="2000" spc="-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70BF"/>
                </a:solidFill>
                <a:latin typeface="Tahoma"/>
                <a:cs typeface="Tahoma"/>
              </a:rPr>
              <a:t>file</a:t>
            </a:r>
            <a:r>
              <a:rPr sz="2000" spc="-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70BF"/>
                </a:solidFill>
                <a:latin typeface="Tahoma"/>
                <a:cs typeface="Tahoma"/>
              </a:rPr>
              <a:t>to</a:t>
            </a:r>
            <a:r>
              <a:rPr sz="2000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70BF"/>
                </a:solidFill>
                <a:latin typeface="Tahoma"/>
                <a:cs typeface="Tahoma"/>
              </a:rPr>
              <a:t>be</a:t>
            </a:r>
            <a:r>
              <a:rPr sz="2000" spc="-10" dirty="0">
                <a:solidFill>
                  <a:srgbClr val="0070BF"/>
                </a:solidFill>
                <a:latin typeface="Tahoma"/>
                <a:cs typeface="Tahoma"/>
              </a:rPr>
              <a:t> printed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4264" y="5632205"/>
            <a:ext cx="225171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0BF"/>
                </a:solidFill>
                <a:latin typeface="Tahoma"/>
                <a:cs typeface="Tahoma"/>
              </a:rPr>
              <a:t>Next</a:t>
            </a:r>
            <a:r>
              <a:rPr sz="2000" spc="-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70BF"/>
                </a:solidFill>
                <a:latin typeface="Tahoma"/>
                <a:cs typeface="Tahoma"/>
              </a:rPr>
              <a:t>free</a:t>
            </a:r>
            <a:r>
              <a:rPr sz="2000" spc="-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70BF"/>
                </a:solidFill>
                <a:latin typeface="Tahoma"/>
                <a:cs typeface="Tahoma"/>
              </a:rPr>
              <a:t>slot</a:t>
            </a:r>
            <a:r>
              <a:rPr sz="2000" spc="-3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70BF"/>
                </a:solidFill>
                <a:latin typeface="Tahoma"/>
                <a:cs typeface="Tahoma"/>
              </a:rPr>
              <a:t>in</a:t>
            </a:r>
            <a:r>
              <a:rPr sz="2000" spc="-3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0070BF"/>
                </a:solidFill>
                <a:latin typeface="Tahoma"/>
                <a:cs typeface="Tahoma"/>
              </a:rPr>
              <a:t>the </a:t>
            </a:r>
            <a:r>
              <a:rPr sz="2000" spc="-10" dirty="0">
                <a:solidFill>
                  <a:srgbClr val="0070BF"/>
                </a:solidFill>
                <a:latin typeface="Tahoma"/>
                <a:cs typeface="Tahoma"/>
              </a:rPr>
              <a:t>directory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76999" y="2243327"/>
            <a:ext cx="1767205" cy="3324225"/>
            <a:chOff x="6476999" y="2243327"/>
            <a:chExt cx="1767205" cy="332422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1780" y="2243327"/>
              <a:ext cx="1621915" cy="609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1780" y="4986528"/>
              <a:ext cx="1621915" cy="58057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476987" y="2791967"/>
              <a:ext cx="996950" cy="2261870"/>
            </a:xfrm>
            <a:custGeom>
              <a:avLst/>
              <a:gdLst/>
              <a:ahLst/>
              <a:cxnLst/>
              <a:rect l="l" t="t" r="r" b="b"/>
              <a:pathLst>
                <a:path w="996950" h="2261870">
                  <a:moveTo>
                    <a:pt x="906780" y="7620"/>
                  </a:moveTo>
                  <a:lnTo>
                    <a:pt x="902208" y="0"/>
                  </a:lnTo>
                  <a:lnTo>
                    <a:pt x="65087" y="476440"/>
                  </a:lnTo>
                  <a:lnTo>
                    <a:pt x="48768" y="446532"/>
                  </a:lnTo>
                  <a:lnTo>
                    <a:pt x="0" y="518160"/>
                  </a:lnTo>
                  <a:lnTo>
                    <a:pt x="85344" y="513588"/>
                  </a:lnTo>
                  <a:lnTo>
                    <a:pt x="72885" y="490728"/>
                  </a:lnTo>
                  <a:lnTo>
                    <a:pt x="69342" y="484238"/>
                  </a:lnTo>
                  <a:lnTo>
                    <a:pt x="906780" y="7620"/>
                  </a:lnTo>
                  <a:close/>
                </a:path>
                <a:path w="996950" h="2261870">
                  <a:moveTo>
                    <a:pt x="996696" y="2253996"/>
                  </a:moveTo>
                  <a:lnTo>
                    <a:pt x="74383" y="1910956"/>
                  </a:lnTo>
                  <a:lnTo>
                    <a:pt x="75984" y="1906524"/>
                  </a:lnTo>
                  <a:lnTo>
                    <a:pt x="85344" y="1880616"/>
                  </a:lnTo>
                  <a:lnTo>
                    <a:pt x="0" y="1889760"/>
                  </a:lnTo>
                  <a:lnTo>
                    <a:pt x="59436" y="1952244"/>
                  </a:lnTo>
                  <a:lnTo>
                    <a:pt x="70929" y="1920494"/>
                  </a:lnTo>
                  <a:lnTo>
                    <a:pt x="992124" y="2261616"/>
                  </a:lnTo>
                  <a:lnTo>
                    <a:pt x="996696" y="22539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8296655" y="2532888"/>
            <a:ext cx="245745" cy="2620010"/>
          </a:xfrm>
          <a:custGeom>
            <a:avLst/>
            <a:gdLst/>
            <a:ahLst/>
            <a:cxnLst/>
            <a:rect l="l" t="t" r="r" b="b"/>
            <a:pathLst>
              <a:path w="245745" h="2620010">
                <a:moveTo>
                  <a:pt x="20658" y="33358"/>
                </a:moveTo>
                <a:lnTo>
                  <a:pt x="9144" y="30480"/>
                </a:lnTo>
                <a:lnTo>
                  <a:pt x="12192" y="30480"/>
                </a:lnTo>
                <a:lnTo>
                  <a:pt x="0" y="28956"/>
                </a:lnTo>
                <a:lnTo>
                  <a:pt x="3048" y="0"/>
                </a:lnTo>
                <a:lnTo>
                  <a:pt x="15240" y="1524"/>
                </a:lnTo>
                <a:lnTo>
                  <a:pt x="16764" y="1524"/>
                </a:lnTo>
                <a:lnTo>
                  <a:pt x="18288" y="3048"/>
                </a:lnTo>
                <a:lnTo>
                  <a:pt x="28956" y="6096"/>
                </a:lnTo>
                <a:lnTo>
                  <a:pt x="30480" y="6096"/>
                </a:lnTo>
                <a:lnTo>
                  <a:pt x="42672" y="12192"/>
                </a:lnTo>
                <a:lnTo>
                  <a:pt x="44196" y="12192"/>
                </a:lnTo>
                <a:lnTo>
                  <a:pt x="54864" y="19812"/>
                </a:lnTo>
                <a:lnTo>
                  <a:pt x="65532" y="30480"/>
                </a:lnTo>
                <a:lnTo>
                  <a:pt x="66865" y="32004"/>
                </a:lnTo>
                <a:lnTo>
                  <a:pt x="18288" y="32004"/>
                </a:lnTo>
                <a:lnTo>
                  <a:pt x="20658" y="33358"/>
                </a:lnTo>
                <a:close/>
              </a:path>
              <a:path w="245745" h="2620010">
                <a:moveTo>
                  <a:pt x="21336" y="33528"/>
                </a:moveTo>
                <a:lnTo>
                  <a:pt x="20658" y="33358"/>
                </a:lnTo>
                <a:lnTo>
                  <a:pt x="18288" y="32004"/>
                </a:lnTo>
                <a:lnTo>
                  <a:pt x="21336" y="33528"/>
                </a:lnTo>
                <a:close/>
              </a:path>
              <a:path w="245745" h="2620010">
                <a:moveTo>
                  <a:pt x="68199" y="33528"/>
                </a:moveTo>
                <a:lnTo>
                  <a:pt x="21336" y="33528"/>
                </a:lnTo>
                <a:lnTo>
                  <a:pt x="18288" y="32004"/>
                </a:lnTo>
                <a:lnTo>
                  <a:pt x="66865" y="32004"/>
                </a:lnTo>
                <a:lnTo>
                  <a:pt x="68199" y="33528"/>
                </a:lnTo>
                <a:close/>
              </a:path>
              <a:path w="245745" h="2620010">
                <a:moveTo>
                  <a:pt x="28956" y="38100"/>
                </a:moveTo>
                <a:lnTo>
                  <a:pt x="20658" y="33358"/>
                </a:lnTo>
                <a:lnTo>
                  <a:pt x="21336" y="33528"/>
                </a:lnTo>
                <a:lnTo>
                  <a:pt x="68199" y="33528"/>
                </a:lnTo>
                <a:lnTo>
                  <a:pt x="70866" y="36576"/>
                </a:lnTo>
                <a:lnTo>
                  <a:pt x="27432" y="36576"/>
                </a:lnTo>
                <a:lnTo>
                  <a:pt x="28956" y="38100"/>
                </a:lnTo>
                <a:close/>
              </a:path>
              <a:path w="245745" h="2620010">
                <a:moveTo>
                  <a:pt x="185562" y="1310030"/>
                </a:moveTo>
                <a:lnTo>
                  <a:pt x="176784" y="1304544"/>
                </a:lnTo>
                <a:lnTo>
                  <a:pt x="164591" y="1293876"/>
                </a:lnTo>
                <a:lnTo>
                  <a:pt x="155448" y="1281684"/>
                </a:lnTo>
                <a:lnTo>
                  <a:pt x="144780" y="1267967"/>
                </a:lnTo>
                <a:lnTo>
                  <a:pt x="121920" y="1219200"/>
                </a:lnTo>
                <a:lnTo>
                  <a:pt x="106680" y="1161288"/>
                </a:lnTo>
                <a:lnTo>
                  <a:pt x="102108" y="1117092"/>
                </a:lnTo>
                <a:lnTo>
                  <a:pt x="102108" y="210312"/>
                </a:lnTo>
                <a:lnTo>
                  <a:pt x="99060" y="188976"/>
                </a:lnTo>
                <a:lnTo>
                  <a:pt x="88392" y="132588"/>
                </a:lnTo>
                <a:lnTo>
                  <a:pt x="70104" y="85344"/>
                </a:lnTo>
                <a:lnTo>
                  <a:pt x="47244" y="51816"/>
                </a:lnTo>
                <a:lnTo>
                  <a:pt x="27432" y="36576"/>
                </a:lnTo>
                <a:lnTo>
                  <a:pt x="70866" y="36576"/>
                </a:lnTo>
                <a:lnTo>
                  <a:pt x="76200" y="42672"/>
                </a:lnTo>
                <a:lnTo>
                  <a:pt x="86868" y="56388"/>
                </a:lnTo>
                <a:lnTo>
                  <a:pt x="94488" y="71628"/>
                </a:lnTo>
                <a:lnTo>
                  <a:pt x="103632" y="86868"/>
                </a:lnTo>
                <a:lnTo>
                  <a:pt x="115824" y="123444"/>
                </a:lnTo>
                <a:lnTo>
                  <a:pt x="124968" y="164592"/>
                </a:lnTo>
                <a:lnTo>
                  <a:pt x="129540" y="207264"/>
                </a:lnTo>
                <a:lnTo>
                  <a:pt x="131172" y="1117092"/>
                </a:lnTo>
                <a:lnTo>
                  <a:pt x="132588" y="1136904"/>
                </a:lnTo>
                <a:lnTo>
                  <a:pt x="138684" y="1176528"/>
                </a:lnTo>
                <a:lnTo>
                  <a:pt x="155448" y="1226820"/>
                </a:lnTo>
                <a:lnTo>
                  <a:pt x="178308" y="1264920"/>
                </a:lnTo>
                <a:lnTo>
                  <a:pt x="204216" y="1289304"/>
                </a:lnTo>
                <a:lnTo>
                  <a:pt x="205359" y="1289304"/>
                </a:lnTo>
                <a:lnTo>
                  <a:pt x="213360" y="1293876"/>
                </a:lnTo>
                <a:lnTo>
                  <a:pt x="217169" y="1293876"/>
                </a:lnTo>
                <a:lnTo>
                  <a:pt x="222504" y="1295400"/>
                </a:lnTo>
                <a:lnTo>
                  <a:pt x="228600" y="1295400"/>
                </a:lnTo>
                <a:lnTo>
                  <a:pt x="217931" y="1296924"/>
                </a:lnTo>
                <a:lnTo>
                  <a:pt x="216408" y="1296924"/>
                </a:lnTo>
                <a:lnTo>
                  <a:pt x="214884" y="1298448"/>
                </a:lnTo>
                <a:lnTo>
                  <a:pt x="204216" y="1301496"/>
                </a:lnTo>
                <a:lnTo>
                  <a:pt x="201167" y="1301496"/>
                </a:lnTo>
                <a:lnTo>
                  <a:pt x="190500" y="1307592"/>
                </a:lnTo>
                <a:lnTo>
                  <a:pt x="188976" y="1307592"/>
                </a:lnTo>
                <a:lnTo>
                  <a:pt x="185562" y="1310030"/>
                </a:lnTo>
                <a:close/>
              </a:path>
              <a:path w="245745" h="2620010">
                <a:moveTo>
                  <a:pt x="205359" y="1289304"/>
                </a:moveTo>
                <a:lnTo>
                  <a:pt x="204216" y="1289304"/>
                </a:lnTo>
                <a:lnTo>
                  <a:pt x="202691" y="1287780"/>
                </a:lnTo>
                <a:lnTo>
                  <a:pt x="205359" y="1289304"/>
                </a:lnTo>
                <a:close/>
              </a:path>
              <a:path w="245745" h="2620010">
                <a:moveTo>
                  <a:pt x="217169" y="1293876"/>
                </a:moveTo>
                <a:lnTo>
                  <a:pt x="213360" y="1293876"/>
                </a:lnTo>
                <a:lnTo>
                  <a:pt x="211836" y="1292351"/>
                </a:lnTo>
                <a:lnTo>
                  <a:pt x="217169" y="1293876"/>
                </a:lnTo>
                <a:close/>
              </a:path>
              <a:path w="245745" h="2620010">
                <a:moveTo>
                  <a:pt x="228600" y="1324355"/>
                </a:moveTo>
                <a:lnTo>
                  <a:pt x="217931" y="1322832"/>
                </a:lnTo>
                <a:lnTo>
                  <a:pt x="214884" y="1322832"/>
                </a:lnTo>
                <a:lnTo>
                  <a:pt x="204216" y="1319784"/>
                </a:lnTo>
                <a:lnTo>
                  <a:pt x="202691" y="1319784"/>
                </a:lnTo>
                <a:lnTo>
                  <a:pt x="201167" y="1318259"/>
                </a:lnTo>
                <a:lnTo>
                  <a:pt x="190500" y="1313688"/>
                </a:lnTo>
                <a:lnTo>
                  <a:pt x="188976" y="1313688"/>
                </a:lnTo>
                <a:lnTo>
                  <a:pt x="188976" y="1312163"/>
                </a:lnTo>
                <a:lnTo>
                  <a:pt x="185562" y="1310030"/>
                </a:lnTo>
                <a:lnTo>
                  <a:pt x="188976" y="1307592"/>
                </a:lnTo>
                <a:lnTo>
                  <a:pt x="190500" y="1307592"/>
                </a:lnTo>
                <a:lnTo>
                  <a:pt x="201167" y="1301496"/>
                </a:lnTo>
                <a:lnTo>
                  <a:pt x="204216" y="1301496"/>
                </a:lnTo>
                <a:lnTo>
                  <a:pt x="214884" y="1298448"/>
                </a:lnTo>
                <a:lnTo>
                  <a:pt x="216408" y="1296924"/>
                </a:lnTo>
                <a:lnTo>
                  <a:pt x="217931" y="1296924"/>
                </a:lnTo>
                <a:lnTo>
                  <a:pt x="228600" y="1295400"/>
                </a:lnTo>
                <a:lnTo>
                  <a:pt x="228600" y="1324355"/>
                </a:lnTo>
                <a:close/>
              </a:path>
              <a:path w="245745" h="2620010">
                <a:moveTo>
                  <a:pt x="239267" y="1324355"/>
                </a:moveTo>
                <a:lnTo>
                  <a:pt x="228600" y="1324355"/>
                </a:lnTo>
                <a:lnTo>
                  <a:pt x="228600" y="1295400"/>
                </a:lnTo>
                <a:lnTo>
                  <a:pt x="231648" y="1295400"/>
                </a:lnTo>
                <a:lnTo>
                  <a:pt x="239267" y="1296924"/>
                </a:lnTo>
                <a:lnTo>
                  <a:pt x="245364" y="1303020"/>
                </a:lnTo>
                <a:lnTo>
                  <a:pt x="245364" y="1318259"/>
                </a:lnTo>
                <a:lnTo>
                  <a:pt x="239267" y="1324355"/>
                </a:lnTo>
                <a:close/>
              </a:path>
              <a:path w="245745" h="2620010">
                <a:moveTo>
                  <a:pt x="71056" y="2584703"/>
                </a:moveTo>
                <a:lnTo>
                  <a:pt x="27432" y="2584703"/>
                </a:lnTo>
                <a:lnTo>
                  <a:pt x="36576" y="2578608"/>
                </a:lnTo>
                <a:lnTo>
                  <a:pt x="45720" y="2570988"/>
                </a:lnTo>
                <a:lnTo>
                  <a:pt x="54864" y="2560319"/>
                </a:lnTo>
                <a:lnTo>
                  <a:pt x="62484" y="2549652"/>
                </a:lnTo>
                <a:lnTo>
                  <a:pt x="70104" y="2535935"/>
                </a:lnTo>
                <a:lnTo>
                  <a:pt x="76200" y="2522219"/>
                </a:lnTo>
                <a:lnTo>
                  <a:pt x="83820" y="2506980"/>
                </a:lnTo>
                <a:lnTo>
                  <a:pt x="88392" y="2488692"/>
                </a:lnTo>
                <a:lnTo>
                  <a:pt x="92964" y="2471927"/>
                </a:lnTo>
                <a:lnTo>
                  <a:pt x="97536" y="2452116"/>
                </a:lnTo>
                <a:lnTo>
                  <a:pt x="99060" y="2432304"/>
                </a:lnTo>
                <a:lnTo>
                  <a:pt x="102108" y="2410968"/>
                </a:lnTo>
                <a:lnTo>
                  <a:pt x="102108" y="1502663"/>
                </a:lnTo>
                <a:lnTo>
                  <a:pt x="106680" y="1459992"/>
                </a:lnTo>
                <a:lnTo>
                  <a:pt x="115824" y="1418844"/>
                </a:lnTo>
                <a:lnTo>
                  <a:pt x="129540" y="1382267"/>
                </a:lnTo>
                <a:lnTo>
                  <a:pt x="155448" y="1338072"/>
                </a:lnTo>
                <a:lnTo>
                  <a:pt x="185562" y="1310030"/>
                </a:lnTo>
                <a:lnTo>
                  <a:pt x="188976" y="1312163"/>
                </a:lnTo>
                <a:lnTo>
                  <a:pt x="188976" y="1313688"/>
                </a:lnTo>
                <a:lnTo>
                  <a:pt x="190500" y="1313688"/>
                </a:lnTo>
                <a:lnTo>
                  <a:pt x="201167" y="1318259"/>
                </a:lnTo>
                <a:lnTo>
                  <a:pt x="202691" y="1319784"/>
                </a:lnTo>
                <a:lnTo>
                  <a:pt x="204216" y="1319784"/>
                </a:lnTo>
                <a:lnTo>
                  <a:pt x="214884" y="1322832"/>
                </a:lnTo>
                <a:lnTo>
                  <a:pt x="217931" y="1322832"/>
                </a:lnTo>
                <a:lnTo>
                  <a:pt x="228600" y="1324355"/>
                </a:lnTo>
                <a:lnTo>
                  <a:pt x="231648" y="1324355"/>
                </a:lnTo>
                <a:lnTo>
                  <a:pt x="219455" y="1325880"/>
                </a:lnTo>
                <a:lnTo>
                  <a:pt x="222504" y="1325880"/>
                </a:lnTo>
                <a:lnTo>
                  <a:pt x="217169" y="1327404"/>
                </a:lnTo>
                <a:lnTo>
                  <a:pt x="213360" y="1327404"/>
                </a:lnTo>
                <a:lnTo>
                  <a:pt x="205359" y="1331976"/>
                </a:lnTo>
                <a:lnTo>
                  <a:pt x="204216" y="1331976"/>
                </a:lnTo>
                <a:lnTo>
                  <a:pt x="193548" y="1339596"/>
                </a:lnTo>
                <a:lnTo>
                  <a:pt x="161543" y="1380744"/>
                </a:lnTo>
                <a:lnTo>
                  <a:pt x="143256" y="1427988"/>
                </a:lnTo>
                <a:lnTo>
                  <a:pt x="132588" y="1484376"/>
                </a:lnTo>
                <a:lnTo>
                  <a:pt x="131064" y="1505712"/>
                </a:lnTo>
                <a:lnTo>
                  <a:pt x="131064" y="2389632"/>
                </a:lnTo>
                <a:lnTo>
                  <a:pt x="128016" y="2435352"/>
                </a:lnTo>
                <a:lnTo>
                  <a:pt x="121920" y="2476500"/>
                </a:lnTo>
                <a:lnTo>
                  <a:pt x="103632" y="2532888"/>
                </a:lnTo>
                <a:lnTo>
                  <a:pt x="77724" y="2577084"/>
                </a:lnTo>
                <a:lnTo>
                  <a:pt x="71056" y="2584703"/>
                </a:lnTo>
                <a:close/>
              </a:path>
              <a:path w="245745" h="2620010">
                <a:moveTo>
                  <a:pt x="211836" y="1328928"/>
                </a:moveTo>
                <a:lnTo>
                  <a:pt x="213360" y="1327404"/>
                </a:lnTo>
                <a:lnTo>
                  <a:pt x="217169" y="1327404"/>
                </a:lnTo>
                <a:lnTo>
                  <a:pt x="211836" y="1328928"/>
                </a:lnTo>
                <a:close/>
              </a:path>
              <a:path w="245745" h="2620010">
                <a:moveTo>
                  <a:pt x="202691" y="1333500"/>
                </a:moveTo>
                <a:lnTo>
                  <a:pt x="204216" y="1331976"/>
                </a:lnTo>
                <a:lnTo>
                  <a:pt x="205359" y="1331976"/>
                </a:lnTo>
                <a:lnTo>
                  <a:pt x="202691" y="1333500"/>
                </a:lnTo>
                <a:close/>
              </a:path>
              <a:path w="245745" h="2620010">
                <a:moveTo>
                  <a:pt x="20658" y="2587921"/>
                </a:moveTo>
                <a:lnTo>
                  <a:pt x="28956" y="2583180"/>
                </a:lnTo>
                <a:lnTo>
                  <a:pt x="27432" y="2584703"/>
                </a:lnTo>
                <a:lnTo>
                  <a:pt x="71056" y="2584703"/>
                </a:lnTo>
                <a:lnTo>
                  <a:pt x="68389" y="2587752"/>
                </a:lnTo>
                <a:lnTo>
                  <a:pt x="21336" y="2587752"/>
                </a:lnTo>
                <a:lnTo>
                  <a:pt x="20658" y="2587921"/>
                </a:lnTo>
                <a:close/>
              </a:path>
              <a:path w="245745" h="2620010">
                <a:moveTo>
                  <a:pt x="18288" y="2589276"/>
                </a:moveTo>
                <a:lnTo>
                  <a:pt x="20658" y="2587921"/>
                </a:lnTo>
                <a:lnTo>
                  <a:pt x="21336" y="2587752"/>
                </a:lnTo>
                <a:lnTo>
                  <a:pt x="18288" y="2589276"/>
                </a:lnTo>
                <a:close/>
              </a:path>
              <a:path w="245745" h="2620010">
                <a:moveTo>
                  <a:pt x="67056" y="2589276"/>
                </a:moveTo>
                <a:lnTo>
                  <a:pt x="18288" y="2589276"/>
                </a:lnTo>
                <a:lnTo>
                  <a:pt x="21336" y="2587752"/>
                </a:lnTo>
                <a:lnTo>
                  <a:pt x="68389" y="2587752"/>
                </a:lnTo>
                <a:lnTo>
                  <a:pt x="67056" y="2589276"/>
                </a:lnTo>
                <a:close/>
              </a:path>
              <a:path w="245745" h="2620010">
                <a:moveTo>
                  <a:pt x="3048" y="2619756"/>
                </a:moveTo>
                <a:lnTo>
                  <a:pt x="0" y="2590800"/>
                </a:lnTo>
                <a:lnTo>
                  <a:pt x="9144" y="2590800"/>
                </a:lnTo>
                <a:lnTo>
                  <a:pt x="20658" y="2587921"/>
                </a:lnTo>
                <a:lnTo>
                  <a:pt x="18288" y="2589276"/>
                </a:lnTo>
                <a:lnTo>
                  <a:pt x="67056" y="2589276"/>
                </a:lnTo>
                <a:lnTo>
                  <a:pt x="56388" y="2599943"/>
                </a:lnTo>
                <a:lnTo>
                  <a:pt x="44196" y="2607564"/>
                </a:lnTo>
                <a:lnTo>
                  <a:pt x="42672" y="2609088"/>
                </a:lnTo>
                <a:lnTo>
                  <a:pt x="30480" y="2613660"/>
                </a:lnTo>
                <a:lnTo>
                  <a:pt x="30480" y="2615184"/>
                </a:lnTo>
                <a:lnTo>
                  <a:pt x="28956" y="2615184"/>
                </a:lnTo>
                <a:lnTo>
                  <a:pt x="18288" y="2618232"/>
                </a:lnTo>
                <a:lnTo>
                  <a:pt x="15240" y="2618232"/>
                </a:lnTo>
                <a:lnTo>
                  <a:pt x="3048" y="2619756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6235" algn="l"/>
              </a:tabLst>
            </a:pPr>
            <a:r>
              <a:rPr dirty="0"/>
              <a:t>	If</a:t>
            </a:r>
            <a:r>
              <a:rPr spc="-3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process</a:t>
            </a:r>
            <a:r>
              <a:rPr spc="-5" dirty="0"/>
              <a:t> </a:t>
            </a:r>
            <a:r>
              <a:rPr dirty="0"/>
              <a:t>wants</a:t>
            </a:r>
            <a:r>
              <a:rPr spc="-2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print</a:t>
            </a:r>
            <a:r>
              <a:rPr spc="-2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20" dirty="0"/>
              <a:t>file </a:t>
            </a:r>
            <a:r>
              <a:rPr dirty="0"/>
              <a:t>it</a:t>
            </a:r>
            <a:r>
              <a:rPr spc="-30" dirty="0"/>
              <a:t> </a:t>
            </a:r>
            <a:r>
              <a:rPr dirty="0"/>
              <a:t>will</a:t>
            </a:r>
            <a:r>
              <a:rPr spc="-15" dirty="0"/>
              <a:t> </a:t>
            </a:r>
            <a:r>
              <a:rPr dirty="0"/>
              <a:t>execute</a:t>
            </a:r>
            <a:r>
              <a:rPr spc="-3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following</a:t>
            </a:r>
            <a:r>
              <a:rPr spc="-45" dirty="0"/>
              <a:t> </a:t>
            </a:r>
            <a:r>
              <a:rPr spc="-20" dirty="0"/>
              <a:t>code</a:t>
            </a:r>
          </a:p>
          <a:p>
            <a:pPr marL="756285" marR="240029" lvl="1" indent="-28702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756285" algn="l"/>
              </a:tabLst>
            </a:pPr>
            <a:r>
              <a:rPr sz="2000" dirty="0">
                <a:latin typeface="Tahoma"/>
                <a:cs typeface="Tahoma"/>
              </a:rPr>
              <a:t>Read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value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70BF"/>
                </a:solidFill>
                <a:latin typeface="Consolas"/>
                <a:cs typeface="Consolas"/>
              </a:rPr>
              <a:t>in</a:t>
            </a:r>
            <a:r>
              <a:rPr sz="2000" spc="-484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local </a:t>
            </a:r>
            <a:r>
              <a:rPr sz="2000" dirty="0">
                <a:latin typeface="Tahoma"/>
                <a:cs typeface="Tahoma"/>
              </a:rPr>
              <a:t>variable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70BF"/>
                </a:solidFill>
                <a:latin typeface="Consolas"/>
                <a:cs typeface="Consolas"/>
              </a:rPr>
              <a:t>next_free_slot</a:t>
            </a:r>
            <a:endParaRPr sz="2000">
              <a:latin typeface="Consolas"/>
              <a:cs typeface="Consolas"/>
            </a:endParaRPr>
          </a:p>
          <a:p>
            <a:pPr marL="756285" lvl="1" indent="-287020">
              <a:lnSpc>
                <a:spcPts val="2345"/>
              </a:lnSpc>
              <a:spcBef>
                <a:spcPts val="560"/>
              </a:spcBef>
              <a:buAutoNum type="arabicPeriod"/>
              <a:tabLst>
                <a:tab pos="756285" algn="l"/>
              </a:tabLst>
            </a:pPr>
            <a:r>
              <a:rPr sz="2000" dirty="0">
                <a:latin typeface="Tahoma"/>
                <a:cs typeface="Tahoma"/>
              </a:rPr>
              <a:t>Store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name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its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file in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the</a:t>
            </a:r>
            <a:endParaRPr sz="2000">
              <a:latin typeface="Tahoma"/>
              <a:cs typeface="Tahoma"/>
            </a:endParaRPr>
          </a:p>
          <a:p>
            <a:pPr marL="756285">
              <a:lnSpc>
                <a:spcPts val="2345"/>
              </a:lnSpc>
            </a:pPr>
            <a:r>
              <a:rPr sz="2000" spc="-10" dirty="0">
                <a:solidFill>
                  <a:srgbClr val="0070BF"/>
                </a:solidFill>
                <a:latin typeface="Consolas"/>
                <a:cs typeface="Consolas"/>
              </a:rPr>
              <a:t>next_free_slot</a:t>
            </a:r>
            <a:endParaRPr sz="2000">
              <a:latin typeface="Consolas"/>
              <a:cs typeface="Consolas"/>
            </a:endParaRPr>
          </a:p>
          <a:p>
            <a:pPr marL="756285" lvl="1" indent="-287020">
              <a:lnSpc>
                <a:spcPct val="100000"/>
              </a:lnSpc>
              <a:spcBef>
                <a:spcPts val="505"/>
              </a:spcBef>
              <a:buAutoNum type="arabicPeriod" startAt="3"/>
              <a:tabLst>
                <a:tab pos="756285" algn="l"/>
              </a:tabLst>
            </a:pPr>
            <a:r>
              <a:rPr sz="2000" dirty="0">
                <a:latin typeface="Tahoma"/>
                <a:cs typeface="Tahoma"/>
              </a:rPr>
              <a:t>Increment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70BF"/>
                </a:solidFill>
                <a:latin typeface="Consolas"/>
                <a:cs typeface="Consolas"/>
              </a:rPr>
              <a:t>next_free_slot</a:t>
            </a:r>
            <a:endParaRPr sz="2000">
              <a:latin typeface="Consolas"/>
              <a:cs typeface="Consolas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AutoNum type="arabicPeriod" startAt="3"/>
              <a:tabLst>
                <a:tab pos="756285" algn="l"/>
              </a:tabLst>
            </a:pPr>
            <a:r>
              <a:rPr sz="2000" dirty="0">
                <a:latin typeface="Tahoma"/>
                <a:cs typeface="Tahoma"/>
              </a:rPr>
              <a:t>Store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back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0070BF"/>
                </a:solidFill>
                <a:latin typeface="Consolas"/>
                <a:cs typeface="Consolas"/>
              </a:rPr>
              <a:t>in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7235432" y="3557989"/>
            <a:ext cx="1029969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11125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CC3300"/>
                </a:solidFill>
                <a:latin typeface="Tahoma"/>
                <a:cs typeface="Tahoma"/>
              </a:rPr>
              <a:t>Shared </a:t>
            </a:r>
            <a:r>
              <a:rPr sz="2000" spc="-20" dirty="0">
                <a:solidFill>
                  <a:srgbClr val="CC3300"/>
                </a:solidFill>
                <a:latin typeface="Tahoma"/>
                <a:cs typeface="Tahoma"/>
              </a:rPr>
              <a:t>Variables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Bad</a:t>
            </a:r>
            <a:r>
              <a:rPr spc="-45" dirty="0"/>
              <a:t> </a:t>
            </a:r>
            <a:r>
              <a:rPr dirty="0"/>
              <a:t>Use</a:t>
            </a:r>
            <a:r>
              <a:rPr spc="-5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Semaphores</a:t>
            </a:r>
            <a:r>
              <a:rPr spc="-25" dirty="0"/>
              <a:t> </a:t>
            </a:r>
            <a:r>
              <a:rPr dirty="0"/>
              <a:t>Can</a:t>
            </a:r>
            <a:r>
              <a:rPr spc="-30" dirty="0"/>
              <a:t> </a:t>
            </a:r>
            <a:r>
              <a:rPr dirty="0"/>
              <a:t>Lead</a:t>
            </a:r>
            <a:r>
              <a:rPr spc="-40" dirty="0"/>
              <a:t> </a:t>
            </a:r>
            <a:r>
              <a:rPr dirty="0"/>
              <a:t>to</a:t>
            </a:r>
            <a:r>
              <a:rPr spc="-75" dirty="0"/>
              <a:t> </a:t>
            </a:r>
            <a:r>
              <a:rPr spc="-10" dirty="0"/>
              <a:t>Deadlocks!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383" y="1156210"/>
            <a:ext cx="58654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Let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and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Q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be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two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semaphores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initialized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to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-50" dirty="0">
                <a:latin typeface="Tahoma"/>
                <a:cs typeface="Tahoma"/>
              </a:rPr>
              <a:t>1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53193" y="2215324"/>
            <a:ext cx="32067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25" dirty="0">
                <a:latin typeface="Consolas"/>
                <a:cs typeface="Consolas"/>
              </a:rPr>
              <a:t>P</a:t>
            </a:r>
            <a:r>
              <a:rPr sz="2100" spc="-37" baseline="-19841" dirty="0">
                <a:latin typeface="Consolas"/>
                <a:cs typeface="Consolas"/>
              </a:rPr>
              <a:t>0</a:t>
            </a:r>
            <a:endParaRPr sz="2100" baseline="-19841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7572" y="2215324"/>
            <a:ext cx="32067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25" dirty="0">
                <a:latin typeface="Consolas"/>
                <a:cs typeface="Consolas"/>
              </a:rPr>
              <a:t>P</a:t>
            </a:r>
            <a:r>
              <a:rPr sz="2100" spc="-37" baseline="-19841" dirty="0">
                <a:latin typeface="Consolas"/>
                <a:cs typeface="Consolas"/>
              </a:rPr>
              <a:t>1</a:t>
            </a:r>
            <a:endParaRPr sz="2100" baseline="-19841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5979" y="2919525"/>
            <a:ext cx="1487170" cy="1945639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100" spc="-10" dirty="0">
                <a:latin typeface="Consolas"/>
                <a:cs typeface="Consolas"/>
              </a:rPr>
              <a:t>wait(S);</a:t>
            </a:r>
            <a:endParaRPr sz="2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spc="-10" dirty="0">
                <a:latin typeface="Consolas"/>
                <a:cs typeface="Consolas"/>
              </a:rPr>
              <a:t>wait(Q);</a:t>
            </a:r>
            <a:endParaRPr sz="2100">
              <a:latin typeface="Consolas"/>
              <a:cs typeface="Consolas"/>
            </a:endParaRPr>
          </a:p>
          <a:p>
            <a:pPr marL="12700" marR="5080" indent="488950">
              <a:lnSpc>
                <a:spcPct val="120000"/>
              </a:lnSpc>
            </a:pPr>
            <a:r>
              <a:rPr sz="2100" spc="-1460" dirty="0">
                <a:latin typeface="Times New Roman"/>
                <a:cs typeface="Times New Roman"/>
              </a:rPr>
              <a:t>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Consolas"/>
                <a:cs typeface="Consolas"/>
              </a:rPr>
              <a:t>signal(S); signal(Q):</a:t>
            </a:r>
            <a:endParaRPr sz="21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52923" y="2919525"/>
            <a:ext cx="1487170" cy="1945639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100" spc="-10" dirty="0">
                <a:latin typeface="Consolas"/>
                <a:cs typeface="Consolas"/>
              </a:rPr>
              <a:t>wait(Q);</a:t>
            </a:r>
            <a:endParaRPr sz="2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spc="-10" dirty="0">
                <a:latin typeface="Consolas"/>
                <a:cs typeface="Consolas"/>
              </a:rPr>
              <a:t>wait(S);</a:t>
            </a:r>
            <a:endParaRPr sz="2100">
              <a:latin typeface="Consolas"/>
              <a:cs typeface="Consolas"/>
            </a:endParaRPr>
          </a:p>
          <a:p>
            <a:pPr marL="12700" marR="5080" indent="544830">
              <a:lnSpc>
                <a:spcPct val="120000"/>
              </a:lnSpc>
            </a:pPr>
            <a:r>
              <a:rPr sz="2100" spc="-1460" dirty="0">
                <a:latin typeface="Times New Roman"/>
                <a:cs typeface="Times New Roman"/>
              </a:rPr>
              <a:t>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Consolas"/>
                <a:cs typeface="Consolas"/>
              </a:rPr>
              <a:t>signal(Q); signal(S);</a:t>
            </a:r>
            <a:endParaRPr sz="21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50579" y="2979432"/>
            <a:ext cx="390525" cy="820419"/>
          </a:xfrm>
          <a:custGeom>
            <a:avLst/>
            <a:gdLst/>
            <a:ahLst/>
            <a:cxnLst/>
            <a:rect l="l" t="t" r="r" b="b"/>
            <a:pathLst>
              <a:path w="390525" h="820420">
                <a:moveTo>
                  <a:pt x="390144" y="603491"/>
                </a:moveTo>
                <a:lnTo>
                  <a:pt x="382536" y="565391"/>
                </a:lnTo>
                <a:lnTo>
                  <a:pt x="367296" y="530339"/>
                </a:lnTo>
                <a:lnTo>
                  <a:pt x="333768" y="486143"/>
                </a:lnTo>
                <a:lnTo>
                  <a:pt x="290842" y="454139"/>
                </a:lnTo>
                <a:lnTo>
                  <a:pt x="252984" y="437375"/>
                </a:lnTo>
                <a:lnTo>
                  <a:pt x="214884" y="429755"/>
                </a:lnTo>
                <a:lnTo>
                  <a:pt x="195072" y="428231"/>
                </a:lnTo>
                <a:lnTo>
                  <a:pt x="175260" y="429755"/>
                </a:lnTo>
                <a:lnTo>
                  <a:pt x="137160" y="437375"/>
                </a:lnTo>
                <a:lnTo>
                  <a:pt x="102108" y="452615"/>
                </a:lnTo>
                <a:lnTo>
                  <a:pt x="70104" y="473951"/>
                </a:lnTo>
                <a:lnTo>
                  <a:pt x="33528" y="515099"/>
                </a:lnTo>
                <a:lnTo>
                  <a:pt x="15240" y="548627"/>
                </a:lnTo>
                <a:lnTo>
                  <a:pt x="3048" y="585203"/>
                </a:lnTo>
                <a:lnTo>
                  <a:pt x="0" y="605015"/>
                </a:lnTo>
                <a:lnTo>
                  <a:pt x="0" y="624827"/>
                </a:lnTo>
                <a:lnTo>
                  <a:pt x="4572" y="664451"/>
                </a:lnTo>
                <a:lnTo>
                  <a:pt x="15240" y="701027"/>
                </a:lnTo>
                <a:lnTo>
                  <a:pt x="33528" y="734555"/>
                </a:lnTo>
                <a:lnTo>
                  <a:pt x="71628" y="775703"/>
                </a:lnTo>
                <a:lnTo>
                  <a:pt x="120396" y="804659"/>
                </a:lnTo>
                <a:lnTo>
                  <a:pt x="156972" y="815327"/>
                </a:lnTo>
                <a:lnTo>
                  <a:pt x="196596" y="819899"/>
                </a:lnTo>
                <a:lnTo>
                  <a:pt x="216408" y="818375"/>
                </a:lnTo>
                <a:lnTo>
                  <a:pt x="254508" y="810755"/>
                </a:lnTo>
                <a:lnTo>
                  <a:pt x="289560" y="795515"/>
                </a:lnTo>
                <a:lnTo>
                  <a:pt x="292100" y="793991"/>
                </a:lnTo>
                <a:lnTo>
                  <a:pt x="304800" y="786371"/>
                </a:lnTo>
                <a:lnTo>
                  <a:pt x="345960" y="748271"/>
                </a:lnTo>
                <a:lnTo>
                  <a:pt x="376440" y="699503"/>
                </a:lnTo>
                <a:lnTo>
                  <a:pt x="390144" y="643115"/>
                </a:lnTo>
                <a:lnTo>
                  <a:pt x="390144" y="603491"/>
                </a:lnTo>
                <a:close/>
              </a:path>
              <a:path w="390525" h="820420">
                <a:moveTo>
                  <a:pt x="390144" y="175260"/>
                </a:moveTo>
                <a:lnTo>
                  <a:pt x="382536" y="137160"/>
                </a:lnTo>
                <a:lnTo>
                  <a:pt x="367296" y="102108"/>
                </a:lnTo>
                <a:lnTo>
                  <a:pt x="345960" y="70104"/>
                </a:lnTo>
                <a:lnTo>
                  <a:pt x="304800" y="33528"/>
                </a:lnTo>
                <a:lnTo>
                  <a:pt x="271272" y="15240"/>
                </a:lnTo>
                <a:lnTo>
                  <a:pt x="234696" y="3048"/>
                </a:lnTo>
                <a:lnTo>
                  <a:pt x="195072" y="0"/>
                </a:lnTo>
                <a:lnTo>
                  <a:pt x="175260" y="1524"/>
                </a:lnTo>
                <a:lnTo>
                  <a:pt x="137160" y="9144"/>
                </a:lnTo>
                <a:lnTo>
                  <a:pt x="85344" y="33528"/>
                </a:lnTo>
                <a:lnTo>
                  <a:pt x="44196" y="71628"/>
                </a:lnTo>
                <a:lnTo>
                  <a:pt x="15240" y="120396"/>
                </a:lnTo>
                <a:lnTo>
                  <a:pt x="7620" y="137160"/>
                </a:lnTo>
                <a:lnTo>
                  <a:pt x="3048" y="156972"/>
                </a:lnTo>
                <a:lnTo>
                  <a:pt x="0" y="176784"/>
                </a:lnTo>
                <a:lnTo>
                  <a:pt x="0" y="196596"/>
                </a:lnTo>
                <a:lnTo>
                  <a:pt x="4572" y="234696"/>
                </a:lnTo>
                <a:lnTo>
                  <a:pt x="15240" y="272796"/>
                </a:lnTo>
                <a:lnTo>
                  <a:pt x="44196" y="320040"/>
                </a:lnTo>
                <a:lnTo>
                  <a:pt x="71628" y="347472"/>
                </a:lnTo>
                <a:lnTo>
                  <a:pt x="120396" y="376428"/>
                </a:lnTo>
                <a:lnTo>
                  <a:pt x="156972" y="387096"/>
                </a:lnTo>
                <a:lnTo>
                  <a:pt x="196596" y="391668"/>
                </a:lnTo>
                <a:lnTo>
                  <a:pt x="216408" y="390144"/>
                </a:lnTo>
                <a:lnTo>
                  <a:pt x="254508" y="382524"/>
                </a:lnTo>
                <a:lnTo>
                  <a:pt x="289560" y="367284"/>
                </a:lnTo>
                <a:lnTo>
                  <a:pt x="333768" y="333756"/>
                </a:lnTo>
                <a:lnTo>
                  <a:pt x="376440" y="271272"/>
                </a:lnTo>
                <a:lnTo>
                  <a:pt x="390144" y="214884"/>
                </a:lnTo>
                <a:lnTo>
                  <a:pt x="390144" y="175260"/>
                </a:lnTo>
                <a:close/>
              </a:path>
            </a:pathLst>
          </a:custGeom>
          <a:solidFill>
            <a:srgbClr val="007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70427" y="2869080"/>
            <a:ext cx="150495" cy="882015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04575" y="2979432"/>
            <a:ext cx="390525" cy="820419"/>
          </a:xfrm>
          <a:custGeom>
            <a:avLst/>
            <a:gdLst/>
            <a:ahLst/>
            <a:cxnLst/>
            <a:rect l="l" t="t" r="r" b="b"/>
            <a:pathLst>
              <a:path w="390525" h="820420">
                <a:moveTo>
                  <a:pt x="390144" y="603491"/>
                </a:moveTo>
                <a:lnTo>
                  <a:pt x="374904" y="547103"/>
                </a:lnTo>
                <a:lnTo>
                  <a:pt x="345948" y="499859"/>
                </a:lnTo>
                <a:lnTo>
                  <a:pt x="318516" y="472427"/>
                </a:lnTo>
                <a:lnTo>
                  <a:pt x="290576" y="454139"/>
                </a:lnTo>
                <a:lnTo>
                  <a:pt x="288036" y="452615"/>
                </a:lnTo>
                <a:lnTo>
                  <a:pt x="252984" y="437375"/>
                </a:lnTo>
                <a:lnTo>
                  <a:pt x="214884" y="429755"/>
                </a:lnTo>
                <a:lnTo>
                  <a:pt x="195072" y="428231"/>
                </a:lnTo>
                <a:lnTo>
                  <a:pt x="173736" y="429755"/>
                </a:lnTo>
                <a:lnTo>
                  <a:pt x="155448" y="432803"/>
                </a:lnTo>
                <a:lnTo>
                  <a:pt x="135636" y="437375"/>
                </a:lnTo>
                <a:lnTo>
                  <a:pt x="118872" y="444995"/>
                </a:lnTo>
                <a:lnTo>
                  <a:pt x="100584" y="452615"/>
                </a:lnTo>
                <a:lnTo>
                  <a:pt x="56388" y="486143"/>
                </a:lnTo>
                <a:lnTo>
                  <a:pt x="22860" y="531863"/>
                </a:lnTo>
                <a:lnTo>
                  <a:pt x="7620" y="566915"/>
                </a:lnTo>
                <a:lnTo>
                  <a:pt x="0" y="605015"/>
                </a:lnTo>
                <a:lnTo>
                  <a:pt x="0" y="644639"/>
                </a:lnTo>
                <a:lnTo>
                  <a:pt x="15240" y="701027"/>
                </a:lnTo>
                <a:lnTo>
                  <a:pt x="33528" y="734555"/>
                </a:lnTo>
                <a:lnTo>
                  <a:pt x="71628" y="775703"/>
                </a:lnTo>
                <a:lnTo>
                  <a:pt x="118872" y="804659"/>
                </a:lnTo>
                <a:lnTo>
                  <a:pt x="156972" y="815327"/>
                </a:lnTo>
                <a:lnTo>
                  <a:pt x="195072" y="819899"/>
                </a:lnTo>
                <a:lnTo>
                  <a:pt x="214884" y="818375"/>
                </a:lnTo>
                <a:lnTo>
                  <a:pt x="234696" y="815327"/>
                </a:lnTo>
                <a:lnTo>
                  <a:pt x="254508" y="810755"/>
                </a:lnTo>
                <a:lnTo>
                  <a:pt x="271272" y="804659"/>
                </a:lnTo>
                <a:lnTo>
                  <a:pt x="290830" y="793991"/>
                </a:lnTo>
                <a:lnTo>
                  <a:pt x="304800" y="786371"/>
                </a:lnTo>
                <a:lnTo>
                  <a:pt x="345948" y="748271"/>
                </a:lnTo>
                <a:lnTo>
                  <a:pt x="367284" y="716267"/>
                </a:lnTo>
                <a:lnTo>
                  <a:pt x="382524" y="681215"/>
                </a:lnTo>
                <a:lnTo>
                  <a:pt x="390144" y="643115"/>
                </a:lnTo>
                <a:lnTo>
                  <a:pt x="390144" y="603491"/>
                </a:lnTo>
                <a:close/>
              </a:path>
              <a:path w="390525" h="820420">
                <a:moveTo>
                  <a:pt x="390144" y="175260"/>
                </a:moveTo>
                <a:lnTo>
                  <a:pt x="374904" y="118872"/>
                </a:lnTo>
                <a:lnTo>
                  <a:pt x="356616" y="85344"/>
                </a:lnTo>
                <a:lnTo>
                  <a:pt x="318516" y="44196"/>
                </a:lnTo>
                <a:lnTo>
                  <a:pt x="271272" y="15240"/>
                </a:lnTo>
                <a:lnTo>
                  <a:pt x="233172" y="3048"/>
                </a:lnTo>
                <a:lnTo>
                  <a:pt x="195072" y="0"/>
                </a:lnTo>
                <a:lnTo>
                  <a:pt x="173736" y="1524"/>
                </a:lnTo>
                <a:lnTo>
                  <a:pt x="135636" y="9144"/>
                </a:lnTo>
                <a:lnTo>
                  <a:pt x="100584" y="24384"/>
                </a:lnTo>
                <a:lnTo>
                  <a:pt x="56388" y="57912"/>
                </a:lnTo>
                <a:lnTo>
                  <a:pt x="22860" y="102108"/>
                </a:lnTo>
                <a:lnTo>
                  <a:pt x="15240" y="120396"/>
                </a:lnTo>
                <a:lnTo>
                  <a:pt x="7620" y="137160"/>
                </a:lnTo>
                <a:lnTo>
                  <a:pt x="3048" y="156972"/>
                </a:lnTo>
                <a:lnTo>
                  <a:pt x="0" y="176784"/>
                </a:lnTo>
                <a:lnTo>
                  <a:pt x="0" y="216408"/>
                </a:lnTo>
                <a:lnTo>
                  <a:pt x="9144" y="254508"/>
                </a:lnTo>
                <a:lnTo>
                  <a:pt x="44196" y="320040"/>
                </a:lnTo>
                <a:lnTo>
                  <a:pt x="71628" y="347472"/>
                </a:lnTo>
                <a:lnTo>
                  <a:pt x="118872" y="376428"/>
                </a:lnTo>
                <a:lnTo>
                  <a:pt x="156972" y="387096"/>
                </a:lnTo>
                <a:lnTo>
                  <a:pt x="195072" y="391668"/>
                </a:lnTo>
                <a:lnTo>
                  <a:pt x="214884" y="390144"/>
                </a:lnTo>
                <a:lnTo>
                  <a:pt x="254508" y="382524"/>
                </a:lnTo>
                <a:lnTo>
                  <a:pt x="290436" y="365760"/>
                </a:lnTo>
                <a:lnTo>
                  <a:pt x="333756" y="333756"/>
                </a:lnTo>
                <a:lnTo>
                  <a:pt x="367284" y="288036"/>
                </a:lnTo>
                <a:lnTo>
                  <a:pt x="382524" y="252984"/>
                </a:lnTo>
                <a:lnTo>
                  <a:pt x="390144" y="214884"/>
                </a:lnTo>
                <a:lnTo>
                  <a:pt x="390144" y="175260"/>
                </a:lnTo>
                <a:close/>
              </a:path>
            </a:pathLst>
          </a:custGeom>
          <a:solidFill>
            <a:srgbClr val="007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22935" y="2869080"/>
            <a:ext cx="150495" cy="882015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60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Synchronization</a:t>
            </a:r>
            <a:r>
              <a:rPr spc="-150" dirty="0"/>
              <a:t> </a:t>
            </a:r>
            <a:r>
              <a:rPr spc="-10" dirty="0"/>
              <a:t>Problems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61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03383" y="1156210"/>
            <a:ext cx="8162290" cy="468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Critical</a:t>
            </a:r>
            <a:r>
              <a:rPr sz="2100" spc="-6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section</a:t>
            </a:r>
            <a:r>
              <a:rPr sz="2100" spc="-5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synchronization</a:t>
            </a:r>
            <a:r>
              <a:rPr sz="2100" spc="-5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very</a:t>
            </a:r>
            <a:r>
              <a:rPr sz="2100" spc="-5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common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70"/>
              </a:spcBef>
              <a:buFont typeface="Tahoma"/>
              <a:buChar char="•"/>
            </a:pPr>
            <a:endParaRPr sz="21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buFont typeface="Tahoma"/>
              <a:buChar char="•"/>
              <a:tabLst>
                <a:tab pos="354965" algn="l"/>
              </a:tabLst>
            </a:pPr>
            <a:r>
              <a:rPr sz="2100" b="1" spc="-10" dirty="0">
                <a:latin typeface="Tahoma"/>
                <a:cs typeface="Tahoma"/>
              </a:rPr>
              <a:t>Problems</a:t>
            </a:r>
            <a:endParaRPr sz="21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Synchronization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on</a:t>
            </a:r>
            <a:r>
              <a:rPr sz="1900" spc="-7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many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variables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becomes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increasingly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complicated</a:t>
            </a:r>
            <a:endParaRPr sz="19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Deadlock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because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of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bad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programming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likely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happen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09"/>
              </a:spcBef>
              <a:buFont typeface="Tahoma"/>
              <a:buChar char="–"/>
            </a:pPr>
            <a:endParaRPr sz="1900">
              <a:latin typeface="Tahoma"/>
              <a:cs typeface="Tahoma"/>
            </a:endParaRPr>
          </a:p>
          <a:p>
            <a:pPr marL="354965" marR="54610" indent="-342900">
              <a:lnSpc>
                <a:spcPct val="100000"/>
              </a:lnSpc>
              <a:buFont typeface="Tahoma"/>
              <a:buChar char="•"/>
              <a:tabLst>
                <a:tab pos="354965" algn="l"/>
              </a:tabLst>
            </a:pPr>
            <a:r>
              <a:rPr sz="2100" b="1" dirty="0">
                <a:latin typeface="Tahoma"/>
                <a:cs typeface="Tahoma"/>
              </a:rPr>
              <a:t>Idea:</a:t>
            </a:r>
            <a:r>
              <a:rPr sz="2100" b="1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Understand</a:t>
            </a:r>
            <a:r>
              <a:rPr sz="2100" spc="-7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useful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synchronization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patterns</a:t>
            </a:r>
            <a:r>
              <a:rPr sz="2100" spc="-5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that</a:t>
            </a:r>
            <a:r>
              <a:rPr sz="2100" spc="-5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match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spc="-25" dirty="0">
                <a:latin typeface="Tahoma"/>
                <a:cs typeface="Tahoma"/>
              </a:rPr>
              <a:t>IPC </a:t>
            </a:r>
            <a:r>
              <a:rPr sz="2100" spc="-10" dirty="0">
                <a:latin typeface="Tahoma"/>
                <a:cs typeface="Tahoma"/>
              </a:rPr>
              <a:t>patterns</a:t>
            </a:r>
            <a:endParaRPr sz="21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Char char="–"/>
              <a:tabLst>
                <a:tab pos="756285" algn="l"/>
              </a:tabLst>
            </a:pP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Consumers/Producer</a:t>
            </a:r>
            <a:r>
              <a:rPr sz="1900" spc="-13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problem</a:t>
            </a:r>
            <a:endParaRPr sz="1900">
              <a:latin typeface="Tahoma"/>
              <a:cs typeface="Tahoma"/>
            </a:endParaRPr>
          </a:p>
          <a:p>
            <a:pPr marL="1155065" lvl="2" indent="-227965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1155065" algn="l"/>
              </a:tabLst>
            </a:pPr>
            <a:r>
              <a:rPr sz="1700" dirty="0">
                <a:latin typeface="Tahoma"/>
                <a:cs typeface="Tahoma"/>
              </a:rPr>
              <a:t>High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degree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of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concurrency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by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decoupling</a:t>
            </a:r>
            <a:r>
              <a:rPr sz="1700" spc="-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of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tasks</a:t>
            </a:r>
            <a:endParaRPr sz="17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Char char="–"/>
              <a:tabLst>
                <a:tab pos="756285" algn="l"/>
              </a:tabLst>
            </a:pP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Dining</a:t>
            </a:r>
            <a:r>
              <a:rPr sz="1900" spc="-5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Philosophers</a:t>
            </a:r>
            <a:endParaRPr sz="1900">
              <a:latin typeface="Tahoma"/>
              <a:cs typeface="Tahoma"/>
            </a:endParaRPr>
          </a:p>
          <a:p>
            <a:pPr marL="1155065" lvl="2" indent="-227965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1155065" algn="l"/>
              </a:tabLst>
            </a:pPr>
            <a:r>
              <a:rPr sz="1700" dirty="0">
                <a:latin typeface="Tahoma"/>
                <a:cs typeface="Tahoma"/>
              </a:rPr>
              <a:t>Coordinate</a:t>
            </a:r>
            <a:r>
              <a:rPr sz="1700" spc="-2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access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to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resources</a:t>
            </a:r>
            <a:endParaRPr sz="17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Readers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Writers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Problem</a:t>
            </a:r>
            <a:endParaRPr sz="1900">
              <a:latin typeface="Tahoma"/>
              <a:cs typeface="Tahoma"/>
            </a:endParaRPr>
          </a:p>
          <a:p>
            <a:pPr marL="1155065" lvl="2" indent="-227965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1155065" algn="l"/>
              </a:tabLst>
            </a:pPr>
            <a:r>
              <a:rPr sz="1700" dirty="0">
                <a:latin typeface="Tahoma"/>
                <a:cs typeface="Tahoma"/>
              </a:rPr>
              <a:t>Coordinate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access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to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shared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data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structures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Producer/Consumer</a:t>
            </a:r>
            <a:r>
              <a:rPr spc="-140" dirty="0"/>
              <a:t> </a:t>
            </a:r>
            <a:r>
              <a:rPr dirty="0"/>
              <a:t>Problem</a:t>
            </a:r>
            <a:r>
              <a:rPr spc="-140" dirty="0"/>
              <a:t> </a:t>
            </a:r>
            <a:r>
              <a:rPr spc="-10" dirty="0"/>
              <a:t>Revisited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383" y="1156210"/>
            <a:ext cx="499427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Also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known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as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bounded</a:t>
            </a:r>
            <a:r>
              <a:rPr sz="2100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buffer</a:t>
            </a:r>
            <a:r>
              <a:rPr sz="2100" spc="-6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problem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383" y="3394709"/>
            <a:ext cx="6116955" cy="214947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615"/>
              </a:spcBef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Overall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problem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description</a:t>
            </a:r>
            <a:endParaRPr sz="21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A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buffer</a:t>
            </a:r>
            <a:r>
              <a:rPr sz="1900" spc="-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can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hold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N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spc="-20" dirty="0">
                <a:latin typeface="Tahoma"/>
                <a:cs typeface="Tahoma"/>
              </a:rPr>
              <a:t>items</a:t>
            </a:r>
            <a:endParaRPr sz="19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Producer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pushes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items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into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buffer</a:t>
            </a:r>
            <a:endParaRPr sz="19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Consumer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pulls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items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from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buffer</a:t>
            </a:r>
            <a:endParaRPr sz="19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Producer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needs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wait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when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buffer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is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spc="-20" dirty="0">
                <a:latin typeface="Tahoma"/>
                <a:cs typeface="Tahoma"/>
              </a:rPr>
              <a:t>full</a:t>
            </a:r>
            <a:endParaRPr sz="19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Consumer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needs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wait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when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buffer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is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empty</a:t>
            </a:r>
            <a:endParaRPr sz="19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2345436"/>
            <a:ext cx="4273296" cy="4358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121401" y="2387611"/>
            <a:ext cx="2038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0" dirty="0">
                <a:latin typeface="Tahoma"/>
                <a:cs typeface="Tahoma"/>
              </a:rPr>
              <a:t>N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3952" y="2387611"/>
            <a:ext cx="69596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8784" algn="l"/>
              </a:tabLst>
            </a:pPr>
            <a:r>
              <a:rPr sz="2100" spc="-50" dirty="0">
                <a:latin typeface="Tahoma"/>
                <a:cs typeface="Tahoma"/>
              </a:rPr>
              <a:t>1</a:t>
            </a:r>
            <a:r>
              <a:rPr sz="2100" dirty="0">
                <a:latin typeface="Tahoma"/>
                <a:cs typeface="Tahoma"/>
              </a:rPr>
              <a:t>	</a:t>
            </a:r>
            <a:r>
              <a:rPr sz="2100" spc="-25" dirty="0">
                <a:latin typeface="Tahoma"/>
                <a:cs typeface="Tahoma"/>
              </a:rPr>
              <a:t>...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37932" y="2386048"/>
            <a:ext cx="12071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latin typeface="Tahoma"/>
                <a:cs typeface="Tahoma"/>
              </a:rPr>
              <a:t>Consumer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9565" y="2415088"/>
            <a:ext cx="106870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latin typeface="Tahoma"/>
                <a:cs typeface="Tahoma"/>
              </a:rPr>
              <a:t>Producer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27632" y="2459736"/>
            <a:ext cx="440690" cy="265430"/>
          </a:xfrm>
          <a:custGeom>
            <a:avLst/>
            <a:gdLst/>
            <a:ahLst/>
            <a:cxnLst/>
            <a:rect l="l" t="t" r="r" b="b"/>
            <a:pathLst>
              <a:path w="440689" h="265430">
                <a:moveTo>
                  <a:pt x="307848" y="74676"/>
                </a:moveTo>
                <a:lnTo>
                  <a:pt x="307848" y="0"/>
                </a:lnTo>
                <a:lnTo>
                  <a:pt x="323088" y="15240"/>
                </a:lnTo>
                <a:lnTo>
                  <a:pt x="321563" y="15240"/>
                </a:lnTo>
                <a:lnTo>
                  <a:pt x="310895" y="19812"/>
                </a:lnTo>
                <a:lnTo>
                  <a:pt x="321563" y="30620"/>
                </a:lnTo>
                <a:lnTo>
                  <a:pt x="321563" y="68580"/>
                </a:lnTo>
                <a:lnTo>
                  <a:pt x="315467" y="68580"/>
                </a:lnTo>
                <a:lnTo>
                  <a:pt x="307848" y="74676"/>
                </a:lnTo>
                <a:close/>
              </a:path>
              <a:path w="440689" h="265430">
                <a:moveTo>
                  <a:pt x="321563" y="30620"/>
                </a:moveTo>
                <a:lnTo>
                  <a:pt x="310895" y="19812"/>
                </a:lnTo>
                <a:lnTo>
                  <a:pt x="321563" y="15240"/>
                </a:lnTo>
                <a:lnTo>
                  <a:pt x="321563" y="30620"/>
                </a:lnTo>
                <a:close/>
              </a:path>
              <a:path w="440689" h="265430">
                <a:moveTo>
                  <a:pt x="422207" y="132588"/>
                </a:moveTo>
                <a:lnTo>
                  <a:pt x="321563" y="30620"/>
                </a:lnTo>
                <a:lnTo>
                  <a:pt x="321563" y="15240"/>
                </a:lnTo>
                <a:lnTo>
                  <a:pt x="323088" y="15240"/>
                </a:lnTo>
                <a:lnTo>
                  <a:pt x="435864" y="128016"/>
                </a:lnTo>
                <a:lnTo>
                  <a:pt x="426720" y="128016"/>
                </a:lnTo>
                <a:lnTo>
                  <a:pt x="422207" y="132588"/>
                </a:lnTo>
                <a:close/>
              </a:path>
              <a:path w="440689" h="265430">
                <a:moveTo>
                  <a:pt x="307848" y="198120"/>
                </a:moveTo>
                <a:lnTo>
                  <a:pt x="0" y="198120"/>
                </a:lnTo>
                <a:lnTo>
                  <a:pt x="0" y="68580"/>
                </a:lnTo>
                <a:lnTo>
                  <a:pt x="307848" y="68580"/>
                </a:lnTo>
                <a:lnTo>
                  <a:pt x="307848" y="74676"/>
                </a:lnTo>
                <a:lnTo>
                  <a:pt x="12192" y="74676"/>
                </a:lnTo>
                <a:lnTo>
                  <a:pt x="6096" y="80772"/>
                </a:lnTo>
                <a:lnTo>
                  <a:pt x="12192" y="80772"/>
                </a:lnTo>
                <a:lnTo>
                  <a:pt x="12192" y="184404"/>
                </a:lnTo>
                <a:lnTo>
                  <a:pt x="6096" y="184404"/>
                </a:lnTo>
                <a:lnTo>
                  <a:pt x="12192" y="192024"/>
                </a:lnTo>
                <a:lnTo>
                  <a:pt x="307848" y="192024"/>
                </a:lnTo>
                <a:lnTo>
                  <a:pt x="307848" y="198120"/>
                </a:lnTo>
                <a:close/>
              </a:path>
              <a:path w="440689" h="265430">
                <a:moveTo>
                  <a:pt x="321563" y="80772"/>
                </a:moveTo>
                <a:lnTo>
                  <a:pt x="12192" y="80772"/>
                </a:lnTo>
                <a:lnTo>
                  <a:pt x="12192" y="74676"/>
                </a:lnTo>
                <a:lnTo>
                  <a:pt x="307848" y="74676"/>
                </a:lnTo>
                <a:lnTo>
                  <a:pt x="315467" y="68580"/>
                </a:lnTo>
                <a:lnTo>
                  <a:pt x="321563" y="68580"/>
                </a:lnTo>
                <a:lnTo>
                  <a:pt x="321563" y="80772"/>
                </a:lnTo>
                <a:close/>
              </a:path>
              <a:path w="440689" h="265430">
                <a:moveTo>
                  <a:pt x="12192" y="80772"/>
                </a:moveTo>
                <a:lnTo>
                  <a:pt x="6096" y="80772"/>
                </a:lnTo>
                <a:lnTo>
                  <a:pt x="12192" y="74676"/>
                </a:lnTo>
                <a:lnTo>
                  <a:pt x="12192" y="80772"/>
                </a:lnTo>
                <a:close/>
              </a:path>
              <a:path w="440689" h="265430">
                <a:moveTo>
                  <a:pt x="426720" y="137160"/>
                </a:moveTo>
                <a:lnTo>
                  <a:pt x="422207" y="132588"/>
                </a:lnTo>
                <a:lnTo>
                  <a:pt x="426720" y="128016"/>
                </a:lnTo>
                <a:lnTo>
                  <a:pt x="426720" y="137160"/>
                </a:lnTo>
                <a:close/>
              </a:path>
              <a:path w="440689" h="265430">
                <a:moveTo>
                  <a:pt x="435864" y="137160"/>
                </a:moveTo>
                <a:lnTo>
                  <a:pt x="426720" y="137160"/>
                </a:lnTo>
                <a:lnTo>
                  <a:pt x="426720" y="128016"/>
                </a:lnTo>
                <a:lnTo>
                  <a:pt x="435864" y="128016"/>
                </a:lnTo>
                <a:lnTo>
                  <a:pt x="440436" y="132588"/>
                </a:lnTo>
                <a:lnTo>
                  <a:pt x="435864" y="137160"/>
                </a:lnTo>
                <a:close/>
              </a:path>
              <a:path w="440689" h="265430">
                <a:moveTo>
                  <a:pt x="323087" y="249936"/>
                </a:moveTo>
                <a:lnTo>
                  <a:pt x="321563" y="249936"/>
                </a:lnTo>
                <a:lnTo>
                  <a:pt x="321563" y="234555"/>
                </a:lnTo>
                <a:lnTo>
                  <a:pt x="422207" y="132588"/>
                </a:lnTo>
                <a:lnTo>
                  <a:pt x="426720" y="137160"/>
                </a:lnTo>
                <a:lnTo>
                  <a:pt x="435864" y="137160"/>
                </a:lnTo>
                <a:lnTo>
                  <a:pt x="323087" y="249936"/>
                </a:lnTo>
                <a:close/>
              </a:path>
              <a:path w="440689" h="265430">
                <a:moveTo>
                  <a:pt x="12192" y="192024"/>
                </a:moveTo>
                <a:lnTo>
                  <a:pt x="6096" y="184404"/>
                </a:lnTo>
                <a:lnTo>
                  <a:pt x="12192" y="184404"/>
                </a:lnTo>
                <a:lnTo>
                  <a:pt x="12192" y="192024"/>
                </a:lnTo>
                <a:close/>
              </a:path>
              <a:path w="440689" h="265430">
                <a:moveTo>
                  <a:pt x="321563" y="198120"/>
                </a:moveTo>
                <a:lnTo>
                  <a:pt x="315467" y="198120"/>
                </a:lnTo>
                <a:lnTo>
                  <a:pt x="307848" y="192024"/>
                </a:lnTo>
                <a:lnTo>
                  <a:pt x="12192" y="192024"/>
                </a:lnTo>
                <a:lnTo>
                  <a:pt x="12192" y="184404"/>
                </a:lnTo>
                <a:lnTo>
                  <a:pt x="321563" y="184404"/>
                </a:lnTo>
                <a:lnTo>
                  <a:pt x="321563" y="198120"/>
                </a:lnTo>
                <a:close/>
              </a:path>
              <a:path w="440689" h="265430">
                <a:moveTo>
                  <a:pt x="307848" y="265175"/>
                </a:moveTo>
                <a:lnTo>
                  <a:pt x="307848" y="192024"/>
                </a:lnTo>
                <a:lnTo>
                  <a:pt x="315467" y="198120"/>
                </a:lnTo>
                <a:lnTo>
                  <a:pt x="321563" y="198120"/>
                </a:lnTo>
                <a:lnTo>
                  <a:pt x="321563" y="234555"/>
                </a:lnTo>
                <a:lnTo>
                  <a:pt x="310895" y="245363"/>
                </a:lnTo>
                <a:lnTo>
                  <a:pt x="321563" y="249936"/>
                </a:lnTo>
                <a:lnTo>
                  <a:pt x="323087" y="249936"/>
                </a:lnTo>
                <a:lnTo>
                  <a:pt x="307848" y="265175"/>
                </a:lnTo>
                <a:close/>
              </a:path>
              <a:path w="440689" h="265430">
                <a:moveTo>
                  <a:pt x="321563" y="249936"/>
                </a:moveTo>
                <a:lnTo>
                  <a:pt x="310895" y="245363"/>
                </a:lnTo>
                <a:lnTo>
                  <a:pt x="321563" y="234555"/>
                </a:lnTo>
                <a:lnTo>
                  <a:pt x="321563" y="2499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98919" y="2462783"/>
            <a:ext cx="440690" cy="265430"/>
          </a:xfrm>
          <a:custGeom>
            <a:avLst/>
            <a:gdLst/>
            <a:ahLst/>
            <a:cxnLst/>
            <a:rect l="l" t="t" r="r" b="b"/>
            <a:pathLst>
              <a:path w="440690" h="265430">
                <a:moveTo>
                  <a:pt x="307848" y="73152"/>
                </a:moveTo>
                <a:lnTo>
                  <a:pt x="307848" y="0"/>
                </a:lnTo>
                <a:lnTo>
                  <a:pt x="323088" y="15240"/>
                </a:lnTo>
                <a:lnTo>
                  <a:pt x="321563" y="15240"/>
                </a:lnTo>
                <a:lnTo>
                  <a:pt x="310895" y="19812"/>
                </a:lnTo>
                <a:lnTo>
                  <a:pt x="321563" y="30479"/>
                </a:lnTo>
                <a:lnTo>
                  <a:pt x="321563" y="67056"/>
                </a:lnTo>
                <a:lnTo>
                  <a:pt x="315467" y="67056"/>
                </a:lnTo>
                <a:lnTo>
                  <a:pt x="307848" y="73152"/>
                </a:lnTo>
                <a:close/>
              </a:path>
              <a:path w="440690" h="265430">
                <a:moveTo>
                  <a:pt x="321563" y="30479"/>
                </a:moveTo>
                <a:lnTo>
                  <a:pt x="310895" y="19812"/>
                </a:lnTo>
                <a:lnTo>
                  <a:pt x="321563" y="15240"/>
                </a:lnTo>
                <a:lnTo>
                  <a:pt x="321563" y="30479"/>
                </a:lnTo>
                <a:close/>
              </a:path>
              <a:path w="440690" h="265430">
                <a:moveTo>
                  <a:pt x="423672" y="132588"/>
                </a:moveTo>
                <a:lnTo>
                  <a:pt x="321563" y="30479"/>
                </a:lnTo>
                <a:lnTo>
                  <a:pt x="321563" y="15240"/>
                </a:lnTo>
                <a:lnTo>
                  <a:pt x="323088" y="15240"/>
                </a:lnTo>
                <a:lnTo>
                  <a:pt x="435864" y="128016"/>
                </a:lnTo>
                <a:lnTo>
                  <a:pt x="428244" y="128016"/>
                </a:lnTo>
                <a:lnTo>
                  <a:pt x="423672" y="132588"/>
                </a:lnTo>
                <a:close/>
              </a:path>
              <a:path w="440690" h="265430">
                <a:moveTo>
                  <a:pt x="307848" y="196596"/>
                </a:moveTo>
                <a:lnTo>
                  <a:pt x="0" y="196596"/>
                </a:lnTo>
                <a:lnTo>
                  <a:pt x="0" y="67056"/>
                </a:lnTo>
                <a:lnTo>
                  <a:pt x="307848" y="67056"/>
                </a:lnTo>
                <a:lnTo>
                  <a:pt x="307848" y="73152"/>
                </a:lnTo>
                <a:lnTo>
                  <a:pt x="12192" y="73152"/>
                </a:lnTo>
                <a:lnTo>
                  <a:pt x="6096" y="79248"/>
                </a:lnTo>
                <a:lnTo>
                  <a:pt x="12192" y="79248"/>
                </a:lnTo>
                <a:lnTo>
                  <a:pt x="12192" y="184404"/>
                </a:lnTo>
                <a:lnTo>
                  <a:pt x="6096" y="184404"/>
                </a:lnTo>
                <a:lnTo>
                  <a:pt x="12192" y="190500"/>
                </a:lnTo>
                <a:lnTo>
                  <a:pt x="307848" y="190500"/>
                </a:lnTo>
                <a:lnTo>
                  <a:pt x="307848" y="196596"/>
                </a:lnTo>
                <a:close/>
              </a:path>
              <a:path w="440690" h="265430">
                <a:moveTo>
                  <a:pt x="321563" y="79248"/>
                </a:moveTo>
                <a:lnTo>
                  <a:pt x="12192" y="79248"/>
                </a:lnTo>
                <a:lnTo>
                  <a:pt x="12192" y="73152"/>
                </a:lnTo>
                <a:lnTo>
                  <a:pt x="307848" y="73152"/>
                </a:lnTo>
                <a:lnTo>
                  <a:pt x="315467" y="67056"/>
                </a:lnTo>
                <a:lnTo>
                  <a:pt x="321563" y="67056"/>
                </a:lnTo>
                <a:lnTo>
                  <a:pt x="321563" y="79248"/>
                </a:lnTo>
                <a:close/>
              </a:path>
              <a:path w="440690" h="265430">
                <a:moveTo>
                  <a:pt x="12192" y="79248"/>
                </a:moveTo>
                <a:lnTo>
                  <a:pt x="6096" y="79248"/>
                </a:lnTo>
                <a:lnTo>
                  <a:pt x="12192" y="73152"/>
                </a:lnTo>
                <a:lnTo>
                  <a:pt x="12192" y="79248"/>
                </a:lnTo>
                <a:close/>
              </a:path>
              <a:path w="440690" h="265430">
                <a:moveTo>
                  <a:pt x="428244" y="137160"/>
                </a:moveTo>
                <a:lnTo>
                  <a:pt x="423672" y="132588"/>
                </a:lnTo>
                <a:lnTo>
                  <a:pt x="428244" y="128016"/>
                </a:lnTo>
                <a:lnTo>
                  <a:pt x="428244" y="137160"/>
                </a:lnTo>
                <a:close/>
              </a:path>
              <a:path w="440690" h="265430">
                <a:moveTo>
                  <a:pt x="435864" y="137160"/>
                </a:moveTo>
                <a:lnTo>
                  <a:pt x="428244" y="137160"/>
                </a:lnTo>
                <a:lnTo>
                  <a:pt x="428244" y="128016"/>
                </a:lnTo>
                <a:lnTo>
                  <a:pt x="435864" y="128016"/>
                </a:lnTo>
                <a:lnTo>
                  <a:pt x="440436" y="132588"/>
                </a:lnTo>
                <a:lnTo>
                  <a:pt x="435864" y="137160"/>
                </a:lnTo>
                <a:close/>
              </a:path>
              <a:path w="440690" h="265430">
                <a:moveTo>
                  <a:pt x="324611" y="248412"/>
                </a:moveTo>
                <a:lnTo>
                  <a:pt x="321563" y="248412"/>
                </a:lnTo>
                <a:lnTo>
                  <a:pt x="321563" y="234696"/>
                </a:lnTo>
                <a:lnTo>
                  <a:pt x="423672" y="132588"/>
                </a:lnTo>
                <a:lnTo>
                  <a:pt x="428244" y="137160"/>
                </a:lnTo>
                <a:lnTo>
                  <a:pt x="435864" y="137160"/>
                </a:lnTo>
                <a:lnTo>
                  <a:pt x="324611" y="248412"/>
                </a:lnTo>
                <a:close/>
              </a:path>
              <a:path w="440690" h="265430">
                <a:moveTo>
                  <a:pt x="12192" y="190500"/>
                </a:moveTo>
                <a:lnTo>
                  <a:pt x="6096" y="184404"/>
                </a:lnTo>
                <a:lnTo>
                  <a:pt x="12192" y="184404"/>
                </a:lnTo>
                <a:lnTo>
                  <a:pt x="12192" y="190500"/>
                </a:lnTo>
                <a:close/>
              </a:path>
              <a:path w="440690" h="265430">
                <a:moveTo>
                  <a:pt x="321563" y="196596"/>
                </a:moveTo>
                <a:lnTo>
                  <a:pt x="315467" y="196596"/>
                </a:lnTo>
                <a:lnTo>
                  <a:pt x="307848" y="190500"/>
                </a:lnTo>
                <a:lnTo>
                  <a:pt x="12192" y="190500"/>
                </a:lnTo>
                <a:lnTo>
                  <a:pt x="12192" y="184404"/>
                </a:lnTo>
                <a:lnTo>
                  <a:pt x="321563" y="184404"/>
                </a:lnTo>
                <a:lnTo>
                  <a:pt x="321563" y="196596"/>
                </a:lnTo>
                <a:close/>
              </a:path>
              <a:path w="440690" h="265430">
                <a:moveTo>
                  <a:pt x="307848" y="265175"/>
                </a:moveTo>
                <a:lnTo>
                  <a:pt x="307848" y="190500"/>
                </a:lnTo>
                <a:lnTo>
                  <a:pt x="315467" y="196596"/>
                </a:lnTo>
                <a:lnTo>
                  <a:pt x="321563" y="196596"/>
                </a:lnTo>
                <a:lnTo>
                  <a:pt x="321563" y="234696"/>
                </a:lnTo>
                <a:lnTo>
                  <a:pt x="310895" y="245363"/>
                </a:lnTo>
                <a:lnTo>
                  <a:pt x="321563" y="248412"/>
                </a:lnTo>
                <a:lnTo>
                  <a:pt x="324611" y="248412"/>
                </a:lnTo>
                <a:lnTo>
                  <a:pt x="307848" y="265175"/>
                </a:lnTo>
                <a:close/>
              </a:path>
              <a:path w="440690" h="265430">
                <a:moveTo>
                  <a:pt x="321563" y="248412"/>
                </a:moveTo>
                <a:lnTo>
                  <a:pt x="310895" y="245363"/>
                </a:lnTo>
                <a:lnTo>
                  <a:pt x="321563" y="234696"/>
                </a:lnTo>
                <a:lnTo>
                  <a:pt x="321563" y="2484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62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Producer/Consumer</a:t>
            </a:r>
            <a:r>
              <a:rPr spc="-140" dirty="0"/>
              <a:t> </a:t>
            </a:r>
            <a:r>
              <a:rPr dirty="0"/>
              <a:t>Problem</a:t>
            </a:r>
            <a:r>
              <a:rPr spc="-140" dirty="0"/>
              <a:t> </a:t>
            </a:r>
            <a:r>
              <a:rPr spc="-10" dirty="0"/>
              <a:t>Revisited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317" y="1101638"/>
            <a:ext cx="3786504" cy="51314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450" b="1" dirty="0">
                <a:latin typeface="Consolas"/>
                <a:cs typeface="Consolas"/>
              </a:rPr>
              <a:t>int</a:t>
            </a:r>
            <a:r>
              <a:rPr sz="1450" b="1" spc="-40" dirty="0">
                <a:latin typeface="Consolas"/>
                <a:cs typeface="Consolas"/>
              </a:rPr>
              <a:t> </a:t>
            </a:r>
            <a:r>
              <a:rPr sz="1450" dirty="0">
                <a:latin typeface="Consolas"/>
                <a:cs typeface="Consolas"/>
              </a:rPr>
              <a:t>BUFFER_SIZE</a:t>
            </a:r>
            <a:r>
              <a:rPr sz="1450" spc="-30" dirty="0">
                <a:latin typeface="Consolas"/>
                <a:cs typeface="Consolas"/>
              </a:rPr>
              <a:t> </a:t>
            </a:r>
            <a:r>
              <a:rPr sz="1450" dirty="0">
                <a:latin typeface="Consolas"/>
                <a:cs typeface="Consolas"/>
              </a:rPr>
              <a:t>=</a:t>
            </a:r>
            <a:r>
              <a:rPr sz="1450" spc="-15" dirty="0">
                <a:latin typeface="Consolas"/>
                <a:cs typeface="Consolas"/>
              </a:rPr>
              <a:t> </a:t>
            </a:r>
            <a:r>
              <a:rPr sz="1450" dirty="0">
                <a:latin typeface="Consolas"/>
                <a:cs typeface="Consolas"/>
              </a:rPr>
              <a:t>100;</a:t>
            </a:r>
            <a:r>
              <a:rPr sz="1450" spc="-30" dirty="0">
                <a:latin typeface="Consolas"/>
                <a:cs typeface="Consolas"/>
              </a:rPr>
              <a:t> </a:t>
            </a:r>
            <a:r>
              <a:rPr sz="1450" b="1" dirty="0">
                <a:latin typeface="Consolas"/>
                <a:cs typeface="Consolas"/>
              </a:rPr>
              <a:t>int</a:t>
            </a:r>
            <a:r>
              <a:rPr sz="1450" b="1" spc="-20" dirty="0">
                <a:latin typeface="Consolas"/>
                <a:cs typeface="Consolas"/>
              </a:rPr>
              <a:t> </a:t>
            </a:r>
            <a:r>
              <a:rPr sz="1450" dirty="0">
                <a:latin typeface="Consolas"/>
                <a:cs typeface="Consolas"/>
              </a:rPr>
              <a:t>count</a:t>
            </a:r>
            <a:r>
              <a:rPr sz="1450" spc="-15" dirty="0">
                <a:latin typeface="Consolas"/>
                <a:cs typeface="Consolas"/>
              </a:rPr>
              <a:t> </a:t>
            </a:r>
            <a:r>
              <a:rPr sz="1450" dirty="0">
                <a:latin typeface="Consolas"/>
                <a:cs typeface="Consolas"/>
              </a:rPr>
              <a:t>=</a:t>
            </a:r>
            <a:r>
              <a:rPr sz="1450" spc="-30" dirty="0">
                <a:latin typeface="Consolas"/>
                <a:cs typeface="Consolas"/>
              </a:rPr>
              <a:t> </a:t>
            </a:r>
            <a:r>
              <a:rPr sz="1450" spc="-25" dirty="0">
                <a:latin typeface="Consolas"/>
                <a:cs typeface="Consolas"/>
              </a:rPr>
              <a:t>0;</a:t>
            </a:r>
            <a:endParaRPr sz="14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450" b="1" dirty="0">
                <a:latin typeface="Consolas"/>
                <a:cs typeface="Consolas"/>
              </a:rPr>
              <a:t>void</a:t>
            </a:r>
            <a:r>
              <a:rPr sz="1450" b="1" spc="-40" dirty="0">
                <a:latin typeface="Consolas"/>
                <a:cs typeface="Consolas"/>
              </a:rPr>
              <a:t> </a:t>
            </a:r>
            <a:r>
              <a:rPr sz="1450" dirty="0">
                <a:solidFill>
                  <a:srgbClr val="0070BF"/>
                </a:solidFill>
                <a:latin typeface="Consolas"/>
                <a:cs typeface="Consolas"/>
              </a:rPr>
              <a:t>producer(void)</a:t>
            </a:r>
            <a:r>
              <a:rPr sz="1450" spc="-5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50" dirty="0">
                <a:latin typeface="Consolas"/>
                <a:cs typeface="Consolas"/>
              </a:rPr>
              <a:t>{</a:t>
            </a:r>
            <a:r>
              <a:rPr sz="1450" spc="-35" dirty="0">
                <a:latin typeface="Consolas"/>
                <a:cs typeface="Consolas"/>
              </a:rPr>
              <a:t> </a:t>
            </a:r>
            <a:r>
              <a:rPr sz="1450" b="1" dirty="0">
                <a:latin typeface="Consolas"/>
                <a:cs typeface="Consolas"/>
              </a:rPr>
              <a:t>int</a:t>
            </a:r>
            <a:r>
              <a:rPr sz="1450" b="1" spc="-45" dirty="0">
                <a:latin typeface="Consolas"/>
                <a:cs typeface="Consolas"/>
              </a:rPr>
              <a:t> </a:t>
            </a:r>
            <a:r>
              <a:rPr sz="1450" spc="-10" dirty="0">
                <a:latin typeface="Consolas"/>
                <a:cs typeface="Consolas"/>
              </a:rPr>
              <a:t>item;</a:t>
            </a:r>
            <a:endParaRPr sz="1450">
              <a:latin typeface="Consolas"/>
              <a:cs typeface="Consolas"/>
            </a:endParaRPr>
          </a:p>
          <a:p>
            <a:pPr marL="419100">
              <a:lnSpc>
                <a:spcPct val="100000"/>
              </a:lnSpc>
              <a:spcBef>
                <a:spcPts val="165"/>
              </a:spcBef>
            </a:pPr>
            <a:r>
              <a:rPr sz="1450" b="1" dirty="0">
                <a:latin typeface="Consolas"/>
                <a:cs typeface="Consolas"/>
              </a:rPr>
              <a:t>while</a:t>
            </a:r>
            <a:r>
              <a:rPr sz="1450" dirty="0">
                <a:latin typeface="Consolas"/>
                <a:cs typeface="Consolas"/>
              </a:rPr>
              <a:t>(TRUE)</a:t>
            </a:r>
            <a:r>
              <a:rPr sz="1450" spc="-85" dirty="0">
                <a:latin typeface="Consolas"/>
                <a:cs typeface="Consolas"/>
              </a:rPr>
              <a:t> </a:t>
            </a:r>
            <a:r>
              <a:rPr sz="1450" spc="-50" dirty="0">
                <a:latin typeface="Consolas"/>
                <a:cs typeface="Consolas"/>
              </a:rPr>
              <a:t>{</a:t>
            </a:r>
            <a:endParaRPr sz="1450">
              <a:latin typeface="Consolas"/>
              <a:cs typeface="Consolas"/>
            </a:endParaRPr>
          </a:p>
          <a:p>
            <a:pPr marL="826135">
              <a:lnSpc>
                <a:spcPct val="100000"/>
              </a:lnSpc>
              <a:spcBef>
                <a:spcPts val="180"/>
              </a:spcBef>
            </a:pPr>
            <a:r>
              <a:rPr sz="1450" spc="-10" dirty="0">
                <a:latin typeface="Consolas"/>
                <a:cs typeface="Consolas"/>
              </a:rPr>
              <a:t>produce_item(&amp;item);</a:t>
            </a:r>
            <a:endParaRPr sz="1450">
              <a:latin typeface="Consolas"/>
              <a:cs typeface="Consolas"/>
            </a:endParaRPr>
          </a:p>
          <a:p>
            <a:pPr marL="1233170" marR="513715" indent="-407034">
              <a:lnSpc>
                <a:spcPts val="1920"/>
              </a:lnSpc>
              <a:spcBef>
                <a:spcPts val="85"/>
              </a:spcBef>
            </a:pPr>
            <a:r>
              <a:rPr sz="1450" b="1" dirty="0">
                <a:latin typeface="Consolas"/>
                <a:cs typeface="Consolas"/>
              </a:rPr>
              <a:t>if</a:t>
            </a:r>
            <a:r>
              <a:rPr sz="1450" dirty="0">
                <a:latin typeface="Consolas"/>
                <a:cs typeface="Consolas"/>
              </a:rPr>
              <a:t>(count</a:t>
            </a:r>
            <a:r>
              <a:rPr sz="1450" spc="-35" dirty="0">
                <a:latin typeface="Consolas"/>
                <a:cs typeface="Consolas"/>
              </a:rPr>
              <a:t> </a:t>
            </a:r>
            <a:r>
              <a:rPr sz="1450" dirty="0">
                <a:latin typeface="Consolas"/>
                <a:cs typeface="Consolas"/>
              </a:rPr>
              <a:t>==</a:t>
            </a:r>
            <a:r>
              <a:rPr sz="1450" spc="-45" dirty="0">
                <a:latin typeface="Consolas"/>
                <a:cs typeface="Consolas"/>
              </a:rPr>
              <a:t> </a:t>
            </a:r>
            <a:r>
              <a:rPr sz="1450" spc="-10" dirty="0">
                <a:latin typeface="Consolas"/>
                <a:cs typeface="Consolas"/>
              </a:rPr>
              <a:t>BUFFER_SIZE) </a:t>
            </a:r>
            <a:r>
              <a:rPr sz="1450" dirty="0">
                <a:latin typeface="Consolas"/>
                <a:cs typeface="Consolas"/>
              </a:rPr>
              <a:t>sleep</a:t>
            </a:r>
            <a:r>
              <a:rPr sz="1450" spc="-30" dirty="0">
                <a:latin typeface="Consolas"/>
                <a:cs typeface="Consolas"/>
              </a:rPr>
              <a:t> </a:t>
            </a:r>
            <a:r>
              <a:rPr sz="1450" spc="-25" dirty="0">
                <a:latin typeface="Consolas"/>
                <a:cs typeface="Consolas"/>
              </a:rPr>
              <a:t>();</a:t>
            </a:r>
            <a:endParaRPr sz="1450">
              <a:latin typeface="Consolas"/>
              <a:cs typeface="Consolas"/>
            </a:endParaRPr>
          </a:p>
          <a:p>
            <a:pPr marL="826135">
              <a:lnSpc>
                <a:spcPct val="100000"/>
              </a:lnSpc>
              <a:spcBef>
                <a:spcPts val="70"/>
              </a:spcBef>
            </a:pPr>
            <a:r>
              <a:rPr sz="1450" spc="-10" dirty="0">
                <a:latin typeface="Consolas"/>
                <a:cs typeface="Consolas"/>
              </a:rPr>
              <a:t>enter_item(item);</a:t>
            </a:r>
            <a:endParaRPr sz="1450">
              <a:latin typeface="Consolas"/>
              <a:cs typeface="Consolas"/>
            </a:endParaRPr>
          </a:p>
          <a:p>
            <a:pPr marL="826135">
              <a:lnSpc>
                <a:spcPct val="100000"/>
              </a:lnSpc>
              <a:spcBef>
                <a:spcPts val="180"/>
              </a:spcBef>
            </a:pPr>
            <a:r>
              <a:rPr sz="1450" spc="-10" dirty="0">
                <a:latin typeface="Consolas"/>
                <a:cs typeface="Consolas"/>
              </a:rPr>
              <a:t>count++;</a:t>
            </a:r>
            <a:endParaRPr sz="1450">
              <a:latin typeface="Consolas"/>
              <a:cs typeface="Consolas"/>
            </a:endParaRPr>
          </a:p>
          <a:p>
            <a:pPr marL="1233170" marR="818515" indent="-407034">
              <a:lnSpc>
                <a:spcPts val="1920"/>
              </a:lnSpc>
              <a:spcBef>
                <a:spcPts val="85"/>
              </a:spcBef>
            </a:pPr>
            <a:r>
              <a:rPr sz="1450" b="1" dirty="0">
                <a:latin typeface="Consolas"/>
                <a:cs typeface="Consolas"/>
              </a:rPr>
              <a:t>if</a:t>
            </a:r>
            <a:r>
              <a:rPr sz="1450" dirty="0">
                <a:latin typeface="Consolas"/>
                <a:cs typeface="Consolas"/>
              </a:rPr>
              <a:t>(count</a:t>
            </a:r>
            <a:r>
              <a:rPr sz="1450" spc="-35" dirty="0">
                <a:latin typeface="Consolas"/>
                <a:cs typeface="Consolas"/>
              </a:rPr>
              <a:t> </a:t>
            </a:r>
            <a:r>
              <a:rPr sz="1450" dirty="0">
                <a:latin typeface="Consolas"/>
                <a:cs typeface="Consolas"/>
              </a:rPr>
              <a:t>==</a:t>
            </a:r>
            <a:r>
              <a:rPr sz="1450" spc="-45" dirty="0">
                <a:latin typeface="Consolas"/>
                <a:cs typeface="Consolas"/>
              </a:rPr>
              <a:t> </a:t>
            </a:r>
            <a:r>
              <a:rPr sz="1450" spc="-25" dirty="0">
                <a:latin typeface="Consolas"/>
                <a:cs typeface="Consolas"/>
              </a:rPr>
              <a:t>1) </a:t>
            </a:r>
            <a:r>
              <a:rPr sz="1450" spc="-10" dirty="0">
                <a:latin typeface="Consolas"/>
                <a:cs typeface="Consolas"/>
              </a:rPr>
              <a:t>wakeup(consumer);</a:t>
            </a:r>
            <a:endParaRPr sz="1450">
              <a:latin typeface="Consolas"/>
              <a:cs typeface="Consolas"/>
            </a:endParaRPr>
          </a:p>
          <a:p>
            <a:pPr marL="419100">
              <a:lnSpc>
                <a:spcPct val="100000"/>
              </a:lnSpc>
              <a:spcBef>
                <a:spcPts val="75"/>
              </a:spcBef>
            </a:pPr>
            <a:r>
              <a:rPr sz="1450" spc="-50" dirty="0">
                <a:latin typeface="Consolas"/>
                <a:cs typeface="Consolas"/>
              </a:rPr>
              <a:t>}</a:t>
            </a:r>
            <a:endParaRPr sz="14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450" spc="-50" dirty="0">
                <a:latin typeface="Consolas"/>
                <a:cs typeface="Consolas"/>
              </a:rPr>
              <a:t>}</a:t>
            </a:r>
            <a:endParaRPr sz="14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450" b="1" dirty="0">
                <a:latin typeface="Consolas"/>
                <a:cs typeface="Consolas"/>
              </a:rPr>
              <a:t>void</a:t>
            </a:r>
            <a:r>
              <a:rPr sz="1450" b="1" spc="-40" dirty="0">
                <a:latin typeface="Consolas"/>
                <a:cs typeface="Consolas"/>
              </a:rPr>
              <a:t> </a:t>
            </a:r>
            <a:r>
              <a:rPr sz="1450" dirty="0">
                <a:solidFill>
                  <a:srgbClr val="0070BF"/>
                </a:solidFill>
                <a:latin typeface="Consolas"/>
                <a:cs typeface="Consolas"/>
              </a:rPr>
              <a:t>consumer(void)</a:t>
            </a:r>
            <a:r>
              <a:rPr sz="1450" spc="-5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50" dirty="0">
                <a:latin typeface="Consolas"/>
                <a:cs typeface="Consolas"/>
              </a:rPr>
              <a:t>{</a:t>
            </a:r>
            <a:r>
              <a:rPr sz="1450" spc="-35" dirty="0">
                <a:latin typeface="Consolas"/>
                <a:cs typeface="Consolas"/>
              </a:rPr>
              <a:t> </a:t>
            </a:r>
            <a:r>
              <a:rPr sz="1450" b="1" dirty="0">
                <a:latin typeface="Consolas"/>
                <a:cs typeface="Consolas"/>
              </a:rPr>
              <a:t>int</a:t>
            </a:r>
            <a:r>
              <a:rPr sz="1450" b="1" spc="-45" dirty="0">
                <a:latin typeface="Consolas"/>
                <a:cs typeface="Consolas"/>
              </a:rPr>
              <a:t> </a:t>
            </a:r>
            <a:r>
              <a:rPr sz="1450" spc="-10" dirty="0">
                <a:latin typeface="Consolas"/>
                <a:cs typeface="Consolas"/>
              </a:rPr>
              <a:t>item;</a:t>
            </a:r>
            <a:endParaRPr sz="1450">
              <a:latin typeface="Consolas"/>
              <a:cs typeface="Consolas"/>
            </a:endParaRPr>
          </a:p>
          <a:p>
            <a:pPr marL="419100">
              <a:lnSpc>
                <a:spcPct val="100000"/>
              </a:lnSpc>
              <a:spcBef>
                <a:spcPts val="180"/>
              </a:spcBef>
            </a:pPr>
            <a:r>
              <a:rPr sz="1450" b="1" dirty="0">
                <a:latin typeface="Consolas"/>
                <a:cs typeface="Consolas"/>
              </a:rPr>
              <a:t>while</a:t>
            </a:r>
            <a:r>
              <a:rPr sz="1450" dirty="0">
                <a:latin typeface="Consolas"/>
                <a:cs typeface="Consolas"/>
              </a:rPr>
              <a:t>(TRUE)</a:t>
            </a:r>
            <a:r>
              <a:rPr sz="1450" spc="-85" dirty="0">
                <a:latin typeface="Consolas"/>
                <a:cs typeface="Consolas"/>
              </a:rPr>
              <a:t> </a:t>
            </a:r>
            <a:r>
              <a:rPr sz="1450" spc="-50" dirty="0">
                <a:latin typeface="Consolas"/>
                <a:cs typeface="Consolas"/>
              </a:rPr>
              <a:t>{</a:t>
            </a:r>
            <a:endParaRPr sz="1450">
              <a:latin typeface="Consolas"/>
              <a:cs typeface="Consolas"/>
            </a:endParaRPr>
          </a:p>
          <a:p>
            <a:pPr marL="1233170" marR="1528445" indent="-407034">
              <a:lnSpc>
                <a:spcPts val="1920"/>
              </a:lnSpc>
              <a:spcBef>
                <a:spcPts val="85"/>
              </a:spcBef>
            </a:pPr>
            <a:r>
              <a:rPr sz="1450" b="1" dirty="0">
                <a:latin typeface="Consolas"/>
                <a:cs typeface="Consolas"/>
              </a:rPr>
              <a:t>if</a:t>
            </a:r>
            <a:r>
              <a:rPr sz="1450" dirty="0">
                <a:latin typeface="Consolas"/>
                <a:cs typeface="Consolas"/>
              </a:rPr>
              <a:t>(count</a:t>
            </a:r>
            <a:r>
              <a:rPr sz="1450" spc="-35" dirty="0">
                <a:latin typeface="Consolas"/>
                <a:cs typeface="Consolas"/>
              </a:rPr>
              <a:t> </a:t>
            </a:r>
            <a:r>
              <a:rPr sz="1450" dirty="0">
                <a:latin typeface="Consolas"/>
                <a:cs typeface="Consolas"/>
              </a:rPr>
              <a:t>==</a:t>
            </a:r>
            <a:r>
              <a:rPr sz="1450" spc="-45" dirty="0">
                <a:latin typeface="Consolas"/>
                <a:cs typeface="Consolas"/>
              </a:rPr>
              <a:t> </a:t>
            </a:r>
            <a:r>
              <a:rPr sz="1450" spc="-25" dirty="0">
                <a:latin typeface="Consolas"/>
                <a:cs typeface="Consolas"/>
              </a:rPr>
              <a:t>0) </a:t>
            </a:r>
            <a:r>
              <a:rPr sz="1450" dirty="0">
                <a:latin typeface="Consolas"/>
                <a:cs typeface="Consolas"/>
              </a:rPr>
              <a:t>sleep</a:t>
            </a:r>
            <a:r>
              <a:rPr sz="1450" spc="-30" dirty="0">
                <a:latin typeface="Consolas"/>
                <a:cs typeface="Consolas"/>
              </a:rPr>
              <a:t> </a:t>
            </a:r>
            <a:r>
              <a:rPr sz="1450" spc="-25" dirty="0">
                <a:latin typeface="Consolas"/>
                <a:cs typeface="Consolas"/>
              </a:rPr>
              <a:t>();</a:t>
            </a:r>
            <a:endParaRPr sz="1450">
              <a:latin typeface="Consolas"/>
              <a:cs typeface="Consolas"/>
            </a:endParaRPr>
          </a:p>
          <a:p>
            <a:pPr marL="826135">
              <a:lnSpc>
                <a:spcPct val="100000"/>
              </a:lnSpc>
              <a:spcBef>
                <a:spcPts val="70"/>
              </a:spcBef>
            </a:pPr>
            <a:r>
              <a:rPr sz="1450" spc="-10" dirty="0">
                <a:latin typeface="Consolas"/>
                <a:cs typeface="Consolas"/>
              </a:rPr>
              <a:t>remove_item(&amp;item);</a:t>
            </a:r>
            <a:endParaRPr sz="1450">
              <a:latin typeface="Consolas"/>
              <a:cs typeface="Consolas"/>
            </a:endParaRPr>
          </a:p>
          <a:p>
            <a:pPr marL="826135">
              <a:lnSpc>
                <a:spcPct val="100000"/>
              </a:lnSpc>
              <a:spcBef>
                <a:spcPts val="180"/>
              </a:spcBef>
            </a:pPr>
            <a:r>
              <a:rPr sz="1450" spc="-10" dirty="0">
                <a:latin typeface="Consolas"/>
                <a:cs typeface="Consolas"/>
              </a:rPr>
              <a:t>count-</a:t>
            </a:r>
            <a:r>
              <a:rPr sz="1450" spc="-30" dirty="0">
                <a:latin typeface="Consolas"/>
                <a:cs typeface="Consolas"/>
              </a:rPr>
              <a:t>-</a:t>
            </a:r>
            <a:r>
              <a:rPr sz="1450" spc="-50" dirty="0">
                <a:latin typeface="Consolas"/>
                <a:cs typeface="Consolas"/>
              </a:rPr>
              <a:t>;</a:t>
            </a:r>
            <a:endParaRPr sz="1450">
              <a:latin typeface="Consolas"/>
              <a:cs typeface="Consolas"/>
            </a:endParaRPr>
          </a:p>
          <a:p>
            <a:pPr marL="1233170" marR="106680" indent="-407034">
              <a:lnSpc>
                <a:spcPts val="1920"/>
              </a:lnSpc>
              <a:spcBef>
                <a:spcPts val="85"/>
              </a:spcBef>
            </a:pPr>
            <a:r>
              <a:rPr sz="1450" b="1" dirty="0">
                <a:latin typeface="Consolas"/>
                <a:cs typeface="Consolas"/>
              </a:rPr>
              <a:t>if</a:t>
            </a:r>
            <a:r>
              <a:rPr sz="1450" dirty="0">
                <a:latin typeface="Consolas"/>
                <a:cs typeface="Consolas"/>
              </a:rPr>
              <a:t>(count</a:t>
            </a:r>
            <a:r>
              <a:rPr sz="1450" spc="-35" dirty="0">
                <a:latin typeface="Consolas"/>
                <a:cs typeface="Consolas"/>
              </a:rPr>
              <a:t> </a:t>
            </a:r>
            <a:r>
              <a:rPr sz="1450" dirty="0">
                <a:latin typeface="Consolas"/>
                <a:cs typeface="Consolas"/>
              </a:rPr>
              <a:t>==</a:t>
            </a:r>
            <a:r>
              <a:rPr sz="1450" spc="-50" dirty="0">
                <a:latin typeface="Consolas"/>
                <a:cs typeface="Consolas"/>
              </a:rPr>
              <a:t> </a:t>
            </a:r>
            <a:r>
              <a:rPr sz="1450" dirty="0">
                <a:latin typeface="Consolas"/>
                <a:cs typeface="Consolas"/>
              </a:rPr>
              <a:t>BUFFER_SIZE</a:t>
            </a:r>
            <a:r>
              <a:rPr sz="1450" spc="-45" dirty="0">
                <a:latin typeface="Consolas"/>
                <a:cs typeface="Consolas"/>
              </a:rPr>
              <a:t> </a:t>
            </a:r>
            <a:r>
              <a:rPr sz="1450" dirty="0">
                <a:latin typeface="Consolas"/>
                <a:cs typeface="Consolas"/>
              </a:rPr>
              <a:t>-</a:t>
            </a:r>
            <a:r>
              <a:rPr sz="1450" spc="-50" dirty="0">
                <a:latin typeface="Consolas"/>
                <a:cs typeface="Consolas"/>
              </a:rPr>
              <a:t> </a:t>
            </a:r>
            <a:r>
              <a:rPr sz="1450" spc="-25" dirty="0">
                <a:latin typeface="Consolas"/>
                <a:cs typeface="Consolas"/>
              </a:rPr>
              <a:t>1) </a:t>
            </a:r>
            <a:r>
              <a:rPr sz="1450" spc="-10" dirty="0">
                <a:latin typeface="Consolas"/>
                <a:cs typeface="Consolas"/>
              </a:rPr>
              <a:t>wakeup(producer);</a:t>
            </a:r>
            <a:endParaRPr sz="1450">
              <a:latin typeface="Consolas"/>
              <a:cs typeface="Consolas"/>
            </a:endParaRPr>
          </a:p>
          <a:p>
            <a:pPr marL="826135">
              <a:lnSpc>
                <a:spcPct val="100000"/>
              </a:lnSpc>
              <a:spcBef>
                <a:spcPts val="75"/>
              </a:spcBef>
            </a:pPr>
            <a:r>
              <a:rPr sz="1450" spc="-10" dirty="0">
                <a:latin typeface="Consolas"/>
                <a:cs typeface="Consolas"/>
              </a:rPr>
              <a:t>consume_item(&amp;item);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302" y="6229609"/>
            <a:ext cx="12700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-50" dirty="0">
                <a:latin typeface="Consolas"/>
                <a:cs typeface="Consolas"/>
              </a:rPr>
              <a:t>}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317" y="6471875"/>
            <a:ext cx="12700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-50" dirty="0">
                <a:latin typeface="Consolas"/>
                <a:cs typeface="Consolas"/>
              </a:rPr>
              <a:t>}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64349" y="6414036"/>
            <a:ext cx="14211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Tahoma"/>
                <a:cs typeface="Tahoma"/>
              </a:rPr>
              <a:t>5-Synchronization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6339" y="6414036"/>
            <a:ext cx="2190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Tahoma"/>
                <a:cs typeface="Tahoma"/>
              </a:rPr>
              <a:t>58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31748" y="1921763"/>
            <a:ext cx="3520440" cy="927100"/>
            <a:chOff x="1031748" y="1921763"/>
            <a:chExt cx="3520440" cy="927100"/>
          </a:xfrm>
        </p:grpSpPr>
        <p:sp>
          <p:nvSpPr>
            <p:cNvPr id="9" name="object 9"/>
            <p:cNvSpPr/>
            <p:nvPr/>
          </p:nvSpPr>
          <p:spPr>
            <a:xfrm>
              <a:off x="1031748" y="2095499"/>
              <a:ext cx="3337560" cy="492759"/>
            </a:xfrm>
            <a:custGeom>
              <a:avLst/>
              <a:gdLst/>
              <a:ahLst/>
              <a:cxnLst/>
              <a:rect l="l" t="t" r="r" b="b"/>
              <a:pathLst>
                <a:path w="3337560" h="492760">
                  <a:moveTo>
                    <a:pt x="3331464" y="492252"/>
                  </a:moveTo>
                  <a:lnTo>
                    <a:pt x="6096" y="492252"/>
                  </a:lnTo>
                  <a:lnTo>
                    <a:pt x="0" y="486155"/>
                  </a:lnTo>
                  <a:lnTo>
                    <a:pt x="0" y="4572"/>
                  </a:lnTo>
                  <a:lnTo>
                    <a:pt x="6096" y="0"/>
                  </a:lnTo>
                  <a:lnTo>
                    <a:pt x="3331464" y="0"/>
                  </a:lnTo>
                  <a:lnTo>
                    <a:pt x="3337560" y="4572"/>
                  </a:lnTo>
                  <a:lnTo>
                    <a:pt x="3337560" y="12192"/>
                  </a:lnTo>
                  <a:lnTo>
                    <a:pt x="25908" y="12192"/>
                  </a:lnTo>
                  <a:lnTo>
                    <a:pt x="12192" y="24384"/>
                  </a:lnTo>
                  <a:lnTo>
                    <a:pt x="25908" y="24384"/>
                  </a:lnTo>
                  <a:lnTo>
                    <a:pt x="25908" y="466344"/>
                  </a:lnTo>
                  <a:lnTo>
                    <a:pt x="12192" y="466344"/>
                  </a:lnTo>
                  <a:lnTo>
                    <a:pt x="25908" y="478536"/>
                  </a:lnTo>
                  <a:lnTo>
                    <a:pt x="3337560" y="478536"/>
                  </a:lnTo>
                  <a:lnTo>
                    <a:pt x="3337560" y="486155"/>
                  </a:lnTo>
                  <a:lnTo>
                    <a:pt x="3331464" y="492252"/>
                  </a:lnTo>
                  <a:close/>
                </a:path>
                <a:path w="3337560" h="492760">
                  <a:moveTo>
                    <a:pt x="25908" y="24384"/>
                  </a:moveTo>
                  <a:lnTo>
                    <a:pt x="12192" y="24384"/>
                  </a:lnTo>
                  <a:lnTo>
                    <a:pt x="25908" y="12192"/>
                  </a:lnTo>
                  <a:lnTo>
                    <a:pt x="25908" y="24384"/>
                  </a:lnTo>
                  <a:close/>
                </a:path>
                <a:path w="3337560" h="492760">
                  <a:moveTo>
                    <a:pt x="3311652" y="24384"/>
                  </a:moveTo>
                  <a:lnTo>
                    <a:pt x="25908" y="24384"/>
                  </a:lnTo>
                  <a:lnTo>
                    <a:pt x="25908" y="12192"/>
                  </a:lnTo>
                  <a:lnTo>
                    <a:pt x="3311652" y="12192"/>
                  </a:lnTo>
                  <a:lnTo>
                    <a:pt x="3311652" y="24384"/>
                  </a:lnTo>
                  <a:close/>
                </a:path>
                <a:path w="3337560" h="492760">
                  <a:moveTo>
                    <a:pt x="3311652" y="478536"/>
                  </a:moveTo>
                  <a:lnTo>
                    <a:pt x="3311652" y="12192"/>
                  </a:lnTo>
                  <a:lnTo>
                    <a:pt x="3325368" y="24384"/>
                  </a:lnTo>
                  <a:lnTo>
                    <a:pt x="3337560" y="24384"/>
                  </a:lnTo>
                  <a:lnTo>
                    <a:pt x="3337560" y="466344"/>
                  </a:lnTo>
                  <a:lnTo>
                    <a:pt x="3325368" y="466344"/>
                  </a:lnTo>
                  <a:lnTo>
                    <a:pt x="3311652" y="478536"/>
                  </a:lnTo>
                  <a:close/>
                </a:path>
                <a:path w="3337560" h="492760">
                  <a:moveTo>
                    <a:pt x="3337560" y="24384"/>
                  </a:moveTo>
                  <a:lnTo>
                    <a:pt x="3325368" y="24384"/>
                  </a:lnTo>
                  <a:lnTo>
                    <a:pt x="3311652" y="12192"/>
                  </a:lnTo>
                  <a:lnTo>
                    <a:pt x="3337560" y="12192"/>
                  </a:lnTo>
                  <a:lnTo>
                    <a:pt x="3337560" y="24384"/>
                  </a:lnTo>
                  <a:close/>
                </a:path>
                <a:path w="3337560" h="492760">
                  <a:moveTo>
                    <a:pt x="25908" y="478536"/>
                  </a:moveTo>
                  <a:lnTo>
                    <a:pt x="12192" y="466344"/>
                  </a:lnTo>
                  <a:lnTo>
                    <a:pt x="25908" y="466344"/>
                  </a:lnTo>
                  <a:lnTo>
                    <a:pt x="25908" y="478536"/>
                  </a:lnTo>
                  <a:close/>
                </a:path>
                <a:path w="3337560" h="492760">
                  <a:moveTo>
                    <a:pt x="3311652" y="478536"/>
                  </a:moveTo>
                  <a:lnTo>
                    <a:pt x="25908" y="478536"/>
                  </a:lnTo>
                  <a:lnTo>
                    <a:pt x="25908" y="466344"/>
                  </a:lnTo>
                  <a:lnTo>
                    <a:pt x="3311652" y="466344"/>
                  </a:lnTo>
                  <a:lnTo>
                    <a:pt x="3311652" y="478536"/>
                  </a:lnTo>
                  <a:close/>
                </a:path>
                <a:path w="3337560" h="492760">
                  <a:moveTo>
                    <a:pt x="3337560" y="478536"/>
                  </a:moveTo>
                  <a:lnTo>
                    <a:pt x="3311652" y="478536"/>
                  </a:lnTo>
                  <a:lnTo>
                    <a:pt x="3325368" y="466344"/>
                  </a:lnTo>
                  <a:lnTo>
                    <a:pt x="3337560" y="466344"/>
                  </a:lnTo>
                  <a:lnTo>
                    <a:pt x="3337560" y="478536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1748" y="2624327"/>
              <a:ext cx="3337560" cy="224154"/>
            </a:xfrm>
            <a:custGeom>
              <a:avLst/>
              <a:gdLst/>
              <a:ahLst/>
              <a:cxnLst/>
              <a:rect l="l" t="t" r="r" b="b"/>
              <a:pathLst>
                <a:path w="3337560" h="224155">
                  <a:moveTo>
                    <a:pt x="3331464" y="224028"/>
                  </a:moveTo>
                  <a:lnTo>
                    <a:pt x="6096" y="224028"/>
                  </a:lnTo>
                  <a:lnTo>
                    <a:pt x="0" y="217932"/>
                  </a:lnTo>
                  <a:lnTo>
                    <a:pt x="0" y="6096"/>
                  </a:lnTo>
                  <a:lnTo>
                    <a:pt x="6096" y="0"/>
                  </a:lnTo>
                  <a:lnTo>
                    <a:pt x="3331464" y="0"/>
                  </a:lnTo>
                  <a:lnTo>
                    <a:pt x="3337560" y="6096"/>
                  </a:lnTo>
                  <a:lnTo>
                    <a:pt x="3337560" y="13716"/>
                  </a:lnTo>
                  <a:lnTo>
                    <a:pt x="25908" y="13716"/>
                  </a:lnTo>
                  <a:lnTo>
                    <a:pt x="12192" y="25908"/>
                  </a:lnTo>
                  <a:lnTo>
                    <a:pt x="25908" y="25908"/>
                  </a:lnTo>
                  <a:lnTo>
                    <a:pt x="25908" y="198120"/>
                  </a:lnTo>
                  <a:lnTo>
                    <a:pt x="12192" y="198120"/>
                  </a:lnTo>
                  <a:lnTo>
                    <a:pt x="25908" y="211835"/>
                  </a:lnTo>
                  <a:lnTo>
                    <a:pt x="3337560" y="211835"/>
                  </a:lnTo>
                  <a:lnTo>
                    <a:pt x="3337560" y="217932"/>
                  </a:lnTo>
                  <a:lnTo>
                    <a:pt x="3331464" y="224028"/>
                  </a:lnTo>
                  <a:close/>
                </a:path>
                <a:path w="3337560" h="224155">
                  <a:moveTo>
                    <a:pt x="25908" y="25908"/>
                  </a:moveTo>
                  <a:lnTo>
                    <a:pt x="12192" y="25908"/>
                  </a:lnTo>
                  <a:lnTo>
                    <a:pt x="25908" y="13716"/>
                  </a:lnTo>
                  <a:lnTo>
                    <a:pt x="25908" y="25908"/>
                  </a:lnTo>
                  <a:close/>
                </a:path>
                <a:path w="3337560" h="224155">
                  <a:moveTo>
                    <a:pt x="3311652" y="25908"/>
                  </a:moveTo>
                  <a:lnTo>
                    <a:pt x="25908" y="25908"/>
                  </a:lnTo>
                  <a:lnTo>
                    <a:pt x="25908" y="13716"/>
                  </a:lnTo>
                  <a:lnTo>
                    <a:pt x="3311652" y="13716"/>
                  </a:lnTo>
                  <a:lnTo>
                    <a:pt x="3311652" y="25908"/>
                  </a:lnTo>
                  <a:close/>
                </a:path>
                <a:path w="3337560" h="224155">
                  <a:moveTo>
                    <a:pt x="3311652" y="211835"/>
                  </a:moveTo>
                  <a:lnTo>
                    <a:pt x="3311652" y="13716"/>
                  </a:lnTo>
                  <a:lnTo>
                    <a:pt x="3325368" y="25908"/>
                  </a:lnTo>
                  <a:lnTo>
                    <a:pt x="3337560" y="25908"/>
                  </a:lnTo>
                  <a:lnTo>
                    <a:pt x="3337560" y="198120"/>
                  </a:lnTo>
                  <a:lnTo>
                    <a:pt x="3325368" y="198120"/>
                  </a:lnTo>
                  <a:lnTo>
                    <a:pt x="3311652" y="211835"/>
                  </a:lnTo>
                  <a:close/>
                </a:path>
                <a:path w="3337560" h="224155">
                  <a:moveTo>
                    <a:pt x="3337560" y="25908"/>
                  </a:moveTo>
                  <a:lnTo>
                    <a:pt x="3325368" y="25908"/>
                  </a:lnTo>
                  <a:lnTo>
                    <a:pt x="3311652" y="13716"/>
                  </a:lnTo>
                  <a:lnTo>
                    <a:pt x="3337560" y="13716"/>
                  </a:lnTo>
                  <a:lnTo>
                    <a:pt x="3337560" y="25908"/>
                  </a:lnTo>
                  <a:close/>
                </a:path>
                <a:path w="3337560" h="224155">
                  <a:moveTo>
                    <a:pt x="25908" y="211835"/>
                  </a:moveTo>
                  <a:lnTo>
                    <a:pt x="12192" y="198120"/>
                  </a:lnTo>
                  <a:lnTo>
                    <a:pt x="25908" y="198120"/>
                  </a:lnTo>
                  <a:lnTo>
                    <a:pt x="25908" y="211835"/>
                  </a:lnTo>
                  <a:close/>
                </a:path>
                <a:path w="3337560" h="224155">
                  <a:moveTo>
                    <a:pt x="3311652" y="211835"/>
                  </a:moveTo>
                  <a:lnTo>
                    <a:pt x="25908" y="211835"/>
                  </a:lnTo>
                  <a:lnTo>
                    <a:pt x="25908" y="198120"/>
                  </a:lnTo>
                  <a:lnTo>
                    <a:pt x="3311652" y="198120"/>
                  </a:lnTo>
                  <a:lnTo>
                    <a:pt x="3311652" y="211835"/>
                  </a:lnTo>
                  <a:close/>
                </a:path>
                <a:path w="3337560" h="224155">
                  <a:moveTo>
                    <a:pt x="3337560" y="211835"/>
                  </a:moveTo>
                  <a:lnTo>
                    <a:pt x="3311652" y="211835"/>
                  </a:lnTo>
                  <a:lnTo>
                    <a:pt x="3325368" y="198120"/>
                  </a:lnTo>
                  <a:lnTo>
                    <a:pt x="3337560" y="198120"/>
                  </a:lnTo>
                  <a:lnTo>
                    <a:pt x="3337560" y="211835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60507" y="1921763"/>
              <a:ext cx="391795" cy="391795"/>
            </a:xfrm>
            <a:custGeom>
              <a:avLst/>
              <a:gdLst/>
              <a:ahLst/>
              <a:cxnLst/>
              <a:rect l="l" t="t" r="r" b="b"/>
              <a:pathLst>
                <a:path w="391795" h="391794">
                  <a:moveTo>
                    <a:pt x="391668" y="195072"/>
                  </a:moveTo>
                  <a:lnTo>
                    <a:pt x="387096" y="155448"/>
                  </a:lnTo>
                  <a:lnTo>
                    <a:pt x="376428" y="118872"/>
                  </a:lnTo>
                  <a:lnTo>
                    <a:pt x="347472" y="71628"/>
                  </a:lnTo>
                  <a:lnTo>
                    <a:pt x="320040" y="44196"/>
                  </a:lnTo>
                  <a:lnTo>
                    <a:pt x="292100" y="25908"/>
                  </a:lnTo>
                  <a:lnTo>
                    <a:pt x="289560" y="24384"/>
                  </a:lnTo>
                  <a:lnTo>
                    <a:pt x="252984" y="9144"/>
                  </a:lnTo>
                  <a:lnTo>
                    <a:pt x="214884" y="1524"/>
                  </a:lnTo>
                  <a:lnTo>
                    <a:pt x="195072" y="0"/>
                  </a:lnTo>
                  <a:lnTo>
                    <a:pt x="175260" y="1524"/>
                  </a:lnTo>
                  <a:lnTo>
                    <a:pt x="137160" y="9144"/>
                  </a:lnTo>
                  <a:lnTo>
                    <a:pt x="102108" y="24384"/>
                  </a:lnTo>
                  <a:lnTo>
                    <a:pt x="57912" y="57912"/>
                  </a:lnTo>
                  <a:lnTo>
                    <a:pt x="15240" y="120396"/>
                  </a:lnTo>
                  <a:lnTo>
                    <a:pt x="4572" y="156972"/>
                  </a:lnTo>
                  <a:lnTo>
                    <a:pt x="0" y="196596"/>
                  </a:lnTo>
                  <a:lnTo>
                    <a:pt x="1524" y="216408"/>
                  </a:lnTo>
                  <a:lnTo>
                    <a:pt x="9144" y="254508"/>
                  </a:lnTo>
                  <a:lnTo>
                    <a:pt x="24384" y="289560"/>
                  </a:lnTo>
                  <a:lnTo>
                    <a:pt x="45720" y="321564"/>
                  </a:lnTo>
                  <a:lnTo>
                    <a:pt x="86868" y="358140"/>
                  </a:lnTo>
                  <a:lnTo>
                    <a:pt x="120396" y="376428"/>
                  </a:lnTo>
                  <a:lnTo>
                    <a:pt x="156972" y="387096"/>
                  </a:lnTo>
                  <a:lnTo>
                    <a:pt x="196596" y="391668"/>
                  </a:lnTo>
                  <a:lnTo>
                    <a:pt x="216408" y="390144"/>
                  </a:lnTo>
                  <a:lnTo>
                    <a:pt x="236220" y="387096"/>
                  </a:lnTo>
                  <a:lnTo>
                    <a:pt x="254508" y="382524"/>
                  </a:lnTo>
                  <a:lnTo>
                    <a:pt x="272796" y="376428"/>
                  </a:lnTo>
                  <a:lnTo>
                    <a:pt x="292354" y="365760"/>
                  </a:lnTo>
                  <a:lnTo>
                    <a:pt x="306324" y="358140"/>
                  </a:lnTo>
                  <a:lnTo>
                    <a:pt x="347472" y="320040"/>
                  </a:lnTo>
                  <a:lnTo>
                    <a:pt x="368808" y="288036"/>
                  </a:lnTo>
                  <a:lnTo>
                    <a:pt x="388620" y="234696"/>
                  </a:lnTo>
                  <a:lnTo>
                    <a:pt x="391668" y="195072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031748" y="5490984"/>
            <a:ext cx="3507104" cy="683260"/>
          </a:xfrm>
          <a:custGeom>
            <a:avLst/>
            <a:gdLst/>
            <a:ahLst/>
            <a:cxnLst/>
            <a:rect l="l" t="t" r="r" b="b"/>
            <a:pathLst>
              <a:path w="3507104" h="683260">
                <a:moveTo>
                  <a:pt x="3506711" y="486143"/>
                </a:moveTo>
                <a:lnTo>
                  <a:pt x="3502139" y="446519"/>
                </a:lnTo>
                <a:lnTo>
                  <a:pt x="3489947" y="409943"/>
                </a:lnTo>
                <a:lnTo>
                  <a:pt x="3471659" y="376415"/>
                </a:lnTo>
                <a:lnTo>
                  <a:pt x="3435083" y="335267"/>
                </a:lnTo>
                <a:lnTo>
                  <a:pt x="3403079" y="313931"/>
                </a:lnTo>
                <a:lnTo>
                  <a:pt x="3349739" y="294119"/>
                </a:lnTo>
                <a:lnTo>
                  <a:pt x="3337560" y="293192"/>
                </a:lnTo>
                <a:lnTo>
                  <a:pt x="3337560" y="25908"/>
                </a:lnTo>
                <a:lnTo>
                  <a:pt x="3337560" y="12192"/>
                </a:lnTo>
                <a:lnTo>
                  <a:pt x="3337560" y="6096"/>
                </a:lnTo>
                <a:lnTo>
                  <a:pt x="3331464" y="0"/>
                </a:lnTo>
                <a:lnTo>
                  <a:pt x="3311652" y="0"/>
                </a:lnTo>
                <a:lnTo>
                  <a:pt x="3311652" y="25908"/>
                </a:lnTo>
                <a:lnTo>
                  <a:pt x="3311652" y="291198"/>
                </a:lnTo>
                <a:lnTo>
                  <a:pt x="3270491" y="295643"/>
                </a:lnTo>
                <a:lnTo>
                  <a:pt x="3233915" y="306311"/>
                </a:lnTo>
                <a:lnTo>
                  <a:pt x="3200387" y="324599"/>
                </a:lnTo>
                <a:lnTo>
                  <a:pt x="3159239" y="362699"/>
                </a:lnTo>
                <a:lnTo>
                  <a:pt x="3130283" y="411467"/>
                </a:lnTo>
                <a:lnTo>
                  <a:pt x="3118091" y="448043"/>
                </a:lnTo>
                <a:lnTo>
                  <a:pt x="3116097" y="473964"/>
                </a:lnTo>
                <a:lnTo>
                  <a:pt x="25908" y="473964"/>
                </a:lnTo>
                <a:lnTo>
                  <a:pt x="25908" y="25908"/>
                </a:lnTo>
                <a:lnTo>
                  <a:pt x="3311652" y="25908"/>
                </a:lnTo>
                <a:lnTo>
                  <a:pt x="3311652" y="0"/>
                </a:lnTo>
                <a:lnTo>
                  <a:pt x="6096" y="0"/>
                </a:lnTo>
                <a:lnTo>
                  <a:pt x="0" y="6096"/>
                </a:lnTo>
                <a:lnTo>
                  <a:pt x="0" y="493776"/>
                </a:lnTo>
                <a:lnTo>
                  <a:pt x="6096" y="499872"/>
                </a:lnTo>
                <a:lnTo>
                  <a:pt x="3115970" y="499872"/>
                </a:lnTo>
                <a:lnTo>
                  <a:pt x="3116567" y="507479"/>
                </a:lnTo>
                <a:lnTo>
                  <a:pt x="3124187" y="545579"/>
                </a:lnTo>
                <a:lnTo>
                  <a:pt x="3139427" y="580631"/>
                </a:lnTo>
                <a:lnTo>
                  <a:pt x="3172955" y="624827"/>
                </a:lnTo>
                <a:lnTo>
                  <a:pt x="3217151" y="658355"/>
                </a:lnTo>
                <a:lnTo>
                  <a:pt x="3253727" y="673595"/>
                </a:lnTo>
                <a:lnTo>
                  <a:pt x="3291827" y="681215"/>
                </a:lnTo>
                <a:lnTo>
                  <a:pt x="3311639" y="682739"/>
                </a:lnTo>
                <a:lnTo>
                  <a:pt x="3331451" y="681215"/>
                </a:lnTo>
                <a:lnTo>
                  <a:pt x="3369551" y="673595"/>
                </a:lnTo>
                <a:lnTo>
                  <a:pt x="3404603" y="658355"/>
                </a:lnTo>
                <a:lnTo>
                  <a:pt x="3448799" y="624827"/>
                </a:lnTo>
                <a:lnTo>
                  <a:pt x="3491471" y="562343"/>
                </a:lnTo>
                <a:lnTo>
                  <a:pt x="3502139" y="525767"/>
                </a:lnTo>
                <a:lnTo>
                  <a:pt x="3505187" y="505955"/>
                </a:lnTo>
                <a:lnTo>
                  <a:pt x="3506711" y="486143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31748" y="3104400"/>
            <a:ext cx="3519170" cy="481965"/>
          </a:xfrm>
          <a:custGeom>
            <a:avLst/>
            <a:gdLst/>
            <a:ahLst/>
            <a:cxnLst/>
            <a:rect l="l" t="t" r="r" b="b"/>
            <a:pathLst>
              <a:path w="3519170" h="481964">
                <a:moveTo>
                  <a:pt x="3518916" y="254495"/>
                </a:moveTo>
                <a:lnTo>
                  <a:pt x="3514344" y="216395"/>
                </a:lnTo>
                <a:lnTo>
                  <a:pt x="3503676" y="178295"/>
                </a:lnTo>
                <a:lnTo>
                  <a:pt x="3473196" y="131051"/>
                </a:lnTo>
                <a:lnTo>
                  <a:pt x="3432048" y="92951"/>
                </a:lnTo>
                <a:lnTo>
                  <a:pt x="3418078" y="85331"/>
                </a:lnTo>
                <a:lnTo>
                  <a:pt x="3398520" y="74663"/>
                </a:lnTo>
                <a:lnTo>
                  <a:pt x="3380232" y="68567"/>
                </a:lnTo>
                <a:lnTo>
                  <a:pt x="3361944" y="63995"/>
                </a:lnTo>
                <a:lnTo>
                  <a:pt x="3342132" y="60947"/>
                </a:lnTo>
                <a:lnTo>
                  <a:pt x="3337560" y="60604"/>
                </a:lnTo>
                <a:lnTo>
                  <a:pt x="3337560" y="25908"/>
                </a:lnTo>
                <a:lnTo>
                  <a:pt x="3337560" y="12192"/>
                </a:lnTo>
                <a:lnTo>
                  <a:pt x="3337560" y="6096"/>
                </a:lnTo>
                <a:lnTo>
                  <a:pt x="3331464" y="0"/>
                </a:lnTo>
                <a:lnTo>
                  <a:pt x="3311652" y="0"/>
                </a:lnTo>
                <a:lnTo>
                  <a:pt x="3311652" y="25908"/>
                </a:lnTo>
                <a:lnTo>
                  <a:pt x="3311652" y="60248"/>
                </a:lnTo>
                <a:lnTo>
                  <a:pt x="3264408" y="68567"/>
                </a:lnTo>
                <a:lnTo>
                  <a:pt x="3229356" y="83807"/>
                </a:lnTo>
                <a:lnTo>
                  <a:pt x="3185160" y="117335"/>
                </a:lnTo>
                <a:lnTo>
                  <a:pt x="3142488" y="179819"/>
                </a:lnTo>
                <a:lnTo>
                  <a:pt x="3131820" y="216395"/>
                </a:lnTo>
                <a:lnTo>
                  <a:pt x="3127248" y="256019"/>
                </a:lnTo>
                <a:lnTo>
                  <a:pt x="3128772" y="275831"/>
                </a:lnTo>
                <a:lnTo>
                  <a:pt x="3136392" y="313931"/>
                </a:lnTo>
                <a:lnTo>
                  <a:pt x="3151632" y="348983"/>
                </a:lnTo>
                <a:lnTo>
                  <a:pt x="3172968" y="380987"/>
                </a:lnTo>
                <a:lnTo>
                  <a:pt x="3214116" y="417563"/>
                </a:lnTo>
                <a:lnTo>
                  <a:pt x="3247644" y="435851"/>
                </a:lnTo>
                <a:lnTo>
                  <a:pt x="3284220" y="448043"/>
                </a:lnTo>
                <a:lnTo>
                  <a:pt x="3311652" y="450164"/>
                </a:lnTo>
                <a:lnTo>
                  <a:pt x="3311652" y="457200"/>
                </a:lnTo>
                <a:lnTo>
                  <a:pt x="25908" y="457200"/>
                </a:lnTo>
                <a:lnTo>
                  <a:pt x="25908" y="25908"/>
                </a:lnTo>
                <a:lnTo>
                  <a:pt x="3311652" y="25908"/>
                </a:lnTo>
                <a:lnTo>
                  <a:pt x="3311652" y="0"/>
                </a:lnTo>
                <a:lnTo>
                  <a:pt x="6096" y="0"/>
                </a:lnTo>
                <a:lnTo>
                  <a:pt x="0" y="6096"/>
                </a:lnTo>
                <a:lnTo>
                  <a:pt x="0" y="477012"/>
                </a:lnTo>
                <a:lnTo>
                  <a:pt x="6096" y="481584"/>
                </a:lnTo>
                <a:lnTo>
                  <a:pt x="3331464" y="481584"/>
                </a:lnTo>
                <a:lnTo>
                  <a:pt x="3337560" y="477012"/>
                </a:lnTo>
                <a:lnTo>
                  <a:pt x="3337560" y="469392"/>
                </a:lnTo>
                <a:lnTo>
                  <a:pt x="3337560" y="457200"/>
                </a:lnTo>
                <a:lnTo>
                  <a:pt x="3337560" y="450037"/>
                </a:lnTo>
                <a:lnTo>
                  <a:pt x="3343656" y="449567"/>
                </a:lnTo>
                <a:lnTo>
                  <a:pt x="3363468" y="446519"/>
                </a:lnTo>
                <a:lnTo>
                  <a:pt x="3381756" y="441947"/>
                </a:lnTo>
                <a:lnTo>
                  <a:pt x="3400044" y="435851"/>
                </a:lnTo>
                <a:lnTo>
                  <a:pt x="3419602" y="425183"/>
                </a:lnTo>
                <a:lnTo>
                  <a:pt x="3433572" y="417563"/>
                </a:lnTo>
                <a:lnTo>
                  <a:pt x="3474720" y="379463"/>
                </a:lnTo>
                <a:lnTo>
                  <a:pt x="3503676" y="330695"/>
                </a:lnTo>
                <a:lnTo>
                  <a:pt x="3514344" y="294119"/>
                </a:lnTo>
                <a:lnTo>
                  <a:pt x="3517392" y="274307"/>
                </a:lnTo>
                <a:lnTo>
                  <a:pt x="3518916" y="254495"/>
                </a:lnTo>
                <a:close/>
              </a:path>
            </a:pathLst>
          </a:custGeom>
          <a:solidFill>
            <a:srgbClr val="007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031748" y="4541520"/>
            <a:ext cx="3519170" cy="858519"/>
            <a:chOff x="1031748" y="4541520"/>
            <a:chExt cx="3519170" cy="858519"/>
          </a:xfrm>
        </p:grpSpPr>
        <p:sp>
          <p:nvSpPr>
            <p:cNvPr id="15" name="object 15"/>
            <p:cNvSpPr/>
            <p:nvPr/>
          </p:nvSpPr>
          <p:spPr>
            <a:xfrm>
              <a:off x="1031748" y="4541520"/>
              <a:ext cx="3337560" cy="451484"/>
            </a:xfrm>
            <a:custGeom>
              <a:avLst/>
              <a:gdLst/>
              <a:ahLst/>
              <a:cxnLst/>
              <a:rect l="l" t="t" r="r" b="b"/>
              <a:pathLst>
                <a:path w="3337560" h="451485">
                  <a:moveTo>
                    <a:pt x="3331464" y="451104"/>
                  </a:moveTo>
                  <a:lnTo>
                    <a:pt x="6096" y="451104"/>
                  </a:lnTo>
                  <a:lnTo>
                    <a:pt x="0" y="445008"/>
                  </a:lnTo>
                  <a:lnTo>
                    <a:pt x="0" y="4572"/>
                  </a:lnTo>
                  <a:lnTo>
                    <a:pt x="6096" y="0"/>
                  </a:lnTo>
                  <a:lnTo>
                    <a:pt x="3331464" y="0"/>
                  </a:lnTo>
                  <a:lnTo>
                    <a:pt x="3337560" y="4572"/>
                  </a:lnTo>
                  <a:lnTo>
                    <a:pt x="3337560" y="12192"/>
                  </a:lnTo>
                  <a:lnTo>
                    <a:pt x="25908" y="12192"/>
                  </a:lnTo>
                  <a:lnTo>
                    <a:pt x="12192" y="24384"/>
                  </a:lnTo>
                  <a:lnTo>
                    <a:pt x="25908" y="24384"/>
                  </a:lnTo>
                  <a:lnTo>
                    <a:pt x="25908" y="425196"/>
                  </a:lnTo>
                  <a:lnTo>
                    <a:pt x="12192" y="425196"/>
                  </a:lnTo>
                  <a:lnTo>
                    <a:pt x="25908" y="438912"/>
                  </a:lnTo>
                  <a:lnTo>
                    <a:pt x="3337560" y="438912"/>
                  </a:lnTo>
                  <a:lnTo>
                    <a:pt x="3337560" y="445008"/>
                  </a:lnTo>
                  <a:lnTo>
                    <a:pt x="3331464" y="451104"/>
                  </a:lnTo>
                  <a:close/>
                </a:path>
                <a:path w="3337560" h="451485">
                  <a:moveTo>
                    <a:pt x="25908" y="24384"/>
                  </a:moveTo>
                  <a:lnTo>
                    <a:pt x="12192" y="24384"/>
                  </a:lnTo>
                  <a:lnTo>
                    <a:pt x="25908" y="12192"/>
                  </a:lnTo>
                  <a:lnTo>
                    <a:pt x="25908" y="24384"/>
                  </a:lnTo>
                  <a:close/>
                </a:path>
                <a:path w="3337560" h="451485">
                  <a:moveTo>
                    <a:pt x="3311652" y="24384"/>
                  </a:moveTo>
                  <a:lnTo>
                    <a:pt x="25908" y="24384"/>
                  </a:lnTo>
                  <a:lnTo>
                    <a:pt x="25908" y="12192"/>
                  </a:lnTo>
                  <a:lnTo>
                    <a:pt x="3311652" y="12192"/>
                  </a:lnTo>
                  <a:lnTo>
                    <a:pt x="3311652" y="24384"/>
                  </a:lnTo>
                  <a:close/>
                </a:path>
                <a:path w="3337560" h="451485">
                  <a:moveTo>
                    <a:pt x="3311652" y="438912"/>
                  </a:moveTo>
                  <a:lnTo>
                    <a:pt x="3311652" y="12192"/>
                  </a:lnTo>
                  <a:lnTo>
                    <a:pt x="3325368" y="24384"/>
                  </a:lnTo>
                  <a:lnTo>
                    <a:pt x="3337560" y="24384"/>
                  </a:lnTo>
                  <a:lnTo>
                    <a:pt x="3337560" y="425196"/>
                  </a:lnTo>
                  <a:lnTo>
                    <a:pt x="3325368" y="425196"/>
                  </a:lnTo>
                  <a:lnTo>
                    <a:pt x="3311652" y="438912"/>
                  </a:lnTo>
                  <a:close/>
                </a:path>
                <a:path w="3337560" h="451485">
                  <a:moveTo>
                    <a:pt x="3337560" y="24384"/>
                  </a:moveTo>
                  <a:lnTo>
                    <a:pt x="3325368" y="24384"/>
                  </a:lnTo>
                  <a:lnTo>
                    <a:pt x="3311652" y="12192"/>
                  </a:lnTo>
                  <a:lnTo>
                    <a:pt x="3337560" y="12192"/>
                  </a:lnTo>
                  <a:lnTo>
                    <a:pt x="3337560" y="24384"/>
                  </a:lnTo>
                  <a:close/>
                </a:path>
                <a:path w="3337560" h="451485">
                  <a:moveTo>
                    <a:pt x="25908" y="438912"/>
                  </a:moveTo>
                  <a:lnTo>
                    <a:pt x="12192" y="425196"/>
                  </a:lnTo>
                  <a:lnTo>
                    <a:pt x="25908" y="425196"/>
                  </a:lnTo>
                  <a:lnTo>
                    <a:pt x="25908" y="438912"/>
                  </a:lnTo>
                  <a:close/>
                </a:path>
                <a:path w="3337560" h="451485">
                  <a:moveTo>
                    <a:pt x="3311652" y="438912"/>
                  </a:moveTo>
                  <a:lnTo>
                    <a:pt x="25908" y="438912"/>
                  </a:lnTo>
                  <a:lnTo>
                    <a:pt x="25908" y="425196"/>
                  </a:lnTo>
                  <a:lnTo>
                    <a:pt x="3311652" y="425196"/>
                  </a:lnTo>
                  <a:lnTo>
                    <a:pt x="3311652" y="438912"/>
                  </a:lnTo>
                  <a:close/>
                </a:path>
                <a:path w="3337560" h="451485">
                  <a:moveTo>
                    <a:pt x="3337560" y="438912"/>
                  </a:moveTo>
                  <a:lnTo>
                    <a:pt x="3311652" y="438912"/>
                  </a:lnTo>
                  <a:lnTo>
                    <a:pt x="3325368" y="425196"/>
                  </a:lnTo>
                  <a:lnTo>
                    <a:pt x="3337560" y="425196"/>
                  </a:lnTo>
                  <a:lnTo>
                    <a:pt x="3337560" y="438912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31748" y="5009400"/>
              <a:ext cx="3519170" cy="390525"/>
            </a:xfrm>
            <a:custGeom>
              <a:avLst/>
              <a:gdLst/>
              <a:ahLst/>
              <a:cxnLst/>
              <a:rect l="l" t="t" r="r" b="b"/>
              <a:pathLst>
                <a:path w="3519170" h="390525">
                  <a:moveTo>
                    <a:pt x="3518916" y="195072"/>
                  </a:moveTo>
                  <a:lnTo>
                    <a:pt x="3514344" y="155448"/>
                  </a:lnTo>
                  <a:lnTo>
                    <a:pt x="3503676" y="118872"/>
                  </a:lnTo>
                  <a:lnTo>
                    <a:pt x="3485388" y="85344"/>
                  </a:lnTo>
                  <a:lnTo>
                    <a:pt x="3447288" y="44196"/>
                  </a:lnTo>
                  <a:lnTo>
                    <a:pt x="3418078" y="24384"/>
                  </a:lnTo>
                  <a:lnTo>
                    <a:pt x="3415284" y="22860"/>
                  </a:lnTo>
                  <a:lnTo>
                    <a:pt x="3398520" y="15240"/>
                  </a:lnTo>
                  <a:lnTo>
                    <a:pt x="3380232" y="7620"/>
                  </a:lnTo>
                  <a:lnTo>
                    <a:pt x="3361944" y="3048"/>
                  </a:lnTo>
                  <a:lnTo>
                    <a:pt x="3342132" y="0"/>
                  </a:lnTo>
                  <a:lnTo>
                    <a:pt x="3302508" y="0"/>
                  </a:lnTo>
                  <a:lnTo>
                    <a:pt x="3282696" y="3048"/>
                  </a:lnTo>
                  <a:lnTo>
                    <a:pt x="3246120" y="15240"/>
                  </a:lnTo>
                  <a:lnTo>
                    <a:pt x="3229356" y="22860"/>
                  </a:lnTo>
                  <a:lnTo>
                    <a:pt x="3194304" y="22860"/>
                  </a:lnTo>
                  <a:lnTo>
                    <a:pt x="3194304" y="48768"/>
                  </a:lnTo>
                  <a:lnTo>
                    <a:pt x="3171444" y="71628"/>
                  </a:lnTo>
                  <a:lnTo>
                    <a:pt x="3160776" y="86868"/>
                  </a:lnTo>
                  <a:lnTo>
                    <a:pt x="3136392" y="137160"/>
                  </a:lnTo>
                  <a:lnTo>
                    <a:pt x="3128772" y="175260"/>
                  </a:lnTo>
                  <a:lnTo>
                    <a:pt x="3127248" y="195072"/>
                  </a:lnTo>
                  <a:lnTo>
                    <a:pt x="3128772" y="216408"/>
                  </a:lnTo>
                  <a:lnTo>
                    <a:pt x="3129534" y="220980"/>
                  </a:lnTo>
                  <a:lnTo>
                    <a:pt x="25908" y="220980"/>
                  </a:lnTo>
                  <a:lnTo>
                    <a:pt x="25908" y="48768"/>
                  </a:lnTo>
                  <a:lnTo>
                    <a:pt x="3194304" y="48768"/>
                  </a:lnTo>
                  <a:lnTo>
                    <a:pt x="3194304" y="22860"/>
                  </a:lnTo>
                  <a:lnTo>
                    <a:pt x="6096" y="22860"/>
                  </a:lnTo>
                  <a:lnTo>
                    <a:pt x="0" y="28956"/>
                  </a:lnTo>
                  <a:lnTo>
                    <a:pt x="0" y="240792"/>
                  </a:lnTo>
                  <a:lnTo>
                    <a:pt x="6096" y="246888"/>
                  </a:lnTo>
                  <a:lnTo>
                    <a:pt x="3134626" y="246888"/>
                  </a:lnTo>
                  <a:lnTo>
                    <a:pt x="3136392" y="254508"/>
                  </a:lnTo>
                  <a:lnTo>
                    <a:pt x="3144012" y="271272"/>
                  </a:lnTo>
                  <a:lnTo>
                    <a:pt x="3151632" y="289560"/>
                  </a:lnTo>
                  <a:lnTo>
                    <a:pt x="3160776" y="304800"/>
                  </a:lnTo>
                  <a:lnTo>
                    <a:pt x="3198876" y="345948"/>
                  </a:lnTo>
                  <a:lnTo>
                    <a:pt x="3230880" y="367284"/>
                  </a:lnTo>
                  <a:lnTo>
                    <a:pt x="3265932" y="382524"/>
                  </a:lnTo>
                  <a:lnTo>
                    <a:pt x="3304032" y="390144"/>
                  </a:lnTo>
                  <a:lnTo>
                    <a:pt x="3343656" y="390144"/>
                  </a:lnTo>
                  <a:lnTo>
                    <a:pt x="3381756" y="382524"/>
                  </a:lnTo>
                  <a:lnTo>
                    <a:pt x="3416808" y="367284"/>
                  </a:lnTo>
                  <a:lnTo>
                    <a:pt x="3419195" y="365760"/>
                  </a:lnTo>
                  <a:lnTo>
                    <a:pt x="3433572" y="356616"/>
                  </a:lnTo>
                  <a:lnTo>
                    <a:pt x="3474720" y="318516"/>
                  </a:lnTo>
                  <a:lnTo>
                    <a:pt x="3503676" y="271272"/>
                  </a:lnTo>
                  <a:lnTo>
                    <a:pt x="3514344" y="233172"/>
                  </a:lnTo>
                  <a:lnTo>
                    <a:pt x="3517392" y="214884"/>
                  </a:lnTo>
                  <a:lnTo>
                    <a:pt x="3518916" y="195072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46791" y="4579632"/>
              <a:ext cx="391795" cy="390525"/>
            </a:xfrm>
            <a:custGeom>
              <a:avLst/>
              <a:gdLst/>
              <a:ahLst/>
              <a:cxnLst/>
              <a:rect l="l" t="t" r="r" b="b"/>
              <a:pathLst>
                <a:path w="391795" h="390525">
                  <a:moveTo>
                    <a:pt x="391668" y="193548"/>
                  </a:moveTo>
                  <a:lnTo>
                    <a:pt x="390144" y="173736"/>
                  </a:lnTo>
                  <a:lnTo>
                    <a:pt x="387096" y="155448"/>
                  </a:lnTo>
                  <a:lnTo>
                    <a:pt x="382524" y="135636"/>
                  </a:lnTo>
                  <a:lnTo>
                    <a:pt x="374904" y="118872"/>
                  </a:lnTo>
                  <a:lnTo>
                    <a:pt x="367284" y="100584"/>
                  </a:lnTo>
                  <a:lnTo>
                    <a:pt x="333756" y="56388"/>
                  </a:lnTo>
                  <a:lnTo>
                    <a:pt x="290830" y="24384"/>
                  </a:lnTo>
                  <a:lnTo>
                    <a:pt x="288036" y="22860"/>
                  </a:lnTo>
                  <a:lnTo>
                    <a:pt x="271272" y="15240"/>
                  </a:lnTo>
                  <a:lnTo>
                    <a:pt x="252984" y="7620"/>
                  </a:lnTo>
                  <a:lnTo>
                    <a:pt x="234696" y="3048"/>
                  </a:lnTo>
                  <a:lnTo>
                    <a:pt x="214884" y="0"/>
                  </a:lnTo>
                  <a:lnTo>
                    <a:pt x="175260" y="0"/>
                  </a:lnTo>
                  <a:lnTo>
                    <a:pt x="137160" y="7620"/>
                  </a:lnTo>
                  <a:lnTo>
                    <a:pt x="102108" y="22860"/>
                  </a:lnTo>
                  <a:lnTo>
                    <a:pt x="70104" y="44196"/>
                  </a:lnTo>
                  <a:lnTo>
                    <a:pt x="22860" y="102108"/>
                  </a:lnTo>
                  <a:lnTo>
                    <a:pt x="3048" y="155448"/>
                  </a:lnTo>
                  <a:lnTo>
                    <a:pt x="0" y="195072"/>
                  </a:lnTo>
                  <a:lnTo>
                    <a:pt x="1524" y="214884"/>
                  </a:lnTo>
                  <a:lnTo>
                    <a:pt x="9144" y="252984"/>
                  </a:lnTo>
                  <a:lnTo>
                    <a:pt x="33528" y="304800"/>
                  </a:lnTo>
                  <a:lnTo>
                    <a:pt x="71628" y="345948"/>
                  </a:lnTo>
                  <a:lnTo>
                    <a:pt x="138684" y="382524"/>
                  </a:lnTo>
                  <a:lnTo>
                    <a:pt x="176784" y="390144"/>
                  </a:lnTo>
                  <a:lnTo>
                    <a:pt x="216408" y="390144"/>
                  </a:lnTo>
                  <a:lnTo>
                    <a:pt x="272796" y="374904"/>
                  </a:lnTo>
                  <a:lnTo>
                    <a:pt x="320040" y="345948"/>
                  </a:lnTo>
                  <a:lnTo>
                    <a:pt x="347472" y="318516"/>
                  </a:lnTo>
                  <a:lnTo>
                    <a:pt x="376428" y="271272"/>
                  </a:lnTo>
                  <a:lnTo>
                    <a:pt x="387096" y="233172"/>
                  </a:lnTo>
                  <a:lnTo>
                    <a:pt x="390144" y="214884"/>
                  </a:lnTo>
                  <a:lnTo>
                    <a:pt x="391668" y="193548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5775960" y="2019300"/>
            <a:ext cx="3049905" cy="672465"/>
          </a:xfrm>
          <a:custGeom>
            <a:avLst/>
            <a:gdLst/>
            <a:ahLst/>
            <a:cxnLst/>
            <a:rect l="l" t="t" r="r" b="b"/>
            <a:pathLst>
              <a:path w="3049904" h="672464">
                <a:moveTo>
                  <a:pt x="3043427" y="672084"/>
                </a:moveTo>
                <a:lnTo>
                  <a:pt x="4572" y="672084"/>
                </a:lnTo>
                <a:lnTo>
                  <a:pt x="0" y="665988"/>
                </a:lnTo>
                <a:lnTo>
                  <a:pt x="0" y="6096"/>
                </a:lnTo>
                <a:lnTo>
                  <a:pt x="4572" y="0"/>
                </a:lnTo>
                <a:lnTo>
                  <a:pt x="3043427" y="0"/>
                </a:lnTo>
                <a:lnTo>
                  <a:pt x="3049524" y="6096"/>
                </a:lnTo>
                <a:lnTo>
                  <a:pt x="3049524" y="12192"/>
                </a:lnTo>
                <a:lnTo>
                  <a:pt x="24384" y="12192"/>
                </a:lnTo>
                <a:lnTo>
                  <a:pt x="12192" y="24384"/>
                </a:lnTo>
                <a:lnTo>
                  <a:pt x="24384" y="24384"/>
                </a:lnTo>
                <a:lnTo>
                  <a:pt x="24384" y="646176"/>
                </a:lnTo>
                <a:lnTo>
                  <a:pt x="12192" y="646176"/>
                </a:lnTo>
                <a:lnTo>
                  <a:pt x="24384" y="658367"/>
                </a:lnTo>
                <a:lnTo>
                  <a:pt x="3049524" y="658367"/>
                </a:lnTo>
                <a:lnTo>
                  <a:pt x="3049524" y="665988"/>
                </a:lnTo>
                <a:lnTo>
                  <a:pt x="3043427" y="672084"/>
                </a:lnTo>
                <a:close/>
              </a:path>
              <a:path w="3049904" h="672464">
                <a:moveTo>
                  <a:pt x="24384" y="24384"/>
                </a:moveTo>
                <a:lnTo>
                  <a:pt x="12192" y="24384"/>
                </a:lnTo>
                <a:lnTo>
                  <a:pt x="24384" y="12192"/>
                </a:lnTo>
                <a:lnTo>
                  <a:pt x="24384" y="24384"/>
                </a:lnTo>
                <a:close/>
              </a:path>
              <a:path w="3049904" h="672464">
                <a:moveTo>
                  <a:pt x="3023616" y="24384"/>
                </a:moveTo>
                <a:lnTo>
                  <a:pt x="24384" y="24384"/>
                </a:lnTo>
                <a:lnTo>
                  <a:pt x="24384" y="12192"/>
                </a:lnTo>
                <a:lnTo>
                  <a:pt x="3023616" y="12192"/>
                </a:lnTo>
                <a:lnTo>
                  <a:pt x="3023616" y="24384"/>
                </a:lnTo>
                <a:close/>
              </a:path>
              <a:path w="3049904" h="672464">
                <a:moveTo>
                  <a:pt x="3023616" y="658367"/>
                </a:moveTo>
                <a:lnTo>
                  <a:pt x="3023616" y="12192"/>
                </a:lnTo>
                <a:lnTo>
                  <a:pt x="3035808" y="24384"/>
                </a:lnTo>
                <a:lnTo>
                  <a:pt x="3049524" y="24384"/>
                </a:lnTo>
                <a:lnTo>
                  <a:pt x="3049524" y="646176"/>
                </a:lnTo>
                <a:lnTo>
                  <a:pt x="3035808" y="646176"/>
                </a:lnTo>
                <a:lnTo>
                  <a:pt x="3023616" y="658367"/>
                </a:lnTo>
                <a:close/>
              </a:path>
              <a:path w="3049904" h="672464">
                <a:moveTo>
                  <a:pt x="3049524" y="24384"/>
                </a:moveTo>
                <a:lnTo>
                  <a:pt x="3035808" y="24384"/>
                </a:lnTo>
                <a:lnTo>
                  <a:pt x="3023616" y="12192"/>
                </a:lnTo>
                <a:lnTo>
                  <a:pt x="3049524" y="12192"/>
                </a:lnTo>
                <a:lnTo>
                  <a:pt x="3049524" y="24384"/>
                </a:lnTo>
                <a:close/>
              </a:path>
              <a:path w="3049904" h="672464">
                <a:moveTo>
                  <a:pt x="24384" y="658367"/>
                </a:moveTo>
                <a:lnTo>
                  <a:pt x="12192" y="646176"/>
                </a:lnTo>
                <a:lnTo>
                  <a:pt x="24384" y="646176"/>
                </a:lnTo>
                <a:lnTo>
                  <a:pt x="24384" y="658367"/>
                </a:lnTo>
                <a:close/>
              </a:path>
              <a:path w="3049904" h="672464">
                <a:moveTo>
                  <a:pt x="3023616" y="658367"/>
                </a:moveTo>
                <a:lnTo>
                  <a:pt x="24384" y="658367"/>
                </a:lnTo>
                <a:lnTo>
                  <a:pt x="24384" y="646176"/>
                </a:lnTo>
                <a:lnTo>
                  <a:pt x="3023616" y="646176"/>
                </a:lnTo>
                <a:lnTo>
                  <a:pt x="3023616" y="658367"/>
                </a:lnTo>
                <a:close/>
              </a:path>
              <a:path w="3049904" h="672464">
                <a:moveTo>
                  <a:pt x="3049524" y="658367"/>
                </a:moveTo>
                <a:lnTo>
                  <a:pt x="3023616" y="658367"/>
                </a:lnTo>
                <a:lnTo>
                  <a:pt x="3035808" y="646176"/>
                </a:lnTo>
                <a:lnTo>
                  <a:pt x="3049524" y="646176"/>
                </a:lnTo>
                <a:lnTo>
                  <a:pt x="3049524" y="658367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924744" y="2062999"/>
            <a:ext cx="2749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33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Producer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must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wait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for </a:t>
            </a:r>
            <a:r>
              <a:rPr sz="1800" dirty="0">
                <a:latin typeface="Tahoma"/>
                <a:cs typeface="Tahoma"/>
              </a:rPr>
              <a:t>consumer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to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empty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buffers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75960" y="2875787"/>
            <a:ext cx="3049905" cy="672465"/>
          </a:xfrm>
          <a:custGeom>
            <a:avLst/>
            <a:gdLst/>
            <a:ahLst/>
            <a:cxnLst/>
            <a:rect l="l" t="t" r="r" b="b"/>
            <a:pathLst>
              <a:path w="3049904" h="672464">
                <a:moveTo>
                  <a:pt x="3043427" y="672084"/>
                </a:moveTo>
                <a:lnTo>
                  <a:pt x="4572" y="672084"/>
                </a:lnTo>
                <a:lnTo>
                  <a:pt x="0" y="665988"/>
                </a:lnTo>
                <a:lnTo>
                  <a:pt x="0" y="6096"/>
                </a:lnTo>
                <a:lnTo>
                  <a:pt x="4572" y="0"/>
                </a:lnTo>
                <a:lnTo>
                  <a:pt x="3043427" y="0"/>
                </a:lnTo>
                <a:lnTo>
                  <a:pt x="3049524" y="6096"/>
                </a:lnTo>
                <a:lnTo>
                  <a:pt x="3049524" y="13716"/>
                </a:lnTo>
                <a:lnTo>
                  <a:pt x="24384" y="13716"/>
                </a:lnTo>
                <a:lnTo>
                  <a:pt x="12192" y="25908"/>
                </a:lnTo>
                <a:lnTo>
                  <a:pt x="24384" y="25908"/>
                </a:lnTo>
                <a:lnTo>
                  <a:pt x="24384" y="646176"/>
                </a:lnTo>
                <a:lnTo>
                  <a:pt x="12192" y="646176"/>
                </a:lnTo>
                <a:lnTo>
                  <a:pt x="24384" y="659891"/>
                </a:lnTo>
                <a:lnTo>
                  <a:pt x="3049524" y="659891"/>
                </a:lnTo>
                <a:lnTo>
                  <a:pt x="3049524" y="665988"/>
                </a:lnTo>
                <a:lnTo>
                  <a:pt x="3043427" y="672084"/>
                </a:lnTo>
                <a:close/>
              </a:path>
              <a:path w="3049904" h="672464">
                <a:moveTo>
                  <a:pt x="24384" y="25908"/>
                </a:moveTo>
                <a:lnTo>
                  <a:pt x="12192" y="25908"/>
                </a:lnTo>
                <a:lnTo>
                  <a:pt x="24384" y="13716"/>
                </a:lnTo>
                <a:lnTo>
                  <a:pt x="24384" y="25908"/>
                </a:lnTo>
                <a:close/>
              </a:path>
              <a:path w="3049904" h="672464">
                <a:moveTo>
                  <a:pt x="3023616" y="25908"/>
                </a:moveTo>
                <a:lnTo>
                  <a:pt x="24384" y="25908"/>
                </a:lnTo>
                <a:lnTo>
                  <a:pt x="24384" y="13716"/>
                </a:lnTo>
                <a:lnTo>
                  <a:pt x="3023616" y="13716"/>
                </a:lnTo>
                <a:lnTo>
                  <a:pt x="3023616" y="25908"/>
                </a:lnTo>
                <a:close/>
              </a:path>
              <a:path w="3049904" h="672464">
                <a:moveTo>
                  <a:pt x="3023616" y="659891"/>
                </a:moveTo>
                <a:lnTo>
                  <a:pt x="3023616" y="13716"/>
                </a:lnTo>
                <a:lnTo>
                  <a:pt x="3035808" y="25908"/>
                </a:lnTo>
                <a:lnTo>
                  <a:pt x="3049524" y="25908"/>
                </a:lnTo>
                <a:lnTo>
                  <a:pt x="3049524" y="646176"/>
                </a:lnTo>
                <a:lnTo>
                  <a:pt x="3035808" y="646176"/>
                </a:lnTo>
                <a:lnTo>
                  <a:pt x="3023616" y="659891"/>
                </a:lnTo>
                <a:close/>
              </a:path>
              <a:path w="3049904" h="672464">
                <a:moveTo>
                  <a:pt x="3049524" y="25908"/>
                </a:moveTo>
                <a:lnTo>
                  <a:pt x="3035808" y="25908"/>
                </a:lnTo>
                <a:lnTo>
                  <a:pt x="3023616" y="13716"/>
                </a:lnTo>
                <a:lnTo>
                  <a:pt x="3049524" y="13716"/>
                </a:lnTo>
                <a:lnTo>
                  <a:pt x="3049524" y="25908"/>
                </a:lnTo>
                <a:close/>
              </a:path>
              <a:path w="3049904" h="672464">
                <a:moveTo>
                  <a:pt x="24384" y="659891"/>
                </a:moveTo>
                <a:lnTo>
                  <a:pt x="12192" y="646176"/>
                </a:lnTo>
                <a:lnTo>
                  <a:pt x="24384" y="646176"/>
                </a:lnTo>
                <a:lnTo>
                  <a:pt x="24384" y="659891"/>
                </a:lnTo>
                <a:close/>
              </a:path>
              <a:path w="3049904" h="672464">
                <a:moveTo>
                  <a:pt x="3023616" y="659891"/>
                </a:moveTo>
                <a:lnTo>
                  <a:pt x="24384" y="659891"/>
                </a:lnTo>
                <a:lnTo>
                  <a:pt x="24384" y="646176"/>
                </a:lnTo>
                <a:lnTo>
                  <a:pt x="3023616" y="646176"/>
                </a:lnTo>
                <a:lnTo>
                  <a:pt x="3023616" y="659891"/>
                </a:lnTo>
                <a:close/>
              </a:path>
              <a:path w="3049904" h="672464">
                <a:moveTo>
                  <a:pt x="3049524" y="659891"/>
                </a:moveTo>
                <a:lnTo>
                  <a:pt x="3023616" y="659891"/>
                </a:lnTo>
                <a:lnTo>
                  <a:pt x="3035808" y="646176"/>
                </a:lnTo>
                <a:lnTo>
                  <a:pt x="3049524" y="646176"/>
                </a:lnTo>
                <a:lnTo>
                  <a:pt x="3049524" y="659891"/>
                </a:lnTo>
                <a:close/>
              </a:path>
            </a:pathLst>
          </a:custGeom>
          <a:solidFill>
            <a:srgbClr val="007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078669" y="2919465"/>
            <a:ext cx="24422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060" marR="5080" indent="-8699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Consumer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must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wait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for </a:t>
            </a:r>
            <a:r>
              <a:rPr sz="1800" dirty="0">
                <a:latin typeface="Tahoma"/>
                <a:cs typeface="Tahoma"/>
              </a:rPr>
              <a:t>producer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to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fill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buffers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79007" y="3733800"/>
            <a:ext cx="3049905" cy="670560"/>
          </a:xfrm>
          <a:custGeom>
            <a:avLst/>
            <a:gdLst/>
            <a:ahLst/>
            <a:cxnLst/>
            <a:rect l="l" t="t" r="r" b="b"/>
            <a:pathLst>
              <a:path w="3049904" h="670560">
                <a:moveTo>
                  <a:pt x="3044952" y="670560"/>
                </a:moveTo>
                <a:lnTo>
                  <a:pt x="6096" y="670560"/>
                </a:lnTo>
                <a:lnTo>
                  <a:pt x="0" y="665988"/>
                </a:lnTo>
                <a:lnTo>
                  <a:pt x="0" y="4572"/>
                </a:lnTo>
                <a:lnTo>
                  <a:pt x="6096" y="0"/>
                </a:lnTo>
                <a:lnTo>
                  <a:pt x="3044952" y="0"/>
                </a:lnTo>
                <a:lnTo>
                  <a:pt x="3049524" y="4572"/>
                </a:lnTo>
                <a:lnTo>
                  <a:pt x="3049524" y="12192"/>
                </a:lnTo>
                <a:lnTo>
                  <a:pt x="25908" y="12192"/>
                </a:lnTo>
                <a:lnTo>
                  <a:pt x="13716" y="24384"/>
                </a:lnTo>
                <a:lnTo>
                  <a:pt x="25908" y="24384"/>
                </a:lnTo>
                <a:lnTo>
                  <a:pt x="25908" y="646176"/>
                </a:lnTo>
                <a:lnTo>
                  <a:pt x="13716" y="646176"/>
                </a:lnTo>
                <a:lnTo>
                  <a:pt x="25908" y="658367"/>
                </a:lnTo>
                <a:lnTo>
                  <a:pt x="3049524" y="658367"/>
                </a:lnTo>
                <a:lnTo>
                  <a:pt x="3049524" y="665988"/>
                </a:lnTo>
                <a:lnTo>
                  <a:pt x="3044952" y="670560"/>
                </a:lnTo>
                <a:close/>
              </a:path>
              <a:path w="3049904" h="670560">
                <a:moveTo>
                  <a:pt x="25908" y="24384"/>
                </a:moveTo>
                <a:lnTo>
                  <a:pt x="13716" y="24384"/>
                </a:lnTo>
                <a:lnTo>
                  <a:pt x="25908" y="12192"/>
                </a:lnTo>
                <a:lnTo>
                  <a:pt x="25908" y="24384"/>
                </a:lnTo>
                <a:close/>
              </a:path>
              <a:path w="3049904" h="670560">
                <a:moveTo>
                  <a:pt x="3025140" y="24384"/>
                </a:moveTo>
                <a:lnTo>
                  <a:pt x="25908" y="24384"/>
                </a:lnTo>
                <a:lnTo>
                  <a:pt x="25908" y="12192"/>
                </a:lnTo>
                <a:lnTo>
                  <a:pt x="3025140" y="12192"/>
                </a:lnTo>
                <a:lnTo>
                  <a:pt x="3025140" y="24384"/>
                </a:lnTo>
                <a:close/>
              </a:path>
              <a:path w="3049904" h="670560">
                <a:moveTo>
                  <a:pt x="3025140" y="658367"/>
                </a:moveTo>
                <a:lnTo>
                  <a:pt x="3025140" y="12192"/>
                </a:lnTo>
                <a:lnTo>
                  <a:pt x="3037332" y="24384"/>
                </a:lnTo>
                <a:lnTo>
                  <a:pt x="3049524" y="24384"/>
                </a:lnTo>
                <a:lnTo>
                  <a:pt x="3049524" y="646176"/>
                </a:lnTo>
                <a:lnTo>
                  <a:pt x="3037332" y="646176"/>
                </a:lnTo>
                <a:lnTo>
                  <a:pt x="3025140" y="658367"/>
                </a:lnTo>
                <a:close/>
              </a:path>
              <a:path w="3049904" h="670560">
                <a:moveTo>
                  <a:pt x="3049524" y="24384"/>
                </a:moveTo>
                <a:lnTo>
                  <a:pt x="3037332" y="24384"/>
                </a:lnTo>
                <a:lnTo>
                  <a:pt x="3025140" y="12192"/>
                </a:lnTo>
                <a:lnTo>
                  <a:pt x="3049524" y="12192"/>
                </a:lnTo>
                <a:lnTo>
                  <a:pt x="3049524" y="24384"/>
                </a:lnTo>
                <a:close/>
              </a:path>
              <a:path w="3049904" h="670560">
                <a:moveTo>
                  <a:pt x="25908" y="658367"/>
                </a:moveTo>
                <a:lnTo>
                  <a:pt x="13716" y="646176"/>
                </a:lnTo>
                <a:lnTo>
                  <a:pt x="25908" y="646176"/>
                </a:lnTo>
                <a:lnTo>
                  <a:pt x="25908" y="658367"/>
                </a:lnTo>
                <a:close/>
              </a:path>
              <a:path w="3049904" h="670560">
                <a:moveTo>
                  <a:pt x="3025140" y="658367"/>
                </a:moveTo>
                <a:lnTo>
                  <a:pt x="25908" y="658367"/>
                </a:lnTo>
                <a:lnTo>
                  <a:pt x="25908" y="646176"/>
                </a:lnTo>
                <a:lnTo>
                  <a:pt x="3025140" y="646176"/>
                </a:lnTo>
                <a:lnTo>
                  <a:pt x="3025140" y="658367"/>
                </a:lnTo>
                <a:close/>
              </a:path>
              <a:path w="3049904" h="670560">
                <a:moveTo>
                  <a:pt x="3049524" y="658367"/>
                </a:moveTo>
                <a:lnTo>
                  <a:pt x="3025140" y="658367"/>
                </a:lnTo>
                <a:lnTo>
                  <a:pt x="3037332" y="646176"/>
                </a:lnTo>
                <a:lnTo>
                  <a:pt x="3049524" y="646176"/>
                </a:lnTo>
                <a:lnTo>
                  <a:pt x="3049524" y="65836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055898" y="3775932"/>
            <a:ext cx="24980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 marR="5080" indent="-1022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thread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can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manipulate </a:t>
            </a:r>
            <a:r>
              <a:rPr sz="1800" dirty="0">
                <a:latin typeface="Tahoma"/>
                <a:cs typeface="Tahoma"/>
              </a:rPr>
              <a:t>buffer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queue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at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time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80346" y="1965443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583923" y="1912619"/>
            <a:ext cx="391795" cy="390525"/>
          </a:xfrm>
          <a:custGeom>
            <a:avLst/>
            <a:gdLst/>
            <a:ahLst/>
            <a:cxnLst/>
            <a:rect l="l" t="t" r="r" b="b"/>
            <a:pathLst>
              <a:path w="391795" h="390525">
                <a:moveTo>
                  <a:pt x="391668" y="193548"/>
                </a:moveTo>
                <a:lnTo>
                  <a:pt x="390144" y="173736"/>
                </a:lnTo>
                <a:lnTo>
                  <a:pt x="387096" y="155448"/>
                </a:lnTo>
                <a:lnTo>
                  <a:pt x="382524" y="135636"/>
                </a:lnTo>
                <a:lnTo>
                  <a:pt x="374904" y="118872"/>
                </a:lnTo>
                <a:lnTo>
                  <a:pt x="367284" y="100584"/>
                </a:lnTo>
                <a:lnTo>
                  <a:pt x="333756" y="56388"/>
                </a:lnTo>
                <a:lnTo>
                  <a:pt x="290830" y="24384"/>
                </a:lnTo>
                <a:lnTo>
                  <a:pt x="271272" y="13716"/>
                </a:lnTo>
                <a:lnTo>
                  <a:pt x="252984" y="7620"/>
                </a:lnTo>
                <a:lnTo>
                  <a:pt x="234696" y="3048"/>
                </a:lnTo>
                <a:lnTo>
                  <a:pt x="214884" y="0"/>
                </a:lnTo>
                <a:lnTo>
                  <a:pt x="175260" y="0"/>
                </a:lnTo>
                <a:lnTo>
                  <a:pt x="137160" y="7620"/>
                </a:lnTo>
                <a:lnTo>
                  <a:pt x="102108" y="22860"/>
                </a:lnTo>
                <a:lnTo>
                  <a:pt x="70104" y="44196"/>
                </a:lnTo>
                <a:lnTo>
                  <a:pt x="33528" y="85344"/>
                </a:lnTo>
                <a:lnTo>
                  <a:pt x="15240" y="118872"/>
                </a:lnTo>
                <a:lnTo>
                  <a:pt x="4572" y="155448"/>
                </a:lnTo>
                <a:lnTo>
                  <a:pt x="0" y="195072"/>
                </a:lnTo>
                <a:lnTo>
                  <a:pt x="1524" y="214884"/>
                </a:lnTo>
                <a:lnTo>
                  <a:pt x="9144" y="252984"/>
                </a:lnTo>
                <a:lnTo>
                  <a:pt x="33528" y="304800"/>
                </a:lnTo>
                <a:lnTo>
                  <a:pt x="71628" y="345948"/>
                </a:lnTo>
                <a:lnTo>
                  <a:pt x="103632" y="367284"/>
                </a:lnTo>
                <a:lnTo>
                  <a:pt x="138684" y="382524"/>
                </a:lnTo>
                <a:lnTo>
                  <a:pt x="176784" y="390144"/>
                </a:lnTo>
                <a:lnTo>
                  <a:pt x="196596" y="390144"/>
                </a:lnTo>
                <a:lnTo>
                  <a:pt x="236220" y="387096"/>
                </a:lnTo>
                <a:lnTo>
                  <a:pt x="272796" y="374904"/>
                </a:lnTo>
                <a:lnTo>
                  <a:pt x="320040" y="345948"/>
                </a:lnTo>
                <a:lnTo>
                  <a:pt x="347472" y="318516"/>
                </a:lnTo>
                <a:lnTo>
                  <a:pt x="376428" y="269748"/>
                </a:lnTo>
                <a:lnTo>
                  <a:pt x="387096" y="233172"/>
                </a:lnTo>
                <a:lnTo>
                  <a:pt x="390144" y="214884"/>
                </a:lnTo>
                <a:lnTo>
                  <a:pt x="391668" y="193548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703846" y="1954727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66729" y="5825737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591543" y="3589032"/>
            <a:ext cx="391795" cy="390525"/>
          </a:xfrm>
          <a:custGeom>
            <a:avLst/>
            <a:gdLst/>
            <a:ahLst/>
            <a:cxnLst/>
            <a:rect l="l" t="t" r="r" b="b"/>
            <a:pathLst>
              <a:path w="391795" h="390525">
                <a:moveTo>
                  <a:pt x="391668" y="195072"/>
                </a:moveTo>
                <a:lnTo>
                  <a:pt x="387096" y="155448"/>
                </a:lnTo>
                <a:lnTo>
                  <a:pt x="376428" y="118872"/>
                </a:lnTo>
                <a:lnTo>
                  <a:pt x="358140" y="85344"/>
                </a:lnTo>
                <a:lnTo>
                  <a:pt x="320040" y="44196"/>
                </a:lnTo>
                <a:lnTo>
                  <a:pt x="288036" y="22860"/>
                </a:lnTo>
                <a:lnTo>
                  <a:pt x="252984" y="7620"/>
                </a:lnTo>
                <a:lnTo>
                  <a:pt x="214884" y="0"/>
                </a:lnTo>
                <a:lnTo>
                  <a:pt x="195072" y="0"/>
                </a:lnTo>
                <a:lnTo>
                  <a:pt x="155448" y="3048"/>
                </a:lnTo>
                <a:lnTo>
                  <a:pt x="118872" y="15240"/>
                </a:lnTo>
                <a:lnTo>
                  <a:pt x="85344" y="33528"/>
                </a:lnTo>
                <a:lnTo>
                  <a:pt x="44196" y="71628"/>
                </a:lnTo>
                <a:lnTo>
                  <a:pt x="15240" y="120396"/>
                </a:lnTo>
                <a:lnTo>
                  <a:pt x="4572" y="156972"/>
                </a:lnTo>
                <a:lnTo>
                  <a:pt x="0" y="196596"/>
                </a:lnTo>
                <a:lnTo>
                  <a:pt x="1524" y="216408"/>
                </a:lnTo>
                <a:lnTo>
                  <a:pt x="9144" y="254508"/>
                </a:lnTo>
                <a:lnTo>
                  <a:pt x="24384" y="289560"/>
                </a:lnTo>
                <a:lnTo>
                  <a:pt x="57912" y="333756"/>
                </a:lnTo>
                <a:lnTo>
                  <a:pt x="120396" y="376428"/>
                </a:lnTo>
                <a:lnTo>
                  <a:pt x="156972" y="387096"/>
                </a:lnTo>
                <a:lnTo>
                  <a:pt x="176784" y="390144"/>
                </a:lnTo>
                <a:lnTo>
                  <a:pt x="216408" y="390144"/>
                </a:lnTo>
                <a:lnTo>
                  <a:pt x="254508" y="382524"/>
                </a:lnTo>
                <a:lnTo>
                  <a:pt x="289560" y="367284"/>
                </a:lnTo>
                <a:lnTo>
                  <a:pt x="321564" y="345948"/>
                </a:lnTo>
                <a:lnTo>
                  <a:pt x="358140" y="304800"/>
                </a:lnTo>
                <a:lnTo>
                  <a:pt x="376428" y="271272"/>
                </a:lnTo>
                <a:lnTo>
                  <a:pt x="387096" y="234696"/>
                </a:lnTo>
                <a:lnTo>
                  <a:pt x="391668" y="195072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711437" y="3632722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146791" y="2543555"/>
            <a:ext cx="391795" cy="390525"/>
          </a:xfrm>
          <a:custGeom>
            <a:avLst/>
            <a:gdLst/>
            <a:ahLst/>
            <a:cxnLst/>
            <a:rect l="l" t="t" r="r" b="b"/>
            <a:pathLst>
              <a:path w="391795" h="390525">
                <a:moveTo>
                  <a:pt x="391668" y="193548"/>
                </a:moveTo>
                <a:lnTo>
                  <a:pt x="390144" y="173736"/>
                </a:lnTo>
                <a:lnTo>
                  <a:pt x="387096" y="155448"/>
                </a:lnTo>
                <a:lnTo>
                  <a:pt x="382524" y="135636"/>
                </a:lnTo>
                <a:lnTo>
                  <a:pt x="374904" y="118872"/>
                </a:lnTo>
                <a:lnTo>
                  <a:pt x="367284" y="100584"/>
                </a:lnTo>
                <a:lnTo>
                  <a:pt x="333756" y="56388"/>
                </a:lnTo>
                <a:lnTo>
                  <a:pt x="290830" y="24384"/>
                </a:lnTo>
                <a:lnTo>
                  <a:pt x="271272" y="13716"/>
                </a:lnTo>
                <a:lnTo>
                  <a:pt x="252984" y="7620"/>
                </a:lnTo>
                <a:lnTo>
                  <a:pt x="234696" y="3048"/>
                </a:lnTo>
                <a:lnTo>
                  <a:pt x="214884" y="0"/>
                </a:lnTo>
                <a:lnTo>
                  <a:pt x="175260" y="0"/>
                </a:lnTo>
                <a:lnTo>
                  <a:pt x="137160" y="7620"/>
                </a:lnTo>
                <a:lnTo>
                  <a:pt x="102108" y="22860"/>
                </a:lnTo>
                <a:lnTo>
                  <a:pt x="70104" y="44196"/>
                </a:lnTo>
                <a:lnTo>
                  <a:pt x="33528" y="85344"/>
                </a:lnTo>
                <a:lnTo>
                  <a:pt x="15240" y="118872"/>
                </a:lnTo>
                <a:lnTo>
                  <a:pt x="3048" y="155448"/>
                </a:lnTo>
                <a:lnTo>
                  <a:pt x="0" y="195072"/>
                </a:lnTo>
                <a:lnTo>
                  <a:pt x="1524" y="214884"/>
                </a:lnTo>
                <a:lnTo>
                  <a:pt x="9144" y="252984"/>
                </a:lnTo>
                <a:lnTo>
                  <a:pt x="33528" y="304800"/>
                </a:lnTo>
                <a:lnTo>
                  <a:pt x="71628" y="345948"/>
                </a:lnTo>
                <a:lnTo>
                  <a:pt x="138684" y="382524"/>
                </a:lnTo>
                <a:lnTo>
                  <a:pt x="176784" y="390144"/>
                </a:lnTo>
                <a:lnTo>
                  <a:pt x="196596" y="390144"/>
                </a:lnTo>
                <a:lnTo>
                  <a:pt x="236220" y="385572"/>
                </a:lnTo>
                <a:lnTo>
                  <a:pt x="272796" y="374904"/>
                </a:lnTo>
                <a:lnTo>
                  <a:pt x="320040" y="345948"/>
                </a:lnTo>
                <a:lnTo>
                  <a:pt x="347472" y="318516"/>
                </a:lnTo>
                <a:lnTo>
                  <a:pt x="376428" y="269748"/>
                </a:lnTo>
                <a:lnTo>
                  <a:pt x="387096" y="233172"/>
                </a:lnTo>
                <a:lnTo>
                  <a:pt x="390144" y="214884"/>
                </a:lnTo>
                <a:lnTo>
                  <a:pt x="391668" y="19354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266729" y="2585719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78895" y="3207447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66729" y="4464811"/>
            <a:ext cx="162560" cy="88836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marL="24765">
              <a:lnSpc>
                <a:spcPct val="100000"/>
              </a:lnSpc>
              <a:spcBef>
                <a:spcPts val="1235"/>
              </a:spcBef>
            </a:pP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591543" y="2746247"/>
            <a:ext cx="391795" cy="390525"/>
          </a:xfrm>
          <a:custGeom>
            <a:avLst/>
            <a:gdLst/>
            <a:ahLst/>
            <a:cxnLst/>
            <a:rect l="l" t="t" r="r" b="b"/>
            <a:pathLst>
              <a:path w="391795" h="390525">
                <a:moveTo>
                  <a:pt x="391668" y="193548"/>
                </a:moveTo>
                <a:lnTo>
                  <a:pt x="387096" y="155448"/>
                </a:lnTo>
                <a:lnTo>
                  <a:pt x="376428" y="118872"/>
                </a:lnTo>
                <a:lnTo>
                  <a:pt x="358140" y="85344"/>
                </a:lnTo>
                <a:lnTo>
                  <a:pt x="320040" y="44196"/>
                </a:lnTo>
                <a:lnTo>
                  <a:pt x="290830" y="24384"/>
                </a:lnTo>
                <a:lnTo>
                  <a:pt x="271272" y="13716"/>
                </a:lnTo>
                <a:lnTo>
                  <a:pt x="252984" y="7620"/>
                </a:lnTo>
                <a:lnTo>
                  <a:pt x="234696" y="3048"/>
                </a:lnTo>
                <a:lnTo>
                  <a:pt x="214884" y="0"/>
                </a:lnTo>
                <a:lnTo>
                  <a:pt x="175260" y="0"/>
                </a:lnTo>
                <a:lnTo>
                  <a:pt x="137160" y="7620"/>
                </a:lnTo>
                <a:lnTo>
                  <a:pt x="102108" y="22860"/>
                </a:lnTo>
                <a:lnTo>
                  <a:pt x="57912" y="56388"/>
                </a:lnTo>
                <a:lnTo>
                  <a:pt x="15240" y="118872"/>
                </a:lnTo>
                <a:lnTo>
                  <a:pt x="4572" y="155448"/>
                </a:lnTo>
                <a:lnTo>
                  <a:pt x="0" y="195072"/>
                </a:lnTo>
                <a:lnTo>
                  <a:pt x="1524" y="214884"/>
                </a:lnTo>
                <a:lnTo>
                  <a:pt x="9144" y="252984"/>
                </a:lnTo>
                <a:lnTo>
                  <a:pt x="33528" y="304800"/>
                </a:lnTo>
                <a:lnTo>
                  <a:pt x="71628" y="345948"/>
                </a:lnTo>
                <a:lnTo>
                  <a:pt x="103632" y="367284"/>
                </a:lnTo>
                <a:lnTo>
                  <a:pt x="138684" y="382524"/>
                </a:lnTo>
                <a:lnTo>
                  <a:pt x="176784" y="390144"/>
                </a:lnTo>
                <a:lnTo>
                  <a:pt x="196596" y="390144"/>
                </a:lnTo>
                <a:lnTo>
                  <a:pt x="236220" y="385572"/>
                </a:lnTo>
                <a:lnTo>
                  <a:pt x="272796" y="374904"/>
                </a:lnTo>
                <a:lnTo>
                  <a:pt x="289560" y="365760"/>
                </a:lnTo>
                <a:lnTo>
                  <a:pt x="306324" y="356616"/>
                </a:lnTo>
                <a:lnTo>
                  <a:pt x="347472" y="318516"/>
                </a:lnTo>
                <a:lnTo>
                  <a:pt x="376428" y="269748"/>
                </a:lnTo>
                <a:lnTo>
                  <a:pt x="387096" y="233172"/>
                </a:lnTo>
                <a:lnTo>
                  <a:pt x="390144" y="213360"/>
                </a:lnTo>
                <a:lnTo>
                  <a:pt x="391668" y="193548"/>
                </a:lnTo>
                <a:close/>
              </a:path>
            </a:pathLst>
          </a:custGeom>
          <a:solidFill>
            <a:srgbClr val="007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711437" y="2788423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Producer/Consumer</a:t>
            </a:r>
            <a:r>
              <a:rPr spc="-140" dirty="0"/>
              <a:t> </a:t>
            </a:r>
            <a:r>
              <a:rPr dirty="0"/>
              <a:t>Problem</a:t>
            </a:r>
            <a:r>
              <a:rPr spc="-140" dirty="0"/>
              <a:t> </a:t>
            </a:r>
            <a:r>
              <a:rPr spc="-10" dirty="0"/>
              <a:t>Revisited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64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03383" y="1090397"/>
            <a:ext cx="7540625" cy="399669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Synchronization</a:t>
            </a:r>
            <a:r>
              <a:rPr sz="2100" spc="-6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between</a:t>
            </a:r>
            <a:r>
              <a:rPr sz="2100" spc="-60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producer</a:t>
            </a:r>
            <a:r>
              <a:rPr sz="2100" spc="-5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and</a:t>
            </a:r>
            <a:r>
              <a:rPr sz="2100" spc="-55" dirty="0">
                <a:latin typeface="Tahoma"/>
                <a:cs typeface="Tahoma"/>
              </a:rPr>
              <a:t> 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consumer</a:t>
            </a:r>
            <a:endParaRPr sz="21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465"/>
              </a:spcBef>
              <a:tabLst>
                <a:tab pos="756285" algn="l"/>
              </a:tabLst>
            </a:pPr>
            <a:r>
              <a:rPr sz="1900" spc="-50" dirty="0">
                <a:latin typeface="Tahoma"/>
                <a:cs typeface="Tahoma"/>
              </a:rPr>
              <a:t>–</a:t>
            </a:r>
            <a:r>
              <a:rPr sz="1900" dirty="0">
                <a:latin typeface="Tahoma"/>
                <a:cs typeface="Tahoma"/>
              </a:rPr>
              <a:t>	Use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of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three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separate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semaphores</a:t>
            </a:r>
            <a:endParaRPr sz="1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40"/>
              </a:spcBef>
            </a:pPr>
            <a:endParaRPr sz="1900">
              <a:latin typeface="Tahoma"/>
              <a:cs typeface="Tahoma"/>
            </a:endParaRPr>
          </a:p>
          <a:p>
            <a:pPr marL="468630" indent="-455930">
              <a:lnSpc>
                <a:spcPct val="100000"/>
              </a:lnSpc>
              <a:buAutoNum type="arabicPeriod"/>
              <a:tabLst>
                <a:tab pos="468630" algn="l"/>
              </a:tabLst>
            </a:pPr>
            <a:r>
              <a:rPr sz="2100" dirty="0">
                <a:latin typeface="Tahoma"/>
                <a:cs typeface="Tahoma"/>
              </a:rPr>
              <a:t>Producer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must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wait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for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consumer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to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empty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buffers,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if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all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-20" dirty="0">
                <a:latin typeface="Tahoma"/>
                <a:cs typeface="Tahoma"/>
              </a:rPr>
              <a:t>full</a:t>
            </a:r>
            <a:endParaRPr sz="21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64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Semaphore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empty</a:t>
            </a:r>
            <a:r>
              <a:rPr sz="1900" spc="-4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initialized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value</a:t>
            </a:r>
            <a:r>
              <a:rPr sz="1900" spc="-50" dirty="0">
                <a:latin typeface="Tahoma"/>
                <a:cs typeface="Tahoma"/>
              </a:rPr>
              <a:t> N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935"/>
              </a:spcBef>
              <a:buFont typeface="Tahoma"/>
              <a:buChar char="–"/>
            </a:pPr>
            <a:endParaRPr sz="1900">
              <a:latin typeface="Tahoma"/>
              <a:cs typeface="Tahoma"/>
            </a:endParaRPr>
          </a:p>
          <a:p>
            <a:pPr marL="468630" indent="-455930">
              <a:lnSpc>
                <a:spcPct val="100000"/>
              </a:lnSpc>
              <a:buAutoNum type="arabicPeriod"/>
              <a:tabLst>
                <a:tab pos="468630" algn="l"/>
              </a:tabLst>
            </a:pPr>
            <a:r>
              <a:rPr sz="2100" dirty="0">
                <a:latin typeface="Tahoma"/>
                <a:cs typeface="Tahoma"/>
              </a:rPr>
              <a:t>Consumer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must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wait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for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producer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to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fill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buffers,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if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none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20" dirty="0">
                <a:latin typeface="Tahoma"/>
                <a:cs typeface="Tahoma"/>
              </a:rPr>
              <a:t>full</a:t>
            </a:r>
            <a:endParaRPr sz="21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Semaphore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full</a:t>
            </a:r>
            <a:r>
              <a:rPr sz="1900" spc="-4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initialized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value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-50" dirty="0">
                <a:latin typeface="Tahoma"/>
                <a:cs typeface="Tahoma"/>
              </a:rPr>
              <a:t>0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940"/>
              </a:spcBef>
              <a:buFont typeface="Tahoma"/>
              <a:buChar char="–"/>
            </a:pPr>
            <a:endParaRPr sz="1900">
              <a:latin typeface="Tahoma"/>
              <a:cs typeface="Tahoma"/>
            </a:endParaRPr>
          </a:p>
          <a:p>
            <a:pPr marL="468630" indent="-455930">
              <a:lnSpc>
                <a:spcPct val="100000"/>
              </a:lnSpc>
              <a:buAutoNum type="arabicPeriod"/>
              <a:tabLst>
                <a:tab pos="468630" algn="l"/>
              </a:tabLst>
            </a:pPr>
            <a:r>
              <a:rPr sz="2100" dirty="0">
                <a:latin typeface="Tahoma"/>
                <a:cs typeface="Tahoma"/>
              </a:rPr>
              <a:t>Producer/consumer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can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manipulate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buffer</a:t>
            </a:r>
            <a:r>
              <a:rPr sz="2100" spc="-6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queue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at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-20" dirty="0">
                <a:latin typeface="Tahoma"/>
                <a:cs typeface="Tahoma"/>
              </a:rPr>
              <a:t>time</a:t>
            </a:r>
            <a:endParaRPr sz="21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64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Semaphore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mutex</a:t>
            </a:r>
            <a:r>
              <a:rPr sz="1900" spc="-5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initialized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value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-50" dirty="0">
                <a:latin typeface="Tahoma"/>
                <a:cs typeface="Tahoma"/>
              </a:rPr>
              <a:t>1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Producer/Consumer</a:t>
            </a:r>
            <a:r>
              <a:rPr spc="-140" dirty="0"/>
              <a:t> </a:t>
            </a:r>
            <a:r>
              <a:rPr dirty="0"/>
              <a:t>Problem</a:t>
            </a:r>
            <a:r>
              <a:rPr spc="-140" dirty="0"/>
              <a:t> </a:t>
            </a:r>
            <a:r>
              <a:rPr spc="-10" dirty="0"/>
              <a:t>Revisited</a:t>
            </a:r>
          </a:p>
        </p:txBody>
      </p:sp>
      <p:sp>
        <p:nvSpPr>
          <p:cNvPr id="3" name="object 3"/>
          <p:cNvSpPr/>
          <p:nvPr/>
        </p:nvSpPr>
        <p:spPr>
          <a:xfrm>
            <a:off x="608075" y="2345435"/>
            <a:ext cx="3754120" cy="4040504"/>
          </a:xfrm>
          <a:custGeom>
            <a:avLst/>
            <a:gdLst/>
            <a:ahLst/>
            <a:cxnLst/>
            <a:rect l="l" t="t" r="r" b="b"/>
            <a:pathLst>
              <a:path w="3754120" h="4040504">
                <a:moveTo>
                  <a:pt x="3753611" y="4040124"/>
                </a:moveTo>
                <a:lnTo>
                  <a:pt x="0" y="4040124"/>
                </a:lnTo>
                <a:lnTo>
                  <a:pt x="0" y="0"/>
                </a:lnTo>
                <a:lnTo>
                  <a:pt x="3753611" y="0"/>
                </a:lnTo>
                <a:lnTo>
                  <a:pt x="3753611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4030980"/>
                </a:lnTo>
                <a:lnTo>
                  <a:pt x="4572" y="4030980"/>
                </a:lnTo>
                <a:lnTo>
                  <a:pt x="9144" y="4035552"/>
                </a:lnTo>
                <a:lnTo>
                  <a:pt x="3753611" y="4035552"/>
                </a:lnTo>
                <a:lnTo>
                  <a:pt x="3753611" y="4040124"/>
                </a:lnTo>
                <a:close/>
              </a:path>
              <a:path w="3754120" h="4040504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3754120" h="4040504">
                <a:moveTo>
                  <a:pt x="3742944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3742944" y="4572"/>
                </a:lnTo>
                <a:lnTo>
                  <a:pt x="3742944" y="9144"/>
                </a:lnTo>
                <a:close/>
              </a:path>
              <a:path w="3754120" h="4040504">
                <a:moveTo>
                  <a:pt x="3742944" y="4035552"/>
                </a:moveTo>
                <a:lnTo>
                  <a:pt x="3742944" y="4572"/>
                </a:lnTo>
                <a:lnTo>
                  <a:pt x="3749040" y="9144"/>
                </a:lnTo>
                <a:lnTo>
                  <a:pt x="3753611" y="9144"/>
                </a:lnTo>
                <a:lnTo>
                  <a:pt x="3753611" y="4030980"/>
                </a:lnTo>
                <a:lnTo>
                  <a:pt x="3749040" y="4030980"/>
                </a:lnTo>
                <a:lnTo>
                  <a:pt x="3742944" y="4035552"/>
                </a:lnTo>
                <a:close/>
              </a:path>
              <a:path w="3754120" h="4040504">
                <a:moveTo>
                  <a:pt x="3753611" y="9144"/>
                </a:moveTo>
                <a:lnTo>
                  <a:pt x="3749040" y="9144"/>
                </a:lnTo>
                <a:lnTo>
                  <a:pt x="3742944" y="4572"/>
                </a:lnTo>
                <a:lnTo>
                  <a:pt x="3753611" y="4572"/>
                </a:lnTo>
                <a:lnTo>
                  <a:pt x="3753611" y="9144"/>
                </a:lnTo>
                <a:close/>
              </a:path>
              <a:path w="3754120" h="4040504">
                <a:moveTo>
                  <a:pt x="9144" y="4035552"/>
                </a:moveTo>
                <a:lnTo>
                  <a:pt x="4572" y="4030980"/>
                </a:lnTo>
                <a:lnTo>
                  <a:pt x="9144" y="4030980"/>
                </a:lnTo>
                <a:lnTo>
                  <a:pt x="9144" y="4035552"/>
                </a:lnTo>
                <a:close/>
              </a:path>
              <a:path w="3754120" h="4040504">
                <a:moveTo>
                  <a:pt x="3742944" y="4035552"/>
                </a:moveTo>
                <a:lnTo>
                  <a:pt x="9144" y="4035552"/>
                </a:lnTo>
                <a:lnTo>
                  <a:pt x="9144" y="4030980"/>
                </a:lnTo>
                <a:lnTo>
                  <a:pt x="3742944" y="4030980"/>
                </a:lnTo>
                <a:lnTo>
                  <a:pt x="3742944" y="4035552"/>
                </a:lnTo>
                <a:close/>
              </a:path>
              <a:path w="3754120" h="4040504">
                <a:moveTo>
                  <a:pt x="3753611" y="4035552"/>
                </a:moveTo>
                <a:lnTo>
                  <a:pt x="3742944" y="4035552"/>
                </a:lnTo>
                <a:lnTo>
                  <a:pt x="3749040" y="4030980"/>
                </a:lnTo>
                <a:lnTo>
                  <a:pt x="3753611" y="4030980"/>
                </a:lnTo>
                <a:lnTo>
                  <a:pt x="3753611" y="40355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9840" y="2337317"/>
            <a:ext cx="3533775" cy="395160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10" dirty="0">
                <a:solidFill>
                  <a:srgbClr val="0070BF"/>
                </a:solidFill>
                <a:latin typeface="Tahoma"/>
                <a:cs typeface="Tahoma"/>
              </a:rPr>
              <a:t>Producer:</a:t>
            </a:r>
            <a:endParaRPr sz="1800">
              <a:latin typeface="Tahoma"/>
              <a:cs typeface="Tahoma"/>
            </a:endParaRPr>
          </a:p>
          <a:p>
            <a:pPr marL="512445" marR="879475" indent="-500380">
              <a:lnSpc>
                <a:spcPts val="2590"/>
              </a:lnSpc>
              <a:spcBef>
                <a:spcPts val="65"/>
              </a:spcBef>
            </a:pPr>
            <a:r>
              <a:rPr sz="1800" dirty="0">
                <a:latin typeface="Consolas"/>
                <a:cs typeface="Consolas"/>
              </a:rPr>
              <a:t>void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producer(void)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spc="-50" dirty="0">
                <a:latin typeface="Consolas"/>
                <a:cs typeface="Consolas"/>
              </a:rPr>
              <a:t>{ </a:t>
            </a:r>
            <a:r>
              <a:rPr sz="1800" dirty="0">
                <a:latin typeface="Consolas"/>
                <a:cs typeface="Consolas"/>
              </a:rPr>
              <a:t>int </a:t>
            </a:r>
            <a:r>
              <a:rPr sz="1800" spc="-20" dirty="0">
                <a:latin typeface="Consolas"/>
                <a:cs typeface="Consolas"/>
              </a:rPr>
              <a:t>item; </a:t>
            </a:r>
            <a:r>
              <a:rPr sz="1800" dirty="0">
                <a:latin typeface="Consolas"/>
                <a:cs typeface="Consolas"/>
              </a:rPr>
              <a:t>while(TRUE)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spc="-5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015365" marR="5080">
              <a:lnSpc>
                <a:spcPts val="2590"/>
              </a:lnSpc>
              <a:spcBef>
                <a:spcPts val="5"/>
              </a:spcBef>
            </a:pPr>
            <a:r>
              <a:rPr sz="1800" spc="-10" dirty="0">
                <a:latin typeface="Consolas"/>
                <a:cs typeface="Consolas"/>
              </a:rPr>
              <a:t>produce_item(&amp;item); </a:t>
            </a:r>
            <a:r>
              <a:rPr sz="1800" dirty="0">
                <a:latin typeface="Consolas"/>
                <a:cs typeface="Consolas"/>
              </a:rPr>
              <a:t>wait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-10" dirty="0">
                <a:solidFill>
                  <a:srgbClr val="0070BF"/>
                </a:solidFill>
                <a:latin typeface="Consolas"/>
                <a:cs typeface="Consolas"/>
              </a:rPr>
              <a:t>empty</a:t>
            </a:r>
            <a:r>
              <a:rPr sz="1800" spc="-10" dirty="0">
                <a:latin typeface="Consolas"/>
                <a:cs typeface="Consolas"/>
              </a:rPr>
              <a:t>); wait(</a:t>
            </a:r>
            <a:r>
              <a:rPr sz="1800" spc="-10" dirty="0">
                <a:solidFill>
                  <a:srgbClr val="0070BF"/>
                </a:solidFill>
                <a:latin typeface="Consolas"/>
                <a:cs typeface="Consolas"/>
              </a:rPr>
              <a:t>mutex</a:t>
            </a:r>
            <a:r>
              <a:rPr sz="1800" spc="-10" dirty="0">
                <a:latin typeface="Consolas"/>
                <a:cs typeface="Consolas"/>
              </a:rPr>
              <a:t>); enter_item(item); signal(</a:t>
            </a:r>
            <a:r>
              <a:rPr sz="1800" spc="-10" dirty="0">
                <a:solidFill>
                  <a:srgbClr val="0070BF"/>
                </a:solidFill>
                <a:latin typeface="Consolas"/>
                <a:cs typeface="Consolas"/>
              </a:rPr>
              <a:t>mutex</a:t>
            </a:r>
            <a:r>
              <a:rPr sz="1800" spc="-10" dirty="0">
                <a:latin typeface="Consolas"/>
                <a:cs typeface="Consolas"/>
              </a:rPr>
              <a:t>); signal(</a:t>
            </a:r>
            <a:r>
              <a:rPr sz="1800" spc="-10" dirty="0">
                <a:solidFill>
                  <a:srgbClr val="0070BF"/>
                </a:solidFill>
                <a:latin typeface="Consolas"/>
                <a:cs typeface="Consolas"/>
              </a:rPr>
              <a:t>full</a:t>
            </a:r>
            <a:r>
              <a:rPr sz="1800" spc="-10" dirty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  <a:spcBef>
                <a:spcPts val="285"/>
              </a:spcBef>
            </a:pPr>
            <a:r>
              <a:rPr sz="1800" spc="-5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39055" y="2345435"/>
            <a:ext cx="3971925" cy="4040504"/>
          </a:xfrm>
          <a:custGeom>
            <a:avLst/>
            <a:gdLst/>
            <a:ahLst/>
            <a:cxnLst/>
            <a:rect l="l" t="t" r="r" b="b"/>
            <a:pathLst>
              <a:path w="3971925" h="4040504">
                <a:moveTo>
                  <a:pt x="3971544" y="4040124"/>
                </a:moveTo>
                <a:lnTo>
                  <a:pt x="0" y="4040124"/>
                </a:lnTo>
                <a:lnTo>
                  <a:pt x="0" y="0"/>
                </a:lnTo>
                <a:lnTo>
                  <a:pt x="3971544" y="0"/>
                </a:lnTo>
                <a:lnTo>
                  <a:pt x="3971544" y="4572"/>
                </a:lnTo>
                <a:lnTo>
                  <a:pt x="10668" y="4572"/>
                </a:lnTo>
                <a:lnTo>
                  <a:pt x="6096" y="9144"/>
                </a:lnTo>
                <a:lnTo>
                  <a:pt x="10668" y="9144"/>
                </a:lnTo>
                <a:lnTo>
                  <a:pt x="10668" y="4030980"/>
                </a:lnTo>
                <a:lnTo>
                  <a:pt x="6096" y="4030980"/>
                </a:lnTo>
                <a:lnTo>
                  <a:pt x="10668" y="4035552"/>
                </a:lnTo>
                <a:lnTo>
                  <a:pt x="3971544" y="4035552"/>
                </a:lnTo>
                <a:lnTo>
                  <a:pt x="3971544" y="4040124"/>
                </a:lnTo>
                <a:close/>
              </a:path>
              <a:path w="3971925" h="4040504">
                <a:moveTo>
                  <a:pt x="10668" y="9144"/>
                </a:moveTo>
                <a:lnTo>
                  <a:pt x="6096" y="9144"/>
                </a:lnTo>
                <a:lnTo>
                  <a:pt x="10668" y="4572"/>
                </a:lnTo>
                <a:lnTo>
                  <a:pt x="10668" y="9144"/>
                </a:lnTo>
                <a:close/>
              </a:path>
              <a:path w="3971925" h="4040504">
                <a:moveTo>
                  <a:pt x="3960876" y="9144"/>
                </a:moveTo>
                <a:lnTo>
                  <a:pt x="10668" y="9144"/>
                </a:lnTo>
                <a:lnTo>
                  <a:pt x="10668" y="4572"/>
                </a:lnTo>
                <a:lnTo>
                  <a:pt x="3960876" y="4572"/>
                </a:lnTo>
                <a:lnTo>
                  <a:pt x="3960876" y="9144"/>
                </a:lnTo>
                <a:close/>
              </a:path>
              <a:path w="3971925" h="4040504">
                <a:moveTo>
                  <a:pt x="3960876" y="4035552"/>
                </a:moveTo>
                <a:lnTo>
                  <a:pt x="3960876" y="4572"/>
                </a:lnTo>
                <a:lnTo>
                  <a:pt x="3965448" y="9144"/>
                </a:lnTo>
                <a:lnTo>
                  <a:pt x="3971544" y="9144"/>
                </a:lnTo>
                <a:lnTo>
                  <a:pt x="3971544" y="4030980"/>
                </a:lnTo>
                <a:lnTo>
                  <a:pt x="3965448" y="4030980"/>
                </a:lnTo>
                <a:lnTo>
                  <a:pt x="3960876" y="4035552"/>
                </a:lnTo>
                <a:close/>
              </a:path>
              <a:path w="3971925" h="4040504">
                <a:moveTo>
                  <a:pt x="3971544" y="9144"/>
                </a:moveTo>
                <a:lnTo>
                  <a:pt x="3965448" y="9144"/>
                </a:lnTo>
                <a:lnTo>
                  <a:pt x="3960876" y="4572"/>
                </a:lnTo>
                <a:lnTo>
                  <a:pt x="3971544" y="4572"/>
                </a:lnTo>
                <a:lnTo>
                  <a:pt x="3971544" y="9144"/>
                </a:lnTo>
                <a:close/>
              </a:path>
              <a:path w="3971925" h="4040504">
                <a:moveTo>
                  <a:pt x="10668" y="4035552"/>
                </a:moveTo>
                <a:lnTo>
                  <a:pt x="6096" y="4030980"/>
                </a:lnTo>
                <a:lnTo>
                  <a:pt x="10668" y="4030980"/>
                </a:lnTo>
                <a:lnTo>
                  <a:pt x="10668" y="4035552"/>
                </a:lnTo>
                <a:close/>
              </a:path>
              <a:path w="3971925" h="4040504">
                <a:moveTo>
                  <a:pt x="3960876" y="4035552"/>
                </a:moveTo>
                <a:lnTo>
                  <a:pt x="10668" y="4035552"/>
                </a:lnTo>
                <a:lnTo>
                  <a:pt x="10668" y="4030980"/>
                </a:lnTo>
                <a:lnTo>
                  <a:pt x="3960876" y="4030980"/>
                </a:lnTo>
                <a:lnTo>
                  <a:pt x="3960876" y="4035552"/>
                </a:lnTo>
                <a:close/>
              </a:path>
              <a:path w="3971925" h="4040504">
                <a:moveTo>
                  <a:pt x="3971544" y="4035552"/>
                </a:moveTo>
                <a:lnTo>
                  <a:pt x="3960876" y="4035552"/>
                </a:lnTo>
                <a:lnTo>
                  <a:pt x="3965448" y="4030980"/>
                </a:lnTo>
                <a:lnTo>
                  <a:pt x="3971544" y="4030980"/>
                </a:lnTo>
                <a:lnTo>
                  <a:pt x="3971544" y="40355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22365" y="2337317"/>
            <a:ext cx="3533775" cy="395160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10" dirty="0">
                <a:solidFill>
                  <a:srgbClr val="0070BF"/>
                </a:solidFill>
                <a:latin typeface="Tahoma"/>
                <a:cs typeface="Tahoma"/>
              </a:rPr>
              <a:t>Consumer:</a:t>
            </a:r>
            <a:endParaRPr sz="1800">
              <a:latin typeface="Tahoma"/>
              <a:cs typeface="Tahoma"/>
            </a:endParaRPr>
          </a:p>
          <a:p>
            <a:pPr marL="512445" marR="879475" indent="-500380">
              <a:lnSpc>
                <a:spcPts val="2590"/>
              </a:lnSpc>
              <a:spcBef>
                <a:spcPts val="65"/>
              </a:spcBef>
            </a:pPr>
            <a:r>
              <a:rPr sz="1800" dirty="0">
                <a:latin typeface="Consolas"/>
                <a:cs typeface="Consolas"/>
              </a:rPr>
              <a:t>void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consumer(void)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spc="-50" dirty="0">
                <a:latin typeface="Consolas"/>
                <a:cs typeface="Consolas"/>
              </a:rPr>
              <a:t>{ </a:t>
            </a:r>
            <a:r>
              <a:rPr sz="1800" dirty="0">
                <a:latin typeface="Consolas"/>
                <a:cs typeface="Consolas"/>
              </a:rPr>
              <a:t>int </a:t>
            </a:r>
            <a:r>
              <a:rPr sz="1800" spc="-20" dirty="0">
                <a:latin typeface="Consolas"/>
                <a:cs typeface="Consolas"/>
              </a:rPr>
              <a:t>item; </a:t>
            </a:r>
            <a:r>
              <a:rPr sz="1800" dirty="0">
                <a:latin typeface="Consolas"/>
                <a:cs typeface="Consolas"/>
              </a:rPr>
              <a:t>while(TRUE)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spc="-5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015365" marR="5080">
              <a:lnSpc>
                <a:spcPts val="2590"/>
              </a:lnSpc>
              <a:spcBef>
                <a:spcPts val="5"/>
              </a:spcBef>
            </a:pPr>
            <a:r>
              <a:rPr sz="1800" spc="-10" dirty="0">
                <a:latin typeface="Consolas"/>
                <a:cs typeface="Consolas"/>
              </a:rPr>
              <a:t>wait(</a:t>
            </a:r>
            <a:r>
              <a:rPr sz="1800" spc="-10" dirty="0">
                <a:solidFill>
                  <a:srgbClr val="0070BF"/>
                </a:solidFill>
                <a:latin typeface="Consolas"/>
                <a:cs typeface="Consolas"/>
              </a:rPr>
              <a:t>full</a:t>
            </a:r>
            <a:r>
              <a:rPr sz="1800" spc="-10" dirty="0">
                <a:latin typeface="Consolas"/>
                <a:cs typeface="Consolas"/>
              </a:rPr>
              <a:t>); wait(</a:t>
            </a:r>
            <a:r>
              <a:rPr sz="1800" spc="-10" dirty="0">
                <a:solidFill>
                  <a:srgbClr val="0070BF"/>
                </a:solidFill>
                <a:latin typeface="Consolas"/>
                <a:cs typeface="Consolas"/>
              </a:rPr>
              <a:t>mutex</a:t>
            </a:r>
            <a:r>
              <a:rPr sz="1800" spc="-10" dirty="0">
                <a:latin typeface="Consolas"/>
                <a:cs typeface="Consolas"/>
              </a:rPr>
              <a:t>); remove_item(&amp;item); signal(</a:t>
            </a:r>
            <a:r>
              <a:rPr sz="1800" spc="-10" dirty="0">
                <a:solidFill>
                  <a:srgbClr val="0070BF"/>
                </a:solidFill>
                <a:latin typeface="Consolas"/>
                <a:cs typeface="Consolas"/>
              </a:rPr>
              <a:t>mutex</a:t>
            </a:r>
            <a:r>
              <a:rPr sz="1800" spc="-10" dirty="0">
                <a:latin typeface="Consolas"/>
                <a:cs typeface="Consolas"/>
              </a:rPr>
              <a:t>); signal(</a:t>
            </a:r>
            <a:r>
              <a:rPr sz="1800" spc="-10" dirty="0">
                <a:solidFill>
                  <a:srgbClr val="0070BF"/>
                </a:solidFill>
                <a:latin typeface="Consolas"/>
                <a:cs typeface="Consolas"/>
              </a:rPr>
              <a:t>empty</a:t>
            </a:r>
            <a:r>
              <a:rPr sz="1800" spc="-10" dirty="0">
                <a:latin typeface="Consolas"/>
                <a:cs typeface="Consolas"/>
              </a:rPr>
              <a:t>); consume_item(&amp;item);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  <a:spcBef>
                <a:spcPts val="285"/>
              </a:spcBef>
            </a:pPr>
            <a:r>
              <a:rPr sz="1800" spc="-5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65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403318" y="1099072"/>
            <a:ext cx="4968240" cy="10680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555"/>
              </a:spcBef>
              <a:buChar char="•"/>
              <a:tabLst>
                <a:tab pos="354330" algn="l"/>
              </a:tabLst>
            </a:pPr>
            <a:r>
              <a:rPr sz="1900" dirty="0">
                <a:latin typeface="Tahoma"/>
                <a:cs typeface="Tahoma"/>
              </a:rPr>
              <a:t>Semaphore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empty</a:t>
            </a:r>
            <a:r>
              <a:rPr sz="1900" spc="-3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initialized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value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-50" dirty="0">
                <a:latin typeface="Tahoma"/>
                <a:cs typeface="Tahoma"/>
              </a:rPr>
              <a:t>N</a:t>
            </a:r>
            <a:endParaRPr sz="1900">
              <a:latin typeface="Tahoma"/>
              <a:cs typeface="Tahoma"/>
            </a:endParaRPr>
          </a:p>
          <a:p>
            <a:pPr marL="354330" indent="-341630">
              <a:lnSpc>
                <a:spcPct val="100000"/>
              </a:lnSpc>
              <a:spcBef>
                <a:spcPts val="455"/>
              </a:spcBef>
              <a:buChar char="•"/>
              <a:tabLst>
                <a:tab pos="354330" algn="l"/>
              </a:tabLst>
            </a:pPr>
            <a:r>
              <a:rPr sz="1900" dirty="0">
                <a:latin typeface="Tahoma"/>
                <a:cs typeface="Tahoma"/>
              </a:rPr>
              <a:t>Semaphore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full</a:t>
            </a:r>
            <a:r>
              <a:rPr sz="1900" spc="-4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initialized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value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spc="-50" dirty="0">
                <a:latin typeface="Tahoma"/>
                <a:cs typeface="Tahoma"/>
              </a:rPr>
              <a:t>0</a:t>
            </a:r>
            <a:endParaRPr sz="1900">
              <a:latin typeface="Tahoma"/>
              <a:cs typeface="Tahoma"/>
            </a:endParaRPr>
          </a:p>
          <a:p>
            <a:pPr marL="354330" indent="-341630">
              <a:lnSpc>
                <a:spcPct val="100000"/>
              </a:lnSpc>
              <a:spcBef>
                <a:spcPts val="459"/>
              </a:spcBef>
              <a:buChar char="•"/>
              <a:tabLst>
                <a:tab pos="354330" algn="l"/>
              </a:tabLst>
            </a:pPr>
            <a:r>
              <a:rPr sz="1900" dirty="0">
                <a:latin typeface="Tahoma"/>
                <a:cs typeface="Tahoma"/>
              </a:rPr>
              <a:t>Semaphore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mutex</a:t>
            </a:r>
            <a:r>
              <a:rPr sz="1900" spc="-5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initialized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value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spc="-50" dirty="0">
                <a:latin typeface="Tahoma"/>
                <a:cs typeface="Tahoma"/>
              </a:rPr>
              <a:t>1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Changing</a:t>
            </a:r>
            <a:r>
              <a:rPr spc="-25" dirty="0"/>
              <a:t> </a:t>
            </a:r>
            <a:r>
              <a:rPr dirty="0"/>
              <a:t>Order</a:t>
            </a:r>
            <a:r>
              <a:rPr spc="-65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spc="-10" dirty="0"/>
              <a:t>Semaphores</a:t>
            </a:r>
          </a:p>
        </p:txBody>
      </p:sp>
      <p:sp>
        <p:nvSpPr>
          <p:cNvPr id="3" name="object 3"/>
          <p:cNvSpPr/>
          <p:nvPr/>
        </p:nvSpPr>
        <p:spPr>
          <a:xfrm>
            <a:off x="608075" y="1120140"/>
            <a:ext cx="3754120" cy="4041775"/>
          </a:xfrm>
          <a:custGeom>
            <a:avLst/>
            <a:gdLst/>
            <a:ahLst/>
            <a:cxnLst/>
            <a:rect l="l" t="t" r="r" b="b"/>
            <a:pathLst>
              <a:path w="3754120" h="4041775">
                <a:moveTo>
                  <a:pt x="3753611" y="4041648"/>
                </a:moveTo>
                <a:lnTo>
                  <a:pt x="0" y="4041648"/>
                </a:lnTo>
                <a:lnTo>
                  <a:pt x="0" y="0"/>
                </a:lnTo>
                <a:lnTo>
                  <a:pt x="3753611" y="0"/>
                </a:lnTo>
                <a:lnTo>
                  <a:pt x="3753611" y="4572"/>
                </a:ln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4030980"/>
                </a:lnTo>
                <a:lnTo>
                  <a:pt x="4572" y="4030980"/>
                </a:lnTo>
                <a:lnTo>
                  <a:pt x="9144" y="4037076"/>
                </a:lnTo>
                <a:lnTo>
                  <a:pt x="3753611" y="4037076"/>
                </a:lnTo>
                <a:lnTo>
                  <a:pt x="3753611" y="4041648"/>
                </a:lnTo>
                <a:close/>
              </a:path>
              <a:path w="3754120" h="4041775">
                <a:moveTo>
                  <a:pt x="9144" y="10668"/>
                </a:move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close/>
              </a:path>
              <a:path w="3754120" h="4041775">
                <a:moveTo>
                  <a:pt x="3742944" y="10668"/>
                </a:moveTo>
                <a:lnTo>
                  <a:pt x="9144" y="10668"/>
                </a:lnTo>
                <a:lnTo>
                  <a:pt x="9144" y="4572"/>
                </a:lnTo>
                <a:lnTo>
                  <a:pt x="3742944" y="4572"/>
                </a:lnTo>
                <a:lnTo>
                  <a:pt x="3742944" y="10668"/>
                </a:lnTo>
                <a:close/>
              </a:path>
              <a:path w="3754120" h="4041775">
                <a:moveTo>
                  <a:pt x="3742944" y="4037076"/>
                </a:moveTo>
                <a:lnTo>
                  <a:pt x="3742944" y="4572"/>
                </a:lnTo>
                <a:lnTo>
                  <a:pt x="3749040" y="10668"/>
                </a:lnTo>
                <a:lnTo>
                  <a:pt x="3753611" y="10668"/>
                </a:lnTo>
                <a:lnTo>
                  <a:pt x="3753611" y="4030980"/>
                </a:lnTo>
                <a:lnTo>
                  <a:pt x="3749040" y="4030980"/>
                </a:lnTo>
                <a:lnTo>
                  <a:pt x="3742944" y="4037076"/>
                </a:lnTo>
                <a:close/>
              </a:path>
              <a:path w="3754120" h="4041775">
                <a:moveTo>
                  <a:pt x="3753611" y="10668"/>
                </a:moveTo>
                <a:lnTo>
                  <a:pt x="3749040" y="10668"/>
                </a:lnTo>
                <a:lnTo>
                  <a:pt x="3742944" y="4572"/>
                </a:lnTo>
                <a:lnTo>
                  <a:pt x="3753611" y="4572"/>
                </a:lnTo>
                <a:lnTo>
                  <a:pt x="3753611" y="10668"/>
                </a:lnTo>
                <a:close/>
              </a:path>
              <a:path w="3754120" h="4041775">
                <a:moveTo>
                  <a:pt x="9144" y="4037076"/>
                </a:moveTo>
                <a:lnTo>
                  <a:pt x="4572" y="4030980"/>
                </a:lnTo>
                <a:lnTo>
                  <a:pt x="9144" y="4030980"/>
                </a:lnTo>
                <a:lnTo>
                  <a:pt x="9144" y="4037076"/>
                </a:lnTo>
                <a:close/>
              </a:path>
              <a:path w="3754120" h="4041775">
                <a:moveTo>
                  <a:pt x="3742944" y="4037076"/>
                </a:moveTo>
                <a:lnTo>
                  <a:pt x="9144" y="4037076"/>
                </a:lnTo>
                <a:lnTo>
                  <a:pt x="9144" y="4030980"/>
                </a:lnTo>
                <a:lnTo>
                  <a:pt x="3742944" y="4030980"/>
                </a:lnTo>
                <a:lnTo>
                  <a:pt x="3742944" y="4037076"/>
                </a:lnTo>
                <a:close/>
              </a:path>
              <a:path w="3754120" h="4041775">
                <a:moveTo>
                  <a:pt x="3753611" y="4037076"/>
                </a:moveTo>
                <a:lnTo>
                  <a:pt x="3742944" y="4037076"/>
                </a:lnTo>
                <a:lnTo>
                  <a:pt x="3749040" y="4030980"/>
                </a:lnTo>
                <a:lnTo>
                  <a:pt x="3753611" y="4030980"/>
                </a:lnTo>
                <a:lnTo>
                  <a:pt x="3753611" y="40370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9840" y="1113508"/>
            <a:ext cx="3533775" cy="395160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10" dirty="0">
                <a:solidFill>
                  <a:srgbClr val="0070BF"/>
                </a:solidFill>
                <a:latin typeface="Tahoma"/>
                <a:cs typeface="Tahoma"/>
              </a:rPr>
              <a:t>Producer:</a:t>
            </a:r>
            <a:endParaRPr sz="1800">
              <a:latin typeface="Tahoma"/>
              <a:cs typeface="Tahoma"/>
            </a:endParaRPr>
          </a:p>
          <a:p>
            <a:pPr marL="512445" marR="879475" indent="-500380">
              <a:lnSpc>
                <a:spcPts val="2590"/>
              </a:lnSpc>
              <a:spcBef>
                <a:spcPts val="65"/>
              </a:spcBef>
            </a:pPr>
            <a:r>
              <a:rPr sz="1800" dirty="0">
                <a:latin typeface="Consolas"/>
                <a:cs typeface="Consolas"/>
              </a:rPr>
              <a:t>void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producer(void)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spc="-50" dirty="0">
                <a:latin typeface="Consolas"/>
                <a:cs typeface="Consolas"/>
              </a:rPr>
              <a:t>{ </a:t>
            </a:r>
            <a:r>
              <a:rPr sz="1800" dirty="0">
                <a:latin typeface="Consolas"/>
                <a:cs typeface="Consolas"/>
              </a:rPr>
              <a:t>int </a:t>
            </a:r>
            <a:r>
              <a:rPr sz="1800" spc="-20" dirty="0">
                <a:latin typeface="Consolas"/>
                <a:cs typeface="Consolas"/>
              </a:rPr>
              <a:t>item; </a:t>
            </a:r>
            <a:r>
              <a:rPr sz="1800" dirty="0">
                <a:latin typeface="Consolas"/>
                <a:cs typeface="Consolas"/>
              </a:rPr>
              <a:t>while(TRUE)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spc="-5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015365" marR="5080">
              <a:lnSpc>
                <a:spcPts val="2590"/>
              </a:lnSpc>
              <a:spcBef>
                <a:spcPts val="5"/>
              </a:spcBef>
            </a:pPr>
            <a:r>
              <a:rPr sz="1800" spc="-10" dirty="0">
                <a:latin typeface="Consolas"/>
                <a:cs typeface="Consolas"/>
              </a:rPr>
              <a:t>produce_item(&amp;item); </a:t>
            </a:r>
            <a:r>
              <a:rPr sz="1800" b="1" dirty="0">
                <a:latin typeface="Consolas"/>
                <a:cs typeface="Consolas"/>
              </a:rPr>
              <a:t>wait</a:t>
            </a:r>
            <a:r>
              <a:rPr sz="1800" b="1" spc="-20" dirty="0">
                <a:latin typeface="Consolas"/>
                <a:cs typeface="Consolas"/>
              </a:rPr>
              <a:t> </a:t>
            </a:r>
            <a:r>
              <a:rPr sz="1800" b="1" spc="-10" dirty="0">
                <a:latin typeface="Consolas"/>
                <a:cs typeface="Consolas"/>
              </a:rPr>
              <a:t>(</a:t>
            </a:r>
            <a:r>
              <a:rPr sz="1800" b="1" spc="-10" dirty="0">
                <a:solidFill>
                  <a:srgbClr val="0070BF"/>
                </a:solidFill>
                <a:latin typeface="Consolas"/>
                <a:cs typeface="Consolas"/>
              </a:rPr>
              <a:t>mutex</a:t>
            </a:r>
            <a:r>
              <a:rPr sz="1800" b="1" spc="-10" dirty="0">
                <a:latin typeface="Consolas"/>
                <a:cs typeface="Consolas"/>
              </a:rPr>
              <a:t>); wait(</a:t>
            </a:r>
            <a:r>
              <a:rPr sz="1800" b="1" spc="-10" dirty="0">
                <a:solidFill>
                  <a:srgbClr val="0070BF"/>
                </a:solidFill>
                <a:latin typeface="Consolas"/>
                <a:cs typeface="Consolas"/>
              </a:rPr>
              <a:t>empty</a:t>
            </a:r>
            <a:r>
              <a:rPr sz="1800" b="1" spc="-10" dirty="0">
                <a:latin typeface="Consolas"/>
                <a:cs typeface="Consolas"/>
              </a:rPr>
              <a:t>); </a:t>
            </a:r>
            <a:r>
              <a:rPr sz="1800" spc="-10" dirty="0">
                <a:latin typeface="Consolas"/>
                <a:cs typeface="Consolas"/>
              </a:rPr>
              <a:t>enter_item(item); signal(</a:t>
            </a:r>
            <a:r>
              <a:rPr sz="1800" spc="-10" dirty="0">
                <a:solidFill>
                  <a:srgbClr val="0070BF"/>
                </a:solidFill>
                <a:latin typeface="Consolas"/>
                <a:cs typeface="Consolas"/>
              </a:rPr>
              <a:t>mutex</a:t>
            </a:r>
            <a:r>
              <a:rPr sz="1800" spc="-10" dirty="0">
                <a:latin typeface="Consolas"/>
                <a:cs typeface="Consolas"/>
              </a:rPr>
              <a:t>); signal(</a:t>
            </a:r>
            <a:r>
              <a:rPr sz="1800" spc="-10" dirty="0">
                <a:solidFill>
                  <a:srgbClr val="0070BF"/>
                </a:solidFill>
                <a:latin typeface="Consolas"/>
                <a:cs typeface="Consolas"/>
              </a:rPr>
              <a:t>full</a:t>
            </a:r>
            <a:r>
              <a:rPr sz="1800" spc="-10" dirty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  <a:spcBef>
                <a:spcPts val="285"/>
              </a:spcBef>
            </a:pPr>
            <a:r>
              <a:rPr sz="1800" spc="-5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39055" y="1120140"/>
            <a:ext cx="3971925" cy="4041775"/>
          </a:xfrm>
          <a:custGeom>
            <a:avLst/>
            <a:gdLst/>
            <a:ahLst/>
            <a:cxnLst/>
            <a:rect l="l" t="t" r="r" b="b"/>
            <a:pathLst>
              <a:path w="3971925" h="4041775">
                <a:moveTo>
                  <a:pt x="3971544" y="4041648"/>
                </a:moveTo>
                <a:lnTo>
                  <a:pt x="0" y="4041648"/>
                </a:lnTo>
                <a:lnTo>
                  <a:pt x="0" y="0"/>
                </a:lnTo>
                <a:lnTo>
                  <a:pt x="3971544" y="0"/>
                </a:lnTo>
                <a:lnTo>
                  <a:pt x="3971544" y="4572"/>
                </a:lnTo>
                <a:lnTo>
                  <a:pt x="10668" y="4572"/>
                </a:lnTo>
                <a:lnTo>
                  <a:pt x="6096" y="10668"/>
                </a:lnTo>
                <a:lnTo>
                  <a:pt x="10668" y="10668"/>
                </a:lnTo>
                <a:lnTo>
                  <a:pt x="10668" y="4030980"/>
                </a:lnTo>
                <a:lnTo>
                  <a:pt x="6096" y="4030980"/>
                </a:lnTo>
                <a:lnTo>
                  <a:pt x="10668" y="4037076"/>
                </a:lnTo>
                <a:lnTo>
                  <a:pt x="3971544" y="4037076"/>
                </a:lnTo>
                <a:lnTo>
                  <a:pt x="3971544" y="4041648"/>
                </a:lnTo>
                <a:close/>
              </a:path>
              <a:path w="3971925" h="4041775">
                <a:moveTo>
                  <a:pt x="10668" y="10668"/>
                </a:moveTo>
                <a:lnTo>
                  <a:pt x="6096" y="10668"/>
                </a:lnTo>
                <a:lnTo>
                  <a:pt x="10668" y="4572"/>
                </a:lnTo>
                <a:lnTo>
                  <a:pt x="10668" y="10668"/>
                </a:lnTo>
                <a:close/>
              </a:path>
              <a:path w="3971925" h="4041775">
                <a:moveTo>
                  <a:pt x="3960876" y="10668"/>
                </a:moveTo>
                <a:lnTo>
                  <a:pt x="10668" y="10668"/>
                </a:lnTo>
                <a:lnTo>
                  <a:pt x="10668" y="4572"/>
                </a:lnTo>
                <a:lnTo>
                  <a:pt x="3960876" y="4572"/>
                </a:lnTo>
                <a:lnTo>
                  <a:pt x="3960876" y="10668"/>
                </a:lnTo>
                <a:close/>
              </a:path>
              <a:path w="3971925" h="4041775">
                <a:moveTo>
                  <a:pt x="3960876" y="4037076"/>
                </a:moveTo>
                <a:lnTo>
                  <a:pt x="3960876" y="4572"/>
                </a:lnTo>
                <a:lnTo>
                  <a:pt x="3965448" y="10668"/>
                </a:lnTo>
                <a:lnTo>
                  <a:pt x="3971544" y="10668"/>
                </a:lnTo>
                <a:lnTo>
                  <a:pt x="3971544" y="4030980"/>
                </a:lnTo>
                <a:lnTo>
                  <a:pt x="3965448" y="4030980"/>
                </a:lnTo>
                <a:lnTo>
                  <a:pt x="3960876" y="4037076"/>
                </a:lnTo>
                <a:close/>
              </a:path>
              <a:path w="3971925" h="4041775">
                <a:moveTo>
                  <a:pt x="3971544" y="10668"/>
                </a:moveTo>
                <a:lnTo>
                  <a:pt x="3965448" y="10668"/>
                </a:lnTo>
                <a:lnTo>
                  <a:pt x="3960876" y="4572"/>
                </a:lnTo>
                <a:lnTo>
                  <a:pt x="3971544" y="4572"/>
                </a:lnTo>
                <a:lnTo>
                  <a:pt x="3971544" y="10668"/>
                </a:lnTo>
                <a:close/>
              </a:path>
              <a:path w="3971925" h="4041775">
                <a:moveTo>
                  <a:pt x="10668" y="4037076"/>
                </a:moveTo>
                <a:lnTo>
                  <a:pt x="6096" y="4030980"/>
                </a:lnTo>
                <a:lnTo>
                  <a:pt x="10668" y="4030980"/>
                </a:lnTo>
                <a:lnTo>
                  <a:pt x="10668" y="4037076"/>
                </a:lnTo>
                <a:close/>
              </a:path>
              <a:path w="3971925" h="4041775">
                <a:moveTo>
                  <a:pt x="3960876" y="4037076"/>
                </a:moveTo>
                <a:lnTo>
                  <a:pt x="10668" y="4037076"/>
                </a:lnTo>
                <a:lnTo>
                  <a:pt x="10668" y="4030980"/>
                </a:lnTo>
                <a:lnTo>
                  <a:pt x="3960876" y="4030980"/>
                </a:lnTo>
                <a:lnTo>
                  <a:pt x="3960876" y="4037076"/>
                </a:lnTo>
                <a:close/>
              </a:path>
              <a:path w="3971925" h="4041775">
                <a:moveTo>
                  <a:pt x="3971544" y="4037076"/>
                </a:moveTo>
                <a:lnTo>
                  <a:pt x="3960876" y="4037076"/>
                </a:lnTo>
                <a:lnTo>
                  <a:pt x="3965448" y="4030980"/>
                </a:lnTo>
                <a:lnTo>
                  <a:pt x="3971544" y="4030980"/>
                </a:lnTo>
                <a:lnTo>
                  <a:pt x="3971544" y="40370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22365" y="1113508"/>
            <a:ext cx="3533775" cy="395160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10" dirty="0">
                <a:solidFill>
                  <a:srgbClr val="0070BF"/>
                </a:solidFill>
                <a:latin typeface="Tahoma"/>
                <a:cs typeface="Tahoma"/>
              </a:rPr>
              <a:t>Consumer:</a:t>
            </a:r>
            <a:endParaRPr sz="1800">
              <a:latin typeface="Tahoma"/>
              <a:cs typeface="Tahoma"/>
            </a:endParaRPr>
          </a:p>
          <a:p>
            <a:pPr marL="512445" marR="879475" indent="-500380">
              <a:lnSpc>
                <a:spcPts val="2590"/>
              </a:lnSpc>
              <a:spcBef>
                <a:spcPts val="65"/>
              </a:spcBef>
            </a:pPr>
            <a:r>
              <a:rPr sz="1800" dirty="0">
                <a:latin typeface="Consolas"/>
                <a:cs typeface="Consolas"/>
              </a:rPr>
              <a:t>void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consumer(void)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spc="-50" dirty="0">
                <a:latin typeface="Consolas"/>
                <a:cs typeface="Consolas"/>
              </a:rPr>
              <a:t>{ </a:t>
            </a:r>
            <a:r>
              <a:rPr sz="1800" dirty="0">
                <a:latin typeface="Consolas"/>
                <a:cs typeface="Consolas"/>
              </a:rPr>
              <a:t>int </a:t>
            </a:r>
            <a:r>
              <a:rPr sz="1800" spc="-20" dirty="0">
                <a:latin typeface="Consolas"/>
                <a:cs typeface="Consolas"/>
              </a:rPr>
              <a:t>item; </a:t>
            </a:r>
            <a:r>
              <a:rPr sz="1800" dirty="0">
                <a:latin typeface="Consolas"/>
                <a:cs typeface="Consolas"/>
              </a:rPr>
              <a:t>while(TRUE)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spc="-5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015365" marR="5080">
              <a:lnSpc>
                <a:spcPts val="2590"/>
              </a:lnSpc>
              <a:spcBef>
                <a:spcPts val="5"/>
              </a:spcBef>
            </a:pPr>
            <a:r>
              <a:rPr sz="1800" spc="-10" dirty="0">
                <a:latin typeface="Consolas"/>
                <a:cs typeface="Consolas"/>
              </a:rPr>
              <a:t>wait(</a:t>
            </a:r>
            <a:r>
              <a:rPr sz="1800" spc="-10" dirty="0">
                <a:solidFill>
                  <a:srgbClr val="0070BF"/>
                </a:solidFill>
                <a:latin typeface="Consolas"/>
                <a:cs typeface="Consolas"/>
              </a:rPr>
              <a:t>full</a:t>
            </a:r>
            <a:r>
              <a:rPr sz="1800" spc="-10" dirty="0">
                <a:latin typeface="Consolas"/>
                <a:cs typeface="Consolas"/>
              </a:rPr>
              <a:t>); wait(</a:t>
            </a:r>
            <a:r>
              <a:rPr sz="1800" spc="-10" dirty="0">
                <a:solidFill>
                  <a:srgbClr val="0070BF"/>
                </a:solidFill>
                <a:latin typeface="Consolas"/>
                <a:cs typeface="Consolas"/>
              </a:rPr>
              <a:t>mutex</a:t>
            </a:r>
            <a:r>
              <a:rPr sz="1800" spc="-10" dirty="0">
                <a:latin typeface="Consolas"/>
                <a:cs typeface="Consolas"/>
              </a:rPr>
              <a:t>); remove_item(&amp;item); signal(</a:t>
            </a:r>
            <a:r>
              <a:rPr sz="1800" spc="-10" dirty="0">
                <a:solidFill>
                  <a:srgbClr val="0070BF"/>
                </a:solidFill>
                <a:latin typeface="Consolas"/>
                <a:cs typeface="Consolas"/>
              </a:rPr>
              <a:t>mutex</a:t>
            </a:r>
            <a:r>
              <a:rPr sz="1800" spc="-10" dirty="0">
                <a:latin typeface="Consolas"/>
                <a:cs typeface="Consolas"/>
              </a:rPr>
              <a:t>); signal(</a:t>
            </a:r>
            <a:r>
              <a:rPr sz="1800" spc="-10" dirty="0">
                <a:solidFill>
                  <a:srgbClr val="0070BF"/>
                </a:solidFill>
                <a:latin typeface="Consolas"/>
                <a:cs typeface="Consolas"/>
              </a:rPr>
              <a:t>empty</a:t>
            </a:r>
            <a:r>
              <a:rPr sz="1800" spc="-10" dirty="0">
                <a:latin typeface="Consolas"/>
                <a:cs typeface="Consolas"/>
              </a:rPr>
              <a:t>); consume_item(&amp;item);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  <a:spcBef>
                <a:spcPts val="285"/>
              </a:spcBef>
            </a:pPr>
            <a:r>
              <a:rPr sz="1800" spc="-5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7868" y="3227832"/>
            <a:ext cx="990600" cy="114300"/>
          </a:xfrm>
          <a:custGeom>
            <a:avLst/>
            <a:gdLst/>
            <a:ahLst/>
            <a:cxnLst/>
            <a:rect l="l" t="t" r="r" b="b"/>
            <a:pathLst>
              <a:path w="990600" h="114300">
                <a:moveTo>
                  <a:pt x="876300" y="114300"/>
                </a:moveTo>
                <a:lnTo>
                  <a:pt x="876300" y="0"/>
                </a:lnTo>
                <a:lnTo>
                  <a:pt x="951497" y="38100"/>
                </a:lnTo>
                <a:lnTo>
                  <a:pt x="896112" y="38100"/>
                </a:lnTo>
                <a:lnTo>
                  <a:pt x="896112" y="76200"/>
                </a:lnTo>
                <a:lnTo>
                  <a:pt x="953529" y="76200"/>
                </a:lnTo>
                <a:lnTo>
                  <a:pt x="876300" y="114300"/>
                </a:lnTo>
                <a:close/>
              </a:path>
              <a:path w="990600" h="114300">
                <a:moveTo>
                  <a:pt x="876300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876300" y="38100"/>
                </a:lnTo>
                <a:lnTo>
                  <a:pt x="876300" y="76200"/>
                </a:lnTo>
                <a:close/>
              </a:path>
              <a:path w="990600" h="114300">
                <a:moveTo>
                  <a:pt x="953529" y="76200"/>
                </a:moveTo>
                <a:lnTo>
                  <a:pt x="896112" y="76200"/>
                </a:lnTo>
                <a:lnTo>
                  <a:pt x="896112" y="38100"/>
                </a:lnTo>
                <a:lnTo>
                  <a:pt x="951497" y="38100"/>
                </a:lnTo>
                <a:lnTo>
                  <a:pt x="990600" y="57912"/>
                </a:lnTo>
                <a:lnTo>
                  <a:pt x="953529" y="76200"/>
                </a:lnTo>
                <a:close/>
              </a:path>
            </a:pathLst>
          </a:custGeom>
          <a:solidFill>
            <a:srgbClr val="007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33900" y="2915411"/>
            <a:ext cx="990600" cy="114300"/>
          </a:xfrm>
          <a:custGeom>
            <a:avLst/>
            <a:gdLst/>
            <a:ahLst/>
            <a:cxnLst/>
            <a:rect l="l" t="t" r="r" b="b"/>
            <a:pathLst>
              <a:path w="990600" h="114300">
                <a:moveTo>
                  <a:pt x="876300" y="114300"/>
                </a:moveTo>
                <a:lnTo>
                  <a:pt x="876300" y="0"/>
                </a:lnTo>
                <a:lnTo>
                  <a:pt x="951497" y="38100"/>
                </a:lnTo>
                <a:lnTo>
                  <a:pt x="896112" y="38100"/>
                </a:lnTo>
                <a:lnTo>
                  <a:pt x="896112" y="76200"/>
                </a:lnTo>
                <a:lnTo>
                  <a:pt x="953529" y="76200"/>
                </a:lnTo>
                <a:lnTo>
                  <a:pt x="876300" y="114300"/>
                </a:lnTo>
                <a:close/>
              </a:path>
              <a:path w="990600" h="114300">
                <a:moveTo>
                  <a:pt x="876300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876300" y="38100"/>
                </a:lnTo>
                <a:lnTo>
                  <a:pt x="876300" y="76200"/>
                </a:lnTo>
                <a:close/>
              </a:path>
              <a:path w="990600" h="114300">
                <a:moveTo>
                  <a:pt x="953529" y="76200"/>
                </a:moveTo>
                <a:lnTo>
                  <a:pt x="896112" y="76200"/>
                </a:lnTo>
                <a:lnTo>
                  <a:pt x="896112" y="38100"/>
                </a:lnTo>
                <a:lnTo>
                  <a:pt x="951497" y="38100"/>
                </a:lnTo>
                <a:lnTo>
                  <a:pt x="990600" y="57912"/>
                </a:lnTo>
                <a:lnTo>
                  <a:pt x="953529" y="76200"/>
                </a:lnTo>
                <a:close/>
              </a:path>
            </a:pathLst>
          </a:custGeom>
          <a:solidFill>
            <a:srgbClr val="007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69652" y="5444798"/>
            <a:ext cx="20275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455" dirty="0">
                <a:solidFill>
                  <a:srgbClr val="0070BF"/>
                </a:solidFill>
                <a:latin typeface="Arial"/>
                <a:cs typeface="Arial"/>
              </a:rPr>
              <a:t>DEADLOCK</a:t>
            </a:r>
            <a:endParaRPr sz="3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66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dirty="0"/>
              <a:t>Dining</a:t>
            </a:r>
            <a:r>
              <a:rPr spc="-90" dirty="0"/>
              <a:t> </a:t>
            </a:r>
            <a:r>
              <a:rPr dirty="0"/>
              <a:t>Philosophers</a:t>
            </a:r>
            <a:r>
              <a:rPr spc="-70" dirty="0"/>
              <a:t> </a:t>
            </a:r>
            <a:r>
              <a:rPr dirty="0"/>
              <a:t>Problem</a:t>
            </a:r>
            <a:r>
              <a:rPr spc="-80" dirty="0"/>
              <a:t> </a:t>
            </a:r>
            <a:r>
              <a:rPr dirty="0"/>
              <a:t>[E.W.</a:t>
            </a:r>
            <a:r>
              <a:rPr spc="-90" dirty="0"/>
              <a:t> </a:t>
            </a:r>
            <a:r>
              <a:rPr dirty="0"/>
              <a:t>Dijkstra,</a:t>
            </a:r>
            <a:r>
              <a:rPr spc="-60" dirty="0"/>
              <a:t> </a:t>
            </a:r>
            <a:r>
              <a:rPr spc="-10" dirty="0"/>
              <a:t>1965]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383" y="1156210"/>
            <a:ext cx="5057775" cy="510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	Simplest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form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of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the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resource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allocation problem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70"/>
              </a:spcBef>
              <a:buFont typeface="Tahoma"/>
              <a:buChar char="•"/>
            </a:pPr>
            <a:endParaRPr sz="21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buFont typeface="Tahoma"/>
              <a:buChar char="•"/>
              <a:tabLst>
                <a:tab pos="354965" algn="l"/>
              </a:tabLst>
            </a:pPr>
            <a:r>
              <a:rPr sz="2100" b="1" spc="-10" dirty="0">
                <a:latin typeface="Tahoma"/>
                <a:cs typeface="Tahoma"/>
              </a:rPr>
              <a:t>Intuition:</a:t>
            </a:r>
            <a:endParaRPr sz="2100">
              <a:latin typeface="Tahoma"/>
              <a:cs typeface="Tahoma"/>
            </a:endParaRPr>
          </a:p>
          <a:p>
            <a:pPr marL="756285" marR="139700" lvl="1" indent="-287020">
              <a:lnSpc>
                <a:spcPct val="100000"/>
              </a:lnSpc>
              <a:spcBef>
                <a:spcPts val="465"/>
              </a:spcBef>
              <a:buClr>
                <a:srgbClr val="000000"/>
              </a:buClr>
              <a:buChar char="–"/>
              <a:tabLst>
                <a:tab pos="756285" algn="l"/>
              </a:tabLst>
            </a:pP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Philosophers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~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Processes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which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aim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-25" dirty="0">
                <a:latin typeface="Tahoma"/>
                <a:cs typeface="Tahoma"/>
              </a:rPr>
              <a:t>to </a:t>
            </a:r>
            <a:r>
              <a:rPr sz="1900" dirty="0">
                <a:latin typeface="Tahoma"/>
                <a:cs typeface="Tahoma"/>
              </a:rPr>
              <a:t>execute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spc="-20" dirty="0">
                <a:latin typeface="Tahoma"/>
                <a:cs typeface="Tahoma"/>
              </a:rPr>
              <a:t>code</a:t>
            </a:r>
            <a:endParaRPr sz="1900">
              <a:latin typeface="Tahoma"/>
              <a:cs typeface="Tahoma"/>
            </a:endParaRPr>
          </a:p>
          <a:p>
            <a:pPr marL="756285" marR="203835" lvl="1" indent="-287020">
              <a:lnSpc>
                <a:spcPct val="100000"/>
              </a:lnSpc>
              <a:spcBef>
                <a:spcPts val="455"/>
              </a:spcBef>
              <a:buClr>
                <a:srgbClr val="000000"/>
              </a:buClr>
              <a:buChar char="–"/>
              <a:tabLst>
                <a:tab pos="756285" algn="l"/>
                <a:tab pos="3890645" algn="l"/>
              </a:tabLst>
            </a:pP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Food</a:t>
            </a:r>
            <a:r>
              <a:rPr sz="1900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~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code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which</a:t>
            </a:r>
            <a:r>
              <a:rPr sz="1900" spc="-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requires</a:t>
            </a:r>
            <a:r>
              <a:rPr sz="1900" dirty="0">
                <a:latin typeface="Tahoma"/>
                <a:cs typeface="Tahoma"/>
              </a:rPr>
              <a:t>	</a:t>
            </a:r>
            <a:r>
              <a:rPr sz="1900" spc="-10" dirty="0">
                <a:latin typeface="Tahoma"/>
                <a:cs typeface="Tahoma"/>
              </a:rPr>
              <a:t>exclusive </a:t>
            </a:r>
            <a:r>
              <a:rPr sz="1900" dirty="0">
                <a:latin typeface="Tahoma"/>
                <a:cs typeface="Tahoma"/>
              </a:rPr>
              <a:t>access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resources</a:t>
            </a:r>
            <a:endParaRPr sz="19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5"/>
              </a:spcBef>
              <a:buClr>
                <a:srgbClr val="000000"/>
              </a:buClr>
              <a:buChar char="–"/>
              <a:tabLst>
                <a:tab pos="756285" algn="l"/>
              </a:tabLst>
            </a:pP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Forks</a:t>
            </a:r>
            <a:r>
              <a:rPr sz="1900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~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conflicts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on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shared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resources</a:t>
            </a:r>
            <a:endParaRPr sz="19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00"/>
              </a:spcBef>
              <a:buFont typeface="Tahoma"/>
              <a:buChar char="•"/>
              <a:tabLst>
                <a:tab pos="354965" algn="l"/>
              </a:tabLst>
            </a:pPr>
            <a:r>
              <a:rPr sz="2100" b="1" dirty="0">
                <a:latin typeface="Tahoma"/>
                <a:cs typeface="Tahoma"/>
              </a:rPr>
              <a:t>Hungry</a:t>
            </a:r>
            <a:r>
              <a:rPr sz="2100" b="1" spc="-2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philosophers</a:t>
            </a:r>
            <a:endParaRPr sz="2100">
              <a:latin typeface="Tahoma"/>
              <a:cs typeface="Tahoma"/>
            </a:endParaRPr>
          </a:p>
          <a:p>
            <a:pPr marL="756285" marR="199390" lvl="1" indent="-287020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Try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exclusively</a:t>
            </a:r>
            <a:r>
              <a:rPr sz="1900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acquire</a:t>
            </a:r>
            <a:r>
              <a:rPr sz="1900" spc="-4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forks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shared </a:t>
            </a:r>
            <a:r>
              <a:rPr sz="1900" dirty="0">
                <a:latin typeface="Tahoma"/>
                <a:cs typeface="Tahoma"/>
              </a:rPr>
              <a:t>with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neighbors</a:t>
            </a:r>
            <a:endParaRPr sz="19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00"/>
              </a:spcBef>
              <a:buFont typeface="Tahoma"/>
              <a:buChar char="•"/>
              <a:tabLst>
                <a:tab pos="354965" algn="l"/>
              </a:tabLst>
            </a:pPr>
            <a:r>
              <a:rPr sz="2100" b="1" dirty="0">
                <a:latin typeface="Tahoma"/>
                <a:cs typeface="Tahoma"/>
              </a:rPr>
              <a:t>Eat</a:t>
            </a:r>
            <a:r>
              <a:rPr sz="2100" b="1" spc="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after</a:t>
            </a:r>
            <a:r>
              <a:rPr sz="2100" spc="-5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they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have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aquired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both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forks</a:t>
            </a:r>
            <a:endParaRPr sz="21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64"/>
              </a:spcBef>
              <a:buClr>
                <a:srgbClr val="000000"/>
              </a:buClr>
              <a:buChar char="–"/>
              <a:tabLst>
                <a:tab pos="756285" algn="l"/>
              </a:tabLst>
            </a:pP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Release</a:t>
            </a:r>
            <a:r>
              <a:rPr sz="1900" spc="-3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forks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after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eating</a:t>
            </a:r>
            <a:endParaRPr sz="19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95"/>
              </a:spcBef>
              <a:buFont typeface="Tahoma"/>
              <a:buChar char="•"/>
              <a:tabLst>
                <a:tab pos="354965" algn="l"/>
              </a:tabLst>
            </a:pPr>
            <a:r>
              <a:rPr sz="2100" b="1" dirty="0">
                <a:latin typeface="Tahoma"/>
                <a:cs typeface="Tahoma"/>
              </a:rPr>
              <a:t>Think</a:t>
            </a:r>
            <a:r>
              <a:rPr sz="2100" b="1" spc="-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if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not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interested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to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spc="-25" dirty="0">
                <a:latin typeface="Tahoma"/>
                <a:cs typeface="Tahoma"/>
              </a:rPr>
              <a:t>eat</a:t>
            </a:r>
            <a:endParaRPr sz="2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6860" y="1263396"/>
            <a:ext cx="3787139" cy="413613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67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Dining</a:t>
            </a:r>
            <a:r>
              <a:rPr spc="-80" dirty="0"/>
              <a:t> </a:t>
            </a:r>
            <a:r>
              <a:rPr dirty="0"/>
              <a:t>Philosophers</a:t>
            </a:r>
            <a:r>
              <a:rPr spc="-55" dirty="0"/>
              <a:t> </a:t>
            </a:r>
            <a:r>
              <a:rPr dirty="0"/>
              <a:t>Problem:</a:t>
            </a:r>
            <a:r>
              <a:rPr spc="-80" dirty="0"/>
              <a:t> </a:t>
            </a:r>
            <a:r>
              <a:rPr dirty="0"/>
              <a:t>States</a:t>
            </a:r>
            <a:r>
              <a:rPr spc="-85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spc="-10" dirty="0"/>
              <a:t>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383" y="1092218"/>
            <a:ext cx="6240780" cy="117792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100" spc="-20" dirty="0">
                <a:solidFill>
                  <a:srgbClr val="0070BF"/>
                </a:solidFill>
                <a:latin typeface="Tahoma"/>
                <a:cs typeface="Tahoma"/>
              </a:rPr>
              <a:t>Goal</a:t>
            </a:r>
            <a:endParaRPr sz="21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No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deadlocks</a:t>
            </a:r>
            <a:endParaRPr sz="21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Hungry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philosophers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will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eventually</a:t>
            </a:r>
            <a:r>
              <a:rPr sz="2100" spc="-5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be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able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to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spc="-25" dirty="0">
                <a:latin typeface="Tahoma"/>
                <a:cs typeface="Tahoma"/>
              </a:rPr>
              <a:t>eat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98904" y="3345180"/>
            <a:ext cx="1704339" cy="431800"/>
          </a:xfrm>
          <a:custGeom>
            <a:avLst/>
            <a:gdLst/>
            <a:ahLst/>
            <a:cxnLst/>
            <a:rect l="l" t="t" r="r" b="b"/>
            <a:pathLst>
              <a:path w="1704339" h="431800">
                <a:moveTo>
                  <a:pt x="1697736" y="431292"/>
                </a:moveTo>
                <a:lnTo>
                  <a:pt x="6096" y="431292"/>
                </a:lnTo>
                <a:lnTo>
                  <a:pt x="0" y="425196"/>
                </a:lnTo>
                <a:lnTo>
                  <a:pt x="0" y="6096"/>
                </a:lnTo>
                <a:lnTo>
                  <a:pt x="6096" y="0"/>
                </a:lnTo>
                <a:lnTo>
                  <a:pt x="1697736" y="0"/>
                </a:lnTo>
                <a:lnTo>
                  <a:pt x="1703832" y="6096"/>
                </a:lnTo>
                <a:lnTo>
                  <a:pt x="1703832" y="13716"/>
                </a:lnTo>
                <a:lnTo>
                  <a:pt x="27432" y="13716"/>
                </a:lnTo>
                <a:lnTo>
                  <a:pt x="13716" y="28956"/>
                </a:lnTo>
                <a:lnTo>
                  <a:pt x="27432" y="28956"/>
                </a:lnTo>
                <a:lnTo>
                  <a:pt x="27432" y="402336"/>
                </a:lnTo>
                <a:lnTo>
                  <a:pt x="13716" y="402336"/>
                </a:lnTo>
                <a:lnTo>
                  <a:pt x="27432" y="416052"/>
                </a:lnTo>
                <a:lnTo>
                  <a:pt x="1703832" y="416052"/>
                </a:lnTo>
                <a:lnTo>
                  <a:pt x="1703832" y="425196"/>
                </a:lnTo>
                <a:lnTo>
                  <a:pt x="1697736" y="431292"/>
                </a:lnTo>
                <a:close/>
              </a:path>
              <a:path w="1704339" h="431800">
                <a:moveTo>
                  <a:pt x="27432" y="28956"/>
                </a:moveTo>
                <a:lnTo>
                  <a:pt x="13716" y="28956"/>
                </a:lnTo>
                <a:lnTo>
                  <a:pt x="27432" y="13716"/>
                </a:lnTo>
                <a:lnTo>
                  <a:pt x="27432" y="28956"/>
                </a:lnTo>
                <a:close/>
              </a:path>
              <a:path w="1704339" h="431800">
                <a:moveTo>
                  <a:pt x="1676400" y="28956"/>
                </a:moveTo>
                <a:lnTo>
                  <a:pt x="27432" y="28956"/>
                </a:lnTo>
                <a:lnTo>
                  <a:pt x="27432" y="13716"/>
                </a:lnTo>
                <a:lnTo>
                  <a:pt x="1676400" y="13716"/>
                </a:lnTo>
                <a:lnTo>
                  <a:pt x="1676400" y="28956"/>
                </a:lnTo>
                <a:close/>
              </a:path>
              <a:path w="1704339" h="431800">
                <a:moveTo>
                  <a:pt x="1676400" y="416052"/>
                </a:moveTo>
                <a:lnTo>
                  <a:pt x="1676400" y="13716"/>
                </a:lnTo>
                <a:lnTo>
                  <a:pt x="1690116" y="28956"/>
                </a:lnTo>
                <a:lnTo>
                  <a:pt x="1703832" y="28956"/>
                </a:lnTo>
                <a:lnTo>
                  <a:pt x="1703832" y="402336"/>
                </a:lnTo>
                <a:lnTo>
                  <a:pt x="1690116" y="402336"/>
                </a:lnTo>
                <a:lnTo>
                  <a:pt x="1676400" y="416052"/>
                </a:lnTo>
                <a:close/>
              </a:path>
              <a:path w="1704339" h="431800">
                <a:moveTo>
                  <a:pt x="1703832" y="28956"/>
                </a:moveTo>
                <a:lnTo>
                  <a:pt x="1690116" y="28956"/>
                </a:lnTo>
                <a:lnTo>
                  <a:pt x="1676400" y="13716"/>
                </a:lnTo>
                <a:lnTo>
                  <a:pt x="1703832" y="13716"/>
                </a:lnTo>
                <a:lnTo>
                  <a:pt x="1703832" y="28956"/>
                </a:lnTo>
                <a:close/>
              </a:path>
              <a:path w="1704339" h="431800">
                <a:moveTo>
                  <a:pt x="27432" y="416052"/>
                </a:moveTo>
                <a:lnTo>
                  <a:pt x="13716" y="402336"/>
                </a:lnTo>
                <a:lnTo>
                  <a:pt x="27432" y="402336"/>
                </a:lnTo>
                <a:lnTo>
                  <a:pt x="27432" y="416052"/>
                </a:lnTo>
                <a:close/>
              </a:path>
              <a:path w="1704339" h="431800">
                <a:moveTo>
                  <a:pt x="1676400" y="416052"/>
                </a:moveTo>
                <a:lnTo>
                  <a:pt x="27432" y="416052"/>
                </a:lnTo>
                <a:lnTo>
                  <a:pt x="27432" y="402336"/>
                </a:lnTo>
                <a:lnTo>
                  <a:pt x="1676400" y="402336"/>
                </a:lnTo>
                <a:lnTo>
                  <a:pt x="1676400" y="416052"/>
                </a:lnTo>
                <a:close/>
              </a:path>
              <a:path w="1704339" h="431800">
                <a:moveTo>
                  <a:pt x="1703832" y="416052"/>
                </a:moveTo>
                <a:lnTo>
                  <a:pt x="1676400" y="416052"/>
                </a:lnTo>
                <a:lnTo>
                  <a:pt x="1690116" y="402336"/>
                </a:lnTo>
                <a:lnTo>
                  <a:pt x="1703832" y="402336"/>
                </a:lnTo>
                <a:lnTo>
                  <a:pt x="1703832" y="416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28733" y="3391961"/>
            <a:ext cx="6438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ahoma"/>
                <a:cs typeface="Tahoma"/>
              </a:rPr>
              <a:t>Think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23103" y="3345180"/>
            <a:ext cx="1704339" cy="431800"/>
          </a:xfrm>
          <a:custGeom>
            <a:avLst/>
            <a:gdLst/>
            <a:ahLst/>
            <a:cxnLst/>
            <a:rect l="l" t="t" r="r" b="b"/>
            <a:pathLst>
              <a:path w="1704340" h="431800">
                <a:moveTo>
                  <a:pt x="1697736" y="431292"/>
                </a:moveTo>
                <a:lnTo>
                  <a:pt x="6096" y="431292"/>
                </a:lnTo>
                <a:lnTo>
                  <a:pt x="0" y="425196"/>
                </a:lnTo>
                <a:lnTo>
                  <a:pt x="0" y="6096"/>
                </a:lnTo>
                <a:lnTo>
                  <a:pt x="6096" y="0"/>
                </a:lnTo>
                <a:lnTo>
                  <a:pt x="1697736" y="0"/>
                </a:lnTo>
                <a:lnTo>
                  <a:pt x="1703832" y="6096"/>
                </a:lnTo>
                <a:lnTo>
                  <a:pt x="1703832" y="13716"/>
                </a:lnTo>
                <a:lnTo>
                  <a:pt x="27432" y="13716"/>
                </a:lnTo>
                <a:lnTo>
                  <a:pt x="13716" y="28956"/>
                </a:lnTo>
                <a:lnTo>
                  <a:pt x="27432" y="28956"/>
                </a:lnTo>
                <a:lnTo>
                  <a:pt x="27432" y="402336"/>
                </a:lnTo>
                <a:lnTo>
                  <a:pt x="13716" y="402336"/>
                </a:lnTo>
                <a:lnTo>
                  <a:pt x="27432" y="416052"/>
                </a:lnTo>
                <a:lnTo>
                  <a:pt x="1703832" y="416052"/>
                </a:lnTo>
                <a:lnTo>
                  <a:pt x="1703832" y="425196"/>
                </a:lnTo>
                <a:lnTo>
                  <a:pt x="1697736" y="431292"/>
                </a:lnTo>
                <a:close/>
              </a:path>
              <a:path w="1704340" h="431800">
                <a:moveTo>
                  <a:pt x="27432" y="28956"/>
                </a:moveTo>
                <a:lnTo>
                  <a:pt x="13716" y="28956"/>
                </a:lnTo>
                <a:lnTo>
                  <a:pt x="27432" y="13716"/>
                </a:lnTo>
                <a:lnTo>
                  <a:pt x="27432" y="28956"/>
                </a:lnTo>
                <a:close/>
              </a:path>
              <a:path w="1704340" h="431800">
                <a:moveTo>
                  <a:pt x="1676400" y="28956"/>
                </a:moveTo>
                <a:lnTo>
                  <a:pt x="27432" y="28956"/>
                </a:lnTo>
                <a:lnTo>
                  <a:pt x="27432" y="13716"/>
                </a:lnTo>
                <a:lnTo>
                  <a:pt x="1676400" y="13716"/>
                </a:lnTo>
                <a:lnTo>
                  <a:pt x="1676400" y="28956"/>
                </a:lnTo>
                <a:close/>
              </a:path>
              <a:path w="1704340" h="431800">
                <a:moveTo>
                  <a:pt x="1676400" y="416052"/>
                </a:moveTo>
                <a:lnTo>
                  <a:pt x="1676400" y="13716"/>
                </a:lnTo>
                <a:lnTo>
                  <a:pt x="1690116" y="28956"/>
                </a:lnTo>
                <a:lnTo>
                  <a:pt x="1703832" y="28956"/>
                </a:lnTo>
                <a:lnTo>
                  <a:pt x="1703832" y="402336"/>
                </a:lnTo>
                <a:lnTo>
                  <a:pt x="1690116" y="402336"/>
                </a:lnTo>
                <a:lnTo>
                  <a:pt x="1676400" y="416052"/>
                </a:lnTo>
                <a:close/>
              </a:path>
              <a:path w="1704340" h="431800">
                <a:moveTo>
                  <a:pt x="1703832" y="28956"/>
                </a:moveTo>
                <a:lnTo>
                  <a:pt x="1690116" y="28956"/>
                </a:lnTo>
                <a:lnTo>
                  <a:pt x="1676400" y="13716"/>
                </a:lnTo>
                <a:lnTo>
                  <a:pt x="1703832" y="13716"/>
                </a:lnTo>
                <a:lnTo>
                  <a:pt x="1703832" y="28956"/>
                </a:lnTo>
                <a:close/>
              </a:path>
              <a:path w="1704340" h="431800">
                <a:moveTo>
                  <a:pt x="27432" y="416052"/>
                </a:moveTo>
                <a:lnTo>
                  <a:pt x="13716" y="402336"/>
                </a:lnTo>
                <a:lnTo>
                  <a:pt x="27432" y="402336"/>
                </a:lnTo>
                <a:lnTo>
                  <a:pt x="27432" y="416052"/>
                </a:lnTo>
                <a:close/>
              </a:path>
              <a:path w="1704340" h="431800">
                <a:moveTo>
                  <a:pt x="1676400" y="416052"/>
                </a:moveTo>
                <a:lnTo>
                  <a:pt x="27432" y="416052"/>
                </a:lnTo>
                <a:lnTo>
                  <a:pt x="27432" y="402336"/>
                </a:lnTo>
                <a:lnTo>
                  <a:pt x="1676400" y="402336"/>
                </a:lnTo>
                <a:lnTo>
                  <a:pt x="1676400" y="416052"/>
                </a:lnTo>
                <a:close/>
              </a:path>
              <a:path w="1704340" h="431800">
                <a:moveTo>
                  <a:pt x="1703832" y="416052"/>
                </a:moveTo>
                <a:lnTo>
                  <a:pt x="1676400" y="416052"/>
                </a:lnTo>
                <a:lnTo>
                  <a:pt x="1690116" y="402336"/>
                </a:lnTo>
                <a:lnTo>
                  <a:pt x="1703832" y="402336"/>
                </a:lnTo>
                <a:lnTo>
                  <a:pt x="1703832" y="416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53875" y="3391961"/>
            <a:ext cx="83946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ahoma"/>
                <a:cs typeface="Tahoma"/>
              </a:rPr>
              <a:t>Hungry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50807" y="3503688"/>
            <a:ext cx="3133725" cy="1568450"/>
          </a:xfrm>
          <a:custGeom>
            <a:avLst/>
            <a:gdLst/>
            <a:ahLst/>
            <a:cxnLst/>
            <a:rect l="l" t="t" r="r" b="b"/>
            <a:pathLst>
              <a:path w="3133725" h="1568450">
                <a:moveTo>
                  <a:pt x="2286000" y="57912"/>
                </a:moveTo>
                <a:lnTo>
                  <a:pt x="2191512" y="3048"/>
                </a:lnTo>
                <a:lnTo>
                  <a:pt x="2185416" y="0"/>
                </a:lnTo>
                <a:lnTo>
                  <a:pt x="2177796" y="1524"/>
                </a:lnTo>
                <a:lnTo>
                  <a:pt x="2173224" y="7620"/>
                </a:lnTo>
                <a:lnTo>
                  <a:pt x="2170176" y="13716"/>
                </a:lnTo>
                <a:lnTo>
                  <a:pt x="2171700" y="21336"/>
                </a:lnTo>
                <a:lnTo>
                  <a:pt x="2177796" y="24384"/>
                </a:lnTo>
                <a:lnTo>
                  <a:pt x="2213279" y="45656"/>
                </a:lnTo>
                <a:lnTo>
                  <a:pt x="838200" y="44196"/>
                </a:lnTo>
                <a:lnTo>
                  <a:pt x="838200" y="70104"/>
                </a:lnTo>
                <a:lnTo>
                  <a:pt x="2212048" y="71564"/>
                </a:lnTo>
                <a:lnTo>
                  <a:pt x="2177796" y="91440"/>
                </a:lnTo>
                <a:lnTo>
                  <a:pt x="2171700" y="96012"/>
                </a:lnTo>
                <a:lnTo>
                  <a:pt x="2170176" y="103632"/>
                </a:lnTo>
                <a:lnTo>
                  <a:pt x="2173224" y="109728"/>
                </a:lnTo>
                <a:lnTo>
                  <a:pt x="2177796" y="115824"/>
                </a:lnTo>
                <a:lnTo>
                  <a:pt x="2185416" y="117348"/>
                </a:lnTo>
                <a:lnTo>
                  <a:pt x="2191512" y="114300"/>
                </a:lnTo>
                <a:lnTo>
                  <a:pt x="2263025" y="71628"/>
                </a:lnTo>
                <a:lnTo>
                  <a:pt x="2286000" y="57912"/>
                </a:lnTo>
                <a:close/>
              </a:path>
              <a:path w="3133725" h="1568450">
                <a:moveTo>
                  <a:pt x="3133356" y="266687"/>
                </a:moveTo>
                <a:lnTo>
                  <a:pt x="3115068" y="248399"/>
                </a:lnTo>
                <a:lnTo>
                  <a:pt x="2252281" y="1092111"/>
                </a:lnTo>
                <a:lnTo>
                  <a:pt x="2263152" y="1051560"/>
                </a:lnTo>
                <a:lnTo>
                  <a:pt x="2264676" y="1045464"/>
                </a:lnTo>
                <a:lnTo>
                  <a:pt x="2261628" y="1037831"/>
                </a:lnTo>
                <a:lnTo>
                  <a:pt x="2254008" y="1036320"/>
                </a:lnTo>
                <a:lnTo>
                  <a:pt x="2247912" y="1034783"/>
                </a:lnTo>
                <a:lnTo>
                  <a:pt x="2240292" y="1037831"/>
                </a:lnTo>
                <a:lnTo>
                  <a:pt x="2238768" y="1045464"/>
                </a:lnTo>
                <a:lnTo>
                  <a:pt x="2213584" y="1136904"/>
                </a:lnTo>
                <a:lnTo>
                  <a:pt x="1220584" y="1136904"/>
                </a:lnTo>
                <a:lnTo>
                  <a:pt x="65239" y="289839"/>
                </a:lnTo>
                <a:lnTo>
                  <a:pt x="106680" y="294132"/>
                </a:lnTo>
                <a:lnTo>
                  <a:pt x="114300" y="295656"/>
                </a:lnTo>
                <a:lnTo>
                  <a:pt x="120396" y="291084"/>
                </a:lnTo>
                <a:lnTo>
                  <a:pt x="120396" y="283464"/>
                </a:lnTo>
                <a:lnTo>
                  <a:pt x="121920" y="275844"/>
                </a:lnTo>
                <a:lnTo>
                  <a:pt x="115824" y="269748"/>
                </a:lnTo>
                <a:lnTo>
                  <a:pt x="109728" y="269748"/>
                </a:lnTo>
                <a:lnTo>
                  <a:pt x="41148" y="262128"/>
                </a:lnTo>
                <a:lnTo>
                  <a:pt x="0" y="257556"/>
                </a:lnTo>
                <a:lnTo>
                  <a:pt x="44196" y="359664"/>
                </a:lnTo>
                <a:lnTo>
                  <a:pt x="47244" y="365760"/>
                </a:lnTo>
                <a:lnTo>
                  <a:pt x="54864" y="368808"/>
                </a:lnTo>
                <a:lnTo>
                  <a:pt x="67056" y="362712"/>
                </a:lnTo>
                <a:lnTo>
                  <a:pt x="70116" y="355092"/>
                </a:lnTo>
                <a:lnTo>
                  <a:pt x="67056" y="348996"/>
                </a:lnTo>
                <a:lnTo>
                  <a:pt x="50927" y="311797"/>
                </a:lnTo>
                <a:lnTo>
                  <a:pt x="1178267" y="1136904"/>
                </a:lnTo>
                <a:lnTo>
                  <a:pt x="830580" y="1136904"/>
                </a:lnTo>
                <a:lnTo>
                  <a:pt x="824484" y="1143000"/>
                </a:lnTo>
                <a:lnTo>
                  <a:pt x="824484" y="1562100"/>
                </a:lnTo>
                <a:lnTo>
                  <a:pt x="830580" y="1568196"/>
                </a:lnTo>
                <a:lnTo>
                  <a:pt x="2522220" y="1568196"/>
                </a:lnTo>
                <a:lnTo>
                  <a:pt x="2528316" y="1562100"/>
                </a:lnTo>
                <a:lnTo>
                  <a:pt x="2528316" y="1552956"/>
                </a:lnTo>
                <a:lnTo>
                  <a:pt x="2528316" y="1539240"/>
                </a:lnTo>
                <a:lnTo>
                  <a:pt x="2528316" y="1165860"/>
                </a:lnTo>
                <a:lnTo>
                  <a:pt x="2528316" y="1150620"/>
                </a:lnTo>
                <a:lnTo>
                  <a:pt x="2528316" y="1143000"/>
                </a:lnTo>
                <a:lnTo>
                  <a:pt x="2522220" y="1136904"/>
                </a:lnTo>
                <a:lnTo>
                  <a:pt x="2500884" y="1136904"/>
                </a:lnTo>
                <a:lnTo>
                  <a:pt x="2500884" y="1165860"/>
                </a:lnTo>
                <a:lnTo>
                  <a:pt x="2500884" y="1539240"/>
                </a:lnTo>
                <a:lnTo>
                  <a:pt x="851916" y="1539240"/>
                </a:lnTo>
                <a:lnTo>
                  <a:pt x="851916" y="1165860"/>
                </a:lnTo>
                <a:lnTo>
                  <a:pt x="2500884" y="1165860"/>
                </a:lnTo>
                <a:lnTo>
                  <a:pt x="2500884" y="1136904"/>
                </a:lnTo>
                <a:lnTo>
                  <a:pt x="2266175" y="1136904"/>
                </a:lnTo>
                <a:lnTo>
                  <a:pt x="2322588" y="1123175"/>
                </a:lnTo>
                <a:lnTo>
                  <a:pt x="2327160" y="1115568"/>
                </a:lnTo>
                <a:lnTo>
                  <a:pt x="2325636" y="1109472"/>
                </a:lnTo>
                <a:lnTo>
                  <a:pt x="2324112" y="1101839"/>
                </a:lnTo>
                <a:lnTo>
                  <a:pt x="2316492" y="1098791"/>
                </a:lnTo>
                <a:lnTo>
                  <a:pt x="2270734" y="1110234"/>
                </a:lnTo>
                <a:lnTo>
                  <a:pt x="3133356" y="266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79107" y="4687368"/>
            <a:ext cx="2343785" cy="927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42545" algn="ctr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Tahoma"/>
                <a:cs typeface="Tahoma"/>
              </a:rPr>
              <a:t>Eat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ahoma"/>
                <a:cs typeface="Tahoma"/>
              </a:rPr>
              <a:t>States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of a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philosopher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68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Dining</a:t>
            </a:r>
            <a:r>
              <a:rPr spc="-95" dirty="0"/>
              <a:t> </a:t>
            </a:r>
            <a:r>
              <a:rPr dirty="0"/>
              <a:t>Philosophers</a:t>
            </a:r>
            <a:r>
              <a:rPr spc="-75" dirty="0"/>
              <a:t> </a:t>
            </a:r>
            <a:r>
              <a:rPr dirty="0"/>
              <a:t>Problem</a:t>
            </a:r>
            <a:r>
              <a:rPr spc="-80" dirty="0"/>
              <a:t> </a:t>
            </a:r>
            <a:r>
              <a:rPr dirty="0"/>
              <a:t>Using</a:t>
            </a:r>
            <a:r>
              <a:rPr spc="-65" dirty="0"/>
              <a:t> </a:t>
            </a:r>
            <a:r>
              <a:rPr spc="-10" dirty="0"/>
              <a:t>Semaphores</a:t>
            </a:r>
          </a:p>
        </p:txBody>
      </p:sp>
      <p:sp>
        <p:nvSpPr>
          <p:cNvPr id="3" name="object 3"/>
          <p:cNvSpPr/>
          <p:nvPr/>
        </p:nvSpPr>
        <p:spPr>
          <a:xfrm>
            <a:off x="2228088" y="2129027"/>
            <a:ext cx="4689475" cy="3106420"/>
          </a:xfrm>
          <a:custGeom>
            <a:avLst/>
            <a:gdLst/>
            <a:ahLst/>
            <a:cxnLst/>
            <a:rect l="l" t="t" r="r" b="b"/>
            <a:pathLst>
              <a:path w="4689475" h="3106420">
                <a:moveTo>
                  <a:pt x="4689348" y="3105911"/>
                </a:moveTo>
                <a:lnTo>
                  <a:pt x="0" y="3105911"/>
                </a:lnTo>
                <a:lnTo>
                  <a:pt x="0" y="0"/>
                </a:lnTo>
                <a:lnTo>
                  <a:pt x="4689348" y="0"/>
                </a:lnTo>
                <a:lnTo>
                  <a:pt x="4689348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3096768"/>
                </a:lnTo>
                <a:lnTo>
                  <a:pt x="4572" y="3096768"/>
                </a:lnTo>
                <a:lnTo>
                  <a:pt x="9144" y="3101340"/>
                </a:lnTo>
                <a:lnTo>
                  <a:pt x="4689348" y="3101340"/>
                </a:lnTo>
                <a:lnTo>
                  <a:pt x="4689348" y="3105911"/>
                </a:lnTo>
                <a:close/>
              </a:path>
              <a:path w="4689475" h="3106420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4689475" h="3106420">
                <a:moveTo>
                  <a:pt x="4680203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4680203" y="4572"/>
                </a:lnTo>
                <a:lnTo>
                  <a:pt x="4680203" y="9144"/>
                </a:lnTo>
                <a:close/>
              </a:path>
              <a:path w="4689475" h="3106420">
                <a:moveTo>
                  <a:pt x="4680203" y="3101340"/>
                </a:moveTo>
                <a:lnTo>
                  <a:pt x="4680203" y="4572"/>
                </a:lnTo>
                <a:lnTo>
                  <a:pt x="4684776" y="9144"/>
                </a:lnTo>
                <a:lnTo>
                  <a:pt x="4689348" y="9144"/>
                </a:lnTo>
                <a:lnTo>
                  <a:pt x="4689348" y="3096768"/>
                </a:lnTo>
                <a:lnTo>
                  <a:pt x="4684776" y="3096768"/>
                </a:lnTo>
                <a:lnTo>
                  <a:pt x="4680203" y="3101340"/>
                </a:lnTo>
                <a:close/>
              </a:path>
              <a:path w="4689475" h="3106420">
                <a:moveTo>
                  <a:pt x="4689348" y="9144"/>
                </a:moveTo>
                <a:lnTo>
                  <a:pt x="4684776" y="9144"/>
                </a:lnTo>
                <a:lnTo>
                  <a:pt x="4680203" y="4572"/>
                </a:lnTo>
                <a:lnTo>
                  <a:pt x="4689348" y="4572"/>
                </a:lnTo>
                <a:lnTo>
                  <a:pt x="4689348" y="9144"/>
                </a:lnTo>
                <a:close/>
              </a:path>
              <a:path w="4689475" h="3106420">
                <a:moveTo>
                  <a:pt x="9144" y="3101340"/>
                </a:moveTo>
                <a:lnTo>
                  <a:pt x="4572" y="3096768"/>
                </a:lnTo>
                <a:lnTo>
                  <a:pt x="9144" y="3096768"/>
                </a:lnTo>
                <a:lnTo>
                  <a:pt x="9144" y="3101340"/>
                </a:lnTo>
                <a:close/>
              </a:path>
              <a:path w="4689475" h="3106420">
                <a:moveTo>
                  <a:pt x="4680203" y="3101340"/>
                </a:moveTo>
                <a:lnTo>
                  <a:pt x="9144" y="3101340"/>
                </a:lnTo>
                <a:lnTo>
                  <a:pt x="9144" y="3096768"/>
                </a:lnTo>
                <a:lnTo>
                  <a:pt x="4680203" y="3096768"/>
                </a:lnTo>
                <a:lnTo>
                  <a:pt x="4680203" y="3101340"/>
                </a:lnTo>
                <a:close/>
              </a:path>
              <a:path w="4689475" h="3106420">
                <a:moveTo>
                  <a:pt x="4689348" y="3101340"/>
                </a:moveTo>
                <a:lnTo>
                  <a:pt x="4680203" y="3101340"/>
                </a:lnTo>
                <a:lnTo>
                  <a:pt x="4684776" y="3096768"/>
                </a:lnTo>
                <a:lnTo>
                  <a:pt x="4689348" y="3096768"/>
                </a:lnTo>
                <a:lnTo>
                  <a:pt x="4689348" y="3101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3383" y="1102247"/>
            <a:ext cx="7668895" cy="495427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525"/>
              </a:spcBef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Represent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each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fork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with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semaphore</a:t>
            </a:r>
            <a:endParaRPr sz="21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380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Semaphore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Consolas"/>
                <a:cs typeface="Consolas"/>
              </a:rPr>
              <a:t>fork[5]</a:t>
            </a:r>
            <a:r>
              <a:rPr sz="1900" spc="-55" dirty="0">
                <a:latin typeface="Consolas"/>
                <a:cs typeface="Consolas"/>
              </a:rPr>
              <a:t> </a:t>
            </a:r>
            <a:r>
              <a:rPr sz="1900" dirty="0">
                <a:latin typeface="Tahoma"/>
                <a:cs typeface="Tahoma"/>
              </a:rPr>
              <a:t>initialized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spc="-50" dirty="0">
                <a:latin typeface="Tahoma"/>
                <a:cs typeface="Tahoma"/>
              </a:rPr>
              <a:t>1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70"/>
              </a:spcBef>
              <a:buFont typeface="Tahoma"/>
              <a:buChar char="–"/>
            </a:pPr>
            <a:endParaRPr sz="1900">
              <a:latin typeface="Tahoma"/>
              <a:cs typeface="Tahoma"/>
            </a:endParaRPr>
          </a:p>
          <a:p>
            <a:pPr marL="1920239">
              <a:lnSpc>
                <a:spcPct val="100000"/>
              </a:lnSpc>
            </a:pPr>
            <a:r>
              <a:rPr sz="1800" b="1" dirty="0">
                <a:latin typeface="Tahoma"/>
                <a:cs typeface="Tahoma"/>
              </a:rPr>
              <a:t>Structure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of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Philosopher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50" dirty="0">
                <a:latin typeface="Tahoma"/>
                <a:cs typeface="Tahoma"/>
              </a:rPr>
              <a:t>i</a:t>
            </a:r>
            <a:endParaRPr sz="1800">
              <a:latin typeface="Tahoma"/>
              <a:cs typeface="Tahoma"/>
            </a:endParaRPr>
          </a:p>
          <a:p>
            <a:pPr marL="1920239">
              <a:lnSpc>
                <a:spcPct val="100000"/>
              </a:lnSpc>
              <a:spcBef>
                <a:spcPts val="335"/>
              </a:spcBef>
              <a:tabLst>
                <a:tab pos="2419985" algn="l"/>
              </a:tabLst>
            </a:pPr>
            <a:r>
              <a:rPr sz="1800" b="1" spc="-25" dirty="0">
                <a:latin typeface="Consolas"/>
                <a:cs typeface="Consolas"/>
              </a:rPr>
              <a:t>do</a:t>
            </a:r>
            <a:r>
              <a:rPr sz="1800" b="1" dirty="0">
                <a:latin typeface="Consolas"/>
                <a:cs typeface="Consolas"/>
              </a:rPr>
              <a:t>	</a:t>
            </a:r>
            <a:r>
              <a:rPr sz="1800" spc="-5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42062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onsolas"/>
                <a:cs typeface="Consolas"/>
              </a:rPr>
              <a:t>wait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(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fork[i]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25" dirty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242062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onsolas"/>
                <a:cs typeface="Consolas"/>
              </a:rPr>
              <a:t>wait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(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fork[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(i +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1) %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5] </a:t>
            </a:r>
            <a:r>
              <a:rPr sz="1800" spc="-25" dirty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2420620">
              <a:lnSpc>
                <a:spcPct val="100000"/>
              </a:lnSpc>
              <a:spcBef>
                <a:spcPts val="430"/>
              </a:spcBef>
              <a:tabLst>
                <a:tab pos="2922905" algn="l"/>
              </a:tabLst>
            </a:pPr>
            <a:r>
              <a:rPr sz="1800" b="1" spc="-25" dirty="0">
                <a:solidFill>
                  <a:srgbClr val="0070BF"/>
                </a:solidFill>
                <a:latin typeface="Consolas"/>
                <a:cs typeface="Consolas"/>
              </a:rPr>
              <a:t>//</a:t>
            </a:r>
            <a:r>
              <a:rPr sz="1800" b="1" dirty="0">
                <a:solidFill>
                  <a:srgbClr val="0070BF"/>
                </a:solidFill>
                <a:latin typeface="Consolas"/>
                <a:cs typeface="Consolas"/>
              </a:rPr>
              <a:t>	</a:t>
            </a:r>
            <a:r>
              <a:rPr sz="1800" b="1" spc="-25" dirty="0">
                <a:solidFill>
                  <a:srgbClr val="0070BF"/>
                </a:solidFill>
                <a:latin typeface="Consolas"/>
                <a:cs typeface="Consolas"/>
              </a:rPr>
              <a:t>eat</a:t>
            </a:r>
            <a:endParaRPr sz="1800">
              <a:latin typeface="Consolas"/>
              <a:cs typeface="Consolas"/>
            </a:endParaRPr>
          </a:p>
          <a:p>
            <a:pPr marL="242062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onsolas"/>
                <a:cs typeface="Consolas"/>
              </a:rPr>
              <a:t>signal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(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fork[i]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25" dirty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242062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onsolas"/>
                <a:cs typeface="Consolas"/>
              </a:rPr>
              <a:t>signal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(fork[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(i +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1) %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5] </a:t>
            </a:r>
            <a:r>
              <a:rPr sz="1800" spc="-25" dirty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2420620">
              <a:lnSpc>
                <a:spcPct val="100000"/>
              </a:lnSpc>
              <a:spcBef>
                <a:spcPts val="430"/>
              </a:spcBef>
              <a:tabLst>
                <a:tab pos="2922905" algn="l"/>
              </a:tabLst>
            </a:pPr>
            <a:r>
              <a:rPr sz="1800" b="1" spc="-25" dirty="0">
                <a:solidFill>
                  <a:srgbClr val="0070BF"/>
                </a:solidFill>
                <a:latin typeface="Consolas"/>
                <a:cs typeface="Consolas"/>
              </a:rPr>
              <a:t>//</a:t>
            </a:r>
            <a:r>
              <a:rPr sz="1800" b="1" dirty="0">
                <a:solidFill>
                  <a:srgbClr val="0070BF"/>
                </a:solidFill>
                <a:latin typeface="Consolas"/>
                <a:cs typeface="Consolas"/>
              </a:rPr>
              <a:t>	</a:t>
            </a:r>
            <a:r>
              <a:rPr sz="1800" b="1" spc="-10" dirty="0">
                <a:solidFill>
                  <a:srgbClr val="0070BF"/>
                </a:solidFill>
                <a:latin typeface="Consolas"/>
                <a:cs typeface="Consolas"/>
              </a:rPr>
              <a:t>think</a:t>
            </a:r>
            <a:endParaRPr sz="1800">
              <a:latin typeface="Consolas"/>
              <a:cs typeface="Consolas"/>
            </a:endParaRPr>
          </a:p>
          <a:p>
            <a:pPr marL="1920239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while</a:t>
            </a:r>
            <a:r>
              <a:rPr sz="1800" b="1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(TRUE);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800">
              <a:latin typeface="Consolas"/>
              <a:cs typeface="Consolas"/>
            </a:endParaRPr>
          </a:p>
          <a:p>
            <a:pPr marL="356235" indent="-343535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Solution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guarantees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that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no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two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neighbors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eat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simultaneously</a:t>
            </a:r>
            <a:endParaRPr sz="21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Deadlock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can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be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-20" dirty="0">
                <a:latin typeface="Tahoma"/>
                <a:cs typeface="Tahoma"/>
              </a:rPr>
              <a:t>occur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69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Example:</a:t>
            </a:r>
            <a:r>
              <a:rPr spc="-70" dirty="0"/>
              <a:t> </a:t>
            </a:r>
            <a:r>
              <a:rPr dirty="0"/>
              <a:t>Print</a:t>
            </a:r>
            <a:r>
              <a:rPr spc="-70" dirty="0"/>
              <a:t> </a:t>
            </a:r>
            <a:r>
              <a:rPr spc="-10" dirty="0"/>
              <a:t>Spooler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51175" y="1741936"/>
            <a:ext cx="2976880" cy="4645660"/>
            <a:chOff x="2551175" y="1741936"/>
            <a:chExt cx="2976880" cy="46456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0494" y="1741936"/>
              <a:ext cx="1847053" cy="443788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51175" y="5977127"/>
              <a:ext cx="1183005" cy="410209"/>
            </a:xfrm>
            <a:custGeom>
              <a:avLst/>
              <a:gdLst/>
              <a:ahLst/>
              <a:cxnLst/>
              <a:rect l="l" t="t" r="r" b="b"/>
              <a:pathLst>
                <a:path w="1183004" h="410210">
                  <a:moveTo>
                    <a:pt x="1182624" y="409956"/>
                  </a:moveTo>
                  <a:lnTo>
                    <a:pt x="0" y="409956"/>
                  </a:lnTo>
                  <a:lnTo>
                    <a:pt x="0" y="0"/>
                  </a:lnTo>
                  <a:lnTo>
                    <a:pt x="1182624" y="0"/>
                  </a:lnTo>
                  <a:lnTo>
                    <a:pt x="1182624" y="4572"/>
                  </a:lnTo>
                  <a:lnTo>
                    <a:pt x="10668" y="4572"/>
                  </a:lnTo>
                  <a:lnTo>
                    <a:pt x="4572" y="9144"/>
                  </a:lnTo>
                  <a:lnTo>
                    <a:pt x="10668" y="9144"/>
                  </a:lnTo>
                  <a:lnTo>
                    <a:pt x="10668" y="400812"/>
                  </a:lnTo>
                  <a:lnTo>
                    <a:pt x="4572" y="400812"/>
                  </a:lnTo>
                  <a:lnTo>
                    <a:pt x="10668" y="405384"/>
                  </a:lnTo>
                  <a:lnTo>
                    <a:pt x="1182624" y="405384"/>
                  </a:lnTo>
                  <a:lnTo>
                    <a:pt x="1182624" y="409956"/>
                  </a:lnTo>
                  <a:close/>
                </a:path>
                <a:path w="1183004" h="410210">
                  <a:moveTo>
                    <a:pt x="10668" y="9144"/>
                  </a:moveTo>
                  <a:lnTo>
                    <a:pt x="4572" y="9144"/>
                  </a:lnTo>
                  <a:lnTo>
                    <a:pt x="10668" y="4572"/>
                  </a:lnTo>
                  <a:lnTo>
                    <a:pt x="10668" y="9144"/>
                  </a:lnTo>
                  <a:close/>
                </a:path>
                <a:path w="1183004" h="410210">
                  <a:moveTo>
                    <a:pt x="1171956" y="9144"/>
                  </a:moveTo>
                  <a:lnTo>
                    <a:pt x="10668" y="9144"/>
                  </a:lnTo>
                  <a:lnTo>
                    <a:pt x="10668" y="4572"/>
                  </a:lnTo>
                  <a:lnTo>
                    <a:pt x="1171956" y="4572"/>
                  </a:lnTo>
                  <a:lnTo>
                    <a:pt x="1171956" y="9144"/>
                  </a:lnTo>
                  <a:close/>
                </a:path>
                <a:path w="1183004" h="410210">
                  <a:moveTo>
                    <a:pt x="1171956" y="405384"/>
                  </a:moveTo>
                  <a:lnTo>
                    <a:pt x="1171956" y="4572"/>
                  </a:lnTo>
                  <a:lnTo>
                    <a:pt x="1178052" y="9144"/>
                  </a:lnTo>
                  <a:lnTo>
                    <a:pt x="1182624" y="9144"/>
                  </a:lnTo>
                  <a:lnTo>
                    <a:pt x="1182624" y="400812"/>
                  </a:lnTo>
                  <a:lnTo>
                    <a:pt x="1178052" y="400812"/>
                  </a:lnTo>
                  <a:lnTo>
                    <a:pt x="1171956" y="405384"/>
                  </a:lnTo>
                  <a:close/>
                </a:path>
                <a:path w="1183004" h="410210">
                  <a:moveTo>
                    <a:pt x="1182624" y="9144"/>
                  </a:moveTo>
                  <a:lnTo>
                    <a:pt x="1178052" y="9144"/>
                  </a:lnTo>
                  <a:lnTo>
                    <a:pt x="1171956" y="4572"/>
                  </a:lnTo>
                  <a:lnTo>
                    <a:pt x="1182624" y="4572"/>
                  </a:lnTo>
                  <a:lnTo>
                    <a:pt x="1182624" y="9144"/>
                  </a:lnTo>
                  <a:close/>
                </a:path>
                <a:path w="1183004" h="410210">
                  <a:moveTo>
                    <a:pt x="10668" y="405384"/>
                  </a:moveTo>
                  <a:lnTo>
                    <a:pt x="4572" y="400812"/>
                  </a:lnTo>
                  <a:lnTo>
                    <a:pt x="10668" y="400812"/>
                  </a:lnTo>
                  <a:lnTo>
                    <a:pt x="10668" y="405384"/>
                  </a:lnTo>
                  <a:close/>
                </a:path>
                <a:path w="1183004" h="410210">
                  <a:moveTo>
                    <a:pt x="1171956" y="405384"/>
                  </a:moveTo>
                  <a:lnTo>
                    <a:pt x="10668" y="405384"/>
                  </a:lnTo>
                  <a:lnTo>
                    <a:pt x="10668" y="400812"/>
                  </a:lnTo>
                  <a:lnTo>
                    <a:pt x="1171956" y="400812"/>
                  </a:lnTo>
                  <a:lnTo>
                    <a:pt x="1171956" y="405384"/>
                  </a:lnTo>
                  <a:close/>
                </a:path>
                <a:path w="1183004" h="410210">
                  <a:moveTo>
                    <a:pt x="1182624" y="405384"/>
                  </a:moveTo>
                  <a:lnTo>
                    <a:pt x="1171956" y="405384"/>
                  </a:lnTo>
                  <a:lnTo>
                    <a:pt x="1178052" y="400812"/>
                  </a:lnTo>
                  <a:lnTo>
                    <a:pt x="1182624" y="400812"/>
                  </a:lnTo>
                  <a:lnTo>
                    <a:pt x="1182624" y="405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82292" y="1223276"/>
            <a:ext cx="63455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Let</a:t>
            </a:r>
            <a:r>
              <a:rPr sz="2100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A</a:t>
            </a:r>
            <a:r>
              <a:rPr sz="2100" spc="-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and</a:t>
            </a:r>
            <a:r>
              <a:rPr sz="2100" spc="-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B</a:t>
            </a:r>
            <a:r>
              <a:rPr sz="2100" spc="-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be</a:t>
            </a:r>
            <a:r>
              <a:rPr sz="2100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processes</a:t>
            </a:r>
            <a:r>
              <a:rPr sz="2100" spc="-3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who</a:t>
            </a:r>
            <a:r>
              <a:rPr sz="2100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want</a:t>
            </a:r>
            <a:r>
              <a:rPr sz="2100" spc="-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to</a:t>
            </a:r>
            <a:r>
              <a:rPr sz="2100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print</a:t>
            </a:r>
            <a:r>
              <a:rPr sz="2100" spc="-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their</a:t>
            </a:r>
            <a:r>
              <a:rPr sz="2100" spc="-4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files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47227" y="6077618"/>
            <a:ext cx="84010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9"/>
              </a:lnSpc>
            </a:pPr>
            <a:r>
              <a:rPr sz="2000" dirty="0">
                <a:latin typeface="Consolas"/>
                <a:cs typeface="Consolas"/>
              </a:rPr>
              <a:t>in = </a:t>
            </a:r>
            <a:r>
              <a:rPr sz="2000" spc="-50" dirty="0">
                <a:latin typeface="Consolas"/>
                <a:cs typeface="Consolas"/>
              </a:rPr>
              <a:t>7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4015" y="4732019"/>
            <a:ext cx="3703320" cy="1146175"/>
          </a:xfrm>
          <a:custGeom>
            <a:avLst/>
            <a:gdLst/>
            <a:ahLst/>
            <a:cxnLst/>
            <a:rect l="l" t="t" r="r" b="b"/>
            <a:pathLst>
              <a:path w="3703320" h="1146175">
                <a:moveTo>
                  <a:pt x="2828544" y="528840"/>
                </a:moveTo>
                <a:lnTo>
                  <a:pt x="2819412" y="528840"/>
                </a:lnTo>
                <a:lnTo>
                  <a:pt x="2819412" y="537984"/>
                </a:lnTo>
                <a:lnTo>
                  <a:pt x="2819412" y="929652"/>
                </a:lnTo>
                <a:lnTo>
                  <a:pt x="10668" y="929652"/>
                </a:lnTo>
                <a:lnTo>
                  <a:pt x="10668" y="537984"/>
                </a:lnTo>
                <a:lnTo>
                  <a:pt x="2819412" y="537984"/>
                </a:lnTo>
                <a:lnTo>
                  <a:pt x="2819412" y="528840"/>
                </a:lnTo>
                <a:lnTo>
                  <a:pt x="0" y="528840"/>
                </a:lnTo>
                <a:lnTo>
                  <a:pt x="0" y="938796"/>
                </a:lnTo>
                <a:lnTo>
                  <a:pt x="2828544" y="938796"/>
                </a:lnTo>
                <a:lnTo>
                  <a:pt x="2828544" y="934224"/>
                </a:lnTo>
                <a:lnTo>
                  <a:pt x="2828544" y="929652"/>
                </a:lnTo>
                <a:lnTo>
                  <a:pt x="2828544" y="537984"/>
                </a:lnTo>
                <a:lnTo>
                  <a:pt x="2828544" y="533412"/>
                </a:lnTo>
                <a:lnTo>
                  <a:pt x="2828544" y="528840"/>
                </a:lnTo>
                <a:close/>
              </a:path>
              <a:path w="3703320" h="1146175">
                <a:moveTo>
                  <a:pt x="3703320" y="0"/>
                </a:moveTo>
                <a:lnTo>
                  <a:pt x="3630168" y="42672"/>
                </a:lnTo>
                <a:lnTo>
                  <a:pt x="3657955" y="61201"/>
                </a:lnTo>
                <a:lnTo>
                  <a:pt x="2938272" y="1141476"/>
                </a:lnTo>
                <a:lnTo>
                  <a:pt x="2945892" y="1146048"/>
                </a:lnTo>
                <a:lnTo>
                  <a:pt x="3666045" y="66586"/>
                </a:lnTo>
                <a:lnTo>
                  <a:pt x="3694176" y="85344"/>
                </a:lnTo>
                <a:lnTo>
                  <a:pt x="3697935" y="50292"/>
                </a:lnTo>
                <a:lnTo>
                  <a:pt x="3703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1894" y="5283250"/>
            <a:ext cx="26866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227580" algn="l"/>
              </a:tabLst>
            </a:pPr>
            <a:r>
              <a:rPr sz="2000" spc="-10" dirty="0">
                <a:latin typeface="Consolas"/>
                <a:cs typeface="Consolas"/>
              </a:rPr>
              <a:t>next_free_slot</a:t>
            </a:r>
            <a:r>
              <a:rPr sz="1950" spc="-15" baseline="-21367" dirty="0">
                <a:latin typeface="Consolas"/>
                <a:cs typeface="Consolas"/>
              </a:rPr>
              <a:t>a</a:t>
            </a:r>
            <a:r>
              <a:rPr sz="1950" baseline="-21367" dirty="0">
                <a:latin typeface="Consolas"/>
                <a:cs typeface="Consolas"/>
              </a:rPr>
              <a:t>	</a:t>
            </a:r>
            <a:r>
              <a:rPr sz="2000" dirty="0">
                <a:latin typeface="Consolas"/>
                <a:cs typeface="Consolas"/>
              </a:rPr>
              <a:t>= </a:t>
            </a:r>
            <a:r>
              <a:rPr sz="2000" spc="-50" dirty="0">
                <a:latin typeface="Consolas"/>
                <a:cs typeface="Consolas"/>
              </a:rPr>
              <a:t>7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13932" y="5260847"/>
            <a:ext cx="2828925" cy="410209"/>
          </a:xfrm>
          <a:custGeom>
            <a:avLst/>
            <a:gdLst/>
            <a:ahLst/>
            <a:cxnLst/>
            <a:rect l="l" t="t" r="r" b="b"/>
            <a:pathLst>
              <a:path w="2828925" h="410210">
                <a:moveTo>
                  <a:pt x="2828543" y="409956"/>
                </a:moveTo>
                <a:lnTo>
                  <a:pt x="0" y="409956"/>
                </a:lnTo>
                <a:lnTo>
                  <a:pt x="0" y="0"/>
                </a:lnTo>
                <a:lnTo>
                  <a:pt x="2828543" y="0"/>
                </a:lnTo>
                <a:lnTo>
                  <a:pt x="2828543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400812"/>
                </a:lnTo>
                <a:lnTo>
                  <a:pt x="4572" y="400812"/>
                </a:lnTo>
                <a:lnTo>
                  <a:pt x="9144" y="405384"/>
                </a:lnTo>
                <a:lnTo>
                  <a:pt x="2828543" y="405384"/>
                </a:lnTo>
                <a:lnTo>
                  <a:pt x="2828543" y="409956"/>
                </a:lnTo>
                <a:close/>
              </a:path>
              <a:path w="2828925" h="410210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2828925" h="410210">
                <a:moveTo>
                  <a:pt x="2819400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2819400" y="4572"/>
                </a:lnTo>
                <a:lnTo>
                  <a:pt x="2819400" y="9144"/>
                </a:lnTo>
                <a:close/>
              </a:path>
              <a:path w="2828925" h="410210">
                <a:moveTo>
                  <a:pt x="2819400" y="405384"/>
                </a:moveTo>
                <a:lnTo>
                  <a:pt x="2819400" y="4572"/>
                </a:lnTo>
                <a:lnTo>
                  <a:pt x="2823972" y="9144"/>
                </a:lnTo>
                <a:lnTo>
                  <a:pt x="2828543" y="9144"/>
                </a:lnTo>
                <a:lnTo>
                  <a:pt x="2828543" y="400812"/>
                </a:lnTo>
                <a:lnTo>
                  <a:pt x="2823972" y="400812"/>
                </a:lnTo>
                <a:lnTo>
                  <a:pt x="2819400" y="405384"/>
                </a:lnTo>
                <a:close/>
              </a:path>
              <a:path w="2828925" h="410210">
                <a:moveTo>
                  <a:pt x="2828543" y="9144"/>
                </a:moveTo>
                <a:lnTo>
                  <a:pt x="2823972" y="9144"/>
                </a:lnTo>
                <a:lnTo>
                  <a:pt x="2819400" y="4572"/>
                </a:lnTo>
                <a:lnTo>
                  <a:pt x="2828543" y="4572"/>
                </a:lnTo>
                <a:lnTo>
                  <a:pt x="2828543" y="9144"/>
                </a:lnTo>
                <a:close/>
              </a:path>
              <a:path w="2828925" h="410210">
                <a:moveTo>
                  <a:pt x="9144" y="405384"/>
                </a:moveTo>
                <a:lnTo>
                  <a:pt x="4572" y="400812"/>
                </a:lnTo>
                <a:lnTo>
                  <a:pt x="9144" y="400812"/>
                </a:lnTo>
                <a:lnTo>
                  <a:pt x="9144" y="405384"/>
                </a:lnTo>
                <a:close/>
              </a:path>
              <a:path w="2828925" h="410210">
                <a:moveTo>
                  <a:pt x="2819400" y="405384"/>
                </a:moveTo>
                <a:lnTo>
                  <a:pt x="9144" y="405384"/>
                </a:lnTo>
                <a:lnTo>
                  <a:pt x="9144" y="400812"/>
                </a:lnTo>
                <a:lnTo>
                  <a:pt x="2819400" y="400812"/>
                </a:lnTo>
                <a:lnTo>
                  <a:pt x="2819400" y="405384"/>
                </a:lnTo>
                <a:close/>
              </a:path>
              <a:path w="2828925" h="410210">
                <a:moveTo>
                  <a:pt x="2828543" y="405384"/>
                </a:moveTo>
                <a:lnTo>
                  <a:pt x="2819400" y="405384"/>
                </a:lnTo>
                <a:lnTo>
                  <a:pt x="2823972" y="400812"/>
                </a:lnTo>
                <a:lnTo>
                  <a:pt x="2828543" y="400812"/>
                </a:lnTo>
                <a:lnTo>
                  <a:pt x="2828543" y="405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71820" y="5283250"/>
            <a:ext cx="26866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227580" algn="l"/>
              </a:tabLst>
            </a:pPr>
            <a:r>
              <a:rPr sz="2000" spc="-10" dirty="0">
                <a:latin typeface="Consolas"/>
                <a:cs typeface="Consolas"/>
              </a:rPr>
              <a:t>next_free_slot</a:t>
            </a:r>
            <a:r>
              <a:rPr sz="1950" spc="-15" baseline="-21367" dirty="0">
                <a:latin typeface="Consolas"/>
                <a:cs typeface="Consolas"/>
              </a:rPr>
              <a:t>b</a:t>
            </a:r>
            <a:r>
              <a:rPr sz="1950" baseline="-21367" dirty="0">
                <a:latin typeface="Consolas"/>
                <a:cs typeface="Consolas"/>
              </a:rPr>
              <a:t>	</a:t>
            </a:r>
            <a:r>
              <a:rPr sz="2000" dirty="0">
                <a:latin typeface="Consolas"/>
                <a:cs typeface="Consolas"/>
              </a:rPr>
              <a:t>= </a:t>
            </a:r>
            <a:r>
              <a:rPr sz="2000" spc="-50" dirty="0">
                <a:latin typeface="Consolas"/>
                <a:cs typeface="Consolas"/>
              </a:rPr>
              <a:t>7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08338" y="4558146"/>
            <a:ext cx="558800" cy="276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spc="-25" dirty="0">
                <a:latin typeface="Tahoma"/>
                <a:cs typeface="Tahoma"/>
              </a:rPr>
              <a:t>B.cpp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11786" y="1639342"/>
            <a:ext cx="3580765" cy="237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1710">
              <a:lnSpc>
                <a:spcPts val="2420"/>
              </a:lnSpc>
              <a:spcBef>
                <a:spcPts val="100"/>
              </a:spcBef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Process</a:t>
            </a:r>
            <a:r>
              <a:rPr sz="2100" spc="-6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0" dirty="0">
                <a:solidFill>
                  <a:srgbClr val="0070BF"/>
                </a:solidFill>
                <a:latin typeface="Tahoma"/>
                <a:cs typeface="Tahoma"/>
              </a:rPr>
              <a:t>B</a:t>
            </a:r>
            <a:endParaRPr sz="2100">
              <a:latin typeface="Tahoma"/>
              <a:cs typeface="Tahoma"/>
            </a:endParaRPr>
          </a:p>
          <a:p>
            <a:pPr marL="363220" indent="-294640">
              <a:lnSpc>
                <a:spcPts val="2300"/>
              </a:lnSpc>
              <a:buAutoNum type="arabicPeriod"/>
              <a:tabLst>
                <a:tab pos="363220" algn="l"/>
              </a:tabLst>
            </a:pPr>
            <a:r>
              <a:rPr sz="2000" dirty="0">
                <a:latin typeface="Tahoma"/>
                <a:cs typeface="Tahoma"/>
              </a:rPr>
              <a:t>Read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value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70BF"/>
                </a:solidFill>
                <a:latin typeface="Consolas"/>
                <a:cs typeface="Consolas"/>
              </a:rPr>
              <a:t>in</a:t>
            </a:r>
            <a:r>
              <a:rPr sz="2000" spc="-484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000" spc="-50" dirty="0">
                <a:latin typeface="Tahoma"/>
                <a:cs typeface="Tahoma"/>
              </a:rPr>
              <a:t>a</a:t>
            </a:r>
            <a:endParaRPr sz="2000">
              <a:latin typeface="Tahoma"/>
              <a:cs typeface="Tahoma"/>
            </a:endParaRPr>
          </a:p>
          <a:p>
            <a:pPr marL="68580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local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variable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70BF"/>
                </a:solidFill>
                <a:latin typeface="Consolas"/>
                <a:cs typeface="Consolas"/>
              </a:rPr>
              <a:t>next_free_slot</a:t>
            </a:r>
            <a:endParaRPr sz="2000">
              <a:latin typeface="Consolas"/>
              <a:cs typeface="Consolas"/>
            </a:endParaRPr>
          </a:p>
          <a:p>
            <a:pPr marL="88265" marR="414655" indent="294640">
              <a:lnSpc>
                <a:spcPts val="2320"/>
              </a:lnSpc>
              <a:spcBef>
                <a:spcPts val="1425"/>
              </a:spcBef>
              <a:buAutoNum type="arabicPeriod" startAt="2"/>
              <a:tabLst>
                <a:tab pos="382905" algn="l"/>
              </a:tabLst>
            </a:pPr>
            <a:r>
              <a:rPr sz="2000" dirty="0">
                <a:latin typeface="Tahoma"/>
                <a:cs typeface="Tahoma"/>
              </a:rPr>
              <a:t>Store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name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its</a:t>
            </a:r>
            <a:r>
              <a:rPr sz="2000" spc="-20" dirty="0">
                <a:latin typeface="Tahoma"/>
                <a:cs typeface="Tahoma"/>
              </a:rPr>
              <a:t> file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70BF"/>
                </a:solidFill>
                <a:latin typeface="Consolas"/>
                <a:cs typeface="Consolas"/>
              </a:rPr>
              <a:t>next_free_slot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000" dirty="0">
                <a:latin typeface="Tahoma"/>
                <a:cs typeface="Tahoma"/>
              </a:rPr>
              <a:t>3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.Increment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70BF"/>
                </a:solidFill>
                <a:latin typeface="Consolas"/>
                <a:cs typeface="Consolas"/>
              </a:rPr>
              <a:t>next_free_slot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4.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Store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back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0070BF"/>
                </a:solidFill>
                <a:latin typeface="Consolas"/>
                <a:cs typeface="Consolas"/>
              </a:rPr>
              <a:t>in</a:t>
            </a:r>
            <a:endParaRPr sz="2000">
              <a:latin typeface="Consolas"/>
              <a:cs typeface="Consola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61843" y="5986271"/>
            <a:ext cx="1181100" cy="410209"/>
            <a:chOff x="2561843" y="5986271"/>
            <a:chExt cx="1181100" cy="410209"/>
          </a:xfrm>
        </p:grpSpPr>
        <p:sp>
          <p:nvSpPr>
            <p:cNvPr id="15" name="object 15"/>
            <p:cNvSpPr/>
            <p:nvPr/>
          </p:nvSpPr>
          <p:spPr>
            <a:xfrm>
              <a:off x="2566415" y="5990844"/>
              <a:ext cx="1172210" cy="401320"/>
            </a:xfrm>
            <a:custGeom>
              <a:avLst/>
              <a:gdLst/>
              <a:ahLst/>
              <a:cxnLst/>
              <a:rect l="l" t="t" r="r" b="b"/>
              <a:pathLst>
                <a:path w="1172210" h="401320">
                  <a:moveTo>
                    <a:pt x="1171956" y="400811"/>
                  </a:moveTo>
                  <a:lnTo>
                    <a:pt x="0" y="400811"/>
                  </a:lnTo>
                  <a:lnTo>
                    <a:pt x="0" y="0"/>
                  </a:lnTo>
                  <a:lnTo>
                    <a:pt x="1171956" y="0"/>
                  </a:lnTo>
                  <a:lnTo>
                    <a:pt x="1171956" y="4008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61843" y="5986271"/>
              <a:ext cx="1181100" cy="410209"/>
            </a:xfrm>
            <a:custGeom>
              <a:avLst/>
              <a:gdLst/>
              <a:ahLst/>
              <a:cxnLst/>
              <a:rect l="l" t="t" r="r" b="b"/>
              <a:pathLst>
                <a:path w="1181100" h="410210">
                  <a:moveTo>
                    <a:pt x="1181100" y="409956"/>
                  </a:moveTo>
                  <a:lnTo>
                    <a:pt x="0" y="409956"/>
                  </a:lnTo>
                  <a:lnTo>
                    <a:pt x="0" y="0"/>
                  </a:lnTo>
                  <a:lnTo>
                    <a:pt x="1181100" y="0"/>
                  </a:lnTo>
                  <a:lnTo>
                    <a:pt x="1181100" y="4572"/>
                  </a:ln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lnTo>
                    <a:pt x="9144" y="400812"/>
                  </a:lnTo>
                  <a:lnTo>
                    <a:pt x="4572" y="400812"/>
                  </a:lnTo>
                  <a:lnTo>
                    <a:pt x="9144" y="405384"/>
                  </a:lnTo>
                  <a:lnTo>
                    <a:pt x="1181100" y="405384"/>
                  </a:lnTo>
                  <a:lnTo>
                    <a:pt x="1181100" y="409956"/>
                  </a:lnTo>
                  <a:close/>
                </a:path>
                <a:path w="1181100" h="410210">
                  <a:moveTo>
                    <a:pt x="9144" y="9144"/>
                  </a:move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close/>
                </a:path>
                <a:path w="1181100" h="410210">
                  <a:moveTo>
                    <a:pt x="1171956" y="9144"/>
                  </a:moveTo>
                  <a:lnTo>
                    <a:pt x="9144" y="9144"/>
                  </a:lnTo>
                  <a:lnTo>
                    <a:pt x="9144" y="4572"/>
                  </a:lnTo>
                  <a:lnTo>
                    <a:pt x="1171956" y="4572"/>
                  </a:lnTo>
                  <a:lnTo>
                    <a:pt x="1171956" y="9144"/>
                  </a:lnTo>
                  <a:close/>
                </a:path>
                <a:path w="1181100" h="410210">
                  <a:moveTo>
                    <a:pt x="1171956" y="405384"/>
                  </a:moveTo>
                  <a:lnTo>
                    <a:pt x="1171956" y="4572"/>
                  </a:lnTo>
                  <a:lnTo>
                    <a:pt x="1176528" y="9144"/>
                  </a:lnTo>
                  <a:lnTo>
                    <a:pt x="1181100" y="9144"/>
                  </a:lnTo>
                  <a:lnTo>
                    <a:pt x="1181100" y="400812"/>
                  </a:lnTo>
                  <a:lnTo>
                    <a:pt x="1176528" y="400812"/>
                  </a:lnTo>
                  <a:lnTo>
                    <a:pt x="1171956" y="405384"/>
                  </a:lnTo>
                  <a:close/>
                </a:path>
                <a:path w="1181100" h="410210">
                  <a:moveTo>
                    <a:pt x="1181100" y="9144"/>
                  </a:moveTo>
                  <a:lnTo>
                    <a:pt x="1176528" y="9144"/>
                  </a:lnTo>
                  <a:lnTo>
                    <a:pt x="1171956" y="4572"/>
                  </a:lnTo>
                  <a:lnTo>
                    <a:pt x="1181100" y="4572"/>
                  </a:lnTo>
                  <a:lnTo>
                    <a:pt x="1181100" y="9144"/>
                  </a:lnTo>
                  <a:close/>
                </a:path>
                <a:path w="1181100" h="410210">
                  <a:moveTo>
                    <a:pt x="9144" y="405384"/>
                  </a:moveTo>
                  <a:lnTo>
                    <a:pt x="4572" y="400812"/>
                  </a:lnTo>
                  <a:lnTo>
                    <a:pt x="9144" y="400812"/>
                  </a:lnTo>
                  <a:lnTo>
                    <a:pt x="9144" y="405384"/>
                  </a:lnTo>
                  <a:close/>
                </a:path>
                <a:path w="1181100" h="410210">
                  <a:moveTo>
                    <a:pt x="1171956" y="405384"/>
                  </a:moveTo>
                  <a:lnTo>
                    <a:pt x="9144" y="405384"/>
                  </a:lnTo>
                  <a:lnTo>
                    <a:pt x="9144" y="400812"/>
                  </a:lnTo>
                  <a:lnTo>
                    <a:pt x="1171956" y="400812"/>
                  </a:lnTo>
                  <a:lnTo>
                    <a:pt x="1171956" y="405384"/>
                  </a:lnTo>
                  <a:close/>
                </a:path>
                <a:path w="1181100" h="410210">
                  <a:moveTo>
                    <a:pt x="1181100" y="405384"/>
                  </a:moveTo>
                  <a:lnTo>
                    <a:pt x="1171956" y="405384"/>
                  </a:lnTo>
                  <a:lnTo>
                    <a:pt x="1176528" y="400812"/>
                  </a:lnTo>
                  <a:lnTo>
                    <a:pt x="1181100" y="400812"/>
                  </a:lnTo>
                  <a:lnTo>
                    <a:pt x="1181100" y="405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643598" y="6008623"/>
            <a:ext cx="8655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nsolas"/>
                <a:cs typeface="Consolas"/>
              </a:rPr>
              <a:t>in = </a:t>
            </a:r>
            <a:r>
              <a:rPr sz="2000" spc="-50" dirty="0">
                <a:latin typeface="Consolas"/>
                <a:cs typeface="Consolas"/>
              </a:rPr>
              <a:t>8</a:t>
            </a:r>
            <a:endParaRPr sz="2000">
              <a:latin typeface="Consolas"/>
              <a:cs typeface="Consola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980688" y="3709415"/>
            <a:ext cx="1400810" cy="748665"/>
            <a:chOff x="3980688" y="3709415"/>
            <a:chExt cx="1400810" cy="748665"/>
          </a:xfrm>
        </p:grpSpPr>
        <p:sp>
          <p:nvSpPr>
            <p:cNvPr id="19" name="object 19"/>
            <p:cNvSpPr/>
            <p:nvPr/>
          </p:nvSpPr>
          <p:spPr>
            <a:xfrm>
              <a:off x="3985259" y="3713987"/>
              <a:ext cx="1391920" cy="739140"/>
            </a:xfrm>
            <a:custGeom>
              <a:avLst/>
              <a:gdLst/>
              <a:ahLst/>
              <a:cxnLst/>
              <a:rect l="l" t="t" r="r" b="b"/>
              <a:pathLst>
                <a:path w="1391920" h="739139">
                  <a:moveTo>
                    <a:pt x="1391411" y="739140"/>
                  </a:moveTo>
                  <a:lnTo>
                    <a:pt x="0" y="739140"/>
                  </a:lnTo>
                  <a:lnTo>
                    <a:pt x="0" y="0"/>
                  </a:lnTo>
                  <a:lnTo>
                    <a:pt x="1391411" y="0"/>
                  </a:lnTo>
                  <a:lnTo>
                    <a:pt x="1391411" y="739140"/>
                  </a:lnTo>
                  <a:close/>
                </a:path>
              </a:pathLst>
            </a:custGeom>
            <a:solidFill>
              <a:srgbClr val="99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80688" y="3709415"/>
              <a:ext cx="1400810" cy="748665"/>
            </a:xfrm>
            <a:custGeom>
              <a:avLst/>
              <a:gdLst/>
              <a:ahLst/>
              <a:cxnLst/>
              <a:rect l="l" t="t" r="r" b="b"/>
              <a:pathLst>
                <a:path w="1400810" h="748664">
                  <a:moveTo>
                    <a:pt x="1400555" y="748284"/>
                  </a:moveTo>
                  <a:lnTo>
                    <a:pt x="0" y="748284"/>
                  </a:lnTo>
                  <a:lnTo>
                    <a:pt x="0" y="0"/>
                  </a:lnTo>
                  <a:lnTo>
                    <a:pt x="1400555" y="0"/>
                  </a:lnTo>
                  <a:lnTo>
                    <a:pt x="1400555" y="4572"/>
                  </a:ln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lnTo>
                    <a:pt x="9144" y="739140"/>
                  </a:lnTo>
                  <a:lnTo>
                    <a:pt x="4572" y="739140"/>
                  </a:lnTo>
                  <a:lnTo>
                    <a:pt x="9144" y="743712"/>
                  </a:lnTo>
                  <a:lnTo>
                    <a:pt x="1400555" y="743712"/>
                  </a:lnTo>
                  <a:lnTo>
                    <a:pt x="1400555" y="748284"/>
                  </a:lnTo>
                  <a:close/>
                </a:path>
                <a:path w="1400810" h="748664">
                  <a:moveTo>
                    <a:pt x="9144" y="9144"/>
                  </a:move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close/>
                </a:path>
                <a:path w="1400810" h="748664">
                  <a:moveTo>
                    <a:pt x="1391412" y="9144"/>
                  </a:moveTo>
                  <a:lnTo>
                    <a:pt x="9144" y="9144"/>
                  </a:lnTo>
                  <a:lnTo>
                    <a:pt x="9144" y="4572"/>
                  </a:lnTo>
                  <a:lnTo>
                    <a:pt x="1391412" y="4572"/>
                  </a:lnTo>
                  <a:lnTo>
                    <a:pt x="1391412" y="9144"/>
                  </a:lnTo>
                  <a:close/>
                </a:path>
                <a:path w="1400810" h="748664">
                  <a:moveTo>
                    <a:pt x="1391412" y="743712"/>
                  </a:moveTo>
                  <a:lnTo>
                    <a:pt x="1391412" y="4572"/>
                  </a:lnTo>
                  <a:lnTo>
                    <a:pt x="1395984" y="9144"/>
                  </a:lnTo>
                  <a:lnTo>
                    <a:pt x="1400555" y="9144"/>
                  </a:lnTo>
                  <a:lnTo>
                    <a:pt x="1400555" y="739140"/>
                  </a:lnTo>
                  <a:lnTo>
                    <a:pt x="1395984" y="739140"/>
                  </a:lnTo>
                  <a:lnTo>
                    <a:pt x="1391412" y="743712"/>
                  </a:lnTo>
                  <a:close/>
                </a:path>
                <a:path w="1400810" h="748664">
                  <a:moveTo>
                    <a:pt x="1400555" y="9144"/>
                  </a:moveTo>
                  <a:lnTo>
                    <a:pt x="1395984" y="9144"/>
                  </a:lnTo>
                  <a:lnTo>
                    <a:pt x="1391412" y="4572"/>
                  </a:lnTo>
                  <a:lnTo>
                    <a:pt x="1400555" y="4572"/>
                  </a:lnTo>
                  <a:lnTo>
                    <a:pt x="1400555" y="9144"/>
                  </a:lnTo>
                  <a:close/>
                </a:path>
                <a:path w="1400810" h="748664">
                  <a:moveTo>
                    <a:pt x="9144" y="743712"/>
                  </a:moveTo>
                  <a:lnTo>
                    <a:pt x="4572" y="739140"/>
                  </a:lnTo>
                  <a:lnTo>
                    <a:pt x="9144" y="739140"/>
                  </a:lnTo>
                  <a:lnTo>
                    <a:pt x="9144" y="743712"/>
                  </a:lnTo>
                  <a:close/>
                </a:path>
                <a:path w="1400810" h="748664">
                  <a:moveTo>
                    <a:pt x="1391412" y="743712"/>
                  </a:moveTo>
                  <a:lnTo>
                    <a:pt x="9144" y="743712"/>
                  </a:lnTo>
                  <a:lnTo>
                    <a:pt x="9144" y="739140"/>
                  </a:lnTo>
                  <a:lnTo>
                    <a:pt x="1391412" y="739140"/>
                  </a:lnTo>
                  <a:lnTo>
                    <a:pt x="1391412" y="743712"/>
                  </a:lnTo>
                  <a:close/>
                </a:path>
                <a:path w="1400810" h="748664">
                  <a:moveTo>
                    <a:pt x="1400555" y="743712"/>
                  </a:moveTo>
                  <a:lnTo>
                    <a:pt x="1391412" y="743712"/>
                  </a:lnTo>
                  <a:lnTo>
                    <a:pt x="1395984" y="739140"/>
                  </a:lnTo>
                  <a:lnTo>
                    <a:pt x="1400555" y="739140"/>
                  </a:lnTo>
                  <a:lnTo>
                    <a:pt x="1400555" y="7437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063988" y="3882567"/>
            <a:ext cx="1224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Time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out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758" y="1639342"/>
            <a:ext cx="3524250" cy="237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7575">
              <a:lnSpc>
                <a:spcPts val="2420"/>
              </a:lnSpc>
              <a:spcBef>
                <a:spcPts val="100"/>
              </a:spcBef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Process</a:t>
            </a:r>
            <a:r>
              <a:rPr sz="2100" spc="-6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0" dirty="0">
                <a:solidFill>
                  <a:srgbClr val="0070BF"/>
                </a:solidFill>
                <a:latin typeface="Tahoma"/>
                <a:cs typeface="Tahoma"/>
              </a:rPr>
              <a:t>A</a:t>
            </a:r>
            <a:endParaRPr sz="2100">
              <a:latin typeface="Tahoma"/>
              <a:cs typeface="Tahoma"/>
            </a:endParaRPr>
          </a:p>
          <a:p>
            <a:pPr marL="307340" indent="-294640">
              <a:lnSpc>
                <a:spcPts val="2300"/>
              </a:lnSpc>
              <a:buAutoNum type="arabicPeriod"/>
              <a:tabLst>
                <a:tab pos="307340" algn="l"/>
              </a:tabLst>
            </a:pPr>
            <a:r>
              <a:rPr sz="2000" dirty="0">
                <a:latin typeface="Tahoma"/>
                <a:cs typeface="Tahoma"/>
              </a:rPr>
              <a:t>Read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value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70BF"/>
                </a:solidFill>
                <a:latin typeface="Consolas"/>
                <a:cs typeface="Consolas"/>
              </a:rPr>
              <a:t>in</a:t>
            </a:r>
            <a:r>
              <a:rPr sz="2000" spc="-484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2000" spc="-50" dirty="0">
                <a:latin typeface="Tahoma"/>
                <a:cs typeface="Tahoma"/>
              </a:rPr>
              <a:t>a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local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variable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70BF"/>
                </a:solidFill>
                <a:latin typeface="Consolas"/>
                <a:cs typeface="Consolas"/>
              </a:rPr>
              <a:t>next_free_slot</a:t>
            </a:r>
            <a:endParaRPr sz="2000">
              <a:latin typeface="Consolas"/>
              <a:cs typeface="Consolas"/>
            </a:endParaRPr>
          </a:p>
          <a:p>
            <a:pPr marL="12700" marR="434340" indent="294640">
              <a:lnSpc>
                <a:spcPts val="2320"/>
              </a:lnSpc>
              <a:spcBef>
                <a:spcPts val="1425"/>
              </a:spcBef>
              <a:buAutoNum type="arabicPeriod" startAt="2"/>
              <a:tabLst>
                <a:tab pos="307340" algn="l"/>
              </a:tabLst>
            </a:pPr>
            <a:r>
              <a:rPr sz="2000" dirty="0">
                <a:latin typeface="Tahoma"/>
                <a:cs typeface="Tahoma"/>
              </a:rPr>
              <a:t>Store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name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its</a:t>
            </a:r>
            <a:r>
              <a:rPr sz="2000" spc="-20" dirty="0">
                <a:latin typeface="Tahoma"/>
                <a:cs typeface="Tahoma"/>
              </a:rPr>
              <a:t> file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70BF"/>
                </a:solidFill>
                <a:latin typeface="Consolas"/>
                <a:cs typeface="Consolas"/>
              </a:rPr>
              <a:t>next_free_slot</a:t>
            </a:r>
            <a:endParaRPr sz="2000">
              <a:latin typeface="Consolas"/>
              <a:cs typeface="Consolas"/>
            </a:endParaRPr>
          </a:p>
          <a:p>
            <a:pPr marL="307340" indent="-294640">
              <a:lnSpc>
                <a:spcPct val="100000"/>
              </a:lnSpc>
              <a:spcBef>
                <a:spcPts val="535"/>
              </a:spcBef>
              <a:buAutoNum type="arabicPeriod" startAt="2"/>
              <a:tabLst>
                <a:tab pos="307340" algn="l"/>
              </a:tabLst>
            </a:pPr>
            <a:r>
              <a:rPr sz="2000" dirty="0">
                <a:latin typeface="Tahoma"/>
                <a:cs typeface="Tahoma"/>
              </a:rPr>
              <a:t>Increment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70BF"/>
                </a:solidFill>
                <a:latin typeface="Consolas"/>
                <a:cs typeface="Consolas"/>
              </a:rPr>
              <a:t>next_free_slot</a:t>
            </a:r>
            <a:endParaRPr sz="2000">
              <a:latin typeface="Consolas"/>
              <a:cs typeface="Consolas"/>
            </a:endParaRPr>
          </a:p>
          <a:p>
            <a:pPr marL="302260" indent="-289560">
              <a:lnSpc>
                <a:spcPct val="100000"/>
              </a:lnSpc>
              <a:buAutoNum type="arabicPeriod" startAt="2"/>
              <a:tabLst>
                <a:tab pos="302260" algn="l"/>
              </a:tabLst>
            </a:pPr>
            <a:r>
              <a:rPr sz="2000" dirty="0">
                <a:latin typeface="Tahoma"/>
                <a:cs typeface="Tahoma"/>
              </a:rPr>
              <a:t>Store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back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0070BF"/>
                </a:solidFill>
                <a:latin typeface="Consolas"/>
                <a:cs typeface="Consolas"/>
              </a:rPr>
              <a:t>in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32147" y="4503420"/>
            <a:ext cx="756285" cy="3708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38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sz="1800" spc="-10" dirty="0">
                <a:latin typeface="Tahoma"/>
                <a:cs typeface="Tahoma"/>
              </a:rPr>
              <a:t>A.cpp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554224" y="1200912"/>
            <a:ext cx="3904615" cy="3282950"/>
            <a:chOff x="2554224" y="1200912"/>
            <a:chExt cx="3904615" cy="3282950"/>
          </a:xfrm>
        </p:grpSpPr>
        <p:sp>
          <p:nvSpPr>
            <p:cNvPr id="25" name="object 25"/>
            <p:cNvSpPr/>
            <p:nvPr/>
          </p:nvSpPr>
          <p:spPr>
            <a:xfrm>
              <a:off x="2554224" y="1200912"/>
              <a:ext cx="3904615" cy="3282950"/>
            </a:xfrm>
            <a:custGeom>
              <a:avLst/>
              <a:gdLst/>
              <a:ahLst/>
              <a:cxnLst/>
              <a:rect l="l" t="t" r="r" b="b"/>
              <a:pathLst>
                <a:path w="3904615" h="3282950">
                  <a:moveTo>
                    <a:pt x="568451" y="3282695"/>
                  </a:moveTo>
                  <a:lnTo>
                    <a:pt x="0" y="2535936"/>
                  </a:lnTo>
                  <a:lnTo>
                    <a:pt x="3336036" y="0"/>
                  </a:lnTo>
                  <a:lnTo>
                    <a:pt x="3904488" y="746759"/>
                  </a:lnTo>
                  <a:lnTo>
                    <a:pt x="568451" y="3282695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5892" y="1466088"/>
              <a:ext cx="2913888" cy="2262124"/>
            </a:xfrm>
            <a:prstGeom prst="rect">
              <a:avLst/>
            </a:prstGeom>
          </p:spPr>
        </p:pic>
      </p:grpSp>
      <p:sp>
        <p:nvSpPr>
          <p:cNvPr id="27" name="object 27"/>
          <p:cNvSpPr/>
          <p:nvPr/>
        </p:nvSpPr>
        <p:spPr>
          <a:xfrm>
            <a:off x="3162299" y="5189220"/>
            <a:ext cx="765175" cy="690880"/>
          </a:xfrm>
          <a:custGeom>
            <a:avLst/>
            <a:gdLst/>
            <a:ahLst/>
            <a:cxnLst/>
            <a:rect l="l" t="t" r="r" b="b"/>
            <a:pathLst>
              <a:path w="765175" h="690879">
                <a:moveTo>
                  <a:pt x="706141" y="47375"/>
                </a:moveTo>
                <a:lnTo>
                  <a:pt x="684276" y="22860"/>
                </a:lnTo>
                <a:lnTo>
                  <a:pt x="765047" y="0"/>
                </a:lnTo>
                <a:lnTo>
                  <a:pt x="749807" y="39624"/>
                </a:lnTo>
                <a:lnTo>
                  <a:pt x="714756" y="39624"/>
                </a:lnTo>
                <a:lnTo>
                  <a:pt x="706141" y="47375"/>
                </a:lnTo>
                <a:close/>
              </a:path>
              <a:path w="765175" h="690879">
                <a:moveTo>
                  <a:pt x="713304" y="55406"/>
                </a:moveTo>
                <a:lnTo>
                  <a:pt x="706141" y="47375"/>
                </a:lnTo>
                <a:lnTo>
                  <a:pt x="714756" y="39624"/>
                </a:lnTo>
                <a:lnTo>
                  <a:pt x="722376" y="47244"/>
                </a:lnTo>
                <a:lnTo>
                  <a:pt x="713304" y="55406"/>
                </a:lnTo>
                <a:close/>
              </a:path>
              <a:path w="765175" h="690879">
                <a:moveTo>
                  <a:pt x="734568" y="79247"/>
                </a:moveTo>
                <a:lnTo>
                  <a:pt x="713304" y="55406"/>
                </a:lnTo>
                <a:lnTo>
                  <a:pt x="722376" y="47244"/>
                </a:lnTo>
                <a:lnTo>
                  <a:pt x="714756" y="39624"/>
                </a:lnTo>
                <a:lnTo>
                  <a:pt x="749807" y="39624"/>
                </a:lnTo>
                <a:lnTo>
                  <a:pt x="734568" y="79247"/>
                </a:lnTo>
                <a:close/>
              </a:path>
              <a:path w="765175" h="690879">
                <a:moveTo>
                  <a:pt x="7620" y="690372"/>
                </a:moveTo>
                <a:lnTo>
                  <a:pt x="0" y="682752"/>
                </a:lnTo>
                <a:lnTo>
                  <a:pt x="706141" y="47375"/>
                </a:lnTo>
                <a:lnTo>
                  <a:pt x="713304" y="55406"/>
                </a:lnTo>
                <a:lnTo>
                  <a:pt x="7620" y="690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Semaphores</a:t>
            </a:r>
            <a:r>
              <a:rPr spc="-140" dirty="0"/>
              <a:t> </a:t>
            </a:r>
            <a:r>
              <a:rPr spc="-10"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70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03383" y="1156210"/>
            <a:ext cx="8319134" cy="4647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Semaphores</a:t>
            </a:r>
            <a:r>
              <a:rPr sz="2100" spc="-3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can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be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used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to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solve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any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of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traditional</a:t>
            </a:r>
            <a:r>
              <a:rPr sz="2100" spc="-3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synchronization problems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70"/>
              </a:spcBef>
              <a:buFont typeface="Tahoma"/>
              <a:buChar char="•"/>
            </a:pPr>
            <a:endParaRPr sz="21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Semaphore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have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some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b="1" spc="-10" dirty="0">
                <a:latin typeface="Tahoma"/>
                <a:cs typeface="Tahoma"/>
              </a:rPr>
              <a:t>drawbacks</a:t>
            </a:r>
            <a:endParaRPr sz="21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They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are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essentially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shared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global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variables</a:t>
            </a:r>
            <a:endParaRPr sz="1900">
              <a:latin typeface="Tahoma"/>
              <a:cs typeface="Tahoma"/>
            </a:endParaRPr>
          </a:p>
          <a:p>
            <a:pPr marL="1155065" lvl="2" indent="-227965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1155065" algn="l"/>
              </a:tabLst>
            </a:pPr>
            <a:r>
              <a:rPr sz="1700" dirty="0">
                <a:latin typeface="Tahoma"/>
                <a:cs typeface="Tahoma"/>
              </a:rPr>
              <a:t>Can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potentially</a:t>
            </a:r>
            <a:r>
              <a:rPr sz="1700" spc="-3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be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accessed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anywhere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in</a:t>
            </a:r>
            <a:r>
              <a:rPr sz="1700" spc="-35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program</a:t>
            </a:r>
            <a:endParaRPr sz="1700">
              <a:latin typeface="Tahoma"/>
              <a:cs typeface="Tahoma"/>
            </a:endParaRPr>
          </a:p>
          <a:p>
            <a:pPr marL="756285" marR="154305" lvl="1" indent="-287020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No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connection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between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semaphore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and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data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being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controlled </a:t>
            </a:r>
            <a:r>
              <a:rPr sz="1900" dirty="0">
                <a:latin typeface="Tahoma"/>
                <a:cs typeface="Tahoma"/>
              </a:rPr>
              <a:t>by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semaphore</a:t>
            </a:r>
            <a:endParaRPr sz="1900">
              <a:latin typeface="Tahoma"/>
              <a:cs typeface="Tahoma"/>
            </a:endParaRPr>
          </a:p>
          <a:p>
            <a:pPr marL="756285" marR="496570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Used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both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for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critical</a:t>
            </a:r>
            <a:r>
              <a:rPr sz="1900" spc="-3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sections</a:t>
            </a:r>
            <a:r>
              <a:rPr sz="1900" spc="-3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(mutual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exclusion)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and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coordination </a:t>
            </a:r>
            <a:r>
              <a:rPr sz="1900" spc="-10" dirty="0">
                <a:latin typeface="Tahoma"/>
                <a:cs typeface="Tahoma"/>
              </a:rPr>
              <a:t>(scheduling)</a:t>
            </a:r>
            <a:endParaRPr sz="19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No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control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or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guarantee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of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proper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usage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05"/>
              </a:spcBef>
              <a:buFont typeface="Tahoma"/>
              <a:buChar char="–"/>
            </a:pPr>
            <a:endParaRPr sz="19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Sometimes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hard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to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use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and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prone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to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20" dirty="0">
                <a:latin typeface="Tahoma"/>
                <a:cs typeface="Tahoma"/>
              </a:rPr>
              <a:t>bugs</a:t>
            </a:r>
            <a:endParaRPr sz="21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64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Another</a:t>
            </a:r>
            <a:r>
              <a:rPr sz="1900" spc="-6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approach: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Use</a:t>
            </a:r>
            <a:r>
              <a:rPr sz="1900" spc="-7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programming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language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support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Monitors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383" y="1156210"/>
            <a:ext cx="4225925" cy="284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9065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Goal:</a:t>
            </a:r>
            <a:r>
              <a:rPr sz="2100" spc="-4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Avoid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problems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of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managing </a:t>
            </a:r>
            <a:r>
              <a:rPr sz="2100" dirty="0">
                <a:latin typeface="Tahoma"/>
                <a:cs typeface="Tahoma"/>
              </a:rPr>
              <a:t>multiple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semaphores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90"/>
              </a:spcBef>
            </a:pPr>
            <a:endParaRPr sz="21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Monitor</a:t>
            </a:r>
            <a:r>
              <a:rPr sz="2100" spc="-3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is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programming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language </a:t>
            </a:r>
            <a:r>
              <a:rPr sz="2100" dirty="0">
                <a:latin typeface="Tahoma"/>
                <a:cs typeface="Tahoma"/>
              </a:rPr>
              <a:t>construct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(not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spc="-25" dirty="0">
                <a:latin typeface="Tahoma"/>
                <a:cs typeface="Tahoma"/>
              </a:rPr>
              <a:t>OS)</a:t>
            </a:r>
            <a:endParaRPr sz="21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Controls</a:t>
            </a:r>
            <a:r>
              <a:rPr sz="2100" spc="-5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access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to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shared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100" spc="-20" dirty="0">
                <a:latin typeface="Tahoma"/>
                <a:cs typeface="Tahoma"/>
              </a:rPr>
              <a:t>data</a:t>
            </a:r>
            <a:endParaRPr sz="2100">
              <a:latin typeface="Tahoma"/>
              <a:cs typeface="Tahoma"/>
            </a:endParaRPr>
          </a:p>
          <a:p>
            <a:pPr marL="354965" marR="194310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	Synchronization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code</a:t>
            </a:r>
            <a:r>
              <a:rPr sz="2100" spc="-6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added</a:t>
            </a:r>
            <a:r>
              <a:rPr sz="2100" spc="-70" dirty="0">
                <a:latin typeface="Tahoma"/>
                <a:cs typeface="Tahoma"/>
              </a:rPr>
              <a:t> </a:t>
            </a:r>
            <a:r>
              <a:rPr sz="2100" spc="-25" dirty="0">
                <a:latin typeface="Tahoma"/>
                <a:cs typeface="Tahoma"/>
              </a:rPr>
              <a:t>by </a:t>
            </a:r>
            <a:r>
              <a:rPr sz="2100" dirty="0">
                <a:latin typeface="Tahoma"/>
                <a:cs typeface="Tahoma"/>
              </a:rPr>
              <a:t>compiler,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enforced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at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runtime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43500" y="1194816"/>
            <a:ext cx="3662679" cy="5047615"/>
            <a:chOff x="5143500" y="1194816"/>
            <a:chExt cx="3662679" cy="5047615"/>
          </a:xfrm>
        </p:grpSpPr>
        <p:sp>
          <p:nvSpPr>
            <p:cNvPr id="5" name="object 5"/>
            <p:cNvSpPr/>
            <p:nvPr/>
          </p:nvSpPr>
          <p:spPr>
            <a:xfrm>
              <a:off x="5148071" y="1199387"/>
              <a:ext cx="3653154" cy="5038725"/>
            </a:xfrm>
            <a:custGeom>
              <a:avLst/>
              <a:gdLst/>
              <a:ahLst/>
              <a:cxnLst/>
              <a:rect l="l" t="t" r="r" b="b"/>
              <a:pathLst>
                <a:path w="3653154" h="5038725">
                  <a:moveTo>
                    <a:pt x="3653028" y="5038344"/>
                  </a:moveTo>
                  <a:lnTo>
                    <a:pt x="0" y="5038344"/>
                  </a:lnTo>
                  <a:lnTo>
                    <a:pt x="0" y="0"/>
                  </a:lnTo>
                  <a:lnTo>
                    <a:pt x="3653028" y="0"/>
                  </a:lnTo>
                  <a:lnTo>
                    <a:pt x="3653028" y="5038344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43500" y="1194816"/>
              <a:ext cx="3662679" cy="5047615"/>
            </a:xfrm>
            <a:custGeom>
              <a:avLst/>
              <a:gdLst/>
              <a:ahLst/>
              <a:cxnLst/>
              <a:rect l="l" t="t" r="r" b="b"/>
              <a:pathLst>
                <a:path w="3662679" h="5047615">
                  <a:moveTo>
                    <a:pt x="3662172" y="5047487"/>
                  </a:moveTo>
                  <a:lnTo>
                    <a:pt x="0" y="5047487"/>
                  </a:lnTo>
                  <a:lnTo>
                    <a:pt x="0" y="0"/>
                  </a:lnTo>
                  <a:lnTo>
                    <a:pt x="3662172" y="0"/>
                  </a:lnTo>
                  <a:lnTo>
                    <a:pt x="3662172" y="4572"/>
                  </a:lnTo>
                  <a:lnTo>
                    <a:pt x="9144" y="4572"/>
                  </a:lnTo>
                  <a:lnTo>
                    <a:pt x="4572" y="10668"/>
                  </a:lnTo>
                  <a:lnTo>
                    <a:pt x="9144" y="10668"/>
                  </a:lnTo>
                  <a:lnTo>
                    <a:pt x="9144" y="5038344"/>
                  </a:lnTo>
                  <a:lnTo>
                    <a:pt x="4572" y="5038344"/>
                  </a:lnTo>
                  <a:lnTo>
                    <a:pt x="9144" y="5042916"/>
                  </a:lnTo>
                  <a:lnTo>
                    <a:pt x="3662172" y="5042916"/>
                  </a:lnTo>
                  <a:lnTo>
                    <a:pt x="3662172" y="5047487"/>
                  </a:lnTo>
                  <a:close/>
                </a:path>
                <a:path w="3662679" h="5047615">
                  <a:moveTo>
                    <a:pt x="9144" y="10668"/>
                  </a:moveTo>
                  <a:lnTo>
                    <a:pt x="4572" y="10668"/>
                  </a:lnTo>
                  <a:lnTo>
                    <a:pt x="9144" y="4572"/>
                  </a:lnTo>
                  <a:lnTo>
                    <a:pt x="9144" y="10668"/>
                  </a:lnTo>
                  <a:close/>
                </a:path>
                <a:path w="3662679" h="5047615">
                  <a:moveTo>
                    <a:pt x="3653028" y="10668"/>
                  </a:moveTo>
                  <a:lnTo>
                    <a:pt x="9144" y="10668"/>
                  </a:lnTo>
                  <a:lnTo>
                    <a:pt x="9144" y="4572"/>
                  </a:lnTo>
                  <a:lnTo>
                    <a:pt x="3653028" y="4572"/>
                  </a:lnTo>
                  <a:lnTo>
                    <a:pt x="3653028" y="10668"/>
                  </a:lnTo>
                  <a:close/>
                </a:path>
                <a:path w="3662679" h="5047615">
                  <a:moveTo>
                    <a:pt x="3653028" y="5042916"/>
                  </a:moveTo>
                  <a:lnTo>
                    <a:pt x="3653028" y="4572"/>
                  </a:lnTo>
                  <a:lnTo>
                    <a:pt x="3657600" y="10668"/>
                  </a:lnTo>
                  <a:lnTo>
                    <a:pt x="3662172" y="10668"/>
                  </a:lnTo>
                  <a:lnTo>
                    <a:pt x="3662172" y="5038344"/>
                  </a:lnTo>
                  <a:lnTo>
                    <a:pt x="3657600" y="5038344"/>
                  </a:lnTo>
                  <a:lnTo>
                    <a:pt x="3653028" y="5042916"/>
                  </a:lnTo>
                  <a:close/>
                </a:path>
                <a:path w="3662679" h="5047615">
                  <a:moveTo>
                    <a:pt x="3662172" y="10668"/>
                  </a:moveTo>
                  <a:lnTo>
                    <a:pt x="3657600" y="10668"/>
                  </a:lnTo>
                  <a:lnTo>
                    <a:pt x="3653028" y="4572"/>
                  </a:lnTo>
                  <a:lnTo>
                    <a:pt x="3662172" y="4572"/>
                  </a:lnTo>
                  <a:lnTo>
                    <a:pt x="3662172" y="10668"/>
                  </a:lnTo>
                  <a:close/>
                </a:path>
                <a:path w="3662679" h="5047615">
                  <a:moveTo>
                    <a:pt x="9144" y="5042916"/>
                  </a:moveTo>
                  <a:lnTo>
                    <a:pt x="4572" y="5038344"/>
                  </a:lnTo>
                  <a:lnTo>
                    <a:pt x="9144" y="5038344"/>
                  </a:lnTo>
                  <a:lnTo>
                    <a:pt x="9144" y="5042916"/>
                  </a:lnTo>
                  <a:close/>
                </a:path>
                <a:path w="3662679" h="5047615">
                  <a:moveTo>
                    <a:pt x="3653028" y="5042916"/>
                  </a:moveTo>
                  <a:lnTo>
                    <a:pt x="9144" y="5042916"/>
                  </a:lnTo>
                  <a:lnTo>
                    <a:pt x="9144" y="5038344"/>
                  </a:lnTo>
                  <a:lnTo>
                    <a:pt x="3653028" y="5038344"/>
                  </a:lnTo>
                  <a:lnTo>
                    <a:pt x="3653028" y="5042916"/>
                  </a:lnTo>
                  <a:close/>
                </a:path>
                <a:path w="3662679" h="5047615">
                  <a:moveTo>
                    <a:pt x="3662172" y="5042916"/>
                  </a:moveTo>
                  <a:lnTo>
                    <a:pt x="3653028" y="5042916"/>
                  </a:lnTo>
                  <a:lnTo>
                    <a:pt x="3657600" y="5038344"/>
                  </a:lnTo>
                  <a:lnTo>
                    <a:pt x="3662172" y="5038344"/>
                  </a:lnTo>
                  <a:lnTo>
                    <a:pt x="3662172" y="50429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27920" y="1142512"/>
            <a:ext cx="2625090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600" b="1" dirty="0">
                <a:latin typeface="Consolas"/>
                <a:cs typeface="Consolas"/>
              </a:rPr>
              <a:t>monitor</a:t>
            </a:r>
            <a:r>
              <a:rPr sz="1600" b="1" spc="75" dirty="0">
                <a:latin typeface="Consolas"/>
                <a:cs typeface="Consolas"/>
              </a:rPr>
              <a:t> </a:t>
            </a:r>
            <a:r>
              <a:rPr sz="1800" spc="-20" dirty="0">
                <a:latin typeface="Consolas"/>
                <a:cs typeface="Consolas"/>
              </a:rPr>
              <a:t>name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354965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onsolas"/>
                <a:cs typeface="Consolas"/>
              </a:rPr>
              <a:t>//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shared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variable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71</a:t>
            </a:fld>
            <a:endParaRPr spc="-25"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751769" y="2585583"/>
          <a:ext cx="2441574" cy="2202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7695">
                <a:tc>
                  <a:txBody>
                    <a:bodyPr/>
                    <a:lstStyle/>
                    <a:p>
                      <a:pPr marL="31750">
                        <a:lnSpc>
                          <a:spcPts val="1655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procedure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spc="-50" dirty="0">
                          <a:latin typeface="Consolas"/>
                          <a:cs typeface="Consolas"/>
                        </a:rPr>
                        <a:t>…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95"/>
                        </a:lnSpc>
                      </a:pPr>
                      <a:r>
                        <a:rPr sz="1800" spc="-25" dirty="0">
                          <a:latin typeface="Consolas"/>
                          <a:cs typeface="Consolas"/>
                        </a:rPr>
                        <a:t>P1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8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… ) 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marL="31750">
                        <a:lnSpc>
                          <a:spcPts val="2095"/>
                        </a:lnSpc>
                      </a:pPr>
                      <a:r>
                        <a:rPr sz="1800" spc="-50" dirty="0">
                          <a:latin typeface="Consolas"/>
                          <a:cs typeface="Consolas"/>
                        </a:rPr>
                        <a:t>}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marL="31750">
                        <a:lnSpc>
                          <a:spcPts val="2095"/>
                        </a:lnSpc>
                      </a:pPr>
                      <a:r>
                        <a:rPr sz="1800" spc="-50" dirty="0">
                          <a:latin typeface="Consolas"/>
                          <a:cs typeface="Consolas"/>
                        </a:rPr>
                        <a:t>…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procedure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95"/>
                        </a:lnSpc>
                      </a:pPr>
                      <a:r>
                        <a:rPr sz="1800" spc="-25" dirty="0">
                          <a:latin typeface="Consolas"/>
                          <a:cs typeface="Consolas"/>
                        </a:rPr>
                        <a:t>PN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095"/>
                        </a:lnSpc>
                      </a:pPr>
                      <a:r>
                        <a:rPr sz="1800" spc="-20" dirty="0">
                          <a:latin typeface="Consolas"/>
                          <a:cs typeface="Consolas"/>
                        </a:rPr>
                        <a:t>(…){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marL="31750">
                        <a:lnSpc>
                          <a:spcPts val="2095"/>
                        </a:lnSpc>
                      </a:pPr>
                      <a:r>
                        <a:rPr sz="1800" spc="-50" dirty="0">
                          <a:latin typeface="Consolas"/>
                          <a:cs typeface="Consolas"/>
                        </a:rPr>
                        <a:t>…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31750">
                        <a:lnSpc>
                          <a:spcPts val="2095"/>
                        </a:lnSpc>
                      </a:pPr>
                      <a:r>
                        <a:rPr sz="1800" spc="-50" dirty="0">
                          <a:latin typeface="Consolas"/>
                          <a:cs typeface="Consolas"/>
                        </a:rPr>
                        <a:t>}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770819" y="4763570"/>
            <a:ext cx="2366645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530"/>
              </a:spcBef>
            </a:pPr>
            <a:r>
              <a:rPr sz="1600" b="1" dirty="0">
                <a:latin typeface="Consolas"/>
                <a:cs typeface="Consolas"/>
              </a:rPr>
              <a:t>initialization</a:t>
            </a:r>
            <a:r>
              <a:rPr sz="1600" b="1" spc="7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(…)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5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44450">
              <a:lnSpc>
                <a:spcPct val="100000"/>
              </a:lnSpc>
              <a:spcBef>
                <a:spcPts val="430"/>
              </a:spcBef>
            </a:pPr>
            <a:r>
              <a:rPr sz="1800" spc="-50" dirty="0">
                <a:latin typeface="Consolas"/>
                <a:cs typeface="Consolas"/>
              </a:rPr>
              <a:t>…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27920" y="5805868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Monitors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383" y="1156210"/>
            <a:ext cx="46316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Tahoma"/>
                <a:cs typeface="Tahoma"/>
              </a:rPr>
              <a:t>A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monitor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guarantees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mutual</a:t>
            </a:r>
            <a:r>
              <a:rPr sz="2100" spc="-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exclusion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383" y="1540241"/>
            <a:ext cx="4523105" cy="369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26225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	Only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one</a:t>
            </a:r>
            <a:r>
              <a:rPr sz="2100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thread</a:t>
            </a:r>
            <a:r>
              <a:rPr sz="2100" spc="-3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can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execute</a:t>
            </a:r>
            <a:r>
              <a:rPr sz="2100" spc="-5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25" dirty="0">
                <a:latin typeface="Tahoma"/>
                <a:cs typeface="Tahoma"/>
              </a:rPr>
              <a:t>any </a:t>
            </a:r>
            <a:r>
              <a:rPr sz="2100" dirty="0">
                <a:latin typeface="Tahoma"/>
                <a:cs typeface="Tahoma"/>
              </a:rPr>
              <a:t>monitor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procedure</a:t>
            </a:r>
            <a:r>
              <a:rPr sz="2100" spc="-3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at</a:t>
            </a:r>
            <a:r>
              <a:rPr sz="2100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any</a:t>
            </a:r>
            <a:r>
              <a:rPr sz="2100" spc="-3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20" dirty="0">
                <a:solidFill>
                  <a:srgbClr val="0070BF"/>
                </a:solidFill>
                <a:latin typeface="Tahoma"/>
                <a:cs typeface="Tahoma"/>
              </a:rPr>
              <a:t>time</a:t>
            </a:r>
            <a:endParaRPr sz="21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The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thread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is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“in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monitor”</a:t>
            </a:r>
            <a:endParaRPr sz="1900">
              <a:latin typeface="Tahoma"/>
              <a:cs typeface="Tahoma"/>
            </a:endParaRPr>
          </a:p>
          <a:p>
            <a:pPr marL="354965" marR="146685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	If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second</a:t>
            </a:r>
            <a:r>
              <a:rPr sz="2100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thread</a:t>
            </a:r>
            <a:r>
              <a:rPr sz="2100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invokes</a:t>
            </a:r>
            <a:r>
              <a:rPr sz="2100" spc="-3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0" dirty="0">
                <a:latin typeface="Tahoma"/>
                <a:cs typeface="Tahoma"/>
              </a:rPr>
              <a:t>a </a:t>
            </a:r>
            <a:r>
              <a:rPr sz="2100" dirty="0">
                <a:latin typeface="Tahoma"/>
                <a:cs typeface="Tahoma"/>
              </a:rPr>
              <a:t>monitor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procedure</a:t>
            </a:r>
            <a:r>
              <a:rPr sz="2100" spc="-3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when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first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thread</a:t>
            </a:r>
            <a:r>
              <a:rPr sz="2100" spc="-3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is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already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executing</a:t>
            </a:r>
            <a:r>
              <a:rPr sz="2100" spc="-6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one,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spc="-25" dirty="0">
                <a:latin typeface="Tahoma"/>
                <a:cs typeface="Tahoma"/>
              </a:rPr>
              <a:t>it 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blocks</a:t>
            </a:r>
            <a:endParaRPr sz="2100">
              <a:latin typeface="Tahoma"/>
              <a:cs typeface="Tahoma"/>
            </a:endParaRPr>
          </a:p>
          <a:p>
            <a:pPr marL="756285" marR="130810" lvl="1" indent="-287020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So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monitor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has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have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spc="-20" dirty="0">
                <a:solidFill>
                  <a:srgbClr val="0070BF"/>
                </a:solidFill>
                <a:latin typeface="Tahoma"/>
                <a:cs typeface="Tahoma"/>
              </a:rPr>
              <a:t>wait 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queue</a:t>
            </a:r>
            <a:r>
              <a:rPr sz="1900" spc="-10" dirty="0">
                <a:latin typeface="Tahoma"/>
                <a:cs typeface="Tahoma"/>
              </a:rPr>
              <a:t>…</a:t>
            </a:r>
            <a:endParaRPr sz="1900">
              <a:latin typeface="Tahoma"/>
              <a:cs typeface="Tahoma"/>
            </a:endParaRPr>
          </a:p>
          <a:p>
            <a:pPr marL="354965" marR="508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	If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thread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within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monitor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blocks, </a:t>
            </a:r>
            <a:r>
              <a:rPr sz="2100" dirty="0">
                <a:latin typeface="Tahoma"/>
                <a:cs typeface="Tahoma"/>
              </a:rPr>
              <a:t>another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one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can </a:t>
            </a:r>
            <a:r>
              <a:rPr sz="2100" spc="-20" dirty="0">
                <a:latin typeface="Tahoma"/>
                <a:cs typeface="Tahoma"/>
              </a:rPr>
              <a:t>enter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43500" y="1194816"/>
            <a:ext cx="3662679" cy="5047615"/>
            <a:chOff x="5143500" y="1194816"/>
            <a:chExt cx="3662679" cy="5047615"/>
          </a:xfrm>
        </p:grpSpPr>
        <p:sp>
          <p:nvSpPr>
            <p:cNvPr id="6" name="object 6"/>
            <p:cNvSpPr/>
            <p:nvPr/>
          </p:nvSpPr>
          <p:spPr>
            <a:xfrm>
              <a:off x="5148071" y="1199387"/>
              <a:ext cx="3653154" cy="5038725"/>
            </a:xfrm>
            <a:custGeom>
              <a:avLst/>
              <a:gdLst/>
              <a:ahLst/>
              <a:cxnLst/>
              <a:rect l="l" t="t" r="r" b="b"/>
              <a:pathLst>
                <a:path w="3653154" h="5038725">
                  <a:moveTo>
                    <a:pt x="3653028" y="5038344"/>
                  </a:moveTo>
                  <a:lnTo>
                    <a:pt x="0" y="5038344"/>
                  </a:lnTo>
                  <a:lnTo>
                    <a:pt x="0" y="0"/>
                  </a:lnTo>
                  <a:lnTo>
                    <a:pt x="3653028" y="0"/>
                  </a:lnTo>
                  <a:lnTo>
                    <a:pt x="3653028" y="5038344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43500" y="1194816"/>
              <a:ext cx="3662679" cy="5047615"/>
            </a:xfrm>
            <a:custGeom>
              <a:avLst/>
              <a:gdLst/>
              <a:ahLst/>
              <a:cxnLst/>
              <a:rect l="l" t="t" r="r" b="b"/>
              <a:pathLst>
                <a:path w="3662679" h="5047615">
                  <a:moveTo>
                    <a:pt x="3662172" y="5047487"/>
                  </a:moveTo>
                  <a:lnTo>
                    <a:pt x="0" y="5047487"/>
                  </a:lnTo>
                  <a:lnTo>
                    <a:pt x="0" y="0"/>
                  </a:lnTo>
                  <a:lnTo>
                    <a:pt x="3662172" y="0"/>
                  </a:lnTo>
                  <a:lnTo>
                    <a:pt x="3662172" y="4572"/>
                  </a:lnTo>
                  <a:lnTo>
                    <a:pt x="9144" y="4572"/>
                  </a:lnTo>
                  <a:lnTo>
                    <a:pt x="4572" y="10668"/>
                  </a:lnTo>
                  <a:lnTo>
                    <a:pt x="9144" y="10668"/>
                  </a:lnTo>
                  <a:lnTo>
                    <a:pt x="9144" y="5038344"/>
                  </a:lnTo>
                  <a:lnTo>
                    <a:pt x="4572" y="5038344"/>
                  </a:lnTo>
                  <a:lnTo>
                    <a:pt x="9144" y="5042916"/>
                  </a:lnTo>
                  <a:lnTo>
                    <a:pt x="3662172" y="5042916"/>
                  </a:lnTo>
                  <a:lnTo>
                    <a:pt x="3662172" y="5047487"/>
                  </a:lnTo>
                  <a:close/>
                </a:path>
                <a:path w="3662679" h="5047615">
                  <a:moveTo>
                    <a:pt x="9144" y="10668"/>
                  </a:moveTo>
                  <a:lnTo>
                    <a:pt x="4572" y="10668"/>
                  </a:lnTo>
                  <a:lnTo>
                    <a:pt x="9144" y="4572"/>
                  </a:lnTo>
                  <a:lnTo>
                    <a:pt x="9144" y="10668"/>
                  </a:lnTo>
                  <a:close/>
                </a:path>
                <a:path w="3662679" h="5047615">
                  <a:moveTo>
                    <a:pt x="3653028" y="10668"/>
                  </a:moveTo>
                  <a:lnTo>
                    <a:pt x="9144" y="10668"/>
                  </a:lnTo>
                  <a:lnTo>
                    <a:pt x="9144" y="4572"/>
                  </a:lnTo>
                  <a:lnTo>
                    <a:pt x="3653028" y="4572"/>
                  </a:lnTo>
                  <a:lnTo>
                    <a:pt x="3653028" y="10668"/>
                  </a:lnTo>
                  <a:close/>
                </a:path>
                <a:path w="3662679" h="5047615">
                  <a:moveTo>
                    <a:pt x="3653028" y="5042916"/>
                  </a:moveTo>
                  <a:lnTo>
                    <a:pt x="3653028" y="4572"/>
                  </a:lnTo>
                  <a:lnTo>
                    <a:pt x="3657600" y="10668"/>
                  </a:lnTo>
                  <a:lnTo>
                    <a:pt x="3662172" y="10668"/>
                  </a:lnTo>
                  <a:lnTo>
                    <a:pt x="3662172" y="5038344"/>
                  </a:lnTo>
                  <a:lnTo>
                    <a:pt x="3657600" y="5038344"/>
                  </a:lnTo>
                  <a:lnTo>
                    <a:pt x="3653028" y="5042916"/>
                  </a:lnTo>
                  <a:close/>
                </a:path>
                <a:path w="3662679" h="5047615">
                  <a:moveTo>
                    <a:pt x="3662172" y="10668"/>
                  </a:moveTo>
                  <a:lnTo>
                    <a:pt x="3657600" y="10668"/>
                  </a:lnTo>
                  <a:lnTo>
                    <a:pt x="3653028" y="4572"/>
                  </a:lnTo>
                  <a:lnTo>
                    <a:pt x="3662172" y="4572"/>
                  </a:lnTo>
                  <a:lnTo>
                    <a:pt x="3662172" y="10668"/>
                  </a:lnTo>
                  <a:close/>
                </a:path>
                <a:path w="3662679" h="5047615">
                  <a:moveTo>
                    <a:pt x="9144" y="5042916"/>
                  </a:moveTo>
                  <a:lnTo>
                    <a:pt x="4572" y="5038344"/>
                  </a:lnTo>
                  <a:lnTo>
                    <a:pt x="9144" y="5038344"/>
                  </a:lnTo>
                  <a:lnTo>
                    <a:pt x="9144" y="5042916"/>
                  </a:lnTo>
                  <a:close/>
                </a:path>
                <a:path w="3662679" h="5047615">
                  <a:moveTo>
                    <a:pt x="3653028" y="5042916"/>
                  </a:moveTo>
                  <a:lnTo>
                    <a:pt x="9144" y="5042916"/>
                  </a:lnTo>
                  <a:lnTo>
                    <a:pt x="9144" y="5038344"/>
                  </a:lnTo>
                  <a:lnTo>
                    <a:pt x="3653028" y="5038344"/>
                  </a:lnTo>
                  <a:lnTo>
                    <a:pt x="3653028" y="5042916"/>
                  </a:lnTo>
                  <a:close/>
                </a:path>
                <a:path w="3662679" h="5047615">
                  <a:moveTo>
                    <a:pt x="3662172" y="5042916"/>
                  </a:moveTo>
                  <a:lnTo>
                    <a:pt x="3653028" y="5042916"/>
                  </a:lnTo>
                  <a:lnTo>
                    <a:pt x="3657600" y="5038344"/>
                  </a:lnTo>
                  <a:lnTo>
                    <a:pt x="3662172" y="5038344"/>
                  </a:lnTo>
                  <a:lnTo>
                    <a:pt x="3662172" y="50429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27920" y="1142512"/>
            <a:ext cx="2625090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600" b="1" dirty="0">
                <a:latin typeface="Consolas"/>
                <a:cs typeface="Consolas"/>
              </a:rPr>
              <a:t>monitor</a:t>
            </a:r>
            <a:r>
              <a:rPr sz="1600" b="1" spc="75" dirty="0">
                <a:latin typeface="Consolas"/>
                <a:cs typeface="Consolas"/>
              </a:rPr>
              <a:t> </a:t>
            </a:r>
            <a:r>
              <a:rPr sz="1800" spc="-20" dirty="0">
                <a:latin typeface="Consolas"/>
                <a:cs typeface="Consolas"/>
              </a:rPr>
              <a:t>name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354965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onsolas"/>
                <a:cs typeface="Consolas"/>
              </a:rPr>
              <a:t>//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shared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variable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72</a:t>
            </a:fld>
            <a:endParaRPr spc="-25"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51769" y="2585583"/>
          <a:ext cx="2440939" cy="3188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7695">
                <a:tc>
                  <a:txBody>
                    <a:bodyPr/>
                    <a:lstStyle/>
                    <a:p>
                      <a:pPr marL="31750">
                        <a:lnSpc>
                          <a:spcPts val="1655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procedure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spc="-50" dirty="0">
                          <a:latin typeface="Consolas"/>
                          <a:cs typeface="Consolas"/>
                        </a:rPr>
                        <a:t>…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95"/>
                        </a:lnSpc>
                      </a:pPr>
                      <a:r>
                        <a:rPr sz="1800" spc="-25" dirty="0">
                          <a:latin typeface="Consolas"/>
                          <a:cs typeface="Consolas"/>
                        </a:rPr>
                        <a:t>P1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1594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8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… ) 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marL="31750">
                        <a:lnSpc>
                          <a:spcPts val="2095"/>
                        </a:lnSpc>
                      </a:pPr>
                      <a:r>
                        <a:rPr sz="1800" spc="-50" dirty="0">
                          <a:latin typeface="Consolas"/>
                          <a:cs typeface="Consolas"/>
                        </a:rPr>
                        <a:t>}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marL="31750">
                        <a:lnSpc>
                          <a:spcPts val="2095"/>
                        </a:lnSpc>
                      </a:pPr>
                      <a:r>
                        <a:rPr sz="1800" spc="-50" dirty="0">
                          <a:latin typeface="Consolas"/>
                          <a:cs typeface="Consolas"/>
                        </a:rPr>
                        <a:t>…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procedure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95"/>
                        </a:lnSpc>
                      </a:pPr>
                      <a:r>
                        <a:rPr sz="1800" spc="-25" dirty="0">
                          <a:latin typeface="Consolas"/>
                          <a:cs typeface="Consolas"/>
                        </a:rPr>
                        <a:t>PN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1594">
                        <a:lnSpc>
                          <a:spcPts val="2095"/>
                        </a:lnSpc>
                      </a:pPr>
                      <a:r>
                        <a:rPr sz="1800" spc="-20" dirty="0">
                          <a:latin typeface="Consolas"/>
                          <a:cs typeface="Consolas"/>
                        </a:rPr>
                        <a:t>(…){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marL="31750">
                        <a:lnSpc>
                          <a:spcPts val="2095"/>
                        </a:lnSpc>
                      </a:pPr>
                      <a:r>
                        <a:rPr sz="1800" spc="-50" dirty="0">
                          <a:latin typeface="Consolas"/>
                          <a:cs typeface="Consolas"/>
                        </a:rPr>
                        <a:t>…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31750">
                        <a:lnSpc>
                          <a:spcPts val="2095"/>
                        </a:lnSpc>
                      </a:pPr>
                      <a:r>
                        <a:rPr sz="1800" spc="-50" dirty="0">
                          <a:latin typeface="Consolas"/>
                          <a:cs typeface="Consolas"/>
                        </a:rPr>
                        <a:t>}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095">
                <a:tc gridSpan="3"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initialization</a:t>
                      </a:r>
                      <a:r>
                        <a:rPr sz="1600" b="1" spc="7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(…)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412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0" dirty="0"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4127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930">
                <a:tc gridSpan="3">
                  <a:txBody>
                    <a:bodyPr/>
                    <a:lstStyle/>
                    <a:p>
                      <a:pPr marL="63500">
                        <a:lnSpc>
                          <a:spcPts val="2095"/>
                        </a:lnSpc>
                      </a:pPr>
                      <a:r>
                        <a:rPr sz="1800" spc="-50" dirty="0">
                          <a:latin typeface="Consolas"/>
                          <a:cs typeface="Consolas"/>
                        </a:rPr>
                        <a:t>…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765">
                <a:tc gridSpan="3">
                  <a:txBody>
                    <a:bodyPr/>
                    <a:lstStyle/>
                    <a:p>
                      <a:pPr marL="31750">
                        <a:lnSpc>
                          <a:spcPts val="2095"/>
                        </a:lnSpc>
                      </a:pPr>
                      <a:r>
                        <a:rPr sz="1800" spc="-50" dirty="0">
                          <a:latin typeface="Consolas"/>
                          <a:cs typeface="Consolas"/>
                        </a:rPr>
                        <a:t>}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5427920" y="5805868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Monitors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15083" y="1697736"/>
            <a:ext cx="5986780" cy="3968750"/>
            <a:chOff x="1815083" y="1697736"/>
            <a:chExt cx="5986780" cy="3968750"/>
          </a:xfrm>
        </p:grpSpPr>
        <p:sp>
          <p:nvSpPr>
            <p:cNvPr id="4" name="object 4"/>
            <p:cNvSpPr/>
            <p:nvPr/>
          </p:nvSpPr>
          <p:spPr>
            <a:xfrm>
              <a:off x="1819655" y="1702308"/>
              <a:ext cx="2306320" cy="3671570"/>
            </a:xfrm>
            <a:custGeom>
              <a:avLst/>
              <a:gdLst/>
              <a:ahLst/>
              <a:cxnLst/>
              <a:rect l="l" t="t" r="r" b="b"/>
              <a:pathLst>
                <a:path w="2306320" h="3671570">
                  <a:moveTo>
                    <a:pt x="2305812" y="3671315"/>
                  </a:moveTo>
                  <a:lnTo>
                    <a:pt x="0" y="3671315"/>
                  </a:lnTo>
                  <a:lnTo>
                    <a:pt x="0" y="0"/>
                  </a:lnTo>
                  <a:lnTo>
                    <a:pt x="2305812" y="0"/>
                  </a:lnTo>
                  <a:lnTo>
                    <a:pt x="2305812" y="3671315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15083" y="1697736"/>
              <a:ext cx="2315210" cy="3680460"/>
            </a:xfrm>
            <a:custGeom>
              <a:avLst/>
              <a:gdLst/>
              <a:ahLst/>
              <a:cxnLst/>
              <a:rect l="l" t="t" r="r" b="b"/>
              <a:pathLst>
                <a:path w="2315210" h="3680460">
                  <a:moveTo>
                    <a:pt x="2314956" y="3680460"/>
                  </a:moveTo>
                  <a:lnTo>
                    <a:pt x="0" y="3680460"/>
                  </a:lnTo>
                  <a:lnTo>
                    <a:pt x="0" y="0"/>
                  </a:lnTo>
                  <a:lnTo>
                    <a:pt x="2314956" y="0"/>
                  </a:lnTo>
                  <a:lnTo>
                    <a:pt x="2314956" y="4572"/>
                  </a:ln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lnTo>
                    <a:pt x="9144" y="3671316"/>
                  </a:lnTo>
                  <a:lnTo>
                    <a:pt x="4572" y="3671316"/>
                  </a:lnTo>
                  <a:lnTo>
                    <a:pt x="9144" y="3675888"/>
                  </a:lnTo>
                  <a:lnTo>
                    <a:pt x="2314956" y="3675888"/>
                  </a:lnTo>
                  <a:lnTo>
                    <a:pt x="2314956" y="3680460"/>
                  </a:lnTo>
                  <a:close/>
                </a:path>
                <a:path w="2315210" h="3680460">
                  <a:moveTo>
                    <a:pt x="9144" y="9144"/>
                  </a:move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close/>
                </a:path>
                <a:path w="2315210" h="3680460">
                  <a:moveTo>
                    <a:pt x="2304288" y="9144"/>
                  </a:moveTo>
                  <a:lnTo>
                    <a:pt x="9144" y="9144"/>
                  </a:lnTo>
                  <a:lnTo>
                    <a:pt x="9144" y="4572"/>
                  </a:lnTo>
                  <a:lnTo>
                    <a:pt x="2304288" y="4572"/>
                  </a:lnTo>
                  <a:lnTo>
                    <a:pt x="2304288" y="9144"/>
                  </a:lnTo>
                  <a:close/>
                </a:path>
                <a:path w="2315210" h="3680460">
                  <a:moveTo>
                    <a:pt x="2304288" y="3675888"/>
                  </a:moveTo>
                  <a:lnTo>
                    <a:pt x="2304288" y="4572"/>
                  </a:lnTo>
                  <a:lnTo>
                    <a:pt x="2310384" y="9144"/>
                  </a:lnTo>
                  <a:lnTo>
                    <a:pt x="2314956" y="9144"/>
                  </a:lnTo>
                  <a:lnTo>
                    <a:pt x="2314956" y="3671316"/>
                  </a:lnTo>
                  <a:lnTo>
                    <a:pt x="2310384" y="3671316"/>
                  </a:lnTo>
                  <a:lnTo>
                    <a:pt x="2304288" y="3675888"/>
                  </a:lnTo>
                  <a:close/>
                </a:path>
                <a:path w="2315210" h="3680460">
                  <a:moveTo>
                    <a:pt x="2314956" y="9144"/>
                  </a:moveTo>
                  <a:lnTo>
                    <a:pt x="2310384" y="9144"/>
                  </a:lnTo>
                  <a:lnTo>
                    <a:pt x="2304288" y="4572"/>
                  </a:lnTo>
                  <a:lnTo>
                    <a:pt x="2314956" y="4572"/>
                  </a:lnTo>
                  <a:lnTo>
                    <a:pt x="2314956" y="9144"/>
                  </a:lnTo>
                  <a:close/>
                </a:path>
                <a:path w="2315210" h="3680460">
                  <a:moveTo>
                    <a:pt x="9144" y="3675888"/>
                  </a:moveTo>
                  <a:lnTo>
                    <a:pt x="4572" y="3671316"/>
                  </a:lnTo>
                  <a:lnTo>
                    <a:pt x="9144" y="3671316"/>
                  </a:lnTo>
                  <a:lnTo>
                    <a:pt x="9144" y="3675888"/>
                  </a:lnTo>
                  <a:close/>
                </a:path>
                <a:path w="2315210" h="3680460">
                  <a:moveTo>
                    <a:pt x="2304288" y="3675888"/>
                  </a:moveTo>
                  <a:lnTo>
                    <a:pt x="9144" y="3675888"/>
                  </a:lnTo>
                  <a:lnTo>
                    <a:pt x="9144" y="3671316"/>
                  </a:lnTo>
                  <a:lnTo>
                    <a:pt x="2304288" y="3671316"/>
                  </a:lnTo>
                  <a:lnTo>
                    <a:pt x="2304288" y="3675888"/>
                  </a:lnTo>
                  <a:close/>
                </a:path>
                <a:path w="2315210" h="3680460">
                  <a:moveTo>
                    <a:pt x="2314956" y="3675888"/>
                  </a:moveTo>
                  <a:lnTo>
                    <a:pt x="2304288" y="3675888"/>
                  </a:lnTo>
                  <a:lnTo>
                    <a:pt x="2310384" y="3671316"/>
                  </a:lnTo>
                  <a:lnTo>
                    <a:pt x="2314956" y="3671316"/>
                  </a:lnTo>
                  <a:lnTo>
                    <a:pt x="2314956" y="36758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19655" y="1702308"/>
              <a:ext cx="2304415" cy="792480"/>
            </a:xfrm>
            <a:custGeom>
              <a:avLst/>
              <a:gdLst/>
              <a:ahLst/>
              <a:cxnLst/>
              <a:rect l="l" t="t" r="r" b="b"/>
              <a:pathLst>
                <a:path w="2304415" h="792480">
                  <a:moveTo>
                    <a:pt x="2304287" y="792480"/>
                  </a:moveTo>
                  <a:lnTo>
                    <a:pt x="0" y="792480"/>
                  </a:lnTo>
                  <a:lnTo>
                    <a:pt x="0" y="0"/>
                  </a:lnTo>
                  <a:lnTo>
                    <a:pt x="2304287" y="0"/>
                  </a:lnTo>
                  <a:lnTo>
                    <a:pt x="2304287" y="7924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15083" y="1697736"/>
              <a:ext cx="2313940" cy="802005"/>
            </a:xfrm>
            <a:custGeom>
              <a:avLst/>
              <a:gdLst/>
              <a:ahLst/>
              <a:cxnLst/>
              <a:rect l="l" t="t" r="r" b="b"/>
              <a:pathLst>
                <a:path w="2313940" h="802005">
                  <a:moveTo>
                    <a:pt x="2313432" y="801624"/>
                  </a:moveTo>
                  <a:lnTo>
                    <a:pt x="0" y="801624"/>
                  </a:lnTo>
                  <a:lnTo>
                    <a:pt x="0" y="0"/>
                  </a:lnTo>
                  <a:lnTo>
                    <a:pt x="2313432" y="0"/>
                  </a:lnTo>
                  <a:lnTo>
                    <a:pt x="2313432" y="4572"/>
                  </a:ln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lnTo>
                    <a:pt x="9144" y="792479"/>
                  </a:lnTo>
                  <a:lnTo>
                    <a:pt x="4572" y="792479"/>
                  </a:lnTo>
                  <a:lnTo>
                    <a:pt x="9144" y="797052"/>
                  </a:lnTo>
                  <a:lnTo>
                    <a:pt x="2313432" y="797052"/>
                  </a:lnTo>
                  <a:lnTo>
                    <a:pt x="2313432" y="801624"/>
                  </a:lnTo>
                  <a:close/>
                </a:path>
                <a:path w="2313940" h="802005">
                  <a:moveTo>
                    <a:pt x="9144" y="9144"/>
                  </a:move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close/>
                </a:path>
                <a:path w="2313940" h="802005">
                  <a:moveTo>
                    <a:pt x="2302764" y="9144"/>
                  </a:moveTo>
                  <a:lnTo>
                    <a:pt x="9144" y="9144"/>
                  </a:lnTo>
                  <a:lnTo>
                    <a:pt x="9144" y="4572"/>
                  </a:lnTo>
                  <a:lnTo>
                    <a:pt x="2302764" y="4572"/>
                  </a:lnTo>
                  <a:lnTo>
                    <a:pt x="2302764" y="9144"/>
                  </a:lnTo>
                  <a:close/>
                </a:path>
                <a:path w="2313940" h="802005">
                  <a:moveTo>
                    <a:pt x="2302764" y="797052"/>
                  </a:moveTo>
                  <a:lnTo>
                    <a:pt x="2302764" y="4572"/>
                  </a:lnTo>
                  <a:lnTo>
                    <a:pt x="2308860" y="9144"/>
                  </a:lnTo>
                  <a:lnTo>
                    <a:pt x="2313432" y="9144"/>
                  </a:lnTo>
                  <a:lnTo>
                    <a:pt x="2313432" y="792479"/>
                  </a:lnTo>
                  <a:lnTo>
                    <a:pt x="2308860" y="792479"/>
                  </a:lnTo>
                  <a:lnTo>
                    <a:pt x="2302764" y="797052"/>
                  </a:lnTo>
                  <a:close/>
                </a:path>
                <a:path w="2313940" h="802005">
                  <a:moveTo>
                    <a:pt x="2313432" y="9144"/>
                  </a:moveTo>
                  <a:lnTo>
                    <a:pt x="2308860" y="9144"/>
                  </a:lnTo>
                  <a:lnTo>
                    <a:pt x="2302764" y="4572"/>
                  </a:lnTo>
                  <a:lnTo>
                    <a:pt x="2313432" y="4572"/>
                  </a:lnTo>
                  <a:lnTo>
                    <a:pt x="2313432" y="9144"/>
                  </a:lnTo>
                  <a:close/>
                </a:path>
                <a:path w="2313940" h="802005">
                  <a:moveTo>
                    <a:pt x="9144" y="797052"/>
                  </a:moveTo>
                  <a:lnTo>
                    <a:pt x="4572" y="792479"/>
                  </a:lnTo>
                  <a:lnTo>
                    <a:pt x="9144" y="792479"/>
                  </a:lnTo>
                  <a:lnTo>
                    <a:pt x="9144" y="797052"/>
                  </a:lnTo>
                  <a:close/>
                </a:path>
                <a:path w="2313940" h="802005">
                  <a:moveTo>
                    <a:pt x="2302764" y="797052"/>
                  </a:moveTo>
                  <a:lnTo>
                    <a:pt x="9144" y="797052"/>
                  </a:lnTo>
                  <a:lnTo>
                    <a:pt x="9144" y="792479"/>
                  </a:lnTo>
                  <a:lnTo>
                    <a:pt x="2302764" y="792479"/>
                  </a:lnTo>
                  <a:lnTo>
                    <a:pt x="2302764" y="797052"/>
                  </a:lnTo>
                  <a:close/>
                </a:path>
                <a:path w="2313940" h="802005">
                  <a:moveTo>
                    <a:pt x="2313432" y="797052"/>
                  </a:moveTo>
                  <a:lnTo>
                    <a:pt x="2302764" y="797052"/>
                  </a:lnTo>
                  <a:lnTo>
                    <a:pt x="2308860" y="792479"/>
                  </a:lnTo>
                  <a:lnTo>
                    <a:pt x="2313432" y="792479"/>
                  </a:lnTo>
                  <a:lnTo>
                    <a:pt x="2313432" y="797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19655" y="4725923"/>
              <a:ext cx="2304415" cy="935990"/>
            </a:xfrm>
            <a:custGeom>
              <a:avLst/>
              <a:gdLst/>
              <a:ahLst/>
              <a:cxnLst/>
              <a:rect l="l" t="t" r="r" b="b"/>
              <a:pathLst>
                <a:path w="2304415" h="935989">
                  <a:moveTo>
                    <a:pt x="2304287" y="935736"/>
                  </a:moveTo>
                  <a:lnTo>
                    <a:pt x="0" y="935736"/>
                  </a:lnTo>
                  <a:lnTo>
                    <a:pt x="0" y="0"/>
                  </a:lnTo>
                  <a:lnTo>
                    <a:pt x="2304287" y="0"/>
                  </a:lnTo>
                  <a:lnTo>
                    <a:pt x="2304287" y="935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15083" y="4721351"/>
              <a:ext cx="2313940" cy="944880"/>
            </a:xfrm>
            <a:custGeom>
              <a:avLst/>
              <a:gdLst/>
              <a:ahLst/>
              <a:cxnLst/>
              <a:rect l="l" t="t" r="r" b="b"/>
              <a:pathLst>
                <a:path w="2313940" h="944879">
                  <a:moveTo>
                    <a:pt x="2313432" y="944879"/>
                  </a:moveTo>
                  <a:lnTo>
                    <a:pt x="0" y="944879"/>
                  </a:lnTo>
                  <a:lnTo>
                    <a:pt x="0" y="0"/>
                  </a:lnTo>
                  <a:lnTo>
                    <a:pt x="2313432" y="0"/>
                  </a:lnTo>
                  <a:lnTo>
                    <a:pt x="2313432" y="4572"/>
                  </a:ln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lnTo>
                    <a:pt x="9144" y="935736"/>
                  </a:lnTo>
                  <a:lnTo>
                    <a:pt x="4572" y="935736"/>
                  </a:lnTo>
                  <a:lnTo>
                    <a:pt x="9144" y="940308"/>
                  </a:lnTo>
                  <a:lnTo>
                    <a:pt x="2313432" y="940308"/>
                  </a:lnTo>
                  <a:lnTo>
                    <a:pt x="2313432" y="944879"/>
                  </a:lnTo>
                  <a:close/>
                </a:path>
                <a:path w="2313940" h="944879">
                  <a:moveTo>
                    <a:pt x="9144" y="9144"/>
                  </a:move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close/>
                </a:path>
                <a:path w="2313940" h="944879">
                  <a:moveTo>
                    <a:pt x="2302764" y="9144"/>
                  </a:moveTo>
                  <a:lnTo>
                    <a:pt x="9144" y="9144"/>
                  </a:lnTo>
                  <a:lnTo>
                    <a:pt x="9144" y="4572"/>
                  </a:lnTo>
                  <a:lnTo>
                    <a:pt x="2302764" y="4572"/>
                  </a:lnTo>
                  <a:lnTo>
                    <a:pt x="2302764" y="9144"/>
                  </a:lnTo>
                  <a:close/>
                </a:path>
                <a:path w="2313940" h="944879">
                  <a:moveTo>
                    <a:pt x="2302764" y="940308"/>
                  </a:moveTo>
                  <a:lnTo>
                    <a:pt x="2302764" y="4572"/>
                  </a:lnTo>
                  <a:lnTo>
                    <a:pt x="2308860" y="9144"/>
                  </a:lnTo>
                  <a:lnTo>
                    <a:pt x="2313432" y="9144"/>
                  </a:lnTo>
                  <a:lnTo>
                    <a:pt x="2313432" y="935736"/>
                  </a:lnTo>
                  <a:lnTo>
                    <a:pt x="2308860" y="935736"/>
                  </a:lnTo>
                  <a:lnTo>
                    <a:pt x="2302764" y="940308"/>
                  </a:lnTo>
                  <a:close/>
                </a:path>
                <a:path w="2313940" h="944879">
                  <a:moveTo>
                    <a:pt x="2313432" y="9144"/>
                  </a:moveTo>
                  <a:lnTo>
                    <a:pt x="2308860" y="9144"/>
                  </a:lnTo>
                  <a:lnTo>
                    <a:pt x="2302764" y="4572"/>
                  </a:lnTo>
                  <a:lnTo>
                    <a:pt x="2313432" y="4572"/>
                  </a:lnTo>
                  <a:lnTo>
                    <a:pt x="2313432" y="9144"/>
                  </a:lnTo>
                  <a:close/>
                </a:path>
                <a:path w="2313940" h="944879">
                  <a:moveTo>
                    <a:pt x="9144" y="940308"/>
                  </a:moveTo>
                  <a:lnTo>
                    <a:pt x="4572" y="935736"/>
                  </a:lnTo>
                  <a:lnTo>
                    <a:pt x="9144" y="935736"/>
                  </a:lnTo>
                  <a:lnTo>
                    <a:pt x="9144" y="940308"/>
                  </a:lnTo>
                  <a:close/>
                </a:path>
                <a:path w="2313940" h="944879">
                  <a:moveTo>
                    <a:pt x="2302764" y="940308"/>
                  </a:moveTo>
                  <a:lnTo>
                    <a:pt x="9144" y="940308"/>
                  </a:lnTo>
                  <a:lnTo>
                    <a:pt x="9144" y="935736"/>
                  </a:lnTo>
                  <a:lnTo>
                    <a:pt x="2302764" y="935736"/>
                  </a:lnTo>
                  <a:lnTo>
                    <a:pt x="2302764" y="940308"/>
                  </a:lnTo>
                  <a:close/>
                </a:path>
                <a:path w="2313940" h="944879">
                  <a:moveTo>
                    <a:pt x="2313432" y="940308"/>
                  </a:moveTo>
                  <a:lnTo>
                    <a:pt x="2302764" y="940308"/>
                  </a:lnTo>
                  <a:lnTo>
                    <a:pt x="2308860" y="935736"/>
                  </a:lnTo>
                  <a:lnTo>
                    <a:pt x="2313432" y="935736"/>
                  </a:lnTo>
                  <a:lnTo>
                    <a:pt x="2313432" y="9403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23944" y="1769364"/>
              <a:ext cx="3677411" cy="51358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760923" y="1874025"/>
            <a:ext cx="238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ahoma"/>
                <a:cs typeface="Tahoma"/>
              </a:rPr>
              <a:t>P</a:t>
            </a:r>
            <a:r>
              <a:rPr sz="1800" spc="-37" baseline="-20833" dirty="0">
                <a:latin typeface="Tahoma"/>
                <a:cs typeface="Tahoma"/>
              </a:rPr>
              <a:t>i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20515" y="1874025"/>
            <a:ext cx="245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ahoma"/>
                <a:cs typeface="Tahoma"/>
              </a:rPr>
              <a:t>P</a:t>
            </a:r>
            <a:r>
              <a:rPr sz="1800" spc="-37" baseline="-20833" dirty="0">
                <a:latin typeface="Tahoma"/>
                <a:cs typeface="Tahoma"/>
              </a:rPr>
              <a:t>j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69392" y="1874025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ahoma"/>
                <a:cs typeface="Tahoma"/>
              </a:rPr>
              <a:t>P</a:t>
            </a:r>
            <a:r>
              <a:rPr sz="1800" spc="-37" baseline="-20833" dirty="0">
                <a:latin typeface="Tahoma"/>
                <a:cs typeface="Tahoma"/>
              </a:rPr>
              <a:t>k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24894" y="1874025"/>
            <a:ext cx="237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ahoma"/>
                <a:cs typeface="Tahoma"/>
              </a:rPr>
              <a:t>P</a:t>
            </a:r>
            <a:r>
              <a:rPr sz="1800" spc="-37" baseline="-20833" dirty="0">
                <a:latin typeface="Tahoma"/>
                <a:cs typeface="Tahoma"/>
              </a:rPr>
              <a:t>l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58000" y="1948699"/>
            <a:ext cx="1217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shared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data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031492" y="2776727"/>
            <a:ext cx="1953895" cy="1163320"/>
            <a:chOff x="2031492" y="2776727"/>
            <a:chExt cx="1953895" cy="1163320"/>
          </a:xfrm>
        </p:grpSpPr>
        <p:sp>
          <p:nvSpPr>
            <p:cNvPr id="17" name="object 17"/>
            <p:cNvSpPr/>
            <p:nvPr/>
          </p:nvSpPr>
          <p:spPr>
            <a:xfrm>
              <a:off x="2036064" y="2781299"/>
              <a:ext cx="360045" cy="1152525"/>
            </a:xfrm>
            <a:custGeom>
              <a:avLst/>
              <a:gdLst/>
              <a:ahLst/>
              <a:cxnLst/>
              <a:rect l="l" t="t" r="r" b="b"/>
              <a:pathLst>
                <a:path w="360044" h="1152525">
                  <a:moveTo>
                    <a:pt x="359663" y="1152143"/>
                  </a:moveTo>
                  <a:lnTo>
                    <a:pt x="0" y="1152143"/>
                  </a:lnTo>
                  <a:lnTo>
                    <a:pt x="0" y="0"/>
                  </a:lnTo>
                  <a:lnTo>
                    <a:pt x="359663" y="0"/>
                  </a:lnTo>
                  <a:lnTo>
                    <a:pt x="359663" y="1152143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31492" y="2776727"/>
              <a:ext cx="368935" cy="1163320"/>
            </a:xfrm>
            <a:custGeom>
              <a:avLst/>
              <a:gdLst/>
              <a:ahLst/>
              <a:cxnLst/>
              <a:rect l="l" t="t" r="r" b="b"/>
              <a:pathLst>
                <a:path w="368935" h="1163320">
                  <a:moveTo>
                    <a:pt x="368808" y="1162812"/>
                  </a:moveTo>
                  <a:lnTo>
                    <a:pt x="0" y="1162812"/>
                  </a:lnTo>
                  <a:lnTo>
                    <a:pt x="0" y="0"/>
                  </a:lnTo>
                  <a:lnTo>
                    <a:pt x="368808" y="0"/>
                  </a:lnTo>
                  <a:lnTo>
                    <a:pt x="368808" y="4572"/>
                  </a:ln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lnTo>
                    <a:pt x="9144" y="1152144"/>
                  </a:lnTo>
                  <a:lnTo>
                    <a:pt x="4572" y="1152144"/>
                  </a:lnTo>
                  <a:lnTo>
                    <a:pt x="9144" y="1156716"/>
                  </a:lnTo>
                  <a:lnTo>
                    <a:pt x="368808" y="1156716"/>
                  </a:lnTo>
                  <a:lnTo>
                    <a:pt x="368808" y="1162812"/>
                  </a:lnTo>
                  <a:close/>
                </a:path>
                <a:path w="368935" h="1163320">
                  <a:moveTo>
                    <a:pt x="9144" y="9144"/>
                  </a:move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close/>
                </a:path>
                <a:path w="368935" h="1163320">
                  <a:moveTo>
                    <a:pt x="359663" y="9144"/>
                  </a:moveTo>
                  <a:lnTo>
                    <a:pt x="9144" y="9144"/>
                  </a:lnTo>
                  <a:lnTo>
                    <a:pt x="9144" y="4572"/>
                  </a:lnTo>
                  <a:lnTo>
                    <a:pt x="359663" y="4572"/>
                  </a:lnTo>
                  <a:lnTo>
                    <a:pt x="359663" y="9144"/>
                  </a:lnTo>
                  <a:close/>
                </a:path>
                <a:path w="368935" h="1163320">
                  <a:moveTo>
                    <a:pt x="359663" y="1156716"/>
                  </a:moveTo>
                  <a:lnTo>
                    <a:pt x="359663" y="4572"/>
                  </a:lnTo>
                  <a:lnTo>
                    <a:pt x="364236" y="9144"/>
                  </a:lnTo>
                  <a:lnTo>
                    <a:pt x="368808" y="9144"/>
                  </a:lnTo>
                  <a:lnTo>
                    <a:pt x="368808" y="1152144"/>
                  </a:lnTo>
                  <a:lnTo>
                    <a:pt x="364236" y="1152144"/>
                  </a:lnTo>
                  <a:lnTo>
                    <a:pt x="359663" y="1156716"/>
                  </a:lnTo>
                  <a:close/>
                </a:path>
                <a:path w="368935" h="1163320">
                  <a:moveTo>
                    <a:pt x="368808" y="9144"/>
                  </a:moveTo>
                  <a:lnTo>
                    <a:pt x="364236" y="9144"/>
                  </a:lnTo>
                  <a:lnTo>
                    <a:pt x="359663" y="4572"/>
                  </a:lnTo>
                  <a:lnTo>
                    <a:pt x="368808" y="4572"/>
                  </a:lnTo>
                  <a:lnTo>
                    <a:pt x="368808" y="9144"/>
                  </a:lnTo>
                  <a:close/>
                </a:path>
                <a:path w="368935" h="1163320">
                  <a:moveTo>
                    <a:pt x="9144" y="1156716"/>
                  </a:moveTo>
                  <a:lnTo>
                    <a:pt x="4572" y="1152144"/>
                  </a:lnTo>
                  <a:lnTo>
                    <a:pt x="9144" y="1152144"/>
                  </a:lnTo>
                  <a:lnTo>
                    <a:pt x="9144" y="1156716"/>
                  </a:lnTo>
                  <a:close/>
                </a:path>
                <a:path w="368935" h="1163320">
                  <a:moveTo>
                    <a:pt x="359663" y="1156716"/>
                  </a:moveTo>
                  <a:lnTo>
                    <a:pt x="9144" y="1156716"/>
                  </a:lnTo>
                  <a:lnTo>
                    <a:pt x="9144" y="1152144"/>
                  </a:lnTo>
                  <a:lnTo>
                    <a:pt x="359663" y="1152144"/>
                  </a:lnTo>
                  <a:lnTo>
                    <a:pt x="359663" y="1156716"/>
                  </a:lnTo>
                  <a:close/>
                </a:path>
                <a:path w="368935" h="1163320">
                  <a:moveTo>
                    <a:pt x="368808" y="1156716"/>
                  </a:moveTo>
                  <a:lnTo>
                    <a:pt x="359663" y="1156716"/>
                  </a:lnTo>
                  <a:lnTo>
                    <a:pt x="364236" y="1152144"/>
                  </a:lnTo>
                  <a:lnTo>
                    <a:pt x="368808" y="1152144"/>
                  </a:lnTo>
                  <a:lnTo>
                    <a:pt x="368808" y="1156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38984" y="2781299"/>
              <a:ext cx="360045" cy="1152525"/>
            </a:xfrm>
            <a:custGeom>
              <a:avLst/>
              <a:gdLst/>
              <a:ahLst/>
              <a:cxnLst/>
              <a:rect l="l" t="t" r="r" b="b"/>
              <a:pathLst>
                <a:path w="360044" h="1152525">
                  <a:moveTo>
                    <a:pt x="359664" y="1152143"/>
                  </a:moveTo>
                  <a:lnTo>
                    <a:pt x="0" y="1152143"/>
                  </a:lnTo>
                  <a:lnTo>
                    <a:pt x="0" y="0"/>
                  </a:lnTo>
                  <a:lnTo>
                    <a:pt x="359664" y="0"/>
                  </a:lnTo>
                  <a:lnTo>
                    <a:pt x="359664" y="1152143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34411" y="2776727"/>
              <a:ext cx="370840" cy="1163320"/>
            </a:xfrm>
            <a:custGeom>
              <a:avLst/>
              <a:gdLst/>
              <a:ahLst/>
              <a:cxnLst/>
              <a:rect l="l" t="t" r="r" b="b"/>
              <a:pathLst>
                <a:path w="370839" h="1163320">
                  <a:moveTo>
                    <a:pt x="370332" y="1162812"/>
                  </a:moveTo>
                  <a:lnTo>
                    <a:pt x="0" y="1162812"/>
                  </a:lnTo>
                  <a:lnTo>
                    <a:pt x="0" y="0"/>
                  </a:lnTo>
                  <a:lnTo>
                    <a:pt x="370332" y="0"/>
                  </a:lnTo>
                  <a:lnTo>
                    <a:pt x="370332" y="4572"/>
                  </a:ln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lnTo>
                    <a:pt x="9144" y="1152144"/>
                  </a:lnTo>
                  <a:lnTo>
                    <a:pt x="4572" y="1152144"/>
                  </a:lnTo>
                  <a:lnTo>
                    <a:pt x="9144" y="1156716"/>
                  </a:lnTo>
                  <a:lnTo>
                    <a:pt x="370332" y="1156716"/>
                  </a:lnTo>
                  <a:lnTo>
                    <a:pt x="370332" y="1162812"/>
                  </a:lnTo>
                  <a:close/>
                </a:path>
                <a:path w="370839" h="1163320">
                  <a:moveTo>
                    <a:pt x="9144" y="9144"/>
                  </a:move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close/>
                </a:path>
                <a:path w="370839" h="1163320">
                  <a:moveTo>
                    <a:pt x="359663" y="9144"/>
                  </a:moveTo>
                  <a:lnTo>
                    <a:pt x="9144" y="9144"/>
                  </a:lnTo>
                  <a:lnTo>
                    <a:pt x="9144" y="4572"/>
                  </a:lnTo>
                  <a:lnTo>
                    <a:pt x="359663" y="4572"/>
                  </a:lnTo>
                  <a:lnTo>
                    <a:pt x="359663" y="9144"/>
                  </a:lnTo>
                  <a:close/>
                </a:path>
                <a:path w="370839" h="1163320">
                  <a:moveTo>
                    <a:pt x="359663" y="1156716"/>
                  </a:moveTo>
                  <a:lnTo>
                    <a:pt x="359663" y="4572"/>
                  </a:lnTo>
                  <a:lnTo>
                    <a:pt x="364236" y="9144"/>
                  </a:lnTo>
                  <a:lnTo>
                    <a:pt x="370332" y="9144"/>
                  </a:lnTo>
                  <a:lnTo>
                    <a:pt x="370332" y="1152144"/>
                  </a:lnTo>
                  <a:lnTo>
                    <a:pt x="364236" y="1152144"/>
                  </a:lnTo>
                  <a:lnTo>
                    <a:pt x="359663" y="1156716"/>
                  </a:lnTo>
                  <a:close/>
                </a:path>
                <a:path w="370839" h="1163320">
                  <a:moveTo>
                    <a:pt x="370332" y="9144"/>
                  </a:moveTo>
                  <a:lnTo>
                    <a:pt x="364236" y="9144"/>
                  </a:lnTo>
                  <a:lnTo>
                    <a:pt x="359663" y="4572"/>
                  </a:lnTo>
                  <a:lnTo>
                    <a:pt x="370332" y="4572"/>
                  </a:lnTo>
                  <a:lnTo>
                    <a:pt x="370332" y="9144"/>
                  </a:lnTo>
                  <a:close/>
                </a:path>
                <a:path w="370839" h="1163320">
                  <a:moveTo>
                    <a:pt x="9144" y="1156716"/>
                  </a:moveTo>
                  <a:lnTo>
                    <a:pt x="4572" y="1152144"/>
                  </a:lnTo>
                  <a:lnTo>
                    <a:pt x="9144" y="1152144"/>
                  </a:lnTo>
                  <a:lnTo>
                    <a:pt x="9144" y="1156716"/>
                  </a:lnTo>
                  <a:close/>
                </a:path>
                <a:path w="370839" h="1163320">
                  <a:moveTo>
                    <a:pt x="359663" y="1156716"/>
                  </a:moveTo>
                  <a:lnTo>
                    <a:pt x="9144" y="1156716"/>
                  </a:lnTo>
                  <a:lnTo>
                    <a:pt x="9144" y="1152144"/>
                  </a:lnTo>
                  <a:lnTo>
                    <a:pt x="359663" y="1152144"/>
                  </a:lnTo>
                  <a:lnTo>
                    <a:pt x="359663" y="1156716"/>
                  </a:lnTo>
                  <a:close/>
                </a:path>
                <a:path w="370839" h="1163320">
                  <a:moveTo>
                    <a:pt x="370332" y="1156716"/>
                  </a:moveTo>
                  <a:lnTo>
                    <a:pt x="359663" y="1156716"/>
                  </a:lnTo>
                  <a:lnTo>
                    <a:pt x="364236" y="1152144"/>
                  </a:lnTo>
                  <a:lnTo>
                    <a:pt x="370332" y="1152144"/>
                  </a:lnTo>
                  <a:lnTo>
                    <a:pt x="370332" y="1156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19500" y="2781299"/>
              <a:ext cx="361315" cy="1152525"/>
            </a:xfrm>
            <a:custGeom>
              <a:avLst/>
              <a:gdLst/>
              <a:ahLst/>
              <a:cxnLst/>
              <a:rect l="l" t="t" r="r" b="b"/>
              <a:pathLst>
                <a:path w="361314" h="1152525">
                  <a:moveTo>
                    <a:pt x="361188" y="1152143"/>
                  </a:moveTo>
                  <a:lnTo>
                    <a:pt x="0" y="1152143"/>
                  </a:lnTo>
                  <a:lnTo>
                    <a:pt x="0" y="0"/>
                  </a:lnTo>
                  <a:lnTo>
                    <a:pt x="361188" y="0"/>
                  </a:lnTo>
                  <a:lnTo>
                    <a:pt x="361188" y="1152143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14927" y="2776727"/>
              <a:ext cx="370840" cy="1163320"/>
            </a:xfrm>
            <a:custGeom>
              <a:avLst/>
              <a:gdLst/>
              <a:ahLst/>
              <a:cxnLst/>
              <a:rect l="l" t="t" r="r" b="b"/>
              <a:pathLst>
                <a:path w="370839" h="1163320">
                  <a:moveTo>
                    <a:pt x="370332" y="1162812"/>
                  </a:moveTo>
                  <a:lnTo>
                    <a:pt x="0" y="1162812"/>
                  </a:lnTo>
                  <a:lnTo>
                    <a:pt x="0" y="0"/>
                  </a:lnTo>
                  <a:lnTo>
                    <a:pt x="370332" y="0"/>
                  </a:lnTo>
                  <a:lnTo>
                    <a:pt x="370332" y="4572"/>
                  </a:ln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lnTo>
                    <a:pt x="9144" y="1152144"/>
                  </a:lnTo>
                  <a:lnTo>
                    <a:pt x="4572" y="1152144"/>
                  </a:lnTo>
                  <a:lnTo>
                    <a:pt x="9144" y="1156716"/>
                  </a:lnTo>
                  <a:lnTo>
                    <a:pt x="370332" y="1156716"/>
                  </a:lnTo>
                  <a:lnTo>
                    <a:pt x="370332" y="1162812"/>
                  </a:lnTo>
                  <a:close/>
                </a:path>
                <a:path w="370839" h="1163320">
                  <a:moveTo>
                    <a:pt x="9144" y="9144"/>
                  </a:move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close/>
                </a:path>
                <a:path w="370839" h="1163320">
                  <a:moveTo>
                    <a:pt x="361187" y="9144"/>
                  </a:moveTo>
                  <a:lnTo>
                    <a:pt x="9144" y="9144"/>
                  </a:lnTo>
                  <a:lnTo>
                    <a:pt x="9144" y="4572"/>
                  </a:lnTo>
                  <a:lnTo>
                    <a:pt x="361187" y="4572"/>
                  </a:lnTo>
                  <a:lnTo>
                    <a:pt x="361187" y="9144"/>
                  </a:lnTo>
                  <a:close/>
                </a:path>
                <a:path w="370839" h="1163320">
                  <a:moveTo>
                    <a:pt x="361187" y="1156716"/>
                  </a:moveTo>
                  <a:lnTo>
                    <a:pt x="361187" y="4572"/>
                  </a:lnTo>
                  <a:lnTo>
                    <a:pt x="365760" y="9144"/>
                  </a:lnTo>
                  <a:lnTo>
                    <a:pt x="370332" y="9144"/>
                  </a:lnTo>
                  <a:lnTo>
                    <a:pt x="370332" y="1152144"/>
                  </a:lnTo>
                  <a:lnTo>
                    <a:pt x="365760" y="1152144"/>
                  </a:lnTo>
                  <a:lnTo>
                    <a:pt x="361187" y="1156716"/>
                  </a:lnTo>
                  <a:close/>
                </a:path>
                <a:path w="370839" h="1163320">
                  <a:moveTo>
                    <a:pt x="370332" y="9144"/>
                  </a:moveTo>
                  <a:lnTo>
                    <a:pt x="365760" y="9144"/>
                  </a:lnTo>
                  <a:lnTo>
                    <a:pt x="361187" y="4572"/>
                  </a:lnTo>
                  <a:lnTo>
                    <a:pt x="370332" y="4572"/>
                  </a:lnTo>
                  <a:lnTo>
                    <a:pt x="370332" y="9144"/>
                  </a:lnTo>
                  <a:close/>
                </a:path>
                <a:path w="370839" h="1163320">
                  <a:moveTo>
                    <a:pt x="9144" y="1156716"/>
                  </a:moveTo>
                  <a:lnTo>
                    <a:pt x="4572" y="1152144"/>
                  </a:lnTo>
                  <a:lnTo>
                    <a:pt x="9144" y="1152144"/>
                  </a:lnTo>
                  <a:lnTo>
                    <a:pt x="9144" y="1156716"/>
                  </a:lnTo>
                  <a:close/>
                </a:path>
                <a:path w="370839" h="1163320">
                  <a:moveTo>
                    <a:pt x="361187" y="1156716"/>
                  </a:moveTo>
                  <a:lnTo>
                    <a:pt x="9144" y="1156716"/>
                  </a:lnTo>
                  <a:lnTo>
                    <a:pt x="9144" y="1152144"/>
                  </a:lnTo>
                  <a:lnTo>
                    <a:pt x="361187" y="1152144"/>
                  </a:lnTo>
                  <a:lnTo>
                    <a:pt x="361187" y="1156716"/>
                  </a:lnTo>
                  <a:close/>
                </a:path>
                <a:path w="370839" h="1163320">
                  <a:moveTo>
                    <a:pt x="370332" y="1156716"/>
                  </a:moveTo>
                  <a:lnTo>
                    <a:pt x="361187" y="1156716"/>
                  </a:lnTo>
                  <a:lnTo>
                    <a:pt x="365760" y="1152144"/>
                  </a:lnTo>
                  <a:lnTo>
                    <a:pt x="370332" y="1152144"/>
                  </a:lnTo>
                  <a:lnTo>
                    <a:pt x="370332" y="1156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050508" y="3172398"/>
            <a:ext cx="212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ahoma"/>
                <a:cs typeface="Tahoma"/>
              </a:rPr>
              <a:t>…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73</a:t>
            </a:fld>
            <a:endParaRPr spc="-25" dirty="0"/>
          </a:p>
        </p:txBody>
      </p:sp>
      <p:sp>
        <p:nvSpPr>
          <p:cNvPr id="24" name="object 24"/>
          <p:cNvSpPr txBox="1"/>
          <p:nvPr/>
        </p:nvSpPr>
        <p:spPr>
          <a:xfrm>
            <a:off x="2058422" y="4181338"/>
            <a:ext cx="1826260" cy="116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862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ahoma"/>
                <a:cs typeface="Tahoma"/>
              </a:rPr>
              <a:t>Operations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ahoma"/>
                <a:cs typeface="Tahoma"/>
              </a:rPr>
              <a:t>Initialization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Code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Monitors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74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03383" y="1090397"/>
            <a:ext cx="7452995" cy="326517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615"/>
              </a:spcBef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A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monitor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has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four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components</a:t>
            </a:r>
            <a:endParaRPr sz="21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sz="1900" spc="-10" dirty="0">
                <a:latin typeface="Tahoma"/>
                <a:cs typeface="Tahoma"/>
              </a:rPr>
              <a:t>Initialization</a:t>
            </a:r>
            <a:endParaRPr sz="19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Share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(private)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spc="-20" dirty="0">
                <a:latin typeface="Tahoma"/>
                <a:cs typeface="Tahoma"/>
              </a:rPr>
              <a:t>data</a:t>
            </a:r>
            <a:endParaRPr sz="19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Monitor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procedures</a:t>
            </a:r>
            <a:endParaRPr sz="19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Monitor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entry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queue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225"/>
              </a:spcBef>
              <a:buFont typeface="Tahoma"/>
              <a:buChar char="–"/>
            </a:pPr>
            <a:endParaRPr sz="19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A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monitor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looks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like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class</a:t>
            </a:r>
            <a:r>
              <a:rPr sz="2100" spc="-20" dirty="0">
                <a:latin typeface="Tahoma"/>
                <a:cs typeface="Tahoma"/>
              </a:rPr>
              <a:t> with</a:t>
            </a:r>
            <a:endParaRPr sz="21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Constructors,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private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data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and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methods</a:t>
            </a:r>
            <a:endParaRPr sz="19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Only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major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difference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is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that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classes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do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not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have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entry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queues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Mutual</a:t>
            </a:r>
            <a:r>
              <a:rPr spc="-50" dirty="0"/>
              <a:t> </a:t>
            </a:r>
            <a:r>
              <a:rPr dirty="0"/>
              <a:t>Exclusion</a:t>
            </a:r>
            <a:r>
              <a:rPr spc="-45" dirty="0"/>
              <a:t> </a:t>
            </a:r>
            <a:r>
              <a:rPr dirty="0"/>
              <a:t>With</a:t>
            </a:r>
            <a:r>
              <a:rPr spc="-70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spc="-10" dirty="0"/>
              <a:t>Monitor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09800" y="1688592"/>
            <a:ext cx="4447540" cy="3657600"/>
            <a:chOff x="2209800" y="1688592"/>
            <a:chExt cx="4447540" cy="3657600"/>
          </a:xfrm>
        </p:grpSpPr>
        <p:sp>
          <p:nvSpPr>
            <p:cNvPr id="4" name="object 4"/>
            <p:cNvSpPr/>
            <p:nvPr/>
          </p:nvSpPr>
          <p:spPr>
            <a:xfrm>
              <a:off x="2215896" y="1693164"/>
              <a:ext cx="4436745" cy="3648710"/>
            </a:xfrm>
            <a:custGeom>
              <a:avLst/>
              <a:gdLst/>
              <a:ahLst/>
              <a:cxnLst/>
              <a:rect l="l" t="t" r="r" b="b"/>
              <a:pathLst>
                <a:path w="4436745" h="3648710">
                  <a:moveTo>
                    <a:pt x="4436364" y="3648455"/>
                  </a:moveTo>
                  <a:lnTo>
                    <a:pt x="0" y="3648455"/>
                  </a:lnTo>
                  <a:lnTo>
                    <a:pt x="0" y="0"/>
                  </a:lnTo>
                  <a:lnTo>
                    <a:pt x="4436364" y="0"/>
                  </a:lnTo>
                  <a:lnTo>
                    <a:pt x="4436364" y="3648455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09800" y="1688592"/>
              <a:ext cx="4447540" cy="3657600"/>
            </a:xfrm>
            <a:custGeom>
              <a:avLst/>
              <a:gdLst/>
              <a:ahLst/>
              <a:cxnLst/>
              <a:rect l="l" t="t" r="r" b="b"/>
              <a:pathLst>
                <a:path w="4447540" h="3657600">
                  <a:moveTo>
                    <a:pt x="4447032" y="3657600"/>
                  </a:moveTo>
                  <a:lnTo>
                    <a:pt x="0" y="3657600"/>
                  </a:lnTo>
                  <a:lnTo>
                    <a:pt x="0" y="0"/>
                  </a:lnTo>
                  <a:lnTo>
                    <a:pt x="4447032" y="0"/>
                  </a:lnTo>
                  <a:lnTo>
                    <a:pt x="4447032" y="4572"/>
                  </a:lnTo>
                  <a:lnTo>
                    <a:pt x="10668" y="4572"/>
                  </a:lnTo>
                  <a:lnTo>
                    <a:pt x="6096" y="9144"/>
                  </a:lnTo>
                  <a:lnTo>
                    <a:pt x="10668" y="9144"/>
                  </a:lnTo>
                  <a:lnTo>
                    <a:pt x="10668" y="3648456"/>
                  </a:lnTo>
                  <a:lnTo>
                    <a:pt x="6096" y="3648456"/>
                  </a:lnTo>
                  <a:lnTo>
                    <a:pt x="10668" y="3653028"/>
                  </a:lnTo>
                  <a:lnTo>
                    <a:pt x="4447032" y="3653028"/>
                  </a:lnTo>
                  <a:lnTo>
                    <a:pt x="4447032" y="3657600"/>
                  </a:lnTo>
                  <a:close/>
                </a:path>
                <a:path w="4447540" h="3657600">
                  <a:moveTo>
                    <a:pt x="10668" y="9144"/>
                  </a:moveTo>
                  <a:lnTo>
                    <a:pt x="6096" y="9144"/>
                  </a:lnTo>
                  <a:lnTo>
                    <a:pt x="10668" y="4572"/>
                  </a:lnTo>
                  <a:lnTo>
                    <a:pt x="10668" y="9144"/>
                  </a:lnTo>
                  <a:close/>
                </a:path>
                <a:path w="4447540" h="3657600">
                  <a:moveTo>
                    <a:pt x="4437888" y="9144"/>
                  </a:moveTo>
                  <a:lnTo>
                    <a:pt x="10668" y="9144"/>
                  </a:lnTo>
                  <a:lnTo>
                    <a:pt x="10668" y="4572"/>
                  </a:lnTo>
                  <a:lnTo>
                    <a:pt x="4437888" y="4572"/>
                  </a:lnTo>
                  <a:lnTo>
                    <a:pt x="4437888" y="9144"/>
                  </a:lnTo>
                  <a:close/>
                </a:path>
                <a:path w="4447540" h="3657600">
                  <a:moveTo>
                    <a:pt x="4437888" y="3653028"/>
                  </a:moveTo>
                  <a:lnTo>
                    <a:pt x="4437888" y="4572"/>
                  </a:lnTo>
                  <a:lnTo>
                    <a:pt x="4442460" y="9144"/>
                  </a:lnTo>
                  <a:lnTo>
                    <a:pt x="4447032" y="9144"/>
                  </a:lnTo>
                  <a:lnTo>
                    <a:pt x="4447032" y="3648456"/>
                  </a:lnTo>
                  <a:lnTo>
                    <a:pt x="4442460" y="3648456"/>
                  </a:lnTo>
                  <a:lnTo>
                    <a:pt x="4437888" y="3653028"/>
                  </a:lnTo>
                  <a:close/>
                </a:path>
                <a:path w="4447540" h="3657600">
                  <a:moveTo>
                    <a:pt x="4447032" y="9144"/>
                  </a:moveTo>
                  <a:lnTo>
                    <a:pt x="4442460" y="9144"/>
                  </a:lnTo>
                  <a:lnTo>
                    <a:pt x="4437888" y="4572"/>
                  </a:lnTo>
                  <a:lnTo>
                    <a:pt x="4447032" y="4572"/>
                  </a:lnTo>
                  <a:lnTo>
                    <a:pt x="4447032" y="9144"/>
                  </a:lnTo>
                  <a:close/>
                </a:path>
                <a:path w="4447540" h="3657600">
                  <a:moveTo>
                    <a:pt x="10668" y="3653028"/>
                  </a:moveTo>
                  <a:lnTo>
                    <a:pt x="6096" y="3648456"/>
                  </a:lnTo>
                  <a:lnTo>
                    <a:pt x="10668" y="3648456"/>
                  </a:lnTo>
                  <a:lnTo>
                    <a:pt x="10668" y="3653028"/>
                  </a:lnTo>
                  <a:close/>
                </a:path>
                <a:path w="4447540" h="3657600">
                  <a:moveTo>
                    <a:pt x="4437888" y="3653028"/>
                  </a:moveTo>
                  <a:lnTo>
                    <a:pt x="10668" y="3653028"/>
                  </a:lnTo>
                  <a:lnTo>
                    <a:pt x="10668" y="3648456"/>
                  </a:lnTo>
                  <a:lnTo>
                    <a:pt x="4437888" y="3648456"/>
                  </a:lnTo>
                  <a:lnTo>
                    <a:pt x="4437888" y="3653028"/>
                  </a:lnTo>
                  <a:close/>
                </a:path>
                <a:path w="4447540" h="3657600">
                  <a:moveTo>
                    <a:pt x="4447032" y="3653028"/>
                  </a:moveTo>
                  <a:lnTo>
                    <a:pt x="4437888" y="3653028"/>
                  </a:lnTo>
                  <a:lnTo>
                    <a:pt x="4442460" y="3648456"/>
                  </a:lnTo>
                  <a:lnTo>
                    <a:pt x="4447032" y="3648456"/>
                  </a:lnTo>
                  <a:lnTo>
                    <a:pt x="4447032" y="36530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97678" y="1669807"/>
            <a:ext cx="3569335" cy="2464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onsolas"/>
                <a:cs typeface="Consolas"/>
              </a:rPr>
              <a:t>monitor</a:t>
            </a:r>
            <a:r>
              <a:rPr sz="2000" b="1" spc="-10" dirty="0">
                <a:latin typeface="Consolas"/>
                <a:cs typeface="Consolas"/>
              </a:rPr>
              <a:t> </a:t>
            </a:r>
            <a:r>
              <a:rPr sz="2000" spc="-10" dirty="0">
                <a:latin typeface="Consolas"/>
                <a:cs typeface="Consolas"/>
              </a:rPr>
              <a:t>mutual_exclusion{</a:t>
            </a:r>
            <a:endParaRPr sz="20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2000" b="1" dirty="0">
                <a:latin typeface="Consolas"/>
                <a:cs typeface="Consolas"/>
              </a:rPr>
              <a:t>procedure</a:t>
            </a:r>
            <a:r>
              <a:rPr sz="2000" b="1" spc="-15" dirty="0">
                <a:latin typeface="Consolas"/>
                <a:cs typeface="Consolas"/>
              </a:rPr>
              <a:t> </a:t>
            </a:r>
            <a:r>
              <a:rPr sz="2000" spc="-20" dirty="0">
                <a:latin typeface="Consolas"/>
                <a:cs typeface="Consolas"/>
              </a:rPr>
              <a:t>CS();</a:t>
            </a:r>
            <a:endParaRPr sz="2000">
              <a:latin typeface="Consolas"/>
              <a:cs typeface="Consolas"/>
            </a:endParaRPr>
          </a:p>
          <a:p>
            <a:pPr marL="964565">
              <a:lnSpc>
                <a:spcPct val="100000"/>
              </a:lnSpc>
            </a:pPr>
            <a:r>
              <a:rPr sz="2000" b="1" dirty="0">
                <a:solidFill>
                  <a:srgbClr val="0033CC"/>
                </a:solidFill>
                <a:latin typeface="Consolas"/>
                <a:cs typeface="Consolas"/>
              </a:rPr>
              <a:t>Critical </a:t>
            </a:r>
            <a:r>
              <a:rPr sz="2000" b="1" spc="-10" dirty="0">
                <a:solidFill>
                  <a:srgbClr val="0033CC"/>
                </a:solidFill>
                <a:latin typeface="Consolas"/>
                <a:cs typeface="Consolas"/>
              </a:rPr>
              <a:t>Section</a:t>
            </a:r>
            <a:endParaRPr sz="20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2000" b="1" spc="-20" dirty="0">
                <a:latin typeface="Consolas"/>
                <a:cs typeface="Consolas"/>
              </a:rPr>
              <a:t>end</a:t>
            </a:r>
            <a:r>
              <a:rPr sz="2000" spc="-20" dirty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50800">
              <a:lnSpc>
                <a:spcPct val="100000"/>
              </a:lnSpc>
            </a:pPr>
            <a:r>
              <a:rPr sz="2000" spc="-5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Consolas"/>
              <a:cs typeface="Consolas"/>
            </a:endParaRPr>
          </a:p>
          <a:p>
            <a:pPr marL="50800" marR="2018664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Process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b="1" spc="-25" dirty="0">
                <a:latin typeface="Consolas"/>
                <a:cs typeface="Consolas"/>
              </a:rPr>
              <a:t>P</a:t>
            </a:r>
            <a:r>
              <a:rPr sz="1950" b="1" spc="-37" baseline="-21367" dirty="0">
                <a:latin typeface="Consolas"/>
                <a:cs typeface="Consolas"/>
              </a:rPr>
              <a:t>i</a:t>
            </a:r>
            <a:r>
              <a:rPr sz="2000" spc="-25" dirty="0">
                <a:latin typeface="Consolas"/>
                <a:cs typeface="Consolas"/>
              </a:rPr>
              <a:t>: </a:t>
            </a:r>
            <a:r>
              <a:rPr sz="2000" dirty="0">
                <a:latin typeface="Consolas"/>
                <a:cs typeface="Consolas"/>
              </a:rPr>
              <a:t>1: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b="1" spc="-10" dirty="0">
                <a:latin typeface="Consolas"/>
                <a:cs typeface="Consolas"/>
              </a:rPr>
              <a:t>REPEAT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75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2335778" y="4108139"/>
            <a:ext cx="3054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Consolas"/>
                <a:cs typeface="Consolas"/>
              </a:rPr>
              <a:t>2: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spc="-25" dirty="0">
                <a:latin typeface="Consolas"/>
                <a:cs typeface="Consolas"/>
              </a:rPr>
              <a:t>3: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75480" y="4108139"/>
            <a:ext cx="239776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onsolas"/>
                <a:cs typeface="Consolas"/>
              </a:rPr>
              <a:t>CS();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33CC"/>
                </a:solidFill>
                <a:latin typeface="Consolas"/>
                <a:cs typeface="Consolas"/>
              </a:rPr>
              <a:t>Remainder</a:t>
            </a:r>
            <a:r>
              <a:rPr sz="2000" b="1" spc="-2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2000" b="1" spc="-10" dirty="0">
                <a:solidFill>
                  <a:srgbClr val="0033CC"/>
                </a:solidFill>
                <a:latin typeface="Consolas"/>
                <a:cs typeface="Consolas"/>
              </a:rPr>
              <a:t>Section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35778" y="4717815"/>
            <a:ext cx="21221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nsolas"/>
                <a:cs typeface="Consolas"/>
              </a:rPr>
              <a:t>4: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b="1" dirty="0">
                <a:latin typeface="Consolas"/>
                <a:cs typeface="Consolas"/>
              </a:rPr>
              <a:t>UNTIL</a:t>
            </a:r>
            <a:r>
              <a:rPr sz="2000" b="1" spc="-5" dirty="0">
                <a:latin typeface="Consolas"/>
                <a:cs typeface="Consolas"/>
              </a:rPr>
              <a:t> </a:t>
            </a:r>
            <a:r>
              <a:rPr sz="2000" spc="-10" dirty="0">
                <a:latin typeface="Consolas"/>
                <a:cs typeface="Consolas"/>
              </a:rPr>
              <a:t>false;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Monitors</a:t>
            </a:r>
            <a:r>
              <a:rPr spc="-8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6175" y="1377156"/>
            <a:ext cx="4411980" cy="2329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2445" marR="2009775" indent="-500380">
              <a:lnSpc>
                <a:spcPct val="12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Monitor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account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spc="-50" dirty="0">
                <a:latin typeface="Consolas"/>
                <a:cs typeface="Consolas"/>
              </a:rPr>
              <a:t>{ </a:t>
            </a:r>
            <a:r>
              <a:rPr sz="1800" dirty="0">
                <a:latin typeface="Consolas"/>
                <a:cs typeface="Consolas"/>
              </a:rPr>
              <a:t>double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balance;</a:t>
            </a:r>
            <a:endParaRPr sz="1800">
              <a:latin typeface="Consolas"/>
              <a:cs typeface="Consolas"/>
            </a:endParaRPr>
          </a:p>
          <a:p>
            <a:pPr marL="1015365" marR="5080" indent="-503555">
              <a:lnSpc>
                <a:spcPct val="120000"/>
              </a:lnSpc>
            </a:pPr>
            <a:r>
              <a:rPr sz="1800" dirty="0">
                <a:latin typeface="Consolas"/>
                <a:cs typeface="Consolas"/>
              </a:rPr>
              <a:t>double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withdraw(amount)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spc="-60" dirty="0">
                <a:latin typeface="Consolas"/>
                <a:cs typeface="Consolas"/>
              </a:rPr>
              <a:t>{ </a:t>
            </a:r>
            <a:r>
              <a:rPr sz="1800" dirty="0">
                <a:latin typeface="Consolas"/>
                <a:cs typeface="Consolas"/>
              </a:rPr>
              <a:t>balance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balance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–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amount; </a:t>
            </a:r>
            <a:r>
              <a:rPr sz="1800" dirty="0">
                <a:latin typeface="Consolas"/>
                <a:cs typeface="Consolas"/>
              </a:rPr>
              <a:t>return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balance;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  <a:spcBef>
                <a:spcPts val="430"/>
              </a:spcBef>
            </a:pPr>
            <a:r>
              <a:rPr sz="1800" spc="-5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96911" y="2029967"/>
            <a:ext cx="530860" cy="530860"/>
            <a:chOff x="7296911" y="2029967"/>
            <a:chExt cx="530860" cy="530860"/>
          </a:xfrm>
        </p:grpSpPr>
        <p:sp>
          <p:nvSpPr>
            <p:cNvPr id="5" name="object 5"/>
            <p:cNvSpPr/>
            <p:nvPr/>
          </p:nvSpPr>
          <p:spPr>
            <a:xfrm>
              <a:off x="7309103" y="2042159"/>
              <a:ext cx="504825" cy="506095"/>
            </a:xfrm>
            <a:custGeom>
              <a:avLst/>
              <a:gdLst/>
              <a:ahLst/>
              <a:cxnLst/>
              <a:rect l="l" t="t" r="r" b="b"/>
              <a:pathLst>
                <a:path w="504825" h="506094">
                  <a:moveTo>
                    <a:pt x="252983" y="505967"/>
                  </a:moveTo>
                  <a:lnTo>
                    <a:pt x="207381" y="501857"/>
                  </a:lnTo>
                  <a:lnTo>
                    <a:pt x="164512" y="490021"/>
                  </a:lnTo>
                  <a:lnTo>
                    <a:pt x="125080" y="471198"/>
                  </a:lnTo>
                  <a:lnTo>
                    <a:pt x="89788" y="446128"/>
                  </a:lnTo>
                  <a:lnTo>
                    <a:pt x="59337" y="415552"/>
                  </a:lnTo>
                  <a:lnTo>
                    <a:pt x="34431" y="380209"/>
                  </a:lnTo>
                  <a:lnTo>
                    <a:pt x="15770" y="340840"/>
                  </a:lnTo>
                  <a:lnTo>
                    <a:pt x="4059" y="298185"/>
                  </a:lnTo>
                  <a:lnTo>
                    <a:pt x="0" y="252983"/>
                  </a:lnTo>
                  <a:lnTo>
                    <a:pt x="4059" y="207381"/>
                  </a:lnTo>
                  <a:lnTo>
                    <a:pt x="15770" y="164512"/>
                  </a:lnTo>
                  <a:lnTo>
                    <a:pt x="34431" y="125080"/>
                  </a:lnTo>
                  <a:lnTo>
                    <a:pt x="59337" y="89788"/>
                  </a:lnTo>
                  <a:lnTo>
                    <a:pt x="89788" y="59337"/>
                  </a:lnTo>
                  <a:lnTo>
                    <a:pt x="125080" y="34431"/>
                  </a:lnTo>
                  <a:lnTo>
                    <a:pt x="164512" y="15770"/>
                  </a:lnTo>
                  <a:lnTo>
                    <a:pt x="207381" y="4059"/>
                  </a:lnTo>
                  <a:lnTo>
                    <a:pt x="252983" y="0"/>
                  </a:lnTo>
                  <a:lnTo>
                    <a:pt x="298133" y="4059"/>
                  </a:lnTo>
                  <a:lnTo>
                    <a:pt x="340648" y="15770"/>
                  </a:lnTo>
                  <a:lnTo>
                    <a:pt x="379814" y="34431"/>
                  </a:lnTo>
                  <a:lnTo>
                    <a:pt x="414916" y="59337"/>
                  </a:lnTo>
                  <a:lnTo>
                    <a:pt x="445240" y="89788"/>
                  </a:lnTo>
                  <a:lnTo>
                    <a:pt x="470069" y="125080"/>
                  </a:lnTo>
                  <a:lnTo>
                    <a:pt x="488689" y="164512"/>
                  </a:lnTo>
                  <a:lnTo>
                    <a:pt x="500386" y="207381"/>
                  </a:lnTo>
                  <a:lnTo>
                    <a:pt x="504443" y="252983"/>
                  </a:lnTo>
                  <a:lnTo>
                    <a:pt x="500386" y="298185"/>
                  </a:lnTo>
                  <a:lnTo>
                    <a:pt x="488689" y="340840"/>
                  </a:lnTo>
                  <a:lnTo>
                    <a:pt x="470069" y="380209"/>
                  </a:lnTo>
                  <a:lnTo>
                    <a:pt x="445240" y="415552"/>
                  </a:lnTo>
                  <a:lnTo>
                    <a:pt x="414916" y="446128"/>
                  </a:lnTo>
                  <a:lnTo>
                    <a:pt x="379814" y="471198"/>
                  </a:lnTo>
                  <a:lnTo>
                    <a:pt x="340648" y="490021"/>
                  </a:lnTo>
                  <a:lnTo>
                    <a:pt x="298133" y="501857"/>
                  </a:lnTo>
                  <a:lnTo>
                    <a:pt x="252983" y="505967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96911" y="2029967"/>
              <a:ext cx="530860" cy="530860"/>
            </a:xfrm>
            <a:custGeom>
              <a:avLst/>
              <a:gdLst/>
              <a:ahLst/>
              <a:cxnLst/>
              <a:rect l="l" t="t" r="r" b="b"/>
              <a:pathLst>
                <a:path w="530859" h="530860">
                  <a:moveTo>
                    <a:pt x="278892" y="530352"/>
                  </a:moveTo>
                  <a:lnTo>
                    <a:pt x="251460" y="530352"/>
                  </a:lnTo>
                  <a:lnTo>
                    <a:pt x="237743" y="528828"/>
                  </a:lnTo>
                  <a:lnTo>
                    <a:pt x="225552" y="527304"/>
                  </a:lnTo>
                  <a:lnTo>
                    <a:pt x="211836" y="524256"/>
                  </a:lnTo>
                  <a:lnTo>
                    <a:pt x="199643" y="521208"/>
                  </a:lnTo>
                  <a:lnTo>
                    <a:pt x="185928" y="518160"/>
                  </a:lnTo>
                  <a:lnTo>
                    <a:pt x="138684" y="498348"/>
                  </a:lnTo>
                  <a:lnTo>
                    <a:pt x="96012" y="469392"/>
                  </a:lnTo>
                  <a:lnTo>
                    <a:pt x="60960" y="434340"/>
                  </a:lnTo>
                  <a:lnTo>
                    <a:pt x="32004" y="391668"/>
                  </a:lnTo>
                  <a:lnTo>
                    <a:pt x="7620" y="332232"/>
                  </a:lnTo>
                  <a:lnTo>
                    <a:pt x="0" y="278892"/>
                  </a:lnTo>
                  <a:lnTo>
                    <a:pt x="0" y="251460"/>
                  </a:lnTo>
                  <a:lnTo>
                    <a:pt x="1524" y="237744"/>
                  </a:lnTo>
                  <a:lnTo>
                    <a:pt x="3048" y="225552"/>
                  </a:lnTo>
                  <a:lnTo>
                    <a:pt x="4572" y="211836"/>
                  </a:lnTo>
                  <a:lnTo>
                    <a:pt x="19812" y="163068"/>
                  </a:lnTo>
                  <a:lnTo>
                    <a:pt x="44196" y="117348"/>
                  </a:lnTo>
                  <a:lnTo>
                    <a:pt x="76200" y="77724"/>
                  </a:lnTo>
                  <a:lnTo>
                    <a:pt x="115824" y="45719"/>
                  </a:lnTo>
                  <a:lnTo>
                    <a:pt x="161543" y="21336"/>
                  </a:lnTo>
                  <a:lnTo>
                    <a:pt x="198119" y="7619"/>
                  </a:lnTo>
                  <a:lnTo>
                    <a:pt x="211836" y="6095"/>
                  </a:lnTo>
                  <a:lnTo>
                    <a:pt x="224028" y="3048"/>
                  </a:lnTo>
                  <a:lnTo>
                    <a:pt x="251460" y="0"/>
                  </a:lnTo>
                  <a:lnTo>
                    <a:pt x="277368" y="0"/>
                  </a:lnTo>
                  <a:lnTo>
                    <a:pt x="318515" y="4571"/>
                  </a:lnTo>
                  <a:lnTo>
                    <a:pt x="330708" y="7619"/>
                  </a:lnTo>
                  <a:lnTo>
                    <a:pt x="342900" y="12192"/>
                  </a:lnTo>
                  <a:lnTo>
                    <a:pt x="367284" y="19812"/>
                  </a:lnTo>
                  <a:lnTo>
                    <a:pt x="378714" y="25907"/>
                  </a:lnTo>
                  <a:lnTo>
                    <a:pt x="240792" y="25907"/>
                  </a:lnTo>
                  <a:lnTo>
                    <a:pt x="228600" y="27432"/>
                  </a:lnTo>
                  <a:lnTo>
                    <a:pt x="216407" y="30480"/>
                  </a:lnTo>
                  <a:lnTo>
                    <a:pt x="205740" y="32004"/>
                  </a:lnTo>
                  <a:lnTo>
                    <a:pt x="193548" y="36576"/>
                  </a:lnTo>
                  <a:lnTo>
                    <a:pt x="150876" y="53340"/>
                  </a:lnTo>
                  <a:lnTo>
                    <a:pt x="112776" y="79248"/>
                  </a:lnTo>
                  <a:lnTo>
                    <a:pt x="80772" y="112776"/>
                  </a:lnTo>
                  <a:lnTo>
                    <a:pt x="54864" y="150876"/>
                  </a:lnTo>
                  <a:lnTo>
                    <a:pt x="36576" y="193548"/>
                  </a:lnTo>
                  <a:lnTo>
                    <a:pt x="32004" y="204216"/>
                  </a:lnTo>
                  <a:lnTo>
                    <a:pt x="30480" y="216408"/>
                  </a:lnTo>
                  <a:lnTo>
                    <a:pt x="27432" y="228600"/>
                  </a:lnTo>
                  <a:lnTo>
                    <a:pt x="25908" y="240792"/>
                  </a:lnTo>
                  <a:lnTo>
                    <a:pt x="25908" y="289560"/>
                  </a:lnTo>
                  <a:lnTo>
                    <a:pt x="27432" y="301752"/>
                  </a:lnTo>
                  <a:lnTo>
                    <a:pt x="30480" y="312420"/>
                  </a:lnTo>
                  <a:lnTo>
                    <a:pt x="32004" y="324612"/>
                  </a:lnTo>
                  <a:lnTo>
                    <a:pt x="53340" y="379476"/>
                  </a:lnTo>
                  <a:lnTo>
                    <a:pt x="79248" y="417576"/>
                  </a:lnTo>
                  <a:lnTo>
                    <a:pt x="111252" y="449580"/>
                  </a:lnTo>
                  <a:lnTo>
                    <a:pt x="149352" y="475488"/>
                  </a:lnTo>
                  <a:lnTo>
                    <a:pt x="193548" y="493776"/>
                  </a:lnTo>
                  <a:lnTo>
                    <a:pt x="240792" y="502920"/>
                  </a:lnTo>
                  <a:lnTo>
                    <a:pt x="251460" y="504444"/>
                  </a:lnTo>
                  <a:lnTo>
                    <a:pt x="378605" y="504444"/>
                  </a:lnTo>
                  <a:lnTo>
                    <a:pt x="368808" y="509016"/>
                  </a:lnTo>
                  <a:lnTo>
                    <a:pt x="344424" y="518160"/>
                  </a:lnTo>
                  <a:lnTo>
                    <a:pt x="330708" y="521208"/>
                  </a:lnTo>
                  <a:lnTo>
                    <a:pt x="318515" y="524256"/>
                  </a:lnTo>
                  <a:lnTo>
                    <a:pt x="304800" y="527304"/>
                  </a:lnTo>
                  <a:lnTo>
                    <a:pt x="292607" y="528828"/>
                  </a:lnTo>
                  <a:lnTo>
                    <a:pt x="278892" y="530352"/>
                  </a:lnTo>
                  <a:close/>
                </a:path>
                <a:path w="530859" h="530860">
                  <a:moveTo>
                    <a:pt x="378605" y="504444"/>
                  </a:moveTo>
                  <a:lnTo>
                    <a:pt x="277368" y="504444"/>
                  </a:lnTo>
                  <a:lnTo>
                    <a:pt x="301752" y="501396"/>
                  </a:lnTo>
                  <a:lnTo>
                    <a:pt x="312419" y="499872"/>
                  </a:lnTo>
                  <a:lnTo>
                    <a:pt x="358139" y="486156"/>
                  </a:lnTo>
                  <a:lnTo>
                    <a:pt x="397763" y="464820"/>
                  </a:lnTo>
                  <a:lnTo>
                    <a:pt x="434339" y="434340"/>
                  </a:lnTo>
                  <a:lnTo>
                    <a:pt x="463296" y="399288"/>
                  </a:lnTo>
                  <a:lnTo>
                    <a:pt x="486156" y="359664"/>
                  </a:lnTo>
                  <a:lnTo>
                    <a:pt x="496824" y="324612"/>
                  </a:lnTo>
                  <a:lnTo>
                    <a:pt x="499872" y="313944"/>
                  </a:lnTo>
                  <a:lnTo>
                    <a:pt x="504444" y="277368"/>
                  </a:lnTo>
                  <a:lnTo>
                    <a:pt x="504444" y="252984"/>
                  </a:lnTo>
                  <a:lnTo>
                    <a:pt x="493776" y="195072"/>
                  </a:lnTo>
                  <a:lnTo>
                    <a:pt x="475487" y="150876"/>
                  </a:lnTo>
                  <a:lnTo>
                    <a:pt x="449580" y="112776"/>
                  </a:lnTo>
                  <a:lnTo>
                    <a:pt x="417576" y="80771"/>
                  </a:lnTo>
                  <a:lnTo>
                    <a:pt x="379476" y="54864"/>
                  </a:lnTo>
                  <a:lnTo>
                    <a:pt x="336804" y="36576"/>
                  </a:lnTo>
                  <a:lnTo>
                    <a:pt x="324612" y="33528"/>
                  </a:lnTo>
                  <a:lnTo>
                    <a:pt x="313943" y="30480"/>
                  </a:lnTo>
                  <a:lnTo>
                    <a:pt x="301752" y="27432"/>
                  </a:lnTo>
                  <a:lnTo>
                    <a:pt x="289560" y="25907"/>
                  </a:lnTo>
                  <a:lnTo>
                    <a:pt x="378714" y="25907"/>
                  </a:lnTo>
                  <a:lnTo>
                    <a:pt x="413004" y="44195"/>
                  </a:lnTo>
                  <a:lnTo>
                    <a:pt x="452628" y="77724"/>
                  </a:lnTo>
                  <a:lnTo>
                    <a:pt x="484632" y="115824"/>
                  </a:lnTo>
                  <a:lnTo>
                    <a:pt x="509016" y="161544"/>
                  </a:lnTo>
                  <a:lnTo>
                    <a:pt x="521208" y="198120"/>
                  </a:lnTo>
                  <a:lnTo>
                    <a:pt x="524256" y="211836"/>
                  </a:lnTo>
                  <a:lnTo>
                    <a:pt x="527304" y="224028"/>
                  </a:lnTo>
                  <a:lnTo>
                    <a:pt x="530352" y="251460"/>
                  </a:lnTo>
                  <a:lnTo>
                    <a:pt x="530352" y="278892"/>
                  </a:lnTo>
                  <a:lnTo>
                    <a:pt x="524256" y="318516"/>
                  </a:lnTo>
                  <a:lnTo>
                    <a:pt x="509016" y="367284"/>
                  </a:lnTo>
                  <a:lnTo>
                    <a:pt x="484632" y="413004"/>
                  </a:lnTo>
                  <a:lnTo>
                    <a:pt x="452628" y="452628"/>
                  </a:lnTo>
                  <a:lnTo>
                    <a:pt x="413004" y="484632"/>
                  </a:lnTo>
                  <a:lnTo>
                    <a:pt x="391668" y="498348"/>
                  </a:lnTo>
                  <a:lnTo>
                    <a:pt x="378605" y="504444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38566" y="2142250"/>
            <a:ext cx="245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ahoma"/>
                <a:cs typeface="Tahoma"/>
              </a:rPr>
              <a:t>T</a:t>
            </a:r>
            <a:r>
              <a:rPr sz="1800" spc="-37" baseline="-20833" dirty="0">
                <a:latin typeface="Tahoma"/>
                <a:cs typeface="Tahoma"/>
              </a:rPr>
              <a:t>l</a:t>
            </a:r>
            <a:endParaRPr sz="1800" baseline="-20833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296911" y="2886455"/>
            <a:ext cx="530860" cy="530860"/>
            <a:chOff x="7296911" y="2886455"/>
            <a:chExt cx="530860" cy="530860"/>
          </a:xfrm>
        </p:grpSpPr>
        <p:sp>
          <p:nvSpPr>
            <p:cNvPr id="9" name="object 9"/>
            <p:cNvSpPr/>
            <p:nvPr/>
          </p:nvSpPr>
          <p:spPr>
            <a:xfrm>
              <a:off x="7309103" y="2900171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252983" y="504443"/>
                  </a:moveTo>
                  <a:lnTo>
                    <a:pt x="207381" y="500384"/>
                  </a:lnTo>
                  <a:lnTo>
                    <a:pt x="164512" y="488672"/>
                  </a:lnTo>
                  <a:lnTo>
                    <a:pt x="125080" y="470012"/>
                  </a:lnTo>
                  <a:lnTo>
                    <a:pt x="89788" y="445106"/>
                  </a:lnTo>
                  <a:lnTo>
                    <a:pt x="59337" y="414655"/>
                  </a:lnTo>
                  <a:lnTo>
                    <a:pt x="34431" y="379363"/>
                  </a:lnTo>
                  <a:lnTo>
                    <a:pt x="15770" y="339931"/>
                  </a:lnTo>
                  <a:lnTo>
                    <a:pt x="4059" y="297062"/>
                  </a:lnTo>
                  <a:lnTo>
                    <a:pt x="0" y="251460"/>
                  </a:lnTo>
                  <a:lnTo>
                    <a:pt x="4059" y="206310"/>
                  </a:lnTo>
                  <a:lnTo>
                    <a:pt x="15770" y="163795"/>
                  </a:lnTo>
                  <a:lnTo>
                    <a:pt x="34431" y="124629"/>
                  </a:lnTo>
                  <a:lnTo>
                    <a:pt x="59337" y="89527"/>
                  </a:lnTo>
                  <a:lnTo>
                    <a:pt x="89788" y="59203"/>
                  </a:lnTo>
                  <a:lnTo>
                    <a:pt x="125080" y="34374"/>
                  </a:lnTo>
                  <a:lnTo>
                    <a:pt x="164512" y="15754"/>
                  </a:lnTo>
                  <a:lnTo>
                    <a:pt x="207381" y="4057"/>
                  </a:lnTo>
                  <a:lnTo>
                    <a:pt x="252983" y="0"/>
                  </a:lnTo>
                  <a:lnTo>
                    <a:pt x="298133" y="4057"/>
                  </a:lnTo>
                  <a:lnTo>
                    <a:pt x="340648" y="15754"/>
                  </a:lnTo>
                  <a:lnTo>
                    <a:pt x="379814" y="34374"/>
                  </a:lnTo>
                  <a:lnTo>
                    <a:pt x="414916" y="59203"/>
                  </a:lnTo>
                  <a:lnTo>
                    <a:pt x="445240" y="89527"/>
                  </a:lnTo>
                  <a:lnTo>
                    <a:pt x="470069" y="124629"/>
                  </a:lnTo>
                  <a:lnTo>
                    <a:pt x="488689" y="163795"/>
                  </a:lnTo>
                  <a:lnTo>
                    <a:pt x="500386" y="206310"/>
                  </a:lnTo>
                  <a:lnTo>
                    <a:pt x="504443" y="251460"/>
                  </a:lnTo>
                  <a:lnTo>
                    <a:pt x="500386" y="297062"/>
                  </a:lnTo>
                  <a:lnTo>
                    <a:pt x="488689" y="339931"/>
                  </a:lnTo>
                  <a:lnTo>
                    <a:pt x="470069" y="379363"/>
                  </a:lnTo>
                  <a:lnTo>
                    <a:pt x="445240" y="414655"/>
                  </a:lnTo>
                  <a:lnTo>
                    <a:pt x="414916" y="445106"/>
                  </a:lnTo>
                  <a:lnTo>
                    <a:pt x="379814" y="470012"/>
                  </a:lnTo>
                  <a:lnTo>
                    <a:pt x="340648" y="488672"/>
                  </a:lnTo>
                  <a:lnTo>
                    <a:pt x="298133" y="500384"/>
                  </a:lnTo>
                  <a:lnTo>
                    <a:pt x="252983" y="504443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96911" y="2886455"/>
              <a:ext cx="530860" cy="530860"/>
            </a:xfrm>
            <a:custGeom>
              <a:avLst/>
              <a:gdLst/>
              <a:ahLst/>
              <a:cxnLst/>
              <a:rect l="l" t="t" r="r" b="b"/>
              <a:pathLst>
                <a:path w="530859" h="530860">
                  <a:moveTo>
                    <a:pt x="278892" y="530352"/>
                  </a:moveTo>
                  <a:lnTo>
                    <a:pt x="251460" y="530352"/>
                  </a:lnTo>
                  <a:lnTo>
                    <a:pt x="237743" y="528828"/>
                  </a:lnTo>
                  <a:lnTo>
                    <a:pt x="225552" y="527304"/>
                  </a:lnTo>
                  <a:lnTo>
                    <a:pt x="211836" y="525780"/>
                  </a:lnTo>
                  <a:lnTo>
                    <a:pt x="199643" y="522732"/>
                  </a:lnTo>
                  <a:lnTo>
                    <a:pt x="185928" y="518160"/>
                  </a:lnTo>
                  <a:lnTo>
                    <a:pt x="161543" y="510540"/>
                  </a:lnTo>
                  <a:lnTo>
                    <a:pt x="117348" y="486156"/>
                  </a:lnTo>
                  <a:lnTo>
                    <a:pt x="77724" y="452628"/>
                  </a:lnTo>
                  <a:lnTo>
                    <a:pt x="45720" y="414528"/>
                  </a:lnTo>
                  <a:lnTo>
                    <a:pt x="21336" y="368808"/>
                  </a:lnTo>
                  <a:lnTo>
                    <a:pt x="7620" y="332232"/>
                  </a:lnTo>
                  <a:lnTo>
                    <a:pt x="0" y="278892"/>
                  </a:lnTo>
                  <a:lnTo>
                    <a:pt x="0" y="251460"/>
                  </a:lnTo>
                  <a:lnTo>
                    <a:pt x="1524" y="239268"/>
                  </a:lnTo>
                  <a:lnTo>
                    <a:pt x="4572" y="211836"/>
                  </a:lnTo>
                  <a:lnTo>
                    <a:pt x="7620" y="199644"/>
                  </a:lnTo>
                  <a:lnTo>
                    <a:pt x="12192" y="187452"/>
                  </a:lnTo>
                  <a:lnTo>
                    <a:pt x="19812" y="163068"/>
                  </a:lnTo>
                  <a:lnTo>
                    <a:pt x="44196" y="117348"/>
                  </a:lnTo>
                  <a:lnTo>
                    <a:pt x="76200" y="77724"/>
                  </a:lnTo>
                  <a:lnTo>
                    <a:pt x="115824" y="45719"/>
                  </a:lnTo>
                  <a:lnTo>
                    <a:pt x="161543" y="21336"/>
                  </a:lnTo>
                  <a:lnTo>
                    <a:pt x="198119" y="9144"/>
                  </a:lnTo>
                  <a:lnTo>
                    <a:pt x="211836" y="6095"/>
                  </a:lnTo>
                  <a:lnTo>
                    <a:pt x="224028" y="3048"/>
                  </a:lnTo>
                  <a:lnTo>
                    <a:pt x="251460" y="0"/>
                  </a:lnTo>
                  <a:lnTo>
                    <a:pt x="277368" y="0"/>
                  </a:lnTo>
                  <a:lnTo>
                    <a:pt x="318515" y="6095"/>
                  </a:lnTo>
                  <a:lnTo>
                    <a:pt x="367284" y="21336"/>
                  </a:lnTo>
                  <a:lnTo>
                    <a:pt x="377081" y="25907"/>
                  </a:lnTo>
                  <a:lnTo>
                    <a:pt x="252983" y="25907"/>
                  </a:lnTo>
                  <a:lnTo>
                    <a:pt x="216407" y="30480"/>
                  </a:lnTo>
                  <a:lnTo>
                    <a:pt x="205740" y="33528"/>
                  </a:lnTo>
                  <a:lnTo>
                    <a:pt x="193548" y="36576"/>
                  </a:lnTo>
                  <a:lnTo>
                    <a:pt x="172212" y="44195"/>
                  </a:lnTo>
                  <a:lnTo>
                    <a:pt x="131064" y="67056"/>
                  </a:lnTo>
                  <a:lnTo>
                    <a:pt x="96012" y="96012"/>
                  </a:lnTo>
                  <a:lnTo>
                    <a:pt x="67056" y="131064"/>
                  </a:lnTo>
                  <a:lnTo>
                    <a:pt x="44196" y="172212"/>
                  </a:lnTo>
                  <a:lnTo>
                    <a:pt x="36576" y="193548"/>
                  </a:lnTo>
                  <a:lnTo>
                    <a:pt x="32004" y="205740"/>
                  </a:lnTo>
                  <a:lnTo>
                    <a:pt x="30480" y="216408"/>
                  </a:lnTo>
                  <a:lnTo>
                    <a:pt x="27432" y="228600"/>
                  </a:lnTo>
                  <a:lnTo>
                    <a:pt x="25908" y="240792"/>
                  </a:lnTo>
                  <a:lnTo>
                    <a:pt x="25908" y="289560"/>
                  </a:lnTo>
                  <a:lnTo>
                    <a:pt x="27432" y="301752"/>
                  </a:lnTo>
                  <a:lnTo>
                    <a:pt x="30480" y="313944"/>
                  </a:lnTo>
                  <a:lnTo>
                    <a:pt x="32004" y="324612"/>
                  </a:lnTo>
                  <a:lnTo>
                    <a:pt x="53340" y="379476"/>
                  </a:lnTo>
                  <a:lnTo>
                    <a:pt x="79248" y="417576"/>
                  </a:lnTo>
                  <a:lnTo>
                    <a:pt x="111252" y="449580"/>
                  </a:lnTo>
                  <a:lnTo>
                    <a:pt x="149352" y="475488"/>
                  </a:lnTo>
                  <a:lnTo>
                    <a:pt x="193548" y="493776"/>
                  </a:lnTo>
                  <a:lnTo>
                    <a:pt x="240792" y="504444"/>
                  </a:lnTo>
                  <a:lnTo>
                    <a:pt x="378605" y="504444"/>
                  </a:lnTo>
                  <a:lnTo>
                    <a:pt x="368808" y="509016"/>
                  </a:lnTo>
                  <a:lnTo>
                    <a:pt x="344424" y="518160"/>
                  </a:lnTo>
                  <a:lnTo>
                    <a:pt x="330708" y="522732"/>
                  </a:lnTo>
                  <a:lnTo>
                    <a:pt x="318515" y="525780"/>
                  </a:lnTo>
                  <a:lnTo>
                    <a:pt x="304800" y="527304"/>
                  </a:lnTo>
                  <a:lnTo>
                    <a:pt x="292607" y="528828"/>
                  </a:lnTo>
                  <a:lnTo>
                    <a:pt x="278892" y="530352"/>
                  </a:lnTo>
                  <a:close/>
                </a:path>
                <a:path w="530859" h="530860">
                  <a:moveTo>
                    <a:pt x="378605" y="504444"/>
                  </a:moveTo>
                  <a:lnTo>
                    <a:pt x="289560" y="504444"/>
                  </a:lnTo>
                  <a:lnTo>
                    <a:pt x="301752" y="502920"/>
                  </a:lnTo>
                  <a:lnTo>
                    <a:pt x="312419" y="499872"/>
                  </a:lnTo>
                  <a:lnTo>
                    <a:pt x="324612" y="498348"/>
                  </a:lnTo>
                  <a:lnTo>
                    <a:pt x="335280" y="493776"/>
                  </a:lnTo>
                  <a:lnTo>
                    <a:pt x="358139" y="486156"/>
                  </a:lnTo>
                  <a:lnTo>
                    <a:pt x="397763" y="464820"/>
                  </a:lnTo>
                  <a:lnTo>
                    <a:pt x="434339" y="435864"/>
                  </a:lnTo>
                  <a:lnTo>
                    <a:pt x="463296" y="399288"/>
                  </a:lnTo>
                  <a:lnTo>
                    <a:pt x="486156" y="359664"/>
                  </a:lnTo>
                  <a:lnTo>
                    <a:pt x="499872" y="313944"/>
                  </a:lnTo>
                  <a:lnTo>
                    <a:pt x="504444" y="277368"/>
                  </a:lnTo>
                  <a:lnTo>
                    <a:pt x="504444" y="252984"/>
                  </a:lnTo>
                  <a:lnTo>
                    <a:pt x="496824" y="205740"/>
                  </a:lnTo>
                  <a:lnTo>
                    <a:pt x="464820" y="132588"/>
                  </a:lnTo>
                  <a:lnTo>
                    <a:pt x="434339" y="96012"/>
                  </a:lnTo>
                  <a:lnTo>
                    <a:pt x="399287" y="67056"/>
                  </a:lnTo>
                  <a:lnTo>
                    <a:pt x="358139" y="44195"/>
                  </a:lnTo>
                  <a:lnTo>
                    <a:pt x="324612" y="33528"/>
                  </a:lnTo>
                  <a:lnTo>
                    <a:pt x="313943" y="30480"/>
                  </a:lnTo>
                  <a:lnTo>
                    <a:pt x="277368" y="25907"/>
                  </a:lnTo>
                  <a:lnTo>
                    <a:pt x="377081" y="25907"/>
                  </a:lnTo>
                  <a:lnTo>
                    <a:pt x="413004" y="45719"/>
                  </a:lnTo>
                  <a:lnTo>
                    <a:pt x="452628" y="77724"/>
                  </a:lnTo>
                  <a:lnTo>
                    <a:pt x="484632" y="117348"/>
                  </a:lnTo>
                  <a:lnTo>
                    <a:pt x="509016" y="161544"/>
                  </a:lnTo>
                  <a:lnTo>
                    <a:pt x="521208" y="198120"/>
                  </a:lnTo>
                  <a:lnTo>
                    <a:pt x="524256" y="211836"/>
                  </a:lnTo>
                  <a:lnTo>
                    <a:pt x="527304" y="224028"/>
                  </a:lnTo>
                  <a:lnTo>
                    <a:pt x="530352" y="251460"/>
                  </a:lnTo>
                  <a:lnTo>
                    <a:pt x="530352" y="278892"/>
                  </a:lnTo>
                  <a:lnTo>
                    <a:pt x="528828" y="292608"/>
                  </a:lnTo>
                  <a:lnTo>
                    <a:pt x="527304" y="304800"/>
                  </a:lnTo>
                  <a:lnTo>
                    <a:pt x="524256" y="318516"/>
                  </a:lnTo>
                  <a:lnTo>
                    <a:pt x="521208" y="330708"/>
                  </a:lnTo>
                  <a:lnTo>
                    <a:pt x="518160" y="344424"/>
                  </a:lnTo>
                  <a:lnTo>
                    <a:pt x="498348" y="391668"/>
                  </a:lnTo>
                  <a:lnTo>
                    <a:pt x="469392" y="434340"/>
                  </a:lnTo>
                  <a:lnTo>
                    <a:pt x="434339" y="469392"/>
                  </a:lnTo>
                  <a:lnTo>
                    <a:pt x="391668" y="498348"/>
                  </a:lnTo>
                  <a:lnTo>
                    <a:pt x="378605" y="504444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415685" y="3000279"/>
            <a:ext cx="294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ahoma"/>
                <a:cs typeface="Tahoma"/>
              </a:rPr>
              <a:t>T</a:t>
            </a:r>
            <a:r>
              <a:rPr sz="1800" spc="-37" baseline="-20833" dirty="0">
                <a:latin typeface="Tahoma"/>
                <a:cs typeface="Tahoma"/>
              </a:rPr>
              <a:t>2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09259" y="2282951"/>
            <a:ext cx="1803400" cy="428625"/>
          </a:xfrm>
          <a:custGeom>
            <a:avLst/>
            <a:gdLst/>
            <a:ahLst/>
            <a:cxnLst/>
            <a:rect l="l" t="t" r="r" b="b"/>
            <a:pathLst>
              <a:path w="1803400" h="428625">
                <a:moveTo>
                  <a:pt x="76871" y="404078"/>
                </a:moveTo>
                <a:lnTo>
                  <a:pt x="71115" y="378438"/>
                </a:lnTo>
                <a:lnTo>
                  <a:pt x="1796796" y="0"/>
                </a:lnTo>
                <a:lnTo>
                  <a:pt x="1802892" y="24384"/>
                </a:lnTo>
                <a:lnTo>
                  <a:pt x="76871" y="404078"/>
                </a:lnTo>
                <a:close/>
              </a:path>
              <a:path w="1803400" h="428625">
                <a:moveTo>
                  <a:pt x="82295" y="428244"/>
                </a:moveTo>
                <a:lnTo>
                  <a:pt x="0" y="408432"/>
                </a:lnTo>
                <a:lnTo>
                  <a:pt x="65532" y="353568"/>
                </a:lnTo>
                <a:lnTo>
                  <a:pt x="71115" y="378438"/>
                </a:lnTo>
                <a:lnTo>
                  <a:pt x="59436" y="381000"/>
                </a:lnTo>
                <a:lnTo>
                  <a:pt x="64008" y="406908"/>
                </a:lnTo>
                <a:lnTo>
                  <a:pt x="77506" y="406908"/>
                </a:lnTo>
                <a:lnTo>
                  <a:pt x="82295" y="428244"/>
                </a:lnTo>
                <a:close/>
              </a:path>
              <a:path w="1803400" h="428625">
                <a:moveTo>
                  <a:pt x="64008" y="406908"/>
                </a:moveTo>
                <a:lnTo>
                  <a:pt x="59436" y="381000"/>
                </a:lnTo>
                <a:lnTo>
                  <a:pt x="71115" y="378438"/>
                </a:lnTo>
                <a:lnTo>
                  <a:pt x="76871" y="404078"/>
                </a:lnTo>
                <a:lnTo>
                  <a:pt x="64008" y="406908"/>
                </a:lnTo>
                <a:close/>
              </a:path>
              <a:path w="1803400" h="428625">
                <a:moveTo>
                  <a:pt x="77506" y="406908"/>
                </a:moveTo>
                <a:lnTo>
                  <a:pt x="64008" y="406908"/>
                </a:lnTo>
                <a:lnTo>
                  <a:pt x="76871" y="404078"/>
                </a:lnTo>
                <a:lnTo>
                  <a:pt x="77506" y="406908"/>
                </a:lnTo>
                <a:close/>
              </a:path>
            </a:pathLst>
          </a:custGeom>
          <a:solidFill>
            <a:srgbClr val="007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09259" y="2872739"/>
            <a:ext cx="1801495" cy="291465"/>
          </a:xfrm>
          <a:custGeom>
            <a:avLst/>
            <a:gdLst/>
            <a:ahLst/>
            <a:cxnLst/>
            <a:rect l="l" t="t" r="r" b="b"/>
            <a:pathLst>
              <a:path w="1801495" h="291464">
                <a:moveTo>
                  <a:pt x="70104" y="74676"/>
                </a:moveTo>
                <a:lnTo>
                  <a:pt x="0" y="27431"/>
                </a:lnTo>
                <a:lnTo>
                  <a:pt x="80771" y="0"/>
                </a:lnTo>
                <a:lnTo>
                  <a:pt x="77506" y="22859"/>
                </a:lnTo>
                <a:lnTo>
                  <a:pt x="64008" y="22859"/>
                </a:lnTo>
                <a:lnTo>
                  <a:pt x="60960" y="48767"/>
                </a:lnTo>
                <a:lnTo>
                  <a:pt x="73554" y="50524"/>
                </a:lnTo>
                <a:lnTo>
                  <a:pt x="70104" y="74676"/>
                </a:lnTo>
                <a:close/>
              </a:path>
              <a:path w="1801495" h="291464">
                <a:moveTo>
                  <a:pt x="73554" y="50524"/>
                </a:moveTo>
                <a:lnTo>
                  <a:pt x="60960" y="48767"/>
                </a:lnTo>
                <a:lnTo>
                  <a:pt x="64008" y="22859"/>
                </a:lnTo>
                <a:lnTo>
                  <a:pt x="77240" y="24717"/>
                </a:lnTo>
                <a:lnTo>
                  <a:pt x="73554" y="50524"/>
                </a:lnTo>
                <a:close/>
              </a:path>
              <a:path w="1801495" h="291464">
                <a:moveTo>
                  <a:pt x="77240" y="24717"/>
                </a:moveTo>
                <a:lnTo>
                  <a:pt x="64008" y="22859"/>
                </a:lnTo>
                <a:lnTo>
                  <a:pt x="77506" y="22859"/>
                </a:lnTo>
                <a:lnTo>
                  <a:pt x="77240" y="24717"/>
                </a:lnTo>
                <a:close/>
              </a:path>
              <a:path w="1801495" h="291464">
                <a:moveTo>
                  <a:pt x="1798320" y="291083"/>
                </a:moveTo>
                <a:lnTo>
                  <a:pt x="73554" y="50524"/>
                </a:lnTo>
                <a:lnTo>
                  <a:pt x="77240" y="24717"/>
                </a:lnTo>
                <a:lnTo>
                  <a:pt x="1801368" y="266699"/>
                </a:lnTo>
                <a:lnTo>
                  <a:pt x="1798320" y="291083"/>
                </a:lnTo>
                <a:close/>
              </a:path>
            </a:pathLst>
          </a:custGeom>
          <a:solidFill>
            <a:srgbClr val="007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75004" y="2048256"/>
            <a:ext cx="4204970" cy="1394460"/>
          </a:xfrm>
          <a:custGeom>
            <a:avLst/>
            <a:gdLst/>
            <a:ahLst/>
            <a:cxnLst/>
            <a:rect l="l" t="t" r="r" b="b"/>
            <a:pathLst>
              <a:path w="4204970" h="1394460">
                <a:moveTo>
                  <a:pt x="4198620" y="1394460"/>
                </a:moveTo>
                <a:lnTo>
                  <a:pt x="6096" y="1394460"/>
                </a:lnTo>
                <a:lnTo>
                  <a:pt x="0" y="1388364"/>
                </a:lnTo>
                <a:lnTo>
                  <a:pt x="0" y="6096"/>
                </a:lnTo>
                <a:lnTo>
                  <a:pt x="6096" y="0"/>
                </a:lnTo>
                <a:lnTo>
                  <a:pt x="4198620" y="0"/>
                </a:lnTo>
                <a:lnTo>
                  <a:pt x="4204716" y="6096"/>
                </a:lnTo>
                <a:lnTo>
                  <a:pt x="4204716" y="13716"/>
                </a:lnTo>
                <a:lnTo>
                  <a:pt x="25908" y="13716"/>
                </a:lnTo>
                <a:lnTo>
                  <a:pt x="13716" y="25908"/>
                </a:lnTo>
                <a:lnTo>
                  <a:pt x="25908" y="25908"/>
                </a:lnTo>
                <a:lnTo>
                  <a:pt x="25908" y="1368552"/>
                </a:lnTo>
                <a:lnTo>
                  <a:pt x="13716" y="1368552"/>
                </a:lnTo>
                <a:lnTo>
                  <a:pt x="25908" y="1380744"/>
                </a:lnTo>
                <a:lnTo>
                  <a:pt x="4204716" y="1380744"/>
                </a:lnTo>
                <a:lnTo>
                  <a:pt x="4204716" y="1388364"/>
                </a:lnTo>
                <a:lnTo>
                  <a:pt x="4198620" y="1394460"/>
                </a:lnTo>
                <a:close/>
              </a:path>
              <a:path w="4204970" h="1394460">
                <a:moveTo>
                  <a:pt x="25908" y="25908"/>
                </a:moveTo>
                <a:lnTo>
                  <a:pt x="13716" y="25908"/>
                </a:lnTo>
                <a:lnTo>
                  <a:pt x="25908" y="13716"/>
                </a:lnTo>
                <a:lnTo>
                  <a:pt x="25908" y="25908"/>
                </a:lnTo>
                <a:close/>
              </a:path>
              <a:path w="4204970" h="1394460">
                <a:moveTo>
                  <a:pt x="4178808" y="25908"/>
                </a:moveTo>
                <a:lnTo>
                  <a:pt x="25908" y="25908"/>
                </a:lnTo>
                <a:lnTo>
                  <a:pt x="25908" y="13716"/>
                </a:lnTo>
                <a:lnTo>
                  <a:pt x="4178808" y="13716"/>
                </a:lnTo>
                <a:lnTo>
                  <a:pt x="4178808" y="25908"/>
                </a:lnTo>
                <a:close/>
              </a:path>
              <a:path w="4204970" h="1394460">
                <a:moveTo>
                  <a:pt x="4178808" y="1380744"/>
                </a:moveTo>
                <a:lnTo>
                  <a:pt x="4178808" y="13716"/>
                </a:lnTo>
                <a:lnTo>
                  <a:pt x="4192524" y="25908"/>
                </a:lnTo>
                <a:lnTo>
                  <a:pt x="4204716" y="25908"/>
                </a:lnTo>
                <a:lnTo>
                  <a:pt x="4204716" y="1368552"/>
                </a:lnTo>
                <a:lnTo>
                  <a:pt x="4192524" y="1368552"/>
                </a:lnTo>
                <a:lnTo>
                  <a:pt x="4178808" y="1380744"/>
                </a:lnTo>
                <a:close/>
              </a:path>
              <a:path w="4204970" h="1394460">
                <a:moveTo>
                  <a:pt x="4204716" y="25908"/>
                </a:moveTo>
                <a:lnTo>
                  <a:pt x="4192524" y="25908"/>
                </a:lnTo>
                <a:lnTo>
                  <a:pt x="4178808" y="13716"/>
                </a:lnTo>
                <a:lnTo>
                  <a:pt x="4204716" y="13716"/>
                </a:lnTo>
                <a:lnTo>
                  <a:pt x="4204716" y="25908"/>
                </a:lnTo>
                <a:close/>
              </a:path>
              <a:path w="4204970" h="1394460">
                <a:moveTo>
                  <a:pt x="25908" y="1380744"/>
                </a:moveTo>
                <a:lnTo>
                  <a:pt x="13716" y="1368552"/>
                </a:lnTo>
                <a:lnTo>
                  <a:pt x="25908" y="1368552"/>
                </a:lnTo>
                <a:lnTo>
                  <a:pt x="25908" y="1380744"/>
                </a:lnTo>
                <a:close/>
              </a:path>
              <a:path w="4204970" h="1394460">
                <a:moveTo>
                  <a:pt x="4178808" y="1380744"/>
                </a:moveTo>
                <a:lnTo>
                  <a:pt x="25908" y="1380744"/>
                </a:lnTo>
                <a:lnTo>
                  <a:pt x="25908" y="1368552"/>
                </a:lnTo>
                <a:lnTo>
                  <a:pt x="4178808" y="1368552"/>
                </a:lnTo>
                <a:lnTo>
                  <a:pt x="4178808" y="1380744"/>
                </a:lnTo>
                <a:close/>
              </a:path>
              <a:path w="4204970" h="1394460">
                <a:moveTo>
                  <a:pt x="4204716" y="1380744"/>
                </a:moveTo>
                <a:lnTo>
                  <a:pt x="4178808" y="1380744"/>
                </a:lnTo>
                <a:lnTo>
                  <a:pt x="4192524" y="1368552"/>
                </a:lnTo>
                <a:lnTo>
                  <a:pt x="4204716" y="1368552"/>
                </a:lnTo>
                <a:lnTo>
                  <a:pt x="4204716" y="1380744"/>
                </a:lnTo>
                <a:close/>
              </a:path>
            </a:pathLst>
          </a:custGeom>
          <a:solidFill>
            <a:srgbClr val="007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3383" y="4260574"/>
            <a:ext cx="6677025" cy="79375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600"/>
              </a:spcBef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Threads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are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blocked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while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waiting</a:t>
            </a:r>
            <a:r>
              <a:rPr sz="2100" spc="-5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to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get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into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monitor</a:t>
            </a:r>
            <a:endParaRPr sz="21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When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first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thread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exists,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another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can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enter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76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Condition</a:t>
            </a:r>
            <a:r>
              <a:rPr spc="-70" dirty="0"/>
              <a:t> </a:t>
            </a:r>
            <a:r>
              <a:rPr dirty="0"/>
              <a:t>Variables</a:t>
            </a:r>
            <a:r>
              <a:rPr spc="-45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spc="-10" dirty="0"/>
              <a:t>Monitors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383" y="1020595"/>
            <a:ext cx="3982720" cy="111379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600"/>
              </a:spcBef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Similar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concept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to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semaphores</a:t>
            </a:r>
            <a:endParaRPr sz="2100">
              <a:latin typeface="Tahoma"/>
              <a:cs typeface="Tahoma"/>
            </a:endParaRPr>
          </a:p>
          <a:p>
            <a:pPr marL="354965" marR="203200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	Condition</a:t>
            </a:r>
            <a:r>
              <a:rPr sz="2100" spc="-7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variable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associated </a:t>
            </a:r>
            <a:r>
              <a:rPr sz="2100" dirty="0">
                <a:latin typeface="Tahoma"/>
                <a:cs typeface="Tahoma"/>
              </a:rPr>
              <a:t>with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spc="-20" dirty="0">
                <a:latin typeface="Tahoma"/>
                <a:cs typeface="Tahoma"/>
              </a:rPr>
              <a:t>queue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383" y="2433320"/>
            <a:ext cx="4115435" cy="172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6130" algn="l"/>
              </a:tabLst>
            </a:pPr>
            <a:r>
              <a:rPr sz="2100" b="1" dirty="0">
                <a:latin typeface="Consolas"/>
                <a:cs typeface="Consolas"/>
              </a:rPr>
              <a:t>condition</a:t>
            </a:r>
            <a:r>
              <a:rPr sz="2100" b="1" spc="-65" dirty="0">
                <a:latin typeface="Consolas"/>
                <a:cs typeface="Consolas"/>
              </a:rPr>
              <a:t> </a:t>
            </a:r>
            <a:r>
              <a:rPr sz="2100" spc="-35" dirty="0">
                <a:latin typeface="Consolas"/>
                <a:cs typeface="Consolas"/>
              </a:rPr>
              <a:t>x;</a:t>
            </a:r>
            <a:r>
              <a:rPr sz="2100" dirty="0">
                <a:latin typeface="Consolas"/>
                <a:cs typeface="Consolas"/>
              </a:rPr>
              <a:t>	//</a:t>
            </a:r>
            <a:r>
              <a:rPr sz="2100" spc="-10" dirty="0">
                <a:latin typeface="Consolas"/>
                <a:cs typeface="Consolas"/>
              </a:rPr>
              <a:t> declaration</a:t>
            </a:r>
            <a:endParaRPr sz="2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2100">
              <a:latin typeface="Consolas"/>
              <a:cs typeface="Consolas"/>
            </a:endParaRPr>
          </a:p>
          <a:p>
            <a:pPr marL="304165" indent="-292100">
              <a:lnSpc>
                <a:spcPct val="100000"/>
              </a:lnSpc>
              <a:buSzPct val="95238"/>
              <a:buFont typeface="Consolas"/>
              <a:buAutoNum type="romanLcPeriod" startAt="10"/>
              <a:tabLst>
                <a:tab pos="304165" algn="l"/>
              </a:tabLst>
            </a:pPr>
            <a:r>
              <a:rPr sz="2100" b="1" spc="-10" dirty="0">
                <a:latin typeface="Consolas"/>
                <a:cs typeface="Consolas"/>
              </a:rPr>
              <a:t>wait</a:t>
            </a:r>
            <a:r>
              <a:rPr sz="2100" spc="-10" dirty="0">
                <a:latin typeface="Consolas"/>
                <a:cs typeface="Consolas"/>
              </a:rPr>
              <a:t>()</a:t>
            </a:r>
            <a:endParaRPr sz="2100">
              <a:latin typeface="Consolas"/>
              <a:cs typeface="Consolas"/>
            </a:endParaRPr>
          </a:p>
          <a:p>
            <a:pPr marL="354965" marR="628015" lvl="1" indent="-342900">
              <a:lnSpc>
                <a:spcPct val="100000"/>
              </a:lnSpc>
              <a:spcBef>
                <a:spcPts val="610"/>
              </a:spcBef>
              <a:buChar char="•"/>
              <a:tabLst>
                <a:tab pos="354965" algn="l"/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	Process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which</a:t>
            </a:r>
            <a:r>
              <a:rPr sz="2100" spc="-6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invokes</a:t>
            </a:r>
            <a:r>
              <a:rPr sz="2100" spc="-55" dirty="0">
                <a:latin typeface="Tahoma"/>
                <a:cs typeface="Tahoma"/>
              </a:rPr>
              <a:t> </a:t>
            </a:r>
            <a:r>
              <a:rPr sz="2100" spc="-20" dirty="0">
                <a:latin typeface="Tahoma"/>
                <a:cs typeface="Tahoma"/>
              </a:rPr>
              <a:t>this </a:t>
            </a:r>
            <a:r>
              <a:rPr sz="2100" dirty="0">
                <a:latin typeface="Tahoma"/>
                <a:cs typeface="Tahoma"/>
              </a:rPr>
              <a:t>operation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is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blocked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383" y="4376474"/>
            <a:ext cx="4100829" cy="206883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04165" indent="-292100">
              <a:lnSpc>
                <a:spcPct val="100000"/>
              </a:lnSpc>
              <a:spcBef>
                <a:spcPts val="710"/>
              </a:spcBef>
              <a:buSzPct val="95238"/>
              <a:buFont typeface="Consolas"/>
              <a:buAutoNum type="romanLcPeriod" startAt="10"/>
              <a:tabLst>
                <a:tab pos="304165" algn="l"/>
              </a:tabLst>
            </a:pPr>
            <a:r>
              <a:rPr sz="2100" b="1" spc="-10" dirty="0">
                <a:latin typeface="Consolas"/>
                <a:cs typeface="Consolas"/>
              </a:rPr>
              <a:t>signal</a:t>
            </a:r>
            <a:r>
              <a:rPr sz="2100" spc="-10" dirty="0">
                <a:latin typeface="Consolas"/>
                <a:cs typeface="Consolas"/>
              </a:rPr>
              <a:t>()</a:t>
            </a:r>
            <a:endParaRPr sz="2100">
              <a:latin typeface="Consolas"/>
              <a:cs typeface="Consolas"/>
            </a:endParaRPr>
          </a:p>
          <a:p>
            <a:pPr marL="354965" marR="170815" lvl="1" indent="-342900" algn="just">
              <a:lnSpc>
                <a:spcPct val="100000"/>
              </a:lnSpc>
              <a:spcBef>
                <a:spcPts val="610"/>
              </a:spcBef>
              <a:buChar char="•"/>
              <a:tabLst>
                <a:tab pos="354965" algn="l"/>
                <a:tab pos="358140" algn="l"/>
              </a:tabLst>
            </a:pPr>
            <a:r>
              <a:rPr sz="2100" dirty="0">
                <a:latin typeface="Tahoma"/>
                <a:cs typeface="Tahoma"/>
              </a:rPr>
              <a:t>	A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blocked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process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can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resume execution</a:t>
            </a:r>
            <a:endParaRPr sz="2100">
              <a:latin typeface="Tahoma"/>
              <a:cs typeface="Tahoma"/>
            </a:endParaRPr>
          </a:p>
          <a:p>
            <a:pPr marL="756285" marR="5080" indent="-287020" algn="just">
              <a:lnSpc>
                <a:spcPct val="100000"/>
              </a:lnSpc>
              <a:spcBef>
                <a:spcPts val="465"/>
              </a:spcBef>
            </a:pPr>
            <a:r>
              <a:rPr sz="1900" dirty="0">
                <a:latin typeface="Tahoma"/>
                <a:cs typeface="Tahoma"/>
              </a:rPr>
              <a:t>–</a:t>
            </a:r>
            <a:r>
              <a:rPr sz="1900" spc="-20" dirty="0">
                <a:latin typeface="Tahoma"/>
                <a:cs typeface="Tahoma"/>
              </a:rPr>
              <a:t>  </a:t>
            </a:r>
            <a:r>
              <a:rPr sz="1900" dirty="0">
                <a:latin typeface="Tahoma"/>
                <a:cs typeface="Tahoma"/>
              </a:rPr>
              <a:t>If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no</a:t>
            </a:r>
            <a:r>
              <a:rPr sz="1900" spc="-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process issue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x.wait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()</a:t>
            </a:r>
            <a:r>
              <a:rPr sz="1900" spc="-25" dirty="0">
                <a:latin typeface="Tahoma"/>
                <a:cs typeface="Tahoma"/>
              </a:rPr>
              <a:t> on </a:t>
            </a:r>
            <a:r>
              <a:rPr sz="1900" dirty="0">
                <a:latin typeface="Tahoma"/>
                <a:cs typeface="Tahoma"/>
              </a:rPr>
              <a:t>variable</a:t>
            </a:r>
            <a:r>
              <a:rPr sz="1900" spc="-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x,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then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it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has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no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effect </a:t>
            </a:r>
            <a:r>
              <a:rPr sz="1900" dirty="0">
                <a:latin typeface="Tahoma"/>
                <a:cs typeface="Tahoma"/>
              </a:rPr>
              <a:t>on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variable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99432" y="1716024"/>
            <a:ext cx="2315210" cy="3970020"/>
            <a:chOff x="4599432" y="1716024"/>
            <a:chExt cx="2315210" cy="3970020"/>
          </a:xfrm>
        </p:grpSpPr>
        <p:sp>
          <p:nvSpPr>
            <p:cNvPr id="7" name="object 7"/>
            <p:cNvSpPr/>
            <p:nvPr/>
          </p:nvSpPr>
          <p:spPr>
            <a:xfrm>
              <a:off x="4605528" y="1722120"/>
              <a:ext cx="2304415" cy="3671570"/>
            </a:xfrm>
            <a:custGeom>
              <a:avLst/>
              <a:gdLst/>
              <a:ahLst/>
              <a:cxnLst/>
              <a:rect l="l" t="t" r="r" b="b"/>
              <a:pathLst>
                <a:path w="2304415" h="3671570">
                  <a:moveTo>
                    <a:pt x="2304287" y="3671315"/>
                  </a:moveTo>
                  <a:lnTo>
                    <a:pt x="0" y="3671315"/>
                  </a:lnTo>
                  <a:lnTo>
                    <a:pt x="0" y="0"/>
                  </a:lnTo>
                  <a:lnTo>
                    <a:pt x="2304287" y="0"/>
                  </a:lnTo>
                  <a:lnTo>
                    <a:pt x="2304287" y="3671315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99432" y="1716024"/>
              <a:ext cx="2315210" cy="3682365"/>
            </a:xfrm>
            <a:custGeom>
              <a:avLst/>
              <a:gdLst/>
              <a:ahLst/>
              <a:cxnLst/>
              <a:rect l="l" t="t" r="r" b="b"/>
              <a:pathLst>
                <a:path w="2315209" h="3682365">
                  <a:moveTo>
                    <a:pt x="2314956" y="3681984"/>
                  </a:moveTo>
                  <a:lnTo>
                    <a:pt x="0" y="3681984"/>
                  </a:lnTo>
                  <a:lnTo>
                    <a:pt x="0" y="0"/>
                  </a:lnTo>
                  <a:lnTo>
                    <a:pt x="2314956" y="0"/>
                  </a:lnTo>
                  <a:lnTo>
                    <a:pt x="2314956" y="6096"/>
                  </a:lnTo>
                  <a:lnTo>
                    <a:pt x="10668" y="6096"/>
                  </a:lnTo>
                  <a:lnTo>
                    <a:pt x="6096" y="10668"/>
                  </a:lnTo>
                  <a:lnTo>
                    <a:pt x="10668" y="10668"/>
                  </a:lnTo>
                  <a:lnTo>
                    <a:pt x="10668" y="3672840"/>
                  </a:lnTo>
                  <a:lnTo>
                    <a:pt x="6096" y="3672840"/>
                  </a:lnTo>
                  <a:lnTo>
                    <a:pt x="10668" y="3677411"/>
                  </a:lnTo>
                  <a:lnTo>
                    <a:pt x="2314956" y="3677411"/>
                  </a:lnTo>
                  <a:lnTo>
                    <a:pt x="2314956" y="3681984"/>
                  </a:lnTo>
                  <a:close/>
                </a:path>
                <a:path w="2315209" h="3682365">
                  <a:moveTo>
                    <a:pt x="10668" y="10668"/>
                  </a:moveTo>
                  <a:lnTo>
                    <a:pt x="6096" y="10668"/>
                  </a:lnTo>
                  <a:lnTo>
                    <a:pt x="10668" y="6096"/>
                  </a:lnTo>
                  <a:lnTo>
                    <a:pt x="10668" y="10668"/>
                  </a:lnTo>
                  <a:close/>
                </a:path>
                <a:path w="2315209" h="3682365">
                  <a:moveTo>
                    <a:pt x="2305812" y="10668"/>
                  </a:moveTo>
                  <a:lnTo>
                    <a:pt x="10668" y="10668"/>
                  </a:lnTo>
                  <a:lnTo>
                    <a:pt x="10668" y="6096"/>
                  </a:lnTo>
                  <a:lnTo>
                    <a:pt x="2305812" y="6096"/>
                  </a:lnTo>
                  <a:lnTo>
                    <a:pt x="2305812" y="10668"/>
                  </a:lnTo>
                  <a:close/>
                </a:path>
                <a:path w="2315209" h="3682365">
                  <a:moveTo>
                    <a:pt x="2305812" y="3677411"/>
                  </a:moveTo>
                  <a:lnTo>
                    <a:pt x="2305812" y="6096"/>
                  </a:lnTo>
                  <a:lnTo>
                    <a:pt x="2310384" y="10668"/>
                  </a:lnTo>
                  <a:lnTo>
                    <a:pt x="2314956" y="10668"/>
                  </a:lnTo>
                  <a:lnTo>
                    <a:pt x="2314956" y="3672840"/>
                  </a:lnTo>
                  <a:lnTo>
                    <a:pt x="2310384" y="3672840"/>
                  </a:lnTo>
                  <a:lnTo>
                    <a:pt x="2305812" y="3677411"/>
                  </a:lnTo>
                  <a:close/>
                </a:path>
                <a:path w="2315209" h="3682365">
                  <a:moveTo>
                    <a:pt x="2314956" y="10668"/>
                  </a:moveTo>
                  <a:lnTo>
                    <a:pt x="2310384" y="10668"/>
                  </a:lnTo>
                  <a:lnTo>
                    <a:pt x="2305812" y="6096"/>
                  </a:lnTo>
                  <a:lnTo>
                    <a:pt x="2314956" y="6096"/>
                  </a:lnTo>
                  <a:lnTo>
                    <a:pt x="2314956" y="10668"/>
                  </a:lnTo>
                  <a:close/>
                </a:path>
                <a:path w="2315209" h="3682365">
                  <a:moveTo>
                    <a:pt x="10668" y="3677411"/>
                  </a:moveTo>
                  <a:lnTo>
                    <a:pt x="6096" y="3672840"/>
                  </a:lnTo>
                  <a:lnTo>
                    <a:pt x="10668" y="3672840"/>
                  </a:lnTo>
                  <a:lnTo>
                    <a:pt x="10668" y="3677411"/>
                  </a:lnTo>
                  <a:close/>
                </a:path>
                <a:path w="2315209" h="3682365">
                  <a:moveTo>
                    <a:pt x="2305812" y="3677411"/>
                  </a:moveTo>
                  <a:lnTo>
                    <a:pt x="10668" y="3677411"/>
                  </a:lnTo>
                  <a:lnTo>
                    <a:pt x="10668" y="3672840"/>
                  </a:lnTo>
                  <a:lnTo>
                    <a:pt x="2305812" y="3672840"/>
                  </a:lnTo>
                  <a:lnTo>
                    <a:pt x="2305812" y="3677411"/>
                  </a:lnTo>
                  <a:close/>
                </a:path>
                <a:path w="2315209" h="3682365">
                  <a:moveTo>
                    <a:pt x="2314956" y="3677411"/>
                  </a:moveTo>
                  <a:lnTo>
                    <a:pt x="2305812" y="3677411"/>
                  </a:lnTo>
                  <a:lnTo>
                    <a:pt x="2310384" y="3672840"/>
                  </a:lnTo>
                  <a:lnTo>
                    <a:pt x="2314956" y="3672840"/>
                  </a:lnTo>
                  <a:lnTo>
                    <a:pt x="2314956" y="36774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05528" y="1722120"/>
              <a:ext cx="2303145" cy="791210"/>
            </a:xfrm>
            <a:custGeom>
              <a:avLst/>
              <a:gdLst/>
              <a:ahLst/>
              <a:cxnLst/>
              <a:rect l="l" t="t" r="r" b="b"/>
              <a:pathLst>
                <a:path w="2303145" h="791210">
                  <a:moveTo>
                    <a:pt x="2302764" y="790955"/>
                  </a:moveTo>
                  <a:lnTo>
                    <a:pt x="0" y="790955"/>
                  </a:lnTo>
                  <a:lnTo>
                    <a:pt x="0" y="0"/>
                  </a:lnTo>
                  <a:lnTo>
                    <a:pt x="2302764" y="0"/>
                  </a:lnTo>
                  <a:lnTo>
                    <a:pt x="2302764" y="7909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99432" y="1716024"/>
              <a:ext cx="2313940" cy="802005"/>
            </a:xfrm>
            <a:custGeom>
              <a:avLst/>
              <a:gdLst/>
              <a:ahLst/>
              <a:cxnLst/>
              <a:rect l="l" t="t" r="r" b="b"/>
              <a:pathLst>
                <a:path w="2313940" h="802005">
                  <a:moveTo>
                    <a:pt x="2313432" y="801624"/>
                  </a:moveTo>
                  <a:lnTo>
                    <a:pt x="0" y="801624"/>
                  </a:lnTo>
                  <a:lnTo>
                    <a:pt x="0" y="0"/>
                  </a:lnTo>
                  <a:lnTo>
                    <a:pt x="2313432" y="0"/>
                  </a:lnTo>
                  <a:lnTo>
                    <a:pt x="2313432" y="6096"/>
                  </a:lnTo>
                  <a:lnTo>
                    <a:pt x="10668" y="6096"/>
                  </a:lnTo>
                  <a:lnTo>
                    <a:pt x="6096" y="10668"/>
                  </a:lnTo>
                  <a:lnTo>
                    <a:pt x="10668" y="10668"/>
                  </a:lnTo>
                  <a:lnTo>
                    <a:pt x="10668" y="792479"/>
                  </a:lnTo>
                  <a:lnTo>
                    <a:pt x="6096" y="792479"/>
                  </a:lnTo>
                  <a:lnTo>
                    <a:pt x="10668" y="797052"/>
                  </a:lnTo>
                  <a:lnTo>
                    <a:pt x="2313432" y="797052"/>
                  </a:lnTo>
                  <a:lnTo>
                    <a:pt x="2313432" y="801624"/>
                  </a:lnTo>
                  <a:close/>
                </a:path>
                <a:path w="2313940" h="802005">
                  <a:moveTo>
                    <a:pt x="10668" y="10668"/>
                  </a:moveTo>
                  <a:lnTo>
                    <a:pt x="6096" y="10668"/>
                  </a:lnTo>
                  <a:lnTo>
                    <a:pt x="10668" y="6096"/>
                  </a:lnTo>
                  <a:lnTo>
                    <a:pt x="10668" y="10668"/>
                  </a:lnTo>
                  <a:close/>
                </a:path>
                <a:path w="2313940" h="802005">
                  <a:moveTo>
                    <a:pt x="2304288" y="10668"/>
                  </a:moveTo>
                  <a:lnTo>
                    <a:pt x="10668" y="10668"/>
                  </a:lnTo>
                  <a:lnTo>
                    <a:pt x="10668" y="6096"/>
                  </a:lnTo>
                  <a:lnTo>
                    <a:pt x="2304288" y="6096"/>
                  </a:lnTo>
                  <a:lnTo>
                    <a:pt x="2304288" y="10668"/>
                  </a:lnTo>
                  <a:close/>
                </a:path>
                <a:path w="2313940" h="802005">
                  <a:moveTo>
                    <a:pt x="2304288" y="797052"/>
                  </a:moveTo>
                  <a:lnTo>
                    <a:pt x="2304288" y="6096"/>
                  </a:lnTo>
                  <a:lnTo>
                    <a:pt x="2308860" y="10668"/>
                  </a:lnTo>
                  <a:lnTo>
                    <a:pt x="2313432" y="10668"/>
                  </a:lnTo>
                  <a:lnTo>
                    <a:pt x="2313432" y="792479"/>
                  </a:lnTo>
                  <a:lnTo>
                    <a:pt x="2308860" y="792479"/>
                  </a:lnTo>
                  <a:lnTo>
                    <a:pt x="2304288" y="797052"/>
                  </a:lnTo>
                  <a:close/>
                </a:path>
                <a:path w="2313940" h="802005">
                  <a:moveTo>
                    <a:pt x="2313432" y="10668"/>
                  </a:moveTo>
                  <a:lnTo>
                    <a:pt x="2308860" y="10668"/>
                  </a:lnTo>
                  <a:lnTo>
                    <a:pt x="2304288" y="6096"/>
                  </a:lnTo>
                  <a:lnTo>
                    <a:pt x="2313432" y="6096"/>
                  </a:lnTo>
                  <a:lnTo>
                    <a:pt x="2313432" y="10668"/>
                  </a:lnTo>
                  <a:close/>
                </a:path>
                <a:path w="2313940" h="802005">
                  <a:moveTo>
                    <a:pt x="10668" y="797052"/>
                  </a:moveTo>
                  <a:lnTo>
                    <a:pt x="6096" y="792479"/>
                  </a:lnTo>
                  <a:lnTo>
                    <a:pt x="10668" y="792479"/>
                  </a:lnTo>
                  <a:lnTo>
                    <a:pt x="10668" y="797052"/>
                  </a:lnTo>
                  <a:close/>
                </a:path>
                <a:path w="2313940" h="802005">
                  <a:moveTo>
                    <a:pt x="2304288" y="797052"/>
                  </a:moveTo>
                  <a:lnTo>
                    <a:pt x="10668" y="797052"/>
                  </a:lnTo>
                  <a:lnTo>
                    <a:pt x="10668" y="792479"/>
                  </a:lnTo>
                  <a:lnTo>
                    <a:pt x="2304288" y="792479"/>
                  </a:lnTo>
                  <a:lnTo>
                    <a:pt x="2304288" y="797052"/>
                  </a:lnTo>
                  <a:close/>
                </a:path>
                <a:path w="2313940" h="802005">
                  <a:moveTo>
                    <a:pt x="2313432" y="797052"/>
                  </a:moveTo>
                  <a:lnTo>
                    <a:pt x="2304288" y="797052"/>
                  </a:lnTo>
                  <a:lnTo>
                    <a:pt x="2308860" y="792479"/>
                  </a:lnTo>
                  <a:lnTo>
                    <a:pt x="2313432" y="792479"/>
                  </a:lnTo>
                  <a:lnTo>
                    <a:pt x="2313432" y="797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05528" y="4745735"/>
              <a:ext cx="2303145" cy="934719"/>
            </a:xfrm>
            <a:custGeom>
              <a:avLst/>
              <a:gdLst/>
              <a:ahLst/>
              <a:cxnLst/>
              <a:rect l="l" t="t" r="r" b="b"/>
              <a:pathLst>
                <a:path w="2303145" h="934720">
                  <a:moveTo>
                    <a:pt x="2302764" y="934212"/>
                  </a:moveTo>
                  <a:lnTo>
                    <a:pt x="0" y="934212"/>
                  </a:lnTo>
                  <a:lnTo>
                    <a:pt x="0" y="0"/>
                  </a:lnTo>
                  <a:lnTo>
                    <a:pt x="2302764" y="0"/>
                  </a:lnTo>
                  <a:lnTo>
                    <a:pt x="2302764" y="9342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99432" y="4741164"/>
              <a:ext cx="2313940" cy="944880"/>
            </a:xfrm>
            <a:custGeom>
              <a:avLst/>
              <a:gdLst/>
              <a:ahLst/>
              <a:cxnLst/>
              <a:rect l="l" t="t" r="r" b="b"/>
              <a:pathLst>
                <a:path w="2313940" h="944879">
                  <a:moveTo>
                    <a:pt x="2313432" y="944879"/>
                  </a:moveTo>
                  <a:lnTo>
                    <a:pt x="0" y="944879"/>
                  </a:lnTo>
                  <a:lnTo>
                    <a:pt x="0" y="0"/>
                  </a:lnTo>
                  <a:lnTo>
                    <a:pt x="2313432" y="0"/>
                  </a:lnTo>
                  <a:lnTo>
                    <a:pt x="2313432" y="4572"/>
                  </a:lnTo>
                  <a:lnTo>
                    <a:pt x="10668" y="4572"/>
                  </a:lnTo>
                  <a:lnTo>
                    <a:pt x="6096" y="9144"/>
                  </a:lnTo>
                  <a:lnTo>
                    <a:pt x="10668" y="9144"/>
                  </a:lnTo>
                  <a:lnTo>
                    <a:pt x="10668" y="934212"/>
                  </a:lnTo>
                  <a:lnTo>
                    <a:pt x="6096" y="934212"/>
                  </a:lnTo>
                  <a:lnTo>
                    <a:pt x="10668" y="938784"/>
                  </a:lnTo>
                  <a:lnTo>
                    <a:pt x="2313432" y="938784"/>
                  </a:lnTo>
                  <a:lnTo>
                    <a:pt x="2313432" y="944879"/>
                  </a:lnTo>
                  <a:close/>
                </a:path>
                <a:path w="2313940" h="944879">
                  <a:moveTo>
                    <a:pt x="10668" y="9144"/>
                  </a:moveTo>
                  <a:lnTo>
                    <a:pt x="6096" y="9144"/>
                  </a:lnTo>
                  <a:lnTo>
                    <a:pt x="10668" y="4572"/>
                  </a:lnTo>
                  <a:lnTo>
                    <a:pt x="10668" y="9144"/>
                  </a:lnTo>
                  <a:close/>
                </a:path>
                <a:path w="2313940" h="944879">
                  <a:moveTo>
                    <a:pt x="2304288" y="9144"/>
                  </a:moveTo>
                  <a:lnTo>
                    <a:pt x="10668" y="9144"/>
                  </a:lnTo>
                  <a:lnTo>
                    <a:pt x="10668" y="4572"/>
                  </a:lnTo>
                  <a:lnTo>
                    <a:pt x="2304288" y="4572"/>
                  </a:lnTo>
                  <a:lnTo>
                    <a:pt x="2304288" y="9144"/>
                  </a:lnTo>
                  <a:close/>
                </a:path>
                <a:path w="2313940" h="944879">
                  <a:moveTo>
                    <a:pt x="2304288" y="938784"/>
                  </a:moveTo>
                  <a:lnTo>
                    <a:pt x="2304288" y="4572"/>
                  </a:lnTo>
                  <a:lnTo>
                    <a:pt x="2308860" y="9144"/>
                  </a:lnTo>
                  <a:lnTo>
                    <a:pt x="2313432" y="9144"/>
                  </a:lnTo>
                  <a:lnTo>
                    <a:pt x="2313432" y="934212"/>
                  </a:lnTo>
                  <a:lnTo>
                    <a:pt x="2308860" y="934212"/>
                  </a:lnTo>
                  <a:lnTo>
                    <a:pt x="2304288" y="938784"/>
                  </a:lnTo>
                  <a:close/>
                </a:path>
                <a:path w="2313940" h="944879">
                  <a:moveTo>
                    <a:pt x="2313432" y="9144"/>
                  </a:moveTo>
                  <a:lnTo>
                    <a:pt x="2308860" y="9144"/>
                  </a:lnTo>
                  <a:lnTo>
                    <a:pt x="2304288" y="4572"/>
                  </a:lnTo>
                  <a:lnTo>
                    <a:pt x="2313432" y="4572"/>
                  </a:lnTo>
                  <a:lnTo>
                    <a:pt x="2313432" y="9144"/>
                  </a:lnTo>
                  <a:close/>
                </a:path>
                <a:path w="2313940" h="944879">
                  <a:moveTo>
                    <a:pt x="10668" y="938784"/>
                  </a:moveTo>
                  <a:lnTo>
                    <a:pt x="6096" y="934212"/>
                  </a:lnTo>
                  <a:lnTo>
                    <a:pt x="10668" y="934212"/>
                  </a:lnTo>
                  <a:lnTo>
                    <a:pt x="10668" y="938784"/>
                  </a:lnTo>
                  <a:close/>
                </a:path>
                <a:path w="2313940" h="944879">
                  <a:moveTo>
                    <a:pt x="2304288" y="938784"/>
                  </a:moveTo>
                  <a:lnTo>
                    <a:pt x="10668" y="938784"/>
                  </a:lnTo>
                  <a:lnTo>
                    <a:pt x="10668" y="934212"/>
                  </a:lnTo>
                  <a:lnTo>
                    <a:pt x="2304288" y="934212"/>
                  </a:lnTo>
                  <a:lnTo>
                    <a:pt x="2304288" y="938784"/>
                  </a:lnTo>
                  <a:close/>
                </a:path>
                <a:path w="2313940" h="944879">
                  <a:moveTo>
                    <a:pt x="2313432" y="938784"/>
                  </a:moveTo>
                  <a:lnTo>
                    <a:pt x="2304288" y="938784"/>
                  </a:lnTo>
                  <a:lnTo>
                    <a:pt x="2308860" y="934212"/>
                  </a:lnTo>
                  <a:lnTo>
                    <a:pt x="2313432" y="934212"/>
                  </a:lnTo>
                  <a:lnTo>
                    <a:pt x="2313432" y="9387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844255" y="5060688"/>
            <a:ext cx="1826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Initialization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Code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815839" y="1787651"/>
            <a:ext cx="4328160" cy="2170430"/>
            <a:chOff x="4815839" y="1787651"/>
            <a:chExt cx="4328160" cy="217043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08292" y="1787651"/>
              <a:ext cx="2235708" cy="37185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36819" y="1787651"/>
              <a:ext cx="1444751" cy="72999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820412" y="2801111"/>
              <a:ext cx="361315" cy="1152525"/>
            </a:xfrm>
            <a:custGeom>
              <a:avLst/>
              <a:gdLst/>
              <a:ahLst/>
              <a:cxnLst/>
              <a:rect l="l" t="t" r="r" b="b"/>
              <a:pathLst>
                <a:path w="361314" h="1152525">
                  <a:moveTo>
                    <a:pt x="361187" y="1152144"/>
                  </a:moveTo>
                  <a:lnTo>
                    <a:pt x="0" y="1152144"/>
                  </a:lnTo>
                  <a:lnTo>
                    <a:pt x="0" y="0"/>
                  </a:lnTo>
                  <a:lnTo>
                    <a:pt x="361187" y="0"/>
                  </a:lnTo>
                  <a:lnTo>
                    <a:pt x="361187" y="115214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15839" y="2796540"/>
              <a:ext cx="370840" cy="1161415"/>
            </a:xfrm>
            <a:custGeom>
              <a:avLst/>
              <a:gdLst/>
              <a:ahLst/>
              <a:cxnLst/>
              <a:rect l="l" t="t" r="r" b="b"/>
              <a:pathLst>
                <a:path w="370839" h="1161414">
                  <a:moveTo>
                    <a:pt x="370332" y="1161288"/>
                  </a:moveTo>
                  <a:lnTo>
                    <a:pt x="0" y="1161288"/>
                  </a:lnTo>
                  <a:lnTo>
                    <a:pt x="0" y="0"/>
                  </a:lnTo>
                  <a:lnTo>
                    <a:pt x="370332" y="0"/>
                  </a:lnTo>
                  <a:lnTo>
                    <a:pt x="370332" y="4572"/>
                  </a:ln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lnTo>
                    <a:pt x="9144" y="1152144"/>
                  </a:lnTo>
                  <a:lnTo>
                    <a:pt x="4572" y="1152144"/>
                  </a:lnTo>
                  <a:lnTo>
                    <a:pt x="9144" y="1156716"/>
                  </a:lnTo>
                  <a:lnTo>
                    <a:pt x="370332" y="1156716"/>
                  </a:lnTo>
                  <a:lnTo>
                    <a:pt x="370332" y="1161288"/>
                  </a:lnTo>
                  <a:close/>
                </a:path>
                <a:path w="370839" h="1161414">
                  <a:moveTo>
                    <a:pt x="9144" y="9144"/>
                  </a:move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close/>
                </a:path>
                <a:path w="370839" h="1161414">
                  <a:moveTo>
                    <a:pt x="361187" y="9144"/>
                  </a:moveTo>
                  <a:lnTo>
                    <a:pt x="9144" y="9144"/>
                  </a:lnTo>
                  <a:lnTo>
                    <a:pt x="9144" y="4572"/>
                  </a:lnTo>
                  <a:lnTo>
                    <a:pt x="361187" y="4572"/>
                  </a:lnTo>
                  <a:lnTo>
                    <a:pt x="361187" y="9144"/>
                  </a:lnTo>
                  <a:close/>
                </a:path>
                <a:path w="370839" h="1161414">
                  <a:moveTo>
                    <a:pt x="361187" y="1156716"/>
                  </a:moveTo>
                  <a:lnTo>
                    <a:pt x="361187" y="4572"/>
                  </a:lnTo>
                  <a:lnTo>
                    <a:pt x="365760" y="9144"/>
                  </a:lnTo>
                  <a:lnTo>
                    <a:pt x="370332" y="9144"/>
                  </a:lnTo>
                  <a:lnTo>
                    <a:pt x="370332" y="1152144"/>
                  </a:lnTo>
                  <a:lnTo>
                    <a:pt x="365760" y="1152144"/>
                  </a:lnTo>
                  <a:lnTo>
                    <a:pt x="361187" y="1156716"/>
                  </a:lnTo>
                  <a:close/>
                </a:path>
                <a:path w="370839" h="1161414">
                  <a:moveTo>
                    <a:pt x="370332" y="9144"/>
                  </a:moveTo>
                  <a:lnTo>
                    <a:pt x="365760" y="9144"/>
                  </a:lnTo>
                  <a:lnTo>
                    <a:pt x="361187" y="4572"/>
                  </a:lnTo>
                  <a:lnTo>
                    <a:pt x="370332" y="4572"/>
                  </a:lnTo>
                  <a:lnTo>
                    <a:pt x="370332" y="9144"/>
                  </a:lnTo>
                  <a:close/>
                </a:path>
                <a:path w="370839" h="1161414">
                  <a:moveTo>
                    <a:pt x="9144" y="1156716"/>
                  </a:moveTo>
                  <a:lnTo>
                    <a:pt x="4572" y="1152144"/>
                  </a:lnTo>
                  <a:lnTo>
                    <a:pt x="9144" y="1152144"/>
                  </a:lnTo>
                  <a:lnTo>
                    <a:pt x="9144" y="1156716"/>
                  </a:lnTo>
                  <a:close/>
                </a:path>
                <a:path w="370839" h="1161414">
                  <a:moveTo>
                    <a:pt x="361187" y="1156716"/>
                  </a:moveTo>
                  <a:lnTo>
                    <a:pt x="9144" y="1156716"/>
                  </a:lnTo>
                  <a:lnTo>
                    <a:pt x="9144" y="1152144"/>
                  </a:lnTo>
                  <a:lnTo>
                    <a:pt x="361187" y="1152144"/>
                  </a:lnTo>
                  <a:lnTo>
                    <a:pt x="361187" y="1156716"/>
                  </a:lnTo>
                  <a:close/>
                </a:path>
                <a:path w="370839" h="1161414">
                  <a:moveTo>
                    <a:pt x="370332" y="1156716"/>
                  </a:moveTo>
                  <a:lnTo>
                    <a:pt x="361187" y="1156716"/>
                  </a:lnTo>
                  <a:lnTo>
                    <a:pt x="365760" y="1152144"/>
                  </a:lnTo>
                  <a:lnTo>
                    <a:pt x="370332" y="1152144"/>
                  </a:lnTo>
                  <a:lnTo>
                    <a:pt x="370332" y="1156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23332" y="2801111"/>
              <a:ext cx="361315" cy="1152525"/>
            </a:xfrm>
            <a:custGeom>
              <a:avLst/>
              <a:gdLst/>
              <a:ahLst/>
              <a:cxnLst/>
              <a:rect l="l" t="t" r="r" b="b"/>
              <a:pathLst>
                <a:path w="361314" h="1152525">
                  <a:moveTo>
                    <a:pt x="361187" y="1152144"/>
                  </a:moveTo>
                  <a:lnTo>
                    <a:pt x="0" y="1152144"/>
                  </a:lnTo>
                  <a:lnTo>
                    <a:pt x="0" y="0"/>
                  </a:lnTo>
                  <a:lnTo>
                    <a:pt x="361187" y="0"/>
                  </a:lnTo>
                  <a:lnTo>
                    <a:pt x="361187" y="115214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18760" y="2796540"/>
              <a:ext cx="370840" cy="1161415"/>
            </a:xfrm>
            <a:custGeom>
              <a:avLst/>
              <a:gdLst/>
              <a:ahLst/>
              <a:cxnLst/>
              <a:rect l="l" t="t" r="r" b="b"/>
              <a:pathLst>
                <a:path w="370839" h="1161414">
                  <a:moveTo>
                    <a:pt x="370332" y="1161288"/>
                  </a:moveTo>
                  <a:lnTo>
                    <a:pt x="0" y="1161288"/>
                  </a:lnTo>
                  <a:lnTo>
                    <a:pt x="0" y="0"/>
                  </a:lnTo>
                  <a:lnTo>
                    <a:pt x="370332" y="0"/>
                  </a:lnTo>
                  <a:lnTo>
                    <a:pt x="370332" y="4572"/>
                  </a:lnTo>
                  <a:lnTo>
                    <a:pt x="10668" y="4572"/>
                  </a:lnTo>
                  <a:lnTo>
                    <a:pt x="4572" y="9144"/>
                  </a:lnTo>
                  <a:lnTo>
                    <a:pt x="10668" y="9144"/>
                  </a:lnTo>
                  <a:lnTo>
                    <a:pt x="10668" y="1152144"/>
                  </a:lnTo>
                  <a:lnTo>
                    <a:pt x="4572" y="1152144"/>
                  </a:lnTo>
                  <a:lnTo>
                    <a:pt x="10668" y="1156716"/>
                  </a:lnTo>
                  <a:lnTo>
                    <a:pt x="370332" y="1156716"/>
                  </a:lnTo>
                  <a:lnTo>
                    <a:pt x="370332" y="1161288"/>
                  </a:lnTo>
                  <a:close/>
                </a:path>
                <a:path w="370839" h="1161414">
                  <a:moveTo>
                    <a:pt x="10668" y="9144"/>
                  </a:moveTo>
                  <a:lnTo>
                    <a:pt x="4572" y="9144"/>
                  </a:lnTo>
                  <a:lnTo>
                    <a:pt x="10668" y="4572"/>
                  </a:lnTo>
                  <a:lnTo>
                    <a:pt x="10668" y="9144"/>
                  </a:lnTo>
                  <a:close/>
                </a:path>
                <a:path w="370839" h="1161414">
                  <a:moveTo>
                    <a:pt x="361187" y="9144"/>
                  </a:moveTo>
                  <a:lnTo>
                    <a:pt x="10668" y="9144"/>
                  </a:lnTo>
                  <a:lnTo>
                    <a:pt x="10668" y="4572"/>
                  </a:lnTo>
                  <a:lnTo>
                    <a:pt x="361187" y="4572"/>
                  </a:lnTo>
                  <a:lnTo>
                    <a:pt x="361187" y="9144"/>
                  </a:lnTo>
                  <a:close/>
                </a:path>
                <a:path w="370839" h="1161414">
                  <a:moveTo>
                    <a:pt x="361187" y="1156716"/>
                  </a:moveTo>
                  <a:lnTo>
                    <a:pt x="361187" y="4572"/>
                  </a:lnTo>
                  <a:lnTo>
                    <a:pt x="365760" y="9144"/>
                  </a:lnTo>
                  <a:lnTo>
                    <a:pt x="370332" y="9144"/>
                  </a:lnTo>
                  <a:lnTo>
                    <a:pt x="370332" y="1152144"/>
                  </a:lnTo>
                  <a:lnTo>
                    <a:pt x="365760" y="1152144"/>
                  </a:lnTo>
                  <a:lnTo>
                    <a:pt x="361187" y="1156716"/>
                  </a:lnTo>
                  <a:close/>
                </a:path>
                <a:path w="370839" h="1161414">
                  <a:moveTo>
                    <a:pt x="370332" y="9144"/>
                  </a:moveTo>
                  <a:lnTo>
                    <a:pt x="365760" y="9144"/>
                  </a:lnTo>
                  <a:lnTo>
                    <a:pt x="361187" y="4572"/>
                  </a:lnTo>
                  <a:lnTo>
                    <a:pt x="370332" y="4572"/>
                  </a:lnTo>
                  <a:lnTo>
                    <a:pt x="370332" y="9144"/>
                  </a:lnTo>
                  <a:close/>
                </a:path>
                <a:path w="370839" h="1161414">
                  <a:moveTo>
                    <a:pt x="10668" y="1156716"/>
                  </a:moveTo>
                  <a:lnTo>
                    <a:pt x="4572" y="1152144"/>
                  </a:lnTo>
                  <a:lnTo>
                    <a:pt x="10668" y="1152144"/>
                  </a:lnTo>
                  <a:lnTo>
                    <a:pt x="10668" y="1156716"/>
                  </a:lnTo>
                  <a:close/>
                </a:path>
                <a:path w="370839" h="1161414">
                  <a:moveTo>
                    <a:pt x="361187" y="1156716"/>
                  </a:moveTo>
                  <a:lnTo>
                    <a:pt x="10668" y="1156716"/>
                  </a:lnTo>
                  <a:lnTo>
                    <a:pt x="10668" y="1152144"/>
                  </a:lnTo>
                  <a:lnTo>
                    <a:pt x="361187" y="1152144"/>
                  </a:lnTo>
                  <a:lnTo>
                    <a:pt x="361187" y="1156716"/>
                  </a:lnTo>
                  <a:close/>
                </a:path>
                <a:path w="370839" h="1161414">
                  <a:moveTo>
                    <a:pt x="370332" y="1156716"/>
                  </a:moveTo>
                  <a:lnTo>
                    <a:pt x="361187" y="1156716"/>
                  </a:lnTo>
                  <a:lnTo>
                    <a:pt x="365760" y="1152144"/>
                  </a:lnTo>
                  <a:lnTo>
                    <a:pt x="370332" y="1152144"/>
                  </a:lnTo>
                  <a:lnTo>
                    <a:pt x="370332" y="1156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05371" y="2801111"/>
              <a:ext cx="360045" cy="1152525"/>
            </a:xfrm>
            <a:custGeom>
              <a:avLst/>
              <a:gdLst/>
              <a:ahLst/>
              <a:cxnLst/>
              <a:rect l="l" t="t" r="r" b="b"/>
              <a:pathLst>
                <a:path w="360045" h="1152525">
                  <a:moveTo>
                    <a:pt x="359664" y="1152144"/>
                  </a:moveTo>
                  <a:lnTo>
                    <a:pt x="0" y="1152144"/>
                  </a:lnTo>
                  <a:lnTo>
                    <a:pt x="0" y="0"/>
                  </a:lnTo>
                  <a:lnTo>
                    <a:pt x="359664" y="0"/>
                  </a:lnTo>
                  <a:lnTo>
                    <a:pt x="359664" y="115214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00800" y="2796540"/>
              <a:ext cx="368935" cy="1161415"/>
            </a:xfrm>
            <a:custGeom>
              <a:avLst/>
              <a:gdLst/>
              <a:ahLst/>
              <a:cxnLst/>
              <a:rect l="l" t="t" r="r" b="b"/>
              <a:pathLst>
                <a:path w="368934" h="1161414">
                  <a:moveTo>
                    <a:pt x="368808" y="1161288"/>
                  </a:moveTo>
                  <a:lnTo>
                    <a:pt x="0" y="1161288"/>
                  </a:lnTo>
                  <a:lnTo>
                    <a:pt x="0" y="0"/>
                  </a:lnTo>
                  <a:lnTo>
                    <a:pt x="368808" y="0"/>
                  </a:lnTo>
                  <a:lnTo>
                    <a:pt x="368808" y="4572"/>
                  </a:ln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lnTo>
                    <a:pt x="9144" y="1152144"/>
                  </a:lnTo>
                  <a:lnTo>
                    <a:pt x="4572" y="1152144"/>
                  </a:lnTo>
                  <a:lnTo>
                    <a:pt x="9144" y="1156716"/>
                  </a:lnTo>
                  <a:lnTo>
                    <a:pt x="368808" y="1156716"/>
                  </a:lnTo>
                  <a:lnTo>
                    <a:pt x="368808" y="1161288"/>
                  </a:lnTo>
                  <a:close/>
                </a:path>
                <a:path w="368934" h="1161414">
                  <a:moveTo>
                    <a:pt x="9144" y="9144"/>
                  </a:move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close/>
                </a:path>
                <a:path w="368934" h="1161414">
                  <a:moveTo>
                    <a:pt x="359663" y="9144"/>
                  </a:moveTo>
                  <a:lnTo>
                    <a:pt x="9144" y="9144"/>
                  </a:lnTo>
                  <a:lnTo>
                    <a:pt x="9144" y="4572"/>
                  </a:lnTo>
                  <a:lnTo>
                    <a:pt x="359663" y="4572"/>
                  </a:lnTo>
                  <a:lnTo>
                    <a:pt x="359663" y="9144"/>
                  </a:lnTo>
                  <a:close/>
                </a:path>
                <a:path w="368934" h="1161414">
                  <a:moveTo>
                    <a:pt x="359663" y="1156716"/>
                  </a:moveTo>
                  <a:lnTo>
                    <a:pt x="359663" y="4572"/>
                  </a:lnTo>
                  <a:lnTo>
                    <a:pt x="364236" y="9144"/>
                  </a:lnTo>
                  <a:lnTo>
                    <a:pt x="368808" y="9144"/>
                  </a:lnTo>
                  <a:lnTo>
                    <a:pt x="368808" y="1152144"/>
                  </a:lnTo>
                  <a:lnTo>
                    <a:pt x="364236" y="1152144"/>
                  </a:lnTo>
                  <a:lnTo>
                    <a:pt x="359663" y="1156716"/>
                  </a:lnTo>
                  <a:close/>
                </a:path>
                <a:path w="368934" h="1161414">
                  <a:moveTo>
                    <a:pt x="368808" y="9144"/>
                  </a:moveTo>
                  <a:lnTo>
                    <a:pt x="364236" y="9144"/>
                  </a:lnTo>
                  <a:lnTo>
                    <a:pt x="359663" y="4572"/>
                  </a:lnTo>
                  <a:lnTo>
                    <a:pt x="368808" y="4572"/>
                  </a:lnTo>
                  <a:lnTo>
                    <a:pt x="368808" y="9144"/>
                  </a:lnTo>
                  <a:close/>
                </a:path>
                <a:path w="368934" h="1161414">
                  <a:moveTo>
                    <a:pt x="9144" y="1156716"/>
                  </a:moveTo>
                  <a:lnTo>
                    <a:pt x="4572" y="1152144"/>
                  </a:lnTo>
                  <a:lnTo>
                    <a:pt x="9144" y="1152144"/>
                  </a:lnTo>
                  <a:lnTo>
                    <a:pt x="9144" y="1156716"/>
                  </a:lnTo>
                  <a:close/>
                </a:path>
                <a:path w="368934" h="1161414">
                  <a:moveTo>
                    <a:pt x="359663" y="1156716"/>
                  </a:moveTo>
                  <a:lnTo>
                    <a:pt x="9144" y="1156716"/>
                  </a:lnTo>
                  <a:lnTo>
                    <a:pt x="9144" y="1152144"/>
                  </a:lnTo>
                  <a:lnTo>
                    <a:pt x="359663" y="1152144"/>
                  </a:lnTo>
                  <a:lnTo>
                    <a:pt x="359663" y="1156716"/>
                  </a:lnTo>
                  <a:close/>
                </a:path>
                <a:path w="368934" h="1161414">
                  <a:moveTo>
                    <a:pt x="368808" y="1156716"/>
                  </a:moveTo>
                  <a:lnTo>
                    <a:pt x="359663" y="1156716"/>
                  </a:lnTo>
                  <a:lnTo>
                    <a:pt x="364236" y="1152144"/>
                  </a:lnTo>
                  <a:lnTo>
                    <a:pt x="368808" y="1152144"/>
                  </a:lnTo>
                  <a:lnTo>
                    <a:pt x="368808" y="1156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754400" y="1615020"/>
            <a:ext cx="1397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spc="-50" dirty="0">
                <a:latin typeface="Tahoma"/>
                <a:cs typeface="Tahoma"/>
              </a:rPr>
              <a:t>x 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77</a:t>
            </a:fld>
            <a:endParaRPr spc="-25" dirty="0"/>
          </a:p>
        </p:txBody>
      </p:sp>
      <p:sp>
        <p:nvSpPr>
          <p:cNvPr id="24" name="object 24"/>
          <p:cNvSpPr txBox="1"/>
          <p:nvPr/>
        </p:nvSpPr>
        <p:spPr>
          <a:xfrm>
            <a:off x="5834889" y="3192267"/>
            <a:ext cx="212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ahoma"/>
                <a:cs typeface="Tahoma"/>
              </a:rPr>
              <a:t>…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58814" y="4199645"/>
            <a:ext cx="1113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ahoma"/>
                <a:cs typeface="Tahoma"/>
              </a:rPr>
              <a:t>Operations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54424" y="1736910"/>
            <a:ext cx="245745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4445">
              <a:lnSpc>
                <a:spcPct val="131100"/>
              </a:lnSpc>
              <a:spcBef>
                <a:spcPts val="100"/>
              </a:spcBef>
            </a:pPr>
            <a:r>
              <a:rPr sz="1800" spc="-25" dirty="0">
                <a:latin typeface="Tahoma"/>
                <a:cs typeface="Tahoma"/>
              </a:rPr>
              <a:t>P</a:t>
            </a:r>
            <a:r>
              <a:rPr sz="1800" spc="-37" baseline="-20833" dirty="0">
                <a:latin typeface="Tahoma"/>
                <a:cs typeface="Tahoma"/>
              </a:rPr>
              <a:t>i </a:t>
            </a:r>
            <a:r>
              <a:rPr sz="1800" spc="-25" dirty="0">
                <a:latin typeface="Tahoma"/>
                <a:cs typeface="Tahoma"/>
              </a:rPr>
              <a:t>P</a:t>
            </a:r>
            <a:r>
              <a:rPr sz="1800" spc="-37" baseline="-20833" dirty="0">
                <a:latin typeface="Tahoma"/>
                <a:cs typeface="Tahoma"/>
              </a:rPr>
              <a:t>j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72976" y="1822233"/>
            <a:ext cx="1941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21665" algn="l"/>
                <a:tab pos="1109345" algn="l"/>
                <a:tab pos="1703705" algn="l"/>
              </a:tabLst>
            </a:pPr>
            <a:r>
              <a:rPr sz="1800" spc="-25" dirty="0">
                <a:latin typeface="Tahoma"/>
                <a:cs typeface="Tahoma"/>
              </a:rPr>
              <a:t>P</a:t>
            </a:r>
            <a:r>
              <a:rPr sz="1800" spc="-37" baseline="-20833" dirty="0">
                <a:latin typeface="Tahoma"/>
                <a:cs typeface="Tahoma"/>
              </a:rPr>
              <a:t>i</a:t>
            </a:r>
            <a:r>
              <a:rPr sz="1800" baseline="-20833" dirty="0">
                <a:latin typeface="Tahoma"/>
                <a:cs typeface="Tahoma"/>
              </a:rPr>
              <a:t>	</a:t>
            </a:r>
            <a:r>
              <a:rPr sz="1800" spc="-25" dirty="0">
                <a:latin typeface="Tahoma"/>
                <a:cs typeface="Tahoma"/>
              </a:rPr>
              <a:t>P</a:t>
            </a:r>
            <a:r>
              <a:rPr sz="1800" spc="-37" baseline="-20833" dirty="0">
                <a:latin typeface="Tahoma"/>
                <a:cs typeface="Tahoma"/>
              </a:rPr>
              <a:t>j</a:t>
            </a:r>
            <a:r>
              <a:rPr sz="1800" baseline="-20833" dirty="0">
                <a:latin typeface="Tahoma"/>
                <a:cs typeface="Tahoma"/>
              </a:rPr>
              <a:t>	</a:t>
            </a:r>
            <a:r>
              <a:rPr sz="1800" spc="-25" dirty="0">
                <a:latin typeface="Tahoma"/>
                <a:cs typeface="Tahoma"/>
              </a:rPr>
              <a:t>P</a:t>
            </a:r>
            <a:r>
              <a:rPr sz="1800" spc="-37" baseline="-20833" dirty="0">
                <a:latin typeface="Tahoma"/>
                <a:cs typeface="Tahoma"/>
              </a:rPr>
              <a:t>k</a:t>
            </a:r>
            <a:r>
              <a:rPr sz="1800" baseline="-20833" dirty="0">
                <a:latin typeface="Tahoma"/>
                <a:cs typeface="Tahoma"/>
              </a:rPr>
              <a:t>	</a:t>
            </a:r>
            <a:r>
              <a:rPr sz="1800" spc="-25" dirty="0">
                <a:latin typeface="Tahoma"/>
                <a:cs typeface="Tahoma"/>
              </a:rPr>
              <a:t>P</a:t>
            </a:r>
            <a:r>
              <a:rPr sz="1800" spc="-37" baseline="-20833" dirty="0">
                <a:latin typeface="Tahoma"/>
                <a:cs typeface="Tahoma"/>
              </a:rPr>
              <a:t>l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56964" y="1736910"/>
            <a:ext cx="278765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20955">
              <a:lnSpc>
                <a:spcPct val="131100"/>
              </a:lnSpc>
              <a:spcBef>
                <a:spcPts val="100"/>
              </a:spcBef>
            </a:pPr>
            <a:r>
              <a:rPr sz="1800" spc="-25" dirty="0">
                <a:latin typeface="Tahoma"/>
                <a:cs typeface="Tahoma"/>
              </a:rPr>
              <a:t>P</a:t>
            </a:r>
            <a:r>
              <a:rPr sz="1800" spc="-37" baseline="-20833" dirty="0">
                <a:latin typeface="Tahoma"/>
                <a:cs typeface="Tahoma"/>
              </a:rPr>
              <a:t>l </a:t>
            </a:r>
            <a:r>
              <a:rPr sz="1800" spc="-25" dirty="0">
                <a:latin typeface="Tahoma"/>
                <a:cs typeface="Tahoma"/>
              </a:rPr>
              <a:t>P</a:t>
            </a:r>
            <a:r>
              <a:rPr sz="1800" spc="-37" baseline="-20833" dirty="0">
                <a:latin typeface="Tahoma"/>
                <a:cs typeface="Tahoma"/>
              </a:rPr>
              <a:t>k</a:t>
            </a:r>
            <a:endParaRPr sz="1800" baseline="-20833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Producer/Consumer</a:t>
            </a:r>
            <a:r>
              <a:rPr spc="-140" dirty="0"/>
              <a:t> </a:t>
            </a:r>
            <a:r>
              <a:rPr dirty="0"/>
              <a:t>Problem</a:t>
            </a:r>
            <a:r>
              <a:rPr spc="-140" dirty="0"/>
              <a:t> </a:t>
            </a:r>
            <a:r>
              <a:rPr spc="-10" dirty="0"/>
              <a:t>Revisited</a:t>
            </a:r>
          </a:p>
        </p:txBody>
      </p:sp>
      <p:sp>
        <p:nvSpPr>
          <p:cNvPr id="3" name="object 3"/>
          <p:cNvSpPr/>
          <p:nvPr/>
        </p:nvSpPr>
        <p:spPr>
          <a:xfrm>
            <a:off x="320039" y="1120140"/>
            <a:ext cx="3970020" cy="5267325"/>
          </a:xfrm>
          <a:custGeom>
            <a:avLst/>
            <a:gdLst/>
            <a:ahLst/>
            <a:cxnLst/>
            <a:rect l="l" t="t" r="r" b="b"/>
            <a:pathLst>
              <a:path w="3970020" h="5267325">
                <a:moveTo>
                  <a:pt x="3970020" y="5266944"/>
                </a:moveTo>
                <a:lnTo>
                  <a:pt x="0" y="5266944"/>
                </a:lnTo>
                <a:lnTo>
                  <a:pt x="0" y="0"/>
                </a:lnTo>
                <a:lnTo>
                  <a:pt x="3970020" y="0"/>
                </a:lnTo>
                <a:lnTo>
                  <a:pt x="3970020" y="4572"/>
                </a:ln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5257800"/>
                </a:lnTo>
                <a:lnTo>
                  <a:pt x="4572" y="5257800"/>
                </a:lnTo>
                <a:lnTo>
                  <a:pt x="9144" y="5262371"/>
                </a:lnTo>
                <a:lnTo>
                  <a:pt x="3970020" y="5262371"/>
                </a:lnTo>
                <a:lnTo>
                  <a:pt x="3970020" y="5266944"/>
                </a:lnTo>
                <a:close/>
              </a:path>
              <a:path w="3970020" h="5267325">
                <a:moveTo>
                  <a:pt x="9144" y="10668"/>
                </a:move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close/>
              </a:path>
              <a:path w="3970020" h="5267325">
                <a:moveTo>
                  <a:pt x="3959352" y="10668"/>
                </a:moveTo>
                <a:lnTo>
                  <a:pt x="9144" y="10668"/>
                </a:lnTo>
                <a:lnTo>
                  <a:pt x="9144" y="4572"/>
                </a:lnTo>
                <a:lnTo>
                  <a:pt x="3959352" y="4572"/>
                </a:lnTo>
                <a:lnTo>
                  <a:pt x="3959352" y="10668"/>
                </a:lnTo>
                <a:close/>
              </a:path>
              <a:path w="3970020" h="5267325">
                <a:moveTo>
                  <a:pt x="3959352" y="5262371"/>
                </a:moveTo>
                <a:lnTo>
                  <a:pt x="3959352" y="4572"/>
                </a:lnTo>
                <a:lnTo>
                  <a:pt x="3963924" y="10668"/>
                </a:lnTo>
                <a:lnTo>
                  <a:pt x="3970020" y="10668"/>
                </a:lnTo>
                <a:lnTo>
                  <a:pt x="3970020" y="5257800"/>
                </a:lnTo>
                <a:lnTo>
                  <a:pt x="3963924" y="5257800"/>
                </a:lnTo>
                <a:lnTo>
                  <a:pt x="3959352" y="5262371"/>
                </a:lnTo>
                <a:close/>
              </a:path>
              <a:path w="3970020" h="5267325">
                <a:moveTo>
                  <a:pt x="3970020" y="10668"/>
                </a:moveTo>
                <a:lnTo>
                  <a:pt x="3963924" y="10668"/>
                </a:lnTo>
                <a:lnTo>
                  <a:pt x="3959352" y="4572"/>
                </a:lnTo>
                <a:lnTo>
                  <a:pt x="3970020" y="4572"/>
                </a:lnTo>
                <a:lnTo>
                  <a:pt x="3970020" y="10668"/>
                </a:lnTo>
                <a:close/>
              </a:path>
              <a:path w="3970020" h="5267325">
                <a:moveTo>
                  <a:pt x="9144" y="5262371"/>
                </a:moveTo>
                <a:lnTo>
                  <a:pt x="4572" y="5257800"/>
                </a:lnTo>
                <a:lnTo>
                  <a:pt x="9144" y="5257800"/>
                </a:lnTo>
                <a:lnTo>
                  <a:pt x="9144" y="5262371"/>
                </a:lnTo>
                <a:close/>
              </a:path>
              <a:path w="3970020" h="5267325">
                <a:moveTo>
                  <a:pt x="3959352" y="5262371"/>
                </a:moveTo>
                <a:lnTo>
                  <a:pt x="9144" y="5262371"/>
                </a:lnTo>
                <a:lnTo>
                  <a:pt x="9144" y="5257800"/>
                </a:lnTo>
                <a:lnTo>
                  <a:pt x="3959352" y="5257800"/>
                </a:lnTo>
                <a:lnTo>
                  <a:pt x="3959352" y="5262371"/>
                </a:lnTo>
                <a:close/>
              </a:path>
              <a:path w="3970020" h="5267325">
                <a:moveTo>
                  <a:pt x="3970020" y="5262371"/>
                </a:moveTo>
                <a:lnTo>
                  <a:pt x="3959352" y="5262371"/>
                </a:lnTo>
                <a:lnTo>
                  <a:pt x="3963924" y="5257800"/>
                </a:lnTo>
                <a:lnTo>
                  <a:pt x="3970020" y="5257800"/>
                </a:lnTo>
                <a:lnTo>
                  <a:pt x="3970020" y="5262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3357" y="1104976"/>
            <a:ext cx="3666490" cy="5146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marR="1087120" indent="-393700">
              <a:lnSpc>
                <a:spcPct val="120000"/>
              </a:lnSpc>
              <a:spcBef>
                <a:spcPts val="100"/>
              </a:spcBef>
            </a:pP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monitor</a:t>
            </a:r>
            <a:r>
              <a:rPr sz="1400" b="1" spc="-8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ProducerConsumer</a:t>
            </a:r>
            <a:r>
              <a:rPr sz="1400" spc="-80" dirty="0">
                <a:latin typeface="Consolas"/>
                <a:cs typeface="Consolas"/>
              </a:rPr>
              <a:t> </a:t>
            </a:r>
            <a:r>
              <a:rPr sz="1400" spc="-50" dirty="0">
                <a:latin typeface="Consolas"/>
                <a:cs typeface="Consolas"/>
              </a:rPr>
              <a:t>{ </a:t>
            </a:r>
            <a:r>
              <a:rPr sz="1400" b="1" dirty="0">
                <a:latin typeface="Consolas"/>
                <a:cs typeface="Consolas"/>
              </a:rPr>
              <a:t>int</a:t>
            </a:r>
            <a:r>
              <a:rPr sz="1400" b="1" spc="-2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itemCount; </a:t>
            </a: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condition</a:t>
            </a:r>
            <a:r>
              <a:rPr sz="1400" b="1" spc="-4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full,</a:t>
            </a:r>
            <a:r>
              <a:rPr sz="1400" spc="-4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empty;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1400">
              <a:latin typeface="Consolas"/>
              <a:cs typeface="Consolas"/>
            </a:endParaRPr>
          </a:p>
          <a:p>
            <a:pPr marL="798830" marR="497205" indent="-393700">
              <a:lnSpc>
                <a:spcPct val="120000"/>
              </a:lnSpc>
            </a:pPr>
            <a:r>
              <a:rPr sz="1400" b="1" dirty="0">
                <a:latin typeface="Consolas"/>
                <a:cs typeface="Consolas"/>
              </a:rPr>
              <a:t>procedure</a:t>
            </a:r>
            <a:r>
              <a:rPr sz="1400" b="1" spc="-7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initialization(</a:t>
            </a:r>
            <a:r>
              <a:rPr sz="1400" spc="-60" dirty="0">
                <a:latin typeface="Consolas"/>
                <a:cs typeface="Consolas"/>
              </a:rPr>
              <a:t> </a:t>
            </a:r>
            <a:r>
              <a:rPr sz="1400" spc="-25" dirty="0">
                <a:latin typeface="Consolas"/>
                <a:cs typeface="Consolas"/>
              </a:rPr>
              <a:t>){ </a:t>
            </a:r>
            <a:r>
              <a:rPr sz="1400" dirty="0">
                <a:latin typeface="Consolas"/>
                <a:cs typeface="Consolas"/>
              </a:rPr>
              <a:t>itemCount</a:t>
            </a:r>
            <a:r>
              <a:rPr sz="1400" spc="-3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spc="-25" dirty="0">
                <a:latin typeface="Consolas"/>
                <a:cs typeface="Consolas"/>
              </a:rPr>
              <a:t>0;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  <a:spcBef>
                <a:spcPts val="335"/>
              </a:spcBef>
            </a:pPr>
            <a:r>
              <a:rPr sz="1400" spc="-5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Consolas"/>
                <a:cs typeface="Consolas"/>
              </a:rPr>
              <a:t>procedure</a:t>
            </a:r>
            <a:r>
              <a:rPr sz="1400" b="1" spc="-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add(item)</a:t>
            </a:r>
            <a:r>
              <a:rPr sz="1400" spc="-50" dirty="0">
                <a:latin typeface="Consolas"/>
                <a:cs typeface="Consolas"/>
              </a:rPr>
              <a:t> {</a:t>
            </a:r>
            <a:endParaRPr sz="1400">
              <a:latin typeface="Consolas"/>
              <a:cs typeface="Consolas"/>
            </a:endParaRPr>
          </a:p>
          <a:p>
            <a:pPr marL="1193800" marR="5080" indent="-394970">
              <a:lnSpc>
                <a:spcPct val="120000"/>
              </a:lnSpc>
            </a:pPr>
            <a:r>
              <a:rPr sz="1400" b="1" dirty="0">
                <a:latin typeface="Consolas"/>
                <a:cs typeface="Consolas"/>
              </a:rPr>
              <a:t>if</a:t>
            </a:r>
            <a:r>
              <a:rPr sz="1400" b="1" spc="-3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(itemCount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==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BUFFER_SIZE) </a:t>
            </a:r>
            <a:r>
              <a:rPr sz="1400" dirty="0">
                <a:latin typeface="Consolas"/>
                <a:cs typeface="Consolas"/>
              </a:rPr>
              <a:t>full.</a:t>
            </a: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wait</a:t>
            </a:r>
            <a:r>
              <a:rPr sz="1400" dirty="0">
                <a:latin typeface="Consolas"/>
                <a:cs typeface="Consolas"/>
              </a:rPr>
              <a:t>(</a:t>
            </a:r>
            <a:r>
              <a:rPr sz="1400" spc="-65" dirty="0">
                <a:latin typeface="Consolas"/>
                <a:cs typeface="Consolas"/>
              </a:rPr>
              <a:t> </a:t>
            </a:r>
            <a:r>
              <a:rPr sz="1400" spc="-25" dirty="0"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1400">
              <a:latin typeface="Consolas"/>
              <a:cs typeface="Consolas"/>
            </a:endParaRPr>
          </a:p>
          <a:p>
            <a:pPr marL="798830" marR="300355">
              <a:lnSpc>
                <a:spcPct val="120000"/>
              </a:lnSpc>
              <a:spcBef>
                <a:spcPts val="5"/>
              </a:spcBef>
            </a:pPr>
            <a:r>
              <a:rPr sz="1400" spc="-10" dirty="0">
                <a:latin typeface="Consolas"/>
                <a:cs typeface="Consolas"/>
              </a:rPr>
              <a:t>putItemIntoBuffer(item); </a:t>
            </a:r>
            <a:r>
              <a:rPr sz="1400" dirty="0">
                <a:latin typeface="Consolas"/>
                <a:cs typeface="Consolas"/>
              </a:rPr>
              <a:t>itemCount</a:t>
            </a:r>
            <a:r>
              <a:rPr sz="1400" spc="-3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3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itemCount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+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spc="-25" dirty="0">
                <a:latin typeface="Consolas"/>
                <a:cs typeface="Consolas"/>
              </a:rPr>
              <a:t>1;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1400">
              <a:latin typeface="Consolas"/>
              <a:cs typeface="Consolas"/>
            </a:endParaRPr>
          </a:p>
          <a:p>
            <a:pPr marL="1193800" marR="989330" indent="-394970">
              <a:lnSpc>
                <a:spcPct val="120000"/>
              </a:lnSpc>
            </a:pPr>
            <a:r>
              <a:rPr sz="1400" b="1" dirty="0">
                <a:latin typeface="Consolas"/>
                <a:cs typeface="Consolas"/>
              </a:rPr>
              <a:t>if</a:t>
            </a:r>
            <a:r>
              <a:rPr sz="1400" b="1" spc="-3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(itemCount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==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spc="-25" dirty="0">
                <a:latin typeface="Consolas"/>
                <a:cs typeface="Consolas"/>
              </a:rPr>
              <a:t>1) </a:t>
            </a:r>
            <a:r>
              <a:rPr sz="1400" spc="-10" dirty="0">
                <a:latin typeface="Consolas"/>
                <a:cs typeface="Consolas"/>
              </a:rPr>
              <a:t>empty.</a:t>
            </a:r>
            <a:r>
              <a:rPr sz="1400" b="1" spc="-10" dirty="0">
                <a:solidFill>
                  <a:srgbClr val="0070BF"/>
                </a:solidFill>
                <a:latin typeface="Consolas"/>
                <a:cs typeface="Consolas"/>
              </a:rPr>
              <a:t>signal</a:t>
            </a:r>
            <a:r>
              <a:rPr sz="1400" spc="-10" dirty="0">
                <a:latin typeface="Consolas"/>
                <a:cs typeface="Consolas"/>
              </a:rPr>
              <a:t>();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  <a:spcBef>
                <a:spcPts val="335"/>
              </a:spcBef>
            </a:pPr>
            <a:r>
              <a:rPr sz="1400" spc="-5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Consolas"/>
                <a:cs typeface="Consolas"/>
              </a:rPr>
              <a:t>procedure</a:t>
            </a:r>
            <a:r>
              <a:rPr sz="1400" b="1" spc="-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remove()</a:t>
            </a:r>
            <a:r>
              <a:rPr sz="1400" spc="-40" dirty="0">
                <a:latin typeface="Consolas"/>
                <a:cs typeface="Consolas"/>
              </a:rPr>
              <a:t> </a:t>
            </a:r>
            <a:r>
              <a:rPr sz="1400" spc="-5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1193800" marR="989330" indent="-394970">
              <a:lnSpc>
                <a:spcPct val="120000"/>
              </a:lnSpc>
            </a:pPr>
            <a:r>
              <a:rPr sz="1400" b="1" dirty="0">
                <a:latin typeface="Consolas"/>
                <a:cs typeface="Consolas"/>
              </a:rPr>
              <a:t>if</a:t>
            </a:r>
            <a:r>
              <a:rPr sz="1400" b="1" spc="-3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(itemCount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==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spc="-25" dirty="0">
                <a:latin typeface="Consolas"/>
                <a:cs typeface="Consolas"/>
              </a:rPr>
              <a:t>0) </a:t>
            </a:r>
            <a:r>
              <a:rPr sz="1400" dirty="0">
                <a:latin typeface="Consolas"/>
                <a:cs typeface="Consolas"/>
              </a:rPr>
              <a:t>empty.</a:t>
            </a: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wait</a:t>
            </a:r>
            <a:r>
              <a:rPr sz="1400" dirty="0">
                <a:latin typeface="Consolas"/>
                <a:cs typeface="Consolas"/>
              </a:rPr>
              <a:t>(</a:t>
            </a:r>
            <a:r>
              <a:rPr sz="1400" spc="-75" dirty="0">
                <a:latin typeface="Consolas"/>
                <a:cs typeface="Consolas"/>
              </a:rPr>
              <a:t> </a:t>
            </a:r>
            <a:r>
              <a:rPr sz="1400" spc="-25" dirty="0"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24171" y="1106424"/>
            <a:ext cx="4366260" cy="5280660"/>
          </a:xfrm>
          <a:custGeom>
            <a:avLst/>
            <a:gdLst/>
            <a:ahLst/>
            <a:cxnLst/>
            <a:rect l="l" t="t" r="r" b="b"/>
            <a:pathLst>
              <a:path w="4366259" h="5280660">
                <a:moveTo>
                  <a:pt x="4366260" y="5280660"/>
                </a:moveTo>
                <a:lnTo>
                  <a:pt x="0" y="5280660"/>
                </a:lnTo>
                <a:lnTo>
                  <a:pt x="0" y="0"/>
                </a:lnTo>
                <a:lnTo>
                  <a:pt x="4366260" y="0"/>
                </a:lnTo>
                <a:lnTo>
                  <a:pt x="4366260" y="4572"/>
                </a:ln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5271516"/>
                </a:lnTo>
                <a:lnTo>
                  <a:pt x="4572" y="5271516"/>
                </a:lnTo>
                <a:lnTo>
                  <a:pt x="9144" y="5276087"/>
                </a:lnTo>
                <a:lnTo>
                  <a:pt x="4366260" y="5276087"/>
                </a:lnTo>
                <a:lnTo>
                  <a:pt x="4366260" y="5280660"/>
                </a:lnTo>
                <a:close/>
              </a:path>
              <a:path w="4366259" h="5280660">
                <a:moveTo>
                  <a:pt x="9144" y="10668"/>
                </a:move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close/>
              </a:path>
              <a:path w="4366259" h="5280660">
                <a:moveTo>
                  <a:pt x="4357116" y="10668"/>
                </a:moveTo>
                <a:lnTo>
                  <a:pt x="9144" y="10668"/>
                </a:lnTo>
                <a:lnTo>
                  <a:pt x="9144" y="4572"/>
                </a:lnTo>
                <a:lnTo>
                  <a:pt x="4357116" y="4572"/>
                </a:lnTo>
                <a:lnTo>
                  <a:pt x="4357116" y="10668"/>
                </a:lnTo>
                <a:close/>
              </a:path>
              <a:path w="4366259" h="5280660">
                <a:moveTo>
                  <a:pt x="4357116" y="5276087"/>
                </a:moveTo>
                <a:lnTo>
                  <a:pt x="4357116" y="4572"/>
                </a:lnTo>
                <a:lnTo>
                  <a:pt x="4361688" y="10668"/>
                </a:lnTo>
                <a:lnTo>
                  <a:pt x="4366260" y="10668"/>
                </a:lnTo>
                <a:lnTo>
                  <a:pt x="4366260" y="5271516"/>
                </a:lnTo>
                <a:lnTo>
                  <a:pt x="4361688" y="5271516"/>
                </a:lnTo>
                <a:lnTo>
                  <a:pt x="4357116" y="5276087"/>
                </a:lnTo>
                <a:close/>
              </a:path>
              <a:path w="4366259" h="5280660">
                <a:moveTo>
                  <a:pt x="4366260" y="10668"/>
                </a:moveTo>
                <a:lnTo>
                  <a:pt x="4361688" y="10668"/>
                </a:lnTo>
                <a:lnTo>
                  <a:pt x="4357116" y="4572"/>
                </a:lnTo>
                <a:lnTo>
                  <a:pt x="4366260" y="4572"/>
                </a:lnTo>
                <a:lnTo>
                  <a:pt x="4366260" y="10668"/>
                </a:lnTo>
                <a:close/>
              </a:path>
              <a:path w="4366259" h="5280660">
                <a:moveTo>
                  <a:pt x="9144" y="5276087"/>
                </a:moveTo>
                <a:lnTo>
                  <a:pt x="4572" y="5271516"/>
                </a:lnTo>
                <a:lnTo>
                  <a:pt x="9144" y="5271516"/>
                </a:lnTo>
                <a:lnTo>
                  <a:pt x="9144" y="5276087"/>
                </a:lnTo>
                <a:close/>
              </a:path>
              <a:path w="4366259" h="5280660">
                <a:moveTo>
                  <a:pt x="4357116" y="5276087"/>
                </a:moveTo>
                <a:lnTo>
                  <a:pt x="9144" y="5276087"/>
                </a:lnTo>
                <a:lnTo>
                  <a:pt x="9144" y="5271516"/>
                </a:lnTo>
                <a:lnTo>
                  <a:pt x="4357116" y="5271516"/>
                </a:lnTo>
                <a:lnTo>
                  <a:pt x="4357116" y="5276087"/>
                </a:lnTo>
                <a:close/>
              </a:path>
              <a:path w="4366259" h="5280660">
                <a:moveTo>
                  <a:pt x="4366260" y="5276087"/>
                </a:moveTo>
                <a:lnTo>
                  <a:pt x="4357116" y="5276087"/>
                </a:lnTo>
                <a:lnTo>
                  <a:pt x="4361688" y="5271516"/>
                </a:lnTo>
                <a:lnTo>
                  <a:pt x="4366260" y="5271516"/>
                </a:lnTo>
                <a:lnTo>
                  <a:pt x="4366260" y="5276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00679" y="2669562"/>
            <a:ext cx="1238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78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4507495" y="1091220"/>
            <a:ext cx="4060825" cy="5146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8830" marR="299085">
              <a:lnSpc>
                <a:spcPct val="12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item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 </a:t>
            </a:r>
            <a:r>
              <a:rPr sz="1400" spc="-10" dirty="0">
                <a:latin typeface="Consolas"/>
                <a:cs typeface="Consolas"/>
              </a:rPr>
              <a:t>removeItemFromBuffer(); </a:t>
            </a:r>
            <a:r>
              <a:rPr sz="1400" dirty="0">
                <a:latin typeface="Consolas"/>
                <a:cs typeface="Consolas"/>
              </a:rPr>
              <a:t>itemCount</a:t>
            </a:r>
            <a:r>
              <a:rPr sz="1400" spc="-3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3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itemCount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-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spc="-25" dirty="0">
                <a:latin typeface="Consolas"/>
                <a:cs typeface="Consolas"/>
              </a:rPr>
              <a:t>1;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1400">
              <a:latin typeface="Consolas"/>
              <a:cs typeface="Consolas"/>
            </a:endParaRPr>
          </a:p>
          <a:p>
            <a:pPr marL="1193800" marR="5080" indent="-394970">
              <a:lnSpc>
                <a:spcPct val="120000"/>
              </a:lnSpc>
            </a:pPr>
            <a:r>
              <a:rPr sz="1400" b="1" dirty="0">
                <a:latin typeface="Consolas"/>
                <a:cs typeface="Consolas"/>
              </a:rPr>
              <a:t>if</a:t>
            </a:r>
            <a:r>
              <a:rPr sz="1400" b="1" spc="-4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(itemCount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==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BUFFER_SIZE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-</a:t>
            </a:r>
            <a:r>
              <a:rPr sz="1400" spc="-40" dirty="0">
                <a:latin typeface="Consolas"/>
                <a:cs typeface="Consolas"/>
              </a:rPr>
              <a:t> </a:t>
            </a:r>
            <a:r>
              <a:rPr sz="1400" spc="-25" dirty="0">
                <a:latin typeface="Consolas"/>
                <a:cs typeface="Consolas"/>
              </a:rPr>
              <a:t>1) </a:t>
            </a:r>
            <a:r>
              <a:rPr sz="1400" dirty="0">
                <a:latin typeface="Consolas"/>
                <a:cs typeface="Consolas"/>
              </a:rPr>
              <a:t>full.</a:t>
            </a: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signal</a:t>
            </a:r>
            <a:r>
              <a:rPr sz="1400" dirty="0">
                <a:latin typeface="Consolas"/>
                <a:cs typeface="Consolas"/>
              </a:rPr>
              <a:t>(</a:t>
            </a:r>
            <a:r>
              <a:rPr sz="1400" spc="-80" dirty="0">
                <a:latin typeface="Consolas"/>
                <a:cs typeface="Consolas"/>
              </a:rPr>
              <a:t> </a:t>
            </a:r>
            <a:r>
              <a:rPr sz="1400" spc="-25" dirty="0"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Consolas"/>
                <a:cs typeface="Consolas"/>
              </a:rPr>
              <a:t>return</a:t>
            </a:r>
            <a:r>
              <a:rPr sz="1400" b="1" spc="-30" dirty="0">
                <a:latin typeface="Consolas"/>
                <a:cs typeface="Consolas"/>
              </a:rPr>
              <a:t> </a:t>
            </a:r>
            <a:r>
              <a:rPr sz="1400" spc="-20" dirty="0">
                <a:latin typeface="Consolas"/>
                <a:cs typeface="Consolas"/>
              </a:rPr>
              <a:t>item;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Consolas"/>
                <a:cs typeface="Consolas"/>
              </a:rPr>
              <a:t>procedure</a:t>
            </a:r>
            <a:r>
              <a:rPr sz="1400" b="1" spc="-6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producer()</a:t>
            </a:r>
            <a:r>
              <a:rPr sz="1400" spc="-45" dirty="0">
                <a:latin typeface="Consolas"/>
                <a:cs typeface="Consolas"/>
              </a:rPr>
              <a:t> </a:t>
            </a:r>
            <a:r>
              <a:rPr sz="1400" spc="-5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Consolas"/>
                <a:cs typeface="Consolas"/>
              </a:rPr>
              <a:t>while</a:t>
            </a:r>
            <a:r>
              <a:rPr sz="1400" b="1" spc="-3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(true)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spc="-5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798830" marR="594995">
              <a:lnSpc>
                <a:spcPct val="120000"/>
              </a:lnSpc>
            </a:pPr>
            <a:r>
              <a:rPr sz="1400" dirty="0">
                <a:latin typeface="Consolas"/>
                <a:cs typeface="Consolas"/>
              </a:rPr>
              <a:t>item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 </a:t>
            </a:r>
            <a:r>
              <a:rPr sz="1400" spc="-10" dirty="0">
                <a:latin typeface="Consolas"/>
                <a:cs typeface="Consolas"/>
              </a:rPr>
              <a:t>produceItem(); ProducerConsumer.add(item);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  <a:spcBef>
                <a:spcPts val="335"/>
              </a:spcBef>
            </a:pPr>
            <a:r>
              <a:rPr sz="1400" spc="-5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spc="-5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Consolas"/>
                <a:cs typeface="Consolas"/>
              </a:rPr>
              <a:t>procedure</a:t>
            </a:r>
            <a:r>
              <a:rPr sz="1400" b="1" spc="-6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consumer()</a:t>
            </a:r>
            <a:r>
              <a:rPr sz="1400" spc="-45" dirty="0">
                <a:latin typeface="Consolas"/>
                <a:cs typeface="Consolas"/>
              </a:rPr>
              <a:t> </a:t>
            </a:r>
            <a:r>
              <a:rPr sz="1400" spc="-5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Consolas"/>
                <a:cs typeface="Consolas"/>
              </a:rPr>
              <a:t>while</a:t>
            </a:r>
            <a:r>
              <a:rPr sz="1400" b="1" spc="-3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(true)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spc="-5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798830" marR="5080">
              <a:lnSpc>
                <a:spcPct val="120000"/>
              </a:lnSpc>
            </a:pPr>
            <a:r>
              <a:rPr sz="1400" dirty="0">
                <a:latin typeface="Consolas"/>
                <a:cs typeface="Consolas"/>
              </a:rPr>
              <a:t>item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 </a:t>
            </a:r>
            <a:r>
              <a:rPr sz="1400" spc="-10" dirty="0">
                <a:latin typeface="Consolas"/>
                <a:cs typeface="Consolas"/>
              </a:rPr>
              <a:t>ProducerConsumer.remove(); consumeItem(item);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  <a:spcBef>
                <a:spcPts val="335"/>
              </a:spcBef>
            </a:pPr>
            <a:r>
              <a:rPr sz="1400" spc="-5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5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Signal</a:t>
            </a:r>
            <a:r>
              <a:rPr spc="-60" dirty="0"/>
              <a:t> </a:t>
            </a:r>
            <a:r>
              <a:rPr spc="-10" dirty="0"/>
              <a:t>Semantics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79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03383" y="1145532"/>
            <a:ext cx="8215630" cy="4857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Tahoma"/>
                <a:cs typeface="Tahoma"/>
              </a:rPr>
              <a:t>What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happens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if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executes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Consolas"/>
                <a:cs typeface="Consolas"/>
              </a:rPr>
              <a:t>x.signal()</a:t>
            </a:r>
            <a:r>
              <a:rPr sz="2100" spc="-65" dirty="0">
                <a:latin typeface="Consolas"/>
                <a:cs typeface="Consolas"/>
              </a:rPr>
              <a:t> </a:t>
            </a:r>
            <a:r>
              <a:rPr sz="2100" dirty="0">
                <a:latin typeface="Tahoma"/>
                <a:cs typeface="Tahoma"/>
              </a:rPr>
              <a:t>&amp;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has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still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code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to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execute?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75"/>
              </a:spcBef>
            </a:pPr>
            <a:endParaRPr sz="2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100" dirty="0">
                <a:latin typeface="Tahoma"/>
                <a:cs typeface="Tahoma"/>
              </a:rPr>
              <a:t>Two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possibilities</a:t>
            </a:r>
            <a:endParaRPr sz="21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Hoare</a:t>
            </a:r>
            <a:r>
              <a:rPr sz="2100" spc="-5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monitors</a:t>
            </a:r>
            <a:r>
              <a:rPr sz="2100" spc="-6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(Concurrent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Pascal,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original)</a:t>
            </a:r>
            <a:endParaRPr sz="2100">
              <a:latin typeface="Tahoma"/>
              <a:cs typeface="Tahoma"/>
            </a:endParaRPr>
          </a:p>
          <a:p>
            <a:pPr marL="756285" marR="53975" lvl="1" indent="-287020">
              <a:lnSpc>
                <a:spcPct val="100000"/>
              </a:lnSpc>
              <a:spcBef>
                <a:spcPts val="464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Signal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and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wait: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either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waits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for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Q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leave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monitor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or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waits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spc="-25" dirty="0">
                <a:latin typeface="Tahoma"/>
                <a:cs typeface="Tahoma"/>
              </a:rPr>
              <a:t>for </a:t>
            </a:r>
            <a:r>
              <a:rPr sz="1900" dirty="0">
                <a:latin typeface="Tahoma"/>
                <a:cs typeface="Tahoma"/>
              </a:rPr>
              <a:t>some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other</a:t>
            </a:r>
            <a:r>
              <a:rPr sz="1900" spc="-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condition</a:t>
            </a:r>
            <a:endParaRPr sz="19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The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condition</a:t>
            </a:r>
            <a:r>
              <a:rPr sz="1900" spc="-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that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Q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was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anticipating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is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guaranteed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spc="-20" dirty="0">
                <a:latin typeface="Tahoma"/>
                <a:cs typeface="Tahoma"/>
              </a:rPr>
              <a:t>hold</a:t>
            </a:r>
            <a:endParaRPr sz="1900">
              <a:latin typeface="Tahoma"/>
              <a:cs typeface="Tahoma"/>
            </a:endParaRPr>
          </a:p>
          <a:p>
            <a:pPr marL="1155065" lvl="2" indent="-227965">
              <a:lnSpc>
                <a:spcPct val="100000"/>
              </a:lnSpc>
              <a:spcBef>
                <a:spcPts val="320"/>
              </a:spcBef>
              <a:buFont typeface="Wingdings"/>
              <a:buChar char=""/>
              <a:tabLst>
                <a:tab pos="1155065" algn="l"/>
              </a:tabLst>
            </a:pPr>
            <a:r>
              <a:rPr sz="1700" dirty="0">
                <a:latin typeface="Consolas"/>
                <a:cs typeface="Consolas"/>
              </a:rPr>
              <a:t>if</a:t>
            </a:r>
            <a:r>
              <a:rPr sz="1700" spc="-55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(empty)</a:t>
            </a:r>
            <a:r>
              <a:rPr sz="1700" spc="-50" dirty="0">
                <a:latin typeface="Consolas"/>
                <a:cs typeface="Consolas"/>
              </a:rPr>
              <a:t> </a:t>
            </a:r>
            <a:r>
              <a:rPr sz="1700" spc="-10" dirty="0">
                <a:latin typeface="Consolas"/>
                <a:cs typeface="Consolas"/>
              </a:rPr>
              <a:t>wait(condition);</a:t>
            </a:r>
            <a:endParaRPr sz="1700">
              <a:latin typeface="Consolas"/>
              <a:cs typeface="Consolas"/>
            </a:endParaRPr>
          </a:p>
          <a:p>
            <a:pPr lvl="2">
              <a:lnSpc>
                <a:spcPct val="100000"/>
              </a:lnSpc>
              <a:spcBef>
                <a:spcPts val="1614"/>
              </a:spcBef>
              <a:buFont typeface="Wingdings"/>
              <a:buChar char=""/>
            </a:pPr>
            <a:endParaRPr sz="1700">
              <a:latin typeface="Consolas"/>
              <a:cs typeface="Consolas"/>
            </a:endParaRPr>
          </a:p>
          <a:p>
            <a:pPr marL="354965" indent="-342265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Mesa</a:t>
            </a:r>
            <a:r>
              <a:rPr sz="2100" spc="-3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monitors</a:t>
            </a:r>
            <a:r>
              <a:rPr sz="2100" spc="-4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(Mesa,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Java)</a:t>
            </a:r>
            <a:endParaRPr sz="2100">
              <a:latin typeface="Tahoma"/>
              <a:cs typeface="Tahoma"/>
            </a:endParaRPr>
          </a:p>
          <a:p>
            <a:pPr marL="756285" marR="224790" lvl="1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Signal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and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continue: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Q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either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waits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until</a:t>
            </a:r>
            <a:r>
              <a:rPr sz="1900" spc="-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leaves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monitor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or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spc="-25" dirty="0">
                <a:latin typeface="Tahoma"/>
                <a:cs typeface="Tahoma"/>
              </a:rPr>
              <a:t>for </a:t>
            </a:r>
            <a:r>
              <a:rPr sz="1900" dirty="0">
                <a:latin typeface="Tahoma"/>
                <a:cs typeface="Tahoma"/>
              </a:rPr>
              <a:t>some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other</a:t>
            </a:r>
            <a:r>
              <a:rPr sz="1900" spc="-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condition</a:t>
            </a:r>
            <a:endParaRPr sz="19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Condition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is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not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necessarily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true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when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Q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runs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again</a:t>
            </a:r>
            <a:endParaRPr sz="1900">
              <a:latin typeface="Tahoma"/>
              <a:cs typeface="Tahoma"/>
            </a:endParaRPr>
          </a:p>
          <a:p>
            <a:pPr marL="1155065" lvl="2" indent="-227965">
              <a:lnSpc>
                <a:spcPct val="100000"/>
              </a:lnSpc>
              <a:spcBef>
                <a:spcPts val="320"/>
              </a:spcBef>
              <a:buFont typeface="Wingdings"/>
              <a:buChar char=""/>
              <a:tabLst>
                <a:tab pos="1155065" algn="l"/>
              </a:tabLst>
            </a:pPr>
            <a:r>
              <a:rPr sz="1700" dirty="0">
                <a:latin typeface="Consolas"/>
                <a:cs typeface="Consolas"/>
              </a:rPr>
              <a:t>while</a:t>
            </a:r>
            <a:r>
              <a:rPr sz="1700" spc="-6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(empty)</a:t>
            </a:r>
            <a:r>
              <a:rPr sz="1700" spc="-60" dirty="0">
                <a:latin typeface="Consolas"/>
                <a:cs typeface="Consolas"/>
              </a:rPr>
              <a:t> </a:t>
            </a:r>
            <a:r>
              <a:rPr sz="1700" spc="-10" dirty="0">
                <a:latin typeface="Consolas"/>
                <a:cs typeface="Consolas"/>
              </a:rPr>
              <a:t>wait(condition);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Example:</a:t>
            </a:r>
            <a:r>
              <a:rPr spc="-155" dirty="0"/>
              <a:t> </a:t>
            </a:r>
            <a:r>
              <a:rPr dirty="0"/>
              <a:t>Producer/Consumer</a:t>
            </a:r>
            <a:r>
              <a:rPr spc="-120" dirty="0"/>
              <a:t> </a:t>
            </a:r>
            <a:r>
              <a:rPr spc="-10" dirty="0"/>
              <a:t>Problem</a:t>
            </a:r>
          </a:p>
        </p:txBody>
      </p:sp>
      <p:sp>
        <p:nvSpPr>
          <p:cNvPr id="3" name="object 3"/>
          <p:cNvSpPr/>
          <p:nvPr/>
        </p:nvSpPr>
        <p:spPr>
          <a:xfrm>
            <a:off x="1255775" y="3136392"/>
            <a:ext cx="6634480" cy="3106420"/>
          </a:xfrm>
          <a:custGeom>
            <a:avLst/>
            <a:gdLst/>
            <a:ahLst/>
            <a:cxnLst/>
            <a:rect l="l" t="t" r="r" b="b"/>
            <a:pathLst>
              <a:path w="6634480" h="3106420">
                <a:moveTo>
                  <a:pt x="6633972" y="3105911"/>
                </a:moveTo>
                <a:lnTo>
                  <a:pt x="0" y="3105911"/>
                </a:lnTo>
                <a:lnTo>
                  <a:pt x="0" y="0"/>
                </a:lnTo>
                <a:lnTo>
                  <a:pt x="6633972" y="0"/>
                </a:lnTo>
                <a:lnTo>
                  <a:pt x="6633972" y="4572"/>
                </a:ln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3096768"/>
                </a:lnTo>
                <a:lnTo>
                  <a:pt x="4572" y="3096768"/>
                </a:lnTo>
                <a:lnTo>
                  <a:pt x="9144" y="3101340"/>
                </a:lnTo>
                <a:lnTo>
                  <a:pt x="6633972" y="3101340"/>
                </a:lnTo>
                <a:lnTo>
                  <a:pt x="6633972" y="3105911"/>
                </a:lnTo>
                <a:close/>
              </a:path>
              <a:path w="6634480" h="3106420">
                <a:moveTo>
                  <a:pt x="9144" y="10668"/>
                </a:move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close/>
              </a:path>
              <a:path w="6634480" h="3106420">
                <a:moveTo>
                  <a:pt x="6624828" y="10668"/>
                </a:moveTo>
                <a:lnTo>
                  <a:pt x="9144" y="10668"/>
                </a:lnTo>
                <a:lnTo>
                  <a:pt x="9144" y="4572"/>
                </a:lnTo>
                <a:lnTo>
                  <a:pt x="6624828" y="4572"/>
                </a:lnTo>
                <a:lnTo>
                  <a:pt x="6624828" y="10668"/>
                </a:lnTo>
                <a:close/>
              </a:path>
              <a:path w="6634480" h="3106420">
                <a:moveTo>
                  <a:pt x="6624828" y="3101340"/>
                </a:moveTo>
                <a:lnTo>
                  <a:pt x="6624828" y="4572"/>
                </a:lnTo>
                <a:lnTo>
                  <a:pt x="6629400" y="10668"/>
                </a:lnTo>
                <a:lnTo>
                  <a:pt x="6633972" y="10668"/>
                </a:lnTo>
                <a:lnTo>
                  <a:pt x="6633972" y="3096768"/>
                </a:lnTo>
                <a:lnTo>
                  <a:pt x="6629400" y="3096768"/>
                </a:lnTo>
                <a:lnTo>
                  <a:pt x="6624828" y="3101340"/>
                </a:lnTo>
                <a:close/>
              </a:path>
              <a:path w="6634480" h="3106420">
                <a:moveTo>
                  <a:pt x="6633972" y="10668"/>
                </a:moveTo>
                <a:lnTo>
                  <a:pt x="6629400" y="10668"/>
                </a:lnTo>
                <a:lnTo>
                  <a:pt x="6624828" y="4572"/>
                </a:lnTo>
                <a:lnTo>
                  <a:pt x="6633972" y="4572"/>
                </a:lnTo>
                <a:lnTo>
                  <a:pt x="6633972" y="10668"/>
                </a:lnTo>
                <a:close/>
              </a:path>
              <a:path w="6634480" h="3106420">
                <a:moveTo>
                  <a:pt x="9144" y="3101340"/>
                </a:moveTo>
                <a:lnTo>
                  <a:pt x="4572" y="3096768"/>
                </a:lnTo>
                <a:lnTo>
                  <a:pt x="9144" y="3096768"/>
                </a:lnTo>
                <a:lnTo>
                  <a:pt x="9144" y="3101340"/>
                </a:lnTo>
                <a:close/>
              </a:path>
              <a:path w="6634480" h="3106420">
                <a:moveTo>
                  <a:pt x="6624828" y="3101340"/>
                </a:moveTo>
                <a:lnTo>
                  <a:pt x="9144" y="3101340"/>
                </a:lnTo>
                <a:lnTo>
                  <a:pt x="9144" y="3096768"/>
                </a:lnTo>
                <a:lnTo>
                  <a:pt x="6624828" y="3096768"/>
                </a:lnTo>
                <a:lnTo>
                  <a:pt x="6624828" y="3101340"/>
                </a:lnTo>
                <a:close/>
              </a:path>
              <a:path w="6634480" h="3106420">
                <a:moveTo>
                  <a:pt x="6633972" y="3101340"/>
                </a:moveTo>
                <a:lnTo>
                  <a:pt x="6624828" y="3101340"/>
                </a:lnTo>
                <a:lnTo>
                  <a:pt x="6629400" y="3096768"/>
                </a:lnTo>
                <a:lnTo>
                  <a:pt x="6633972" y="3096768"/>
                </a:lnTo>
                <a:lnTo>
                  <a:pt x="6633972" y="3101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3383" y="1156210"/>
            <a:ext cx="8065770" cy="493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An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integer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count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that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keeps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track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of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the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number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of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full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buffers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15"/>
              </a:spcBef>
              <a:buFont typeface="Tahoma"/>
              <a:buChar char="•"/>
            </a:pPr>
            <a:endParaRPr sz="21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Initially,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count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is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set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to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-50" dirty="0">
                <a:latin typeface="Tahoma"/>
                <a:cs typeface="Tahoma"/>
              </a:rPr>
              <a:t>0</a:t>
            </a:r>
            <a:endParaRPr sz="21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Count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is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incremented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by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producer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after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it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produces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new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buffer</a:t>
            </a:r>
            <a:endParaRPr sz="19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Count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is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decremented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by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consumer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after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it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consumes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buffer</a:t>
            </a:r>
            <a:endParaRPr sz="1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900">
              <a:latin typeface="Tahoma"/>
              <a:cs typeface="Tahoma"/>
            </a:endParaRPr>
          </a:p>
          <a:p>
            <a:pPr marL="948055">
              <a:lnSpc>
                <a:spcPct val="100000"/>
              </a:lnSpc>
            </a:pPr>
            <a:r>
              <a:rPr sz="1800" b="1" spc="-10" dirty="0">
                <a:solidFill>
                  <a:srgbClr val="0070BF"/>
                </a:solidFill>
                <a:latin typeface="Tahoma"/>
                <a:cs typeface="Tahoma"/>
              </a:rPr>
              <a:t>Producer</a:t>
            </a:r>
            <a:endParaRPr sz="1800">
              <a:latin typeface="Tahoma"/>
              <a:cs typeface="Tahoma"/>
            </a:endParaRPr>
          </a:p>
          <a:p>
            <a:pPr marL="948055">
              <a:lnSpc>
                <a:spcPct val="100000"/>
              </a:lnSpc>
              <a:spcBef>
                <a:spcPts val="335"/>
              </a:spcBef>
            </a:pPr>
            <a:r>
              <a:rPr sz="1800" b="1" dirty="0">
                <a:latin typeface="Consolas"/>
                <a:cs typeface="Consolas"/>
              </a:rPr>
              <a:t>while</a:t>
            </a:r>
            <a:r>
              <a:rPr sz="1800" b="1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(true)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5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198245">
              <a:lnSpc>
                <a:spcPct val="100000"/>
              </a:lnSpc>
              <a:spcBef>
                <a:spcPts val="434"/>
              </a:spcBef>
              <a:tabLst>
                <a:tab pos="1698625" algn="l"/>
                <a:tab pos="6837680" algn="l"/>
              </a:tabLst>
            </a:pPr>
            <a:r>
              <a:rPr sz="1800" spc="-25" dirty="0">
                <a:latin typeface="Consolas"/>
                <a:cs typeface="Consolas"/>
              </a:rPr>
              <a:t>/*</a:t>
            </a:r>
            <a:r>
              <a:rPr sz="1800" dirty="0">
                <a:latin typeface="Consolas"/>
                <a:cs typeface="Consolas"/>
              </a:rPr>
              <a:t>	produce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an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item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and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put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in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nextProduced</a:t>
            </a:r>
            <a:r>
              <a:rPr sz="1800" dirty="0">
                <a:latin typeface="Consolas"/>
                <a:cs typeface="Consolas"/>
              </a:rPr>
              <a:t>	</a:t>
            </a:r>
            <a:r>
              <a:rPr sz="1800" spc="-25" dirty="0">
                <a:latin typeface="Consolas"/>
                <a:cs typeface="Consolas"/>
              </a:rPr>
              <a:t>*/</a:t>
            </a:r>
            <a:endParaRPr sz="1800">
              <a:latin typeface="Consolas"/>
              <a:cs typeface="Consolas"/>
            </a:endParaRPr>
          </a:p>
          <a:p>
            <a:pPr marL="1198245">
              <a:lnSpc>
                <a:spcPct val="100000"/>
              </a:lnSpc>
              <a:spcBef>
                <a:spcPts val="430"/>
              </a:spcBef>
            </a:pPr>
            <a:r>
              <a:rPr sz="1800" b="1" dirty="0">
                <a:latin typeface="Consolas"/>
                <a:cs typeface="Consolas"/>
              </a:rPr>
              <a:t>while</a:t>
            </a:r>
            <a:r>
              <a:rPr sz="1800" b="1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(counter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==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BUFFER_SIZE)</a:t>
            </a:r>
            <a:endParaRPr sz="1800">
              <a:latin typeface="Consolas"/>
              <a:cs typeface="Consolas"/>
            </a:endParaRPr>
          </a:p>
          <a:p>
            <a:pPr marL="14478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onsolas"/>
                <a:cs typeface="Consolas"/>
              </a:rPr>
              <a:t>;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//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do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nothing</a:t>
            </a:r>
            <a:endParaRPr sz="1800">
              <a:latin typeface="Consolas"/>
              <a:cs typeface="Consolas"/>
            </a:endParaRPr>
          </a:p>
          <a:p>
            <a:pPr marL="1198245" marR="3347720">
              <a:lnSpc>
                <a:spcPct val="120000"/>
              </a:lnSpc>
            </a:pPr>
            <a:r>
              <a:rPr sz="1800" dirty="0">
                <a:latin typeface="Consolas"/>
                <a:cs typeface="Consolas"/>
              </a:rPr>
              <a:t>buffer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[in]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nextProduced; </a:t>
            </a:r>
            <a:r>
              <a:rPr sz="1800" dirty="0">
                <a:latin typeface="Consolas"/>
                <a:cs typeface="Consolas"/>
              </a:rPr>
              <a:t>in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(in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+ 1)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% </a:t>
            </a:r>
            <a:r>
              <a:rPr sz="1800" spc="-10" dirty="0">
                <a:latin typeface="Consolas"/>
                <a:cs typeface="Consolas"/>
              </a:rPr>
              <a:t>BUFFER_SIZE;</a:t>
            </a:r>
            <a:endParaRPr sz="1800">
              <a:latin typeface="Consolas"/>
              <a:cs typeface="Consolas"/>
            </a:endParaRPr>
          </a:p>
          <a:p>
            <a:pPr marL="1198245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Consolas"/>
                <a:cs typeface="Consolas"/>
              </a:rPr>
              <a:t>counter++;</a:t>
            </a:r>
            <a:endParaRPr sz="1800">
              <a:latin typeface="Consolas"/>
              <a:cs typeface="Consolas"/>
            </a:endParaRPr>
          </a:p>
          <a:p>
            <a:pPr marL="948055">
              <a:lnSpc>
                <a:spcPct val="100000"/>
              </a:lnSpc>
              <a:spcBef>
                <a:spcPts val="430"/>
              </a:spcBef>
            </a:pPr>
            <a:r>
              <a:rPr sz="1800" spc="-5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Condition</a:t>
            </a:r>
            <a:r>
              <a:rPr spc="-75" dirty="0"/>
              <a:t> </a:t>
            </a:r>
            <a:r>
              <a:rPr dirty="0"/>
              <a:t>Variables</a:t>
            </a:r>
            <a:r>
              <a:rPr spc="-45" dirty="0"/>
              <a:t> </a:t>
            </a:r>
            <a:r>
              <a:rPr dirty="0"/>
              <a:t>vs.</a:t>
            </a:r>
            <a:r>
              <a:rPr spc="-85" dirty="0"/>
              <a:t> </a:t>
            </a:r>
            <a:r>
              <a:rPr spc="-10" dirty="0"/>
              <a:t>Semaphores</a:t>
            </a:r>
          </a:p>
        </p:txBody>
      </p:sp>
      <p:sp>
        <p:nvSpPr>
          <p:cNvPr id="3" name="object 3"/>
          <p:cNvSpPr/>
          <p:nvPr/>
        </p:nvSpPr>
        <p:spPr>
          <a:xfrm>
            <a:off x="303275" y="1120140"/>
            <a:ext cx="4356100" cy="5148580"/>
          </a:xfrm>
          <a:custGeom>
            <a:avLst/>
            <a:gdLst/>
            <a:ahLst/>
            <a:cxnLst/>
            <a:rect l="l" t="t" r="r" b="b"/>
            <a:pathLst>
              <a:path w="4356100" h="5148580">
                <a:moveTo>
                  <a:pt x="4355592" y="5148071"/>
                </a:moveTo>
                <a:lnTo>
                  <a:pt x="0" y="5148071"/>
                </a:lnTo>
                <a:lnTo>
                  <a:pt x="0" y="0"/>
                </a:lnTo>
                <a:lnTo>
                  <a:pt x="4355592" y="0"/>
                </a:lnTo>
                <a:lnTo>
                  <a:pt x="4355592" y="4572"/>
                </a:lnTo>
                <a:lnTo>
                  <a:pt x="10668" y="4572"/>
                </a:lnTo>
                <a:lnTo>
                  <a:pt x="6096" y="10668"/>
                </a:lnTo>
                <a:lnTo>
                  <a:pt x="10668" y="10668"/>
                </a:lnTo>
                <a:lnTo>
                  <a:pt x="10668" y="5138928"/>
                </a:lnTo>
                <a:lnTo>
                  <a:pt x="6096" y="5138928"/>
                </a:lnTo>
                <a:lnTo>
                  <a:pt x="10668" y="5143500"/>
                </a:lnTo>
                <a:lnTo>
                  <a:pt x="4355592" y="5143500"/>
                </a:lnTo>
                <a:lnTo>
                  <a:pt x="4355592" y="5148071"/>
                </a:lnTo>
                <a:close/>
              </a:path>
              <a:path w="4356100" h="5148580">
                <a:moveTo>
                  <a:pt x="10668" y="10668"/>
                </a:moveTo>
                <a:lnTo>
                  <a:pt x="6096" y="10668"/>
                </a:lnTo>
                <a:lnTo>
                  <a:pt x="10668" y="4572"/>
                </a:lnTo>
                <a:lnTo>
                  <a:pt x="10668" y="10668"/>
                </a:lnTo>
                <a:close/>
              </a:path>
              <a:path w="4356100" h="5148580">
                <a:moveTo>
                  <a:pt x="4346448" y="10668"/>
                </a:moveTo>
                <a:lnTo>
                  <a:pt x="10668" y="10668"/>
                </a:lnTo>
                <a:lnTo>
                  <a:pt x="10668" y="4572"/>
                </a:lnTo>
                <a:lnTo>
                  <a:pt x="4346448" y="4572"/>
                </a:lnTo>
                <a:lnTo>
                  <a:pt x="4346448" y="10668"/>
                </a:lnTo>
                <a:close/>
              </a:path>
              <a:path w="4356100" h="5148580">
                <a:moveTo>
                  <a:pt x="4346448" y="5143500"/>
                </a:moveTo>
                <a:lnTo>
                  <a:pt x="4346448" y="4572"/>
                </a:lnTo>
                <a:lnTo>
                  <a:pt x="4351020" y="10668"/>
                </a:lnTo>
                <a:lnTo>
                  <a:pt x="4355592" y="10668"/>
                </a:lnTo>
                <a:lnTo>
                  <a:pt x="4355592" y="5138928"/>
                </a:lnTo>
                <a:lnTo>
                  <a:pt x="4351020" y="5138928"/>
                </a:lnTo>
                <a:lnTo>
                  <a:pt x="4346448" y="5143500"/>
                </a:lnTo>
                <a:close/>
              </a:path>
              <a:path w="4356100" h="5148580">
                <a:moveTo>
                  <a:pt x="4355592" y="10668"/>
                </a:moveTo>
                <a:lnTo>
                  <a:pt x="4351020" y="10668"/>
                </a:lnTo>
                <a:lnTo>
                  <a:pt x="4346448" y="4572"/>
                </a:lnTo>
                <a:lnTo>
                  <a:pt x="4355592" y="4572"/>
                </a:lnTo>
                <a:lnTo>
                  <a:pt x="4355592" y="10668"/>
                </a:lnTo>
                <a:close/>
              </a:path>
              <a:path w="4356100" h="5148580">
                <a:moveTo>
                  <a:pt x="10668" y="5143500"/>
                </a:moveTo>
                <a:lnTo>
                  <a:pt x="6096" y="5138928"/>
                </a:lnTo>
                <a:lnTo>
                  <a:pt x="10668" y="5138928"/>
                </a:lnTo>
                <a:lnTo>
                  <a:pt x="10668" y="5143500"/>
                </a:lnTo>
                <a:close/>
              </a:path>
              <a:path w="4356100" h="5148580">
                <a:moveTo>
                  <a:pt x="4346448" y="5143500"/>
                </a:moveTo>
                <a:lnTo>
                  <a:pt x="10668" y="5143500"/>
                </a:lnTo>
                <a:lnTo>
                  <a:pt x="10668" y="5138928"/>
                </a:lnTo>
                <a:lnTo>
                  <a:pt x="4346448" y="5138928"/>
                </a:lnTo>
                <a:lnTo>
                  <a:pt x="4346448" y="5143500"/>
                </a:lnTo>
                <a:close/>
              </a:path>
              <a:path w="4356100" h="5148580">
                <a:moveTo>
                  <a:pt x="4355592" y="5143500"/>
                </a:moveTo>
                <a:lnTo>
                  <a:pt x="4346448" y="5143500"/>
                </a:lnTo>
                <a:lnTo>
                  <a:pt x="4351020" y="5138928"/>
                </a:lnTo>
                <a:lnTo>
                  <a:pt x="4355592" y="5138928"/>
                </a:lnTo>
                <a:lnTo>
                  <a:pt x="4355592" y="514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6585" y="1092218"/>
            <a:ext cx="4110354" cy="514604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100" b="1" spc="-10" dirty="0">
                <a:solidFill>
                  <a:srgbClr val="0070BF"/>
                </a:solidFill>
                <a:latin typeface="Tahoma"/>
                <a:cs typeface="Tahoma"/>
              </a:rPr>
              <a:t>Semaphore</a:t>
            </a:r>
            <a:endParaRPr sz="2100">
              <a:latin typeface="Tahoma"/>
              <a:cs typeface="Tahoma"/>
            </a:endParaRPr>
          </a:p>
          <a:p>
            <a:pPr marL="354965" marR="504190" indent="-342900" algn="just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  <a:tab pos="358140" algn="l"/>
              </a:tabLst>
            </a:pPr>
            <a:r>
              <a:rPr sz="2100" dirty="0">
                <a:latin typeface="Tahoma"/>
                <a:cs typeface="Tahoma"/>
              </a:rPr>
              <a:t>	Can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be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used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anywhere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in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spc="-50" dirty="0">
                <a:latin typeface="Tahoma"/>
                <a:cs typeface="Tahoma"/>
              </a:rPr>
              <a:t>a </a:t>
            </a:r>
            <a:r>
              <a:rPr sz="2100" dirty="0">
                <a:latin typeface="Tahoma"/>
                <a:cs typeface="Tahoma"/>
              </a:rPr>
              <a:t>program,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but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should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not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25" dirty="0">
                <a:latin typeface="Tahoma"/>
                <a:cs typeface="Tahoma"/>
              </a:rPr>
              <a:t>be </a:t>
            </a:r>
            <a:r>
              <a:rPr sz="2100" dirty="0">
                <a:latin typeface="Tahoma"/>
                <a:cs typeface="Tahoma"/>
              </a:rPr>
              <a:t>used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in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-10" dirty="0">
                <a:latin typeface="Tahoma"/>
                <a:cs typeface="Tahoma"/>
              </a:rPr>
              <a:t> monitor</a:t>
            </a:r>
            <a:endParaRPr sz="2100">
              <a:latin typeface="Tahoma"/>
              <a:cs typeface="Tahoma"/>
            </a:endParaRPr>
          </a:p>
          <a:p>
            <a:pPr marL="354965" marR="137160" indent="-342900">
              <a:lnSpc>
                <a:spcPct val="101099"/>
              </a:lnSpc>
              <a:spcBef>
                <a:spcPts val="395"/>
              </a:spcBef>
              <a:buChar char="•"/>
              <a:tabLst>
                <a:tab pos="354965" algn="l"/>
              </a:tabLst>
            </a:pPr>
            <a:r>
              <a:rPr sz="2100" dirty="0">
                <a:latin typeface="Consolas"/>
                <a:cs typeface="Consolas"/>
              </a:rPr>
              <a:t>wait()</a:t>
            </a:r>
            <a:r>
              <a:rPr sz="2100" spc="-60" dirty="0">
                <a:latin typeface="Consolas"/>
                <a:cs typeface="Consolas"/>
              </a:rPr>
              <a:t> </a:t>
            </a:r>
            <a:r>
              <a:rPr sz="2100" dirty="0">
                <a:latin typeface="Tahoma"/>
                <a:cs typeface="Tahoma"/>
              </a:rPr>
              <a:t>does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not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always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block </a:t>
            </a:r>
            <a:r>
              <a:rPr sz="2100" dirty="0">
                <a:latin typeface="Tahoma"/>
                <a:cs typeface="Tahoma"/>
              </a:rPr>
              <a:t>the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caller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(i.e.,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when</a:t>
            </a:r>
            <a:r>
              <a:rPr sz="2100" spc="-25" dirty="0">
                <a:latin typeface="Tahoma"/>
                <a:cs typeface="Tahoma"/>
              </a:rPr>
              <a:t> the </a:t>
            </a:r>
            <a:r>
              <a:rPr sz="2100" dirty="0">
                <a:latin typeface="Tahoma"/>
                <a:cs typeface="Tahoma"/>
              </a:rPr>
              <a:t>semaphore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counter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is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greater </a:t>
            </a:r>
            <a:r>
              <a:rPr sz="2100" dirty="0">
                <a:latin typeface="Tahoma"/>
                <a:cs typeface="Tahoma"/>
              </a:rPr>
              <a:t>than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-20" dirty="0">
                <a:latin typeface="Tahoma"/>
                <a:cs typeface="Tahoma"/>
              </a:rPr>
              <a:t>zero)</a:t>
            </a:r>
            <a:endParaRPr sz="2100">
              <a:latin typeface="Tahoma"/>
              <a:cs typeface="Tahoma"/>
            </a:endParaRPr>
          </a:p>
          <a:p>
            <a:pPr marL="354965" marR="132080" indent="-342900">
              <a:lnSpc>
                <a:spcPct val="101099"/>
              </a:lnSpc>
              <a:spcBef>
                <a:spcPts val="390"/>
              </a:spcBef>
              <a:buChar char="•"/>
              <a:tabLst>
                <a:tab pos="354965" algn="l"/>
              </a:tabLst>
            </a:pPr>
            <a:r>
              <a:rPr sz="2100" dirty="0">
                <a:latin typeface="Consolas"/>
                <a:cs typeface="Consolas"/>
              </a:rPr>
              <a:t>signal()</a:t>
            </a:r>
            <a:r>
              <a:rPr sz="2100" spc="-85" dirty="0">
                <a:latin typeface="Consolas"/>
                <a:cs typeface="Consolas"/>
              </a:rPr>
              <a:t> </a:t>
            </a:r>
            <a:r>
              <a:rPr sz="2100" dirty="0">
                <a:latin typeface="Tahoma"/>
                <a:cs typeface="Tahoma"/>
              </a:rPr>
              <a:t>either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releases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-50" dirty="0">
                <a:latin typeface="Tahoma"/>
                <a:cs typeface="Tahoma"/>
              </a:rPr>
              <a:t>a </a:t>
            </a:r>
            <a:r>
              <a:rPr sz="2100" dirty="0">
                <a:latin typeface="Tahoma"/>
                <a:cs typeface="Tahoma"/>
              </a:rPr>
              <a:t>blocked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thread,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if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there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is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-20" dirty="0">
                <a:latin typeface="Tahoma"/>
                <a:cs typeface="Tahoma"/>
              </a:rPr>
              <a:t>one, </a:t>
            </a:r>
            <a:r>
              <a:rPr sz="2100" dirty="0">
                <a:latin typeface="Tahoma"/>
                <a:cs typeface="Tahoma"/>
              </a:rPr>
              <a:t>or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increases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the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semaphore counter</a:t>
            </a:r>
            <a:endParaRPr sz="2100">
              <a:latin typeface="Tahoma"/>
              <a:cs typeface="Tahoma"/>
            </a:endParaRPr>
          </a:p>
          <a:p>
            <a:pPr marL="354965" marR="5080" indent="-342900">
              <a:lnSpc>
                <a:spcPct val="101699"/>
              </a:lnSpc>
              <a:spcBef>
                <a:spcPts val="375"/>
              </a:spcBef>
              <a:buChar char="•"/>
              <a:tabLst>
                <a:tab pos="354965" algn="l"/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	If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Consolas"/>
                <a:cs typeface="Consolas"/>
              </a:rPr>
              <a:t>signal()</a:t>
            </a:r>
            <a:r>
              <a:rPr sz="2100" spc="-50" dirty="0">
                <a:latin typeface="Consolas"/>
                <a:cs typeface="Consolas"/>
              </a:rPr>
              <a:t> </a:t>
            </a:r>
            <a:r>
              <a:rPr sz="2100" dirty="0">
                <a:latin typeface="Tahoma"/>
                <a:cs typeface="Tahoma"/>
              </a:rPr>
              <a:t>releases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-10" dirty="0">
                <a:latin typeface="Tahoma"/>
                <a:cs typeface="Tahoma"/>
              </a:rPr>
              <a:t> blocked </a:t>
            </a:r>
            <a:r>
              <a:rPr sz="2100" dirty="0">
                <a:latin typeface="Tahoma"/>
                <a:cs typeface="Tahoma"/>
              </a:rPr>
              <a:t>thread,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the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caller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and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25" dirty="0">
                <a:latin typeface="Tahoma"/>
                <a:cs typeface="Tahoma"/>
              </a:rPr>
              <a:t>the </a:t>
            </a:r>
            <a:r>
              <a:rPr sz="2100" dirty="0">
                <a:latin typeface="Tahoma"/>
                <a:cs typeface="Tahoma"/>
              </a:rPr>
              <a:t>released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thread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both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continue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28971" y="1147572"/>
            <a:ext cx="4185285" cy="5120640"/>
          </a:xfrm>
          <a:custGeom>
            <a:avLst/>
            <a:gdLst/>
            <a:ahLst/>
            <a:cxnLst/>
            <a:rect l="l" t="t" r="r" b="b"/>
            <a:pathLst>
              <a:path w="4185284" h="5120640">
                <a:moveTo>
                  <a:pt x="4184903" y="5120639"/>
                </a:moveTo>
                <a:lnTo>
                  <a:pt x="0" y="5120639"/>
                </a:lnTo>
                <a:lnTo>
                  <a:pt x="0" y="0"/>
                </a:lnTo>
                <a:lnTo>
                  <a:pt x="4184903" y="0"/>
                </a:lnTo>
                <a:lnTo>
                  <a:pt x="4184903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5111496"/>
                </a:lnTo>
                <a:lnTo>
                  <a:pt x="4572" y="5111496"/>
                </a:lnTo>
                <a:lnTo>
                  <a:pt x="9144" y="5116068"/>
                </a:lnTo>
                <a:lnTo>
                  <a:pt x="4184903" y="5116068"/>
                </a:lnTo>
                <a:lnTo>
                  <a:pt x="4184903" y="5120639"/>
                </a:lnTo>
                <a:close/>
              </a:path>
              <a:path w="4185284" h="5120640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4185284" h="5120640">
                <a:moveTo>
                  <a:pt x="4175760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4175760" y="4572"/>
                </a:lnTo>
                <a:lnTo>
                  <a:pt x="4175760" y="9144"/>
                </a:lnTo>
                <a:close/>
              </a:path>
              <a:path w="4185284" h="5120640">
                <a:moveTo>
                  <a:pt x="4175760" y="5116068"/>
                </a:moveTo>
                <a:lnTo>
                  <a:pt x="4175760" y="4572"/>
                </a:lnTo>
                <a:lnTo>
                  <a:pt x="4180332" y="9144"/>
                </a:lnTo>
                <a:lnTo>
                  <a:pt x="4184903" y="9144"/>
                </a:lnTo>
                <a:lnTo>
                  <a:pt x="4184903" y="5111496"/>
                </a:lnTo>
                <a:lnTo>
                  <a:pt x="4180332" y="5111496"/>
                </a:lnTo>
                <a:lnTo>
                  <a:pt x="4175760" y="5116068"/>
                </a:lnTo>
                <a:close/>
              </a:path>
              <a:path w="4185284" h="5120640">
                <a:moveTo>
                  <a:pt x="4184903" y="9144"/>
                </a:moveTo>
                <a:lnTo>
                  <a:pt x="4180332" y="9144"/>
                </a:lnTo>
                <a:lnTo>
                  <a:pt x="4175760" y="4572"/>
                </a:lnTo>
                <a:lnTo>
                  <a:pt x="4184903" y="4572"/>
                </a:lnTo>
                <a:lnTo>
                  <a:pt x="4184903" y="9144"/>
                </a:lnTo>
                <a:close/>
              </a:path>
              <a:path w="4185284" h="5120640">
                <a:moveTo>
                  <a:pt x="9144" y="5116068"/>
                </a:moveTo>
                <a:lnTo>
                  <a:pt x="4572" y="5111496"/>
                </a:lnTo>
                <a:lnTo>
                  <a:pt x="9144" y="5111496"/>
                </a:lnTo>
                <a:lnTo>
                  <a:pt x="9144" y="5116068"/>
                </a:lnTo>
                <a:close/>
              </a:path>
              <a:path w="4185284" h="5120640">
                <a:moveTo>
                  <a:pt x="4175760" y="5116068"/>
                </a:moveTo>
                <a:lnTo>
                  <a:pt x="9144" y="5116068"/>
                </a:lnTo>
                <a:lnTo>
                  <a:pt x="9144" y="5111496"/>
                </a:lnTo>
                <a:lnTo>
                  <a:pt x="4175760" y="5111496"/>
                </a:lnTo>
                <a:lnTo>
                  <a:pt x="4175760" y="5116068"/>
                </a:lnTo>
                <a:close/>
              </a:path>
              <a:path w="4185284" h="5120640">
                <a:moveTo>
                  <a:pt x="4184903" y="5116068"/>
                </a:moveTo>
                <a:lnTo>
                  <a:pt x="4175760" y="5116068"/>
                </a:lnTo>
                <a:lnTo>
                  <a:pt x="4180332" y="5111496"/>
                </a:lnTo>
                <a:lnTo>
                  <a:pt x="4184903" y="5111496"/>
                </a:lnTo>
                <a:lnTo>
                  <a:pt x="4184903" y="5116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/>
              <a:t>Condition</a:t>
            </a:r>
            <a:r>
              <a:rPr spc="-75" dirty="0"/>
              <a:t> </a:t>
            </a:r>
            <a:r>
              <a:rPr spc="-10" dirty="0"/>
              <a:t>variables</a:t>
            </a:r>
          </a:p>
          <a:p>
            <a:pPr marL="356235" indent="-343535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</a:tabLst>
            </a:pPr>
            <a:r>
              <a:rPr b="0" dirty="0">
                <a:solidFill>
                  <a:srgbClr val="000000"/>
                </a:solidFill>
                <a:latin typeface="Tahoma"/>
                <a:cs typeface="Tahoma"/>
              </a:rPr>
              <a:t>Can</a:t>
            </a:r>
            <a:r>
              <a:rPr b="0" spc="-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dirty="0">
                <a:solidFill>
                  <a:srgbClr val="000000"/>
                </a:solidFill>
                <a:latin typeface="Tahoma"/>
                <a:cs typeface="Tahoma"/>
              </a:rPr>
              <a:t>only</a:t>
            </a:r>
            <a:r>
              <a:rPr b="0" spc="-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dirty="0">
                <a:solidFill>
                  <a:srgbClr val="000000"/>
                </a:solidFill>
                <a:latin typeface="Tahoma"/>
                <a:cs typeface="Tahoma"/>
              </a:rPr>
              <a:t>be</a:t>
            </a:r>
            <a:r>
              <a:rPr b="0" spc="-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dirty="0">
                <a:solidFill>
                  <a:srgbClr val="000000"/>
                </a:solidFill>
                <a:latin typeface="Tahoma"/>
                <a:cs typeface="Tahoma"/>
              </a:rPr>
              <a:t>used</a:t>
            </a:r>
            <a:r>
              <a:rPr b="0" spc="-1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dirty="0">
                <a:solidFill>
                  <a:srgbClr val="000000"/>
                </a:solidFill>
                <a:latin typeface="Tahoma"/>
                <a:cs typeface="Tahoma"/>
              </a:rPr>
              <a:t>in</a:t>
            </a:r>
            <a:r>
              <a:rPr b="0" spc="-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ahoma"/>
                <a:cs typeface="Tahoma"/>
              </a:rPr>
              <a:t>monitors</a:t>
            </a:r>
          </a:p>
          <a:p>
            <a:pPr marL="354330" marR="530860" indent="-342265">
              <a:lnSpc>
                <a:spcPct val="103400"/>
              </a:lnSpc>
              <a:spcBef>
                <a:spcPts val="335"/>
              </a:spcBef>
              <a:buChar char="•"/>
              <a:tabLst>
                <a:tab pos="355600" algn="l"/>
              </a:tabLst>
            </a:pPr>
            <a:r>
              <a:rPr b="0" dirty="0">
                <a:solidFill>
                  <a:srgbClr val="000000"/>
                </a:solidFill>
                <a:latin typeface="Consolas"/>
                <a:cs typeface="Consolas"/>
              </a:rPr>
              <a:t>wait()</a:t>
            </a:r>
            <a:r>
              <a:rPr b="0" spc="-7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b="0" dirty="0">
                <a:solidFill>
                  <a:srgbClr val="000000"/>
                </a:solidFill>
                <a:latin typeface="Tahoma"/>
                <a:cs typeface="Tahoma"/>
              </a:rPr>
              <a:t>always</a:t>
            </a:r>
            <a:r>
              <a:rPr b="0" spc="-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dirty="0">
                <a:solidFill>
                  <a:srgbClr val="000000"/>
                </a:solidFill>
                <a:latin typeface="Tahoma"/>
                <a:cs typeface="Tahoma"/>
              </a:rPr>
              <a:t>blocks</a:t>
            </a:r>
            <a:r>
              <a:rPr b="0" spc="-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spc="-25" dirty="0">
                <a:solidFill>
                  <a:srgbClr val="000000"/>
                </a:solidFill>
                <a:latin typeface="Tahoma"/>
                <a:cs typeface="Tahoma"/>
              </a:rPr>
              <a:t>the 	</a:t>
            </a:r>
            <a:r>
              <a:rPr b="0" spc="-10" dirty="0">
                <a:solidFill>
                  <a:srgbClr val="000000"/>
                </a:solidFill>
                <a:latin typeface="Tahoma"/>
                <a:cs typeface="Tahoma"/>
              </a:rPr>
              <a:t>caller</a:t>
            </a:r>
          </a:p>
          <a:p>
            <a:pPr marL="354330" marR="5080" indent="-342265">
              <a:lnSpc>
                <a:spcPct val="101099"/>
              </a:lnSpc>
              <a:spcBef>
                <a:spcPts val="390"/>
              </a:spcBef>
              <a:buChar char="•"/>
              <a:tabLst>
                <a:tab pos="355600" algn="l"/>
              </a:tabLst>
            </a:pPr>
            <a:r>
              <a:rPr b="0" dirty="0">
                <a:solidFill>
                  <a:srgbClr val="000000"/>
                </a:solidFill>
                <a:latin typeface="Consolas"/>
                <a:cs typeface="Consolas"/>
              </a:rPr>
              <a:t>signal()</a:t>
            </a:r>
            <a:r>
              <a:rPr b="0" spc="-85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b="0" dirty="0">
                <a:solidFill>
                  <a:srgbClr val="000000"/>
                </a:solidFill>
                <a:latin typeface="Tahoma"/>
                <a:cs typeface="Tahoma"/>
              </a:rPr>
              <a:t>either</a:t>
            </a:r>
            <a:r>
              <a:rPr b="0" spc="-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dirty="0">
                <a:solidFill>
                  <a:srgbClr val="000000"/>
                </a:solidFill>
                <a:latin typeface="Tahoma"/>
                <a:cs typeface="Tahoma"/>
              </a:rPr>
              <a:t>releases</a:t>
            </a:r>
            <a:r>
              <a:rPr b="0" spc="-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spc="-50" dirty="0">
                <a:solidFill>
                  <a:srgbClr val="000000"/>
                </a:solidFill>
                <a:latin typeface="Tahoma"/>
                <a:cs typeface="Tahoma"/>
              </a:rPr>
              <a:t>a 	</a:t>
            </a:r>
            <a:r>
              <a:rPr b="0" dirty="0">
                <a:solidFill>
                  <a:srgbClr val="000000"/>
                </a:solidFill>
                <a:latin typeface="Tahoma"/>
                <a:cs typeface="Tahoma"/>
              </a:rPr>
              <a:t>blocked</a:t>
            </a:r>
            <a:r>
              <a:rPr b="0" spc="-2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dirty="0">
                <a:solidFill>
                  <a:srgbClr val="000000"/>
                </a:solidFill>
                <a:latin typeface="Tahoma"/>
                <a:cs typeface="Tahoma"/>
              </a:rPr>
              <a:t>thread,</a:t>
            </a:r>
            <a:r>
              <a:rPr b="0" spc="-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dirty="0">
                <a:solidFill>
                  <a:srgbClr val="000000"/>
                </a:solidFill>
                <a:latin typeface="Tahoma"/>
                <a:cs typeface="Tahoma"/>
              </a:rPr>
              <a:t>if</a:t>
            </a:r>
            <a:r>
              <a:rPr b="0" spc="-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dirty="0">
                <a:solidFill>
                  <a:srgbClr val="000000"/>
                </a:solidFill>
                <a:latin typeface="Tahoma"/>
                <a:cs typeface="Tahoma"/>
              </a:rPr>
              <a:t>there</a:t>
            </a:r>
            <a:r>
              <a:rPr b="0" spc="-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dirty="0">
                <a:solidFill>
                  <a:srgbClr val="000000"/>
                </a:solidFill>
                <a:latin typeface="Tahoma"/>
                <a:cs typeface="Tahoma"/>
              </a:rPr>
              <a:t>is</a:t>
            </a:r>
            <a:r>
              <a:rPr b="0" spc="-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spc="-20" dirty="0">
                <a:solidFill>
                  <a:srgbClr val="000000"/>
                </a:solidFill>
                <a:latin typeface="Tahoma"/>
                <a:cs typeface="Tahoma"/>
              </a:rPr>
              <a:t>one, 	</a:t>
            </a:r>
            <a:r>
              <a:rPr b="0" dirty="0">
                <a:solidFill>
                  <a:srgbClr val="000000"/>
                </a:solidFill>
                <a:latin typeface="Tahoma"/>
                <a:cs typeface="Tahoma"/>
              </a:rPr>
              <a:t>or the</a:t>
            </a:r>
            <a:r>
              <a:rPr b="0" spc="-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dirty="0">
                <a:solidFill>
                  <a:srgbClr val="000000"/>
                </a:solidFill>
                <a:latin typeface="Tahoma"/>
                <a:cs typeface="Tahoma"/>
              </a:rPr>
              <a:t>signal</a:t>
            </a:r>
            <a:r>
              <a:rPr b="0" spc="-1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dirty="0">
                <a:solidFill>
                  <a:srgbClr val="000000"/>
                </a:solidFill>
                <a:latin typeface="Tahoma"/>
                <a:cs typeface="Tahoma"/>
              </a:rPr>
              <a:t>is</a:t>
            </a:r>
            <a:r>
              <a:rPr b="0" spc="-1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dirty="0">
                <a:solidFill>
                  <a:srgbClr val="000000"/>
                </a:solidFill>
                <a:latin typeface="Tahoma"/>
                <a:cs typeface="Tahoma"/>
              </a:rPr>
              <a:t>lost</a:t>
            </a:r>
            <a:r>
              <a:rPr b="0" spc="-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dirty="0">
                <a:solidFill>
                  <a:srgbClr val="000000"/>
                </a:solidFill>
                <a:latin typeface="Tahoma"/>
                <a:cs typeface="Tahoma"/>
              </a:rPr>
              <a:t>as</a:t>
            </a:r>
            <a:r>
              <a:rPr b="0" spc="-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dirty="0">
                <a:solidFill>
                  <a:srgbClr val="000000"/>
                </a:solidFill>
                <a:latin typeface="Tahoma"/>
                <a:cs typeface="Tahoma"/>
              </a:rPr>
              <a:t>if</a:t>
            </a:r>
            <a:r>
              <a:rPr b="0" spc="-2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spc="-25" dirty="0">
                <a:solidFill>
                  <a:srgbClr val="000000"/>
                </a:solidFill>
                <a:latin typeface="Tahoma"/>
                <a:cs typeface="Tahoma"/>
              </a:rPr>
              <a:t>it 	</a:t>
            </a:r>
            <a:r>
              <a:rPr b="0" dirty="0">
                <a:solidFill>
                  <a:srgbClr val="000000"/>
                </a:solidFill>
                <a:latin typeface="Tahoma"/>
                <a:cs typeface="Tahoma"/>
              </a:rPr>
              <a:t>never</a:t>
            </a:r>
            <a:r>
              <a:rPr b="0" spc="-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ahoma"/>
                <a:cs typeface="Tahoma"/>
              </a:rPr>
              <a:t>happens</a:t>
            </a:r>
          </a:p>
          <a:p>
            <a:pPr marL="355600" marR="252095" indent="-343535">
              <a:lnSpc>
                <a:spcPct val="100800"/>
              </a:lnSpc>
              <a:spcBef>
                <a:spcPts val="400"/>
              </a:spcBef>
              <a:buChar char="•"/>
              <a:tabLst>
                <a:tab pos="355600" algn="l"/>
              </a:tabLst>
            </a:pPr>
            <a:r>
              <a:rPr b="0" dirty="0">
                <a:solidFill>
                  <a:srgbClr val="000000"/>
                </a:solidFill>
                <a:latin typeface="Tahoma"/>
                <a:cs typeface="Tahoma"/>
              </a:rPr>
              <a:t>If</a:t>
            </a:r>
            <a:r>
              <a:rPr b="0" spc="-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dirty="0">
                <a:solidFill>
                  <a:srgbClr val="000000"/>
                </a:solidFill>
                <a:latin typeface="Consolas"/>
                <a:cs typeface="Consolas"/>
              </a:rPr>
              <a:t>signal()</a:t>
            </a:r>
            <a:r>
              <a:rPr b="0" spc="-55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b="0" dirty="0">
                <a:solidFill>
                  <a:srgbClr val="000000"/>
                </a:solidFill>
                <a:latin typeface="Tahoma"/>
                <a:cs typeface="Tahoma"/>
              </a:rPr>
              <a:t>releases</a:t>
            </a:r>
            <a:r>
              <a:rPr b="0" spc="-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spc="-50" dirty="0">
                <a:solidFill>
                  <a:srgbClr val="000000"/>
                </a:solidFill>
                <a:latin typeface="Tahoma"/>
                <a:cs typeface="Tahoma"/>
              </a:rPr>
              <a:t>a </a:t>
            </a:r>
            <a:r>
              <a:rPr b="0" dirty="0">
                <a:solidFill>
                  <a:srgbClr val="000000"/>
                </a:solidFill>
                <a:latin typeface="Tahoma"/>
                <a:cs typeface="Tahoma"/>
              </a:rPr>
              <a:t>blocked</a:t>
            </a:r>
            <a:r>
              <a:rPr b="0" spc="-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dirty="0">
                <a:solidFill>
                  <a:srgbClr val="000000"/>
                </a:solidFill>
                <a:latin typeface="Tahoma"/>
                <a:cs typeface="Tahoma"/>
              </a:rPr>
              <a:t>thread.</a:t>
            </a:r>
            <a:r>
              <a:rPr b="0" spc="-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dirty="0">
                <a:solidFill>
                  <a:srgbClr val="000000"/>
                </a:solidFill>
                <a:latin typeface="Tahoma"/>
                <a:cs typeface="Tahoma"/>
              </a:rPr>
              <a:t>Only</a:t>
            </a:r>
            <a:r>
              <a:rPr b="0" spc="-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dirty="0">
                <a:solidFill>
                  <a:srgbClr val="000000"/>
                </a:solidFill>
                <a:latin typeface="Tahoma"/>
                <a:cs typeface="Tahoma"/>
              </a:rPr>
              <a:t>one</a:t>
            </a:r>
            <a:r>
              <a:rPr b="0" spc="-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spc="-25" dirty="0">
                <a:solidFill>
                  <a:srgbClr val="000000"/>
                </a:solidFill>
                <a:latin typeface="Tahoma"/>
                <a:cs typeface="Tahoma"/>
              </a:rPr>
              <a:t>of </a:t>
            </a:r>
            <a:r>
              <a:rPr b="0" dirty="0">
                <a:solidFill>
                  <a:srgbClr val="000000"/>
                </a:solidFill>
                <a:latin typeface="Tahoma"/>
                <a:cs typeface="Tahoma"/>
              </a:rPr>
              <a:t>the</a:t>
            </a:r>
            <a:r>
              <a:rPr b="0" spc="-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dirty="0">
                <a:solidFill>
                  <a:srgbClr val="000000"/>
                </a:solidFill>
                <a:latin typeface="Tahoma"/>
                <a:cs typeface="Tahoma"/>
              </a:rPr>
              <a:t>caller</a:t>
            </a:r>
            <a:r>
              <a:rPr b="0" spc="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dirty="0">
                <a:solidFill>
                  <a:srgbClr val="000000"/>
                </a:solidFill>
                <a:latin typeface="Tahoma"/>
                <a:cs typeface="Tahoma"/>
              </a:rPr>
              <a:t>or</a:t>
            </a:r>
            <a:r>
              <a:rPr b="0" spc="-2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dirty="0">
                <a:solidFill>
                  <a:srgbClr val="000000"/>
                </a:solidFill>
                <a:latin typeface="Tahoma"/>
                <a:cs typeface="Tahoma"/>
              </a:rPr>
              <a:t>the</a:t>
            </a:r>
            <a:r>
              <a:rPr b="0" spc="-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ahoma"/>
                <a:cs typeface="Tahoma"/>
              </a:rPr>
              <a:t>released </a:t>
            </a:r>
            <a:r>
              <a:rPr b="0" dirty="0">
                <a:solidFill>
                  <a:srgbClr val="000000"/>
                </a:solidFill>
                <a:latin typeface="Tahoma"/>
                <a:cs typeface="Tahoma"/>
              </a:rPr>
              <a:t>thread</a:t>
            </a:r>
            <a:r>
              <a:rPr b="0" spc="-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dirty="0">
                <a:solidFill>
                  <a:srgbClr val="000000"/>
                </a:solidFill>
                <a:latin typeface="Tahoma"/>
                <a:cs typeface="Tahoma"/>
              </a:rPr>
              <a:t>can</a:t>
            </a:r>
            <a:r>
              <a:rPr b="0" spc="-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dirty="0">
                <a:solidFill>
                  <a:srgbClr val="000000"/>
                </a:solidFill>
                <a:latin typeface="Tahoma"/>
                <a:cs typeface="Tahoma"/>
              </a:rPr>
              <a:t>continue,</a:t>
            </a:r>
            <a:r>
              <a:rPr b="0" spc="-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dirty="0">
                <a:solidFill>
                  <a:srgbClr val="000000"/>
                </a:solidFill>
                <a:latin typeface="Tahoma"/>
                <a:cs typeface="Tahoma"/>
              </a:rPr>
              <a:t>but</a:t>
            </a:r>
            <a:r>
              <a:rPr b="0" spc="-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spc="-25" dirty="0">
                <a:solidFill>
                  <a:srgbClr val="000000"/>
                </a:solidFill>
                <a:latin typeface="Tahoma"/>
                <a:cs typeface="Tahoma"/>
              </a:rPr>
              <a:t>not </a:t>
            </a:r>
            <a:r>
              <a:rPr b="0" spc="-20" dirty="0">
                <a:solidFill>
                  <a:srgbClr val="000000"/>
                </a:solidFill>
                <a:latin typeface="Tahoma"/>
                <a:cs typeface="Tahoma"/>
              </a:rPr>
              <a:t>both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80</a:t>
            </a:fld>
            <a:endParaRPr spc="-25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Dining</a:t>
            </a:r>
            <a:r>
              <a:rPr spc="-95" dirty="0"/>
              <a:t> </a:t>
            </a:r>
            <a:r>
              <a:rPr dirty="0"/>
              <a:t>Philosophers</a:t>
            </a:r>
            <a:r>
              <a:rPr spc="-80" dirty="0"/>
              <a:t> </a:t>
            </a:r>
            <a:r>
              <a:rPr dirty="0"/>
              <a:t>Problem</a:t>
            </a:r>
            <a:r>
              <a:rPr spc="-85" dirty="0"/>
              <a:t> </a:t>
            </a:r>
            <a:r>
              <a:rPr spc="-10" dirty="0"/>
              <a:t>Revisited</a:t>
            </a:r>
          </a:p>
        </p:txBody>
      </p:sp>
      <p:sp>
        <p:nvSpPr>
          <p:cNvPr id="3" name="object 3"/>
          <p:cNvSpPr/>
          <p:nvPr/>
        </p:nvSpPr>
        <p:spPr>
          <a:xfrm>
            <a:off x="320039" y="1120140"/>
            <a:ext cx="3970020" cy="5267325"/>
          </a:xfrm>
          <a:custGeom>
            <a:avLst/>
            <a:gdLst/>
            <a:ahLst/>
            <a:cxnLst/>
            <a:rect l="l" t="t" r="r" b="b"/>
            <a:pathLst>
              <a:path w="3970020" h="5267325">
                <a:moveTo>
                  <a:pt x="3970020" y="5266944"/>
                </a:moveTo>
                <a:lnTo>
                  <a:pt x="0" y="5266944"/>
                </a:lnTo>
                <a:lnTo>
                  <a:pt x="0" y="0"/>
                </a:lnTo>
                <a:lnTo>
                  <a:pt x="3970020" y="0"/>
                </a:lnTo>
                <a:lnTo>
                  <a:pt x="3970020" y="4572"/>
                </a:ln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5257800"/>
                </a:lnTo>
                <a:lnTo>
                  <a:pt x="4572" y="5257800"/>
                </a:lnTo>
                <a:lnTo>
                  <a:pt x="9144" y="5262371"/>
                </a:lnTo>
                <a:lnTo>
                  <a:pt x="3970020" y="5262371"/>
                </a:lnTo>
                <a:lnTo>
                  <a:pt x="3970020" y="5266944"/>
                </a:lnTo>
                <a:close/>
              </a:path>
              <a:path w="3970020" h="5267325">
                <a:moveTo>
                  <a:pt x="9144" y="10668"/>
                </a:move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close/>
              </a:path>
              <a:path w="3970020" h="5267325">
                <a:moveTo>
                  <a:pt x="3959352" y="10668"/>
                </a:moveTo>
                <a:lnTo>
                  <a:pt x="9144" y="10668"/>
                </a:lnTo>
                <a:lnTo>
                  <a:pt x="9144" y="4572"/>
                </a:lnTo>
                <a:lnTo>
                  <a:pt x="3959352" y="4572"/>
                </a:lnTo>
                <a:lnTo>
                  <a:pt x="3959352" y="10668"/>
                </a:lnTo>
                <a:close/>
              </a:path>
              <a:path w="3970020" h="5267325">
                <a:moveTo>
                  <a:pt x="3959352" y="5262371"/>
                </a:moveTo>
                <a:lnTo>
                  <a:pt x="3959352" y="4572"/>
                </a:lnTo>
                <a:lnTo>
                  <a:pt x="3963924" y="10668"/>
                </a:lnTo>
                <a:lnTo>
                  <a:pt x="3970020" y="10668"/>
                </a:lnTo>
                <a:lnTo>
                  <a:pt x="3970020" y="5257800"/>
                </a:lnTo>
                <a:lnTo>
                  <a:pt x="3963924" y="5257800"/>
                </a:lnTo>
                <a:lnTo>
                  <a:pt x="3959352" y="5262371"/>
                </a:lnTo>
                <a:close/>
              </a:path>
              <a:path w="3970020" h="5267325">
                <a:moveTo>
                  <a:pt x="3970020" y="10668"/>
                </a:moveTo>
                <a:lnTo>
                  <a:pt x="3963924" y="10668"/>
                </a:lnTo>
                <a:lnTo>
                  <a:pt x="3959352" y="4572"/>
                </a:lnTo>
                <a:lnTo>
                  <a:pt x="3970020" y="4572"/>
                </a:lnTo>
                <a:lnTo>
                  <a:pt x="3970020" y="10668"/>
                </a:lnTo>
                <a:close/>
              </a:path>
              <a:path w="3970020" h="5267325">
                <a:moveTo>
                  <a:pt x="9144" y="5262371"/>
                </a:moveTo>
                <a:lnTo>
                  <a:pt x="4572" y="5257800"/>
                </a:lnTo>
                <a:lnTo>
                  <a:pt x="9144" y="5257800"/>
                </a:lnTo>
                <a:lnTo>
                  <a:pt x="9144" y="5262371"/>
                </a:lnTo>
                <a:close/>
              </a:path>
              <a:path w="3970020" h="5267325">
                <a:moveTo>
                  <a:pt x="3959352" y="5262371"/>
                </a:moveTo>
                <a:lnTo>
                  <a:pt x="9144" y="5262371"/>
                </a:lnTo>
                <a:lnTo>
                  <a:pt x="9144" y="5257800"/>
                </a:lnTo>
                <a:lnTo>
                  <a:pt x="3959352" y="5257800"/>
                </a:lnTo>
                <a:lnTo>
                  <a:pt x="3959352" y="5262371"/>
                </a:lnTo>
                <a:close/>
              </a:path>
              <a:path w="3970020" h="5267325">
                <a:moveTo>
                  <a:pt x="3970020" y="5262371"/>
                </a:moveTo>
                <a:lnTo>
                  <a:pt x="3959352" y="5262371"/>
                </a:lnTo>
                <a:lnTo>
                  <a:pt x="3963924" y="5257800"/>
                </a:lnTo>
                <a:lnTo>
                  <a:pt x="3970020" y="5257800"/>
                </a:lnTo>
                <a:lnTo>
                  <a:pt x="3970020" y="5262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3357" y="1104976"/>
            <a:ext cx="3667760" cy="7937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monitor</a:t>
            </a:r>
            <a:r>
              <a:rPr sz="1400" b="1" spc="-9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DiningPhilosophers</a:t>
            </a:r>
            <a:r>
              <a:rPr sz="1400" spc="-60" dirty="0">
                <a:latin typeface="Consolas"/>
                <a:cs typeface="Consolas"/>
              </a:rPr>
              <a:t> </a:t>
            </a:r>
            <a:r>
              <a:rPr sz="1400" spc="-5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Consolas"/>
                <a:cs typeface="Consolas"/>
              </a:rPr>
              <a:t>enum</a:t>
            </a:r>
            <a:r>
              <a:rPr sz="1400" b="1" spc="-7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{THINK,HUNGRY,EAT)</a:t>
            </a:r>
            <a:r>
              <a:rPr sz="1400" spc="-5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state[5];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condition</a:t>
            </a:r>
            <a:r>
              <a:rPr sz="1400" b="1" spc="-4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self</a:t>
            </a:r>
            <a:r>
              <a:rPr sz="1400" spc="-40" dirty="0">
                <a:latin typeface="Consolas"/>
                <a:cs typeface="Consolas"/>
              </a:rPr>
              <a:t> </a:t>
            </a:r>
            <a:r>
              <a:rPr sz="1400" spc="-20" dirty="0">
                <a:latin typeface="Consolas"/>
                <a:cs typeface="Consolas"/>
              </a:rPr>
              <a:t>[5];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541" y="2129117"/>
            <a:ext cx="3373120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marR="1188720" indent="-393700">
              <a:lnSpc>
                <a:spcPct val="120000"/>
              </a:lnSpc>
              <a:spcBef>
                <a:spcPts val="100"/>
              </a:spcBef>
            </a:pPr>
            <a:r>
              <a:rPr sz="1400" b="1" dirty="0">
                <a:latin typeface="Consolas"/>
                <a:cs typeface="Consolas"/>
              </a:rPr>
              <a:t>void</a:t>
            </a:r>
            <a:r>
              <a:rPr sz="1400" b="1" spc="-2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pickup</a:t>
            </a:r>
            <a:r>
              <a:rPr sz="1400" b="1" spc="-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(int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i)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spc="-50" dirty="0">
                <a:latin typeface="Consolas"/>
                <a:cs typeface="Consolas"/>
              </a:rPr>
              <a:t>{ </a:t>
            </a:r>
            <a:r>
              <a:rPr sz="1400" dirty="0">
                <a:latin typeface="Consolas"/>
                <a:cs typeface="Consolas"/>
              </a:rPr>
              <a:t>state[i]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10" dirty="0">
                <a:latin typeface="Consolas"/>
                <a:cs typeface="Consolas"/>
              </a:rPr>
              <a:t> HUNGRY; test(i);</a:t>
            </a:r>
            <a:endParaRPr sz="1400">
              <a:latin typeface="Consolas"/>
              <a:cs typeface="Consolas"/>
            </a:endParaRPr>
          </a:p>
          <a:p>
            <a:pPr marL="800100" marR="693420" indent="-394970">
              <a:lnSpc>
                <a:spcPct val="120000"/>
              </a:lnSpc>
            </a:pPr>
            <a:r>
              <a:rPr sz="1400" b="1" dirty="0">
                <a:latin typeface="Consolas"/>
                <a:cs typeface="Consolas"/>
              </a:rPr>
              <a:t>if</a:t>
            </a:r>
            <a:r>
              <a:rPr sz="1400" b="1" spc="-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(state[i]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!=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EATING) </a:t>
            </a:r>
            <a:r>
              <a:rPr sz="1400" dirty="0">
                <a:latin typeface="Consolas"/>
                <a:cs typeface="Consolas"/>
              </a:rPr>
              <a:t>self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[i].</a:t>
            </a:r>
            <a:r>
              <a:rPr sz="1400" b="1" spc="-10" dirty="0">
                <a:solidFill>
                  <a:srgbClr val="0070BF"/>
                </a:solidFill>
                <a:latin typeface="Consolas"/>
                <a:cs typeface="Consolas"/>
              </a:rPr>
              <a:t>wait()</a:t>
            </a:r>
            <a:r>
              <a:rPr sz="1400" spc="-10" dirty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5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405765" marR="989330" indent="-393700">
              <a:lnSpc>
                <a:spcPct val="120000"/>
              </a:lnSpc>
            </a:pPr>
            <a:r>
              <a:rPr sz="1400" b="1" dirty="0">
                <a:latin typeface="Consolas"/>
                <a:cs typeface="Consolas"/>
              </a:rPr>
              <a:t>void</a:t>
            </a:r>
            <a:r>
              <a:rPr sz="1400" b="1" spc="-3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putdown</a:t>
            </a:r>
            <a:r>
              <a:rPr sz="1400" b="1" spc="-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</a:t>
            </a:r>
            <a:r>
              <a:rPr sz="1400" b="1" dirty="0">
                <a:latin typeface="Consolas"/>
                <a:cs typeface="Consolas"/>
              </a:rPr>
              <a:t>int</a:t>
            </a:r>
            <a:r>
              <a:rPr sz="1400" b="1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i)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spc="-50" dirty="0">
                <a:latin typeface="Consolas"/>
                <a:cs typeface="Consolas"/>
              </a:rPr>
              <a:t>{ </a:t>
            </a:r>
            <a:r>
              <a:rPr sz="1400" dirty="0">
                <a:latin typeface="Consolas"/>
                <a:cs typeface="Consolas"/>
              </a:rPr>
              <a:t>state[i]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10" dirty="0">
                <a:latin typeface="Consolas"/>
                <a:cs typeface="Consolas"/>
              </a:rPr>
              <a:t> THINKING;</a:t>
            </a:r>
            <a:endParaRPr sz="1400">
              <a:latin typeface="Consolas"/>
              <a:cs typeface="Consolas"/>
            </a:endParaRPr>
          </a:p>
          <a:p>
            <a:pPr marL="405765" marR="5080">
              <a:lnSpc>
                <a:spcPct val="120000"/>
              </a:lnSpc>
            </a:pPr>
            <a:r>
              <a:rPr sz="1400" dirty="0">
                <a:latin typeface="Consolas"/>
                <a:cs typeface="Consolas"/>
              </a:rPr>
              <a:t>//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test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left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&amp;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right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neighbors </a:t>
            </a:r>
            <a:r>
              <a:rPr sz="1400" dirty="0">
                <a:latin typeface="Consolas"/>
                <a:cs typeface="Consolas"/>
              </a:rPr>
              <a:t>test((i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+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4)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%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spc="-25" dirty="0">
                <a:latin typeface="Consolas"/>
                <a:cs typeface="Consolas"/>
              </a:rPr>
              <a:t>5);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nsolas"/>
                <a:cs typeface="Consolas"/>
              </a:rPr>
              <a:t>test((i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+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1)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%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spc="-25" dirty="0">
                <a:latin typeface="Consolas"/>
                <a:cs typeface="Consolas"/>
              </a:rPr>
              <a:t>5);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5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Consolas"/>
                <a:cs typeface="Consolas"/>
              </a:rPr>
              <a:t>initialization_code</a:t>
            </a:r>
            <a:r>
              <a:rPr sz="1400" dirty="0">
                <a:latin typeface="Consolas"/>
                <a:cs typeface="Consolas"/>
              </a:rPr>
              <a:t>()</a:t>
            </a:r>
            <a:r>
              <a:rPr sz="1400" spc="-125" dirty="0">
                <a:latin typeface="Consolas"/>
                <a:cs typeface="Consolas"/>
              </a:rPr>
              <a:t> </a:t>
            </a:r>
            <a:r>
              <a:rPr sz="1400" spc="-5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800100" marR="300355" indent="-394970">
              <a:lnSpc>
                <a:spcPct val="120000"/>
              </a:lnSpc>
            </a:pPr>
            <a:r>
              <a:rPr sz="1400" b="1" dirty="0">
                <a:latin typeface="Consolas"/>
                <a:cs typeface="Consolas"/>
              </a:rPr>
              <a:t>for</a:t>
            </a:r>
            <a:r>
              <a:rPr sz="1400" b="1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(int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 0;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 &lt;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5; </a:t>
            </a:r>
            <a:r>
              <a:rPr sz="1400" spc="-20" dirty="0">
                <a:latin typeface="Consolas"/>
                <a:cs typeface="Consolas"/>
              </a:rPr>
              <a:t>i++) </a:t>
            </a:r>
            <a:r>
              <a:rPr sz="1400" dirty="0">
                <a:latin typeface="Consolas"/>
                <a:cs typeface="Consolas"/>
              </a:rPr>
              <a:t>state[i]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THINKING;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6541" y="6011689"/>
            <a:ext cx="1238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24171" y="1106424"/>
            <a:ext cx="4366260" cy="5280660"/>
          </a:xfrm>
          <a:custGeom>
            <a:avLst/>
            <a:gdLst/>
            <a:ahLst/>
            <a:cxnLst/>
            <a:rect l="l" t="t" r="r" b="b"/>
            <a:pathLst>
              <a:path w="4366259" h="5280660">
                <a:moveTo>
                  <a:pt x="4366260" y="5280660"/>
                </a:moveTo>
                <a:lnTo>
                  <a:pt x="0" y="5280660"/>
                </a:lnTo>
                <a:lnTo>
                  <a:pt x="0" y="0"/>
                </a:lnTo>
                <a:lnTo>
                  <a:pt x="4366260" y="0"/>
                </a:lnTo>
                <a:lnTo>
                  <a:pt x="4366260" y="4572"/>
                </a:ln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5271516"/>
                </a:lnTo>
                <a:lnTo>
                  <a:pt x="4572" y="5271516"/>
                </a:lnTo>
                <a:lnTo>
                  <a:pt x="9144" y="5276087"/>
                </a:lnTo>
                <a:lnTo>
                  <a:pt x="4366260" y="5276087"/>
                </a:lnTo>
                <a:lnTo>
                  <a:pt x="4366260" y="5280660"/>
                </a:lnTo>
                <a:close/>
              </a:path>
              <a:path w="4366259" h="5280660">
                <a:moveTo>
                  <a:pt x="9144" y="10668"/>
                </a:move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close/>
              </a:path>
              <a:path w="4366259" h="5280660">
                <a:moveTo>
                  <a:pt x="4357116" y="10668"/>
                </a:moveTo>
                <a:lnTo>
                  <a:pt x="9144" y="10668"/>
                </a:lnTo>
                <a:lnTo>
                  <a:pt x="9144" y="4572"/>
                </a:lnTo>
                <a:lnTo>
                  <a:pt x="4357116" y="4572"/>
                </a:lnTo>
                <a:lnTo>
                  <a:pt x="4357116" y="10668"/>
                </a:lnTo>
                <a:close/>
              </a:path>
              <a:path w="4366259" h="5280660">
                <a:moveTo>
                  <a:pt x="4357116" y="5276087"/>
                </a:moveTo>
                <a:lnTo>
                  <a:pt x="4357116" y="4572"/>
                </a:lnTo>
                <a:lnTo>
                  <a:pt x="4361688" y="10668"/>
                </a:lnTo>
                <a:lnTo>
                  <a:pt x="4366260" y="10668"/>
                </a:lnTo>
                <a:lnTo>
                  <a:pt x="4366260" y="5271516"/>
                </a:lnTo>
                <a:lnTo>
                  <a:pt x="4361688" y="5271516"/>
                </a:lnTo>
                <a:lnTo>
                  <a:pt x="4357116" y="5276087"/>
                </a:lnTo>
                <a:close/>
              </a:path>
              <a:path w="4366259" h="5280660">
                <a:moveTo>
                  <a:pt x="4366260" y="10668"/>
                </a:moveTo>
                <a:lnTo>
                  <a:pt x="4361688" y="10668"/>
                </a:lnTo>
                <a:lnTo>
                  <a:pt x="4357116" y="4572"/>
                </a:lnTo>
                <a:lnTo>
                  <a:pt x="4366260" y="4572"/>
                </a:lnTo>
                <a:lnTo>
                  <a:pt x="4366260" y="10668"/>
                </a:lnTo>
                <a:close/>
              </a:path>
              <a:path w="4366259" h="5280660">
                <a:moveTo>
                  <a:pt x="9144" y="5276087"/>
                </a:moveTo>
                <a:lnTo>
                  <a:pt x="4572" y="5271516"/>
                </a:lnTo>
                <a:lnTo>
                  <a:pt x="9144" y="5271516"/>
                </a:lnTo>
                <a:lnTo>
                  <a:pt x="9144" y="5276087"/>
                </a:lnTo>
                <a:close/>
              </a:path>
              <a:path w="4366259" h="5280660">
                <a:moveTo>
                  <a:pt x="4357116" y="5276087"/>
                </a:moveTo>
                <a:lnTo>
                  <a:pt x="9144" y="5276087"/>
                </a:lnTo>
                <a:lnTo>
                  <a:pt x="9144" y="5271516"/>
                </a:lnTo>
                <a:lnTo>
                  <a:pt x="4357116" y="5271516"/>
                </a:lnTo>
                <a:lnTo>
                  <a:pt x="4357116" y="5276087"/>
                </a:lnTo>
                <a:close/>
              </a:path>
              <a:path w="4366259" h="5280660">
                <a:moveTo>
                  <a:pt x="4366260" y="5276087"/>
                </a:moveTo>
                <a:lnTo>
                  <a:pt x="4357116" y="5276087"/>
                </a:lnTo>
                <a:lnTo>
                  <a:pt x="4361688" y="5271516"/>
                </a:lnTo>
                <a:lnTo>
                  <a:pt x="4366260" y="5271516"/>
                </a:lnTo>
                <a:lnTo>
                  <a:pt x="4366260" y="5276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00679" y="1091220"/>
            <a:ext cx="3695700" cy="20739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latin typeface="Consolas"/>
                <a:cs typeface="Consolas"/>
              </a:rPr>
              <a:t>void</a:t>
            </a:r>
            <a:r>
              <a:rPr sz="1400" b="1" spc="-2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test</a:t>
            </a:r>
            <a:r>
              <a:rPr sz="1400" b="1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(int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i)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spc="-5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828040" marR="5080" indent="-422275">
              <a:lnSpc>
                <a:spcPct val="120000"/>
              </a:lnSpc>
            </a:pPr>
            <a:r>
              <a:rPr sz="1400" b="1" dirty="0">
                <a:latin typeface="Consolas"/>
                <a:cs typeface="Consolas"/>
              </a:rPr>
              <a:t>if</a:t>
            </a:r>
            <a:r>
              <a:rPr sz="1400" b="1" spc="-4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((state[(i+4)%5]</a:t>
            </a:r>
            <a:r>
              <a:rPr sz="1400" spc="-4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!=</a:t>
            </a:r>
            <a:r>
              <a:rPr sz="1400" spc="-4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EATING)</a:t>
            </a:r>
            <a:r>
              <a:rPr sz="1400" spc="-35" dirty="0">
                <a:latin typeface="Consolas"/>
                <a:cs typeface="Consolas"/>
              </a:rPr>
              <a:t> &amp;&amp; </a:t>
            </a:r>
            <a:r>
              <a:rPr sz="1400" dirty="0">
                <a:latin typeface="Consolas"/>
                <a:cs typeface="Consolas"/>
              </a:rPr>
              <a:t>(state[i]</a:t>
            </a:r>
            <a:r>
              <a:rPr sz="1400" spc="-3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==</a:t>
            </a:r>
            <a:r>
              <a:rPr sz="1400" spc="-3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HUNGRY)</a:t>
            </a:r>
            <a:r>
              <a:rPr sz="1400" spc="-35" dirty="0">
                <a:latin typeface="Consolas"/>
                <a:cs typeface="Consolas"/>
              </a:rPr>
              <a:t> </a:t>
            </a:r>
            <a:r>
              <a:rPr sz="1400" spc="-25" dirty="0">
                <a:latin typeface="Consolas"/>
                <a:cs typeface="Consolas"/>
              </a:rPr>
              <a:t>&amp;&amp; </a:t>
            </a:r>
            <a:r>
              <a:rPr sz="1400" dirty="0">
                <a:latin typeface="Consolas"/>
                <a:cs typeface="Consolas"/>
              </a:rPr>
              <a:t>(state[(i+1)%5]</a:t>
            </a:r>
            <a:r>
              <a:rPr sz="1400" spc="-5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!=</a:t>
            </a:r>
            <a:r>
              <a:rPr sz="1400" spc="-3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EATING))</a:t>
            </a:r>
            <a:r>
              <a:rPr sz="1400" spc="-60" dirty="0">
                <a:latin typeface="Consolas"/>
                <a:cs typeface="Consolas"/>
              </a:rPr>
              <a:t> </a:t>
            </a:r>
            <a:r>
              <a:rPr sz="1400" spc="-5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800100" marR="1016635">
              <a:lnSpc>
                <a:spcPct val="120000"/>
              </a:lnSpc>
            </a:pPr>
            <a:r>
              <a:rPr sz="1400" dirty="0">
                <a:latin typeface="Consolas"/>
                <a:cs typeface="Consolas"/>
              </a:rPr>
              <a:t>state[i]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EATING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spc="-50" dirty="0">
                <a:latin typeface="Consolas"/>
                <a:cs typeface="Consolas"/>
              </a:rPr>
              <a:t>; </a:t>
            </a:r>
            <a:r>
              <a:rPr sz="1400" dirty="0">
                <a:latin typeface="Consolas"/>
                <a:cs typeface="Consolas"/>
              </a:rPr>
              <a:t>self[i].</a:t>
            </a:r>
            <a:r>
              <a:rPr sz="1400" b="1" dirty="0">
                <a:solidFill>
                  <a:srgbClr val="0070BF"/>
                </a:solidFill>
                <a:latin typeface="Consolas"/>
                <a:cs typeface="Consolas"/>
              </a:rPr>
              <a:t>signal()</a:t>
            </a:r>
            <a:r>
              <a:rPr sz="1400" b="1" spc="-9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400" spc="-50" dirty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  <a:spcBef>
                <a:spcPts val="335"/>
              </a:spcBef>
            </a:pPr>
            <a:r>
              <a:rPr sz="1400" spc="-5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5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81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4507495" y="3181589"/>
            <a:ext cx="1238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07495" y="3702844"/>
            <a:ext cx="22529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70BF"/>
                </a:solidFill>
                <a:latin typeface="Tahoma"/>
                <a:cs typeface="Tahoma"/>
              </a:rPr>
              <a:t>Function</a:t>
            </a:r>
            <a:r>
              <a:rPr sz="1400" b="1" spc="-7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0070BF"/>
                </a:solidFill>
                <a:latin typeface="Tahoma"/>
                <a:cs typeface="Tahoma"/>
              </a:rPr>
              <a:t>of</a:t>
            </a:r>
            <a:r>
              <a:rPr sz="1400" b="1" spc="-6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0070BF"/>
                </a:solidFill>
                <a:latin typeface="Tahoma"/>
                <a:cs typeface="Tahoma"/>
              </a:rPr>
              <a:t>Philosopher</a:t>
            </a:r>
            <a:r>
              <a:rPr sz="1400" b="1" spc="-4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400" b="1" spc="-50" dirty="0">
                <a:solidFill>
                  <a:srgbClr val="0070BF"/>
                </a:solidFill>
                <a:latin typeface="Tahoma"/>
                <a:cs typeface="Tahoma"/>
              </a:rPr>
              <a:t>i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07495" y="4163643"/>
            <a:ext cx="3862704" cy="1818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marR="1381125" indent="-393700">
              <a:lnSpc>
                <a:spcPct val="12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Void</a:t>
            </a:r>
            <a:r>
              <a:rPr sz="1400" spc="-4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philosopher(int</a:t>
            </a:r>
            <a:r>
              <a:rPr sz="1400" spc="-4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i)</a:t>
            </a:r>
            <a:r>
              <a:rPr sz="1400" spc="-40" dirty="0">
                <a:latin typeface="Consolas"/>
                <a:cs typeface="Consolas"/>
              </a:rPr>
              <a:t> </a:t>
            </a:r>
            <a:r>
              <a:rPr sz="1400" spc="-50" dirty="0">
                <a:latin typeface="Consolas"/>
                <a:cs typeface="Consolas"/>
              </a:rPr>
              <a:t>{ </a:t>
            </a:r>
            <a:r>
              <a:rPr sz="1400" dirty="0">
                <a:latin typeface="Consolas"/>
                <a:cs typeface="Consolas"/>
              </a:rPr>
              <a:t>while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(true)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spc="-5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nsolas"/>
                <a:cs typeface="Consolas"/>
              </a:rPr>
              <a:t>DiningPhilosophers.pickup</a:t>
            </a:r>
            <a:r>
              <a:rPr sz="1400" spc="-160" dirty="0">
                <a:latin typeface="Consolas"/>
                <a:cs typeface="Consolas"/>
              </a:rPr>
              <a:t> </a:t>
            </a:r>
            <a:r>
              <a:rPr sz="1400" spc="-20" dirty="0">
                <a:latin typeface="Consolas"/>
                <a:cs typeface="Consolas"/>
              </a:rPr>
              <a:t>(i);</a:t>
            </a:r>
            <a:endParaRPr sz="1400">
              <a:latin typeface="Consolas"/>
              <a:cs typeface="Consolas"/>
            </a:endParaRPr>
          </a:p>
          <a:p>
            <a:pPr marL="798830" marR="5080">
              <a:lnSpc>
                <a:spcPct val="120000"/>
              </a:lnSpc>
            </a:pPr>
            <a:r>
              <a:rPr sz="1400" dirty="0">
                <a:latin typeface="Consolas"/>
                <a:cs typeface="Consolas"/>
              </a:rPr>
              <a:t>//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25" dirty="0">
                <a:latin typeface="Consolas"/>
                <a:cs typeface="Consolas"/>
              </a:rPr>
              <a:t>EAT </a:t>
            </a:r>
            <a:r>
              <a:rPr sz="1400" dirty="0">
                <a:latin typeface="Consolas"/>
                <a:cs typeface="Consolas"/>
              </a:rPr>
              <a:t>DiningPhilosophers.putdown</a:t>
            </a:r>
            <a:r>
              <a:rPr sz="1400" spc="-170" dirty="0">
                <a:latin typeface="Consolas"/>
                <a:cs typeface="Consolas"/>
              </a:rPr>
              <a:t> </a:t>
            </a:r>
            <a:r>
              <a:rPr sz="1400" spc="-20" dirty="0">
                <a:latin typeface="Consolas"/>
                <a:cs typeface="Consolas"/>
              </a:rPr>
              <a:t>(i);</a:t>
            </a:r>
            <a:endParaRPr sz="140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nsolas"/>
                <a:cs typeface="Consolas"/>
              </a:rPr>
              <a:t>//</a:t>
            </a:r>
            <a:r>
              <a:rPr sz="1400" spc="-10" dirty="0">
                <a:latin typeface="Consolas"/>
                <a:cs typeface="Consolas"/>
              </a:rPr>
              <a:t> THINK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  <a:spcBef>
                <a:spcPts val="335"/>
              </a:spcBef>
            </a:pPr>
            <a:r>
              <a:rPr sz="1400" spc="-5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00000" y="5984336"/>
            <a:ext cx="6544309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400" b="1" spc="-425" dirty="0">
                <a:solidFill>
                  <a:srgbClr val="0070BF"/>
                </a:solidFill>
                <a:latin typeface="Arial"/>
                <a:cs typeface="Arial"/>
              </a:rPr>
              <a:t>No</a:t>
            </a:r>
            <a:r>
              <a:rPr sz="3400" b="1" spc="-16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3400" b="1" spc="-345" dirty="0">
                <a:solidFill>
                  <a:srgbClr val="0070BF"/>
                </a:solidFill>
                <a:latin typeface="Arial"/>
                <a:cs typeface="Arial"/>
              </a:rPr>
              <a:t>deadlock</a:t>
            </a:r>
            <a:r>
              <a:rPr sz="3400" b="1" spc="-14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3400" b="1" spc="-340" dirty="0">
                <a:solidFill>
                  <a:srgbClr val="0070BF"/>
                </a:solidFill>
                <a:latin typeface="Arial"/>
                <a:cs typeface="Arial"/>
              </a:rPr>
              <a:t>but</a:t>
            </a:r>
            <a:r>
              <a:rPr sz="3400" b="1" spc="-16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3400" b="1" spc="-180" dirty="0">
                <a:solidFill>
                  <a:srgbClr val="0070BF"/>
                </a:solidFill>
                <a:latin typeface="Arial"/>
                <a:cs typeface="Arial"/>
              </a:rPr>
              <a:t>s</a:t>
            </a:r>
            <a:r>
              <a:rPr sz="3400" b="1" spc="-125" dirty="0">
                <a:solidFill>
                  <a:srgbClr val="0070BF"/>
                </a:solidFill>
                <a:latin typeface="Arial"/>
                <a:cs typeface="Arial"/>
              </a:rPr>
              <a:t>t</a:t>
            </a:r>
            <a:r>
              <a:rPr sz="3400" b="1" spc="-1880" dirty="0">
                <a:solidFill>
                  <a:srgbClr val="0070BF"/>
                </a:solidFill>
                <a:latin typeface="Arial"/>
                <a:cs typeface="Arial"/>
              </a:rPr>
              <a:t>a</a:t>
            </a:r>
            <a:r>
              <a:rPr sz="2100" spc="-217" baseline="75396" dirty="0">
                <a:latin typeface="Consolas"/>
                <a:cs typeface="Consolas"/>
              </a:rPr>
              <a:t>}</a:t>
            </a:r>
            <a:r>
              <a:rPr sz="2100" spc="-209" baseline="75396" dirty="0">
                <a:latin typeface="Consolas"/>
                <a:cs typeface="Consolas"/>
              </a:rPr>
              <a:t> </a:t>
            </a:r>
            <a:r>
              <a:rPr sz="3400" b="1" spc="-310" dirty="0">
                <a:solidFill>
                  <a:srgbClr val="0070BF"/>
                </a:solidFill>
                <a:latin typeface="Arial"/>
                <a:cs typeface="Arial"/>
              </a:rPr>
              <a:t>rvation</a:t>
            </a:r>
            <a:r>
              <a:rPr sz="3400" b="1" spc="-12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3400" b="1" spc="-260" dirty="0">
                <a:solidFill>
                  <a:srgbClr val="0070BF"/>
                </a:solidFill>
                <a:latin typeface="Arial"/>
                <a:cs typeface="Arial"/>
              </a:rPr>
              <a:t>is</a:t>
            </a:r>
            <a:r>
              <a:rPr sz="3400" b="1" spc="-17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3400" b="1" spc="-335" dirty="0">
                <a:solidFill>
                  <a:srgbClr val="0070BF"/>
                </a:solidFill>
                <a:latin typeface="Arial"/>
                <a:cs typeface="Arial"/>
              </a:rPr>
              <a:t>possible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Condition</a:t>
            </a:r>
            <a:r>
              <a:rPr spc="-75" dirty="0"/>
              <a:t> </a:t>
            </a:r>
            <a:r>
              <a:rPr dirty="0"/>
              <a:t>Variables</a:t>
            </a:r>
            <a:r>
              <a:rPr spc="-50" dirty="0"/>
              <a:t> </a:t>
            </a:r>
            <a:r>
              <a:rPr dirty="0"/>
              <a:t>and</a:t>
            </a:r>
            <a:r>
              <a:rPr spc="-85" dirty="0"/>
              <a:t> </a:t>
            </a:r>
            <a:r>
              <a:rPr spc="-10" dirty="0"/>
              <a:t>Locks</a:t>
            </a:r>
          </a:p>
        </p:txBody>
      </p:sp>
      <p:sp>
        <p:nvSpPr>
          <p:cNvPr id="3" name="object 3"/>
          <p:cNvSpPr/>
          <p:nvPr/>
        </p:nvSpPr>
        <p:spPr>
          <a:xfrm>
            <a:off x="1472183" y="1912620"/>
            <a:ext cx="6201410" cy="1666239"/>
          </a:xfrm>
          <a:custGeom>
            <a:avLst/>
            <a:gdLst/>
            <a:ahLst/>
            <a:cxnLst/>
            <a:rect l="l" t="t" r="r" b="b"/>
            <a:pathLst>
              <a:path w="6201409" h="1666239">
                <a:moveTo>
                  <a:pt x="6201155" y="1665732"/>
                </a:moveTo>
                <a:lnTo>
                  <a:pt x="0" y="1665732"/>
                </a:lnTo>
                <a:lnTo>
                  <a:pt x="0" y="0"/>
                </a:lnTo>
                <a:lnTo>
                  <a:pt x="6201155" y="0"/>
                </a:lnTo>
                <a:lnTo>
                  <a:pt x="6201155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1656588"/>
                </a:lnTo>
                <a:lnTo>
                  <a:pt x="4572" y="1656588"/>
                </a:lnTo>
                <a:lnTo>
                  <a:pt x="9144" y="1661159"/>
                </a:lnTo>
                <a:lnTo>
                  <a:pt x="6201155" y="1661159"/>
                </a:lnTo>
                <a:lnTo>
                  <a:pt x="6201155" y="1665732"/>
                </a:lnTo>
                <a:close/>
              </a:path>
              <a:path w="6201409" h="166623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6201409" h="1666239">
                <a:moveTo>
                  <a:pt x="6192012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6192012" y="4572"/>
                </a:lnTo>
                <a:lnTo>
                  <a:pt x="6192012" y="9144"/>
                </a:lnTo>
                <a:close/>
              </a:path>
              <a:path w="6201409" h="1666239">
                <a:moveTo>
                  <a:pt x="6192012" y="1661159"/>
                </a:moveTo>
                <a:lnTo>
                  <a:pt x="6192012" y="4572"/>
                </a:lnTo>
                <a:lnTo>
                  <a:pt x="6196584" y="9144"/>
                </a:lnTo>
                <a:lnTo>
                  <a:pt x="6201155" y="9144"/>
                </a:lnTo>
                <a:lnTo>
                  <a:pt x="6201155" y="1656588"/>
                </a:lnTo>
                <a:lnTo>
                  <a:pt x="6196584" y="1656588"/>
                </a:lnTo>
                <a:lnTo>
                  <a:pt x="6192012" y="1661159"/>
                </a:lnTo>
                <a:close/>
              </a:path>
              <a:path w="6201409" h="1666239">
                <a:moveTo>
                  <a:pt x="6201155" y="9144"/>
                </a:moveTo>
                <a:lnTo>
                  <a:pt x="6196584" y="9144"/>
                </a:lnTo>
                <a:lnTo>
                  <a:pt x="6192012" y="4572"/>
                </a:lnTo>
                <a:lnTo>
                  <a:pt x="6201155" y="4572"/>
                </a:lnTo>
                <a:lnTo>
                  <a:pt x="6201155" y="9144"/>
                </a:lnTo>
                <a:close/>
              </a:path>
              <a:path w="6201409" h="1666239">
                <a:moveTo>
                  <a:pt x="9144" y="1661159"/>
                </a:moveTo>
                <a:lnTo>
                  <a:pt x="4572" y="1656588"/>
                </a:lnTo>
                <a:lnTo>
                  <a:pt x="9144" y="1656588"/>
                </a:lnTo>
                <a:lnTo>
                  <a:pt x="9144" y="1661159"/>
                </a:lnTo>
                <a:close/>
              </a:path>
              <a:path w="6201409" h="1666239">
                <a:moveTo>
                  <a:pt x="6192012" y="1661159"/>
                </a:moveTo>
                <a:lnTo>
                  <a:pt x="9144" y="1661159"/>
                </a:lnTo>
                <a:lnTo>
                  <a:pt x="9144" y="1656588"/>
                </a:lnTo>
                <a:lnTo>
                  <a:pt x="6192012" y="1656588"/>
                </a:lnTo>
                <a:lnTo>
                  <a:pt x="6192012" y="1661159"/>
                </a:lnTo>
                <a:close/>
              </a:path>
              <a:path w="6201409" h="1666239">
                <a:moveTo>
                  <a:pt x="6201155" y="1661159"/>
                </a:moveTo>
                <a:lnTo>
                  <a:pt x="6192012" y="1661159"/>
                </a:lnTo>
                <a:lnTo>
                  <a:pt x="6196584" y="1656588"/>
                </a:lnTo>
                <a:lnTo>
                  <a:pt x="6201155" y="1656588"/>
                </a:lnTo>
                <a:lnTo>
                  <a:pt x="6201155" y="1661159"/>
                </a:lnTo>
                <a:close/>
              </a:path>
            </a:pathLst>
          </a:custGeom>
          <a:solidFill>
            <a:srgbClr val="007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3383" y="1156210"/>
            <a:ext cx="8157845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0985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	Condition</a:t>
            </a:r>
            <a:r>
              <a:rPr sz="2100" spc="-5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variables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are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also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used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without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monitors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in</a:t>
            </a:r>
            <a:r>
              <a:rPr sz="2100" spc="-10" dirty="0">
                <a:latin typeface="Tahoma"/>
                <a:cs typeface="Tahoma"/>
              </a:rPr>
              <a:t> conjunction </a:t>
            </a:r>
            <a:r>
              <a:rPr sz="2100" dirty="0">
                <a:latin typeface="Tahoma"/>
                <a:cs typeface="Tahoma"/>
              </a:rPr>
              <a:t>with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blocking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-20" dirty="0">
                <a:latin typeface="Tahoma"/>
                <a:cs typeface="Tahoma"/>
              </a:rPr>
              <a:t>locks</a:t>
            </a:r>
            <a:endParaRPr sz="2100">
              <a:latin typeface="Tahoma"/>
              <a:cs typeface="Tahoma"/>
            </a:endParaRPr>
          </a:p>
          <a:p>
            <a:pPr marL="1663064" marR="4730750" indent="-500380">
              <a:lnSpc>
                <a:spcPct val="120000"/>
              </a:lnSpc>
              <a:spcBef>
                <a:spcPts val="670"/>
              </a:spcBef>
            </a:pPr>
            <a:r>
              <a:rPr sz="1800" dirty="0">
                <a:latin typeface="Consolas"/>
                <a:cs typeface="Consolas"/>
              </a:rPr>
              <a:t>procedure(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)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50" dirty="0">
                <a:latin typeface="Consolas"/>
                <a:cs typeface="Consolas"/>
              </a:rPr>
              <a:t>{ </a:t>
            </a:r>
            <a:r>
              <a:rPr sz="1800" spc="-10" dirty="0">
                <a:latin typeface="Consolas"/>
                <a:cs typeface="Consolas"/>
              </a:rPr>
              <a:t>Acquire(lock);</a:t>
            </a:r>
            <a:endParaRPr sz="1800">
              <a:latin typeface="Consolas"/>
              <a:cs typeface="Consolas"/>
            </a:endParaRPr>
          </a:p>
          <a:p>
            <a:pPr marL="1663064" marR="1096010">
              <a:lnSpc>
                <a:spcPct val="120000"/>
              </a:lnSpc>
            </a:pPr>
            <a:r>
              <a:rPr sz="1800" dirty="0">
                <a:latin typeface="Consolas"/>
                <a:cs typeface="Consolas"/>
              </a:rPr>
              <a:t>/*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Do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something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including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signal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and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wait*/ Release(lock);</a:t>
            </a:r>
            <a:endParaRPr sz="1800">
              <a:latin typeface="Consolas"/>
              <a:cs typeface="Consolas"/>
            </a:endParaRPr>
          </a:p>
          <a:p>
            <a:pPr marL="1163320">
              <a:lnSpc>
                <a:spcPct val="100000"/>
              </a:lnSpc>
              <a:spcBef>
                <a:spcPts val="434"/>
              </a:spcBef>
            </a:pPr>
            <a:r>
              <a:rPr sz="1800" spc="-5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354965" marR="91440" indent="-342900">
              <a:lnSpc>
                <a:spcPct val="100000"/>
              </a:lnSpc>
              <a:spcBef>
                <a:spcPts val="1989"/>
              </a:spcBef>
              <a:buChar char="•"/>
              <a:tabLst>
                <a:tab pos="354965" algn="l"/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	A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monitor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is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“just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like”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module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whose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state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includes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-10" dirty="0">
                <a:latin typeface="Tahoma"/>
                <a:cs typeface="Tahoma"/>
              </a:rPr>
              <a:t> condition </a:t>
            </a:r>
            <a:r>
              <a:rPr sz="2100" dirty="0">
                <a:latin typeface="Tahoma"/>
                <a:cs typeface="Tahoma"/>
              </a:rPr>
              <a:t>variable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and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20" dirty="0">
                <a:latin typeface="Tahoma"/>
                <a:cs typeface="Tahoma"/>
              </a:rPr>
              <a:t>lock</a:t>
            </a:r>
            <a:endParaRPr sz="21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Difference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is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syntactic;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with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monitors,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compiler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adds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-20" dirty="0">
                <a:latin typeface="Tahoma"/>
                <a:cs typeface="Tahoma"/>
              </a:rPr>
              <a:t>code</a:t>
            </a:r>
            <a:endParaRPr sz="1900">
              <a:latin typeface="Tahoma"/>
              <a:cs typeface="Tahoma"/>
            </a:endParaRPr>
          </a:p>
          <a:p>
            <a:pPr marL="354965" marR="5080" indent="-342900">
              <a:lnSpc>
                <a:spcPct val="100000"/>
              </a:lnSpc>
              <a:spcBef>
                <a:spcPts val="409"/>
              </a:spcBef>
              <a:buChar char="•"/>
              <a:tabLst>
                <a:tab pos="354965" algn="l"/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	It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is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“just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as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if”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each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procedure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in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the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module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calls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Consolas"/>
                <a:cs typeface="Consolas"/>
              </a:rPr>
              <a:t>acquire()</a:t>
            </a:r>
            <a:r>
              <a:rPr sz="2100" spc="-55" dirty="0">
                <a:latin typeface="Consolas"/>
                <a:cs typeface="Consolas"/>
              </a:rPr>
              <a:t> </a:t>
            </a:r>
            <a:r>
              <a:rPr sz="2100" spc="-25" dirty="0">
                <a:latin typeface="Tahoma"/>
                <a:cs typeface="Tahoma"/>
              </a:rPr>
              <a:t>on </a:t>
            </a:r>
            <a:r>
              <a:rPr sz="2100" dirty="0">
                <a:latin typeface="Tahoma"/>
                <a:cs typeface="Tahoma"/>
              </a:rPr>
              <a:t>entry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and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Consolas"/>
                <a:cs typeface="Consolas"/>
              </a:rPr>
              <a:t>release()</a:t>
            </a:r>
            <a:r>
              <a:rPr sz="2100" spc="-70" dirty="0">
                <a:latin typeface="Consolas"/>
                <a:cs typeface="Consolas"/>
              </a:rPr>
              <a:t> </a:t>
            </a:r>
            <a:r>
              <a:rPr sz="2100" dirty="0">
                <a:latin typeface="Tahoma"/>
                <a:cs typeface="Tahoma"/>
              </a:rPr>
              <a:t>on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20" dirty="0">
                <a:latin typeface="Tahoma"/>
                <a:cs typeface="Tahoma"/>
              </a:rPr>
              <a:t>exit</a:t>
            </a:r>
            <a:endParaRPr sz="21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50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But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can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be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done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anywhere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in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procedure,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at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finer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granularity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82</a:t>
            </a:fld>
            <a:endParaRPr spc="-25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Condition</a:t>
            </a:r>
            <a:r>
              <a:rPr spc="-45" dirty="0"/>
              <a:t> </a:t>
            </a:r>
            <a:r>
              <a:rPr dirty="0"/>
              <a:t>Variables</a:t>
            </a:r>
            <a:r>
              <a:rPr spc="-2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Locks</a:t>
            </a:r>
            <a:r>
              <a:rPr spc="-70" dirty="0"/>
              <a:t> </a:t>
            </a:r>
            <a:r>
              <a:rPr dirty="0"/>
              <a:t>–</a:t>
            </a:r>
            <a:r>
              <a:rPr spc="-7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83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03313" y="1097746"/>
            <a:ext cx="1693545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dirty="0">
                <a:solidFill>
                  <a:srgbClr val="0070BF"/>
                </a:solidFill>
                <a:latin typeface="Consolas"/>
                <a:cs typeface="Consolas"/>
              </a:rPr>
              <a:t>Lock</a:t>
            </a:r>
            <a:r>
              <a:rPr sz="1600" b="1" spc="-1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lock;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dirty="0">
                <a:solidFill>
                  <a:srgbClr val="0070BF"/>
                </a:solidFill>
                <a:latin typeface="Consolas"/>
                <a:cs typeface="Consolas"/>
              </a:rPr>
              <a:t>Condition</a:t>
            </a:r>
            <a:r>
              <a:rPr sz="1600" b="1" spc="-2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cond;</a:t>
            </a:r>
            <a:endParaRPr sz="16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84263" y="1797140"/>
          <a:ext cx="8402320" cy="4584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3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6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6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7015">
                <a:tc>
                  <a:txBody>
                    <a:bodyPr/>
                    <a:lstStyle/>
                    <a:p>
                      <a:pPr marL="31750">
                        <a:lnSpc>
                          <a:spcPts val="1505"/>
                        </a:lnSpc>
                      </a:pPr>
                      <a:r>
                        <a:rPr sz="1600" spc="-25" dirty="0">
                          <a:latin typeface="Consolas"/>
                          <a:cs typeface="Consolas"/>
                        </a:rPr>
                        <a:t>int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50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AddToQueue()</a:t>
                      </a:r>
                      <a:r>
                        <a:rPr sz="1600" spc="-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0" dirty="0">
                          <a:latin typeface="Consolas"/>
                          <a:cs typeface="Consolas"/>
                        </a:rPr>
                        <a:t>{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860"/>
                        </a:lnSpc>
                      </a:pPr>
                      <a:r>
                        <a:rPr sz="1600" spc="-10" dirty="0">
                          <a:latin typeface="Consolas"/>
                          <a:cs typeface="Consolas"/>
                        </a:rPr>
                        <a:t>lock.</a:t>
                      </a:r>
                      <a:r>
                        <a:rPr sz="1600" b="1" spc="-10" dirty="0">
                          <a:solidFill>
                            <a:srgbClr val="0070BF"/>
                          </a:solidFill>
                          <a:latin typeface="Consolas"/>
                          <a:cs typeface="Consolas"/>
                        </a:rPr>
                        <a:t>Acquire()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1860"/>
                        </a:lnSpc>
                      </a:pPr>
                      <a:r>
                        <a:rPr sz="1600" spc="-25" dirty="0">
                          <a:latin typeface="Consolas"/>
                          <a:cs typeface="Consolas"/>
                        </a:rPr>
                        <a:t>//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3975">
                        <a:lnSpc>
                          <a:spcPts val="186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Lock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before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using</a:t>
                      </a:r>
                      <a:r>
                        <a:rPr sz="16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shared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data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86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put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item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on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queue;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1860"/>
                        </a:lnSpc>
                      </a:pPr>
                      <a:r>
                        <a:rPr sz="1600" spc="-25" dirty="0">
                          <a:latin typeface="Consolas"/>
                          <a:cs typeface="Consolas"/>
                        </a:rPr>
                        <a:t>//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4610">
                        <a:lnSpc>
                          <a:spcPts val="186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Ok</a:t>
                      </a:r>
                      <a:r>
                        <a:rPr sz="16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to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access</a:t>
                      </a:r>
                      <a:r>
                        <a:rPr sz="16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shared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data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860"/>
                        </a:lnSpc>
                      </a:pPr>
                      <a:r>
                        <a:rPr sz="1600" spc="-10" dirty="0">
                          <a:latin typeface="Consolas"/>
                          <a:cs typeface="Consolas"/>
                        </a:rPr>
                        <a:t>cond.</a:t>
                      </a:r>
                      <a:r>
                        <a:rPr sz="1600" b="1" spc="-10" dirty="0">
                          <a:solidFill>
                            <a:srgbClr val="0070BF"/>
                          </a:solidFill>
                          <a:latin typeface="Consolas"/>
                          <a:cs typeface="Consolas"/>
                        </a:rPr>
                        <a:t>signal()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860"/>
                        </a:lnSpc>
                      </a:pPr>
                      <a:r>
                        <a:rPr sz="1600" spc="-10" dirty="0">
                          <a:latin typeface="Consolas"/>
                          <a:cs typeface="Consolas"/>
                        </a:rPr>
                        <a:t>lock.</a:t>
                      </a:r>
                      <a:r>
                        <a:rPr sz="1600" b="1" spc="-10" dirty="0">
                          <a:solidFill>
                            <a:srgbClr val="0070BF"/>
                          </a:solidFill>
                          <a:latin typeface="Consolas"/>
                          <a:cs typeface="Consolas"/>
                        </a:rPr>
                        <a:t>Release()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1860"/>
                        </a:lnSpc>
                      </a:pPr>
                      <a:r>
                        <a:rPr sz="1600" spc="-25" dirty="0">
                          <a:latin typeface="Consolas"/>
                          <a:cs typeface="Consolas"/>
                        </a:rPr>
                        <a:t>//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3975">
                        <a:lnSpc>
                          <a:spcPts val="186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Unlock</a:t>
                      </a:r>
                      <a:r>
                        <a:rPr sz="16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after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done</a:t>
                      </a:r>
                      <a:r>
                        <a:rPr sz="16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with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shared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data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marL="31750">
                        <a:lnSpc>
                          <a:spcPts val="1850"/>
                        </a:lnSpc>
                      </a:pPr>
                      <a:r>
                        <a:rPr sz="1600" spc="-50" dirty="0">
                          <a:latin typeface="Consolas"/>
                          <a:cs typeface="Consolas"/>
                        </a:rPr>
                        <a:t>}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1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spc="-25" dirty="0">
                          <a:latin typeface="Consolas"/>
                          <a:cs typeface="Consolas"/>
                        </a:rPr>
                        <a:t>int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6830" marB="0"/>
                </a:tc>
                <a:tc gridSpan="3"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RemoveFromQueue()</a:t>
                      </a:r>
                      <a:r>
                        <a:rPr sz="1600" spc="-7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0" dirty="0">
                          <a:latin typeface="Consolas"/>
                          <a:cs typeface="Consolas"/>
                        </a:rPr>
                        <a:t>{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683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5244">
                        <a:lnSpc>
                          <a:spcPts val="1860"/>
                        </a:lnSpc>
                      </a:pPr>
                      <a:r>
                        <a:rPr sz="1600" spc="-10" dirty="0">
                          <a:latin typeface="Consolas"/>
                          <a:cs typeface="Consolas"/>
                        </a:rPr>
                        <a:t>lock.</a:t>
                      </a:r>
                      <a:r>
                        <a:rPr sz="1600" b="1" spc="-10" dirty="0">
                          <a:solidFill>
                            <a:srgbClr val="0070BF"/>
                          </a:solidFill>
                          <a:latin typeface="Consolas"/>
                          <a:cs typeface="Consolas"/>
                        </a:rPr>
                        <a:t>Acquire()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5244">
                        <a:lnSpc>
                          <a:spcPts val="186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while</a:t>
                      </a:r>
                      <a:r>
                        <a:rPr sz="16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nothing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on</a:t>
                      </a:r>
                      <a:r>
                        <a:rPr sz="16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queue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99745">
                        <a:lnSpc>
                          <a:spcPts val="186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cond.</a:t>
                      </a:r>
                      <a:r>
                        <a:rPr sz="1600" b="1" dirty="0">
                          <a:solidFill>
                            <a:srgbClr val="0070BF"/>
                          </a:solidFill>
                          <a:latin typeface="Consolas"/>
                          <a:cs typeface="Consolas"/>
                        </a:rPr>
                        <a:t>wait(&amp;lock)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;</a:t>
                      </a:r>
                      <a:r>
                        <a:rPr sz="16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//Atomically</a:t>
                      </a:r>
                      <a:r>
                        <a:rPr sz="1600" spc="-3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release</a:t>
                      </a:r>
                      <a:r>
                        <a:rPr sz="1600" spc="-3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lock</a:t>
                      </a:r>
                      <a:r>
                        <a:rPr sz="1600" spc="-3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600" spc="-4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block</a:t>
                      </a:r>
                      <a:r>
                        <a:rPr sz="1600" spc="-3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until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860"/>
                        </a:lnSpc>
                      </a:pPr>
                      <a:r>
                        <a:rPr sz="1600" spc="-1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signal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501265">
                        <a:lnSpc>
                          <a:spcPts val="186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//Automatically</a:t>
                      </a:r>
                      <a:r>
                        <a:rPr sz="1600" spc="-3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re-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acquire</a:t>
                      </a:r>
                      <a:r>
                        <a:rPr sz="1600" spc="-3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lock</a:t>
                      </a:r>
                      <a:r>
                        <a:rPr sz="1600" spc="-2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before</a:t>
                      </a:r>
                      <a:r>
                        <a:rPr sz="1600" spc="-3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it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860"/>
                        </a:lnSpc>
                      </a:pPr>
                      <a:r>
                        <a:rPr sz="1600" spc="-1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returns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501265">
                        <a:lnSpc>
                          <a:spcPts val="186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r>
                        <a:rPr sz="1600" spc="-3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Difference</a:t>
                      </a:r>
                      <a:r>
                        <a:rPr sz="1600" spc="-1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600" spc="-3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syntax,</a:t>
                      </a:r>
                      <a:r>
                        <a:rPr sz="1600" spc="-1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e.g.,</a:t>
                      </a:r>
                      <a:r>
                        <a:rPr sz="1600" spc="-3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wait(cond,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860"/>
                        </a:lnSpc>
                      </a:pPr>
                      <a:r>
                        <a:rPr sz="1600" spc="-1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lock)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5244">
                        <a:lnSpc>
                          <a:spcPts val="186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remove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item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from</a:t>
                      </a:r>
                      <a:r>
                        <a:rPr sz="16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queue;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5244">
                        <a:lnSpc>
                          <a:spcPts val="1860"/>
                        </a:lnSpc>
                      </a:pPr>
                      <a:r>
                        <a:rPr sz="1600" spc="-10" dirty="0">
                          <a:latin typeface="Consolas"/>
                          <a:cs typeface="Consolas"/>
                        </a:rPr>
                        <a:t>lock.</a:t>
                      </a:r>
                      <a:r>
                        <a:rPr sz="1600" b="1" spc="-10" dirty="0">
                          <a:solidFill>
                            <a:srgbClr val="0070BF"/>
                          </a:solidFill>
                          <a:latin typeface="Consolas"/>
                          <a:cs typeface="Consolas"/>
                        </a:rPr>
                        <a:t>Release()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5244">
                        <a:lnSpc>
                          <a:spcPts val="186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6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item;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1750">
                        <a:lnSpc>
                          <a:spcPts val="1850"/>
                        </a:lnSpc>
                      </a:pPr>
                      <a:r>
                        <a:rPr sz="1600" spc="-50" dirty="0">
                          <a:latin typeface="Consolas"/>
                          <a:cs typeface="Consolas"/>
                        </a:rPr>
                        <a:t>}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Any</a:t>
            </a:r>
            <a:r>
              <a:rPr spc="-50" dirty="0"/>
              <a:t> </a:t>
            </a:r>
            <a:r>
              <a:rPr dirty="0"/>
              <a:t>Question</a:t>
            </a:r>
            <a:r>
              <a:rPr spc="-50" dirty="0"/>
              <a:t> </a:t>
            </a:r>
            <a:r>
              <a:rPr dirty="0"/>
              <a:t>So</a:t>
            </a:r>
            <a:r>
              <a:rPr spc="-35" dirty="0"/>
              <a:t> </a:t>
            </a:r>
            <a:r>
              <a:rPr spc="-20" dirty="0"/>
              <a:t>Far?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9360" y="1414271"/>
            <a:ext cx="3642360" cy="46786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84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Example:</a:t>
            </a:r>
            <a:r>
              <a:rPr spc="-155" dirty="0"/>
              <a:t> </a:t>
            </a:r>
            <a:r>
              <a:rPr dirty="0"/>
              <a:t>Producer/Consumer</a:t>
            </a:r>
            <a:r>
              <a:rPr spc="-120" dirty="0"/>
              <a:t> </a:t>
            </a:r>
            <a:r>
              <a:rPr spc="-10" dirty="0"/>
              <a:t>Problem</a:t>
            </a:r>
          </a:p>
        </p:txBody>
      </p:sp>
      <p:sp>
        <p:nvSpPr>
          <p:cNvPr id="3" name="object 3"/>
          <p:cNvSpPr/>
          <p:nvPr/>
        </p:nvSpPr>
        <p:spPr>
          <a:xfrm>
            <a:off x="1723644" y="3136392"/>
            <a:ext cx="5698490" cy="3106420"/>
          </a:xfrm>
          <a:custGeom>
            <a:avLst/>
            <a:gdLst/>
            <a:ahLst/>
            <a:cxnLst/>
            <a:rect l="l" t="t" r="r" b="b"/>
            <a:pathLst>
              <a:path w="5698490" h="3106420">
                <a:moveTo>
                  <a:pt x="5698236" y="3105911"/>
                </a:moveTo>
                <a:lnTo>
                  <a:pt x="0" y="3105911"/>
                </a:lnTo>
                <a:lnTo>
                  <a:pt x="0" y="0"/>
                </a:lnTo>
                <a:lnTo>
                  <a:pt x="5698236" y="0"/>
                </a:lnTo>
                <a:lnTo>
                  <a:pt x="5698236" y="4572"/>
                </a:ln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3096768"/>
                </a:lnTo>
                <a:lnTo>
                  <a:pt x="4572" y="3096768"/>
                </a:lnTo>
                <a:lnTo>
                  <a:pt x="9144" y="3101340"/>
                </a:lnTo>
                <a:lnTo>
                  <a:pt x="5698236" y="3101340"/>
                </a:lnTo>
                <a:lnTo>
                  <a:pt x="5698236" y="3105911"/>
                </a:lnTo>
                <a:close/>
              </a:path>
              <a:path w="5698490" h="3106420">
                <a:moveTo>
                  <a:pt x="9144" y="10668"/>
                </a:move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close/>
              </a:path>
              <a:path w="5698490" h="3106420">
                <a:moveTo>
                  <a:pt x="5689092" y="10668"/>
                </a:moveTo>
                <a:lnTo>
                  <a:pt x="9144" y="10668"/>
                </a:lnTo>
                <a:lnTo>
                  <a:pt x="9144" y="4572"/>
                </a:lnTo>
                <a:lnTo>
                  <a:pt x="5689092" y="4572"/>
                </a:lnTo>
                <a:lnTo>
                  <a:pt x="5689092" y="10668"/>
                </a:lnTo>
                <a:close/>
              </a:path>
              <a:path w="5698490" h="3106420">
                <a:moveTo>
                  <a:pt x="5689092" y="3101340"/>
                </a:moveTo>
                <a:lnTo>
                  <a:pt x="5689092" y="4572"/>
                </a:lnTo>
                <a:lnTo>
                  <a:pt x="5693664" y="10668"/>
                </a:lnTo>
                <a:lnTo>
                  <a:pt x="5698236" y="10668"/>
                </a:lnTo>
                <a:lnTo>
                  <a:pt x="5698236" y="3096768"/>
                </a:lnTo>
                <a:lnTo>
                  <a:pt x="5693664" y="3096768"/>
                </a:lnTo>
                <a:lnTo>
                  <a:pt x="5689092" y="3101340"/>
                </a:lnTo>
                <a:close/>
              </a:path>
              <a:path w="5698490" h="3106420">
                <a:moveTo>
                  <a:pt x="5698236" y="10668"/>
                </a:moveTo>
                <a:lnTo>
                  <a:pt x="5693664" y="10668"/>
                </a:lnTo>
                <a:lnTo>
                  <a:pt x="5689092" y="4572"/>
                </a:lnTo>
                <a:lnTo>
                  <a:pt x="5698236" y="4572"/>
                </a:lnTo>
                <a:lnTo>
                  <a:pt x="5698236" y="10668"/>
                </a:lnTo>
                <a:close/>
              </a:path>
              <a:path w="5698490" h="3106420">
                <a:moveTo>
                  <a:pt x="9144" y="3101340"/>
                </a:moveTo>
                <a:lnTo>
                  <a:pt x="4572" y="3096768"/>
                </a:lnTo>
                <a:lnTo>
                  <a:pt x="9144" y="3096768"/>
                </a:lnTo>
                <a:lnTo>
                  <a:pt x="9144" y="3101340"/>
                </a:lnTo>
                <a:close/>
              </a:path>
              <a:path w="5698490" h="3106420">
                <a:moveTo>
                  <a:pt x="5689092" y="3101340"/>
                </a:moveTo>
                <a:lnTo>
                  <a:pt x="9144" y="3101340"/>
                </a:lnTo>
                <a:lnTo>
                  <a:pt x="9144" y="3096768"/>
                </a:lnTo>
                <a:lnTo>
                  <a:pt x="5689092" y="3096768"/>
                </a:lnTo>
                <a:lnTo>
                  <a:pt x="5689092" y="3101340"/>
                </a:lnTo>
                <a:close/>
              </a:path>
              <a:path w="5698490" h="3106420">
                <a:moveTo>
                  <a:pt x="5698236" y="3101340"/>
                </a:moveTo>
                <a:lnTo>
                  <a:pt x="5689092" y="3101340"/>
                </a:lnTo>
                <a:lnTo>
                  <a:pt x="5693664" y="3096768"/>
                </a:lnTo>
                <a:lnTo>
                  <a:pt x="5698236" y="3096768"/>
                </a:lnTo>
                <a:lnTo>
                  <a:pt x="5698236" y="3101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3383" y="1156210"/>
            <a:ext cx="8065770" cy="493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An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integer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count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that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keeps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track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of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the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number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of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full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buffers</a:t>
            </a:r>
            <a:endParaRPr sz="2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15"/>
              </a:spcBef>
              <a:buFont typeface="Tahoma"/>
              <a:buChar char="•"/>
            </a:pPr>
            <a:endParaRPr sz="2100" dirty="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sz="2100" dirty="0">
                <a:latin typeface="Tahoma"/>
                <a:cs typeface="Tahoma"/>
              </a:rPr>
              <a:t>Initially,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count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is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set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to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-50" dirty="0">
                <a:latin typeface="Tahoma"/>
                <a:cs typeface="Tahoma"/>
              </a:rPr>
              <a:t>0</a:t>
            </a:r>
            <a:endParaRPr sz="2100" dirty="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Count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is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incremented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by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producer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after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it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produces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new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buffer</a:t>
            </a:r>
            <a:endParaRPr sz="1900" dirty="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sz="1900" dirty="0">
                <a:latin typeface="Tahoma"/>
                <a:cs typeface="Tahoma"/>
              </a:rPr>
              <a:t>Count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is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decremented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by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consumer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after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it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consumes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buffer</a:t>
            </a:r>
            <a:endParaRPr sz="19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900" dirty="0">
              <a:latin typeface="Tahoma"/>
              <a:cs typeface="Tahoma"/>
            </a:endParaRPr>
          </a:p>
          <a:p>
            <a:pPr marL="1416050">
              <a:lnSpc>
                <a:spcPct val="100000"/>
              </a:lnSpc>
            </a:pPr>
            <a:r>
              <a:rPr sz="1800" b="1" spc="-10" dirty="0">
                <a:solidFill>
                  <a:srgbClr val="0070BF"/>
                </a:solidFill>
                <a:latin typeface="Tahoma"/>
                <a:cs typeface="Tahoma"/>
              </a:rPr>
              <a:t>Consumer:</a:t>
            </a:r>
            <a:endParaRPr sz="1800" dirty="0">
              <a:latin typeface="Tahoma"/>
              <a:cs typeface="Tahoma"/>
            </a:endParaRPr>
          </a:p>
          <a:p>
            <a:pPr marL="1416050">
              <a:lnSpc>
                <a:spcPct val="100000"/>
              </a:lnSpc>
              <a:spcBef>
                <a:spcPts val="335"/>
              </a:spcBef>
              <a:tabLst>
                <a:tab pos="3170555" algn="l"/>
              </a:tabLst>
            </a:pPr>
            <a:r>
              <a:rPr sz="1800" b="1" dirty="0">
                <a:latin typeface="Consolas"/>
                <a:cs typeface="Consolas"/>
              </a:rPr>
              <a:t>while</a:t>
            </a:r>
            <a:r>
              <a:rPr sz="1800" b="1" spc="-4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(true)</a:t>
            </a:r>
            <a:r>
              <a:rPr sz="1800" dirty="0">
                <a:latin typeface="Consolas"/>
                <a:cs typeface="Consolas"/>
              </a:rPr>
              <a:t>	</a:t>
            </a:r>
            <a:r>
              <a:rPr sz="1800" spc="-50" dirty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1665605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latin typeface="Consolas"/>
                <a:cs typeface="Consolas"/>
              </a:rPr>
              <a:t>while</a:t>
            </a:r>
            <a:r>
              <a:rPr sz="1800" b="1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(counter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==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25" dirty="0">
                <a:latin typeface="Consolas"/>
                <a:cs typeface="Consolas"/>
              </a:rPr>
              <a:t>0</a:t>
            </a:r>
            <a:r>
              <a:rPr sz="1800" spc="-25" dirty="0" smtClean="0">
                <a:latin typeface="Consolas"/>
                <a:cs typeface="Consolas"/>
              </a:rPr>
              <a:t>)</a:t>
            </a:r>
            <a:endParaRPr sz="1800" dirty="0" smtClean="0">
              <a:latin typeface="Consolas"/>
              <a:cs typeface="Consolas"/>
            </a:endParaRPr>
          </a:p>
          <a:p>
            <a:pPr marL="1665605" marR="2630805" indent="249554">
              <a:lnSpc>
                <a:spcPct val="120000"/>
              </a:lnSpc>
              <a:tabLst>
                <a:tab pos="3670935" algn="l"/>
              </a:tabLst>
            </a:pPr>
            <a:r>
              <a:rPr sz="1800" dirty="0" smtClean="0">
                <a:latin typeface="Consolas"/>
                <a:cs typeface="Consolas"/>
              </a:rPr>
              <a:t>;</a:t>
            </a:r>
            <a:r>
              <a:rPr sz="1800" spc="-20" dirty="0" smtClean="0">
                <a:latin typeface="Consolas"/>
                <a:cs typeface="Consolas"/>
              </a:rPr>
              <a:t> </a:t>
            </a:r>
            <a:r>
              <a:rPr sz="1800" dirty="0" smtClean="0">
                <a:latin typeface="Consolas"/>
                <a:cs typeface="Consolas"/>
              </a:rPr>
              <a:t>//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dirty="0" smtClean="0">
                <a:latin typeface="Consolas"/>
                <a:cs typeface="Consolas"/>
              </a:rPr>
              <a:t>do</a:t>
            </a:r>
            <a:r>
              <a:rPr sz="1800" spc="-5" dirty="0" smtClean="0">
                <a:latin typeface="Consolas"/>
                <a:cs typeface="Consolas"/>
              </a:rPr>
              <a:t> </a:t>
            </a:r>
            <a:r>
              <a:rPr sz="1800" spc="-10" dirty="0" smtClean="0">
                <a:latin typeface="Consolas"/>
                <a:cs typeface="Consolas"/>
              </a:rPr>
              <a:t>nothing</a:t>
            </a:r>
            <a:r>
              <a:rPr sz="1800" spc="500" dirty="0" smtClean="0">
                <a:latin typeface="Consolas"/>
                <a:cs typeface="Consolas"/>
              </a:rPr>
              <a:t> </a:t>
            </a:r>
            <a:r>
              <a:rPr sz="1800" dirty="0" err="1" smtClean="0">
                <a:latin typeface="Consolas"/>
                <a:cs typeface="Consolas"/>
              </a:rPr>
              <a:t>nextConsumed</a:t>
            </a:r>
            <a:r>
              <a:rPr sz="1800" spc="-50" dirty="0" smtClean="0">
                <a:latin typeface="Consolas"/>
                <a:cs typeface="Consolas"/>
              </a:rPr>
              <a:t> =</a:t>
            </a:r>
            <a:r>
              <a:rPr sz="1800" dirty="0" smtClean="0">
                <a:latin typeface="Consolas"/>
                <a:cs typeface="Consolas"/>
              </a:rPr>
              <a:t>	</a:t>
            </a:r>
            <a:r>
              <a:rPr sz="1800" spc="-10" dirty="0" smtClean="0">
                <a:latin typeface="Consolas"/>
                <a:cs typeface="Consolas"/>
              </a:rPr>
              <a:t>buffer[out]; </a:t>
            </a:r>
            <a:r>
              <a:rPr sz="1800" dirty="0" smtClean="0">
                <a:latin typeface="Consolas"/>
                <a:cs typeface="Consolas"/>
              </a:rPr>
              <a:t>out</a:t>
            </a:r>
            <a:r>
              <a:rPr sz="1800" spc="-10" dirty="0" smtClean="0">
                <a:latin typeface="Consolas"/>
                <a:cs typeface="Consolas"/>
              </a:rPr>
              <a:t> </a:t>
            </a:r>
            <a:r>
              <a:rPr sz="1800" dirty="0" smtClean="0">
                <a:latin typeface="Consolas"/>
                <a:cs typeface="Consolas"/>
              </a:rPr>
              <a:t>=</a:t>
            </a:r>
            <a:r>
              <a:rPr sz="1800" spc="-10" dirty="0" smtClean="0">
                <a:latin typeface="Consolas"/>
                <a:cs typeface="Consolas"/>
              </a:rPr>
              <a:t> </a:t>
            </a:r>
            <a:r>
              <a:rPr sz="1800" dirty="0" smtClean="0">
                <a:latin typeface="Consolas"/>
                <a:cs typeface="Consolas"/>
              </a:rPr>
              <a:t>(out</a:t>
            </a:r>
            <a:r>
              <a:rPr sz="1800" spc="-10" dirty="0" smtClean="0">
                <a:latin typeface="Consolas"/>
                <a:cs typeface="Consolas"/>
              </a:rPr>
              <a:t> </a:t>
            </a:r>
            <a:r>
              <a:rPr sz="1800" dirty="0" smtClean="0">
                <a:latin typeface="Consolas"/>
                <a:cs typeface="Consolas"/>
              </a:rPr>
              <a:t>+</a:t>
            </a:r>
            <a:r>
              <a:rPr sz="1800" spc="-10" dirty="0" smtClean="0">
                <a:latin typeface="Consolas"/>
                <a:cs typeface="Consolas"/>
              </a:rPr>
              <a:t> </a:t>
            </a:r>
            <a:r>
              <a:rPr sz="1800" dirty="0" smtClean="0">
                <a:latin typeface="Consolas"/>
                <a:cs typeface="Consolas"/>
              </a:rPr>
              <a:t>1)</a:t>
            </a:r>
            <a:r>
              <a:rPr sz="1800" spc="-10" dirty="0" smtClean="0">
                <a:latin typeface="Consolas"/>
                <a:cs typeface="Consolas"/>
              </a:rPr>
              <a:t> </a:t>
            </a:r>
            <a:r>
              <a:rPr sz="1800" dirty="0" smtClean="0">
                <a:latin typeface="Consolas"/>
                <a:cs typeface="Consolas"/>
              </a:rPr>
              <a:t>%</a:t>
            </a:r>
            <a:r>
              <a:rPr sz="1800" spc="-10" dirty="0" smtClean="0">
                <a:latin typeface="Consolas"/>
                <a:cs typeface="Consolas"/>
              </a:rPr>
              <a:t> BUFFER_SIZE;</a:t>
            </a:r>
            <a:endParaRPr sz="1800" dirty="0" smtClean="0">
              <a:latin typeface="Consolas"/>
              <a:cs typeface="Consolas"/>
            </a:endParaRPr>
          </a:p>
          <a:p>
            <a:pPr marL="1665605">
              <a:lnSpc>
                <a:spcPct val="100000"/>
              </a:lnSpc>
              <a:spcBef>
                <a:spcPts val="430"/>
              </a:spcBef>
            </a:pPr>
            <a:r>
              <a:rPr sz="1800" spc="-10" dirty="0" smtClean="0">
                <a:latin typeface="Consolas"/>
                <a:cs typeface="Consolas"/>
              </a:rPr>
              <a:t>counter-</a:t>
            </a:r>
            <a:r>
              <a:rPr sz="1800" spc="-20" dirty="0">
                <a:latin typeface="Consolas"/>
                <a:cs typeface="Consolas"/>
              </a:rPr>
              <a:t>-</a:t>
            </a:r>
            <a:r>
              <a:rPr sz="1800" spc="-50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1665605">
              <a:lnSpc>
                <a:spcPct val="100000"/>
              </a:lnSpc>
              <a:spcBef>
                <a:spcPts val="434"/>
              </a:spcBef>
              <a:tabLst>
                <a:tab pos="2166620" algn="l"/>
              </a:tabLst>
            </a:pPr>
            <a:r>
              <a:rPr sz="1800" spc="-25" dirty="0">
                <a:latin typeface="Consolas"/>
                <a:cs typeface="Consolas"/>
              </a:rPr>
              <a:t>/*</a:t>
            </a:r>
            <a:r>
              <a:rPr sz="1800" dirty="0">
                <a:latin typeface="Consolas"/>
                <a:cs typeface="Consolas"/>
              </a:rPr>
              <a:t>	consume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the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item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in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nextConsumed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-25" dirty="0">
                <a:latin typeface="Consolas"/>
                <a:cs typeface="Consolas"/>
              </a:rPr>
              <a:t>*/</a:t>
            </a:r>
            <a:endParaRPr sz="1800" dirty="0">
              <a:latin typeface="Consolas"/>
              <a:cs typeface="Consolas"/>
            </a:endParaRPr>
          </a:p>
          <a:p>
            <a:pPr marL="1416050">
              <a:lnSpc>
                <a:spcPct val="100000"/>
              </a:lnSpc>
              <a:spcBef>
                <a:spcPts val="430"/>
              </a:spcBef>
            </a:pPr>
            <a:r>
              <a:rPr sz="1800" spc="-50" dirty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05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5-Synchronization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</TotalTime>
  <Words>6497</Words>
  <Application>Microsoft Office PowerPoint</Application>
  <PresentationFormat>On-screen Show (4:3)</PresentationFormat>
  <Paragraphs>1336</Paragraphs>
  <Slides>84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5" baseType="lpstr">
      <vt:lpstr>Arial</vt:lpstr>
      <vt:lpstr>Arial Black</vt:lpstr>
      <vt:lpstr>Calibri</vt:lpstr>
      <vt:lpstr>Consolas</vt:lpstr>
      <vt:lpstr>Courier New</vt:lpstr>
      <vt:lpstr>MT Extra</vt:lpstr>
      <vt:lpstr>Tahoma</vt:lpstr>
      <vt:lpstr>Times New Roman</vt:lpstr>
      <vt:lpstr>Verdana</vt:lpstr>
      <vt:lpstr>Wingdings</vt:lpstr>
      <vt:lpstr>Office Theme</vt:lpstr>
      <vt:lpstr>Operating Systems</vt:lpstr>
      <vt:lpstr>Synchronization</vt:lpstr>
      <vt:lpstr>Example: Too Much Milk</vt:lpstr>
      <vt:lpstr>Example: Money Flies Away …</vt:lpstr>
      <vt:lpstr>Example: Print Spooler</vt:lpstr>
      <vt:lpstr>Example: Print Spooler</vt:lpstr>
      <vt:lpstr>Example: Print Spooler</vt:lpstr>
      <vt:lpstr>Example: Producer/Consumer Problem</vt:lpstr>
      <vt:lpstr>Example: Producer/Consumer Problem</vt:lpstr>
      <vt:lpstr>Producer/Consumer Problem – Race Condition</vt:lpstr>
      <vt:lpstr>Race Condition</vt:lpstr>
      <vt:lpstr>Examples of Race Condition</vt:lpstr>
      <vt:lpstr>Critical-Section (CS) Problem</vt:lpstr>
      <vt:lpstr>Critical-Section (CS) – Example</vt:lpstr>
      <vt:lpstr>Critical-Section (CS)</vt:lpstr>
      <vt:lpstr>Requirements: Critical-Section (CS) Problem solution</vt:lpstr>
      <vt:lpstr>Requirements: Critical-Section Problem</vt:lpstr>
      <vt:lpstr>Requirements: Critical-Section Problem</vt:lpstr>
      <vt:lpstr>Software Solution – Lock Variables</vt:lpstr>
      <vt:lpstr>Lock Variables</vt:lpstr>
      <vt:lpstr>Lock Variables</vt:lpstr>
      <vt:lpstr>Software Solution – Strict Alternation</vt:lpstr>
      <vt:lpstr>Strict Alternation</vt:lpstr>
      <vt:lpstr>Strict Alternation</vt:lpstr>
      <vt:lpstr>Strict Alternation</vt:lpstr>
      <vt:lpstr>Strict Alternation</vt:lpstr>
      <vt:lpstr>Strict Alternation</vt:lpstr>
      <vt:lpstr>Yet Another Solution</vt:lpstr>
      <vt:lpstr>Yet Another Solution</vt:lpstr>
      <vt:lpstr>Peterson’s Algorithm</vt:lpstr>
      <vt:lpstr>Peterson’s Algorithm</vt:lpstr>
      <vt:lpstr>Peterson’s Algorithm</vt:lpstr>
      <vt:lpstr>Lamport’s Bakery Algorithm (For n processes)</vt:lpstr>
      <vt:lpstr>Lamport’s Bakery Algorithm</vt:lpstr>
      <vt:lpstr>CS Problem: Software-based Solutions</vt:lpstr>
      <vt:lpstr>Mutual Exclusion: Hardware Support</vt:lpstr>
      <vt:lpstr>Mutual Exclusion: Other Hardware Support</vt:lpstr>
      <vt:lpstr>Test and Set (TSL)</vt:lpstr>
      <vt:lpstr>Solution with TSL</vt:lpstr>
      <vt:lpstr>Solution with TSL</vt:lpstr>
      <vt:lpstr>PowerPoint Presentation</vt:lpstr>
      <vt:lpstr>PowerPoint Presentation</vt:lpstr>
      <vt:lpstr>Mutual Exclusion Using Machine Instructions</vt:lpstr>
      <vt:lpstr>Avoiding Starvation</vt:lpstr>
      <vt:lpstr>Priority Inversion</vt:lpstr>
      <vt:lpstr>Priority Inheritance</vt:lpstr>
      <vt:lpstr>Semaphores</vt:lpstr>
      <vt:lpstr>Semaphores</vt:lpstr>
      <vt:lpstr>Binary Semaphore</vt:lpstr>
      <vt:lpstr>Busy-waiting</vt:lpstr>
      <vt:lpstr>Busy-waiting</vt:lpstr>
      <vt:lpstr>Sleep/Block and Wakeup Implementation</vt:lpstr>
      <vt:lpstr>Binary Semaphore</vt:lpstr>
      <vt:lpstr>Counting Semaphore</vt:lpstr>
      <vt:lpstr>Critical Section Using Semaphores</vt:lpstr>
      <vt:lpstr>Process Synchronization</vt:lpstr>
      <vt:lpstr>Process Synchronization</vt:lpstr>
      <vt:lpstr>Process Synchronization</vt:lpstr>
      <vt:lpstr>Solution</vt:lpstr>
      <vt:lpstr>Bad Use of Semaphores Can Lead to Deadlocks!</vt:lpstr>
      <vt:lpstr>Synchronization Problems</vt:lpstr>
      <vt:lpstr>Producer/Consumer Problem Revisited</vt:lpstr>
      <vt:lpstr>Producer/Consumer Problem Revisited</vt:lpstr>
      <vt:lpstr>Producer/Consumer Problem Revisited</vt:lpstr>
      <vt:lpstr>Producer/Consumer Problem Revisited</vt:lpstr>
      <vt:lpstr>Changing Order of Semaphores</vt:lpstr>
      <vt:lpstr>Dining Philosophers Problem [E.W. Dijkstra, 1965]</vt:lpstr>
      <vt:lpstr>Dining Philosophers Problem: States and Properties</vt:lpstr>
      <vt:lpstr>Dining Philosophers Problem Using Semaphores</vt:lpstr>
      <vt:lpstr>Semaphores Summary</vt:lpstr>
      <vt:lpstr>Monitors</vt:lpstr>
      <vt:lpstr>Monitors</vt:lpstr>
      <vt:lpstr>Monitors</vt:lpstr>
      <vt:lpstr>Monitors</vt:lpstr>
      <vt:lpstr>Mutual Exclusion With a Monitor</vt:lpstr>
      <vt:lpstr>Monitors Example</vt:lpstr>
      <vt:lpstr>Condition Variables in Monitors</vt:lpstr>
      <vt:lpstr>Producer/Consumer Problem Revisited</vt:lpstr>
      <vt:lpstr>Signal Semantics</vt:lpstr>
      <vt:lpstr>Condition Variables vs. Semaphores</vt:lpstr>
      <vt:lpstr>Dining Philosophers Problem Revisited</vt:lpstr>
      <vt:lpstr>Condition Variables and Locks</vt:lpstr>
      <vt:lpstr>Condition Variables and Locks – Example</vt:lpstr>
      <vt:lpstr>Any Question So Far?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Chapter 5 - Synchronization.pptx</dc:title>
  <dc:creator>Adnan</dc:creator>
  <cp:lastModifiedBy>khwaja Bilal Hassan</cp:lastModifiedBy>
  <cp:revision>17</cp:revision>
  <dcterms:created xsi:type="dcterms:W3CDTF">2023-10-30T05:27:53Z</dcterms:created>
  <dcterms:modified xsi:type="dcterms:W3CDTF">2023-11-13T06:15:40Z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2020-01-27T00:00:00Z</vt:filetime>
  </property>
  <property fmtid="{D5CDD505-2E9C-101B-9397-08002B2CF9AE}" pid="3" name="LastSaved">
    <vt:filetime>2023-10-30T00:00:00Z</vt:filetime>
  </property>
  <property fmtid="{D5CDD505-2E9C-101B-9397-08002B2CF9AE}" pid="4" name="Producer">
    <vt:lpwstr>Microsoft: Print To PDF</vt:lpwstr>
  </property>
</Properties>
</file>