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0" r:id="rId26"/>
    <p:sldId id="309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Hassan" userId="5372b428-f96d-400a-ab0b-8ec409fc9e52" providerId="ADAL" clId="{7A6D471B-878C-4611-8933-2EAA14F27480}"/>
    <pc:docChg chg="modSld">
      <pc:chgData name="Bilal Hassan" userId="5372b428-f96d-400a-ab0b-8ec409fc9e52" providerId="ADAL" clId="{7A6D471B-878C-4611-8933-2EAA14F27480}" dt="2024-04-30T04:49:31.033" v="3" actId="20577"/>
      <pc:docMkLst>
        <pc:docMk/>
      </pc:docMkLst>
      <pc:sldChg chg="modSp mod">
        <pc:chgData name="Bilal Hassan" userId="5372b428-f96d-400a-ab0b-8ec409fc9e52" providerId="ADAL" clId="{7A6D471B-878C-4611-8933-2EAA14F27480}" dt="2024-04-30T04:49:31.033" v="3" actId="20577"/>
        <pc:sldMkLst>
          <pc:docMk/>
          <pc:sldMk cId="0" sldId="260"/>
        </pc:sldMkLst>
        <pc:spChg chg="mod">
          <ac:chgData name="Bilal Hassan" userId="5372b428-f96d-400a-ab0b-8ec409fc9e52" providerId="ADAL" clId="{7A6D471B-878C-4611-8933-2EAA14F27480}" dt="2024-04-30T04:49:31.033" v="3" actId="20577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7AFA-D2AD-4EA6-BACD-7F89E4017B1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E2BD-4B9A-4071-81EE-9732CB4D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790" dirty="0" err="1">
                <a:solidFill>
                  <a:srgbClr val="009900"/>
                </a:solidFill>
                <a:latin typeface="Verdana"/>
                <a:cs typeface="Verdana"/>
              </a:rPr>
              <a:t>ssigne</a:t>
            </a:r>
            <a:r>
              <a:rPr lang="en-US" sz="1200" i="1" spc="-790" dirty="0">
                <a:solidFill>
                  <a:srgbClr val="009900"/>
                </a:solidFill>
                <a:latin typeface="Verdana"/>
                <a:cs typeface="Verdana"/>
              </a:rPr>
              <a:t>      d</a:t>
            </a:r>
            <a:endParaRPr lang="en-US" sz="12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E2BD-4B9A-4071-81EE-9732CB4D6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/>
                <a:cs typeface="Tahoma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E2BD-4B9A-4071-81EE-9732CB4D61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u="heavy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u="heavy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u="heavy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u="heavy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1 1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0 0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1 1</a:t>
            </a:r>
          </a:p>
          <a:p>
            <a:pPr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E2BD-4B9A-4071-81EE-9732CB4D61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∀� �(�)∀ for every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E2BD-4B9A-4071-81EE-9732CB4D61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1812" y="3951732"/>
            <a:ext cx="8642985" cy="13970"/>
          </a:xfrm>
          <a:custGeom>
            <a:avLst/>
            <a:gdLst/>
            <a:ahLst/>
            <a:cxnLst/>
            <a:rect l="l" t="t" r="r" b="b"/>
            <a:pathLst>
              <a:path w="8642985" h="13970">
                <a:moveTo>
                  <a:pt x="8642604" y="13716"/>
                </a:moveTo>
                <a:lnTo>
                  <a:pt x="0" y="13716"/>
                </a:lnTo>
                <a:lnTo>
                  <a:pt x="0" y="0"/>
                </a:lnTo>
                <a:lnTo>
                  <a:pt x="8642604" y="0"/>
                </a:lnTo>
                <a:lnTo>
                  <a:pt x="86426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6674" y="2809842"/>
            <a:ext cx="298505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8660" y="1504187"/>
            <a:ext cx="8642985" cy="12700"/>
          </a:xfrm>
          <a:custGeom>
            <a:avLst/>
            <a:gdLst/>
            <a:ahLst/>
            <a:cxnLst/>
            <a:rect l="l" t="t" r="r" b="b"/>
            <a:pathLst>
              <a:path w="8642985" h="12700">
                <a:moveTo>
                  <a:pt x="8642604" y="12191"/>
                </a:moveTo>
                <a:lnTo>
                  <a:pt x="0" y="12191"/>
                </a:lnTo>
                <a:lnTo>
                  <a:pt x="0" y="0"/>
                </a:lnTo>
                <a:lnTo>
                  <a:pt x="8642604" y="0"/>
                </a:lnTo>
                <a:lnTo>
                  <a:pt x="864260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6920" y="2331535"/>
            <a:ext cx="5138420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9087" y="6871149"/>
            <a:ext cx="90614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97129" y="6871149"/>
            <a:ext cx="2736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7.jpg"/><Relationship Id="rId9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6674" y="2809842"/>
            <a:ext cx="298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70BF"/>
                </a:solidFill>
                <a:latin typeface="Tahoma"/>
                <a:cs typeface="Tahoma"/>
              </a:rPr>
              <a:t>Operating</a:t>
            </a:r>
            <a:r>
              <a:rPr sz="28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70BF"/>
                </a:solidFill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6039" y="6733913"/>
            <a:ext cx="906144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6-Deadlock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1026" y="6733913"/>
            <a:ext cx="12318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106" y="4205785"/>
            <a:ext cx="17284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Tahoma"/>
                <a:cs typeface="Tahoma"/>
              </a:rPr>
              <a:t>6.</a:t>
            </a:r>
            <a:r>
              <a:rPr sz="2100" b="1" spc="-45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Deadlocks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176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Deadlock</a:t>
            </a:r>
            <a:r>
              <a:rPr spc="30" dirty="0"/>
              <a:t> </a:t>
            </a:r>
            <a:r>
              <a:rPr spc="-5" dirty="0"/>
              <a:t>Prevention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305800" cy="37712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AutoNum type="arabicPeriod" startAt="3"/>
              <a:tabLst>
                <a:tab pos="469265" algn="l"/>
                <a:tab pos="470534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No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Preemption</a:t>
            </a:r>
            <a:endParaRPr sz="2100">
              <a:latin typeface="Tahoma"/>
              <a:cs typeface="Tahoma"/>
            </a:endParaRPr>
          </a:p>
          <a:p>
            <a:pPr marL="756285" marR="45847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holds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some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another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cannot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immediately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allocated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release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all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held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them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again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Risk </a:t>
            </a:r>
            <a:r>
              <a:rPr sz="1700" spc="-10" dirty="0">
                <a:latin typeface="Tahoma"/>
                <a:cs typeface="Tahoma"/>
              </a:rPr>
              <a:t>for</a:t>
            </a:r>
            <a:r>
              <a:rPr sz="1700" spc="-5" dirty="0">
                <a:latin typeface="Tahoma"/>
                <a:cs typeface="Tahoma"/>
              </a:rPr>
              <a:t> starvation!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469265" algn="l"/>
                <a:tab pos="470534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Circular</a:t>
            </a:r>
            <a:r>
              <a:rPr sz="21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Impose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total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ordering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10" dirty="0">
                <a:latin typeface="Tahoma"/>
                <a:cs typeface="Tahoma"/>
              </a:rPr>
              <a:t> all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types</a:t>
            </a:r>
            <a:endParaRPr sz="19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Require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that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each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requests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increasing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order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enumeration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For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example,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e.g.,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first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tape,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then the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disk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507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spc="5" dirty="0"/>
              <a:t> </a:t>
            </a:r>
            <a:r>
              <a:rPr spc="-5" dirty="0"/>
              <a:t>Allocation:</a:t>
            </a:r>
            <a:r>
              <a:rPr spc="-10" dirty="0"/>
              <a:t> </a:t>
            </a:r>
            <a:r>
              <a:rPr spc="-5" dirty="0"/>
              <a:t>System</a:t>
            </a:r>
            <a:r>
              <a:rPr spc="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884" y="1547597"/>
            <a:ext cx="7896225" cy="32378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67665" algn="l"/>
                <a:tab pos="3683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types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</a:t>
            </a:r>
            <a:r>
              <a:rPr sz="2100" baseline="-19841" dirty="0">
                <a:latin typeface="Tahoma"/>
                <a:cs typeface="Tahoma"/>
              </a:rPr>
              <a:t>1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</a:t>
            </a:r>
            <a:r>
              <a:rPr sz="2100" baseline="-19841" dirty="0">
                <a:latin typeface="Tahoma"/>
                <a:cs typeface="Tahoma"/>
              </a:rPr>
              <a:t>2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.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.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.,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</a:t>
            </a:r>
            <a:r>
              <a:rPr sz="2100" spc="-7" baseline="-19841" dirty="0">
                <a:latin typeface="Tahoma"/>
                <a:cs typeface="Tahoma"/>
              </a:rPr>
              <a:t>m</a:t>
            </a:r>
            <a:endParaRPr sz="2100" baseline="-19841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For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example,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CPU,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space,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devices,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files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Each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type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300" baseline="-200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has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315" baseline="-2000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instances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67665" marR="17780" indent="-34290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100" spc="-10" dirty="0">
                <a:latin typeface="Tahoma"/>
                <a:cs typeface="Tahoma"/>
              </a:rPr>
              <a:t>Each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utilizes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follows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(as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discussed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dining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philosophers):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(hungry)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dirty="0">
                <a:latin typeface="Tahoma"/>
                <a:cs typeface="Tahoma"/>
              </a:rPr>
              <a:t>Use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(eat)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Release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139" y="4019084"/>
            <a:ext cx="2565421" cy="26312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14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spc="-15" dirty="0"/>
              <a:t> </a:t>
            </a:r>
            <a:r>
              <a:rPr spc="-5" dirty="0"/>
              <a:t>Allocation</a:t>
            </a:r>
            <a:r>
              <a:rPr spc="-15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083" y="1613410"/>
            <a:ext cx="5121275" cy="352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 </a:t>
            </a:r>
            <a:r>
              <a:rPr sz="2100" spc="-5" dirty="0">
                <a:latin typeface="Tahoma"/>
                <a:cs typeface="Tahoma"/>
              </a:rPr>
              <a:t>of vertices </a:t>
            </a:r>
            <a:r>
              <a:rPr sz="2100" dirty="0">
                <a:latin typeface="Tahoma"/>
                <a:cs typeface="Tahoma"/>
              </a:rPr>
              <a:t>V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set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edges </a:t>
            </a:r>
            <a:r>
              <a:rPr sz="2100" dirty="0">
                <a:latin typeface="Tahoma"/>
                <a:cs typeface="Tahoma"/>
              </a:rPr>
              <a:t>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ahoma"/>
              <a:cs typeface="Tahoma"/>
            </a:endParaRPr>
          </a:p>
          <a:p>
            <a:pPr marL="419734" indent="-344170">
              <a:lnSpc>
                <a:spcPct val="100000"/>
              </a:lnSpc>
              <a:buChar char="•"/>
              <a:tabLst>
                <a:tab pos="419734" algn="l"/>
                <a:tab pos="420370" algn="l"/>
              </a:tabLst>
            </a:pPr>
            <a:r>
              <a:rPr sz="2100" dirty="0">
                <a:latin typeface="Tahoma"/>
                <a:cs typeface="Tahoma"/>
              </a:rPr>
              <a:t>V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partitioned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sets</a:t>
            </a:r>
            <a:endParaRPr sz="2100">
              <a:latin typeface="Tahoma"/>
              <a:cs typeface="Tahoma"/>
            </a:endParaRPr>
          </a:p>
          <a:p>
            <a:pPr marL="8197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819785" algn="l"/>
                <a:tab pos="820419" algn="l"/>
              </a:tabLst>
            </a:pPr>
            <a:r>
              <a:rPr sz="1900" spc="-5" dirty="0">
                <a:latin typeface="Tahoma"/>
                <a:cs typeface="Tahoma"/>
              </a:rPr>
              <a:t>P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{P</a:t>
            </a:r>
            <a:r>
              <a:rPr sz="1875" spc="-7" baseline="-20000" dirty="0">
                <a:latin typeface="Tahoma"/>
                <a:cs typeface="Tahoma"/>
              </a:rPr>
              <a:t>1</a:t>
            </a:r>
            <a:r>
              <a:rPr sz="1900" spc="-5" dirty="0">
                <a:latin typeface="Tahoma"/>
                <a:cs typeface="Tahoma"/>
              </a:rPr>
              <a:t>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2</a:t>
            </a:r>
            <a:r>
              <a:rPr sz="1900" dirty="0">
                <a:latin typeface="Tahoma"/>
                <a:cs typeface="Tahoma"/>
              </a:rPr>
              <a:t>, …,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n</a:t>
            </a:r>
            <a:r>
              <a:rPr sz="1900" spc="-5" dirty="0">
                <a:latin typeface="Tahoma"/>
                <a:cs typeface="Tahoma"/>
              </a:rPr>
              <a:t>}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set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819785" marR="99060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819785" algn="l"/>
                <a:tab pos="820419" algn="l"/>
              </a:tabLst>
            </a:pPr>
            <a:r>
              <a:rPr sz="1900" spc="-5" dirty="0">
                <a:latin typeface="Tahoma"/>
                <a:cs typeface="Tahoma"/>
              </a:rPr>
              <a:t>R = {R</a:t>
            </a:r>
            <a:r>
              <a:rPr sz="1875" spc="-7" baseline="-20000" dirty="0">
                <a:latin typeface="Tahoma"/>
                <a:cs typeface="Tahoma"/>
              </a:rPr>
              <a:t>1</a:t>
            </a:r>
            <a:r>
              <a:rPr sz="1900" spc="-5" dirty="0">
                <a:latin typeface="Tahoma"/>
                <a:cs typeface="Tahoma"/>
              </a:rPr>
              <a:t>, </a:t>
            </a:r>
            <a:r>
              <a:rPr sz="1900" dirty="0">
                <a:latin typeface="Tahoma"/>
                <a:cs typeface="Tahoma"/>
              </a:rPr>
              <a:t>R</a:t>
            </a:r>
            <a:r>
              <a:rPr sz="1875" baseline="-20000" dirty="0">
                <a:latin typeface="Tahoma"/>
                <a:cs typeface="Tahoma"/>
              </a:rPr>
              <a:t>2</a:t>
            </a:r>
            <a:r>
              <a:rPr sz="1900" dirty="0">
                <a:latin typeface="Tahoma"/>
                <a:cs typeface="Tahoma"/>
              </a:rPr>
              <a:t>, …, R</a:t>
            </a:r>
            <a:r>
              <a:rPr sz="1875" baseline="-20000" dirty="0">
                <a:latin typeface="Tahoma"/>
                <a:cs typeface="Tahoma"/>
              </a:rPr>
              <a:t>m</a:t>
            </a:r>
            <a:r>
              <a:rPr sz="1900" dirty="0">
                <a:latin typeface="Tahoma"/>
                <a:cs typeface="Tahoma"/>
              </a:rPr>
              <a:t>} </a:t>
            </a:r>
            <a:r>
              <a:rPr sz="1900" spc="-5" dirty="0">
                <a:latin typeface="Tahoma"/>
                <a:cs typeface="Tahoma"/>
              </a:rPr>
              <a:t>the </a:t>
            </a:r>
            <a:r>
              <a:rPr sz="1900" dirty="0">
                <a:latin typeface="Tahoma"/>
                <a:cs typeface="Tahoma"/>
              </a:rPr>
              <a:t>set of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resource </a:t>
            </a:r>
            <a:r>
              <a:rPr sz="1900" spc="-58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types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650">
              <a:latin typeface="Tahoma"/>
              <a:cs typeface="Tahoma"/>
            </a:endParaRPr>
          </a:p>
          <a:p>
            <a:pPr marL="419734" indent="-344170">
              <a:lnSpc>
                <a:spcPct val="100000"/>
              </a:lnSpc>
              <a:buChar char="•"/>
              <a:tabLst>
                <a:tab pos="419734" algn="l"/>
                <a:tab pos="420370" algn="l"/>
              </a:tabLst>
            </a:pPr>
            <a:r>
              <a:rPr sz="2100" spc="-5" dirty="0">
                <a:latin typeface="Tahoma"/>
                <a:cs typeface="Tahoma"/>
              </a:rPr>
              <a:t>Request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edge: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i </a:t>
            </a:r>
            <a:r>
              <a:rPr sz="2100" dirty="0">
                <a:latin typeface="Symbol"/>
                <a:cs typeface="Symbol"/>
              </a:rPr>
              <a:t>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R</a:t>
            </a:r>
            <a:r>
              <a:rPr sz="2100" baseline="-19841" dirty="0">
                <a:latin typeface="Tahoma"/>
                <a:cs typeface="Tahoma"/>
              </a:rPr>
              <a:t>j</a:t>
            </a:r>
            <a:endParaRPr sz="2100" baseline="-19841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•"/>
            </a:pPr>
            <a:endParaRPr sz="2650">
              <a:latin typeface="Tahoma"/>
              <a:cs typeface="Tahoma"/>
            </a:endParaRPr>
          </a:p>
          <a:p>
            <a:pPr marL="419734" indent="-344170">
              <a:lnSpc>
                <a:spcPct val="100000"/>
              </a:lnSpc>
              <a:buChar char="•"/>
              <a:tabLst>
                <a:tab pos="419734" algn="l"/>
                <a:tab pos="420370" algn="l"/>
              </a:tabLst>
            </a:pPr>
            <a:r>
              <a:rPr sz="2100" spc="-5" dirty="0">
                <a:latin typeface="Tahoma"/>
                <a:cs typeface="Tahoma"/>
              </a:rPr>
              <a:t>Assignment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edge: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R</a:t>
            </a:r>
            <a:r>
              <a:rPr sz="2100" spc="7" baseline="-19841" dirty="0">
                <a:latin typeface="Tahoma"/>
                <a:cs typeface="Tahoma"/>
              </a:rPr>
              <a:t>j</a:t>
            </a:r>
            <a:r>
              <a:rPr sz="2100" spc="307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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-7" baseline="-19841" dirty="0">
                <a:latin typeface="Tahoma"/>
                <a:cs typeface="Tahoma"/>
              </a:rPr>
              <a:t>i</a:t>
            </a:r>
            <a:endParaRPr sz="2100" baseline="-19841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3139" y="1792153"/>
            <a:ext cx="3186683" cy="46705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887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 Allocation</a:t>
            </a:r>
            <a:r>
              <a:rPr spc="-10" dirty="0"/>
              <a:t> </a:t>
            </a:r>
            <a:r>
              <a:rPr spc="-5" dirty="0"/>
              <a:t>Graph</a:t>
            </a:r>
            <a:r>
              <a:rPr spc="20" dirty="0"/>
              <a:t> </a:t>
            </a:r>
            <a:r>
              <a:rPr spc="-5" dirty="0"/>
              <a:t>– 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807" y="1857755"/>
            <a:ext cx="1637030" cy="1489075"/>
            <a:chOff x="1892807" y="1857755"/>
            <a:chExt cx="1637030" cy="14890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073" y="1868424"/>
              <a:ext cx="1387275" cy="13788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92807" y="1857755"/>
              <a:ext cx="1637030" cy="1489075"/>
            </a:xfrm>
            <a:custGeom>
              <a:avLst/>
              <a:gdLst/>
              <a:ahLst/>
              <a:cxnLst/>
              <a:rect l="l" t="t" r="r" b="b"/>
              <a:pathLst>
                <a:path w="1637029" h="1489075">
                  <a:moveTo>
                    <a:pt x="1636776" y="1488948"/>
                  </a:moveTo>
                  <a:lnTo>
                    <a:pt x="0" y="1488948"/>
                  </a:lnTo>
                  <a:lnTo>
                    <a:pt x="0" y="0"/>
                  </a:lnTo>
                  <a:lnTo>
                    <a:pt x="1636776" y="0"/>
                  </a:lnTo>
                  <a:lnTo>
                    <a:pt x="1636776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1479804"/>
                  </a:lnTo>
                  <a:lnTo>
                    <a:pt x="4572" y="1479804"/>
                  </a:lnTo>
                  <a:lnTo>
                    <a:pt x="9144" y="1484376"/>
                  </a:lnTo>
                  <a:lnTo>
                    <a:pt x="1636776" y="1484376"/>
                  </a:lnTo>
                  <a:lnTo>
                    <a:pt x="1636776" y="1488948"/>
                  </a:lnTo>
                  <a:close/>
                </a:path>
                <a:path w="1637029" h="14890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1637029" h="1489075">
                  <a:moveTo>
                    <a:pt x="1627632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1627632" y="4572"/>
                  </a:lnTo>
                  <a:lnTo>
                    <a:pt x="1627632" y="10668"/>
                  </a:lnTo>
                  <a:close/>
                </a:path>
                <a:path w="1637029" h="1489075">
                  <a:moveTo>
                    <a:pt x="1627632" y="1484376"/>
                  </a:moveTo>
                  <a:lnTo>
                    <a:pt x="1627632" y="4572"/>
                  </a:lnTo>
                  <a:lnTo>
                    <a:pt x="1632204" y="10668"/>
                  </a:lnTo>
                  <a:lnTo>
                    <a:pt x="1636776" y="10668"/>
                  </a:lnTo>
                  <a:lnTo>
                    <a:pt x="1636776" y="1479804"/>
                  </a:lnTo>
                  <a:lnTo>
                    <a:pt x="1632204" y="1479804"/>
                  </a:lnTo>
                  <a:lnTo>
                    <a:pt x="1627632" y="1484376"/>
                  </a:lnTo>
                  <a:close/>
                </a:path>
                <a:path w="1637029" h="1489075">
                  <a:moveTo>
                    <a:pt x="1636776" y="10668"/>
                  </a:moveTo>
                  <a:lnTo>
                    <a:pt x="1632204" y="10668"/>
                  </a:lnTo>
                  <a:lnTo>
                    <a:pt x="1627632" y="4572"/>
                  </a:lnTo>
                  <a:lnTo>
                    <a:pt x="1636776" y="4572"/>
                  </a:lnTo>
                  <a:lnTo>
                    <a:pt x="1636776" y="10668"/>
                  </a:lnTo>
                  <a:close/>
                </a:path>
                <a:path w="1637029" h="1489075">
                  <a:moveTo>
                    <a:pt x="9144" y="1484376"/>
                  </a:moveTo>
                  <a:lnTo>
                    <a:pt x="4572" y="1479804"/>
                  </a:lnTo>
                  <a:lnTo>
                    <a:pt x="9144" y="1479804"/>
                  </a:lnTo>
                  <a:lnTo>
                    <a:pt x="9144" y="1484376"/>
                  </a:lnTo>
                  <a:close/>
                </a:path>
                <a:path w="1637029" h="1489075">
                  <a:moveTo>
                    <a:pt x="1627632" y="1484376"/>
                  </a:moveTo>
                  <a:lnTo>
                    <a:pt x="9144" y="1484376"/>
                  </a:lnTo>
                  <a:lnTo>
                    <a:pt x="9144" y="1479804"/>
                  </a:lnTo>
                  <a:lnTo>
                    <a:pt x="1627632" y="1479804"/>
                  </a:lnTo>
                  <a:lnTo>
                    <a:pt x="1627632" y="1484376"/>
                  </a:lnTo>
                  <a:close/>
                </a:path>
                <a:path w="1637029" h="1489075">
                  <a:moveTo>
                    <a:pt x="1636776" y="1484376"/>
                  </a:moveTo>
                  <a:lnTo>
                    <a:pt x="1627632" y="1484376"/>
                  </a:lnTo>
                  <a:lnTo>
                    <a:pt x="1632204" y="1479804"/>
                  </a:lnTo>
                  <a:lnTo>
                    <a:pt x="1636776" y="1479804"/>
                  </a:lnTo>
                  <a:lnTo>
                    <a:pt x="1636776" y="148437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71772" y="1857755"/>
            <a:ext cx="1544320" cy="1489075"/>
            <a:chOff x="4271772" y="1857755"/>
            <a:chExt cx="1544320" cy="14890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4245" y="1868424"/>
              <a:ext cx="1383956" cy="13788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71772" y="1857755"/>
              <a:ext cx="1544320" cy="1489075"/>
            </a:xfrm>
            <a:custGeom>
              <a:avLst/>
              <a:gdLst/>
              <a:ahLst/>
              <a:cxnLst/>
              <a:rect l="l" t="t" r="r" b="b"/>
              <a:pathLst>
                <a:path w="1544320" h="1489075">
                  <a:moveTo>
                    <a:pt x="1543812" y="1488948"/>
                  </a:moveTo>
                  <a:lnTo>
                    <a:pt x="0" y="1488948"/>
                  </a:lnTo>
                  <a:lnTo>
                    <a:pt x="0" y="0"/>
                  </a:lnTo>
                  <a:lnTo>
                    <a:pt x="1543812" y="0"/>
                  </a:lnTo>
                  <a:lnTo>
                    <a:pt x="1543812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1479804"/>
                  </a:lnTo>
                  <a:lnTo>
                    <a:pt x="6096" y="1479804"/>
                  </a:lnTo>
                  <a:lnTo>
                    <a:pt x="10668" y="1484376"/>
                  </a:lnTo>
                  <a:lnTo>
                    <a:pt x="1543812" y="1484376"/>
                  </a:lnTo>
                  <a:lnTo>
                    <a:pt x="1543812" y="1488948"/>
                  </a:lnTo>
                  <a:close/>
                </a:path>
                <a:path w="1544320" h="1489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544320" h="1489075">
                  <a:moveTo>
                    <a:pt x="1534667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34667" y="4572"/>
                  </a:lnTo>
                  <a:lnTo>
                    <a:pt x="1534667" y="10668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534667" y="4572"/>
                  </a:lnTo>
                  <a:lnTo>
                    <a:pt x="1539240" y="10668"/>
                  </a:lnTo>
                  <a:lnTo>
                    <a:pt x="1543812" y="10668"/>
                  </a:lnTo>
                  <a:lnTo>
                    <a:pt x="1543812" y="1479804"/>
                  </a:lnTo>
                  <a:lnTo>
                    <a:pt x="1539240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10668"/>
                  </a:moveTo>
                  <a:lnTo>
                    <a:pt x="1539240" y="10668"/>
                  </a:lnTo>
                  <a:lnTo>
                    <a:pt x="1534667" y="4572"/>
                  </a:lnTo>
                  <a:lnTo>
                    <a:pt x="1543812" y="4572"/>
                  </a:lnTo>
                  <a:lnTo>
                    <a:pt x="1543812" y="10668"/>
                  </a:lnTo>
                  <a:close/>
                </a:path>
                <a:path w="1544320" h="1489075">
                  <a:moveTo>
                    <a:pt x="10668" y="1484376"/>
                  </a:moveTo>
                  <a:lnTo>
                    <a:pt x="6096" y="1479804"/>
                  </a:lnTo>
                  <a:lnTo>
                    <a:pt x="10668" y="1479804"/>
                  </a:lnTo>
                  <a:lnTo>
                    <a:pt x="10668" y="1484376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0668" y="1484376"/>
                  </a:lnTo>
                  <a:lnTo>
                    <a:pt x="10668" y="1479804"/>
                  </a:lnTo>
                  <a:lnTo>
                    <a:pt x="1534667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1484376"/>
                  </a:moveTo>
                  <a:lnTo>
                    <a:pt x="1534667" y="1484376"/>
                  </a:lnTo>
                  <a:lnTo>
                    <a:pt x="1539240" y="1479804"/>
                  </a:lnTo>
                  <a:lnTo>
                    <a:pt x="1543812" y="1479804"/>
                  </a:lnTo>
                  <a:lnTo>
                    <a:pt x="1543812" y="14843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33971" y="1857755"/>
            <a:ext cx="1544320" cy="1489075"/>
            <a:chOff x="6633971" y="1857755"/>
            <a:chExt cx="1544320" cy="148907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6445" y="1868424"/>
              <a:ext cx="1383956" cy="13788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33971" y="1857755"/>
              <a:ext cx="1544320" cy="1489075"/>
            </a:xfrm>
            <a:custGeom>
              <a:avLst/>
              <a:gdLst/>
              <a:ahLst/>
              <a:cxnLst/>
              <a:rect l="l" t="t" r="r" b="b"/>
              <a:pathLst>
                <a:path w="1544320" h="1489075">
                  <a:moveTo>
                    <a:pt x="1543812" y="1488948"/>
                  </a:moveTo>
                  <a:lnTo>
                    <a:pt x="0" y="1488948"/>
                  </a:lnTo>
                  <a:lnTo>
                    <a:pt x="0" y="0"/>
                  </a:lnTo>
                  <a:lnTo>
                    <a:pt x="1543812" y="0"/>
                  </a:lnTo>
                  <a:lnTo>
                    <a:pt x="1543812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1479804"/>
                  </a:lnTo>
                  <a:lnTo>
                    <a:pt x="6096" y="1479804"/>
                  </a:lnTo>
                  <a:lnTo>
                    <a:pt x="10668" y="1484376"/>
                  </a:lnTo>
                  <a:lnTo>
                    <a:pt x="1543812" y="1484376"/>
                  </a:lnTo>
                  <a:lnTo>
                    <a:pt x="1543812" y="1488948"/>
                  </a:lnTo>
                  <a:close/>
                </a:path>
                <a:path w="1544320" h="1489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544320" h="1489075">
                  <a:moveTo>
                    <a:pt x="1534667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34667" y="4572"/>
                  </a:lnTo>
                  <a:lnTo>
                    <a:pt x="1534667" y="10668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534667" y="4572"/>
                  </a:lnTo>
                  <a:lnTo>
                    <a:pt x="1539240" y="10668"/>
                  </a:lnTo>
                  <a:lnTo>
                    <a:pt x="1543812" y="10668"/>
                  </a:lnTo>
                  <a:lnTo>
                    <a:pt x="1543812" y="1479804"/>
                  </a:lnTo>
                  <a:lnTo>
                    <a:pt x="1539240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10668"/>
                  </a:moveTo>
                  <a:lnTo>
                    <a:pt x="1539240" y="10668"/>
                  </a:lnTo>
                  <a:lnTo>
                    <a:pt x="1534667" y="4572"/>
                  </a:lnTo>
                  <a:lnTo>
                    <a:pt x="1543812" y="4572"/>
                  </a:lnTo>
                  <a:lnTo>
                    <a:pt x="1543812" y="10668"/>
                  </a:lnTo>
                  <a:close/>
                </a:path>
                <a:path w="1544320" h="1489075">
                  <a:moveTo>
                    <a:pt x="10668" y="1484376"/>
                  </a:moveTo>
                  <a:lnTo>
                    <a:pt x="6096" y="1479804"/>
                  </a:lnTo>
                  <a:lnTo>
                    <a:pt x="10668" y="1479804"/>
                  </a:lnTo>
                  <a:lnTo>
                    <a:pt x="10668" y="1484376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0668" y="1484376"/>
                  </a:lnTo>
                  <a:lnTo>
                    <a:pt x="10668" y="1479804"/>
                  </a:lnTo>
                  <a:lnTo>
                    <a:pt x="1534667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1484376"/>
                  </a:moveTo>
                  <a:lnTo>
                    <a:pt x="1534667" y="1484376"/>
                  </a:lnTo>
                  <a:lnTo>
                    <a:pt x="1539240" y="1479804"/>
                  </a:lnTo>
                  <a:lnTo>
                    <a:pt x="1543812" y="1479804"/>
                  </a:lnTo>
                  <a:lnTo>
                    <a:pt x="1543812" y="14843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4195" y="1464117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33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3109" y="1499092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5302" y="149909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52372" y="3525011"/>
            <a:ext cx="2857500" cy="3028315"/>
            <a:chOff x="1452372" y="3525011"/>
            <a:chExt cx="2857500" cy="30283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328" y="3553968"/>
              <a:ext cx="2620394" cy="5334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52372" y="3525011"/>
              <a:ext cx="2857500" cy="589915"/>
            </a:xfrm>
            <a:custGeom>
              <a:avLst/>
              <a:gdLst/>
              <a:ahLst/>
              <a:cxnLst/>
              <a:rect l="l" t="t" r="r" b="b"/>
              <a:pathLst>
                <a:path w="2857500" h="589914">
                  <a:moveTo>
                    <a:pt x="2857500" y="589787"/>
                  </a:moveTo>
                  <a:lnTo>
                    <a:pt x="0" y="589787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562356"/>
                  </a:lnTo>
                  <a:lnTo>
                    <a:pt x="15240" y="562356"/>
                  </a:lnTo>
                  <a:lnTo>
                    <a:pt x="28956" y="576072"/>
                  </a:lnTo>
                  <a:lnTo>
                    <a:pt x="2857500" y="576072"/>
                  </a:lnTo>
                  <a:lnTo>
                    <a:pt x="2857500" y="589787"/>
                  </a:lnTo>
                  <a:close/>
                </a:path>
                <a:path w="2857500" h="589914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857500" h="589914">
                  <a:moveTo>
                    <a:pt x="2830068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830068" y="13716"/>
                  </a:lnTo>
                  <a:lnTo>
                    <a:pt x="2830068" y="28956"/>
                  </a:lnTo>
                  <a:close/>
                </a:path>
                <a:path w="2857500" h="589914">
                  <a:moveTo>
                    <a:pt x="2830068" y="576072"/>
                  </a:moveTo>
                  <a:lnTo>
                    <a:pt x="2830068" y="13716"/>
                  </a:lnTo>
                  <a:lnTo>
                    <a:pt x="2843784" y="28956"/>
                  </a:lnTo>
                  <a:lnTo>
                    <a:pt x="2857500" y="28956"/>
                  </a:lnTo>
                  <a:lnTo>
                    <a:pt x="2857500" y="562356"/>
                  </a:lnTo>
                  <a:lnTo>
                    <a:pt x="2843784" y="562356"/>
                  </a:lnTo>
                  <a:lnTo>
                    <a:pt x="2830068" y="576072"/>
                  </a:lnTo>
                  <a:close/>
                </a:path>
                <a:path w="2857500" h="589914">
                  <a:moveTo>
                    <a:pt x="2857500" y="28956"/>
                  </a:moveTo>
                  <a:lnTo>
                    <a:pt x="2843784" y="28956"/>
                  </a:lnTo>
                  <a:lnTo>
                    <a:pt x="2830068" y="13716"/>
                  </a:lnTo>
                  <a:lnTo>
                    <a:pt x="2857500" y="13716"/>
                  </a:lnTo>
                  <a:lnTo>
                    <a:pt x="2857500" y="28956"/>
                  </a:lnTo>
                  <a:close/>
                </a:path>
                <a:path w="2857500" h="589914">
                  <a:moveTo>
                    <a:pt x="28956" y="576072"/>
                  </a:moveTo>
                  <a:lnTo>
                    <a:pt x="15240" y="562356"/>
                  </a:lnTo>
                  <a:lnTo>
                    <a:pt x="28956" y="562356"/>
                  </a:lnTo>
                  <a:lnTo>
                    <a:pt x="28956" y="576072"/>
                  </a:lnTo>
                  <a:close/>
                </a:path>
                <a:path w="2857500" h="589914">
                  <a:moveTo>
                    <a:pt x="2830068" y="576072"/>
                  </a:moveTo>
                  <a:lnTo>
                    <a:pt x="28956" y="576072"/>
                  </a:lnTo>
                  <a:lnTo>
                    <a:pt x="28956" y="562356"/>
                  </a:lnTo>
                  <a:lnTo>
                    <a:pt x="2830068" y="562356"/>
                  </a:lnTo>
                  <a:lnTo>
                    <a:pt x="2830068" y="576072"/>
                  </a:lnTo>
                  <a:close/>
                </a:path>
                <a:path w="2857500" h="589914">
                  <a:moveTo>
                    <a:pt x="2857500" y="576072"/>
                  </a:moveTo>
                  <a:lnTo>
                    <a:pt x="2830068" y="576072"/>
                  </a:lnTo>
                  <a:lnTo>
                    <a:pt x="2843784" y="562356"/>
                  </a:lnTo>
                  <a:lnTo>
                    <a:pt x="2857500" y="562356"/>
                  </a:lnTo>
                  <a:lnTo>
                    <a:pt x="2857500" y="57607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328" y="4163568"/>
              <a:ext cx="2620394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52372" y="4134611"/>
              <a:ext cx="2857500" cy="513715"/>
            </a:xfrm>
            <a:custGeom>
              <a:avLst/>
              <a:gdLst/>
              <a:ahLst/>
              <a:cxnLst/>
              <a:rect l="l" t="t" r="r" b="b"/>
              <a:pathLst>
                <a:path w="2857500" h="513714">
                  <a:moveTo>
                    <a:pt x="2857500" y="513587"/>
                  </a:moveTo>
                  <a:lnTo>
                    <a:pt x="0" y="513587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86156"/>
                  </a:lnTo>
                  <a:lnTo>
                    <a:pt x="15240" y="486156"/>
                  </a:lnTo>
                  <a:lnTo>
                    <a:pt x="28956" y="499872"/>
                  </a:lnTo>
                  <a:lnTo>
                    <a:pt x="2857500" y="499872"/>
                  </a:lnTo>
                  <a:lnTo>
                    <a:pt x="2857500" y="513587"/>
                  </a:lnTo>
                  <a:close/>
                </a:path>
                <a:path w="2857500" h="513714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857500" h="513714">
                  <a:moveTo>
                    <a:pt x="2830068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830068" y="13716"/>
                  </a:lnTo>
                  <a:lnTo>
                    <a:pt x="2830068" y="28956"/>
                  </a:lnTo>
                  <a:close/>
                </a:path>
                <a:path w="2857500" h="513714">
                  <a:moveTo>
                    <a:pt x="2830068" y="499872"/>
                  </a:moveTo>
                  <a:lnTo>
                    <a:pt x="2830068" y="13716"/>
                  </a:lnTo>
                  <a:lnTo>
                    <a:pt x="2843784" y="28956"/>
                  </a:lnTo>
                  <a:lnTo>
                    <a:pt x="2857500" y="28956"/>
                  </a:lnTo>
                  <a:lnTo>
                    <a:pt x="2857500" y="486156"/>
                  </a:lnTo>
                  <a:lnTo>
                    <a:pt x="2843784" y="486156"/>
                  </a:lnTo>
                  <a:lnTo>
                    <a:pt x="2830068" y="499872"/>
                  </a:lnTo>
                  <a:close/>
                </a:path>
                <a:path w="2857500" h="513714">
                  <a:moveTo>
                    <a:pt x="2857500" y="28956"/>
                  </a:moveTo>
                  <a:lnTo>
                    <a:pt x="2843784" y="28956"/>
                  </a:lnTo>
                  <a:lnTo>
                    <a:pt x="2830068" y="13716"/>
                  </a:lnTo>
                  <a:lnTo>
                    <a:pt x="2857500" y="13716"/>
                  </a:lnTo>
                  <a:lnTo>
                    <a:pt x="2857500" y="28956"/>
                  </a:lnTo>
                  <a:close/>
                </a:path>
                <a:path w="2857500" h="513714">
                  <a:moveTo>
                    <a:pt x="28956" y="499872"/>
                  </a:moveTo>
                  <a:lnTo>
                    <a:pt x="15240" y="486156"/>
                  </a:lnTo>
                  <a:lnTo>
                    <a:pt x="28956" y="486156"/>
                  </a:lnTo>
                  <a:lnTo>
                    <a:pt x="28956" y="499872"/>
                  </a:lnTo>
                  <a:close/>
                </a:path>
                <a:path w="2857500" h="513714">
                  <a:moveTo>
                    <a:pt x="2830068" y="499872"/>
                  </a:moveTo>
                  <a:lnTo>
                    <a:pt x="28956" y="499872"/>
                  </a:lnTo>
                  <a:lnTo>
                    <a:pt x="28956" y="486156"/>
                  </a:lnTo>
                  <a:lnTo>
                    <a:pt x="2830068" y="486156"/>
                  </a:lnTo>
                  <a:lnTo>
                    <a:pt x="2830068" y="499872"/>
                  </a:lnTo>
                  <a:close/>
                </a:path>
                <a:path w="2857500" h="513714">
                  <a:moveTo>
                    <a:pt x="2857500" y="499872"/>
                  </a:moveTo>
                  <a:lnTo>
                    <a:pt x="2830068" y="499872"/>
                  </a:lnTo>
                  <a:lnTo>
                    <a:pt x="2843784" y="486156"/>
                  </a:lnTo>
                  <a:lnTo>
                    <a:pt x="2857500" y="486156"/>
                  </a:lnTo>
                  <a:lnTo>
                    <a:pt x="2857500" y="4998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1328" y="4696968"/>
              <a:ext cx="2620394" cy="381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52372" y="4668011"/>
              <a:ext cx="2857500" cy="437515"/>
            </a:xfrm>
            <a:custGeom>
              <a:avLst/>
              <a:gdLst/>
              <a:ahLst/>
              <a:cxnLst/>
              <a:rect l="l" t="t" r="r" b="b"/>
              <a:pathLst>
                <a:path w="2857500" h="437514">
                  <a:moveTo>
                    <a:pt x="2857500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9956"/>
                  </a:lnTo>
                  <a:lnTo>
                    <a:pt x="15240" y="409956"/>
                  </a:lnTo>
                  <a:lnTo>
                    <a:pt x="28956" y="423672"/>
                  </a:lnTo>
                  <a:lnTo>
                    <a:pt x="2857500" y="423672"/>
                  </a:lnTo>
                  <a:lnTo>
                    <a:pt x="2857500" y="437387"/>
                  </a:lnTo>
                  <a:close/>
                </a:path>
                <a:path w="2857500" h="437514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857500" h="437514">
                  <a:moveTo>
                    <a:pt x="2830068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830068" y="13716"/>
                  </a:lnTo>
                  <a:lnTo>
                    <a:pt x="2830068" y="28956"/>
                  </a:lnTo>
                  <a:close/>
                </a:path>
                <a:path w="2857500" h="437514">
                  <a:moveTo>
                    <a:pt x="2830068" y="423672"/>
                  </a:moveTo>
                  <a:lnTo>
                    <a:pt x="2830068" y="13716"/>
                  </a:lnTo>
                  <a:lnTo>
                    <a:pt x="2843784" y="28956"/>
                  </a:lnTo>
                  <a:lnTo>
                    <a:pt x="2857500" y="28956"/>
                  </a:lnTo>
                  <a:lnTo>
                    <a:pt x="2857500" y="409956"/>
                  </a:lnTo>
                  <a:lnTo>
                    <a:pt x="2843784" y="409956"/>
                  </a:lnTo>
                  <a:lnTo>
                    <a:pt x="2830068" y="423672"/>
                  </a:lnTo>
                  <a:close/>
                </a:path>
                <a:path w="2857500" h="437514">
                  <a:moveTo>
                    <a:pt x="2857500" y="28956"/>
                  </a:moveTo>
                  <a:lnTo>
                    <a:pt x="2843784" y="28956"/>
                  </a:lnTo>
                  <a:lnTo>
                    <a:pt x="2830068" y="13716"/>
                  </a:lnTo>
                  <a:lnTo>
                    <a:pt x="2857500" y="13716"/>
                  </a:lnTo>
                  <a:lnTo>
                    <a:pt x="2857500" y="28956"/>
                  </a:lnTo>
                  <a:close/>
                </a:path>
                <a:path w="2857500" h="437514">
                  <a:moveTo>
                    <a:pt x="28956" y="423672"/>
                  </a:moveTo>
                  <a:lnTo>
                    <a:pt x="15240" y="409956"/>
                  </a:lnTo>
                  <a:lnTo>
                    <a:pt x="28956" y="409956"/>
                  </a:lnTo>
                  <a:lnTo>
                    <a:pt x="28956" y="423672"/>
                  </a:lnTo>
                  <a:close/>
                </a:path>
                <a:path w="2857500" h="437514">
                  <a:moveTo>
                    <a:pt x="2830068" y="423672"/>
                  </a:moveTo>
                  <a:lnTo>
                    <a:pt x="28956" y="423672"/>
                  </a:lnTo>
                  <a:lnTo>
                    <a:pt x="28956" y="409956"/>
                  </a:lnTo>
                  <a:lnTo>
                    <a:pt x="2830068" y="409956"/>
                  </a:lnTo>
                  <a:lnTo>
                    <a:pt x="2830068" y="423672"/>
                  </a:lnTo>
                  <a:close/>
                </a:path>
                <a:path w="2857500" h="437514">
                  <a:moveTo>
                    <a:pt x="2857500" y="423672"/>
                  </a:moveTo>
                  <a:lnTo>
                    <a:pt x="2830068" y="423672"/>
                  </a:lnTo>
                  <a:lnTo>
                    <a:pt x="2843784" y="409956"/>
                  </a:lnTo>
                  <a:lnTo>
                    <a:pt x="2857500" y="409956"/>
                  </a:lnTo>
                  <a:lnTo>
                    <a:pt x="2857500" y="42367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1328" y="5154167"/>
              <a:ext cx="2530036" cy="457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52372" y="5125212"/>
              <a:ext cx="2857500" cy="513715"/>
            </a:xfrm>
            <a:custGeom>
              <a:avLst/>
              <a:gdLst/>
              <a:ahLst/>
              <a:cxnLst/>
              <a:rect l="l" t="t" r="r" b="b"/>
              <a:pathLst>
                <a:path w="2857500" h="513714">
                  <a:moveTo>
                    <a:pt x="2857500" y="513587"/>
                  </a:moveTo>
                  <a:lnTo>
                    <a:pt x="0" y="513587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86156"/>
                  </a:lnTo>
                  <a:lnTo>
                    <a:pt x="15240" y="486156"/>
                  </a:lnTo>
                  <a:lnTo>
                    <a:pt x="28956" y="499872"/>
                  </a:lnTo>
                  <a:lnTo>
                    <a:pt x="2857500" y="499872"/>
                  </a:lnTo>
                  <a:lnTo>
                    <a:pt x="2857500" y="513587"/>
                  </a:lnTo>
                  <a:close/>
                </a:path>
                <a:path w="2857500" h="513714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857500" h="513714">
                  <a:moveTo>
                    <a:pt x="2830068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830068" y="13716"/>
                  </a:lnTo>
                  <a:lnTo>
                    <a:pt x="2830068" y="28956"/>
                  </a:lnTo>
                  <a:close/>
                </a:path>
                <a:path w="2857500" h="513714">
                  <a:moveTo>
                    <a:pt x="2830068" y="499872"/>
                  </a:moveTo>
                  <a:lnTo>
                    <a:pt x="2830068" y="13716"/>
                  </a:lnTo>
                  <a:lnTo>
                    <a:pt x="2843784" y="28956"/>
                  </a:lnTo>
                  <a:lnTo>
                    <a:pt x="2857500" y="28956"/>
                  </a:lnTo>
                  <a:lnTo>
                    <a:pt x="2857500" y="486156"/>
                  </a:lnTo>
                  <a:lnTo>
                    <a:pt x="2843784" y="486156"/>
                  </a:lnTo>
                  <a:lnTo>
                    <a:pt x="2830068" y="499872"/>
                  </a:lnTo>
                  <a:close/>
                </a:path>
                <a:path w="2857500" h="513714">
                  <a:moveTo>
                    <a:pt x="2857500" y="28956"/>
                  </a:moveTo>
                  <a:lnTo>
                    <a:pt x="2843784" y="28956"/>
                  </a:lnTo>
                  <a:lnTo>
                    <a:pt x="2830068" y="13716"/>
                  </a:lnTo>
                  <a:lnTo>
                    <a:pt x="2857500" y="13716"/>
                  </a:lnTo>
                  <a:lnTo>
                    <a:pt x="2857500" y="28956"/>
                  </a:lnTo>
                  <a:close/>
                </a:path>
                <a:path w="2857500" h="513714">
                  <a:moveTo>
                    <a:pt x="28956" y="499872"/>
                  </a:moveTo>
                  <a:lnTo>
                    <a:pt x="15240" y="486156"/>
                  </a:lnTo>
                  <a:lnTo>
                    <a:pt x="28956" y="486156"/>
                  </a:lnTo>
                  <a:lnTo>
                    <a:pt x="28956" y="499872"/>
                  </a:lnTo>
                  <a:close/>
                </a:path>
                <a:path w="2857500" h="513714">
                  <a:moveTo>
                    <a:pt x="2830068" y="499872"/>
                  </a:moveTo>
                  <a:lnTo>
                    <a:pt x="28956" y="499872"/>
                  </a:lnTo>
                  <a:lnTo>
                    <a:pt x="28956" y="486156"/>
                  </a:lnTo>
                  <a:lnTo>
                    <a:pt x="2830068" y="486156"/>
                  </a:lnTo>
                  <a:lnTo>
                    <a:pt x="2830068" y="499872"/>
                  </a:lnTo>
                  <a:close/>
                </a:path>
                <a:path w="2857500" h="513714">
                  <a:moveTo>
                    <a:pt x="2857500" y="499872"/>
                  </a:moveTo>
                  <a:lnTo>
                    <a:pt x="2830068" y="499872"/>
                  </a:lnTo>
                  <a:lnTo>
                    <a:pt x="2843784" y="486156"/>
                  </a:lnTo>
                  <a:lnTo>
                    <a:pt x="2857500" y="486156"/>
                  </a:lnTo>
                  <a:lnTo>
                    <a:pt x="2857500" y="49987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328" y="5687567"/>
              <a:ext cx="2620394" cy="381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52372" y="5658612"/>
              <a:ext cx="2857500" cy="437515"/>
            </a:xfrm>
            <a:custGeom>
              <a:avLst/>
              <a:gdLst/>
              <a:ahLst/>
              <a:cxnLst/>
              <a:rect l="l" t="t" r="r" b="b"/>
              <a:pathLst>
                <a:path w="2857500" h="437514">
                  <a:moveTo>
                    <a:pt x="2857500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9956"/>
                  </a:lnTo>
                  <a:lnTo>
                    <a:pt x="15240" y="409956"/>
                  </a:lnTo>
                  <a:lnTo>
                    <a:pt x="28956" y="423672"/>
                  </a:lnTo>
                  <a:lnTo>
                    <a:pt x="2857500" y="423672"/>
                  </a:lnTo>
                  <a:lnTo>
                    <a:pt x="2857500" y="437387"/>
                  </a:lnTo>
                  <a:close/>
                </a:path>
                <a:path w="2857500" h="437514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857500" h="437514">
                  <a:moveTo>
                    <a:pt x="2830068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830068" y="13716"/>
                  </a:lnTo>
                  <a:lnTo>
                    <a:pt x="2830068" y="28956"/>
                  </a:lnTo>
                  <a:close/>
                </a:path>
                <a:path w="2857500" h="437514">
                  <a:moveTo>
                    <a:pt x="2830068" y="423672"/>
                  </a:moveTo>
                  <a:lnTo>
                    <a:pt x="2830068" y="13716"/>
                  </a:lnTo>
                  <a:lnTo>
                    <a:pt x="2843784" y="28956"/>
                  </a:lnTo>
                  <a:lnTo>
                    <a:pt x="2857500" y="28956"/>
                  </a:lnTo>
                  <a:lnTo>
                    <a:pt x="2857500" y="409956"/>
                  </a:lnTo>
                  <a:lnTo>
                    <a:pt x="2843784" y="409956"/>
                  </a:lnTo>
                  <a:lnTo>
                    <a:pt x="2830068" y="423672"/>
                  </a:lnTo>
                  <a:close/>
                </a:path>
                <a:path w="2857500" h="437514">
                  <a:moveTo>
                    <a:pt x="2857500" y="28956"/>
                  </a:moveTo>
                  <a:lnTo>
                    <a:pt x="2843784" y="28956"/>
                  </a:lnTo>
                  <a:lnTo>
                    <a:pt x="2830068" y="13716"/>
                  </a:lnTo>
                  <a:lnTo>
                    <a:pt x="2857500" y="13716"/>
                  </a:lnTo>
                  <a:lnTo>
                    <a:pt x="2857500" y="28956"/>
                  </a:lnTo>
                  <a:close/>
                </a:path>
                <a:path w="2857500" h="437514">
                  <a:moveTo>
                    <a:pt x="28956" y="423672"/>
                  </a:moveTo>
                  <a:lnTo>
                    <a:pt x="15240" y="409956"/>
                  </a:lnTo>
                  <a:lnTo>
                    <a:pt x="28956" y="409956"/>
                  </a:lnTo>
                  <a:lnTo>
                    <a:pt x="28956" y="423672"/>
                  </a:lnTo>
                  <a:close/>
                </a:path>
                <a:path w="2857500" h="437514">
                  <a:moveTo>
                    <a:pt x="2830068" y="423672"/>
                  </a:moveTo>
                  <a:lnTo>
                    <a:pt x="28956" y="423672"/>
                  </a:lnTo>
                  <a:lnTo>
                    <a:pt x="28956" y="409956"/>
                  </a:lnTo>
                  <a:lnTo>
                    <a:pt x="2830068" y="409956"/>
                  </a:lnTo>
                  <a:lnTo>
                    <a:pt x="2830068" y="423672"/>
                  </a:lnTo>
                  <a:close/>
                </a:path>
                <a:path w="2857500" h="437514">
                  <a:moveTo>
                    <a:pt x="2857500" y="423672"/>
                  </a:moveTo>
                  <a:lnTo>
                    <a:pt x="2830068" y="423672"/>
                  </a:lnTo>
                  <a:lnTo>
                    <a:pt x="2843784" y="409956"/>
                  </a:lnTo>
                  <a:lnTo>
                    <a:pt x="2857500" y="409956"/>
                  </a:lnTo>
                  <a:lnTo>
                    <a:pt x="2857500" y="4236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1328" y="6144767"/>
              <a:ext cx="2620394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52372" y="6115812"/>
              <a:ext cx="2857500" cy="437515"/>
            </a:xfrm>
            <a:custGeom>
              <a:avLst/>
              <a:gdLst/>
              <a:ahLst/>
              <a:cxnLst/>
              <a:rect l="l" t="t" r="r" b="b"/>
              <a:pathLst>
                <a:path w="2857500" h="437515">
                  <a:moveTo>
                    <a:pt x="2857500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9956"/>
                  </a:lnTo>
                  <a:lnTo>
                    <a:pt x="15240" y="409956"/>
                  </a:lnTo>
                  <a:lnTo>
                    <a:pt x="28956" y="423672"/>
                  </a:lnTo>
                  <a:lnTo>
                    <a:pt x="2857500" y="423672"/>
                  </a:lnTo>
                  <a:lnTo>
                    <a:pt x="2857500" y="437387"/>
                  </a:lnTo>
                  <a:close/>
                </a:path>
                <a:path w="2857500" h="437515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857500" h="437515">
                  <a:moveTo>
                    <a:pt x="2830068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830068" y="13716"/>
                  </a:lnTo>
                  <a:lnTo>
                    <a:pt x="2830068" y="28956"/>
                  </a:lnTo>
                  <a:close/>
                </a:path>
                <a:path w="2857500" h="437515">
                  <a:moveTo>
                    <a:pt x="2830068" y="423672"/>
                  </a:moveTo>
                  <a:lnTo>
                    <a:pt x="2830068" y="13716"/>
                  </a:lnTo>
                  <a:lnTo>
                    <a:pt x="2843784" y="28956"/>
                  </a:lnTo>
                  <a:lnTo>
                    <a:pt x="2857500" y="28956"/>
                  </a:lnTo>
                  <a:lnTo>
                    <a:pt x="2857500" y="409956"/>
                  </a:lnTo>
                  <a:lnTo>
                    <a:pt x="2843784" y="409956"/>
                  </a:lnTo>
                  <a:lnTo>
                    <a:pt x="2830068" y="423672"/>
                  </a:lnTo>
                  <a:close/>
                </a:path>
                <a:path w="2857500" h="437515">
                  <a:moveTo>
                    <a:pt x="2857500" y="28956"/>
                  </a:moveTo>
                  <a:lnTo>
                    <a:pt x="2843784" y="28956"/>
                  </a:lnTo>
                  <a:lnTo>
                    <a:pt x="2830068" y="13716"/>
                  </a:lnTo>
                  <a:lnTo>
                    <a:pt x="2857500" y="13716"/>
                  </a:lnTo>
                  <a:lnTo>
                    <a:pt x="2857500" y="28956"/>
                  </a:lnTo>
                  <a:close/>
                </a:path>
                <a:path w="2857500" h="437515">
                  <a:moveTo>
                    <a:pt x="28956" y="423672"/>
                  </a:moveTo>
                  <a:lnTo>
                    <a:pt x="15240" y="409956"/>
                  </a:lnTo>
                  <a:lnTo>
                    <a:pt x="28956" y="409956"/>
                  </a:lnTo>
                  <a:lnTo>
                    <a:pt x="28956" y="423672"/>
                  </a:lnTo>
                  <a:close/>
                </a:path>
                <a:path w="2857500" h="437515">
                  <a:moveTo>
                    <a:pt x="2830068" y="423672"/>
                  </a:moveTo>
                  <a:lnTo>
                    <a:pt x="28956" y="423672"/>
                  </a:lnTo>
                  <a:lnTo>
                    <a:pt x="28956" y="409956"/>
                  </a:lnTo>
                  <a:lnTo>
                    <a:pt x="2830068" y="409956"/>
                  </a:lnTo>
                  <a:lnTo>
                    <a:pt x="2830068" y="423672"/>
                  </a:lnTo>
                  <a:close/>
                </a:path>
                <a:path w="2857500" h="437515">
                  <a:moveTo>
                    <a:pt x="2857500" y="423672"/>
                  </a:moveTo>
                  <a:lnTo>
                    <a:pt x="2830068" y="423672"/>
                  </a:lnTo>
                  <a:lnTo>
                    <a:pt x="2843784" y="409956"/>
                  </a:lnTo>
                  <a:lnTo>
                    <a:pt x="2857500" y="409956"/>
                  </a:lnTo>
                  <a:lnTo>
                    <a:pt x="2857500" y="42367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53811" y="3691127"/>
            <a:ext cx="3229356" cy="261975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522501" y="3736270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33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94097" y="3736270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89494" y="373627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26028"/>
              </p:ext>
            </p:extLst>
          </p:nvPr>
        </p:nvGraphicFramePr>
        <p:xfrm>
          <a:off x="4306799" y="4218261"/>
          <a:ext cx="4956173" cy="2880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562">
                <a:tc>
                  <a:txBody>
                    <a:bodyPr/>
                    <a:lstStyle/>
                    <a:p>
                      <a:pPr marL="47625">
                        <a:lnSpc>
                          <a:spcPts val="2180"/>
                        </a:lnSpc>
                      </a:pP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1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7810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36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31432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4480">
                        <a:lnSpc>
                          <a:spcPts val="159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6-Deadlock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7475">
                        <a:lnSpc>
                          <a:spcPts val="2225"/>
                        </a:lnSpc>
                      </a:pPr>
                      <a:r>
                        <a:rPr sz="3200" b="1" spc="-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b="1" spc="-5" dirty="0">
                          <a:solidFill>
                            <a:srgbClr val="007BD2"/>
                          </a:solidFill>
                          <a:latin typeface="Tahoma"/>
                          <a:cs typeface="Tahoma"/>
                        </a:rPr>
                        <a:t>EADLOC</a:t>
                      </a:r>
                      <a:r>
                        <a:rPr sz="3200" b="1" spc="-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K</a:t>
                      </a:r>
                      <a:endParaRPr sz="3200" dirty="0">
                        <a:latin typeface="Tahoma"/>
                        <a:cs typeface="Tahoma"/>
                      </a:endParaRPr>
                    </a:p>
                    <a:p>
                      <a:pPr marR="24130" algn="r">
                        <a:lnSpc>
                          <a:spcPts val="1325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13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887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 Allocation</a:t>
            </a:r>
            <a:r>
              <a:rPr spc="-10" dirty="0"/>
              <a:t> </a:t>
            </a:r>
            <a:r>
              <a:rPr spc="-5" dirty="0"/>
              <a:t>Graph</a:t>
            </a:r>
            <a:r>
              <a:rPr spc="20" dirty="0"/>
              <a:t> </a:t>
            </a:r>
            <a:r>
              <a:rPr spc="-5" dirty="0"/>
              <a:t>–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2529" y="6871236"/>
            <a:ext cx="2209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1</a:t>
            </a:r>
            <a:r>
              <a:rPr sz="1400" dirty="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2807" y="1874520"/>
            <a:ext cx="1637030" cy="1489075"/>
            <a:chOff x="1892807" y="1874520"/>
            <a:chExt cx="1637030" cy="1489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073" y="1883664"/>
              <a:ext cx="1387275" cy="13802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2807" y="1874520"/>
              <a:ext cx="1637030" cy="1489075"/>
            </a:xfrm>
            <a:custGeom>
              <a:avLst/>
              <a:gdLst/>
              <a:ahLst/>
              <a:cxnLst/>
              <a:rect l="l" t="t" r="r" b="b"/>
              <a:pathLst>
                <a:path w="1637029" h="1489075">
                  <a:moveTo>
                    <a:pt x="1636776" y="1488948"/>
                  </a:moveTo>
                  <a:lnTo>
                    <a:pt x="0" y="1488948"/>
                  </a:lnTo>
                  <a:lnTo>
                    <a:pt x="0" y="0"/>
                  </a:lnTo>
                  <a:lnTo>
                    <a:pt x="1636776" y="0"/>
                  </a:lnTo>
                  <a:lnTo>
                    <a:pt x="1636776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479804"/>
                  </a:lnTo>
                  <a:lnTo>
                    <a:pt x="4572" y="1479804"/>
                  </a:lnTo>
                  <a:lnTo>
                    <a:pt x="9144" y="1484376"/>
                  </a:lnTo>
                  <a:lnTo>
                    <a:pt x="1636776" y="1484376"/>
                  </a:lnTo>
                  <a:lnTo>
                    <a:pt x="1636776" y="1488948"/>
                  </a:lnTo>
                  <a:close/>
                </a:path>
                <a:path w="1637029" h="148907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637029" h="1489075">
                  <a:moveTo>
                    <a:pt x="1627632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627632" y="4572"/>
                  </a:lnTo>
                  <a:lnTo>
                    <a:pt x="1627632" y="9144"/>
                  </a:lnTo>
                  <a:close/>
                </a:path>
                <a:path w="1637029" h="1489075">
                  <a:moveTo>
                    <a:pt x="1627632" y="1484376"/>
                  </a:moveTo>
                  <a:lnTo>
                    <a:pt x="1627632" y="4572"/>
                  </a:lnTo>
                  <a:lnTo>
                    <a:pt x="1632204" y="9144"/>
                  </a:lnTo>
                  <a:lnTo>
                    <a:pt x="1636776" y="9144"/>
                  </a:lnTo>
                  <a:lnTo>
                    <a:pt x="1636776" y="1479804"/>
                  </a:lnTo>
                  <a:lnTo>
                    <a:pt x="1632204" y="1479804"/>
                  </a:lnTo>
                  <a:lnTo>
                    <a:pt x="1627632" y="1484376"/>
                  </a:lnTo>
                  <a:close/>
                </a:path>
                <a:path w="1637029" h="1489075">
                  <a:moveTo>
                    <a:pt x="1636776" y="9144"/>
                  </a:moveTo>
                  <a:lnTo>
                    <a:pt x="1632204" y="9144"/>
                  </a:lnTo>
                  <a:lnTo>
                    <a:pt x="1627632" y="4572"/>
                  </a:lnTo>
                  <a:lnTo>
                    <a:pt x="1636776" y="4572"/>
                  </a:lnTo>
                  <a:lnTo>
                    <a:pt x="1636776" y="9144"/>
                  </a:lnTo>
                  <a:close/>
                </a:path>
                <a:path w="1637029" h="1489075">
                  <a:moveTo>
                    <a:pt x="9144" y="1484376"/>
                  </a:moveTo>
                  <a:lnTo>
                    <a:pt x="4572" y="1479804"/>
                  </a:lnTo>
                  <a:lnTo>
                    <a:pt x="9144" y="1479804"/>
                  </a:lnTo>
                  <a:lnTo>
                    <a:pt x="9144" y="1484376"/>
                  </a:lnTo>
                  <a:close/>
                </a:path>
                <a:path w="1637029" h="1489075">
                  <a:moveTo>
                    <a:pt x="1627632" y="1484376"/>
                  </a:moveTo>
                  <a:lnTo>
                    <a:pt x="9144" y="1484376"/>
                  </a:lnTo>
                  <a:lnTo>
                    <a:pt x="9144" y="1479804"/>
                  </a:lnTo>
                  <a:lnTo>
                    <a:pt x="1627632" y="1479804"/>
                  </a:lnTo>
                  <a:lnTo>
                    <a:pt x="1627632" y="1484376"/>
                  </a:lnTo>
                  <a:close/>
                </a:path>
                <a:path w="1637029" h="1489075">
                  <a:moveTo>
                    <a:pt x="1636776" y="1484376"/>
                  </a:moveTo>
                  <a:lnTo>
                    <a:pt x="1627632" y="1484376"/>
                  </a:lnTo>
                  <a:lnTo>
                    <a:pt x="1632204" y="1479804"/>
                  </a:lnTo>
                  <a:lnTo>
                    <a:pt x="1636776" y="1479804"/>
                  </a:lnTo>
                  <a:lnTo>
                    <a:pt x="1636776" y="148437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71772" y="1874520"/>
            <a:ext cx="1544320" cy="1489075"/>
            <a:chOff x="4271772" y="1874520"/>
            <a:chExt cx="1544320" cy="14890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4245" y="1883664"/>
              <a:ext cx="1383956" cy="1380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71772" y="1874520"/>
              <a:ext cx="1544320" cy="1489075"/>
            </a:xfrm>
            <a:custGeom>
              <a:avLst/>
              <a:gdLst/>
              <a:ahLst/>
              <a:cxnLst/>
              <a:rect l="l" t="t" r="r" b="b"/>
              <a:pathLst>
                <a:path w="1544320" h="1489075">
                  <a:moveTo>
                    <a:pt x="1543812" y="1488948"/>
                  </a:moveTo>
                  <a:lnTo>
                    <a:pt x="0" y="1488948"/>
                  </a:lnTo>
                  <a:lnTo>
                    <a:pt x="0" y="0"/>
                  </a:lnTo>
                  <a:lnTo>
                    <a:pt x="1543812" y="0"/>
                  </a:lnTo>
                  <a:lnTo>
                    <a:pt x="1543812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1479804"/>
                  </a:lnTo>
                  <a:lnTo>
                    <a:pt x="6096" y="1479804"/>
                  </a:lnTo>
                  <a:lnTo>
                    <a:pt x="10668" y="1484376"/>
                  </a:lnTo>
                  <a:lnTo>
                    <a:pt x="1543812" y="1484376"/>
                  </a:lnTo>
                  <a:lnTo>
                    <a:pt x="1543812" y="1488948"/>
                  </a:lnTo>
                  <a:close/>
                </a:path>
                <a:path w="1544320" h="1489075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544320" h="1489075">
                  <a:moveTo>
                    <a:pt x="1534667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534667" y="4572"/>
                  </a:lnTo>
                  <a:lnTo>
                    <a:pt x="1534667" y="9144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534667" y="4572"/>
                  </a:lnTo>
                  <a:lnTo>
                    <a:pt x="1539240" y="9144"/>
                  </a:lnTo>
                  <a:lnTo>
                    <a:pt x="1543812" y="9144"/>
                  </a:lnTo>
                  <a:lnTo>
                    <a:pt x="1543812" y="1479804"/>
                  </a:lnTo>
                  <a:lnTo>
                    <a:pt x="1539240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9144"/>
                  </a:moveTo>
                  <a:lnTo>
                    <a:pt x="1539240" y="9144"/>
                  </a:lnTo>
                  <a:lnTo>
                    <a:pt x="1534667" y="4572"/>
                  </a:lnTo>
                  <a:lnTo>
                    <a:pt x="1543812" y="4572"/>
                  </a:lnTo>
                  <a:lnTo>
                    <a:pt x="1543812" y="9144"/>
                  </a:lnTo>
                  <a:close/>
                </a:path>
                <a:path w="1544320" h="1489075">
                  <a:moveTo>
                    <a:pt x="10668" y="1484376"/>
                  </a:moveTo>
                  <a:lnTo>
                    <a:pt x="6096" y="1479804"/>
                  </a:lnTo>
                  <a:lnTo>
                    <a:pt x="10668" y="1479804"/>
                  </a:lnTo>
                  <a:lnTo>
                    <a:pt x="10668" y="1484376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0668" y="1484376"/>
                  </a:lnTo>
                  <a:lnTo>
                    <a:pt x="10668" y="1479804"/>
                  </a:lnTo>
                  <a:lnTo>
                    <a:pt x="1534667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1484376"/>
                  </a:moveTo>
                  <a:lnTo>
                    <a:pt x="1534667" y="1484376"/>
                  </a:lnTo>
                  <a:lnTo>
                    <a:pt x="1539240" y="1479804"/>
                  </a:lnTo>
                  <a:lnTo>
                    <a:pt x="1543812" y="1479804"/>
                  </a:lnTo>
                  <a:lnTo>
                    <a:pt x="1543812" y="14843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633971" y="1874520"/>
            <a:ext cx="1544320" cy="1489075"/>
            <a:chOff x="6633971" y="1874520"/>
            <a:chExt cx="1544320" cy="14890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6445" y="1883664"/>
              <a:ext cx="1383956" cy="13802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33971" y="1874520"/>
              <a:ext cx="1544320" cy="1489075"/>
            </a:xfrm>
            <a:custGeom>
              <a:avLst/>
              <a:gdLst/>
              <a:ahLst/>
              <a:cxnLst/>
              <a:rect l="l" t="t" r="r" b="b"/>
              <a:pathLst>
                <a:path w="1544320" h="1489075">
                  <a:moveTo>
                    <a:pt x="1543812" y="1488948"/>
                  </a:moveTo>
                  <a:lnTo>
                    <a:pt x="0" y="1488948"/>
                  </a:lnTo>
                  <a:lnTo>
                    <a:pt x="0" y="0"/>
                  </a:lnTo>
                  <a:lnTo>
                    <a:pt x="1543812" y="0"/>
                  </a:lnTo>
                  <a:lnTo>
                    <a:pt x="1543812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1479804"/>
                  </a:lnTo>
                  <a:lnTo>
                    <a:pt x="6096" y="1479804"/>
                  </a:lnTo>
                  <a:lnTo>
                    <a:pt x="10668" y="1484376"/>
                  </a:lnTo>
                  <a:lnTo>
                    <a:pt x="1543812" y="1484376"/>
                  </a:lnTo>
                  <a:lnTo>
                    <a:pt x="1543812" y="1488948"/>
                  </a:lnTo>
                  <a:close/>
                </a:path>
                <a:path w="1544320" h="1489075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544320" h="1489075">
                  <a:moveTo>
                    <a:pt x="1534667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534667" y="4572"/>
                  </a:lnTo>
                  <a:lnTo>
                    <a:pt x="1534667" y="9144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534667" y="4572"/>
                  </a:lnTo>
                  <a:lnTo>
                    <a:pt x="1539240" y="9144"/>
                  </a:lnTo>
                  <a:lnTo>
                    <a:pt x="1543812" y="9144"/>
                  </a:lnTo>
                  <a:lnTo>
                    <a:pt x="1543812" y="1479804"/>
                  </a:lnTo>
                  <a:lnTo>
                    <a:pt x="1539240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9144"/>
                  </a:moveTo>
                  <a:lnTo>
                    <a:pt x="1539240" y="9144"/>
                  </a:lnTo>
                  <a:lnTo>
                    <a:pt x="1534667" y="4572"/>
                  </a:lnTo>
                  <a:lnTo>
                    <a:pt x="1543812" y="4572"/>
                  </a:lnTo>
                  <a:lnTo>
                    <a:pt x="1543812" y="9144"/>
                  </a:lnTo>
                  <a:close/>
                </a:path>
                <a:path w="1544320" h="1489075">
                  <a:moveTo>
                    <a:pt x="10668" y="1484376"/>
                  </a:moveTo>
                  <a:lnTo>
                    <a:pt x="6096" y="1479804"/>
                  </a:lnTo>
                  <a:lnTo>
                    <a:pt x="10668" y="1479804"/>
                  </a:lnTo>
                  <a:lnTo>
                    <a:pt x="10668" y="1484376"/>
                  </a:lnTo>
                  <a:close/>
                </a:path>
                <a:path w="1544320" h="1489075">
                  <a:moveTo>
                    <a:pt x="1534667" y="1484376"/>
                  </a:moveTo>
                  <a:lnTo>
                    <a:pt x="10668" y="1484376"/>
                  </a:lnTo>
                  <a:lnTo>
                    <a:pt x="10668" y="1479804"/>
                  </a:lnTo>
                  <a:lnTo>
                    <a:pt x="1534667" y="1479804"/>
                  </a:lnTo>
                  <a:lnTo>
                    <a:pt x="1534667" y="1484376"/>
                  </a:lnTo>
                  <a:close/>
                </a:path>
                <a:path w="1544320" h="1489075">
                  <a:moveTo>
                    <a:pt x="1543812" y="1484376"/>
                  </a:moveTo>
                  <a:lnTo>
                    <a:pt x="1534667" y="1484376"/>
                  </a:lnTo>
                  <a:lnTo>
                    <a:pt x="1539240" y="1479804"/>
                  </a:lnTo>
                  <a:lnTo>
                    <a:pt x="1543812" y="1479804"/>
                  </a:lnTo>
                  <a:lnTo>
                    <a:pt x="1543812" y="148437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84195" y="1479298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33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3109" y="1514272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5302" y="151427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7215" y="3889248"/>
            <a:ext cx="3229356" cy="26182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25899" y="3932872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33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7496" y="3932872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2892" y="393287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9087" y="5801404"/>
            <a:ext cx="391795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100"/>
              </a:spcBef>
              <a:tabLst>
                <a:tab pos="2130425" algn="l"/>
                <a:tab pos="3425825" algn="l"/>
              </a:tabLst>
            </a:pPr>
            <a:r>
              <a:rPr sz="2400" b="1" dirty="0">
                <a:latin typeface="Tahoma"/>
                <a:cs typeface="Tahoma"/>
              </a:rPr>
              <a:t>R	S	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ahoma"/>
              <a:cs typeface="Tahoma"/>
            </a:endParaRPr>
          </a:p>
          <a:p>
            <a:pPr marL="911225">
              <a:lnSpc>
                <a:spcPts val="3229"/>
              </a:lnSpc>
              <a:spcBef>
                <a:spcPts val="5"/>
              </a:spcBef>
            </a:pPr>
            <a:r>
              <a:rPr sz="3200" b="1" dirty="0">
                <a:solidFill>
                  <a:srgbClr val="007BD2"/>
                </a:solidFill>
                <a:latin typeface="Tahoma"/>
                <a:cs typeface="Tahoma"/>
              </a:rPr>
              <a:t>N</a:t>
            </a:r>
            <a:r>
              <a:rPr sz="3200" b="1" dirty="0">
                <a:solidFill>
                  <a:srgbClr val="0070BF"/>
                </a:solidFill>
                <a:latin typeface="Tahoma"/>
                <a:cs typeface="Tahoma"/>
              </a:rPr>
              <a:t>O</a:t>
            </a:r>
            <a:r>
              <a:rPr sz="3200" b="1" spc="-8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0070BF"/>
                </a:solidFill>
                <a:latin typeface="Tahoma"/>
                <a:cs typeface="Tahoma"/>
              </a:rPr>
              <a:t>DEA</a:t>
            </a:r>
            <a:r>
              <a:rPr sz="3200" b="1" dirty="0">
                <a:solidFill>
                  <a:srgbClr val="007BD2"/>
                </a:solidFill>
                <a:latin typeface="Tahoma"/>
                <a:cs typeface="Tahoma"/>
              </a:rPr>
              <a:t>DL</a:t>
            </a:r>
            <a:r>
              <a:rPr sz="3200" b="1" dirty="0">
                <a:solidFill>
                  <a:srgbClr val="0070BF"/>
                </a:solidFill>
                <a:latin typeface="Tahoma"/>
                <a:cs typeface="Tahoma"/>
              </a:rPr>
              <a:t>OCK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1070"/>
              </a:lnSpc>
            </a:pPr>
            <a:r>
              <a:rPr sz="1400" dirty="0">
                <a:latin typeface="Tahoma"/>
                <a:cs typeface="Tahoma"/>
              </a:rPr>
              <a:t>6-Deadlock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57300" y="3493008"/>
            <a:ext cx="2900680" cy="3182620"/>
            <a:chOff x="1257300" y="3493008"/>
            <a:chExt cx="2900680" cy="318262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6255" y="3612755"/>
              <a:ext cx="2648210" cy="4426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57300" y="3493008"/>
              <a:ext cx="2900680" cy="591820"/>
            </a:xfrm>
            <a:custGeom>
              <a:avLst/>
              <a:gdLst/>
              <a:ahLst/>
              <a:cxnLst/>
              <a:rect l="l" t="t" r="r" b="b"/>
              <a:pathLst>
                <a:path w="2900679" h="591820">
                  <a:moveTo>
                    <a:pt x="2900172" y="591312"/>
                  </a:moveTo>
                  <a:lnTo>
                    <a:pt x="0" y="591312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562356"/>
                  </a:lnTo>
                  <a:lnTo>
                    <a:pt x="13716" y="562356"/>
                  </a:lnTo>
                  <a:lnTo>
                    <a:pt x="28956" y="576072"/>
                  </a:lnTo>
                  <a:lnTo>
                    <a:pt x="2900172" y="576072"/>
                  </a:lnTo>
                  <a:lnTo>
                    <a:pt x="2900172" y="591312"/>
                  </a:lnTo>
                  <a:close/>
                </a:path>
                <a:path w="2900679" h="5918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900679" h="591820">
                  <a:moveTo>
                    <a:pt x="287121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871216" y="15240"/>
                  </a:lnTo>
                  <a:lnTo>
                    <a:pt x="2871216" y="28956"/>
                  </a:lnTo>
                  <a:close/>
                </a:path>
                <a:path w="2900679" h="591820">
                  <a:moveTo>
                    <a:pt x="2871216" y="576072"/>
                  </a:moveTo>
                  <a:lnTo>
                    <a:pt x="2871216" y="15240"/>
                  </a:lnTo>
                  <a:lnTo>
                    <a:pt x="2886456" y="28956"/>
                  </a:lnTo>
                  <a:lnTo>
                    <a:pt x="2900172" y="28956"/>
                  </a:lnTo>
                  <a:lnTo>
                    <a:pt x="2900172" y="562356"/>
                  </a:lnTo>
                  <a:lnTo>
                    <a:pt x="2886456" y="562356"/>
                  </a:lnTo>
                  <a:lnTo>
                    <a:pt x="2871216" y="576072"/>
                  </a:lnTo>
                  <a:close/>
                </a:path>
                <a:path w="2900679" h="591820">
                  <a:moveTo>
                    <a:pt x="2900172" y="28956"/>
                  </a:moveTo>
                  <a:lnTo>
                    <a:pt x="2886456" y="28956"/>
                  </a:lnTo>
                  <a:lnTo>
                    <a:pt x="2871216" y="15240"/>
                  </a:lnTo>
                  <a:lnTo>
                    <a:pt x="2900172" y="15240"/>
                  </a:lnTo>
                  <a:lnTo>
                    <a:pt x="2900172" y="28956"/>
                  </a:lnTo>
                  <a:close/>
                </a:path>
                <a:path w="2900679" h="591820">
                  <a:moveTo>
                    <a:pt x="28956" y="576072"/>
                  </a:moveTo>
                  <a:lnTo>
                    <a:pt x="13716" y="562356"/>
                  </a:lnTo>
                  <a:lnTo>
                    <a:pt x="28956" y="562356"/>
                  </a:lnTo>
                  <a:lnTo>
                    <a:pt x="28956" y="576072"/>
                  </a:lnTo>
                  <a:close/>
                </a:path>
                <a:path w="2900679" h="591820">
                  <a:moveTo>
                    <a:pt x="2871216" y="576072"/>
                  </a:moveTo>
                  <a:lnTo>
                    <a:pt x="28956" y="576072"/>
                  </a:lnTo>
                  <a:lnTo>
                    <a:pt x="28956" y="562356"/>
                  </a:lnTo>
                  <a:lnTo>
                    <a:pt x="2871216" y="562356"/>
                  </a:lnTo>
                  <a:lnTo>
                    <a:pt x="2871216" y="576072"/>
                  </a:lnTo>
                  <a:close/>
                </a:path>
                <a:path w="2900679" h="591820">
                  <a:moveTo>
                    <a:pt x="2900172" y="576072"/>
                  </a:moveTo>
                  <a:lnTo>
                    <a:pt x="2871216" y="576072"/>
                  </a:lnTo>
                  <a:lnTo>
                    <a:pt x="2886456" y="562356"/>
                  </a:lnTo>
                  <a:lnTo>
                    <a:pt x="2900172" y="562356"/>
                  </a:lnTo>
                  <a:lnTo>
                    <a:pt x="2900172" y="57607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255" y="4131564"/>
              <a:ext cx="2648210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57300" y="4102608"/>
              <a:ext cx="2900680" cy="515620"/>
            </a:xfrm>
            <a:custGeom>
              <a:avLst/>
              <a:gdLst/>
              <a:ahLst/>
              <a:cxnLst/>
              <a:rect l="l" t="t" r="r" b="b"/>
              <a:pathLst>
                <a:path w="2900679" h="515620">
                  <a:moveTo>
                    <a:pt x="2900172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86156"/>
                  </a:lnTo>
                  <a:lnTo>
                    <a:pt x="13716" y="486156"/>
                  </a:lnTo>
                  <a:lnTo>
                    <a:pt x="28956" y="499872"/>
                  </a:lnTo>
                  <a:lnTo>
                    <a:pt x="2900172" y="499872"/>
                  </a:lnTo>
                  <a:lnTo>
                    <a:pt x="2900172" y="515112"/>
                  </a:lnTo>
                  <a:close/>
                </a:path>
                <a:path w="2900679" h="5156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900679" h="515620">
                  <a:moveTo>
                    <a:pt x="287121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871216" y="15240"/>
                  </a:lnTo>
                  <a:lnTo>
                    <a:pt x="2871216" y="28956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71216" y="15240"/>
                  </a:lnTo>
                  <a:lnTo>
                    <a:pt x="2886456" y="28956"/>
                  </a:lnTo>
                  <a:lnTo>
                    <a:pt x="2900172" y="28956"/>
                  </a:lnTo>
                  <a:lnTo>
                    <a:pt x="2900172" y="486156"/>
                  </a:lnTo>
                  <a:lnTo>
                    <a:pt x="288645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28956"/>
                  </a:moveTo>
                  <a:lnTo>
                    <a:pt x="2886456" y="28956"/>
                  </a:lnTo>
                  <a:lnTo>
                    <a:pt x="2871216" y="15240"/>
                  </a:lnTo>
                  <a:lnTo>
                    <a:pt x="2900172" y="15240"/>
                  </a:lnTo>
                  <a:lnTo>
                    <a:pt x="2900172" y="28956"/>
                  </a:lnTo>
                  <a:close/>
                </a:path>
                <a:path w="2900679" h="515620">
                  <a:moveTo>
                    <a:pt x="28956" y="499872"/>
                  </a:moveTo>
                  <a:lnTo>
                    <a:pt x="13716" y="486156"/>
                  </a:lnTo>
                  <a:lnTo>
                    <a:pt x="28956" y="486156"/>
                  </a:lnTo>
                  <a:lnTo>
                    <a:pt x="28956" y="499872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956" y="499872"/>
                  </a:lnTo>
                  <a:lnTo>
                    <a:pt x="28956" y="486156"/>
                  </a:lnTo>
                  <a:lnTo>
                    <a:pt x="287121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499872"/>
                  </a:moveTo>
                  <a:lnTo>
                    <a:pt x="2871216" y="499872"/>
                  </a:lnTo>
                  <a:lnTo>
                    <a:pt x="2886456" y="486156"/>
                  </a:lnTo>
                  <a:lnTo>
                    <a:pt x="2900172" y="486156"/>
                  </a:lnTo>
                  <a:lnTo>
                    <a:pt x="2900172" y="49987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6255" y="4664964"/>
              <a:ext cx="2556892" cy="4571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57300" y="4636008"/>
              <a:ext cx="2900680" cy="515620"/>
            </a:xfrm>
            <a:custGeom>
              <a:avLst/>
              <a:gdLst/>
              <a:ahLst/>
              <a:cxnLst/>
              <a:rect l="l" t="t" r="r" b="b"/>
              <a:pathLst>
                <a:path w="2900679" h="515620">
                  <a:moveTo>
                    <a:pt x="2900172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86156"/>
                  </a:lnTo>
                  <a:lnTo>
                    <a:pt x="13716" y="486156"/>
                  </a:lnTo>
                  <a:lnTo>
                    <a:pt x="28956" y="499872"/>
                  </a:lnTo>
                  <a:lnTo>
                    <a:pt x="2900172" y="499872"/>
                  </a:lnTo>
                  <a:lnTo>
                    <a:pt x="2900172" y="515112"/>
                  </a:lnTo>
                  <a:close/>
                </a:path>
                <a:path w="2900679" h="5156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900679" h="515620">
                  <a:moveTo>
                    <a:pt x="287121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871216" y="15240"/>
                  </a:lnTo>
                  <a:lnTo>
                    <a:pt x="2871216" y="28956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71216" y="15240"/>
                  </a:lnTo>
                  <a:lnTo>
                    <a:pt x="2886456" y="28956"/>
                  </a:lnTo>
                  <a:lnTo>
                    <a:pt x="2900172" y="28956"/>
                  </a:lnTo>
                  <a:lnTo>
                    <a:pt x="2900172" y="486156"/>
                  </a:lnTo>
                  <a:lnTo>
                    <a:pt x="288645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28956"/>
                  </a:moveTo>
                  <a:lnTo>
                    <a:pt x="2886456" y="28956"/>
                  </a:lnTo>
                  <a:lnTo>
                    <a:pt x="2871216" y="15240"/>
                  </a:lnTo>
                  <a:lnTo>
                    <a:pt x="2900172" y="15240"/>
                  </a:lnTo>
                  <a:lnTo>
                    <a:pt x="2900172" y="28956"/>
                  </a:lnTo>
                  <a:close/>
                </a:path>
                <a:path w="2900679" h="515620">
                  <a:moveTo>
                    <a:pt x="28956" y="499872"/>
                  </a:moveTo>
                  <a:lnTo>
                    <a:pt x="13716" y="486156"/>
                  </a:lnTo>
                  <a:lnTo>
                    <a:pt x="28956" y="486156"/>
                  </a:lnTo>
                  <a:lnTo>
                    <a:pt x="28956" y="499872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956" y="499872"/>
                  </a:lnTo>
                  <a:lnTo>
                    <a:pt x="28956" y="486156"/>
                  </a:lnTo>
                  <a:lnTo>
                    <a:pt x="287121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499872"/>
                  </a:moveTo>
                  <a:lnTo>
                    <a:pt x="2871216" y="499872"/>
                  </a:lnTo>
                  <a:lnTo>
                    <a:pt x="2886456" y="486156"/>
                  </a:lnTo>
                  <a:lnTo>
                    <a:pt x="2900172" y="486156"/>
                  </a:lnTo>
                  <a:lnTo>
                    <a:pt x="2900172" y="49987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6255" y="5198364"/>
              <a:ext cx="2648210" cy="457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57300" y="5169407"/>
              <a:ext cx="2900680" cy="515620"/>
            </a:xfrm>
            <a:custGeom>
              <a:avLst/>
              <a:gdLst/>
              <a:ahLst/>
              <a:cxnLst/>
              <a:rect l="l" t="t" r="r" b="b"/>
              <a:pathLst>
                <a:path w="2900679" h="515620">
                  <a:moveTo>
                    <a:pt x="2900172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86156"/>
                  </a:lnTo>
                  <a:lnTo>
                    <a:pt x="13716" y="486156"/>
                  </a:lnTo>
                  <a:lnTo>
                    <a:pt x="28956" y="499872"/>
                  </a:lnTo>
                  <a:lnTo>
                    <a:pt x="2900172" y="499872"/>
                  </a:lnTo>
                  <a:lnTo>
                    <a:pt x="2900172" y="515112"/>
                  </a:lnTo>
                  <a:close/>
                </a:path>
                <a:path w="2900679" h="5156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900679" h="515620">
                  <a:moveTo>
                    <a:pt x="287121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871216" y="15240"/>
                  </a:lnTo>
                  <a:lnTo>
                    <a:pt x="2871216" y="28956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71216" y="15240"/>
                  </a:lnTo>
                  <a:lnTo>
                    <a:pt x="2886456" y="28956"/>
                  </a:lnTo>
                  <a:lnTo>
                    <a:pt x="2900172" y="28956"/>
                  </a:lnTo>
                  <a:lnTo>
                    <a:pt x="2900172" y="486156"/>
                  </a:lnTo>
                  <a:lnTo>
                    <a:pt x="288645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28956"/>
                  </a:moveTo>
                  <a:lnTo>
                    <a:pt x="2886456" y="28956"/>
                  </a:lnTo>
                  <a:lnTo>
                    <a:pt x="2871216" y="15240"/>
                  </a:lnTo>
                  <a:lnTo>
                    <a:pt x="2900172" y="15240"/>
                  </a:lnTo>
                  <a:lnTo>
                    <a:pt x="2900172" y="28956"/>
                  </a:lnTo>
                  <a:close/>
                </a:path>
                <a:path w="2900679" h="515620">
                  <a:moveTo>
                    <a:pt x="28956" y="499872"/>
                  </a:moveTo>
                  <a:lnTo>
                    <a:pt x="13716" y="486156"/>
                  </a:lnTo>
                  <a:lnTo>
                    <a:pt x="28956" y="486156"/>
                  </a:lnTo>
                  <a:lnTo>
                    <a:pt x="28956" y="499872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956" y="499872"/>
                  </a:lnTo>
                  <a:lnTo>
                    <a:pt x="28956" y="486156"/>
                  </a:lnTo>
                  <a:lnTo>
                    <a:pt x="287121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499872"/>
                  </a:moveTo>
                  <a:lnTo>
                    <a:pt x="2871216" y="499872"/>
                  </a:lnTo>
                  <a:lnTo>
                    <a:pt x="2886456" y="486156"/>
                  </a:lnTo>
                  <a:lnTo>
                    <a:pt x="2900172" y="486156"/>
                  </a:lnTo>
                  <a:lnTo>
                    <a:pt x="2900172" y="49987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255" y="5731764"/>
              <a:ext cx="2556892" cy="457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57300" y="5702807"/>
              <a:ext cx="2900680" cy="515620"/>
            </a:xfrm>
            <a:custGeom>
              <a:avLst/>
              <a:gdLst/>
              <a:ahLst/>
              <a:cxnLst/>
              <a:rect l="l" t="t" r="r" b="b"/>
              <a:pathLst>
                <a:path w="2900679" h="515620">
                  <a:moveTo>
                    <a:pt x="2900172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86156"/>
                  </a:lnTo>
                  <a:lnTo>
                    <a:pt x="13716" y="486156"/>
                  </a:lnTo>
                  <a:lnTo>
                    <a:pt x="28956" y="499872"/>
                  </a:lnTo>
                  <a:lnTo>
                    <a:pt x="2900172" y="499872"/>
                  </a:lnTo>
                  <a:lnTo>
                    <a:pt x="2900172" y="515112"/>
                  </a:lnTo>
                  <a:close/>
                </a:path>
                <a:path w="2900679" h="5156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900679" h="515620">
                  <a:moveTo>
                    <a:pt x="287121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871216" y="15240"/>
                  </a:lnTo>
                  <a:lnTo>
                    <a:pt x="2871216" y="28956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71216" y="15240"/>
                  </a:lnTo>
                  <a:lnTo>
                    <a:pt x="2886456" y="28956"/>
                  </a:lnTo>
                  <a:lnTo>
                    <a:pt x="2900172" y="28956"/>
                  </a:lnTo>
                  <a:lnTo>
                    <a:pt x="2900172" y="486156"/>
                  </a:lnTo>
                  <a:lnTo>
                    <a:pt x="288645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28956"/>
                  </a:moveTo>
                  <a:lnTo>
                    <a:pt x="2886456" y="28956"/>
                  </a:lnTo>
                  <a:lnTo>
                    <a:pt x="2871216" y="15240"/>
                  </a:lnTo>
                  <a:lnTo>
                    <a:pt x="2900172" y="15240"/>
                  </a:lnTo>
                  <a:lnTo>
                    <a:pt x="2900172" y="28956"/>
                  </a:lnTo>
                  <a:close/>
                </a:path>
                <a:path w="2900679" h="515620">
                  <a:moveTo>
                    <a:pt x="28956" y="499872"/>
                  </a:moveTo>
                  <a:lnTo>
                    <a:pt x="13716" y="486156"/>
                  </a:lnTo>
                  <a:lnTo>
                    <a:pt x="28956" y="486156"/>
                  </a:lnTo>
                  <a:lnTo>
                    <a:pt x="28956" y="499872"/>
                  </a:lnTo>
                  <a:close/>
                </a:path>
                <a:path w="2900679" h="515620">
                  <a:moveTo>
                    <a:pt x="2871216" y="499872"/>
                  </a:moveTo>
                  <a:lnTo>
                    <a:pt x="28956" y="499872"/>
                  </a:lnTo>
                  <a:lnTo>
                    <a:pt x="28956" y="486156"/>
                  </a:lnTo>
                  <a:lnTo>
                    <a:pt x="2871216" y="486156"/>
                  </a:lnTo>
                  <a:lnTo>
                    <a:pt x="2871216" y="499872"/>
                  </a:lnTo>
                  <a:close/>
                </a:path>
                <a:path w="2900679" h="515620">
                  <a:moveTo>
                    <a:pt x="2900172" y="499872"/>
                  </a:moveTo>
                  <a:lnTo>
                    <a:pt x="2871216" y="499872"/>
                  </a:lnTo>
                  <a:lnTo>
                    <a:pt x="2886456" y="486156"/>
                  </a:lnTo>
                  <a:lnTo>
                    <a:pt x="2900172" y="486156"/>
                  </a:lnTo>
                  <a:lnTo>
                    <a:pt x="2900172" y="49987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6255" y="6265164"/>
              <a:ext cx="2556892" cy="3694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57300" y="6236207"/>
              <a:ext cx="2900680" cy="439420"/>
            </a:xfrm>
            <a:custGeom>
              <a:avLst/>
              <a:gdLst/>
              <a:ahLst/>
              <a:cxnLst/>
              <a:rect l="l" t="t" r="r" b="b"/>
              <a:pathLst>
                <a:path w="2900679" h="439420">
                  <a:moveTo>
                    <a:pt x="2900172" y="438912"/>
                  </a:moveTo>
                  <a:lnTo>
                    <a:pt x="0" y="438912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09956"/>
                  </a:lnTo>
                  <a:lnTo>
                    <a:pt x="13716" y="409956"/>
                  </a:lnTo>
                  <a:lnTo>
                    <a:pt x="28956" y="423672"/>
                  </a:lnTo>
                  <a:lnTo>
                    <a:pt x="2900172" y="423672"/>
                  </a:lnTo>
                  <a:lnTo>
                    <a:pt x="2900172" y="438912"/>
                  </a:lnTo>
                  <a:close/>
                </a:path>
                <a:path w="2900679" h="4394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2900679" h="439420">
                  <a:moveTo>
                    <a:pt x="287121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2871216" y="15240"/>
                  </a:lnTo>
                  <a:lnTo>
                    <a:pt x="2871216" y="28956"/>
                  </a:lnTo>
                  <a:close/>
                </a:path>
                <a:path w="2900679" h="439420">
                  <a:moveTo>
                    <a:pt x="2871216" y="423672"/>
                  </a:moveTo>
                  <a:lnTo>
                    <a:pt x="2871216" y="15240"/>
                  </a:lnTo>
                  <a:lnTo>
                    <a:pt x="2886456" y="28956"/>
                  </a:lnTo>
                  <a:lnTo>
                    <a:pt x="2900172" y="28956"/>
                  </a:lnTo>
                  <a:lnTo>
                    <a:pt x="2900172" y="409956"/>
                  </a:lnTo>
                  <a:lnTo>
                    <a:pt x="2886456" y="409956"/>
                  </a:lnTo>
                  <a:lnTo>
                    <a:pt x="2871216" y="423672"/>
                  </a:lnTo>
                  <a:close/>
                </a:path>
                <a:path w="2900679" h="439420">
                  <a:moveTo>
                    <a:pt x="2900172" y="28956"/>
                  </a:moveTo>
                  <a:lnTo>
                    <a:pt x="2886456" y="28956"/>
                  </a:lnTo>
                  <a:lnTo>
                    <a:pt x="2871216" y="15240"/>
                  </a:lnTo>
                  <a:lnTo>
                    <a:pt x="2900172" y="15240"/>
                  </a:lnTo>
                  <a:lnTo>
                    <a:pt x="2900172" y="28956"/>
                  </a:lnTo>
                  <a:close/>
                </a:path>
                <a:path w="2900679" h="439420">
                  <a:moveTo>
                    <a:pt x="28956" y="423672"/>
                  </a:moveTo>
                  <a:lnTo>
                    <a:pt x="13716" y="409956"/>
                  </a:lnTo>
                  <a:lnTo>
                    <a:pt x="28956" y="409956"/>
                  </a:lnTo>
                  <a:lnTo>
                    <a:pt x="28956" y="423672"/>
                  </a:lnTo>
                  <a:close/>
                </a:path>
                <a:path w="2900679" h="439420">
                  <a:moveTo>
                    <a:pt x="2871216" y="423672"/>
                  </a:moveTo>
                  <a:lnTo>
                    <a:pt x="28956" y="423672"/>
                  </a:lnTo>
                  <a:lnTo>
                    <a:pt x="28956" y="409956"/>
                  </a:lnTo>
                  <a:lnTo>
                    <a:pt x="2871216" y="409956"/>
                  </a:lnTo>
                  <a:lnTo>
                    <a:pt x="2871216" y="423672"/>
                  </a:lnTo>
                  <a:close/>
                </a:path>
                <a:path w="2900679" h="439420">
                  <a:moveTo>
                    <a:pt x="2900172" y="423672"/>
                  </a:moveTo>
                  <a:lnTo>
                    <a:pt x="2871216" y="423672"/>
                  </a:lnTo>
                  <a:lnTo>
                    <a:pt x="2886456" y="409956"/>
                  </a:lnTo>
                  <a:lnTo>
                    <a:pt x="2900172" y="409956"/>
                  </a:lnTo>
                  <a:lnTo>
                    <a:pt x="2900172" y="42367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750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65" dirty="0"/>
              <a:t> </a:t>
            </a:r>
            <a:r>
              <a:rPr spc="-5" dirty="0"/>
              <a:t>Facts</a:t>
            </a:r>
          </a:p>
        </p:txBody>
      </p:sp>
      <p:sp>
        <p:nvSpPr>
          <p:cNvPr id="3" name="object 3"/>
          <p:cNvSpPr/>
          <p:nvPr/>
        </p:nvSpPr>
        <p:spPr>
          <a:xfrm>
            <a:off x="1911083" y="3500627"/>
            <a:ext cx="99060" cy="149860"/>
          </a:xfrm>
          <a:custGeom>
            <a:avLst/>
            <a:gdLst/>
            <a:ahLst/>
            <a:cxnLst/>
            <a:rect l="l" t="t" r="r" b="b"/>
            <a:pathLst>
              <a:path w="99060" h="149860">
                <a:moveTo>
                  <a:pt x="99060" y="0"/>
                </a:moveTo>
                <a:lnTo>
                  <a:pt x="0" y="0"/>
                </a:lnTo>
                <a:lnTo>
                  <a:pt x="0" y="15240"/>
                </a:lnTo>
                <a:lnTo>
                  <a:pt x="80772" y="15240"/>
                </a:lnTo>
                <a:lnTo>
                  <a:pt x="80772" y="63500"/>
                </a:lnTo>
                <a:lnTo>
                  <a:pt x="1524" y="63500"/>
                </a:lnTo>
                <a:lnTo>
                  <a:pt x="1524" y="78740"/>
                </a:lnTo>
                <a:lnTo>
                  <a:pt x="80772" y="78740"/>
                </a:lnTo>
                <a:lnTo>
                  <a:pt x="80772" y="134620"/>
                </a:lnTo>
                <a:lnTo>
                  <a:pt x="0" y="134620"/>
                </a:lnTo>
                <a:lnTo>
                  <a:pt x="0" y="149860"/>
                </a:lnTo>
                <a:lnTo>
                  <a:pt x="99060" y="149860"/>
                </a:lnTo>
                <a:lnTo>
                  <a:pt x="99060" y="134620"/>
                </a:lnTo>
                <a:lnTo>
                  <a:pt x="99060" y="78740"/>
                </a:lnTo>
                <a:lnTo>
                  <a:pt x="99060" y="63500"/>
                </a:lnTo>
                <a:lnTo>
                  <a:pt x="99060" y="15240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1083" y="4195584"/>
            <a:ext cx="99060" cy="149860"/>
          </a:xfrm>
          <a:custGeom>
            <a:avLst/>
            <a:gdLst/>
            <a:ahLst/>
            <a:cxnLst/>
            <a:rect l="l" t="t" r="r" b="b"/>
            <a:pathLst>
              <a:path w="99060" h="149860">
                <a:moveTo>
                  <a:pt x="99060" y="0"/>
                </a:moveTo>
                <a:lnTo>
                  <a:pt x="0" y="0"/>
                </a:lnTo>
                <a:lnTo>
                  <a:pt x="0" y="15240"/>
                </a:lnTo>
                <a:lnTo>
                  <a:pt x="80772" y="15240"/>
                </a:lnTo>
                <a:lnTo>
                  <a:pt x="80772" y="63500"/>
                </a:lnTo>
                <a:lnTo>
                  <a:pt x="1524" y="63500"/>
                </a:lnTo>
                <a:lnTo>
                  <a:pt x="1524" y="78740"/>
                </a:lnTo>
                <a:lnTo>
                  <a:pt x="80772" y="78740"/>
                </a:lnTo>
                <a:lnTo>
                  <a:pt x="80772" y="134620"/>
                </a:lnTo>
                <a:lnTo>
                  <a:pt x="0" y="134620"/>
                </a:lnTo>
                <a:lnTo>
                  <a:pt x="0" y="149860"/>
                </a:lnTo>
                <a:lnTo>
                  <a:pt x="99060" y="149860"/>
                </a:lnTo>
                <a:lnTo>
                  <a:pt x="99060" y="134620"/>
                </a:lnTo>
                <a:lnTo>
                  <a:pt x="99060" y="78740"/>
                </a:lnTo>
                <a:lnTo>
                  <a:pt x="99060" y="63500"/>
                </a:lnTo>
                <a:lnTo>
                  <a:pt x="99060" y="15240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0644" y="1454875"/>
            <a:ext cx="8002905" cy="29514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Graph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contains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no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 cycles</a:t>
            </a:r>
            <a:r>
              <a:rPr sz="2100" spc="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99"/>
                </a:solidFill>
                <a:latin typeface="Symbol"/>
                <a:cs typeface="Symbol"/>
              </a:rPr>
              <a:t></a:t>
            </a:r>
            <a:r>
              <a:rPr sz="2100" spc="1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no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deadlock</a:t>
            </a:r>
            <a:endParaRPr sz="21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100" spc="-5" dirty="0">
                <a:latin typeface="Tahoma"/>
                <a:cs typeface="Tahoma"/>
              </a:rPr>
              <a:t>(i.e.,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cycle is </a:t>
            </a:r>
            <a:r>
              <a:rPr sz="2100" spc="-5" dirty="0">
                <a:latin typeface="Tahoma"/>
                <a:cs typeface="Tahoma"/>
              </a:rPr>
              <a:t>always</a:t>
            </a:r>
            <a:r>
              <a:rPr sz="2100" dirty="0">
                <a:latin typeface="Tahoma"/>
                <a:cs typeface="Tahoma"/>
              </a:rPr>
              <a:t> a </a:t>
            </a:r>
            <a:r>
              <a:rPr sz="2100" spc="-5" dirty="0">
                <a:latin typeface="Tahoma"/>
                <a:cs typeface="Tahoma"/>
              </a:rPr>
              <a:t>necessary </a:t>
            </a:r>
            <a:r>
              <a:rPr sz="2100" dirty="0">
                <a:latin typeface="Tahoma"/>
                <a:cs typeface="Tahoma"/>
              </a:rPr>
              <a:t>condition</a:t>
            </a:r>
            <a:r>
              <a:rPr sz="2100" spc="-5" dirty="0">
                <a:latin typeface="Tahoma"/>
                <a:cs typeface="Tahoma"/>
              </a:rPr>
              <a:t> for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deadlock)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If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graph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contains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 cycle </a:t>
            </a:r>
            <a:r>
              <a:rPr sz="2100" dirty="0">
                <a:latin typeface="Symbol"/>
                <a:cs typeface="Symbol"/>
              </a:rPr>
              <a:t></a:t>
            </a:r>
            <a:endParaRPr sz="21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2550">
              <a:latin typeface="Symbol"/>
              <a:cs typeface="Symbo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  <a:tab pos="1181100" algn="l"/>
              </a:tabLst>
            </a:pPr>
            <a:r>
              <a:rPr sz="1900" spc="-5" dirty="0">
                <a:latin typeface="Tahoma"/>
                <a:cs typeface="Tahoma"/>
              </a:rPr>
              <a:t>if	</a:t>
            </a:r>
            <a:r>
              <a:rPr sz="1900" spc="-10" dirty="0">
                <a:solidFill>
                  <a:srgbClr val="0033CC"/>
                </a:solidFill>
                <a:latin typeface="Tahoma"/>
                <a:cs typeface="Tahoma"/>
              </a:rPr>
              <a:t>one</a:t>
            </a:r>
            <a:r>
              <a:rPr sz="1900" spc="2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instance</a:t>
            </a:r>
            <a:r>
              <a:rPr sz="1900" spc="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per</a:t>
            </a:r>
            <a:r>
              <a:rPr sz="1900" spc="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resource</a:t>
            </a:r>
            <a:r>
              <a:rPr sz="1900" spc="2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type</a:t>
            </a:r>
            <a:r>
              <a:rPr sz="1900" spc="-5" dirty="0">
                <a:latin typeface="Tahoma"/>
                <a:cs typeface="Tahoma"/>
              </a:rPr>
              <a:t>,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then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deadlock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6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  <a:tab pos="1181100" algn="l"/>
              </a:tabLst>
            </a:pPr>
            <a:r>
              <a:rPr sz="1900" spc="-5" dirty="0">
                <a:latin typeface="Tahoma"/>
                <a:cs typeface="Tahoma"/>
              </a:rPr>
              <a:t>if	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several</a:t>
            </a:r>
            <a:r>
              <a:rPr sz="1900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instances</a:t>
            </a:r>
            <a:r>
              <a:rPr sz="1900" spc="3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per</a:t>
            </a:r>
            <a:r>
              <a:rPr sz="1900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resource</a:t>
            </a:r>
            <a:r>
              <a:rPr sz="1900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type</a:t>
            </a:r>
            <a:r>
              <a:rPr sz="1900" spc="-5" dirty="0">
                <a:latin typeface="Tahoma"/>
                <a:cs typeface="Tahoma"/>
              </a:rPr>
              <a:t>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then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possibility</a:t>
            </a:r>
            <a:r>
              <a:rPr sz="1900" spc="5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33CC"/>
                </a:solidFill>
                <a:latin typeface="Tahoma"/>
                <a:cs typeface="Tahoma"/>
              </a:rPr>
              <a:t>of</a:t>
            </a:r>
            <a:r>
              <a:rPr sz="1900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deadlock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9" y="4818888"/>
            <a:ext cx="8505825" cy="1521460"/>
            <a:chOff x="777239" y="4818888"/>
            <a:chExt cx="8505825" cy="1521460"/>
          </a:xfrm>
        </p:grpSpPr>
        <p:sp>
          <p:nvSpPr>
            <p:cNvPr id="7" name="object 7"/>
            <p:cNvSpPr/>
            <p:nvPr/>
          </p:nvSpPr>
          <p:spPr>
            <a:xfrm>
              <a:off x="781811" y="4823459"/>
              <a:ext cx="8496300" cy="1511935"/>
            </a:xfrm>
            <a:custGeom>
              <a:avLst/>
              <a:gdLst/>
              <a:ahLst/>
              <a:cxnLst/>
              <a:rect l="l" t="t" r="r" b="b"/>
              <a:pathLst>
                <a:path w="8496300" h="1511935">
                  <a:moveTo>
                    <a:pt x="8496300" y="1511808"/>
                  </a:moveTo>
                  <a:lnTo>
                    <a:pt x="0" y="1511808"/>
                  </a:lnTo>
                  <a:lnTo>
                    <a:pt x="0" y="0"/>
                  </a:lnTo>
                  <a:lnTo>
                    <a:pt x="8496300" y="0"/>
                  </a:lnTo>
                  <a:lnTo>
                    <a:pt x="8496300" y="1511808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239" y="4818888"/>
              <a:ext cx="8505825" cy="1521460"/>
            </a:xfrm>
            <a:custGeom>
              <a:avLst/>
              <a:gdLst/>
              <a:ahLst/>
              <a:cxnLst/>
              <a:rect l="l" t="t" r="r" b="b"/>
              <a:pathLst>
                <a:path w="8505825" h="1521460">
                  <a:moveTo>
                    <a:pt x="8505444" y="1520951"/>
                  </a:moveTo>
                  <a:lnTo>
                    <a:pt x="0" y="1520951"/>
                  </a:lnTo>
                  <a:lnTo>
                    <a:pt x="0" y="0"/>
                  </a:lnTo>
                  <a:lnTo>
                    <a:pt x="8505444" y="0"/>
                  </a:lnTo>
                  <a:lnTo>
                    <a:pt x="85054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511808"/>
                  </a:lnTo>
                  <a:lnTo>
                    <a:pt x="4572" y="1511808"/>
                  </a:lnTo>
                  <a:lnTo>
                    <a:pt x="9144" y="1516380"/>
                  </a:lnTo>
                  <a:lnTo>
                    <a:pt x="8505444" y="1516380"/>
                  </a:lnTo>
                  <a:lnTo>
                    <a:pt x="8505444" y="1520951"/>
                  </a:lnTo>
                  <a:close/>
                </a:path>
                <a:path w="8505825" h="152146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8505825" h="1521460">
                  <a:moveTo>
                    <a:pt x="84963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8496300" y="4572"/>
                  </a:lnTo>
                  <a:lnTo>
                    <a:pt x="8496300" y="9144"/>
                  </a:lnTo>
                  <a:close/>
                </a:path>
                <a:path w="8505825" h="1521460">
                  <a:moveTo>
                    <a:pt x="8496300" y="1516380"/>
                  </a:moveTo>
                  <a:lnTo>
                    <a:pt x="8496300" y="4572"/>
                  </a:lnTo>
                  <a:lnTo>
                    <a:pt x="8500872" y="9144"/>
                  </a:lnTo>
                  <a:lnTo>
                    <a:pt x="8505444" y="9144"/>
                  </a:lnTo>
                  <a:lnTo>
                    <a:pt x="8505444" y="1511808"/>
                  </a:lnTo>
                  <a:lnTo>
                    <a:pt x="8500872" y="1511808"/>
                  </a:lnTo>
                  <a:lnTo>
                    <a:pt x="8496300" y="1516380"/>
                  </a:lnTo>
                  <a:close/>
                </a:path>
                <a:path w="8505825" h="1521460">
                  <a:moveTo>
                    <a:pt x="8505444" y="9144"/>
                  </a:moveTo>
                  <a:lnTo>
                    <a:pt x="8500872" y="9144"/>
                  </a:lnTo>
                  <a:lnTo>
                    <a:pt x="8496300" y="4572"/>
                  </a:lnTo>
                  <a:lnTo>
                    <a:pt x="8505444" y="4572"/>
                  </a:lnTo>
                  <a:lnTo>
                    <a:pt x="8505444" y="9144"/>
                  </a:lnTo>
                  <a:close/>
                </a:path>
                <a:path w="8505825" h="1521460">
                  <a:moveTo>
                    <a:pt x="9144" y="1516380"/>
                  </a:moveTo>
                  <a:lnTo>
                    <a:pt x="4572" y="1511808"/>
                  </a:lnTo>
                  <a:lnTo>
                    <a:pt x="9144" y="1511808"/>
                  </a:lnTo>
                  <a:lnTo>
                    <a:pt x="9144" y="1516380"/>
                  </a:lnTo>
                  <a:close/>
                </a:path>
                <a:path w="8505825" h="1521460">
                  <a:moveTo>
                    <a:pt x="8496300" y="1516380"/>
                  </a:moveTo>
                  <a:lnTo>
                    <a:pt x="9144" y="1516380"/>
                  </a:lnTo>
                  <a:lnTo>
                    <a:pt x="9144" y="1511808"/>
                  </a:lnTo>
                  <a:lnTo>
                    <a:pt x="8496300" y="1511808"/>
                  </a:lnTo>
                  <a:lnTo>
                    <a:pt x="8496300" y="1516380"/>
                  </a:lnTo>
                  <a:close/>
                </a:path>
                <a:path w="8505825" h="1521460">
                  <a:moveTo>
                    <a:pt x="8505444" y="1516380"/>
                  </a:moveTo>
                  <a:lnTo>
                    <a:pt x="8496300" y="1516380"/>
                  </a:lnTo>
                  <a:lnTo>
                    <a:pt x="8500872" y="1511808"/>
                  </a:lnTo>
                  <a:lnTo>
                    <a:pt x="8505444" y="1511808"/>
                  </a:lnTo>
                  <a:lnTo>
                    <a:pt x="8505444" y="1516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1812" y="4823459"/>
            <a:ext cx="8496300" cy="15119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35"/>
              </a:spcBef>
            </a:pPr>
            <a:r>
              <a:rPr sz="2100" b="1" spc="-5" dirty="0">
                <a:latin typeface="Tahoma"/>
                <a:cs typeface="Tahoma"/>
              </a:rPr>
              <a:t>Theorem:</a:t>
            </a:r>
            <a:endParaRPr sz="2100" dirty="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Tahoma"/>
                <a:cs typeface="Tahoma"/>
              </a:rPr>
              <a:t>Assume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we</a:t>
            </a:r>
            <a:r>
              <a:rPr sz="2100" dirty="0">
                <a:latin typeface="Tahoma"/>
                <a:cs typeface="Tahoma"/>
              </a:rPr>
              <a:t> apply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immediate-allocation-method</a:t>
            </a:r>
            <a:endParaRPr sz="2100" dirty="0">
              <a:latin typeface="Tahoma"/>
              <a:cs typeface="Tahoma"/>
            </a:endParaRPr>
          </a:p>
          <a:p>
            <a:pPr marL="89535" marR="287655">
              <a:lnSpc>
                <a:spcPct val="100000"/>
              </a:lnSpc>
              <a:spcBef>
                <a:spcPts val="500"/>
              </a:spcBef>
            </a:pPr>
            <a:r>
              <a:rPr sz="2100" spc="-5" dirty="0">
                <a:latin typeface="Tahoma"/>
                <a:cs typeface="Tahoma"/>
              </a:rPr>
              <a:t>If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corresponding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graph contains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knot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i.e.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strongly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connected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component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 outgoing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edges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(sinks),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we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encounter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deadlock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80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Graph:</a:t>
            </a:r>
            <a:r>
              <a:rPr spc="5" dirty="0"/>
              <a:t> </a:t>
            </a:r>
            <a:r>
              <a:rPr spc="-5" dirty="0"/>
              <a:t>Deadlock</a:t>
            </a:r>
          </a:p>
        </p:txBody>
      </p:sp>
      <p:sp>
        <p:nvSpPr>
          <p:cNvPr id="3" name="object 3"/>
          <p:cNvSpPr/>
          <p:nvPr/>
        </p:nvSpPr>
        <p:spPr>
          <a:xfrm>
            <a:off x="1395983" y="6429755"/>
            <a:ext cx="7268209" cy="403860"/>
          </a:xfrm>
          <a:custGeom>
            <a:avLst/>
            <a:gdLst/>
            <a:ahLst/>
            <a:cxnLst/>
            <a:rect l="l" t="t" r="r" b="b"/>
            <a:pathLst>
              <a:path w="7268209" h="403859">
                <a:moveTo>
                  <a:pt x="7267956" y="403860"/>
                </a:moveTo>
                <a:lnTo>
                  <a:pt x="0" y="403860"/>
                </a:lnTo>
                <a:lnTo>
                  <a:pt x="0" y="0"/>
                </a:lnTo>
                <a:lnTo>
                  <a:pt x="7267956" y="0"/>
                </a:lnTo>
                <a:lnTo>
                  <a:pt x="7267956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94716"/>
                </a:lnTo>
                <a:lnTo>
                  <a:pt x="4572" y="394716"/>
                </a:lnTo>
                <a:lnTo>
                  <a:pt x="9144" y="399287"/>
                </a:lnTo>
                <a:lnTo>
                  <a:pt x="7267956" y="399287"/>
                </a:lnTo>
                <a:lnTo>
                  <a:pt x="7267956" y="403860"/>
                </a:lnTo>
                <a:close/>
              </a:path>
              <a:path w="7268209" h="403859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7268209" h="403859">
                <a:moveTo>
                  <a:pt x="725881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7258812" y="6096"/>
                </a:lnTo>
                <a:lnTo>
                  <a:pt x="7258812" y="10668"/>
                </a:lnTo>
                <a:close/>
              </a:path>
              <a:path w="7268209" h="403859">
                <a:moveTo>
                  <a:pt x="7258812" y="399287"/>
                </a:moveTo>
                <a:lnTo>
                  <a:pt x="7258812" y="6096"/>
                </a:lnTo>
                <a:lnTo>
                  <a:pt x="7263384" y="10668"/>
                </a:lnTo>
                <a:lnTo>
                  <a:pt x="7267956" y="10668"/>
                </a:lnTo>
                <a:lnTo>
                  <a:pt x="7267956" y="394716"/>
                </a:lnTo>
                <a:lnTo>
                  <a:pt x="7263384" y="394716"/>
                </a:lnTo>
                <a:lnTo>
                  <a:pt x="7258812" y="399287"/>
                </a:lnTo>
                <a:close/>
              </a:path>
              <a:path w="7268209" h="403859">
                <a:moveTo>
                  <a:pt x="7267956" y="10668"/>
                </a:moveTo>
                <a:lnTo>
                  <a:pt x="7263384" y="10668"/>
                </a:lnTo>
                <a:lnTo>
                  <a:pt x="7258812" y="6096"/>
                </a:lnTo>
                <a:lnTo>
                  <a:pt x="7267956" y="6096"/>
                </a:lnTo>
                <a:lnTo>
                  <a:pt x="7267956" y="10668"/>
                </a:lnTo>
                <a:close/>
              </a:path>
              <a:path w="7268209" h="403859">
                <a:moveTo>
                  <a:pt x="9144" y="399287"/>
                </a:moveTo>
                <a:lnTo>
                  <a:pt x="4572" y="394716"/>
                </a:lnTo>
                <a:lnTo>
                  <a:pt x="9144" y="394716"/>
                </a:lnTo>
                <a:lnTo>
                  <a:pt x="9144" y="399287"/>
                </a:lnTo>
                <a:close/>
              </a:path>
              <a:path w="7268209" h="403859">
                <a:moveTo>
                  <a:pt x="7258812" y="399287"/>
                </a:moveTo>
                <a:lnTo>
                  <a:pt x="9144" y="399287"/>
                </a:lnTo>
                <a:lnTo>
                  <a:pt x="9144" y="394716"/>
                </a:lnTo>
                <a:lnTo>
                  <a:pt x="7258812" y="394716"/>
                </a:lnTo>
                <a:lnTo>
                  <a:pt x="7258812" y="399287"/>
                </a:lnTo>
                <a:close/>
              </a:path>
              <a:path w="7268209" h="403859">
                <a:moveTo>
                  <a:pt x="7267956" y="399287"/>
                </a:moveTo>
                <a:lnTo>
                  <a:pt x="7258812" y="399287"/>
                </a:lnTo>
                <a:lnTo>
                  <a:pt x="7263384" y="394716"/>
                </a:lnTo>
                <a:lnTo>
                  <a:pt x="7267956" y="394716"/>
                </a:lnTo>
                <a:lnTo>
                  <a:pt x="7267956" y="399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1200" y="6465827"/>
            <a:ext cx="63563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Strongly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connected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component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dirty="0">
                <a:latin typeface="Tahoma"/>
                <a:cs typeface="Tahoma"/>
              </a:rPr>
              <a:t> no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outgoing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edge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9000" y="1708161"/>
            <a:ext cx="3161030" cy="4654550"/>
            <a:chOff x="3429000" y="1708161"/>
            <a:chExt cx="3161030" cy="4654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1708161"/>
              <a:ext cx="3160775" cy="46545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62527" y="2089404"/>
              <a:ext cx="2962910" cy="3112135"/>
            </a:xfrm>
            <a:custGeom>
              <a:avLst/>
              <a:gdLst/>
              <a:ahLst/>
              <a:cxnLst/>
              <a:rect l="l" t="t" r="r" b="b"/>
              <a:pathLst>
                <a:path w="2962910" h="3112135">
                  <a:moveTo>
                    <a:pt x="299680" y="2435852"/>
                  </a:moveTo>
                  <a:lnTo>
                    <a:pt x="291655" y="2435161"/>
                  </a:lnTo>
                  <a:lnTo>
                    <a:pt x="284488" y="2431899"/>
                  </a:lnTo>
                  <a:lnTo>
                    <a:pt x="278891" y="2426207"/>
                  </a:lnTo>
                  <a:lnTo>
                    <a:pt x="254508" y="2389631"/>
                  </a:lnTo>
                  <a:lnTo>
                    <a:pt x="292608" y="2363723"/>
                  </a:lnTo>
                  <a:lnTo>
                    <a:pt x="316991" y="2400299"/>
                  </a:lnTo>
                  <a:lnTo>
                    <a:pt x="277368" y="2420112"/>
                  </a:lnTo>
                  <a:lnTo>
                    <a:pt x="284334" y="2420112"/>
                  </a:lnTo>
                  <a:lnTo>
                    <a:pt x="278891" y="2423160"/>
                  </a:lnTo>
                  <a:lnTo>
                    <a:pt x="278891" y="2424684"/>
                  </a:lnTo>
                  <a:lnTo>
                    <a:pt x="316471" y="2424684"/>
                  </a:lnTo>
                  <a:lnTo>
                    <a:pt x="314015" y="2428470"/>
                  </a:lnTo>
                  <a:lnTo>
                    <a:pt x="307848" y="2433828"/>
                  </a:lnTo>
                  <a:lnTo>
                    <a:pt x="299680" y="2435852"/>
                  </a:lnTo>
                  <a:close/>
                </a:path>
                <a:path w="2962910" h="3112135">
                  <a:moveTo>
                    <a:pt x="294580" y="2414374"/>
                  </a:moveTo>
                  <a:lnTo>
                    <a:pt x="316991" y="2401823"/>
                  </a:lnTo>
                  <a:lnTo>
                    <a:pt x="318516" y="2403347"/>
                  </a:lnTo>
                  <a:lnTo>
                    <a:pt x="303656" y="2411349"/>
                  </a:lnTo>
                  <a:lnTo>
                    <a:pt x="294580" y="2414374"/>
                  </a:lnTo>
                  <a:close/>
                </a:path>
                <a:path w="2962910" h="3112135">
                  <a:moveTo>
                    <a:pt x="316471" y="2424684"/>
                  </a:moveTo>
                  <a:lnTo>
                    <a:pt x="278891" y="2424684"/>
                  </a:lnTo>
                  <a:lnTo>
                    <a:pt x="303656" y="2411349"/>
                  </a:lnTo>
                  <a:lnTo>
                    <a:pt x="318516" y="2406396"/>
                  </a:lnTo>
                  <a:lnTo>
                    <a:pt x="320063" y="2414325"/>
                  </a:lnTo>
                  <a:lnTo>
                    <a:pt x="318325" y="2421826"/>
                  </a:lnTo>
                  <a:lnTo>
                    <a:pt x="316471" y="2424684"/>
                  </a:lnTo>
                  <a:close/>
                </a:path>
                <a:path w="2962910" h="3112135">
                  <a:moveTo>
                    <a:pt x="278891" y="2424684"/>
                  </a:moveTo>
                  <a:lnTo>
                    <a:pt x="278891" y="2423160"/>
                  </a:lnTo>
                  <a:lnTo>
                    <a:pt x="294580" y="2414374"/>
                  </a:lnTo>
                  <a:lnTo>
                    <a:pt x="303656" y="2411349"/>
                  </a:lnTo>
                  <a:lnTo>
                    <a:pt x="278891" y="2424684"/>
                  </a:lnTo>
                  <a:close/>
                </a:path>
                <a:path w="2962910" h="3112135">
                  <a:moveTo>
                    <a:pt x="284334" y="2420112"/>
                  </a:moveTo>
                  <a:lnTo>
                    <a:pt x="277368" y="2420112"/>
                  </a:lnTo>
                  <a:lnTo>
                    <a:pt x="294580" y="2414374"/>
                  </a:lnTo>
                  <a:lnTo>
                    <a:pt x="284334" y="2420112"/>
                  </a:lnTo>
                  <a:close/>
                </a:path>
                <a:path w="2962910" h="3112135">
                  <a:moveTo>
                    <a:pt x="230124" y="2351531"/>
                  </a:moveTo>
                  <a:lnTo>
                    <a:pt x="211836" y="2322576"/>
                  </a:lnTo>
                  <a:lnTo>
                    <a:pt x="207264" y="2313431"/>
                  </a:lnTo>
                  <a:lnTo>
                    <a:pt x="245364" y="2290572"/>
                  </a:lnTo>
                  <a:lnTo>
                    <a:pt x="249936" y="2298192"/>
                  </a:lnTo>
                  <a:lnTo>
                    <a:pt x="268224" y="2327147"/>
                  </a:lnTo>
                  <a:lnTo>
                    <a:pt x="230124" y="2351531"/>
                  </a:lnTo>
                  <a:close/>
                </a:path>
                <a:path w="2962910" h="3112135">
                  <a:moveTo>
                    <a:pt x="182880" y="2275331"/>
                  </a:moveTo>
                  <a:lnTo>
                    <a:pt x="179832" y="2269236"/>
                  </a:lnTo>
                  <a:lnTo>
                    <a:pt x="161544" y="2235707"/>
                  </a:lnTo>
                  <a:lnTo>
                    <a:pt x="199644" y="2214372"/>
                  </a:lnTo>
                  <a:lnTo>
                    <a:pt x="217932" y="2246376"/>
                  </a:lnTo>
                  <a:lnTo>
                    <a:pt x="220980" y="2252472"/>
                  </a:lnTo>
                  <a:lnTo>
                    <a:pt x="182880" y="2275331"/>
                  </a:lnTo>
                  <a:close/>
                </a:path>
                <a:path w="2962910" h="3112135">
                  <a:moveTo>
                    <a:pt x="140208" y="2196084"/>
                  </a:moveTo>
                  <a:lnTo>
                    <a:pt x="120396" y="2159507"/>
                  </a:lnTo>
                  <a:lnTo>
                    <a:pt x="118872" y="2156460"/>
                  </a:lnTo>
                  <a:lnTo>
                    <a:pt x="160020" y="2136647"/>
                  </a:lnTo>
                  <a:lnTo>
                    <a:pt x="160020" y="2139696"/>
                  </a:lnTo>
                  <a:lnTo>
                    <a:pt x="179832" y="2176272"/>
                  </a:lnTo>
                  <a:lnTo>
                    <a:pt x="140208" y="2196084"/>
                  </a:lnTo>
                  <a:close/>
                </a:path>
                <a:path w="2962910" h="3112135">
                  <a:moveTo>
                    <a:pt x="100583" y="2115312"/>
                  </a:moveTo>
                  <a:lnTo>
                    <a:pt x="94488" y="2103120"/>
                  </a:lnTo>
                  <a:lnTo>
                    <a:pt x="82296" y="2074164"/>
                  </a:lnTo>
                  <a:lnTo>
                    <a:pt x="123444" y="2055876"/>
                  </a:lnTo>
                  <a:lnTo>
                    <a:pt x="135636" y="2084831"/>
                  </a:lnTo>
                  <a:lnTo>
                    <a:pt x="140208" y="2097023"/>
                  </a:lnTo>
                  <a:lnTo>
                    <a:pt x="100583" y="2115312"/>
                  </a:lnTo>
                  <a:close/>
                </a:path>
                <a:path w="2962910" h="3112135">
                  <a:moveTo>
                    <a:pt x="65532" y="2031492"/>
                  </a:moveTo>
                  <a:lnTo>
                    <a:pt x="59436" y="2014728"/>
                  </a:lnTo>
                  <a:lnTo>
                    <a:pt x="50291" y="1988820"/>
                  </a:lnTo>
                  <a:lnTo>
                    <a:pt x="92964" y="1975104"/>
                  </a:lnTo>
                  <a:lnTo>
                    <a:pt x="102108" y="1999488"/>
                  </a:lnTo>
                  <a:lnTo>
                    <a:pt x="108204" y="2016252"/>
                  </a:lnTo>
                  <a:lnTo>
                    <a:pt x="65532" y="2031492"/>
                  </a:lnTo>
                  <a:close/>
                </a:path>
                <a:path w="2962910" h="3112135">
                  <a:moveTo>
                    <a:pt x="38100" y="1944623"/>
                  </a:moveTo>
                  <a:lnTo>
                    <a:pt x="25908" y="1901952"/>
                  </a:lnTo>
                  <a:lnTo>
                    <a:pt x="70104" y="1891284"/>
                  </a:lnTo>
                  <a:lnTo>
                    <a:pt x="74675" y="1911096"/>
                  </a:lnTo>
                  <a:lnTo>
                    <a:pt x="80772" y="1933955"/>
                  </a:lnTo>
                  <a:lnTo>
                    <a:pt x="38100" y="1944623"/>
                  </a:lnTo>
                  <a:close/>
                </a:path>
                <a:path w="2962910" h="3112135">
                  <a:moveTo>
                    <a:pt x="16764" y="1856231"/>
                  </a:moveTo>
                  <a:lnTo>
                    <a:pt x="12191" y="1827276"/>
                  </a:lnTo>
                  <a:lnTo>
                    <a:pt x="9144" y="1812036"/>
                  </a:lnTo>
                  <a:lnTo>
                    <a:pt x="53340" y="1805939"/>
                  </a:lnTo>
                  <a:lnTo>
                    <a:pt x="54864" y="1819655"/>
                  </a:lnTo>
                  <a:lnTo>
                    <a:pt x="60960" y="1848612"/>
                  </a:lnTo>
                  <a:lnTo>
                    <a:pt x="16764" y="1856231"/>
                  </a:lnTo>
                  <a:close/>
                </a:path>
                <a:path w="2962910" h="3112135">
                  <a:moveTo>
                    <a:pt x="4572" y="1767839"/>
                  </a:moveTo>
                  <a:lnTo>
                    <a:pt x="3048" y="1761744"/>
                  </a:lnTo>
                  <a:lnTo>
                    <a:pt x="1524" y="1728215"/>
                  </a:lnTo>
                  <a:lnTo>
                    <a:pt x="0" y="1722120"/>
                  </a:lnTo>
                  <a:lnTo>
                    <a:pt x="45720" y="1719072"/>
                  </a:lnTo>
                  <a:lnTo>
                    <a:pt x="45720" y="1725168"/>
                  </a:lnTo>
                  <a:lnTo>
                    <a:pt x="47244" y="1757172"/>
                  </a:lnTo>
                  <a:lnTo>
                    <a:pt x="48768" y="1761744"/>
                  </a:lnTo>
                  <a:lnTo>
                    <a:pt x="4572" y="1767839"/>
                  </a:lnTo>
                  <a:close/>
                </a:path>
                <a:path w="2962910" h="3112135">
                  <a:moveTo>
                    <a:pt x="44196" y="1676399"/>
                  </a:moveTo>
                  <a:lnTo>
                    <a:pt x="0" y="1676399"/>
                  </a:lnTo>
                  <a:lnTo>
                    <a:pt x="0" y="1630680"/>
                  </a:lnTo>
                  <a:lnTo>
                    <a:pt x="44196" y="1632204"/>
                  </a:lnTo>
                  <a:lnTo>
                    <a:pt x="44196" y="1676399"/>
                  </a:lnTo>
                  <a:close/>
                </a:path>
                <a:path w="2962910" h="3112135">
                  <a:moveTo>
                    <a:pt x="47244" y="1589531"/>
                  </a:moveTo>
                  <a:lnTo>
                    <a:pt x="3048" y="1584960"/>
                  </a:lnTo>
                  <a:lnTo>
                    <a:pt x="6096" y="1552955"/>
                  </a:lnTo>
                  <a:lnTo>
                    <a:pt x="7620" y="1540763"/>
                  </a:lnTo>
                  <a:lnTo>
                    <a:pt x="51816" y="1546860"/>
                  </a:lnTo>
                  <a:lnTo>
                    <a:pt x="50291" y="1557528"/>
                  </a:lnTo>
                  <a:lnTo>
                    <a:pt x="47244" y="1589531"/>
                  </a:lnTo>
                  <a:close/>
                </a:path>
                <a:path w="2962910" h="3112135">
                  <a:moveTo>
                    <a:pt x="57912" y="1502663"/>
                  </a:moveTo>
                  <a:lnTo>
                    <a:pt x="15240" y="1495044"/>
                  </a:lnTo>
                  <a:lnTo>
                    <a:pt x="16764" y="1479804"/>
                  </a:lnTo>
                  <a:lnTo>
                    <a:pt x="22860" y="1450847"/>
                  </a:lnTo>
                  <a:lnTo>
                    <a:pt x="67056" y="1459992"/>
                  </a:lnTo>
                  <a:lnTo>
                    <a:pt x="60960" y="1487423"/>
                  </a:lnTo>
                  <a:lnTo>
                    <a:pt x="57912" y="1502663"/>
                  </a:lnTo>
                  <a:close/>
                </a:path>
                <a:path w="2962910" h="3112135">
                  <a:moveTo>
                    <a:pt x="76200" y="1417320"/>
                  </a:moveTo>
                  <a:lnTo>
                    <a:pt x="33528" y="1406652"/>
                  </a:lnTo>
                  <a:lnTo>
                    <a:pt x="35052" y="1402080"/>
                  </a:lnTo>
                  <a:lnTo>
                    <a:pt x="41148" y="1382268"/>
                  </a:lnTo>
                  <a:lnTo>
                    <a:pt x="45720" y="1363980"/>
                  </a:lnTo>
                  <a:lnTo>
                    <a:pt x="88391" y="1374647"/>
                  </a:lnTo>
                  <a:lnTo>
                    <a:pt x="83820" y="1392936"/>
                  </a:lnTo>
                  <a:lnTo>
                    <a:pt x="77724" y="1412747"/>
                  </a:lnTo>
                  <a:lnTo>
                    <a:pt x="76200" y="1417320"/>
                  </a:lnTo>
                  <a:close/>
                </a:path>
                <a:path w="2962910" h="3112135">
                  <a:moveTo>
                    <a:pt x="100583" y="1333499"/>
                  </a:moveTo>
                  <a:lnTo>
                    <a:pt x="57912" y="1319784"/>
                  </a:lnTo>
                  <a:lnTo>
                    <a:pt x="67056" y="1292352"/>
                  </a:lnTo>
                  <a:lnTo>
                    <a:pt x="71628" y="1277112"/>
                  </a:lnTo>
                  <a:lnTo>
                    <a:pt x="114300" y="1290828"/>
                  </a:lnTo>
                  <a:lnTo>
                    <a:pt x="109728" y="1306068"/>
                  </a:lnTo>
                  <a:lnTo>
                    <a:pt x="100583" y="1333499"/>
                  </a:lnTo>
                  <a:close/>
                </a:path>
                <a:path w="2962910" h="3112135">
                  <a:moveTo>
                    <a:pt x="128016" y="1249680"/>
                  </a:moveTo>
                  <a:lnTo>
                    <a:pt x="86868" y="1234439"/>
                  </a:lnTo>
                  <a:lnTo>
                    <a:pt x="91440" y="1219199"/>
                  </a:lnTo>
                  <a:lnTo>
                    <a:pt x="102108" y="1193292"/>
                  </a:lnTo>
                  <a:lnTo>
                    <a:pt x="143256" y="1208531"/>
                  </a:lnTo>
                  <a:lnTo>
                    <a:pt x="134112" y="1234439"/>
                  </a:lnTo>
                  <a:lnTo>
                    <a:pt x="128016" y="1249680"/>
                  </a:lnTo>
                  <a:close/>
                </a:path>
                <a:path w="2962910" h="3112135">
                  <a:moveTo>
                    <a:pt x="158496" y="1167384"/>
                  </a:moveTo>
                  <a:lnTo>
                    <a:pt x="117348" y="1150620"/>
                  </a:lnTo>
                  <a:lnTo>
                    <a:pt x="131064" y="1115568"/>
                  </a:lnTo>
                  <a:lnTo>
                    <a:pt x="134112" y="1109471"/>
                  </a:lnTo>
                  <a:lnTo>
                    <a:pt x="175260" y="1126236"/>
                  </a:lnTo>
                  <a:lnTo>
                    <a:pt x="172212" y="1132331"/>
                  </a:lnTo>
                  <a:lnTo>
                    <a:pt x="158496" y="1167384"/>
                  </a:lnTo>
                  <a:close/>
                </a:path>
                <a:path w="2962910" h="3112135">
                  <a:moveTo>
                    <a:pt x="190500" y="1083563"/>
                  </a:moveTo>
                  <a:lnTo>
                    <a:pt x="149352" y="1068323"/>
                  </a:lnTo>
                  <a:lnTo>
                    <a:pt x="152400" y="1062228"/>
                  </a:lnTo>
                  <a:lnTo>
                    <a:pt x="166116" y="1027176"/>
                  </a:lnTo>
                  <a:lnTo>
                    <a:pt x="207264" y="1043939"/>
                  </a:lnTo>
                  <a:lnTo>
                    <a:pt x="193548" y="1078992"/>
                  </a:lnTo>
                  <a:lnTo>
                    <a:pt x="190500" y="1083563"/>
                  </a:lnTo>
                  <a:close/>
                </a:path>
                <a:path w="2962910" h="3112135">
                  <a:moveTo>
                    <a:pt x="225552" y="1002792"/>
                  </a:moveTo>
                  <a:lnTo>
                    <a:pt x="184404" y="984504"/>
                  </a:lnTo>
                  <a:lnTo>
                    <a:pt x="198120" y="950976"/>
                  </a:lnTo>
                  <a:lnTo>
                    <a:pt x="201168" y="944879"/>
                  </a:lnTo>
                  <a:lnTo>
                    <a:pt x="242316" y="961644"/>
                  </a:lnTo>
                  <a:lnTo>
                    <a:pt x="239268" y="969263"/>
                  </a:lnTo>
                  <a:lnTo>
                    <a:pt x="225552" y="1002792"/>
                  </a:lnTo>
                  <a:close/>
                </a:path>
                <a:path w="2962910" h="3112135">
                  <a:moveTo>
                    <a:pt x="260604" y="922020"/>
                  </a:moveTo>
                  <a:lnTo>
                    <a:pt x="219456" y="903731"/>
                  </a:lnTo>
                  <a:lnTo>
                    <a:pt x="224028" y="894588"/>
                  </a:lnTo>
                  <a:lnTo>
                    <a:pt x="237744" y="862584"/>
                  </a:lnTo>
                  <a:lnTo>
                    <a:pt x="278891" y="880871"/>
                  </a:lnTo>
                  <a:lnTo>
                    <a:pt x="265175" y="912876"/>
                  </a:lnTo>
                  <a:lnTo>
                    <a:pt x="260604" y="922020"/>
                  </a:lnTo>
                  <a:close/>
                </a:path>
                <a:path w="2962910" h="3112135">
                  <a:moveTo>
                    <a:pt x="297180" y="841247"/>
                  </a:moveTo>
                  <a:lnTo>
                    <a:pt x="257556" y="822960"/>
                  </a:lnTo>
                  <a:lnTo>
                    <a:pt x="275844" y="781812"/>
                  </a:lnTo>
                  <a:lnTo>
                    <a:pt x="316991" y="801623"/>
                  </a:lnTo>
                  <a:lnTo>
                    <a:pt x="297180" y="841247"/>
                  </a:lnTo>
                  <a:close/>
                </a:path>
                <a:path w="2962910" h="3112135">
                  <a:moveTo>
                    <a:pt x="335280" y="760476"/>
                  </a:moveTo>
                  <a:lnTo>
                    <a:pt x="295656" y="742188"/>
                  </a:lnTo>
                  <a:lnTo>
                    <a:pt x="304800" y="723899"/>
                  </a:lnTo>
                  <a:lnTo>
                    <a:pt x="315468" y="701039"/>
                  </a:lnTo>
                  <a:lnTo>
                    <a:pt x="355092" y="722376"/>
                  </a:lnTo>
                  <a:lnTo>
                    <a:pt x="344424" y="743712"/>
                  </a:lnTo>
                  <a:lnTo>
                    <a:pt x="335280" y="760476"/>
                  </a:lnTo>
                  <a:close/>
                </a:path>
                <a:path w="2962910" h="3112135">
                  <a:moveTo>
                    <a:pt x="374904" y="682752"/>
                  </a:moveTo>
                  <a:lnTo>
                    <a:pt x="335280" y="661415"/>
                  </a:lnTo>
                  <a:lnTo>
                    <a:pt x="356616" y="621792"/>
                  </a:lnTo>
                  <a:lnTo>
                    <a:pt x="394716" y="643128"/>
                  </a:lnTo>
                  <a:lnTo>
                    <a:pt x="374904" y="682752"/>
                  </a:lnTo>
                  <a:close/>
                </a:path>
                <a:path w="2962910" h="3112135">
                  <a:moveTo>
                    <a:pt x="416052" y="603504"/>
                  </a:moveTo>
                  <a:lnTo>
                    <a:pt x="376428" y="582168"/>
                  </a:lnTo>
                  <a:lnTo>
                    <a:pt x="390144" y="557784"/>
                  </a:lnTo>
                  <a:lnTo>
                    <a:pt x="397764" y="544068"/>
                  </a:lnTo>
                  <a:lnTo>
                    <a:pt x="437388" y="565404"/>
                  </a:lnTo>
                  <a:lnTo>
                    <a:pt x="429768" y="577596"/>
                  </a:lnTo>
                  <a:lnTo>
                    <a:pt x="416052" y="603504"/>
                  </a:lnTo>
                  <a:close/>
                </a:path>
                <a:path w="2962910" h="3112135">
                  <a:moveTo>
                    <a:pt x="458724" y="525779"/>
                  </a:moveTo>
                  <a:lnTo>
                    <a:pt x="419100" y="504444"/>
                  </a:lnTo>
                  <a:lnTo>
                    <a:pt x="420624" y="502920"/>
                  </a:lnTo>
                  <a:lnTo>
                    <a:pt x="441960" y="464820"/>
                  </a:lnTo>
                  <a:lnTo>
                    <a:pt x="480060" y="487679"/>
                  </a:lnTo>
                  <a:lnTo>
                    <a:pt x="458724" y="524255"/>
                  </a:lnTo>
                  <a:lnTo>
                    <a:pt x="458724" y="525779"/>
                  </a:lnTo>
                  <a:close/>
                </a:path>
                <a:path w="2962910" h="3112135">
                  <a:moveTo>
                    <a:pt x="502920" y="449579"/>
                  </a:moveTo>
                  <a:lnTo>
                    <a:pt x="464820" y="426720"/>
                  </a:lnTo>
                  <a:lnTo>
                    <a:pt x="480060" y="400812"/>
                  </a:lnTo>
                  <a:lnTo>
                    <a:pt x="487680" y="388620"/>
                  </a:lnTo>
                  <a:lnTo>
                    <a:pt x="525780" y="411479"/>
                  </a:lnTo>
                  <a:lnTo>
                    <a:pt x="518160" y="423671"/>
                  </a:lnTo>
                  <a:lnTo>
                    <a:pt x="502920" y="449579"/>
                  </a:lnTo>
                  <a:close/>
                </a:path>
                <a:path w="2962910" h="3112135">
                  <a:moveTo>
                    <a:pt x="548640" y="373379"/>
                  </a:moveTo>
                  <a:lnTo>
                    <a:pt x="510540" y="350520"/>
                  </a:lnTo>
                  <a:lnTo>
                    <a:pt x="524256" y="327659"/>
                  </a:lnTo>
                  <a:lnTo>
                    <a:pt x="534924" y="312420"/>
                  </a:lnTo>
                  <a:lnTo>
                    <a:pt x="571500" y="336804"/>
                  </a:lnTo>
                  <a:lnTo>
                    <a:pt x="562356" y="352044"/>
                  </a:lnTo>
                  <a:lnTo>
                    <a:pt x="548640" y="373379"/>
                  </a:lnTo>
                  <a:close/>
                </a:path>
                <a:path w="2962910" h="3112135">
                  <a:moveTo>
                    <a:pt x="595883" y="300228"/>
                  </a:moveTo>
                  <a:lnTo>
                    <a:pt x="559308" y="275844"/>
                  </a:lnTo>
                  <a:lnTo>
                    <a:pt x="569975" y="260604"/>
                  </a:lnTo>
                  <a:lnTo>
                    <a:pt x="585216" y="239267"/>
                  </a:lnTo>
                  <a:lnTo>
                    <a:pt x="585216" y="237744"/>
                  </a:lnTo>
                  <a:lnTo>
                    <a:pt x="621792" y="263651"/>
                  </a:lnTo>
                  <a:lnTo>
                    <a:pt x="620268" y="265175"/>
                  </a:lnTo>
                  <a:lnTo>
                    <a:pt x="606552" y="286512"/>
                  </a:lnTo>
                  <a:lnTo>
                    <a:pt x="595883" y="300228"/>
                  </a:lnTo>
                  <a:close/>
                </a:path>
                <a:path w="2962910" h="3112135">
                  <a:moveTo>
                    <a:pt x="647700" y="228600"/>
                  </a:moveTo>
                  <a:lnTo>
                    <a:pt x="611124" y="202691"/>
                  </a:lnTo>
                  <a:lnTo>
                    <a:pt x="614172" y="199644"/>
                  </a:lnTo>
                  <a:lnTo>
                    <a:pt x="627888" y="179832"/>
                  </a:lnTo>
                  <a:lnTo>
                    <a:pt x="640080" y="166116"/>
                  </a:lnTo>
                  <a:lnTo>
                    <a:pt x="673608" y="193547"/>
                  </a:lnTo>
                  <a:lnTo>
                    <a:pt x="664464" y="207263"/>
                  </a:lnTo>
                  <a:lnTo>
                    <a:pt x="649224" y="225551"/>
                  </a:lnTo>
                  <a:lnTo>
                    <a:pt x="647700" y="228600"/>
                  </a:lnTo>
                  <a:close/>
                </a:path>
                <a:path w="2962910" h="3112135">
                  <a:moveTo>
                    <a:pt x="702564" y="160020"/>
                  </a:moveTo>
                  <a:lnTo>
                    <a:pt x="669036" y="131063"/>
                  </a:lnTo>
                  <a:lnTo>
                    <a:pt x="672084" y="128016"/>
                  </a:lnTo>
                  <a:lnTo>
                    <a:pt x="699516" y="97536"/>
                  </a:lnTo>
                  <a:lnTo>
                    <a:pt x="731520" y="128016"/>
                  </a:lnTo>
                  <a:lnTo>
                    <a:pt x="719328" y="141732"/>
                  </a:lnTo>
                  <a:lnTo>
                    <a:pt x="705612" y="156971"/>
                  </a:lnTo>
                  <a:lnTo>
                    <a:pt x="702564" y="160020"/>
                  </a:lnTo>
                  <a:close/>
                </a:path>
                <a:path w="2962910" h="3112135">
                  <a:moveTo>
                    <a:pt x="762000" y="99059"/>
                  </a:moveTo>
                  <a:lnTo>
                    <a:pt x="733044" y="65532"/>
                  </a:lnTo>
                  <a:lnTo>
                    <a:pt x="740664" y="57912"/>
                  </a:lnTo>
                  <a:lnTo>
                    <a:pt x="754380" y="47244"/>
                  </a:lnTo>
                  <a:lnTo>
                    <a:pt x="766572" y="36575"/>
                  </a:lnTo>
                  <a:lnTo>
                    <a:pt x="769620" y="36575"/>
                  </a:lnTo>
                  <a:lnTo>
                    <a:pt x="794004" y="73151"/>
                  </a:lnTo>
                  <a:lnTo>
                    <a:pt x="781812" y="80771"/>
                  </a:lnTo>
                  <a:lnTo>
                    <a:pt x="769620" y="91440"/>
                  </a:lnTo>
                  <a:lnTo>
                    <a:pt x="762000" y="99059"/>
                  </a:lnTo>
                  <a:close/>
                </a:path>
                <a:path w="2962910" h="3112135">
                  <a:moveTo>
                    <a:pt x="829056" y="51816"/>
                  </a:moveTo>
                  <a:lnTo>
                    <a:pt x="810768" y="12191"/>
                  </a:lnTo>
                  <a:lnTo>
                    <a:pt x="819912" y="7620"/>
                  </a:lnTo>
                  <a:lnTo>
                    <a:pt x="847344" y="1524"/>
                  </a:lnTo>
                  <a:lnTo>
                    <a:pt x="865632" y="1524"/>
                  </a:lnTo>
                  <a:lnTo>
                    <a:pt x="862584" y="45720"/>
                  </a:lnTo>
                  <a:lnTo>
                    <a:pt x="853440" y="45720"/>
                  </a:lnTo>
                  <a:lnTo>
                    <a:pt x="845820" y="47244"/>
                  </a:lnTo>
                  <a:lnTo>
                    <a:pt x="836675" y="48767"/>
                  </a:lnTo>
                  <a:lnTo>
                    <a:pt x="829056" y="51816"/>
                  </a:lnTo>
                  <a:close/>
                </a:path>
                <a:path w="2962910" h="3112135">
                  <a:moveTo>
                    <a:pt x="926592" y="77724"/>
                  </a:moveTo>
                  <a:lnTo>
                    <a:pt x="923544" y="74675"/>
                  </a:lnTo>
                  <a:lnTo>
                    <a:pt x="914400" y="67055"/>
                  </a:lnTo>
                  <a:lnTo>
                    <a:pt x="905256" y="60959"/>
                  </a:lnTo>
                  <a:lnTo>
                    <a:pt x="894588" y="54863"/>
                  </a:lnTo>
                  <a:lnTo>
                    <a:pt x="917448" y="16763"/>
                  </a:lnTo>
                  <a:lnTo>
                    <a:pt x="926592" y="22859"/>
                  </a:lnTo>
                  <a:lnTo>
                    <a:pt x="938784" y="30479"/>
                  </a:lnTo>
                  <a:lnTo>
                    <a:pt x="957072" y="44195"/>
                  </a:lnTo>
                  <a:lnTo>
                    <a:pt x="926592" y="77724"/>
                  </a:lnTo>
                  <a:close/>
                </a:path>
                <a:path w="2962910" h="3112135">
                  <a:moveTo>
                    <a:pt x="981456" y="141732"/>
                  </a:moveTo>
                  <a:lnTo>
                    <a:pt x="972312" y="129540"/>
                  </a:lnTo>
                  <a:lnTo>
                    <a:pt x="961644" y="115824"/>
                  </a:lnTo>
                  <a:lnTo>
                    <a:pt x="955548" y="108204"/>
                  </a:lnTo>
                  <a:lnTo>
                    <a:pt x="989075" y="79247"/>
                  </a:lnTo>
                  <a:lnTo>
                    <a:pt x="996696" y="88391"/>
                  </a:lnTo>
                  <a:lnTo>
                    <a:pt x="1018032" y="115824"/>
                  </a:lnTo>
                  <a:lnTo>
                    <a:pt x="981456" y="141732"/>
                  </a:lnTo>
                  <a:close/>
                </a:path>
                <a:path w="2962910" h="3112135">
                  <a:moveTo>
                    <a:pt x="1027175" y="214883"/>
                  </a:moveTo>
                  <a:lnTo>
                    <a:pt x="1022604" y="207263"/>
                  </a:lnTo>
                  <a:lnTo>
                    <a:pt x="1011936" y="188975"/>
                  </a:lnTo>
                  <a:lnTo>
                    <a:pt x="1004316" y="176783"/>
                  </a:lnTo>
                  <a:lnTo>
                    <a:pt x="1042416" y="153924"/>
                  </a:lnTo>
                  <a:lnTo>
                    <a:pt x="1050036" y="166116"/>
                  </a:lnTo>
                  <a:lnTo>
                    <a:pt x="1060704" y="184404"/>
                  </a:lnTo>
                  <a:lnTo>
                    <a:pt x="1065275" y="193547"/>
                  </a:lnTo>
                  <a:lnTo>
                    <a:pt x="1027175" y="214883"/>
                  </a:lnTo>
                  <a:close/>
                </a:path>
                <a:path w="2962910" h="3112135">
                  <a:moveTo>
                    <a:pt x="1068324" y="292608"/>
                  </a:moveTo>
                  <a:lnTo>
                    <a:pt x="1048512" y="252983"/>
                  </a:lnTo>
                  <a:lnTo>
                    <a:pt x="1088136" y="233171"/>
                  </a:lnTo>
                  <a:lnTo>
                    <a:pt x="1107948" y="272795"/>
                  </a:lnTo>
                  <a:lnTo>
                    <a:pt x="1068324" y="292608"/>
                  </a:lnTo>
                  <a:close/>
                </a:path>
                <a:path w="2962910" h="3112135">
                  <a:moveTo>
                    <a:pt x="1106424" y="371855"/>
                  </a:moveTo>
                  <a:lnTo>
                    <a:pt x="1101852" y="362712"/>
                  </a:lnTo>
                  <a:lnTo>
                    <a:pt x="1088136" y="332232"/>
                  </a:lnTo>
                  <a:lnTo>
                    <a:pt x="1127760" y="312420"/>
                  </a:lnTo>
                  <a:lnTo>
                    <a:pt x="1143000" y="342900"/>
                  </a:lnTo>
                  <a:lnTo>
                    <a:pt x="1147572" y="353568"/>
                  </a:lnTo>
                  <a:lnTo>
                    <a:pt x="1106424" y="371855"/>
                  </a:lnTo>
                  <a:close/>
                </a:path>
                <a:path w="2962910" h="3112135">
                  <a:moveTo>
                    <a:pt x="1144524" y="452628"/>
                  </a:moveTo>
                  <a:lnTo>
                    <a:pt x="1143000" y="448055"/>
                  </a:lnTo>
                  <a:lnTo>
                    <a:pt x="1126236" y="411479"/>
                  </a:lnTo>
                  <a:lnTo>
                    <a:pt x="1165860" y="393192"/>
                  </a:lnTo>
                  <a:lnTo>
                    <a:pt x="1182624" y="429768"/>
                  </a:lnTo>
                  <a:lnTo>
                    <a:pt x="1184148" y="434339"/>
                  </a:lnTo>
                  <a:lnTo>
                    <a:pt x="1144524" y="452628"/>
                  </a:lnTo>
                  <a:close/>
                </a:path>
                <a:path w="2962910" h="3112135">
                  <a:moveTo>
                    <a:pt x="1181100" y="533399"/>
                  </a:moveTo>
                  <a:lnTo>
                    <a:pt x="1162812" y="492252"/>
                  </a:lnTo>
                  <a:lnTo>
                    <a:pt x="1203960" y="473963"/>
                  </a:lnTo>
                  <a:lnTo>
                    <a:pt x="1222248" y="515112"/>
                  </a:lnTo>
                  <a:lnTo>
                    <a:pt x="1181100" y="533399"/>
                  </a:lnTo>
                  <a:close/>
                </a:path>
                <a:path w="2962910" h="3112135">
                  <a:moveTo>
                    <a:pt x="1219200" y="614171"/>
                  </a:moveTo>
                  <a:lnTo>
                    <a:pt x="1202436" y="579120"/>
                  </a:lnTo>
                  <a:lnTo>
                    <a:pt x="1200912" y="573023"/>
                  </a:lnTo>
                  <a:lnTo>
                    <a:pt x="1240536" y="554736"/>
                  </a:lnTo>
                  <a:lnTo>
                    <a:pt x="1243584" y="560831"/>
                  </a:lnTo>
                  <a:lnTo>
                    <a:pt x="1258824" y="594360"/>
                  </a:lnTo>
                  <a:lnTo>
                    <a:pt x="1219200" y="614171"/>
                  </a:lnTo>
                  <a:close/>
                </a:path>
                <a:path w="2962910" h="3112135">
                  <a:moveTo>
                    <a:pt x="1258824" y="693420"/>
                  </a:moveTo>
                  <a:lnTo>
                    <a:pt x="1239012" y="653796"/>
                  </a:lnTo>
                  <a:lnTo>
                    <a:pt x="1278636" y="633984"/>
                  </a:lnTo>
                  <a:lnTo>
                    <a:pt x="1298448" y="673607"/>
                  </a:lnTo>
                  <a:lnTo>
                    <a:pt x="1258824" y="693420"/>
                  </a:lnTo>
                  <a:close/>
                </a:path>
                <a:path w="2962910" h="3112135">
                  <a:moveTo>
                    <a:pt x="1303020" y="772668"/>
                  </a:moveTo>
                  <a:lnTo>
                    <a:pt x="1293876" y="758952"/>
                  </a:lnTo>
                  <a:lnTo>
                    <a:pt x="1283208" y="740663"/>
                  </a:lnTo>
                  <a:lnTo>
                    <a:pt x="1280160" y="734568"/>
                  </a:lnTo>
                  <a:lnTo>
                    <a:pt x="1319784" y="713231"/>
                  </a:lnTo>
                  <a:lnTo>
                    <a:pt x="1322832" y="719328"/>
                  </a:lnTo>
                  <a:lnTo>
                    <a:pt x="1333500" y="736092"/>
                  </a:lnTo>
                  <a:lnTo>
                    <a:pt x="1341120" y="749807"/>
                  </a:lnTo>
                  <a:lnTo>
                    <a:pt x="1303020" y="772668"/>
                  </a:lnTo>
                  <a:close/>
                </a:path>
                <a:path w="2962910" h="3112135">
                  <a:moveTo>
                    <a:pt x="1353312" y="848868"/>
                  </a:moveTo>
                  <a:lnTo>
                    <a:pt x="1347216" y="839723"/>
                  </a:lnTo>
                  <a:lnTo>
                    <a:pt x="1336548" y="824484"/>
                  </a:lnTo>
                  <a:lnTo>
                    <a:pt x="1327404" y="812292"/>
                  </a:lnTo>
                  <a:lnTo>
                    <a:pt x="1363980" y="786384"/>
                  </a:lnTo>
                  <a:lnTo>
                    <a:pt x="1382268" y="813815"/>
                  </a:lnTo>
                  <a:lnTo>
                    <a:pt x="1388364" y="821436"/>
                  </a:lnTo>
                  <a:lnTo>
                    <a:pt x="1353312" y="848868"/>
                  </a:lnTo>
                  <a:close/>
                </a:path>
                <a:path w="2962910" h="3112135">
                  <a:moveTo>
                    <a:pt x="1421892" y="915923"/>
                  </a:moveTo>
                  <a:lnTo>
                    <a:pt x="1412748" y="909828"/>
                  </a:lnTo>
                  <a:lnTo>
                    <a:pt x="1402080" y="900684"/>
                  </a:lnTo>
                  <a:lnTo>
                    <a:pt x="1389888" y="890015"/>
                  </a:lnTo>
                  <a:lnTo>
                    <a:pt x="1385316" y="883920"/>
                  </a:lnTo>
                  <a:lnTo>
                    <a:pt x="1415795" y="853439"/>
                  </a:lnTo>
                  <a:lnTo>
                    <a:pt x="1421892" y="858012"/>
                  </a:lnTo>
                  <a:lnTo>
                    <a:pt x="1431036" y="867155"/>
                  </a:lnTo>
                  <a:lnTo>
                    <a:pt x="1440179" y="874776"/>
                  </a:lnTo>
                  <a:lnTo>
                    <a:pt x="1447800" y="879347"/>
                  </a:lnTo>
                  <a:lnTo>
                    <a:pt x="1421892" y="915923"/>
                  </a:lnTo>
                  <a:close/>
                </a:path>
                <a:path w="2962910" h="3112135">
                  <a:moveTo>
                    <a:pt x="1514638" y="894588"/>
                  </a:moveTo>
                  <a:lnTo>
                    <a:pt x="1491995" y="894588"/>
                  </a:lnTo>
                  <a:lnTo>
                    <a:pt x="1501140" y="893063"/>
                  </a:lnTo>
                  <a:lnTo>
                    <a:pt x="1498092" y="893063"/>
                  </a:lnTo>
                  <a:lnTo>
                    <a:pt x="1508759" y="891539"/>
                  </a:lnTo>
                  <a:lnTo>
                    <a:pt x="1513332" y="890015"/>
                  </a:lnTo>
                  <a:lnTo>
                    <a:pt x="1514638" y="894588"/>
                  </a:lnTo>
                  <a:close/>
                </a:path>
                <a:path w="2962910" h="3112135">
                  <a:moveTo>
                    <a:pt x="1490472" y="938784"/>
                  </a:moveTo>
                  <a:lnTo>
                    <a:pt x="1476756" y="937260"/>
                  </a:lnTo>
                  <a:lnTo>
                    <a:pt x="1470659" y="935736"/>
                  </a:lnTo>
                  <a:lnTo>
                    <a:pt x="1479804" y="893063"/>
                  </a:lnTo>
                  <a:lnTo>
                    <a:pt x="1484376" y="893063"/>
                  </a:lnTo>
                  <a:lnTo>
                    <a:pt x="1491995" y="894588"/>
                  </a:lnTo>
                  <a:lnTo>
                    <a:pt x="1514638" y="894588"/>
                  </a:lnTo>
                  <a:lnTo>
                    <a:pt x="1525524" y="932688"/>
                  </a:lnTo>
                  <a:lnTo>
                    <a:pt x="1517904" y="935736"/>
                  </a:lnTo>
                  <a:lnTo>
                    <a:pt x="1507236" y="937260"/>
                  </a:lnTo>
                  <a:lnTo>
                    <a:pt x="1502664" y="937260"/>
                  </a:lnTo>
                  <a:lnTo>
                    <a:pt x="1490472" y="938784"/>
                  </a:lnTo>
                  <a:close/>
                </a:path>
                <a:path w="2962910" h="3112135">
                  <a:moveTo>
                    <a:pt x="1571243" y="908304"/>
                  </a:moveTo>
                  <a:lnTo>
                    <a:pt x="1545336" y="873252"/>
                  </a:lnTo>
                  <a:lnTo>
                    <a:pt x="1556004" y="865631"/>
                  </a:lnTo>
                  <a:lnTo>
                    <a:pt x="1565148" y="858012"/>
                  </a:lnTo>
                  <a:lnTo>
                    <a:pt x="1575816" y="847344"/>
                  </a:lnTo>
                  <a:lnTo>
                    <a:pt x="1607820" y="877823"/>
                  </a:lnTo>
                  <a:lnTo>
                    <a:pt x="1594104" y="891539"/>
                  </a:lnTo>
                  <a:lnTo>
                    <a:pt x="1581911" y="902207"/>
                  </a:lnTo>
                  <a:lnTo>
                    <a:pt x="1571243" y="908304"/>
                  </a:lnTo>
                  <a:close/>
                </a:path>
                <a:path w="2962910" h="3112135">
                  <a:moveTo>
                    <a:pt x="1639824" y="842771"/>
                  </a:moveTo>
                  <a:lnTo>
                    <a:pt x="1604772" y="815339"/>
                  </a:lnTo>
                  <a:lnTo>
                    <a:pt x="1607820" y="812292"/>
                  </a:lnTo>
                  <a:lnTo>
                    <a:pt x="1618488" y="798576"/>
                  </a:lnTo>
                  <a:lnTo>
                    <a:pt x="1629156" y="783336"/>
                  </a:lnTo>
                  <a:lnTo>
                    <a:pt x="1630679" y="781812"/>
                  </a:lnTo>
                  <a:lnTo>
                    <a:pt x="1667256" y="807720"/>
                  </a:lnTo>
                  <a:lnTo>
                    <a:pt x="1665732" y="809244"/>
                  </a:lnTo>
                  <a:lnTo>
                    <a:pt x="1653540" y="826007"/>
                  </a:lnTo>
                  <a:lnTo>
                    <a:pt x="1641348" y="839723"/>
                  </a:lnTo>
                  <a:lnTo>
                    <a:pt x="1639824" y="842771"/>
                  </a:lnTo>
                  <a:close/>
                </a:path>
                <a:path w="2962910" h="3112135">
                  <a:moveTo>
                    <a:pt x="1693164" y="769620"/>
                  </a:moveTo>
                  <a:lnTo>
                    <a:pt x="1656588" y="745236"/>
                  </a:lnTo>
                  <a:lnTo>
                    <a:pt x="1662684" y="734568"/>
                  </a:lnTo>
                  <a:lnTo>
                    <a:pt x="1673352" y="717804"/>
                  </a:lnTo>
                  <a:lnTo>
                    <a:pt x="1679448" y="708660"/>
                  </a:lnTo>
                  <a:lnTo>
                    <a:pt x="1717548" y="731520"/>
                  </a:lnTo>
                  <a:lnTo>
                    <a:pt x="1699259" y="758952"/>
                  </a:lnTo>
                  <a:lnTo>
                    <a:pt x="1693164" y="769620"/>
                  </a:lnTo>
                  <a:close/>
                </a:path>
                <a:path w="2962910" h="3112135">
                  <a:moveTo>
                    <a:pt x="1740408" y="693420"/>
                  </a:moveTo>
                  <a:lnTo>
                    <a:pt x="1702308" y="670560"/>
                  </a:lnTo>
                  <a:lnTo>
                    <a:pt x="1719072" y="640079"/>
                  </a:lnTo>
                  <a:lnTo>
                    <a:pt x="1723643" y="632460"/>
                  </a:lnTo>
                  <a:lnTo>
                    <a:pt x="1763268" y="653796"/>
                  </a:lnTo>
                  <a:lnTo>
                    <a:pt x="1757172" y="662939"/>
                  </a:lnTo>
                  <a:lnTo>
                    <a:pt x="1740408" y="693420"/>
                  </a:lnTo>
                  <a:close/>
                </a:path>
                <a:path w="2962910" h="3112135">
                  <a:moveTo>
                    <a:pt x="1784604" y="615696"/>
                  </a:moveTo>
                  <a:lnTo>
                    <a:pt x="1744979" y="594360"/>
                  </a:lnTo>
                  <a:lnTo>
                    <a:pt x="1764792" y="557784"/>
                  </a:lnTo>
                  <a:lnTo>
                    <a:pt x="1766316" y="554736"/>
                  </a:lnTo>
                  <a:lnTo>
                    <a:pt x="1805940" y="576071"/>
                  </a:lnTo>
                  <a:lnTo>
                    <a:pt x="1804416" y="579120"/>
                  </a:lnTo>
                  <a:lnTo>
                    <a:pt x="1784604" y="615696"/>
                  </a:lnTo>
                  <a:close/>
                </a:path>
                <a:path w="2962910" h="3112135">
                  <a:moveTo>
                    <a:pt x="1827276" y="536447"/>
                  </a:moveTo>
                  <a:lnTo>
                    <a:pt x="1787652" y="515112"/>
                  </a:lnTo>
                  <a:lnTo>
                    <a:pt x="1787652" y="513587"/>
                  </a:lnTo>
                  <a:lnTo>
                    <a:pt x="1807464" y="477012"/>
                  </a:lnTo>
                  <a:lnTo>
                    <a:pt x="1847088" y="496823"/>
                  </a:lnTo>
                  <a:lnTo>
                    <a:pt x="1827276" y="534923"/>
                  </a:lnTo>
                  <a:lnTo>
                    <a:pt x="1827276" y="536447"/>
                  </a:lnTo>
                  <a:close/>
                </a:path>
                <a:path w="2962910" h="3112135">
                  <a:moveTo>
                    <a:pt x="1868424" y="458723"/>
                  </a:moveTo>
                  <a:lnTo>
                    <a:pt x="1828800" y="437387"/>
                  </a:lnTo>
                  <a:lnTo>
                    <a:pt x="1834895" y="426720"/>
                  </a:lnTo>
                  <a:lnTo>
                    <a:pt x="1850136" y="397763"/>
                  </a:lnTo>
                  <a:lnTo>
                    <a:pt x="1888236" y="419099"/>
                  </a:lnTo>
                  <a:lnTo>
                    <a:pt x="1868424" y="458723"/>
                  </a:lnTo>
                  <a:close/>
                </a:path>
                <a:path w="2962910" h="3112135">
                  <a:moveTo>
                    <a:pt x="1909572" y="379476"/>
                  </a:moveTo>
                  <a:lnTo>
                    <a:pt x="1871472" y="358139"/>
                  </a:lnTo>
                  <a:lnTo>
                    <a:pt x="1880616" y="339851"/>
                  </a:lnTo>
                  <a:lnTo>
                    <a:pt x="1892808" y="320040"/>
                  </a:lnTo>
                  <a:lnTo>
                    <a:pt x="1930908" y="341375"/>
                  </a:lnTo>
                  <a:lnTo>
                    <a:pt x="1920240" y="361187"/>
                  </a:lnTo>
                  <a:lnTo>
                    <a:pt x="1909572" y="379476"/>
                  </a:lnTo>
                  <a:close/>
                </a:path>
                <a:path w="2962910" h="3112135">
                  <a:moveTo>
                    <a:pt x="1952243" y="301751"/>
                  </a:moveTo>
                  <a:lnTo>
                    <a:pt x="1914143" y="280416"/>
                  </a:lnTo>
                  <a:lnTo>
                    <a:pt x="1927860" y="256032"/>
                  </a:lnTo>
                  <a:lnTo>
                    <a:pt x="1937004" y="242316"/>
                  </a:lnTo>
                  <a:lnTo>
                    <a:pt x="1975104" y="263651"/>
                  </a:lnTo>
                  <a:lnTo>
                    <a:pt x="1952243" y="301751"/>
                  </a:lnTo>
                  <a:close/>
                </a:path>
                <a:path w="2962910" h="3112135">
                  <a:moveTo>
                    <a:pt x="1997964" y="227075"/>
                  </a:moveTo>
                  <a:lnTo>
                    <a:pt x="1959864" y="202691"/>
                  </a:lnTo>
                  <a:lnTo>
                    <a:pt x="1984248" y="166116"/>
                  </a:lnTo>
                  <a:lnTo>
                    <a:pt x="2020824" y="190500"/>
                  </a:lnTo>
                  <a:lnTo>
                    <a:pt x="2011679" y="204216"/>
                  </a:lnTo>
                  <a:lnTo>
                    <a:pt x="2001011" y="222504"/>
                  </a:lnTo>
                  <a:lnTo>
                    <a:pt x="1997964" y="227075"/>
                  </a:lnTo>
                  <a:close/>
                </a:path>
                <a:path w="2962910" h="3112135">
                  <a:moveTo>
                    <a:pt x="2046732" y="155447"/>
                  </a:moveTo>
                  <a:lnTo>
                    <a:pt x="2010156" y="128016"/>
                  </a:lnTo>
                  <a:lnTo>
                    <a:pt x="2020824" y="114300"/>
                  </a:lnTo>
                  <a:lnTo>
                    <a:pt x="2039111" y="91440"/>
                  </a:lnTo>
                  <a:lnTo>
                    <a:pt x="2072640" y="120395"/>
                  </a:lnTo>
                  <a:lnTo>
                    <a:pt x="2068068" y="126491"/>
                  </a:lnTo>
                  <a:lnTo>
                    <a:pt x="2057400" y="140208"/>
                  </a:lnTo>
                  <a:lnTo>
                    <a:pt x="2046732" y="155447"/>
                  </a:lnTo>
                  <a:close/>
                </a:path>
                <a:path w="2962910" h="3112135">
                  <a:moveTo>
                    <a:pt x="2101595" y="89916"/>
                  </a:moveTo>
                  <a:lnTo>
                    <a:pt x="2071116" y="57912"/>
                  </a:lnTo>
                  <a:lnTo>
                    <a:pt x="2081784" y="48767"/>
                  </a:lnTo>
                  <a:lnTo>
                    <a:pt x="2093976" y="38100"/>
                  </a:lnTo>
                  <a:lnTo>
                    <a:pt x="2106168" y="28955"/>
                  </a:lnTo>
                  <a:lnTo>
                    <a:pt x="2109216" y="27432"/>
                  </a:lnTo>
                  <a:lnTo>
                    <a:pt x="2132076" y="64008"/>
                  </a:lnTo>
                  <a:lnTo>
                    <a:pt x="2121408" y="71628"/>
                  </a:lnTo>
                  <a:lnTo>
                    <a:pt x="2112264" y="80771"/>
                  </a:lnTo>
                  <a:lnTo>
                    <a:pt x="2101595" y="89916"/>
                  </a:lnTo>
                  <a:close/>
                </a:path>
                <a:path w="2962910" h="3112135">
                  <a:moveTo>
                    <a:pt x="2167127" y="47244"/>
                  </a:moveTo>
                  <a:lnTo>
                    <a:pt x="2153411" y="4571"/>
                  </a:lnTo>
                  <a:lnTo>
                    <a:pt x="2157984" y="4571"/>
                  </a:lnTo>
                  <a:lnTo>
                    <a:pt x="2171700" y="1524"/>
                  </a:lnTo>
                  <a:lnTo>
                    <a:pt x="2185416" y="0"/>
                  </a:lnTo>
                  <a:lnTo>
                    <a:pt x="2199132" y="0"/>
                  </a:lnTo>
                  <a:lnTo>
                    <a:pt x="2208276" y="1524"/>
                  </a:lnTo>
                  <a:lnTo>
                    <a:pt x="2200918" y="44195"/>
                  </a:lnTo>
                  <a:lnTo>
                    <a:pt x="2179320" y="44195"/>
                  </a:lnTo>
                  <a:lnTo>
                    <a:pt x="2171700" y="45720"/>
                  </a:lnTo>
                  <a:lnTo>
                    <a:pt x="2167127" y="47244"/>
                  </a:lnTo>
                  <a:close/>
                </a:path>
                <a:path w="2962910" h="3112135">
                  <a:moveTo>
                    <a:pt x="2200656" y="45720"/>
                  </a:moveTo>
                  <a:lnTo>
                    <a:pt x="2196084" y="45720"/>
                  </a:lnTo>
                  <a:lnTo>
                    <a:pt x="2188464" y="44195"/>
                  </a:lnTo>
                  <a:lnTo>
                    <a:pt x="2200918" y="44195"/>
                  </a:lnTo>
                  <a:lnTo>
                    <a:pt x="2200656" y="45720"/>
                  </a:lnTo>
                  <a:close/>
                </a:path>
                <a:path w="2962910" h="3112135">
                  <a:moveTo>
                    <a:pt x="2269236" y="82295"/>
                  </a:moveTo>
                  <a:lnTo>
                    <a:pt x="2244852" y="67055"/>
                  </a:lnTo>
                  <a:lnTo>
                    <a:pt x="2234184" y="59436"/>
                  </a:lnTo>
                  <a:lnTo>
                    <a:pt x="2257043" y="21336"/>
                  </a:lnTo>
                  <a:lnTo>
                    <a:pt x="2267711" y="27432"/>
                  </a:lnTo>
                  <a:lnTo>
                    <a:pt x="2295143" y="45720"/>
                  </a:lnTo>
                  <a:lnTo>
                    <a:pt x="2295143" y="47244"/>
                  </a:lnTo>
                  <a:lnTo>
                    <a:pt x="2269236" y="82295"/>
                  </a:lnTo>
                  <a:close/>
                </a:path>
                <a:path w="2962910" h="3112135">
                  <a:moveTo>
                    <a:pt x="2336292" y="137159"/>
                  </a:moveTo>
                  <a:lnTo>
                    <a:pt x="2325624" y="128016"/>
                  </a:lnTo>
                  <a:lnTo>
                    <a:pt x="2310384" y="115824"/>
                  </a:lnTo>
                  <a:lnTo>
                    <a:pt x="2304288" y="109728"/>
                  </a:lnTo>
                  <a:lnTo>
                    <a:pt x="2331720" y="74675"/>
                  </a:lnTo>
                  <a:lnTo>
                    <a:pt x="2339340" y="80771"/>
                  </a:lnTo>
                  <a:lnTo>
                    <a:pt x="2354579" y="94487"/>
                  </a:lnTo>
                  <a:lnTo>
                    <a:pt x="2366772" y="105155"/>
                  </a:lnTo>
                  <a:lnTo>
                    <a:pt x="2336292" y="137159"/>
                  </a:lnTo>
                  <a:close/>
                </a:path>
                <a:path w="2962910" h="3112135">
                  <a:moveTo>
                    <a:pt x="2398776" y="199644"/>
                  </a:moveTo>
                  <a:lnTo>
                    <a:pt x="2388108" y="187451"/>
                  </a:lnTo>
                  <a:lnTo>
                    <a:pt x="2368295" y="167640"/>
                  </a:lnTo>
                  <a:lnTo>
                    <a:pt x="2398776" y="135636"/>
                  </a:lnTo>
                  <a:lnTo>
                    <a:pt x="2430779" y="167640"/>
                  </a:lnTo>
                  <a:lnTo>
                    <a:pt x="2398776" y="199644"/>
                  </a:lnTo>
                  <a:close/>
                </a:path>
                <a:path w="2962910" h="3112135">
                  <a:moveTo>
                    <a:pt x="2456688" y="263651"/>
                  </a:moveTo>
                  <a:lnTo>
                    <a:pt x="2453640" y="259079"/>
                  </a:lnTo>
                  <a:lnTo>
                    <a:pt x="2436876" y="240791"/>
                  </a:lnTo>
                  <a:lnTo>
                    <a:pt x="2427732" y="231647"/>
                  </a:lnTo>
                  <a:lnTo>
                    <a:pt x="2461260" y="201167"/>
                  </a:lnTo>
                  <a:lnTo>
                    <a:pt x="2468879" y="210312"/>
                  </a:lnTo>
                  <a:lnTo>
                    <a:pt x="2487168" y="230124"/>
                  </a:lnTo>
                  <a:lnTo>
                    <a:pt x="2490216" y="234695"/>
                  </a:lnTo>
                  <a:lnTo>
                    <a:pt x="2456688" y="263651"/>
                  </a:lnTo>
                  <a:close/>
                </a:path>
                <a:path w="2962910" h="3112135">
                  <a:moveTo>
                    <a:pt x="2513076" y="332232"/>
                  </a:moveTo>
                  <a:lnTo>
                    <a:pt x="2503932" y="321563"/>
                  </a:lnTo>
                  <a:lnTo>
                    <a:pt x="2487168" y="300228"/>
                  </a:lnTo>
                  <a:lnTo>
                    <a:pt x="2485643" y="298704"/>
                  </a:lnTo>
                  <a:lnTo>
                    <a:pt x="2519172" y="269747"/>
                  </a:lnTo>
                  <a:lnTo>
                    <a:pt x="2520695" y="271271"/>
                  </a:lnTo>
                  <a:lnTo>
                    <a:pt x="2538984" y="292608"/>
                  </a:lnTo>
                  <a:lnTo>
                    <a:pt x="2548127" y="304800"/>
                  </a:lnTo>
                  <a:lnTo>
                    <a:pt x="2513076" y="332232"/>
                  </a:lnTo>
                  <a:close/>
                </a:path>
                <a:path w="2962910" h="3112135">
                  <a:moveTo>
                    <a:pt x="2564892" y="402336"/>
                  </a:moveTo>
                  <a:lnTo>
                    <a:pt x="2538984" y="367284"/>
                  </a:lnTo>
                  <a:lnTo>
                    <a:pt x="2575560" y="341375"/>
                  </a:lnTo>
                  <a:lnTo>
                    <a:pt x="2601468" y="376428"/>
                  </a:lnTo>
                  <a:lnTo>
                    <a:pt x="2564892" y="402336"/>
                  </a:lnTo>
                  <a:close/>
                </a:path>
                <a:path w="2962910" h="3112135">
                  <a:moveTo>
                    <a:pt x="2615184" y="475487"/>
                  </a:moveTo>
                  <a:lnTo>
                    <a:pt x="2604516" y="460247"/>
                  </a:lnTo>
                  <a:lnTo>
                    <a:pt x="2590800" y="438912"/>
                  </a:lnTo>
                  <a:lnTo>
                    <a:pt x="2627376" y="413004"/>
                  </a:lnTo>
                  <a:lnTo>
                    <a:pt x="2641092" y="434339"/>
                  </a:lnTo>
                  <a:lnTo>
                    <a:pt x="2651760" y="451104"/>
                  </a:lnTo>
                  <a:lnTo>
                    <a:pt x="2615184" y="475487"/>
                  </a:lnTo>
                  <a:close/>
                </a:path>
                <a:path w="2962910" h="3112135">
                  <a:moveTo>
                    <a:pt x="2662427" y="550163"/>
                  </a:moveTo>
                  <a:lnTo>
                    <a:pt x="2639568" y="512063"/>
                  </a:lnTo>
                  <a:lnTo>
                    <a:pt x="2677668" y="487679"/>
                  </a:lnTo>
                  <a:lnTo>
                    <a:pt x="2700527" y="525779"/>
                  </a:lnTo>
                  <a:lnTo>
                    <a:pt x="2662427" y="550163"/>
                  </a:lnTo>
                  <a:close/>
                </a:path>
                <a:path w="2962910" h="3112135">
                  <a:moveTo>
                    <a:pt x="2708148" y="624839"/>
                  </a:moveTo>
                  <a:lnTo>
                    <a:pt x="2702052" y="614171"/>
                  </a:lnTo>
                  <a:lnTo>
                    <a:pt x="2685288" y="586739"/>
                  </a:lnTo>
                  <a:lnTo>
                    <a:pt x="2723388" y="565404"/>
                  </a:lnTo>
                  <a:lnTo>
                    <a:pt x="2740152" y="591312"/>
                  </a:lnTo>
                  <a:lnTo>
                    <a:pt x="2746248" y="603504"/>
                  </a:lnTo>
                  <a:lnTo>
                    <a:pt x="2708148" y="624839"/>
                  </a:lnTo>
                  <a:close/>
                </a:path>
                <a:path w="2962910" h="3112135">
                  <a:moveTo>
                    <a:pt x="2749295" y="702563"/>
                  </a:moveTo>
                  <a:lnTo>
                    <a:pt x="2731008" y="669036"/>
                  </a:lnTo>
                  <a:lnTo>
                    <a:pt x="2729484" y="664463"/>
                  </a:lnTo>
                  <a:lnTo>
                    <a:pt x="2767584" y="643128"/>
                  </a:lnTo>
                  <a:lnTo>
                    <a:pt x="2770632" y="647699"/>
                  </a:lnTo>
                  <a:lnTo>
                    <a:pt x="2788920" y="682752"/>
                  </a:lnTo>
                  <a:lnTo>
                    <a:pt x="2749295" y="702563"/>
                  </a:lnTo>
                  <a:close/>
                </a:path>
                <a:path w="2962910" h="3112135">
                  <a:moveTo>
                    <a:pt x="2787395" y="781812"/>
                  </a:moveTo>
                  <a:lnTo>
                    <a:pt x="2787395" y="780288"/>
                  </a:lnTo>
                  <a:lnTo>
                    <a:pt x="2769108" y="742188"/>
                  </a:lnTo>
                  <a:lnTo>
                    <a:pt x="2808732" y="722376"/>
                  </a:lnTo>
                  <a:lnTo>
                    <a:pt x="2827020" y="760476"/>
                  </a:lnTo>
                  <a:lnTo>
                    <a:pt x="2828543" y="763523"/>
                  </a:lnTo>
                  <a:lnTo>
                    <a:pt x="2787395" y="781812"/>
                  </a:lnTo>
                  <a:close/>
                </a:path>
                <a:path w="2962910" h="3112135">
                  <a:moveTo>
                    <a:pt x="2822448" y="862584"/>
                  </a:moveTo>
                  <a:lnTo>
                    <a:pt x="2811779" y="836676"/>
                  </a:lnTo>
                  <a:lnTo>
                    <a:pt x="2805684" y="822960"/>
                  </a:lnTo>
                  <a:lnTo>
                    <a:pt x="2846832" y="804671"/>
                  </a:lnTo>
                  <a:lnTo>
                    <a:pt x="2852927" y="818388"/>
                  </a:lnTo>
                  <a:lnTo>
                    <a:pt x="2863595" y="845820"/>
                  </a:lnTo>
                  <a:lnTo>
                    <a:pt x="2822448" y="862584"/>
                  </a:lnTo>
                  <a:close/>
                </a:path>
                <a:path w="2962910" h="3112135">
                  <a:moveTo>
                    <a:pt x="2852927" y="944879"/>
                  </a:moveTo>
                  <a:lnTo>
                    <a:pt x="2839211" y="903731"/>
                  </a:lnTo>
                  <a:lnTo>
                    <a:pt x="2880360" y="888492"/>
                  </a:lnTo>
                  <a:lnTo>
                    <a:pt x="2887979" y="906779"/>
                  </a:lnTo>
                  <a:lnTo>
                    <a:pt x="2895600" y="929639"/>
                  </a:lnTo>
                  <a:lnTo>
                    <a:pt x="2852927" y="944879"/>
                  </a:lnTo>
                  <a:close/>
                </a:path>
                <a:path w="2962910" h="3112135">
                  <a:moveTo>
                    <a:pt x="2880360" y="1028699"/>
                  </a:moveTo>
                  <a:lnTo>
                    <a:pt x="2874264" y="1007363"/>
                  </a:lnTo>
                  <a:lnTo>
                    <a:pt x="2866643" y="986028"/>
                  </a:lnTo>
                  <a:lnTo>
                    <a:pt x="2909316" y="973836"/>
                  </a:lnTo>
                  <a:lnTo>
                    <a:pt x="2915411" y="993647"/>
                  </a:lnTo>
                  <a:lnTo>
                    <a:pt x="2923032" y="1016507"/>
                  </a:lnTo>
                  <a:lnTo>
                    <a:pt x="2880360" y="1028699"/>
                  </a:lnTo>
                  <a:close/>
                </a:path>
                <a:path w="2962910" h="3112135">
                  <a:moveTo>
                    <a:pt x="2900172" y="1112520"/>
                  </a:moveTo>
                  <a:lnTo>
                    <a:pt x="2891027" y="1069847"/>
                  </a:lnTo>
                  <a:lnTo>
                    <a:pt x="2933700" y="1060704"/>
                  </a:lnTo>
                  <a:lnTo>
                    <a:pt x="2938272" y="1082039"/>
                  </a:lnTo>
                  <a:lnTo>
                    <a:pt x="2942844" y="1104899"/>
                  </a:lnTo>
                  <a:lnTo>
                    <a:pt x="2900172" y="1112520"/>
                  </a:lnTo>
                  <a:close/>
                </a:path>
                <a:path w="2962910" h="3112135">
                  <a:moveTo>
                    <a:pt x="2913888" y="1199388"/>
                  </a:moveTo>
                  <a:lnTo>
                    <a:pt x="2910840" y="1175004"/>
                  </a:lnTo>
                  <a:lnTo>
                    <a:pt x="2907792" y="1155192"/>
                  </a:lnTo>
                  <a:lnTo>
                    <a:pt x="2951988" y="1149096"/>
                  </a:lnTo>
                  <a:lnTo>
                    <a:pt x="2955036" y="1168907"/>
                  </a:lnTo>
                  <a:lnTo>
                    <a:pt x="2958084" y="1193292"/>
                  </a:lnTo>
                  <a:lnTo>
                    <a:pt x="2913888" y="1199388"/>
                  </a:lnTo>
                  <a:close/>
                </a:path>
                <a:path w="2962910" h="3112135">
                  <a:moveTo>
                    <a:pt x="2962656" y="1284731"/>
                  </a:moveTo>
                  <a:lnTo>
                    <a:pt x="2918460" y="1284731"/>
                  </a:lnTo>
                  <a:lnTo>
                    <a:pt x="2918460" y="1255776"/>
                  </a:lnTo>
                  <a:lnTo>
                    <a:pt x="2916936" y="1242060"/>
                  </a:lnTo>
                  <a:lnTo>
                    <a:pt x="2961132" y="1239012"/>
                  </a:lnTo>
                  <a:lnTo>
                    <a:pt x="2962656" y="1254252"/>
                  </a:lnTo>
                  <a:lnTo>
                    <a:pt x="2962656" y="1284731"/>
                  </a:lnTo>
                  <a:close/>
                </a:path>
                <a:path w="2962910" h="3112135">
                  <a:moveTo>
                    <a:pt x="2958084" y="1376171"/>
                  </a:moveTo>
                  <a:lnTo>
                    <a:pt x="2913888" y="1371599"/>
                  </a:lnTo>
                  <a:lnTo>
                    <a:pt x="2915411" y="1359407"/>
                  </a:lnTo>
                  <a:lnTo>
                    <a:pt x="2916841" y="1336547"/>
                  </a:lnTo>
                  <a:lnTo>
                    <a:pt x="2916936" y="1328928"/>
                  </a:lnTo>
                  <a:lnTo>
                    <a:pt x="2961132" y="1330452"/>
                  </a:lnTo>
                  <a:lnTo>
                    <a:pt x="2961132" y="1336547"/>
                  </a:lnTo>
                  <a:lnTo>
                    <a:pt x="2959608" y="1363980"/>
                  </a:lnTo>
                  <a:lnTo>
                    <a:pt x="2958084" y="1376171"/>
                  </a:lnTo>
                  <a:close/>
                </a:path>
                <a:path w="2962910" h="3112135">
                  <a:moveTo>
                    <a:pt x="2938272" y="1466088"/>
                  </a:moveTo>
                  <a:lnTo>
                    <a:pt x="2895600" y="1455420"/>
                  </a:lnTo>
                  <a:lnTo>
                    <a:pt x="2901695" y="1432560"/>
                  </a:lnTo>
                  <a:lnTo>
                    <a:pt x="2906268" y="1412747"/>
                  </a:lnTo>
                  <a:lnTo>
                    <a:pt x="2950464" y="1421892"/>
                  </a:lnTo>
                  <a:lnTo>
                    <a:pt x="2945892" y="1443228"/>
                  </a:lnTo>
                  <a:lnTo>
                    <a:pt x="2938272" y="1466088"/>
                  </a:lnTo>
                  <a:close/>
                </a:path>
                <a:path w="2962910" h="3112135">
                  <a:moveTo>
                    <a:pt x="2904744" y="1552955"/>
                  </a:moveTo>
                  <a:lnTo>
                    <a:pt x="2865120" y="1534668"/>
                  </a:lnTo>
                  <a:lnTo>
                    <a:pt x="2869692" y="1527047"/>
                  </a:lnTo>
                  <a:lnTo>
                    <a:pt x="2881884" y="1495044"/>
                  </a:lnTo>
                  <a:lnTo>
                    <a:pt x="2923032" y="1510284"/>
                  </a:lnTo>
                  <a:lnTo>
                    <a:pt x="2910840" y="1543812"/>
                  </a:lnTo>
                  <a:lnTo>
                    <a:pt x="2904744" y="1552955"/>
                  </a:lnTo>
                  <a:close/>
                </a:path>
                <a:path w="2962910" h="3112135">
                  <a:moveTo>
                    <a:pt x="2863595" y="1633728"/>
                  </a:moveTo>
                  <a:lnTo>
                    <a:pt x="2823972" y="1610868"/>
                  </a:lnTo>
                  <a:lnTo>
                    <a:pt x="2845308" y="1575815"/>
                  </a:lnTo>
                  <a:lnTo>
                    <a:pt x="2845308" y="1574292"/>
                  </a:lnTo>
                  <a:lnTo>
                    <a:pt x="2884932" y="1594104"/>
                  </a:lnTo>
                  <a:lnTo>
                    <a:pt x="2884932" y="1595628"/>
                  </a:lnTo>
                  <a:lnTo>
                    <a:pt x="2863595" y="1633728"/>
                  </a:lnTo>
                  <a:close/>
                </a:path>
                <a:path w="2962910" h="3112135">
                  <a:moveTo>
                    <a:pt x="2814827" y="1709928"/>
                  </a:moveTo>
                  <a:lnTo>
                    <a:pt x="2778252" y="1685544"/>
                  </a:lnTo>
                  <a:lnTo>
                    <a:pt x="2802636" y="1648968"/>
                  </a:lnTo>
                  <a:lnTo>
                    <a:pt x="2839211" y="1671828"/>
                  </a:lnTo>
                  <a:lnTo>
                    <a:pt x="2817876" y="1705355"/>
                  </a:lnTo>
                  <a:lnTo>
                    <a:pt x="2814827" y="1709928"/>
                  </a:lnTo>
                  <a:close/>
                </a:path>
                <a:path w="2962910" h="3112135">
                  <a:moveTo>
                    <a:pt x="2763011" y="1783080"/>
                  </a:moveTo>
                  <a:lnTo>
                    <a:pt x="2726436" y="1757172"/>
                  </a:lnTo>
                  <a:lnTo>
                    <a:pt x="2741676" y="1735836"/>
                  </a:lnTo>
                  <a:lnTo>
                    <a:pt x="2752343" y="1720596"/>
                  </a:lnTo>
                  <a:lnTo>
                    <a:pt x="2788920" y="1746504"/>
                  </a:lnTo>
                  <a:lnTo>
                    <a:pt x="2778252" y="1761744"/>
                  </a:lnTo>
                  <a:lnTo>
                    <a:pt x="2763011" y="1783080"/>
                  </a:lnTo>
                  <a:close/>
                </a:path>
                <a:path w="2962910" h="3112135">
                  <a:moveTo>
                    <a:pt x="2708148" y="1853184"/>
                  </a:moveTo>
                  <a:lnTo>
                    <a:pt x="2673095" y="1825752"/>
                  </a:lnTo>
                  <a:lnTo>
                    <a:pt x="2699004" y="1793747"/>
                  </a:lnTo>
                  <a:lnTo>
                    <a:pt x="2700527" y="1792223"/>
                  </a:lnTo>
                  <a:lnTo>
                    <a:pt x="2735579" y="1818131"/>
                  </a:lnTo>
                  <a:lnTo>
                    <a:pt x="2735579" y="1819655"/>
                  </a:lnTo>
                  <a:lnTo>
                    <a:pt x="2708148" y="1853184"/>
                  </a:lnTo>
                  <a:close/>
                </a:path>
                <a:path w="2962910" h="3112135">
                  <a:moveTo>
                    <a:pt x="2650236" y="1923288"/>
                  </a:moveTo>
                  <a:lnTo>
                    <a:pt x="2616708" y="1894331"/>
                  </a:lnTo>
                  <a:lnTo>
                    <a:pt x="2645664" y="1859280"/>
                  </a:lnTo>
                  <a:lnTo>
                    <a:pt x="2679192" y="1888236"/>
                  </a:lnTo>
                  <a:lnTo>
                    <a:pt x="2650236" y="1923288"/>
                  </a:lnTo>
                  <a:close/>
                </a:path>
                <a:path w="2962910" h="3112135">
                  <a:moveTo>
                    <a:pt x="2590800" y="1988820"/>
                  </a:moveTo>
                  <a:lnTo>
                    <a:pt x="2557272" y="1959864"/>
                  </a:lnTo>
                  <a:lnTo>
                    <a:pt x="2587752" y="1926336"/>
                  </a:lnTo>
                  <a:lnTo>
                    <a:pt x="2619756" y="1956815"/>
                  </a:lnTo>
                  <a:lnTo>
                    <a:pt x="2590800" y="1988820"/>
                  </a:lnTo>
                  <a:close/>
                </a:path>
                <a:path w="2962910" h="3112135">
                  <a:moveTo>
                    <a:pt x="2529840" y="2054352"/>
                  </a:moveTo>
                  <a:lnTo>
                    <a:pt x="2497836" y="2023872"/>
                  </a:lnTo>
                  <a:lnTo>
                    <a:pt x="2528316" y="1991868"/>
                  </a:lnTo>
                  <a:lnTo>
                    <a:pt x="2560320" y="2022347"/>
                  </a:lnTo>
                  <a:lnTo>
                    <a:pt x="2529840" y="2054352"/>
                  </a:lnTo>
                  <a:close/>
                </a:path>
                <a:path w="2962910" h="3112135">
                  <a:moveTo>
                    <a:pt x="2467356" y="2118360"/>
                  </a:moveTo>
                  <a:lnTo>
                    <a:pt x="2435352" y="2087880"/>
                  </a:lnTo>
                  <a:lnTo>
                    <a:pt x="2467356" y="2055876"/>
                  </a:lnTo>
                  <a:lnTo>
                    <a:pt x="2497836" y="2086355"/>
                  </a:lnTo>
                  <a:lnTo>
                    <a:pt x="2467356" y="2118360"/>
                  </a:lnTo>
                  <a:close/>
                </a:path>
                <a:path w="2962910" h="3112135">
                  <a:moveTo>
                    <a:pt x="2403348" y="2180844"/>
                  </a:moveTo>
                  <a:lnTo>
                    <a:pt x="2372868" y="2150364"/>
                  </a:lnTo>
                  <a:lnTo>
                    <a:pt x="2404872" y="2118360"/>
                  </a:lnTo>
                  <a:lnTo>
                    <a:pt x="2435352" y="2150364"/>
                  </a:lnTo>
                  <a:lnTo>
                    <a:pt x="2403348" y="2180844"/>
                  </a:lnTo>
                  <a:close/>
                </a:path>
                <a:path w="2962910" h="3112135">
                  <a:moveTo>
                    <a:pt x="2339340" y="2243328"/>
                  </a:moveTo>
                  <a:lnTo>
                    <a:pt x="2308860" y="2211323"/>
                  </a:lnTo>
                  <a:lnTo>
                    <a:pt x="2340864" y="2180844"/>
                  </a:lnTo>
                  <a:lnTo>
                    <a:pt x="2371343" y="2212847"/>
                  </a:lnTo>
                  <a:lnTo>
                    <a:pt x="2339340" y="2243328"/>
                  </a:lnTo>
                  <a:close/>
                </a:path>
                <a:path w="2962910" h="3112135">
                  <a:moveTo>
                    <a:pt x="2273808" y="2304288"/>
                  </a:moveTo>
                  <a:lnTo>
                    <a:pt x="2243327" y="2270760"/>
                  </a:lnTo>
                  <a:lnTo>
                    <a:pt x="2276856" y="2240280"/>
                  </a:lnTo>
                  <a:lnTo>
                    <a:pt x="2305811" y="2273807"/>
                  </a:lnTo>
                  <a:lnTo>
                    <a:pt x="2273808" y="2304288"/>
                  </a:lnTo>
                  <a:close/>
                </a:path>
                <a:path w="2962910" h="3112135">
                  <a:moveTo>
                    <a:pt x="2206752" y="2362199"/>
                  </a:moveTo>
                  <a:lnTo>
                    <a:pt x="2177795" y="2330196"/>
                  </a:lnTo>
                  <a:lnTo>
                    <a:pt x="2209800" y="2299715"/>
                  </a:lnTo>
                  <a:lnTo>
                    <a:pt x="2240279" y="2333244"/>
                  </a:lnTo>
                  <a:lnTo>
                    <a:pt x="2206752" y="2362199"/>
                  </a:lnTo>
                  <a:close/>
                </a:path>
                <a:path w="2962910" h="3112135">
                  <a:moveTo>
                    <a:pt x="2139695" y="2421636"/>
                  </a:moveTo>
                  <a:lnTo>
                    <a:pt x="2110740" y="2388107"/>
                  </a:lnTo>
                  <a:lnTo>
                    <a:pt x="2144268" y="2359152"/>
                  </a:lnTo>
                  <a:lnTo>
                    <a:pt x="2173224" y="2392680"/>
                  </a:lnTo>
                  <a:lnTo>
                    <a:pt x="2139695" y="2421636"/>
                  </a:lnTo>
                  <a:close/>
                </a:path>
                <a:path w="2962910" h="3112135">
                  <a:moveTo>
                    <a:pt x="2071116" y="2479547"/>
                  </a:moveTo>
                  <a:lnTo>
                    <a:pt x="2042160" y="2444496"/>
                  </a:lnTo>
                  <a:lnTo>
                    <a:pt x="2077211" y="2417064"/>
                  </a:lnTo>
                  <a:lnTo>
                    <a:pt x="2104643" y="2450592"/>
                  </a:lnTo>
                  <a:lnTo>
                    <a:pt x="2071116" y="2479547"/>
                  </a:lnTo>
                  <a:close/>
                </a:path>
                <a:path w="2962910" h="3112135">
                  <a:moveTo>
                    <a:pt x="2002536" y="2535936"/>
                  </a:moveTo>
                  <a:lnTo>
                    <a:pt x="1973579" y="2500884"/>
                  </a:lnTo>
                  <a:lnTo>
                    <a:pt x="2008632" y="2473452"/>
                  </a:lnTo>
                  <a:lnTo>
                    <a:pt x="2037588" y="2506980"/>
                  </a:lnTo>
                  <a:lnTo>
                    <a:pt x="2002536" y="2535936"/>
                  </a:lnTo>
                  <a:close/>
                </a:path>
                <a:path w="2962910" h="3112135">
                  <a:moveTo>
                    <a:pt x="1932432" y="2590799"/>
                  </a:moveTo>
                  <a:lnTo>
                    <a:pt x="1905000" y="2557272"/>
                  </a:lnTo>
                  <a:lnTo>
                    <a:pt x="1940052" y="2528315"/>
                  </a:lnTo>
                  <a:lnTo>
                    <a:pt x="1967484" y="2563368"/>
                  </a:lnTo>
                  <a:lnTo>
                    <a:pt x="1932432" y="2590799"/>
                  </a:lnTo>
                  <a:close/>
                </a:path>
                <a:path w="2962910" h="3112135">
                  <a:moveTo>
                    <a:pt x="1862327" y="2645664"/>
                  </a:moveTo>
                  <a:lnTo>
                    <a:pt x="1834895" y="2610612"/>
                  </a:lnTo>
                  <a:lnTo>
                    <a:pt x="1869948" y="2583180"/>
                  </a:lnTo>
                  <a:lnTo>
                    <a:pt x="1897379" y="2618231"/>
                  </a:lnTo>
                  <a:lnTo>
                    <a:pt x="1862327" y="2645664"/>
                  </a:lnTo>
                  <a:close/>
                </a:path>
                <a:path w="2962910" h="3112135">
                  <a:moveTo>
                    <a:pt x="1790700" y="2700528"/>
                  </a:moveTo>
                  <a:lnTo>
                    <a:pt x="1764792" y="2663952"/>
                  </a:lnTo>
                  <a:lnTo>
                    <a:pt x="1766316" y="2663952"/>
                  </a:lnTo>
                  <a:lnTo>
                    <a:pt x="1799843" y="2638044"/>
                  </a:lnTo>
                  <a:lnTo>
                    <a:pt x="1827276" y="2673096"/>
                  </a:lnTo>
                  <a:lnTo>
                    <a:pt x="1792224" y="2699004"/>
                  </a:lnTo>
                  <a:lnTo>
                    <a:pt x="1790700" y="2700528"/>
                  </a:lnTo>
                  <a:close/>
                </a:path>
                <a:path w="2962910" h="3112135">
                  <a:moveTo>
                    <a:pt x="1719072" y="2752344"/>
                  </a:moveTo>
                  <a:lnTo>
                    <a:pt x="1693164" y="2715768"/>
                  </a:lnTo>
                  <a:lnTo>
                    <a:pt x="1697736" y="2712720"/>
                  </a:lnTo>
                  <a:lnTo>
                    <a:pt x="1728216" y="2689860"/>
                  </a:lnTo>
                  <a:lnTo>
                    <a:pt x="1755648" y="2726436"/>
                  </a:lnTo>
                  <a:lnTo>
                    <a:pt x="1723643" y="2749296"/>
                  </a:lnTo>
                  <a:lnTo>
                    <a:pt x="1719072" y="2752344"/>
                  </a:lnTo>
                  <a:close/>
                </a:path>
                <a:path w="2962910" h="3112135">
                  <a:moveTo>
                    <a:pt x="1645920" y="2804160"/>
                  </a:moveTo>
                  <a:lnTo>
                    <a:pt x="1620011" y="2767584"/>
                  </a:lnTo>
                  <a:lnTo>
                    <a:pt x="1632204" y="2759964"/>
                  </a:lnTo>
                  <a:lnTo>
                    <a:pt x="1656588" y="2741676"/>
                  </a:lnTo>
                  <a:lnTo>
                    <a:pt x="1682495" y="2778252"/>
                  </a:lnTo>
                  <a:lnTo>
                    <a:pt x="1658111" y="2796540"/>
                  </a:lnTo>
                  <a:lnTo>
                    <a:pt x="1645920" y="2804160"/>
                  </a:lnTo>
                  <a:close/>
                </a:path>
                <a:path w="2962910" h="3112135">
                  <a:moveTo>
                    <a:pt x="1571243" y="2854451"/>
                  </a:moveTo>
                  <a:lnTo>
                    <a:pt x="1546859" y="2816351"/>
                  </a:lnTo>
                  <a:lnTo>
                    <a:pt x="1566672" y="2804160"/>
                  </a:lnTo>
                  <a:lnTo>
                    <a:pt x="1583436" y="2791967"/>
                  </a:lnTo>
                  <a:lnTo>
                    <a:pt x="1609343" y="2828544"/>
                  </a:lnTo>
                  <a:lnTo>
                    <a:pt x="1592579" y="2840735"/>
                  </a:lnTo>
                  <a:lnTo>
                    <a:pt x="1571243" y="2854451"/>
                  </a:lnTo>
                  <a:close/>
                </a:path>
                <a:path w="2962910" h="3112135">
                  <a:moveTo>
                    <a:pt x="1496568" y="2903219"/>
                  </a:moveTo>
                  <a:lnTo>
                    <a:pt x="1473708" y="2865119"/>
                  </a:lnTo>
                  <a:lnTo>
                    <a:pt x="1504188" y="2845308"/>
                  </a:lnTo>
                  <a:lnTo>
                    <a:pt x="1510284" y="2842260"/>
                  </a:lnTo>
                  <a:lnTo>
                    <a:pt x="1534668" y="2878835"/>
                  </a:lnTo>
                  <a:lnTo>
                    <a:pt x="1528572" y="2883408"/>
                  </a:lnTo>
                  <a:lnTo>
                    <a:pt x="1496568" y="2903219"/>
                  </a:lnTo>
                  <a:close/>
                </a:path>
                <a:path w="2962910" h="3112135">
                  <a:moveTo>
                    <a:pt x="1420368" y="2948940"/>
                  </a:moveTo>
                  <a:lnTo>
                    <a:pt x="1397508" y="2910840"/>
                  </a:lnTo>
                  <a:lnTo>
                    <a:pt x="1435608" y="2887980"/>
                  </a:lnTo>
                  <a:lnTo>
                    <a:pt x="1458468" y="2926080"/>
                  </a:lnTo>
                  <a:lnTo>
                    <a:pt x="1420368" y="2948940"/>
                  </a:lnTo>
                  <a:close/>
                </a:path>
                <a:path w="2962910" h="3112135">
                  <a:moveTo>
                    <a:pt x="1342644" y="2994660"/>
                  </a:moveTo>
                  <a:lnTo>
                    <a:pt x="1321308" y="2955035"/>
                  </a:lnTo>
                  <a:lnTo>
                    <a:pt x="1327404" y="2951988"/>
                  </a:lnTo>
                  <a:lnTo>
                    <a:pt x="1359408" y="2933699"/>
                  </a:lnTo>
                  <a:lnTo>
                    <a:pt x="1382268" y="2971799"/>
                  </a:lnTo>
                  <a:lnTo>
                    <a:pt x="1350264" y="2990088"/>
                  </a:lnTo>
                  <a:lnTo>
                    <a:pt x="1342644" y="2994660"/>
                  </a:lnTo>
                  <a:close/>
                </a:path>
                <a:path w="2962910" h="3112135">
                  <a:moveTo>
                    <a:pt x="1263396" y="3035808"/>
                  </a:moveTo>
                  <a:lnTo>
                    <a:pt x="1243584" y="2996183"/>
                  </a:lnTo>
                  <a:lnTo>
                    <a:pt x="1275588" y="2980944"/>
                  </a:lnTo>
                  <a:lnTo>
                    <a:pt x="1283208" y="2976372"/>
                  </a:lnTo>
                  <a:lnTo>
                    <a:pt x="1303020" y="3015996"/>
                  </a:lnTo>
                  <a:lnTo>
                    <a:pt x="1295400" y="3019044"/>
                  </a:lnTo>
                  <a:lnTo>
                    <a:pt x="1263396" y="3035808"/>
                  </a:lnTo>
                  <a:close/>
                </a:path>
                <a:path w="2962910" h="3112135">
                  <a:moveTo>
                    <a:pt x="1181100" y="3072383"/>
                  </a:moveTo>
                  <a:lnTo>
                    <a:pt x="1164336" y="3031235"/>
                  </a:lnTo>
                  <a:lnTo>
                    <a:pt x="1179575" y="3025140"/>
                  </a:lnTo>
                  <a:lnTo>
                    <a:pt x="1203960" y="3014472"/>
                  </a:lnTo>
                  <a:lnTo>
                    <a:pt x="1222248" y="3055619"/>
                  </a:lnTo>
                  <a:lnTo>
                    <a:pt x="1197864" y="3066288"/>
                  </a:lnTo>
                  <a:lnTo>
                    <a:pt x="1181100" y="3072383"/>
                  </a:lnTo>
                  <a:close/>
                </a:path>
                <a:path w="2962910" h="3112135">
                  <a:moveTo>
                    <a:pt x="1092708" y="3101340"/>
                  </a:moveTo>
                  <a:lnTo>
                    <a:pt x="1082040" y="3057144"/>
                  </a:lnTo>
                  <a:lnTo>
                    <a:pt x="1098804" y="3054096"/>
                  </a:lnTo>
                  <a:lnTo>
                    <a:pt x="1118616" y="3047999"/>
                  </a:lnTo>
                  <a:lnTo>
                    <a:pt x="1123188" y="3046476"/>
                  </a:lnTo>
                  <a:lnTo>
                    <a:pt x="1138428" y="3089148"/>
                  </a:lnTo>
                  <a:lnTo>
                    <a:pt x="1132332" y="3090672"/>
                  </a:lnTo>
                  <a:lnTo>
                    <a:pt x="1110996" y="3096767"/>
                  </a:lnTo>
                  <a:lnTo>
                    <a:pt x="1092708" y="3101340"/>
                  </a:lnTo>
                  <a:close/>
                </a:path>
                <a:path w="2962910" h="3112135">
                  <a:moveTo>
                    <a:pt x="1010412" y="3112008"/>
                  </a:moveTo>
                  <a:lnTo>
                    <a:pt x="999744" y="3112008"/>
                  </a:lnTo>
                  <a:lnTo>
                    <a:pt x="999744" y="3067812"/>
                  </a:lnTo>
                  <a:lnTo>
                    <a:pt x="1007364" y="3067812"/>
                  </a:lnTo>
                  <a:lnTo>
                    <a:pt x="1042416" y="3064764"/>
                  </a:lnTo>
                  <a:lnTo>
                    <a:pt x="1046988" y="3108960"/>
                  </a:lnTo>
                  <a:lnTo>
                    <a:pt x="1030224" y="3110483"/>
                  </a:lnTo>
                  <a:lnTo>
                    <a:pt x="1010412" y="3112008"/>
                  </a:lnTo>
                  <a:close/>
                </a:path>
                <a:path w="2962910" h="3112135">
                  <a:moveTo>
                    <a:pt x="954024" y="3110483"/>
                  </a:moveTo>
                  <a:lnTo>
                    <a:pt x="952500" y="3110483"/>
                  </a:lnTo>
                  <a:lnTo>
                    <a:pt x="932688" y="3107435"/>
                  </a:lnTo>
                  <a:lnTo>
                    <a:pt x="914400" y="3104388"/>
                  </a:lnTo>
                  <a:lnTo>
                    <a:pt x="906780" y="3102864"/>
                  </a:lnTo>
                  <a:lnTo>
                    <a:pt x="915924" y="3060192"/>
                  </a:lnTo>
                  <a:lnTo>
                    <a:pt x="922020" y="3060192"/>
                  </a:lnTo>
                  <a:lnTo>
                    <a:pt x="955548" y="3066288"/>
                  </a:lnTo>
                  <a:lnTo>
                    <a:pt x="957072" y="3066288"/>
                  </a:lnTo>
                  <a:lnTo>
                    <a:pt x="954024" y="3110483"/>
                  </a:lnTo>
                  <a:close/>
                </a:path>
                <a:path w="2962910" h="3112135">
                  <a:moveTo>
                    <a:pt x="862584" y="3090672"/>
                  </a:moveTo>
                  <a:lnTo>
                    <a:pt x="861060" y="3090672"/>
                  </a:lnTo>
                  <a:lnTo>
                    <a:pt x="842772" y="3084576"/>
                  </a:lnTo>
                  <a:lnTo>
                    <a:pt x="826008" y="3078480"/>
                  </a:lnTo>
                  <a:lnTo>
                    <a:pt x="818388" y="3073908"/>
                  </a:lnTo>
                  <a:lnTo>
                    <a:pt x="835152" y="3034283"/>
                  </a:lnTo>
                  <a:lnTo>
                    <a:pt x="841248" y="3035808"/>
                  </a:lnTo>
                  <a:lnTo>
                    <a:pt x="858012" y="3041903"/>
                  </a:lnTo>
                  <a:lnTo>
                    <a:pt x="873252" y="3047999"/>
                  </a:lnTo>
                  <a:lnTo>
                    <a:pt x="874775" y="3047999"/>
                  </a:lnTo>
                  <a:lnTo>
                    <a:pt x="862584" y="3090672"/>
                  </a:lnTo>
                  <a:close/>
                </a:path>
                <a:path w="2962910" h="3112135">
                  <a:moveTo>
                    <a:pt x="777240" y="3054096"/>
                  </a:moveTo>
                  <a:lnTo>
                    <a:pt x="775716" y="3054096"/>
                  </a:lnTo>
                  <a:lnTo>
                    <a:pt x="758952" y="3044951"/>
                  </a:lnTo>
                  <a:lnTo>
                    <a:pt x="743712" y="3034283"/>
                  </a:lnTo>
                  <a:lnTo>
                    <a:pt x="736092" y="3029712"/>
                  </a:lnTo>
                  <a:lnTo>
                    <a:pt x="762000" y="2993135"/>
                  </a:lnTo>
                  <a:lnTo>
                    <a:pt x="780288" y="3005328"/>
                  </a:lnTo>
                  <a:lnTo>
                    <a:pt x="795528" y="3014472"/>
                  </a:lnTo>
                  <a:lnTo>
                    <a:pt x="797052" y="3014472"/>
                  </a:lnTo>
                  <a:lnTo>
                    <a:pt x="777240" y="3054096"/>
                  </a:lnTo>
                  <a:close/>
                </a:path>
                <a:path w="2962910" h="3112135">
                  <a:moveTo>
                    <a:pt x="699516" y="3003803"/>
                  </a:moveTo>
                  <a:lnTo>
                    <a:pt x="681228" y="2990088"/>
                  </a:lnTo>
                  <a:lnTo>
                    <a:pt x="664464" y="2974848"/>
                  </a:lnTo>
                  <a:lnTo>
                    <a:pt x="691896" y="2941319"/>
                  </a:lnTo>
                  <a:lnTo>
                    <a:pt x="708660" y="2955035"/>
                  </a:lnTo>
                  <a:lnTo>
                    <a:pt x="726948" y="2968751"/>
                  </a:lnTo>
                  <a:lnTo>
                    <a:pt x="699516" y="3003803"/>
                  </a:lnTo>
                  <a:close/>
                </a:path>
                <a:path w="2962910" h="3112135">
                  <a:moveTo>
                    <a:pt x="629412" y="2944367"/>
                  </a:moveTo>
                  <a:lnTo>
                    <a:pt x="624840" y="2938272"/>
                  </a:lnTo>
                  <a:lnTo>
                    <a:pt x="598932" y="2912364"/>
                  </a:lnTo>
                  <a:lnTo>
                    <a:pt x="629412" y="2880360"/>
                  </a:lnTo>
                  <a:lnTo>
                    <a:pt x="655320" y="2906267"/>
                  </a:lnTo>
                  <a:lnTo>
                    <a:pt x="659892" y="2912364"/>
                  </a:lnTo>
                  <a:lnTo>
                    <a:pt x="629412" y="2944367"/>
                  </a:lnTo>
                  <a:close/>
                </a:path>
                <a:path w="2962910" h="3112135">
                  <a:moveTo>
                    <a:pt x="566928" y="2877312"/>
                  </a:moveTo>
                  <a:lnTo>
                    <a:pt x="545592" y="2852928"/>
                  </a:lnTo>
                  <a:lnTo>
                    <a:pt x="537972" y="2843783"/>
                  </a:lnTo>
                  <a:lnTo>
                    <a:pt x="573024" y="2814828"/>
                  </a:lnTo>
                  <a:lnTo>
                    <a:pt x="579120" y="2823972"/>
                  </a:lnTo>
                  <a:lnTo>
                    <a:pt x="601980" y="2848356"/>
                  </a:lnTo>
                  <a:lnTo>
                    <a:pt x="566928" y="2877312"/>
                  </a:lnTo>
                  <a:close/>
                </a:path>
                <a:path w="2962910" h="3112135">
                  <a:moveTo>
                    <a:pt x="510540" y="2807208"/>
                  </a:moveTo>
                  <a:lnTo>
                    <a:pt x="498348" y="2790444"/>
                  </a:lnTo>
                  <a:lnTo>
                    <a:pt x="484632" y="2770631"/>
                  </a:lnTo>
                  <a:lnTo>
                    <a:pt x="521208" y="2744723"/>
                  </a:lnTo>
                  <a:lnTo>
                    <a:pt x="533400" y="2763012"/>
                  </a:lnTo>
                  <a:lnTo>
                    <a:pt x="547116" y="2781299"/>
                  </a:lnTo>
                  <a:lnTo>
                    <a:pt x="510540" y="2807208"/>
                  </a:lnTo>
                  <a:close/>
                </a:path>
                <a:path w="2962910" h="3112135">
                  <a:moveTo>
                    <a:pt x="458724" y="2734056"/>
                  </a:moveTo>
                  <a:lnTo>
                    <a:pt x="452628" y="2724912"/>
                  </a:lnTo>
                  <a:lnTo>
                    <a:pt x="434340" y="2695956"/>
                  </a:lnTo>
                  <a:lnTo>
                    <a:pt x="470916" y="2671572"/>
                  </a:lnTo>
                  <a:lnTo>
                    <a:pt x="489204" y="2700528"/>
                  </a:lnTo>
                  <a:lnTo>
                    <a:pt x="495300" y="2709672"/>
                  </a:lnTo>
                  <a:lnTo>
                    <a:pt x="458724" y="2734056"/>
                  </a:lnTo>
                  <a:close/>
                </a:path>
                <a:path w="2962910" h="3112135">
                  <a:moveTo>
                    <a:pt x="409956" y="2657856"/>
                  </a:moveTo>
                  <a:lnTo>
                    <a:pt x="391668" y="2628899"/>
                  </a:lnTo>
                  <a:lnTo>
                    <a:pt x="387096" y="2619756"/>
                  </a:lnTo>
                  <a:lnTo>
                    <a:pt x="425196" y="2596896"/>
                  </a:lnTo>
                  <a:lnTo>
                    <a:pt x="429768" y="2606039"/>
                  </a:lnTo>
                  <a:lnTo>
                    <a:pt x="448056" y="2634996"/>
                  </a:lnTo>
                  <a:lnTo>
                    <a:pt x="409956" y="2657856"/>
                  </a:lnTo>
                  <a:close/>
                </a:path>
                <a:path w="2962910" h="3112135">
                  <a:moveTo>
                    <a:pt x="364236" y="2581656"/>
                  </a:moveTo>
                  <a:lnTo>
                    <a:pt x="356616" y="2564892"/>
                  </a:lnTo>
                  <a:lnTo>
                    <a:pt x="342900" y="2542031"/>
                  </a:lnTo>
                  <a:lnTo>
                    <a:pt x="382524" y="2520696"/>
                  </a:lnTo>
                  <a:lnTo>
                    <a:pt x="394716" y="2543556"/>
                  </a:lnTo>
                  <a:lnTo>
                    <a:pt x="403860" y="2558796"/>
                  </a:lnTo>
                  <a:lnTo>
                    <a:pt x="364236" y="2581656"/>
                  </a:lnTo>
                  <a:close/>
                </a:path>
                <a:path w="2962910" h="3112135">
                  <a:moveTo>
                    <a:pt x="321564" y="2502407"/>
                  </a:moveTo>
                  <a:lnTo>
                    <a:pt x="306324" y="2476499"/>
                  </a:lnTo>
                  <a:lnTo>
                    <a:pt x="300228" y="2464307"/>
                  </a:lnTo>
                  <a:lnTo>
                    <a:pt x="339852" y="2442972"/>
                  </a:lnTo>
                  <a:lnTo>
                    <a:pt x="345948" y="2455164"/>
                  </a:lnTo>
                  <a:lnTo>
                    <a:pt x="361188" y="2482596"/>
                  </a:lnTo>
                  <a:lnTo>
                    <a:pt x="321564" y="2502407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33316" y="2439924"/>
              <a:ext cx="1653539" cy="2456815"/>
            </a:xfrm>
            <a:custGeom>
              <a:avLst/>
              <a:gdLst/>
              <a:ahLst/>
              <a:cxnLst/>
              <a:rect l="l" t="t" r="r" b="b"/>
              <a:pathLst>
                <a:path w="1653539" h="2456815">
                  <a:moveTo>
                    <a:pt x="553212" y="1205484"/>
                  </a:moveTo>
                  <a:lnTo>
                    <a:pt x="571500" y="1167384"/>
                  </a:lnTo>
                  <a:lnTo>
                    <a:pt x="571500" y="1165859"/>
                  </a:lnTo>
                  <a:lnTo>
                    <a:pt x="612648" y="1184148"/>
                  </a:lnTo>
                  <a:lnTo>
                    <a:pt x="611123" y="1185672"/>
                  </a:lnTo>
                  <a:lnTo>
                    <a:pt x="603077" y="1202435"/>
                  </a:lnTo>
                  <a:lnTo>
                    <a:pt x="591312" y="1202435"/>
                  </a:lnTo>
                  <a:lnTo>
                    <a:pt x="588493" y="1204126"/>
                  </a:lnTo>
                  <a:lnTo>
                    <a:pt x="553212" y="1205484"/>
                  </a:lnTo>
                  <a:close/>
                </a:path>
                <a:path w="1653539" h="2456815">
                  <a:moveTo>
                    <a:pt x="588493" y="1204126"/>
                  </a:moveTo>
                  <a:lnTo>
                    <a:pt x="591312" y="1202435"/>
                  </a:lnTo>
                  <a:lnTo>
                    <a:pt x="592835" y="1203959"/>
                  </a:lnTo>
                  <a:lnTo>
                    <a:pt x="588493" y="1204126"/>
                  </a:lnTo>
                  <a:close/>
                </a:path>
                <a:path w="1653539" h="2456815">
                  <a:moveTo>
                    <a:pt x="582167" y="1237487"/>
                  </a:moveTo>
                  <a:lnTo>
                    <a:pt x="565403" y="1237487"/>
                  </a:lnTo>
                  <a:lnTo>
                    <a:pt x="557783" y="1232916"/>
                  </a:lnTo>
                  <a:lnTo>
                    <a:pt x="554735" y="1226819"/>
                  </a:lnTo>
                  <a:lnTo>
                    <a:pt x="553212" y="1225295"/>
                  </a:lnTo>
                  <a:lnTo>
                    <a:pt x="588493" y="1204126"/>
                  </a:lnTo>
                  <a:lnTo>
                    <a:pt x="592835" y="1203959"/>
                  </a:lnTo>
                  <a:lnTo>
                    <a:pt x="591312" y="1202435"/>
                  </a:lnTo>
                  <a:lnTo>
                    <a:pt x="603077" y="1202435"/>
                  </a:lnTo>
                  <a:lnTo>
                    <a:pt x="592835" y="1223772"/>
                  </a:lnTo>
                  <a:lnTo>
                    <a:pt x="589787" y="1231392"/>
                  </a:lnTo>
                  <a:lnTo>
                    <a:pt x="582167" y="1237487"/>
                  </a:lnTo>
                  <a:close/>
                </a:path>
                <a:path w="1653539" h="2456815">
                  <a:moveTo>
                    <a:pt x="560832" y="1292351"/>
                  </a:moveTo>
                  <a:lnTo>
                    <a:pt x="521207" y="1272540"/>
                  </a:lnTo>
                  <a:lnTo>
                    <a:pt x="534923" y="1245108"/>
                  </a:lnTo>
                  <a:lnTo>
                    <a:pt x="539496" y="1232916"/>
                  </a:lnTo>
                  <a:lnTo>
                    <a:pt x="580644" y="1252727"/>
                  </a:lnTo>
                  <a:lnTo>
                    <a:pt x="574548" y="1263395"/>
                  </a:lnTo>
                  <a:lnTo>
                    <a:pt x="560832" y="1292351"/>
                  </a:lnTo>
                  <a:close/>
                </a:path>
                <a:path w="1653539" h="2456815">
                  <a:moveTo>
                    <a:pt x="630935" y="1144524"/>
                  </a:moveTo>
                  <a:lnTo>
                    <a:pt x="589787" y="1126235"/>
                  </a:lnTo>
                  <a:lnTo>
                    <a:pt x="608076" y="1085087"/>
                  </a:lnTo>
                  <a:lnTo>
                    <a:pt x="649223" y="1103375"/>
                  </a:lnTo>
                  <a:lnTo>
                    <a:pt x="630935" y="1144524"/>
                  </a:lnTo>
                  <a:close/>
                </a:path>
                <a:path w="1653539" h="2456815">
                  <a:moveTo>
                    <a:pt x="667512" y="1062227"/>
                  </a:moveTo>
                  <a:lnTo>
                    <a:pt x="626364" y="1045464"/>
                  </a:lnTo>
                  <a:lnTo>
                    <a:pt x="627887" y="1039367"/>
                  </a:lnTo>
                  <a:lnTo>
                    <a:pt x="644651" y="1004316"/>
                  </a:lnTo>
                  <a:lnTo>
                    <a:pt x="684276" y="1022603"/>
                  </a:lnTo>
                  <a:lnTo>
                    <a:pt x="669035" y="1057656"/>
                  </a:lnTo>
                  <a:lnTo>
                    <a:pt x="667512" y="1062227"/>
                  </a:lnTo>
                  <a:close/>
                </a:path>
                <a:path w="1653539" h="2456815">
                  <a:moveTo>
                    <a:pt x="702564" y="981456"/>
                  </a:moveTo>
                  <a:lnTo>
                    <a:pt x="661416" y="963167"/>
                  </a:lnTo>
                  <a:lnTo>
                    <a:pt x="669035" y="947927"/>
                  </a:lnTo>
                  <a:lnTo>
                    <a:pt x="679703" y="922019"/>
                  </a:lnTo>
                  <a:lnTo>
                    <a:pt x="720851" y="940308"/>
                  </a:lnTo>
                  <a:lnTo>
                    <a:pt x="708660" y="966216"/>
                  </a:lnTo>
                  <a:lnTo>
                    <a:pt x="702564" y="981456"/>
                  </a:lnTo>
                  <a:close/>
                </a:path>
                <a:path w="1653539" h="2456815">
                  <a:moveTo>
                    <a:pt x="737616" y="899159"/>
                  </a:moveTo>
                  <a:lnTo>
                    <a:pt x="696467" y="882395"/>
                  </a:lnTo>
                  <a:lnTo>
                    <a:pt x="710184" y="851916"/>
                  </a:lnTo>
                  <a:lnTo>
                    <a:pt x="714755" y="841248"/>
                  </a:lnTo>
                  <a:lnTo>
                    <a:pt x="755903" y="858011"/>
                  </a:lnTo>
                  <a:lnTo>
                    <a:pt x="749807" y="868679"/>
                  </a:lnTo>
                  <a:lnTo>
                    <a:pt x="737616" y="899159"/>
                  </a:lnTo>
                  <a:close/>
                </a:path>
                <a:path w="1653539" h="2456815">
                  <a:moveTo>
                    <a:pt x="772667" y="816864"/>
                  </a:moveTo>
                  <a:lnTo>
                    <a:pt x="731519" y="800100"/>
                  </a:lnTo>
                  <a:lnTo>
                    <a:pt x="749807" y="758951"/>
                  </a:lnTo>
                  <a:lnTo>
                    <a:pt x="789432" y="777240"/>
                  </a:lnTo>
                  <a:lnTo>
                    <a:pt x="772667" y="816864"/>
                  </a:lnTo>
                  <a:close/>
                </a:path>
                <a:path w="1653539" h="2456815">
                  <a:moveTo>
                    <a:pt x="807719" y="736092"/>
                  </a:moveTo>
                  <a:lnTo>
                    <a:pt x="766571" y="717803"/>
                  </a:lnTo>
                  <a:lnTo>
                    <a:pt x="784860" y="678179"/>
                  </a:lnTo>
                  <a:lnTo>
                    <a:pt x="826007" y="694943"/>
                  </a:lnTo>
                  <a:lnTo>
                    <a:pt x="807719" y="736092"/>
                  </a:lnTo>
                  <a:close/>
                </a:path>
                <a:path w="1653539" h="2456815">
                  <a:moveTo>
                    <a:pt x="842771" y="653795"/>
                  </a:moveTo>
                  <a:lnTo>
                    <a:pt x="801623" y="637032"/>
                  </a:lnTo>
                  <a:lnTo>
                    <a:pt x="815339" y="606551"/>
                  </a:lnTo>
                  <a:lnTo>
                    <a:pt x="819912" y="595883"/>
                  </a:lnTo>
                  <a:lnTo>
                    <a:pt x="861060" y="614172"/>
                  </a:lnTo>
                  <a:lnTo>
                    <a:pt x="856487" y="623316"/>
                  </a:lnTo>
                  <a:lnTo>
                    <a:pt x="842771" y="653795"/>
                  </a:lnTo>
                  <a:close/>
                </a:path>
                <a:path w="1653539" h="2456815">
                  <a:moveTo>
                    <a:pt x="879348" y="573024"/>
                  </a:moveTo>
                  <a:lnTo>
                    <a:pt x="838200" y="554735"/>
                  </a:lnTo>
                  <a:lnTo>
                    <a:pt x="856487" y="515111"/>
                  </a:lnTo>
                  <a:lnTo>
                    <a:pt x="897635" y="533400"/>
                  </a:lnTo>
                  <a:lnTo>
                    <a:pt x="879348" y="573024"/>
                  </a:lnTo>
                  <a:close/>
                </a:path>
                <a:path w="1653539" h="2456815">
                  <a:moveTo>
                    <a:pt x="915923" y="492251"/>
                  </a:moveTo>
                  <a:lnTo>
                    <a:pt x="874776" y="473964"/>
                  </a:lnTo>
                  <a:lnTo>
                    <a:pt x="880871" y="463295"/>
                  </a:lnTo>
                  <a:lnTo>
                    <a:pt x="894587" y="432816"/>
                  </a:lnTo>
                  <a:lnTo>
                    <a:pt x="934212" y="452627"/>
                  </a:lnTo>
                  <a:lnTo>
                    <a:pt x="920496" y="481583"/>
                  </a:lnTo>
                  <a:lnTo>
                    <a:pt x="915923" y="492251"/>
                  </a:lnTo>
                  <a:close/>
                </a:path>
                <a:path w="1653539" h="2456815">
                  <a:moveTo>
                    <a:pt x="952500" y="413003"/>
                  </a:moveTo>
                  <a:lnTo>
                    <a:pt x="912876" y="393191"/>
                  </a:lnTo>
                  <a:lnTo>
                    <a:pt x="932687" y="353567"/>
                  </a:lnTo>
                  <a:lnTo>
                    <a:pt x="972312" y="373379"/>
                  </a:lnTo>
                  <a:lnTo>
                    <a:pt x="952500" y="413003"/>
                  </a:lnTo>
                  <a:close/>
                </a:path>
                <a:path w="1653539" h="2456815">
                  <a:moveTo>
                    <a:pt x="992123" y="333756"/>
                  </a:moveTo>
                  <a:lnTo>
                    <a:pt x="952500" y="312419"/>
                  </a:lnTo>
                  <a:lnTo>
                    <a:pt x="964691" y="288035"/>
                  </a:lnTo>
                  <a:lnTo>
                    <a:pt x="973835" y="272795"/>
                  </a:lnTo>
                  <a:lnTo>
                    <a:pt x="1011935" y="294132"/>
                  </a:lnTo>
                  <a:lnTo>
                    <a:pt x="1004316" y="307848"/>
                  </a:lnTo>
                  <a:lnTo>
                    <a:pt x="992123" y="333756"/>
                  </a:lnTo>
                  <a:close/>
                </a:path>
                <a:path w="1653539" h="2456815">
                  <a:moveTo>
                    <a:pt x="1033271" y="256032"/>
                  </a:moveTo>
                  <a:lnTo>
                    <a:pt x="995171" y="233172"/>
                  </a:lnTo>
                  <a:lnTo>
                    <a:pt x="996696" y="230124"/>
                  </a:lnTo>
                  <a:lnTo>
                    <a:pt x="1007364" y="211835"/>
                  </a:lnTo>
                  <a:lnTo>
                    <a:pt x="1016507" y="195072"/>
                  </a:lnTo>
                  <a:lnTo>
                    <a:pt x="1054607" y="216408"/>
                  </a:lnTo>
                  <a:lnTo>
                    <a:pt x="1045464" y="233172"/>
                  </a:lnTo>
                  <a:lnTo>
                    <a:pt x="1036319" y="251459"/>
                  </a:lnTo>
                  <a:lnTo>
                    <a:pt x="1033271" y="256032"/>
                  </a:lnTo>
                  <a:close/>
                </a:path>
                <a:path w="1653539" h="2456815">
                  <a:moveTo>
                    <a:pt x="1077467" y="179832"/>
                  </a:moveTo>
                  <a:lnTo>
                    <a:pt x="1040891" y="155448"/>
                  </a:lnTo>
                  <a:lnTo>
                    <a:pt x="1046987" y="144779"/>
                  </a:lnTo>
                  <a:lnTo>
                    <a:pt x="1057655" y="129540"/>
                  </a:lnTo>
                  <a:lnTo>
                    <a:pt x="1065276" y="118872"/>
                  </a:lnTo>
                  <a:lnTo>
                    <a:pt x="1101851" y="143256"/>
                  </a:lnTo>
                  <a:lnTo>
                    <a:pt x="1094232" y="153924"/>
                  </a:lnTo>
                  <a:lnTo>
                    <a:pt x="1085087" y="169164"/>
                  </a:lnTo>
                  <a:lnTo>
                    <a:pt x="1077467" y="179832"/>
                  </a:lnTo>
                  <a:close/>
                </a:path>
                <a:path w="1653539" h="2456815">
                  <a:moveTo>
                    <a:pt x="1127760" y="109727"/>
                  </a:moveTo>
                  <a:lnTo>
                    <a:pt x="1092707" y="80772"/>
                  </a:lnTo>
                  <a:lnTo>
                    <a:pt x="1097280" y="76200"/>
                  </a:lnTo>
                  <a:lnTo>
                    <a:pt x="1106423" y="65532"/>
                  </a:lnTo>
                  <a:lnTo>
                    <a:pt x="1124712" y="47243"/>
                  </a:lnTo>
                  <a:lnTo>
                    <a:pt x="1155191" y="77724"/>
                  </a:lnTo>
                  <a:lnTo>
                    <a:pt x="1149096" y="83819"/>
                  </a:lnTo>
                  <a:lnTo>
                    <a:pt x="1139951" y="94487"/>
                  </a:lnTo>
                  <a:lnTo>
                    <a:pt x="1132332" y="103632"/>
                  </a:lnTo>
                  <a:lnTo>
                    <a:pt x="1127760" y="109727"/>
                  </a:lnTo>
                  <a:close/>
                </a:path>
                <a:path w="1653539" h="2456815">
                  <a:moveTo>
                    <a:pt x="1187196" y="53340"/>
                  </a:moveTo>
                  <a:lnTo>
                    <a:pt x="1162812" y="15240"/>
                  </a:lnTo>
                  <a:lnTo>
                    <a:pt x="1175003" y="9143"/>
                  </a:lnTo>
                  <a:lnTo>
                    <a:pt x="1185671" y="4572"/>
                  </a:lnTo>
                  <a:lnTo>
                    <a:pt x="1196339" y="1524"/>
                  </a:lnTo>
                  <a:lnTo>
                    <a:pt x="1207007" y="0"/>
                  </a:lnTo>
                  <a:lnTo>
                    <a:pt x="1217676" y="0"/>
                  </a:lnTo>
                  <a:lnTo>
                    <a:pt x="1216202" y="44195"/>
                  </a:lnTo>
                  <a:lnTo>
                    <a:pt x="1213103" y="44195"/>
                  </a:lnTo>
                  <a:lnTo>
                    <a:pt x="1207007" y="45719"/>
                  </a:lnTo>
                  <a:lnTo>
                    <a:pt x="1202435" y="47243"/>
                  </a:lnTo>
                  <a:lnTo>
                    <a:pt x="1194816" y="48767"/>
                  </a:lnTo>
                  <a:lnTo>
                    <a:pt x="1188719" y="51816"/>
                  </a:lnTo>
                  <a:lnTo>
                    <a:pt x="1187196" y="53340"/>
                  </a:lnTo>
                  <a:close/>
                </a:path>
                <a:path w="1653539" h="2456815">
                  <a:moveTo>
                    <a:pt x="1216151" y="45719"/>
                  </a:moveTo>
                  <a:lnTo>
                    <a:pt x="1213103" y="44195"/>
                  </a:lnTo>
                  <a:lnTo>
                    <a:pt x="1216202" y="44195"/>
                  </a:lnTo>
                  <a:lnTo>
                    <a:pt x="1216151" y="45719"/>
                  </a:lnTo>
                  <a:close/>
                </a:path>
                <a:path w="1653539" h="2456815">
                  <a:moveTo>
                    <a:pt x="1280160" y="79248"/>
                  </a:moveTo>
                  <a:lnTo>
                    <a:pt x="1278635" y="77724"/>
                  </a:lnTo>
                  <a:lnTo>
                    <a:pt x="1269491" y="70103"/>
                  </a:lnTo>
                  <a:lnTo>
                    <a:pt x="1251203" y="57911"/>
                  </a:lnTo>
                  <a:lnTo>
                    <a:pt x="1248155" y="56387"/>
                  </a:lnTo>
                  <a:lnTo>
                    <a:pt x="1269491" y="18287"/>
                  </a:lnTo>
                  <a:lnTo>
                    <a:pt x="1274064" y="19811"/>
                  </a:lnTo>
                  <a:lnTo>
                    <a:pt x="1306068" y="42672"/>
                  </a:lnTo>
                  <a:lnTo>
                    <a:pt x="1309116" y="45719"/>
                  </a:lnTo>
                  <a:lnTo>
                    <a:pt x="1280160" y="79248"/>
                  </a:lnTo>
                  <a:close/>
                </a:path>
                <a:path w="1653539" h="2456815">
                  <a:moveTo>
                    <a:pt x="1338071" y="141732"/>
                  </a:moveTo>
                  <a:lnTo>
                    <a:pt x="1338071" y="140208"/>
                  </a:lnTo>
                  <a:lnTo>
                    <a:pt x="1316735" y="115824"/>
                  </a:lnTo>
                  <a:lnTo>
                    <a:pt x="1310639" y="108203"/>
                  </a:lnTo>
                  <a:lnTo>
                    <a:pt x="1342644" y="79248"/>
                  </a:lnTo>
                  <a:lnTo>
                    <a:pt x="1350264" y="86867"/>
                  </a:lnTo>
                  <a:lnTo>
                    <a:pt x="1360932" y="99059"/>
                  </a:lnTo>
                  <a:lnTo>
                    <a:pt x="1371600" y="112775"/>
                  </a:lnTo>
                  <a:lnTo>
                    <a:pt x="1373123" y="114300"/>
                  </a:lnTo>
                  <a:lnTo>
                    <a:pt x="1338071" y="141732"/>
                  </a:lnTo>
                  <a:close/>
                </a:path>
                <a:path w="1653539" h="2456815">
                  <a:moveTo>
                    <a:pt x="1388364" y="211835"/>
                  </a:moveTo>
                  <a:lnTo>
                    <a:pt x="1379219" y="198119"/>
                  </a:lnTo>
                  <a:lnTo>
                    <a:pt x="1368551" y="182879"/>
                  </a:lnTo>
                  <a:lnTo>
                    <a:pt x="1363980" y="175259"/>
                  </a:lnTo>
                  <a:lnTo>
                    <a:pt x="1400555" y="149351"/>
                  </a:lnTo>
                  <a:lnTo>
                    <a:pt x="1405128" y="156972"/>
                  </a:lnTo>
                  <a:lnTo>
                    <a:pt x="1426464" y="187451"/>
                  </a:lnTo>
                  <a:lnTo>
                    <a:pt x="1388364" y="211835"/>
                  </a:lnTo>
                  <a:close/>
                </a:path>
                <a:path w="1653539" h="2456815">
                  <a:moveTo>
                    <a:pt x="1434084" y="286511"/>
                  </a:moveTo>
                  <a:lnTo>
                    <a:pt x="1432560" y="283464"/>
                  </a:lnTo>
                  <a:lnTo>
                    <a:pt x="1411223" y="248411"/>
                  </a:lnTo>
                  <a:lnTo>
                    <a:pt x="1450848" y="225551"/>
                  </a:lnTo>
                  <a:lnTo>
                    <a:pt x="1470660" y="262127"/>
                  </a:lnTo>
                  <a:lnTo>
                    <a:pt x="1472184" y="265175"/>
                  </a:lnTo>
                  <a:lnTo>
                    <a:pt x="1434084" y="286511"/>
                  </a:lnTo>
                  <a:close/>
                </a:path>
                <a:path w="1653539" h="2456815">
                  <a:moveTo>
                    <a:pt x="1473707" y="364235"/>
                  </a:moveTo>
                  <a:lnTo>
                    <a:pt x="1472184" y="362711"/>
                  </a:lnTo>
                  <a:lnTo>
                    <a:pt x="1453896" y="324611"/>
                  </a:lnTo>
                  <a:lnTo>
                    <a:pt x="1493519" y="304800"/>
                  </a:lnTo>
                  <a:lnTo>
                    <a:pt x="1511807" y="342900"/>
                  </a:lnTo>
                  <a:lnTo>
                    <a:pt x="1513332" y="345948"/>
                  </a:lnTo>
                  <a:lnTo>
                    <a:pt x="1473707" y="364235"/>
                  </a:lnTo>
                  <a:close/>
                </a:path>
                <a:path w="1653539" h="2456815">
                  <a:moveTo>
                    <a:pt x="1508760" y="445008"/>
                  </a:moveTo>
                  <a:lnTo>
                    <a:pt x="1491996" y="403859"/>
                  </a:lnTo>
                  <a:lnTo>
                    <a:pt x="1533144" y="387095"/>
                  </a:lnTo>
                  <a:lnTo>
                    <a:pt x="1549907" y="428243"/>
                  </a:lnTo>
                  <a:lnTo>
                    <a:pt x="1508760" y="445008"/>
                  </a:lnTo>
                  <a:close/>
                </a:path>
                <a:path w="1653539" h="2456815">
                  <a:moveTo>
                    <a:pt x="1539239" y="527303"/>
                  </a:moveTo>
                  <a:lnTo>
                    <a:pt x="1527048" y="490727"/>
                  </a:lnTo>
                  <a:lnTo>
                    <a:pt x="1524000" y="486156"/>
                  </a:lnTo>
                  <a:lnTo>
                    <a:pt x="1566671" y="469391"/>
                  </a:lnTo>
                  <a:lnTo>
                    <a:pt x="1568196" y="473964"/>
                  </a:lnTo>
                  <a:lnTo>
                    <a:pt x="1581912" y="512064"/>
                  </a:lnTo>
                  <a:lnTo>
                    <a:pt x="1539239" y="527303"/>
                  </a:lnTo>
                  <a:close/>
                </a:path>
                <a:path w="1653539" h="2456815">
                  <a:moveTo>
                    <a:pt x="1565148" y="611124"/>
                  </a:moveTo>
                  <a:lnTo>
                    <a:pt x="1557528" y="582167"/>
                  </a:lnTo>
                  <a:lnTo>
                    <a:pt x="1552955" y="568451"/>
                  </a:lnTo>
                  <a:lnTo>
                    <a:pt x="1595628" y="554735"/>
                  </a:lnTo>
                  <a:lnTo>
                    <a:pt x="1598676" y="568451"/>
                  </a:lnTo>
                  <a:lnTo>
                    <a:pt x="1607819" y="598932"/>
                  </a:lnTo>
                  <a:lnTo>
                    <a:pt x="1565148" y="611124"/>
                  </a:lnTo>
                  <a:close/>
                </a:path>
                <a:path w="1653539" h="2456815">
                  <a:moveTo>
                    <a:pt x="1584960" y="694943"/>
                  </a:moveTo>
                  <a:lnTo>
                    <a:pt x="1581912" y="675132"/>
                  </a:lnTo>
                  <a:lnTo>
                    <a:pt x="1575816" y="652272"/>
                  </a:lnTo>
                  <a:lnTo>
                    <a:pt x="1620012" y="641603"/>
                  </a:lnTo>
                  <a:lnTo>
                    <a:pt x="1624584" y="664464"/>
                  </a:lnTo>
                  <a:lnTo>
                    <a:pt x="1629155" y="685800"/>
                  </a:lnTo>
                  <a:lnTo>
                    <a:pt x="1584960" y="694943"/>
                  </a:lnTo>
                  <a:close/>
                </a:path>
                <a:path w="1653539" h="2456815">
                  <a:moveTo>
                    <a:pt x="1600200" y="781811"/>
                  </a:moveTo>
                  <a:lnTo>
                    <a:pt x="1598676" y="768095"/>
                  </a:lnTo>
                  <a:lnTo>
                    <a:pt x="1594103" y="737616"/>
                  </a:lnTo>
                  <a:lnTo>
                    <a:pt x="1638300" y="731519"/>
                  </a:lnTo>
                  <a:lnTo>
                    <a:pt x="1642871" y="762000"/>
                  </a:lnTo>
                  <a:lnTo>
                    <a:pt x="1644396" y="775716"/>
                  </a:lnTo>
                  <a:lnTo>
                    <a:pt x="1600200" y="781811"/>
                  </a:lnTo>
                  <a:close/>
                </a:path>
                <a:path w="1653539" h="2456815">
                  <a:moveTo>
                    <a:pt x="1607819" y="868679"/>
                  </a:moveTo>
                  <a:lnTo>
                    <a:pt x="1607819" y="861059"/>
                  </a:lnTo>
                  <a:lnTo>
                    <a:pt x="1606296" y="838200"/>
                  </a:lnTo>
                  <a:lnTo>
                    <a:pt x="1604771" y="824483"/>
                  </a:lnTo>
                  <a:lnTo>
                    <a:pt x="1648968" y="821435"/>
                  </a:lnTo>
                  <a:lnTo>
                    <a:pt x="1650491" y="833627"/>
                  </a:lnTo>
                  <a:lnTo>
                    <a:pt x="1652016" y="858011"/>
                  </a:lnTo>
                  <a:lnTo>
                    <a:pt x="1652016" y="865632"/>
                  </a:lnTo>
                  <a:lnTo>
                    <a:pt x="1607819" y="868679"/>
                  </a:lnTo>
                  <a:close/>
                </a:path>
                <a:path w="1653539" h="2456815">
                  <a:moveTo>
                    <a:pt x="1652016" y="957072"/>
                  </a:moveTo>
                  <a:lnTo>
                    <a:pt x="1607819" y="954024"/>
                  </a:lnTo>
                  <a:lnTo>
                    <a:pt x="1607819" y="928116"/>
                  </a:lnTo>
                  <a:lnTo>
                    <a:pt x="1609344" y="911351"/>
                  </a:lnTo>
                  <a:lnTo>
                    <a:pt x="1653539" y="911351"/>
                  </a:lnTo>
                  <a:lnTo>
                    <a:pt x="1653539" y="929640"/>
                  </a:lnTo>
                  <a:lnTo>
                    <a:pt x="1652016" y="952500"/>
                  </a:lnTo>
                  <a:lnTo>
                    <a:pt x="1652016" y="957072"/>
                  </a:lnTo>
                  <a:close/>
                </a:path>
                <a:path w="1653539" h="2456815">
                  <a:moveTo>
                    <a:pt x="1639823" y="1048511"/>
                  </a:moveTo>
                  <a:lnTo>
                    <a:pt x="1595628" y="1039367"/>
                  </a:lnTo>
                  <a:lnTo>
                    <a:pt x="1597151" y="1036319"/>
                  </a:lnTo>
                  <a:lnTo>
                    <a:pt x="1600200" y="1014984"/>
                  </a:lnTo>
                  <a:lnTo>
                    <a:pt x="1603248" y="996695"/>
                  </a:lnTo>
                  <a:lnTo>
                    <a:pt x="1647444" y="1002792"/>
                  </a:lnTo>
                  <a:lnTo>
                    <a:pt x="1644396" y="1021079"/>
                  </a:lnTo>
                  <a:lnTo>
                    <a:pt x="1639823" y="1043940"/>
                  </a:lnTo>
                  <a:lnTo>
                    <a:pt x="1639823" y="1048511"/>
                  </a:lnTo>
                  <a:close/>
                </a:path>
                <a:path w="1653539" h="2456815">
                  <a:moveTo>
                    <a:pt x="1613916" y="1136903"/>
                  </a:moveTo>
                  <a:lnTo>
                    <a:pt x="1572768" y="1121664"/>
                  </a:lnTo>
                  <a:lnTo>
                    <a:pt x="1574291" y="1115567"/>
                  </a:lnTo>
                  <a:lnTo>
                    <a:pt x="1581912" y="1095756"/>
                  </a:lnTo>
                  <a:lnTo>
                    <a:pt x="1586484" y="1080516"/>
                  </a:lnTo>
                  <a:lnTo>
                    <a:pt x="1629155" y="1094232"/>
                  </a:lnTo>
                  <a:lnTo>
                    <a:pt x="1624584" y="1109472"/>
                  </a:lnTo>
                  <a:lnTo>
                    <a:pt x="1616964" y="1129284"/>
                  </a:lnTo>
                  <a:lnTo>
                    <a:pt x="1613916" y="1136903"/>
                  </a:lnTo>
                  <a:close/>
                </a:path>
                <a:path w="1653539" h="2456815">
                  <a:moveTo>
                    <a:pt x="1572768" y="1220724"/>
                  </a:moveTo>
                  <a:lnTo>
                    <a:pt x="1534668" y="1197864"/>
                  </a:lnTo>
                  <a:lnTo>
                    <a:pt x="1539239" y="1188719"/>
                  </a:lnTo>
                  <a:lnTo>
                    <a:pt x="1549907" y="1170432"/>
                  </a:lnTo>
                  <a:lnTo>
                    <a:pt x="1554480" y="1159764"/>
                  </a:lnTo>
                  <a:lnTo>
                    <a:pt x="1595628" y="1179575"/>
                  </a:lnTo>
                  <a:lnTo>
                    <a:pt x="1589532" y="1190243"/>
                  </a:lnTo>
                  <a:lnTo>
                    <a:pt x="1578864" y="1211579"/>
                  </a:lnTo>
                  <a:lnTo>
                    <a:pt x="1572768" y="1220724"/>
                  </a:lnTo>
                  <a:close/>
                </a:path>
                <a:path w="1653539" h="2456815">
                  <a:moveTo>
                    <a:pt x="1520951" y="1295400"/>
                  </a:moveTo>
                  <a:lnTo>
                    <a:pt x="1485900" y="1269492"/>
                  </a:lnTo>
                  <a:lnTo>
                    <a:pt x="1499616" y="1249679"/>
                  </a:lnTo>
                  <a:lnTo>
                    <a:pt x="1511807" y="1232916"/>
                  </a:lnTo>
                  <a:lnTo>
                    <a:pt x="1548384" y="1258824"/>
                  </a:lnTo>
                  <a:lnTo>
                    <a:pt x="1536191" y="1275587"/>
                  </a:lnTo>
                  <a:lnTo>
                    <a:pt x="1520951" y="1295400"/>
                  </a:lnTo>
                  <a:close/>
                </a:path>
                <a:path w="1653539" h="2456815">
                  <a:moveTo>
                    <a:pt x="1466087" y="1365503"/>
                  </a:moveTo>
                  <a:lnTo>
                    <a:pt x="1431035" y="1338072"/>
                  </a:lnTo>
                  <a:lnTo>
                    <a:pt x="1449323" y="1316735"/>
                  </a:lnTo>
                  <a:lnTo>
                    <a:pt x="1458468" y="1303019"/>
                  </a:lnTo>
                  <a:lnTo>
                    <a:pt x="1493519" y="1331976"/>
                  </a:lnTo>
                  <a:lnTo>
                    <a:pt x="1482851" y="1344167"/>
                  </a:lnTo>
                  <a:lnTo>
                    <a:pt x="1466087" y="1365503"/>
                  </a:lnTo>
                  <a:close/>
                </a:path>
                <a:path w="1653539" h="2456815">
                  <a:moveTo>
                    <a:pt x="1406651" y="1434084"/>
                  </a:moveTo>
                  <a:lnTo>
                    <a:pt x="1373123" y="1403603"/>
                  </a:lnTo>
                  <a:lnTo>
                    <a:pt x="1388364" y="1388364"/>
                  </a:lnTo>
                  <a:lnTo>
                    <a:pt x="1402080" y="1371600"/>
                  </a:lnTo>
                  <a:lnTo>
                    <a:pt x="1435607" y="1400556"/>
                  </a:lnTo>
                  <a:lnTo>
                    <a:pt x="1421891" y="1417319"/>
                  </a:lnTo>
                  <a:lnTo>
                    <a:pt x="1406651" y="1434084"/>
                  </a:lnTo>
                  <a:close/>
                </a:path>
                <a:path w="1653539" h="2456815">
                  <a:moveTo>
                    <a:pt x="1344168" y="1498092"/>
                  </a:moveTo>
                  <a:lnTo>
                    <a:pt x="1312164" y="1467611"/>
                  </a:lnTo>
                  <a:lnTo>
                    <a:pt x="1342644" y="1437132"/>
                  </a:lnTo>
                  <a:lnTo>
                    <a:pt x="1342644" y="1435608"/>
                  </a:lnTo>
                  <a:lnTo>
                    <a:pt x="1376171" y="1466087"/>
                  </a:lnTo>
                  <a:lnTo>
                    <a:pt x="1344168" y="1498092"/>
                  </a:lnTo>
                  <a:close/>
                </a:path>
                <a:path w="1653539" h="2456815">
                  <a:moveTo>
                    <a:pt x="1281684" y="1562100"/>
                  </a:moveTo>
                  <a:lnTo>
                    <a:pt x="1249680" y="1530095"/>
                  </a:lnTo>
                  <a:lnTo>
                    <a:pt x="1267967" y="1511808"/>
                  </a:lnTo>
                  <a:lnTo>
                    <a:pt x="1281684" y="1499616"/>
                  </a:lnTo>
                  <a:lnTo>
                    <a:pt x="1313687" y="1530095"/>
                  </a:lnTo>
                  <a:lnTo>
                    <a:pt x="1281684" y="1562100"/>
                  </a:lnTo>
                  <a:close/>
                </a:path>
                <a:path w="1653539" h="2456815">
                  <a:moveTo>
                    <a:pt x="1216151" y="1624584"/>
                  </a:moveTo>
                  <a:lnTo>
                    <a:pt x="1185671" y="1591056"/>
                  </a:lnTo>
                  <a:lnTo>
                    <a:pt x="1187196" y="1589532"/>
                  </a:lnTo>
                  <a:lnTo>
                    <a:pt x="1216151" y="1563624"/>
                  </a:lnTo>
                  <a:lnTo>
                    <a:pt x="1217676" y="1560576"/>
                  </a:lnTo>
                  <a:lnTo>
                    <a:pt x="1249680" y="1592579"/>
                  </a:lnTo>
                  <a:lnTo>
                    <a:pt x="1246632" y="1595627"/>
                  </a:lnTo>
                  <a:lnTo>
                    <a:pt x="1219200" y="1621535"/>
                  </a:lnTo>
                  <a:lnTo>
                    <a:pt x="1216151" y="1624584"/>
                  </a:lnTo>
                  <a:close/>
                </a:path>
                <a:path w="1653539" h="2456815">
                  <a:moveTo>
                    <a:pt x="1150619" y="1684019"/>
                  </a:moveTo>
                  <a:lnTo>
                    <a:pt x="1121664" y="1652016"/>
                  </a:lnTo>
                  <a:lnTo>
                    <a:pt x="1153667" y="1621535"/>
                  </a:lnTo>
                  <a:lnTo>
                    <a:pt x="1184148" y="1655064"/>
                  </a:lnTo>
                  <a:lnTo>
                    <a:pt x="1150619" y="1684019"/>
                  </a:lnTo>
                  <a:close/>
                </a:path>
                <a:path w="1653539" h="2456815">
                  <a:moveTo>
                    <a:pt x="1085087" y="1743456"/>
                  </a:moveTo>
                  <a:lnTo>
                    <a:pt x="1054607" y="1709927"/>
                  </a:lnTo>
                  <a:lnTo>
                    <a:pt x="1088135" y="1680972"/>
                  </a:lnTo>
                  <a:lnTo>
                    <a:pt x="1117091" y="1714500"/>
                  </a:lnTo>
                  <a:lnTo>
                    <a:pt x="1085087" y="1743456"/>
                  </a:lnTo>
                  <a:close/>
                </a:path>
                <a:path w="1653539" h="2456815">
                  <a:moveTo>
                    <a:pt x="1016507" y="1801368"/>
                  </a:moveTo>
                  <a:lnTo>
                    <a:pt x="987551" y="1767840"/>
                  </a:lnTo>
                  <a:lnTo>
                    <a:pt x="1021080" y="1738884"/>
                  </a:lnTo>
                  <a:lnTo>
                    <a:pt x="1050035" y="1772411"/>
                  </a:lnTo>
                  <a:lnTo>
                    <a:pt x="1016507" y="1801368"/>
                  </a:lnTo>
                  <a:close/>
                </a:path>
                <a:path w="1653539" h="2456815">
                  <a:moveTo>
                    <a:pt x="949451" y="1859279"/>
                  </a:moveTo>
                  <a:lnTo>
                    <a:pt x="920496" y="1825751"/>
                  </a:lnTo>
                  <a:lnTo>
                    <a:pt x="954023" y="1796795"/>
                  </a:lnTo>
                  <a:lnTo>
                    <a:pt x="982980" y="1830324"/>
                  </a:lnTo>
                  <a:lnTo>
                    <a:pt x="949451" y="1859279"/>
                  </a:lnTo>
                  <a:close/>
                </a:path>
                <a:path w="1653539" h="2456815">
                  <a:moveTo>
                    <a:pt x="879348" y="1915668"/>
                  </a:moveTo>
                  <a:lnTo>
                    <a:pt x="851916" y="1882140"/>
                  </a:lnTo>
                  <a:lnTo>
                    <a:pt x="858012" y="1877568"/>
                  </a:lnTo>
                  <a:lnTo>
                    <a:pt x="885444" y="1853184"/>
                  </a:lnTo>
                  <a:lnTo>
                    <a:pt x="914400" y="1888235"/>
                  </a:lnTo>
                  <a:lnTo>
                    <a:pt x="885444" y="1911095"/>
                  </a:lnTo>
                  <a:lnTo>
                    <a:pt x="879348" y="1915668"/>
                  </a:lnTo>
                  <a:close/>
                </a:path>
                <a:path w="1653539" h="2456815">
                  <a:moveTo>
                    <a:pt x="810767" y="1972056"/>
                  </a:moveTo>
                  <a:lnTo>
                    <a:pt x="783335" y="1937003"/>
                  </a:lnTo>
                  <a:lnTo>
                    <a:pt x="795528" y="1927860"/>
                  </a:lnTo>
                  <a:lnTo>
                    <a:pt x="816864" y="1909572"/>
                  </a:lnTo>
                  <a:lnTo>
                    <a:pt x="845819" y="1944624"/>
                  </a:lnTo>
                  <a:lnTo>
                    <a:pt x="822960" y="1961387"/>
                  </a:lnTo>
                  <a:lnTo>
                    <a:pt x="810767" y="1972056"/>
                  </a:lnTo>
                  <a:close/>
                </a:path>
                <a:path w="1653539" h="2456815">
                  <a:moveTo>
                    <a:pt x="739139" y="2026919"/>
                  </a:moveTo>
                  <a:lnTo>
                    <a:pt x="713232" y="1991868"/>
                  </a:lnTo>
                  <a:lnTo>
                    <a:pt x="731519" y="1976627"/>
                  </a:lnTo>
                  <a:lnTo>
                    <a:pt x="748284" y="1964435"/>
                  </a:lnTo>
                  <a:lnTo>
                    <a:pt x="775716" y="1999487"/>
                  </a:lnTo>
                  <a:lnTo>
                    <a:pt x="758951" y="2011679"/>
                  </a:lnTo>
                  <a:lnTo>
                    <a:pt x="739139" y="2026919"/>
                  </a:lnTo>
                  <a:close/>
                </a:path>
                <a:path w="1653539" h="2456815">
                  <a:moveTo>
                    <a:pt x="669035" y="2080260"/>
                  </a:moveTo>
                  <a:lnTo>
                    <a:pt x="641603" y="2045208"/>
                  </a:lnTo>
                  <a:lnTo>
                    <a:pt x="670560" y="2023872"/>
                  </a:lnTo>
                  <a:lnTo>
                    <a:pt x="678180" y="2019300"/>
                  </a:lnTo>
                  <a:lnTo>
                    <a:pt x="704087" y="2054351"/>
                  </a:lnTo>
                  <a:lnTo>
                    <a:pt x="696467" y="2060448"/>
                  </a:lnTo>
                  <a:lnTo>
                    <a:pt x="669035" y="2080260"/>
                  </a:lnTo>
                  <a:close/>
                </a:path>
                <a:path w="1653539" h="2456815">
                  <a:moveTo>
                    <a:pt x="597407" y="2133600"/>
                  </a:moveTo>
                  <a:lnTo>
                    <a:pt x="571500" y="2098548"/>
                  </a:lnTo>
                  <a:lnTo>
                    <a:pt x="606551" y="2071116"/>
                  </a:lnTo>
                  <a:lnTo>
                    <a:pt x="633983" y="2107692"/>
                  </a:lnTo>
                  <a:lnTo>
                    <a:pt x="597407" y="2133600"/>
                  </a:lnTo>
                  <a:close/>
                </a:path>
                <a:path w="1653539" h="2456815">
                  <a:moveTo>
                    <a:pt x="525780" y="2186940"/>
                  </a:moveTo>
                  <a:lnTo>
                    <a:pt x="499871" y="2150364"/>
                  </a:lnTo>
                  <a:lnTo>
                    <a:pt x="518160" y="2136648"/>
                  </a:lnTo>
                  <a:lnTo>
                    <a:pt x="534923" y="2124456"/>
                  </a:lnTo>
                  <a:lnTo>
                    <a:pt x="560832" y="2161032"/>
                  </a:lnTo>
                  <a:lnTo>
                    <a:pt x="544067" y="2173224"/>
                  </a:lnTo>
                  <a:lnTo>
                    <a:pt x="525780" y="2186940"/>
                  </a:lnTo>
                  <a:close/>
                </a:path>
                <a:path w="1653539" h="2456815">
                  <a:moveTo>
                    <a:pt x="452628" y="2237232"/>
                  </a:moveTo>
                  <a:lnTo>
                    <a:pt x="426719" y="2200656"/>
                  </a:lnTo>
                  <a:lnTo>
                    <a:pt x="432816" y="2197608"/>
                  </a:lnTo>
                  <a:lnTo>
                    <a:pt x="460248" y="2177795"/>
                  </a:lnTo>
                  <a:lnTo>
                    <a:pt x="463296" y="2176272"/>
                  </a:lnTo>
                  <a:lnTo>
                    <a:pt x="489203" y="2211324"/>
                  </a:lnTo>
                  <a:lnTo>
                    <a:pt x="486155" y="2214372"/>
                  </a:lnTo>
                  <a:lnTo>
                    <a:pt x="457200" y="2234184"/>
                  </a:lnTo>
                  <a:lnTo>
                    <a:pt x="452628" y="2237232"/>
                  </a:lnTo>
                  <a:close/>
                </a:path>
                <a:path w="1653539" h="2456815">
                  <a:moveTo>
                    <a:pt x="377951" y="2287524"/>
                  </a:moveTo>
                  <a:lnTo>
                    <a:pt x="353567" y="2250948"/>
                  </a:lnTo>
                  <a:lnTo>
                    <a:pt x="377951" y="2234184"/>
                  </a:lnTo>
                  <a:lnTo>
                    <a:pt x="390143" y="2226564"/>
                  </a:lnTo>
                  <a:lnTo>
                    <a:pt x="416051" y="2263140"/>
                  </a:lnTo>
                  <a:lnTo>
                    <a:pt x="402335" y="2270760"/>
                  </a:lnTo>
                  <a:lnTo>
                    <a:pt x="377951" y="2287524"/>
                  </a:lnTo>
                  <a:close/>
                </a:path>
                <a:path w="1653539" h="2456815">
                  <a:moveTo>
                    <a:pt x="303275" y="2336292"/>
                  </a:moveTo>
                  <a:lnTo>
                    <a:pt x="278891" y="2298192"/>
                  </a:lnTo>
                  <a:lnTo>
                    <a:pt x="300227" y="2284476"/>
                  </a:lnTo>
                  <a:lnTo>
                    <a:pt x="316991" y="2275332"/>
                  </a:lnTo>
                  <a:lnTo>
                    <a:pt x="341375" y="2311908"/>
                  </a:lnTo>
                  <a:lnTo>
                    <a:pt x="303275" y="2336292"/>
                  </a:lnTo>
                  <a:close/>
                </a:path>
                <a:path w="1653539" h="2456815">
                  <a:moveTo>
                    <a:pt x="225551" y="2382011"/>
                  </a:moveTo>
                  <a:lnTo>
                    <a:pt x="204216" y="2343911"/>
                  </a:lnTo>
                  <a:lnTo>
                    <a:pt x="208787" y="2340864"/>
                  </a:lnTo>
                  <a:lnTo>
                    <a:pt x="230124" y="2328672"/>
                  </a:lnTo>
                  <a:lnTo>
                    <a:pt x="242316" y="2321051"/>
                  </a:lnTo>
                  <a:lnTo>
                    <a:pt x="265175" y="2359151"/>
                  </a:lnTo>
                  <a:lnTo>
                    <a:pt x="252983" y="2366772"/>
                  </a:lnTo>
                  <a:lnTo>
                    <a:pt x="231648" y="2378964"/>
                  </a:lnTo>
                  <a:lnTo>
                    <a:pt x="225551" y="2382011"/>
                  </a:lnTo>
                  <a:close/>
                </a:path>
                <a:path w="1653539" h="2456815">
                  <a:moveTo>
                    <a:pt x="146303" y="2424684"/>
                  </a:moveTo>
                  <a:lnTo>
                    <a:pt x="126491" y="2385060"/>
                  </a:lnTo>
                  <a:lnTo>
                    <a:pt x="134111" y="2382011"/>
                  </a:lnTo>
                  <a:lnTo>
                    <a:pt x="150875" y="2372868"/>
                  </a:lnTo>
                  <a:lnTo>
                    <a:pt x="166116" y="2365248"/>
                  </a:lnTo>
                  <a:lnTo>
                    <a:pt x="187451" y="2404872"/>
                  </a:lnTo>
                  <a:lnTo>
                    <a:pt x="153924" y="2421635"/>
                  </a:lnTo>
                  <a:lnTo>
                    <a:pt x="146303" y="2424684"/>
                  </a:lnTo>
                  <a:close/>
                </a:path>
                <a:path w="1653539" h="2456815">
                  <a:moveTo>
                    <a:pt x="57911" y="2456688"/>
                  </a:moveTo>
                  <a:lnTo>
                    <a:pt x="53340" y="2456688"/>
                  </a:lnTo>
                  <a:lnTo>
                    <a:pt x="53340" y="2412492"/>
                  </a:lnTo>
                  <a:lnTo>
                    <a:pt x="59435" y="2410968"/>
                  </a:lnTo>
                  <a:lnTo>
                    <a:pt x="67056" y="2409443"/>
                  </a:lnTo>
                  <a:lnTo>
                    <a:pt x="77724" y="2406395"/>
                  </a:lnTo>
                  <a:lnTo>
                    <a:pt x="88391" y="2401824"/>
                  </a:lnTo>
                  <a:lnTo>
                    <a:pt x="103632" y="2444495"/>
                  </a:lnTo>
                  <a:lnTo>
                    <a:pt x="92964" y="2447543"/>
                  </a:lnTo>
                  <a:lnTo>
                    <a:pt x="80772" y="2452115"/>
                  </a:lnTo>
                  <a:lnTo>
                    <a:pt x="68580" y="2455163"/>
                  </a:lnTo>
                  <a:lnTo>
                    <a:pt x="57911" y="2456688"/>
                  </a:lnTo>
                  <a:close/>
                </a:path>
                <a:path w="1653539" h="2456815">
                  <a:moveTo>
                    <a:pt x="1524" y="2410968"/>
                  </a:moveTo>
                  <a:lnTo>
                    <a:pt x="0" y="2404872"/>
                  </a:lnTo>
                  <a:lnTo>
                    <a:pt x="0" y="2382011"/>
                  </a:lnTo>
                  <a:lnTo>
                    <a:pt x="1524" y="2369819"/>
                  </a:lnTo>
                  <a:lnTo>
                    <a:pt x="3048" y="2360676"/>
                  </a:lnTo>
                  <a:lnTo>
                    <a:pt x="45719" y="2366772"/>
                  </a:lnTo>
                  <a:lnTo>
                    <a:pt x="45719" y="2374392"/>
                  </a:lnTo>
                  <a:lnTo>
                    <a:pt x="44195" y="2383535"/>
                  </a:lnTo>
                  <a:lnTo>
                    <a:pt x="44195" y="2404872"/>
                  </a:lnTo>
                  <a:lnTo>
                    <a:pt x="1524" y="2410968"/>
                  </a:lnTo>
                  <a:close/>
                </a:path>
                <a:path w="1653539" h="2456815">
                  <a:moveTo>
                    <a:pt x="56387" y="2327148"/>
                  </a:moveTo>
                  <a:lnTo>
                    <a:pt x="13716" y="2313432"/>
                  </a:lnTo>
                  <a:lnTo>
                    <a:pt x="18287" y="2299716"/>
                  </a:lnTo>
                  <a:lnTo>
                    <a:pt x="22859" y="2282951"/>
                  </a:lnTo>
                  <a:lnTo>
                    <a:pt x="27432" y="2270760"/>
                  </a:lnTo>
                  <a:lnTo>
                    <a:pt x="70103" y="2286000"/>
                  </a:lnTo>
                  <a:lnTo>
                    <a:pt x="65532" y="2296668"/>
                  </a:lnTo>
                  <a:lnTo>
                    <a:pt x="56387" y="2327148"/>
                  </a:lnTo>
                  <a:close/>
                </a:path>
                <a:path w="1653539" h="2456815">
                  <a:moveTo>
                    <a:pt x="85343" y="2244851"/>
                  </a:moveTo>
                  <a:lnTo>
                    <a:pt x="44195" y="2228087"/>
                  </a:lnTo>
                  <a:lnTo>
                    <a:pt x="50291" y="2211324"/>
                  </a:lnTo>
                  <a:lnTo>
                    <a:pt x="57911" y="2193035"/>
                  </a:lnTo>
                  <a:lnTo>
                    <a:pt x="60959" y="2186940"/>
                  </a:lnTo>
                  <a:lnTo>
                    <a:pt x="102108" y="2203703"/>
                  </a:lnTo>
                  <a:lnTo>
                    <a:pt x="99059" y="2209800"/>
                  </a:lnTo>
                  <a:lnTo>
                    <a:pt x="91440" y="2228087"/>
                  </a:lnTo>
                  <a:lnTo>
                    <a:pt x="85343" y="2244851"/>
                  </a:lnTo>
                  <a:close/>
                </a:path>
                <a:path w="1653539" h="2456815">
                  <a:moveTo>
                    <a:pt x="118872" y="2164079"/>
                  </a:moveTo>
                  <a:lnTo>
                    <a:pt x="79248" y="2145792"/>
                  </a:lnTo>
                  <a:lnTo>
                    <a:pt x="94487" y="2109216"/>
                  </a:lnTo>
                  <a:lnTo>
                    <a:pt x="97535" y="2104643"/>
                  </a:lnTo>
                  <a:lnTo>
                    <a:pt x="137159" y="2124456"/>
                  </a:lnTo>
                  <a:lnTo>
                    <a:pt x="135635" y="2127503"/>
                  </a:lnTo>
                  <a:lnTo>
                    <a:pt x="118872" y="2164079"/>
                  </a:lnTo>
                  <a:close/>
                </a:path>
                <a:path w="1653539" h="2456815">
                  <a:moveTo>
                    <a:pt x="156972" y="2083308"/>
                  </a:moveTo>
                  <a:lnTo>
                    <a:pt x="115824" y="2065019"/>
                  </a:lnTo>
                  <a:lnTo>
                    <a:pt x="135635" y="2023872"/>
                  </a:lnTo>
                  <a:lnTo>
                    <a:pt x="175259" y="2043684"/>
                  </a:lnTo>
                  <a:lnTo>
                    <a:pt x="156972" y="2083308"/>
                  </a:lnTo>
                  <a:close/>
                </a:path>
                <a:path w="1653539" h="2456815">
                  <a:moveTo>
                    <a:pt x="195072" y="2004060"/>
                  </a:moveTo>
                  <a:lnTo>
                    <a:pt x="155448" y="1984248"/>
                  </a:lnTo>
                  <a:lnTo>
                    <a:pt x="175259" y="1944624"/>
                  </a:lnTo>
                  <a:lnTo>
                    <a:pt x="214883" y="1964435"/>
                  </a:lnTo>
                  <a:lnTo>
                    <a:pt x="195072" y="2004060"/>
                  </a:lnTo>
                  <a:close/>
                </a:path>
                <a:path w="1653539" h="2456815">
                  <a:moveTo>
                    <a:pt x="234695" y="1924811"/>
                  </a:moveTo>
                  <a:lnTo>
                    <a:pt x="195072" y="1905000"/>
                  </a:lnTo>
                  <a:lnTo>
                    <a:pt x="214883" y="1865376"/>
                  </a:lnTo>
                  <a:lnTo>
                    <a:pt x="254508" y="1885187"/>
                  </a:lnTo>
                  <a:lnTo>
                    <a:pt x="234695" y="1924811"/>
                  </a:lnTo>
                  <a:close/>
                </a:path>
                <a:path w="1653539" h="2456815">
                  <a:moveTo>
                    <a:pt x="275843" y="1845564"/>
                  </a:moveTo>
                  <a:lnTo>
                    <a:pt x="236219" y="1825751"/>
                  </a:lnTo>
                  <a:lnTo>
                    <a:pt x="236219" y="1824227"/>
                  </a:lnTo>
                  <a:lnTo>
                    <a:pt x="256032" y="1786127"/>
                  </a:lnTo>
                  <a:lnTo>
                    <a:pt x="295656" y="1805940"/>
                  </a:lnTo>
                  <a:lnTo>
                    <a:pt x="275843" y="1844040"/>
                  </a:lnTo>
                  <a:lnTo>
                    <a:pt x="275843" y="1845564"/>
                  </a:lnTo>
                  <a:close/>
                </a:path>
                <a:path w="1653539" h="2456815">
                  <a:moveTo>
                    <a:pt x="316991" y="1767840"/>
                  </a:moveTo>
                  <a:lnTo>
                    <a:pt x="277367" y="1746503"/>
                  </a:lnTo>
                  <a:lnTo>
                    <a:pt x="297180" y="1706879"/>
                  </a:lnTo>
                  <a:lnTo>
                    <a:pt x="336803" y="1728216"/>
                  </a:lnTo>
                  <a:lnTo>
                    <a:pt x="316991" y="1767840"/>
                  </a:lnTo>
                  <a:close/>
                </a:path>
                <a:path w="1653539" h="2456815">
                  <a:moveTo>
                    <a:pt x="358140" y="1688592"/>
                  </a:moveTo>
                  <a:lnTo>
                    <a:pt x="318516" y="1667256"/>
                  </a:lnTo>
                  <a:lnTo>
                    <a:pt x="339851" y="1629156"/>
                  </a:lnTo>
                  <a:lnTo>
                    <a:pt x="377951" y="1648968"/>
                  </a:lnTo>
                  <a:lnTo>
                    <a:pt x="358140" y="1688592"/>
                  </a:lnTo>
                  <a:close/>
                </a:path>
                <a:path w="1653539" h="2456815">
                  <a:moveTo>
                    <a:pt x="399287" y="1609343"/>
                  </a:moveTo>
                  <a:lnTo>
                    <a:pt x="359664" y="1589532"/>
                  </a:lnTo>
                  <a:lnTo>
                    <a:pt x="381000" y="1549908"/>
                  </a:lnTo>
                  <a:lnTo>
                    <a:pt x="419100" y="1569719"/>
                  </a:lnTo>
                  <a:lnTo>
                    <a:pt x="409956" y="1591056"/>
                  </a:lnTo>
                  <a:lnTo>
                    <a:pt x="399287" y="1609343"/>
                  </a:lnTo>
                  <a:close/>
                </a:path>
                <a:path w="1653539" h="2456815">
                  <a:moveTo>
                    <a:pt x="440435" y="1531619"/>
                  </a:moveTo>
                  <a:lnTo>
                    <a:pt x="400811" y="1510284"/>
                  </a:lnTo>
                  <a:lnTo>
                    <a:pt x="422148" y="1470659"/>
                  </a:lnTo>
                  <a:lnTo>
                    <a:pt x="460248" y="1491995"/>
                  </a:lnTo>
                  <a:lnTo>
                    <a:pt x="440435" y="1531619"/>
                  </a:lnTo>
                  <a:close/>
                </a:path>
                <a:path w="1653539" h="2456815">
                  <a:moveTo>
                    <a:pt x="481583" y="1452372"/>
                  </a:moveTo>
                  <a:lnTo>
                    <a:pt x="441959" y="1431035"/>
                  </a:lnTo>
                  <a:lnTo>
                    <a:pt x="461771" y="1391411"/>
                  </a:lnTo>
                  <a:lnTo>
                    <a:pt x="501396" y="1412748"/>
                  </a:lnTo>
                  <a:lnTo>
                    <a:pt x="481583" y="1452372"/>
                  </a:lnTo>
                  <a:close/>
                </a:path>
                <a:path w="1653539" h="2456815">
                  <a:moveTo>
                    <a:pt x="521207" y="1373124"/>
                  </a:moveTo>
                  <a:lnTo>
                    <a:pt x="481583" y="1351787"/>
                  </a:lnTo>
                  <a:lnTo>
                    <a:pt x="493776" y="1330451"/>
                  </a:lnTo>
                  <a:lnTo>
                    <a:pt x="501396" y="1312164"/>
                  </a:lnTo>
                  <a:lnTo>
                    <a:pt x="541019" y="1331976"/>
                  </a:lnTo>
                  <a:lnTo>
                    <a:pt x="533400" y="1350264"/>
                  </a:lnTo>
                  <a:lnTo>
                    <a:pt x="521207" y="13731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92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spc="5"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Graph:</a:t>
            </a:r>
            <a:r>
              <a:rPr spc="10" dirty="0"/>
              <a:t> </a:t>
            </a:r>
            <a:r>
              <a:rPr spc="-5" dirty="0"/>
              <a:t>Cycle</a:t>
            </a:r>
            <a:r>
              <a:rPr spc="30" dirty="0"/>
              <a:t> </a:t>
            </a:r>
            <a:r>
              <a:rPr spc="-15" dirty="0"/>
              <a:t>But</a:t>
            </a:r>
            <a:r>
              <a:rPr spc="10" dirty="0"/>
              <a:t> </a:t>
            </a:r>
            <a:r>
              <a:rPr dirty="0"/>
              <a:t>No</a:t>
            </a:r>
            <a:r>
              <a:rPr spc="15" dirty="0"/>
              <a:t> </a:t>
            </a:r>
            <a:r>
              <a:rPr spc="-5" dirty="0"/>
              <a:t>Deadlock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5983" y="1779805"/>
            <a:ext cx="7268209" cy="5053965"/>
            <a:chOff x="1395983" y="1779805"/>
            <a:chExt cx="7268209" cy="5053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8416" y="1779805"/>
              <a:ext cx="3160775" cy="46560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36720" y="3784091"/>
              <a:ext cx="1889760" cy="1191895"/>
            </a:xfrm>
            <a:custGeom>
              <a:avLst/>
              <a:gdLst/>
              <a:ahLst/>
              <a:cxnLst/>
              <a:rect l="l" t="t" r="r" b="b"/>
              <a:pathLst>
                <a:path w="1889760" h="1191895">
                  <a:moveTo>
                    <a:pt x="629399" y="53340"/>
                  </a:moveTo>
                  <a:lnTo>
                    <a:pt x="524243" y="0"/>
                  </a:lnTo>
                  <a:lnTo>
                    <a:pt x="265430" y="516267"/>
                  </a:lnTo>
                  <a:lnTo>
                    <a:pt x="160007" y="463296"/>
                  </a:lnTo>
                  <a:lnTo>
                    <a:pt x="160007" y="856488"/>
                  </a:lnTo>
                  <a:lnTo>
                    <a:pt x="475475" y="621792"/>
                  </a:lnTo>
                  <a:lnTo>
                    <a:pt x="370789" y="569201"/>
                  </a:lnTo>
                  <a:lnTo>
                    <a:pt x="629399" y="53340"/>
                  </a:lnTo>
                  <a:close/>
                </a:path>
                <a:path w="1889760" h="1191895">
                  <a:moveTo>
                    <a:pt x="1889760" y="36588"/>
                  </a:moveTo>
                  <a:lnTo>
                    <a:pt x="1496568" y="65544"/>
                  </a:lnTo>
                  <a:lnTo>
                    <a:pt x="1556512" y="166128"/>
                  </a:lnTo>
                  <a:lnTo>
                    <a:pt x="0" y="1091196"/>
                  </a:lnTo>
                  <a:lnTo>
                    <a:pt x="59436" y="1191780"/>
                  </a:lnTo>
                  <a:lnTo>
                    <a:pt x="1616316" y="266496"/>
                  </a:lnTo>
                  <a:lnTo>
                    <a:pt x="1676400" y="367296"/>
                  </a:lnTo>
                  <a:lnTo>
                    <a:pt x="1825840" y="135648"/>
                  </a:lnTo>
                  <a:lnTo>
                    <a:pt x="1889760" y="3658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3780" y="2455164"/>
              <a:ext cx="1289685" cy="2662555"/>
            </a:xfrm>
            <a:custGeom>
              <a:avLst/>
              <a:gdLst/>
              <a:ahLst/>
              <a:cxnLst/>
              <a:rect l="l" t="t" r="r" b="b"/>
              <a:pathLst>
                <a:path w="1289685" h="2662554">
                  <a:moveTo>
                    <a:pt x="693419" y="2662428"/>
                  </a:moveTo>
                  <a:lnTo>
                    <a:pt x="673608" y="2630423"/>
                  </a:lnTo>
                  <a:lnTo>
                    <a:pt x="704087" y="2609087"/>
                  </a:lnTo>
                  <a:lnTo>
                    <a:pt x="725423" y="2641091"/>
                  </a:lnTo>
                  <a:lnTo>
                    <a:pt x="693419" y="2662428"/>
                  </a:lnTo>
                  <a:close/>
                </a:path>
                <a:path w="1289685" h="2662554">
                  <a:moveTo>
                    <a:pt x="652271" y="2598419"/>
                  </a:moveTo>
                  <a:lnTo>
                    <a:pt x="637934" y="2576914"/>
                  </a:lnTo>
                  <a:lnTo>
                    <a:pt x="641603" y="2570987"/>
                  </a:lnTo>
                  <a:lnTo>
                    <a:pt x="632841" y="2565146"/>
                  </a:lnTo>
                  <a:lnTo>
                    <a:pt x="662939" y="2545080"/>
                  </a:lnTo>
                  <a:lnTo>
                    <a:pt x="684275" y="2577084"/>
                  </a:lnTo>
                  <a:lnTo>
                    <a:pt x="652271" y="2598419"/>
                  </a:lnTo>
                  <a:close/>
                </a:path>
                <a:path w="1289685" h="2662554">
                  <a:moveTo>
                    <a:pt x="621792" y="2602991"/>
                  </a:moveTo>
                  <a:lnTo>
                    <a:pt x="589787" y="2581655"/>
                  </a:lnTo>
                  <a:lnTo>
                    <a:pt x="609600" y="2549651"/>
                  </a:lnTo>
                  <a:lnTo>
                    <a:pt x="632841" y="2565146"/>
                  </a:lnTo>
                  <a:lnTo>
                    <a:pt x="630935" y="2566416"/>
                  </a:lnTo>
                  <a:lnTo>
                    <a:pt x="637934" y="2576914"/>
                  </a:lnTo>
                  <a:lnTo>
                    <a:pt x="621792" y="2602991"/>
                  </a:lnTo>
                  <a:close/>
                </a:path>
                <a:path w="1289685" h="2662554">
                  <a:moveTo>
                    <a:pt x="637934" y="2576914"/>
                  </a:moveTo>
                  <a:lnTo>
                    <a:pt x="630935" y="2566416"/>
                  </a:lnTo>
                  <a:lnTo>
                    <a:pt x="632841" y="2565146"/>
                  </a:lnTo>
                  <a:lnTo>
                    <a:pt x="641603" y="2570987"/>
                  </a:lnTo>
                  <a:lnTo>
                    <a:pt x="637934" y="2576914"/>
                  </a:lnTo>
                  <a:close/>
                </a:path>
                <a:path w="1289685" h="2662554">
                  <a:moveTo>
                    <a:pt x="611123" y="2534412"/>
                  </a:moveTo>
                  <a:lnTo>
                    <a:pt x="589787" y="2502407"/>
                  </a:lnTo>
                  <a:lnTo>
                    <a:pt x="621792" y="2481071"/>
                  </a:lnTo>
                  <a:lnTo>
                    <a:pt x="637685" y="2506745"/>
                  </a:lnTo>
                  <a:lnTo>
                    <a:pt x="630935" y="2517648"/>
                  </a:lnTo>
                  <a:lnTo>
                    <a:pt x="633054" y="2519060"/>
                  </a:lnTo>
                  <a:lnTo>
                    <a:pt x="611123" y="2534412"/>
                  </a:lnTo>
                  <a:close/>
                </a:path>
                <a:path w="1289685" h="2662554">
                  <a:moveTo>
                    <a:pt x="662939" y="2538984"/>
                  </a:moveTo>
                  <a:lnTo>
                    <a:pt x="633054" y="2519060"/>
                  </a:lnTo>
                  <a:lnTo>
                    <a:pt x="641603" y="2513075"/>
                  </a:lnTo>
                  <a:lnTo>
                    <a:pt x="637685" y="2506745"/>
                  </a:lnTo>
                  <a:lnTo>
                    <a:pt x="650747" y="2485643"/>
                  </a:lnTo>
                  <a:lnTo>
                    <a:pt x="682751" y="2506980"/>
                  </a:lnTo>
                  <a:lnTo>
                    <a:pt x="662939" y="2538984"/>
                  </a:lnTo>
                  <a:close/>
                </a:path>
                <a:path w="1289685" h="2662554">
                  <a:moveTo>
                    <a:pt x="633054" y="2519060"/>
                  </a:moveTo>
                  <a:lnTo>
                    <a:pt x="630935" y="2517648"/>
                  </a:lnTo>
                  <a:lnTo>
                    <a:pt x="637685" y="2506745"/>
                  </a:lnTo>
                  <a:lnTo>
                    <a:pt x="641603" y="2513075"/>
                  </a:lnTo>
                  <a:lnTo>
                    <a:pt x="633054" y="2519060"/>
                  </a:lnTo>
                  <a:close/>
                </a:path>
                <a:path w="1289685" h="2662554">
                  <a:moveTo>
                    <a:pt x="568451" y="2470403"/>
                  </a:moveTo>
                  <a:lnTo>
                    <a:pt x="565403" y="2464307"/>
                  </a:lnTo>
                  <a:lnTo>
                    <a:pt x="548639" y="2438400"/>
                  </a:lnTo>
                  <a:lnTo>
                    <a:pt x="580643" y="2417063"/>
                  </a:lnTo>
                  <a:lnTo>
                    <a:pt x="597408" y="2442971"/>
                  </a:lnTo>
                  <a:lnTo>
                    <a:pt x="600455" y="2449068"/>
                  </a:lnTo>
                  <a:lnTo>
                    <a:pt x="568451" y="2470403"/>
                  </a:lnTo>
                  <a:close/>
                </a:path>
                <a:path w="1289685" h="2662554">
                  <a:moveTo>
                    <a:pt x="527303" y="2406395"/>
                  </a:moveTo>
                  <a:lnTo>
                    <a:pt x="507492" y="2374392"/>
                  </a:lnTo>
                  <a:lnTo>
                    <a:pt x="539495" y="2353055"/>
                  </a:lnTo>
                  <a:lnTo>
                    <a:pt x="559308" y="2385060"/>
                  </a:lnTo>
                  <a:lnTo>
                    <a:pt x="527303" y="2406395"/>
                  </a:lnTo>
                  <a:close/>
                </a:path>
                <a:path w="1289685" h="2662554">
                  <a:moveTo>
                    <a:pt x="486155" y="2342387"/>
                  </a:moveTo>
                  <a:lnTo>
                    <a:pt x="466343" y="2308860"/>
                  </a:lnTo>
                  <a:lnTo>
                    <a:pt x="498347" y="2289047"/>
                  </a:lnTo>
                  <a:lnTo>
                    <a:pt x="518159" y="2321051"/>
                  </a:lnTo>
                  <a:lnTo>
                    <a:pt x="486155" y="2342387"/>
                  </a:lnTo>
                  <a:close/>
                </a:path>
                <a:path w="1289685" h="2662554">
                  <a:moveTo>
                    <a:pt x="446531" y="2276855"/>
                  </a:moveTo>
                  <a:lnTo>
                    <a:pt x="425195" y="2244851"/>
                  </a:lnTo>
                  <a:lnTo>
                    <a:pt x="458723" y="2225039"/>
                  </a:lnTo>
                  <a:lnTo>
                    <a:pt x="472439" y="2247900"/>
                  </a:lnTo>
                  <a:lnTo>
                    <a:pt x="478535" y="2257043"/>
                  </a:lnTo>
                  <a:lnTo>
                    <a:pt x="446531" y="2276855"/>
                  </a:lnTo>
                  <a:close/>
                </a:path>
                <a:path w="1289685" h="2662554">
                  <a:moveTo>
                    <a:pt x="405383" y="2211324"/>
                  </a:moveTo>
                  <a:lnTo>
                    <a:pt x="385571" y="2179319"/>
                  </a:lnTo>
                  <a:lnTo>
                    <a:pt x="419100" y="2159508"/>
                  </a:lnTo>
                  <a:lnTo>
                    <a:pt x="438911" y="2193035"/>
                  </a:lnTo>
                  <a:lnTo>
                    <a:pt x="405383" y="2211324"/>
                  </a:lnTo>
                  <a:close/>
                </a:path>
                <a:path w="1289685" h="2662554">
                  <a:moveTo>
                    <a:pt x="367283" y="2147316"/>
                  </a:moveTo>
                  <a:lnTo>
                    <a:pt x="352043" y="2121408"/>
                  </a:lnTo>
                  <a:lnTo>
                    <a:pt x="347471" y="2113787"/>
                  </a:lnTo>
                  <a:lnTo>
                    <a:pt x="379475" y="2093976"/>
                  </a:lnTo>
                  <a:lnTo>
                    <a:pt x="384047" y="2101595"/>
                  </a:lnTo>
                  <a:lnTo>
                    <a:pt x="399287" y="2127503"/>
                  </a:lnTo>
                  <a:lnTo>
                    <a:pt x="367283" y="2147316"/>
                  </a:lnTo>
                  <a:close/>
                </a:path>
                <a:path w="1289685" h="2662554">
                  <a:moveTo>
                    <a:pt x="327659" y="2080260"/>
                  </a:moveTo>
                  <a:lnTo>
                    <a:pt x="323087" y="2072639"/>
                  </a:lnTo>
                  <a:lnTo>
                    <a:pt x="309371" y="2048255"/>
                  </a:lnTo>
                  <a:lnTo>
                    <a:pt x="341375" y="2028443"/>
                  </a:lnTo>
                  <a:lnTo>
                    <a:pt x="356616" y="2052827"/>
                  </a:lnTo>
                  <a:lnTo>
                    <a:pt x="361187" y="2061971"/>
                  </a:lnTo>
                  <a:lnTo>
                    <a:pt x="327659" y="2080260"/>
                  </a:lnTo>
                  <a:close/>
                </a:path>
                <a:path w="1289685" h="2662554">
                  <a:moveTo>
                    <a:pt x="289559" y="2014727"/>
                  </a:moveTo>
                  <a:lnTo>
                    <a:pt x="271271" y="1981200"/>
                  </a:lnTo>
                  <a:lnTo>
                    <a:pt x="304800" y="1962911"/>
                  </a:lnTo>
                  <a:lnTo>
                    <a:pt x="323087" y="1996439"/>
                  </a:lnTo>
                  <a:lnTo>
                    <a:pt x="289559" y="2014727"/>
                  </a:lnTo>
                  <a:close/>
                </a:path>
                <a:path w="1289685" h="2662554">
                  <a:moveTo>
                    <a:pt x="252983" y="1947671"/>
                  </a:moveTo>
                  <a:lnTo>
                    <a:pt x="242316" y="1927860"/>
                  </a:lnTo>
                  <a:lnTo>
                    <a:pt x="234695" y="1912619"/>
                  </a:lnTo>
                  <a:lnTo>
                    <a:pt x="269747" y="1895855"/>
                  </a:lnTo>
                  <a:lnTo>
                    <a:pt x="275843" y="1909571"/>
                  </a:lnTo>
                  <a:lnTo>
                    <a:pt x="286511" y="1929384"/>
                  </a:lnTo>
                  <a:lnTo>
                    <a:pt x="252983" y="1947671"/>
                  </a:lnTo>
                  <a:close/>
                </a:path>
                <a:path w="1289685" h="2662554">
                  <a:moveTo>
                    <a:pt x="217931" y="1879092"/>
                  </a:moveTo>
                  <a:lnTo>
                    <a:pt x="199643" y="1845563"/>
                  </a:lnTo>
                  <a:lnTo>
                    <a:pt x="234695" y="1828800"/>
                  </a:lnTo>
                  <a:lnTo>
                    <a:pt x="251459" y="1862327"/>
                  </a:lnTo>
                  <a:lnTo>
                    <a:pt x="217931" y="1879092"/>
                  </a:lnTo>
                  <a:close/>
                </a:path>
                <a:path w="1289685" h="2662554">
                  <a:moveTo>
                    <a:pt x="182879" y="1810511"/>
                  </a:moveTo>
                  <a:lnTo>
                    <a:pt x="170687" y="1786127"/>
                  </a:lnTo>
                  <a:lnTo>
                    <a:pt x="167639" y="1775459"/>
                  </a:lnTo>
                  <a:lnTo>
                    <a:pt x="201167" y="1760219"/>
                  </a:lnTo>
                  <a:lnTo>
                    <a:pt x="217931" y="1793747"/>
                  </a:lnTo>
                  <a:lnTo>
                    <a:pt x="182879" y="1810511"/>
                  </a:lnTo>
                  <a:close/>
                </a:path>
                <a:path w="1289685" h="2662554">
                  <a:moveTo>
                    <a:pt x="150875" y="1741932"/>
                  </a:moveTo>
                  <a:lnTo>
                    <a:pt x="149351" y="1738884"/>
                  </a:lnTo>
                  <a:lnTo>
                    <a:pt x="135635" y="1706879"/>
                  </a:lnTo>
                  <a:lnTo>
                    <a:pt x="170687" y="1691639"/>
                  </a:lnTo>
                  <a:lnTo>
                    <a:pt x="184403" y="1723643"/>
                  </a:lnTo>
                  <a:lnTo>
                    <a:pt x="185927" y="1725168"/>
                  </a:lnTo>
                  <a:lnTo>
                    <a:pt x="150875" y="1741932"/>
                  </a:lnTo>
                  <a:close/>
                </a:path>
                <a:path w="1289685" h="2662554">
                  <a:moveTo>
                    <a:pt x="120395" y="1670303"/>
                  </a:moveTo>
                  <a:lnTo>
                    <a:pt x="109727" y="1645919"/>
                  </a:lnTo>
                  <a:lnTo>
                    <a:pt x="105155" y="1635251"/>
                  </a:lnTo>
                  <a:lnTo>
                    <a:pt x="141731" y="1621535"/>
                  </a:lnTo>
                  <a:lnTo>
                    <a:pt x="144779" y="1630679"/>
                  </a:lnTo>
                  <a:lnTo>
                    <a:pt x="155447" y="1656587"/>
                  </a:lnTo>
                  <a:lnTo>
                    <a:pt x="120395" y="1670303"/>
                  </a:lnTo>
                  <a:close/>
                </a:path>
                <a:path w="1289685" h="2662554">
                  <a:moveTo>
                    <a:pt x="91439" y="1598676"/>
                  </a:moveTo>
                  <a:lnTo>
                    <a:pt x="79247" y="1563624"/>
                  </a:lnTo>
                  <a:lnTo>
                    <a:pt x="114300" y="1549908"/>
                  </a:lnTo>
                  <a:lnTo>
                    <a:pt x="128016" y="1586484"/>
                  </a:lnTo>
                  <a:lnTo>
                    <a:pt x="91439" y="1598676"/>
                  </a:lnTo>
                  <a:close/>
                </a:path>
                <a:path w="1289685" h="2662554">
                  <a:moveTo>
                    <a:pt x="67055" y="1527047"/>
                  </a:moveTo>
                  <a:lnTo>
                    <a:pt x="54863" y="1490471"/>
                  </a:lnTo>
                  <a:lnTo>
                    <a:pt x="91439" y="1478279"/>
                  </a:lnTo>
                  <a:lnTo>
                    <a:pt x="96011" y="1496567"/>
                  </a:lnTo>
                  <a:lnTo>
                    <a:pt x="102108" y="1514855"/>
                  </a:lnTo>
                  <a:lnTo>
                    <a:pt x="67055" y="1527047"/>
                  </a:lnTo>
                  <a:close/>
                </a:path>
                <a:path w="1289685" h="2662554">
                  <a:moveTo>
                    <a:pt x="44195" y="1452371"/>
                  </a:moveTo>
                  <a:lnTo>
                    <a:pt x="35051" y="1418843"/>
                  </a:lnTo>
                  <a:lnTo>
                    <a:pt x="33527" y="1415795"/>
                  </a:lnTo>
                  <a:lnTo>
                    <a:pt x="71627" y="1406651"/>
                  </a:lnTo>
                  <a:lnTo>
                    <a:pt x="71627" y="1409700"/>
                  </a:lnTo>
                  <a:lnTo>
                    <a:pt x="80771" y="1443227"/>
                  </a:lnTo>
                  <a:lnTo>
                    <a:pt x="44195" y="1452371"/>
                  </a:lnTo>
                  <a:close/>
                </a:path>
                <a:path w="1289685" h="2662554">
                  <a:moveTo>
                    <a:pt x="25908" y="1377695"/>
                  </a:moveTo>
                  <a:lnTo>
                    <a:pt x="24383" y="1374647"/>
                  </a:lnTo>
                  <a:lnTo>
                    <a:pt x="18287" y="1339595"/>
                  </a:lnTo>
                  <a:lnTo>
                    <a:pt x="54863" y="1333500"/>
                  </a:lnTo>
                  <a:lnTo>
                    <a:pt x="62483" y="1365503"/>
                  </a:lnTo>
                  <a:lnTo>
                    <a:pt x="62483" y="1370076"/>
                  </a:lnTo>
                  <a:lnTo>
                    <a:pt x="25908" y="1377695"/>
                  </a:lnTo>
                  <a:close/>
                </a:path>
                <a:path w="1289685" h="2662554">
                  <a:moveTo>
                    <a:pt x="12191" y="1301495"/>
                  </a:moveTo>
                  <a:lnTo>
                    <a:pt x="9143" y="1287779"/>
                  </a:lnTo>
                  <a:lnTo>
                    <a:pt x="6095" y="1263395"/>
                  </a:lnTo>
                  <a:lnTo>
                    <a:pt x="44195" y="1258824"/>
                  </a:lnTo>
                  <a:lnTo>
                    <a:pt x="47243" y="1281684"/>
                  </a:lnTo>
                  <a:lnTo>
                    <a:pt x="48767" y="1295400"/>
                  </a:lnTo>
                  <a:lnTo>
                    <a:pt x="12191" y="1301495"/>
                  </a:lnTo>
                  <a:close/>
                </a:path>
                <a:path w="1289685" h="2662554">
                  <a:moveTo>
                    <a:pt x="3047" y="1225295"/>
                  </a:moveTo>
                  <a:lnTo>
                    <a:pt x="1523" y="1200911"/>
                  </a:lnTo>
                  <a:lnTo>
                    <a:pt x="1523" y="1185671"/>
                  </a:lnTo>
                  <a:lnTo>
                    <a:pt x="39623" y="1184147"/>
                  </a:lnTo>
                  <a:lnTo>
                    <a:pt x="39623" y="1197863"/>
                  </a:lnTo>
                  <a:lnTo>
                    <a:pt x="41147" y="1222247"/>
                  </a:lnTo>
                  <a:lnTo>
                    <a:pt x="3047" y="1225295"/>
                  </a:lnTo>
                  <a:close/>
                </a:path>
                <a:path w="1289685" h="2662554">
                  <a:moveTo>
                    <a:pt x="38100" y="1147571"/>
                  </a:moveTo>
                  <a:lnTo>
                    <a:pt x="0" y="1147571"/>
                  </a:lnTo>
                  <a:lnTo>
                    <a:pt x="0" y="1136903"/>
                  </a:lnTo>
                  <a:lnTo>
                    <a:pt x="1414" y="1117092"/>
                  </a:lnTo>
                  <a:lnTo>
                    <a:pt x="1523" y="1107947"/>
                  </a:lnTo>
                  <a:lnTo>
                    <a:pt x="39623" y="1110995"/>
                  </a:lnTo>
                  <a:lnTo>
                    <a:pt x="39623" y="1117092"/>
                  </a:lnTo>
                  <a:lnTo>
                    <a:pt x="38208" y="1136903"/>
                  </a:lnTo>
                  <a:lnTo>
                    <a:pt x="38100" y="1147571"/>
                  </a:lnTo>
                  <a:close/>
                </a:path>
                <a:path w="1289685" h="2662554">
                  <a:moveTo>
                    <a:pt x="44195" y="1074419"/>
                  </a:moveTo>
                  <a:lnTo>
                    <a:pt x="6095" y="1068324"/>
                  </a:lnTo>
                  <a:lnTo>
                    <a:pt x="9143" y="1048511"/>
                  </a:lnTo>
                  <a:lnTo>
                    <a:pt x="12191" y="1030224"/>
                  </a:lnTo>
                  <a:lnTo>
                    <a:pt x="48767" y="1036319"/>
                  </a:lnTo>
                  <a:lnTo>
                    <a:pt x="47243" y="1054608"/>
                  </a:lnTo>
                  <a:lnTo>
                    <a:pt x="44195" y="1074419"/>
                  </a:lnTo>
                  <a:close/>
                </a:path>
                <a:path w="1289685" h="2662554">
                  <a:moveTo>
                    <a:pt x="56387" y="999743"/>
                  </a:moveTo>
                  <a:lnTo>
                    <a:pt x="19811" y="992124"/>
                  </a:lnTo>
                  <a:lnTo>
                    <a:pt x="21335" y="979932"/>
                  </a:lnTo>
                  <a:lnTo>
                    <a:pt x="27431" y="954024"/>
                  </a:lnTo>
                  <a:lnTo>
                    <a:pt x="65531" y="963167"/>
                  </a:lnTo>
                  <a:lnTo>
                    <a:pt x="56387" y="999743"/>
                  </a:lnTo>
                  <a:close/>
                </a:path>
                <a:path w="1289685" h="2662554">
                  <a:moveTo>
                    <a:pt x="74675" y="928116"/>
                  </a:moveTo>
                  <a:lnTo>
                    <a:pt x="38100" y="917447"/>
                  </a:lnTo>
                  <a:lnTo>
                    <a:pt x="47243" y="885443"/>
                  </a:lnTo>
                  <a:lnTo>
                    <a:pt x="48767" y="879347"/>
                  </a:lnTo>
                  <a:lnTo>
                    <a:pt x="85343" y="891539"/>
                  </a:lnTo>
                  <a:lnTo>
                    <a:pt x="83819" y="896111"/>
                  </a:lnTo>
                  <a:lnTo>
                    <a:pt x="74675" y="928116"/>
                  </a:lnTo>
                  <a:close/>
                </a:path>
                <a:path w="1289685" h="2662554">
                  <a:moveTo>
                    <a:pt x="96011" y="854963"/>
                  </a:moveTo>
                  <a:lnTo>
                    <a:pt x="60959" y="844295"/>
                  </a:lnTo>
                  <a:lnTo>
                    <a:pt x="62483" y="836675"/>
                  </a:lnTo>
                  <a:lnTo>
                    <a:pt x="73151" y="807719"/>
                  </a:lnTo>
                  <a:lnTo>
                    <a:pt x="109727" y="819911"/>
                  </a:lnTo>
                  <a:lnTo>
                    <a:pt x="99059" y="848867"/>
                  </a:lnTo>
                  <a:lnTo>
                    <a:pt x="96011" y="854963"/>
                  </a:lnTo>
                  <a:close/>
                </a:path>
                <a:path w="1289685" h="2662554">
                  <a:moveTo>
                    <a:pt x="121919" y="784859"/>
                  </a:moveTo>
                  <a:lnTo>
                    <a:pt x="86867" y="771143"/>
                  </a:lnTo>
                  <a:lnTo>
                    <a:pt x="99059" y="740663"/>
                  </a:lnTo>
                  <a:lnTo>
                    <a:pt x="102108" y="734567"/>
                  </a:lnTo>
                  <a:lnTo>
                    <a:pt x="137159" y="749808"/>
                  </a:lnTo>
                  <a:lnTo>
                    <a:pt x="134111" y="754379"/>
                  </a:lnTo>
                  <a:lnTo>
                    <a:pt x="121919" y="784859"/>
                  </a:lnTo>
                  <a:close/>
                </a:path>
                <a:path w="1289685" h="2662554">
                  <a:moveTo>
                    <a:pt x="152400" y="714755"/>
                  </a:moveTo>
                  <a:lnTo>
                    <a:pt x="117347" y="699516"/>
                  </a:lnTo>
                  <a:lnTo>
                    <a:pt x="120395" y="691895"/>
                  </a:lnTo>
                  <a:lnTo>
                    <a:pt x="132587" y="664463"/>
                  </a:lnTo>
                  <a:lnTo>
                    <a:pt x="167639" y="681227"/>
                  </a:lnTo>
                  <a:lnTo>
                    <a:pt x="155447" y="707135"/>
                  </a:lnTo>
                  <a:lnTo>
                    <a:pt x="152400" y="714755"/>
                  </a:lnTo>
                  <a:close/>
                </a:path>
                <a:path w="1289685" h="2662554">
                  <a:moveTo>
                    <a:pt x="182879" y="647700"/>
                  </a:moveTo>
                  <a:lnTo>
                    <a:pt x="149351" y="629411"/>
                  </a:lnTo>
                  <a:lnTo>
                    <a:pt x="166116" y="597408"/>
                  </a:lnTo>
                  <a:lnTo>
                    <a:pt x="166116" y="595883"/>
                  </a:lnTo>
                  <a:lnTo>
                    <a:pt x="199643" y="612647"/>
                  </a:lnTo>
                  <a:lnTo>
                    <a:pt x="199643" y="614171"/>
                  </a:lnTo>
                  <a:lnTo>
                    <a:pt x="182879" y="647700"/>
                  </a:lnTo>
                  <a:close/>
                </a:path>
                <a:path w="1289685" h="2662554">
                  <a:moveTo>
                    <a:pt x="217931" y="579119"/>
                  </a:moveTo>
                  <a:lnTo>
                    <a:pt x="184403" y="562355"/>
                  </a:lnTo>
                  <a:lnTo>
                    <a:pt x="190500" y="550163"/>
                  </a:lnTo>
                  <a:lnTo>
                    <a:pt x="202691" y="527303"/>
                  </a:lnTo>
                  <a:lnTo>
                    <a:pt x="236219" y="547116"/>
                  </a:lnTo>
                  <a:lnTo>
                    <a:pt x="217931" y="579119"/>
                  </a:lnTo>
                  <a:close/>
                </a:path>
                <a:path w="1289685" h="2662554">
                  <a:moveTo>
                    <a:pt x="254508" y="513587"/>
                  </a:moveTo>
                  <a:lnTo>
                    <a:pt x="222503" y="495300"/>
                  </a:lnTo>
                  <a:lnTo>
                    <a:pt x="240791" y="461771"/>
                  </a:lnTo>
                  <a:lnTo>
                    <a:pt x="274319" y="481583"/>
                  </a:lnTo>
                  <a:lnTo>
                    <a:pt x="254508" y="513587"/>
                  </a:lnTo>
                  <a:close/>
                </a:path>
                <a:path w="1289685" h="2662554">
                  <a:moveTo>
                    <a:pt x="294131" y="449579"/>
                  </a:moveTo>
                  <a:lnTo>
                    <a:pt x="260603" y="428243"/>
                  </a:lnTo>
                  <a:lnTo>
                    <a:pt x="281939" y="396239"/>
                  </a:lnTo>
                  <a:lnTo>
                    <a:pt x="313943" y="417575"/>
                  </a:lnTo>
                  <a:lnTo>
                    <a:pt x="301751" y="434339"/>
                  </a:lnTo>
                  <a:lnTo>
                    <a:pt x="294131" y="449579"/>
                  </a:lnTo>
                  <a:close/>
                </a:path>
                <a:path w="1289685" h="2662554">
                  <a:moveTo>
                    <a:pt x="335279" y="385571"/>
                  </a:moveTo>
                  <a:lnTo>
                    <a:pt x="303275" y="364235"/>
                  </a:lnTo>
                  <a:lnTo>
                    <a:pt x="324611" y="332232"/>
                  </a:lnTo>
                  <a:lnTo>
                    <a:pt x="356616" y="355092"/>
                  </a:lnTo>
                  <a:lnTo>
                    <a:pt x="335279" y="385571"/>
                  </a:lnTo>
                  <a:close/>
                </a:path>
                <a:path w="1289685" h="2662554">
                  <a:moveTo>
                    <a:pt x="377951" y="324611"/>
                  </a:moveTo>
                  <a:lnTo>
                    <a:pt x="347471" y="301751"/>
                  </a:lnTo>
                  <a:lnTo>
                    <a:pt x="355092" y="291083"/>
                  </a:lnTo>
                  <a:lnTo>
                    <a:pt x="370331" y="271271"/>
                  </a:lnTo>
                  <a:lnTo>
                    <a:pt x="400811" y="294132"/>
                  </a:lnTo>
                  <a:lnTo>
                    <a:pt x="385571" y="313943"/>
                  </a:lnTo>
                  <a:lnTo>
                    <a:pt x="377951" y="324611"/>
                  </a:lnTo>
                  <a:close/>
                </a:path>
                <a:path w="1289685" h="2662554">
                  <a:moveTo>
                    <a:pt x="423671" y="265175"/>
                  </a:moveTo>
                  <a:lnTo>
                    <a:pt x="394716" y="240791"/>
                  </a:lnTo>
                  <a:lnTo>
                    <a:pt x="413003" y="216408"/>
                  </a:lnTo>
                  <a:lnTo>
                    <a:pt x="419100" y="210311"/>
                  </a:lnTo>
                  <a:lnTo>
                    <a:pt x="448055" y="234695"/>
                  </a:lnTo>
                  <a:lnTo>
                    <a:pt x="443483" y="240791"/>
                  </a:lnTo>
                  <a:lnTo>
                    <a:pt x="423671" y="265175"/>
                  </a:lnTo>
                  <a:close/>
                </a:path>
                <a:path w="1289685" h="2662554">
                  <a:moveTo>
                    <a:pt x="524255" y="152400"/>
                  </a:moveTo>
                  <a:lnTo>
                    <a:pt x="496823" y="124967"/>
                  </a:lnTo>
                  <a:lnTo>
                    <a:pt x="499871" y="121919"/>
                  </a:lnTo>
                  <a:lnTo>
                    <a:pt x="515111" y="109727"/>
                  </a:lnTo>
                  <a:lnTo>
                    <a:pt x="525779" y="99059"/>
                  </a:lnTo>
                  <a:lnTo>
                    <a:pt x="551687" y="126491"/>
                  </a:lnTo>
                  <a:lnTo>
                    <a:pt x="541019" y="137159"/>
                  </a:lnTo>
                  <a:lnTo>
                    <a:pt x="527303" y="149351"/>
                  </a:lnTo>
                  <a:lnTo>
                    <a:pt x="524255" y="152400"/>
                  </a:lnTo>
                  <a:close/>
                </a:path>
                <a:path w="1289685" h="2662554">
                  <a:moveTo>
                    <a:pt x="472439" y="207263"/>
                  </a:moveTo>
                  <a:lnTo>
                    <a:pt x="445008" y="181355"/>
                  </a:lnTo>
                  <a:lnTo>
                    <a:pt x="457200" y="167639"/>
                  </a:lnTo>
                  <a:lnTo>
                    <a:pt x="470916" y="152400"/>
                  </a:lnTo>
                  <a:lnTo>
                    <a:pt x="498347" y="178308"/>
                  </a:lnTo>
                  <a:lnTo>
                    <a:pt x="486155" y="192024"/>
                  </a:lnTo>
                  <a:lnTo>
                    <a:pt x="472439" y="207263"/>
                  </a:lnTo>
                  <a:close/>
                </a:path>
                <a:path w="1289685" h="2662554">
                  <a:moveTo>
                    <a:pt x="580643" y="102108"/>
                  </a:moveTo>
                  <a:lnTo>
                    <a:pt x="579119" y="102108"/>
                  </a:lnTo>
                  <a:lnTo>
                    <a:pt x="556259" y="73151"/>
                  </a:lnTo>
                  <a:lnTo>
                    <a:pt x="583692" y="51816"/>
                  </a:lnTo>
                  <a:lnTo>
                    <a:pt x="586739" y="48767"/>
                  </a:lnTo>
                  <a:lnTo>
                    <a:pt x="609600" y="80771"/>
                  </a:lnTo>
                  <a:lnTo>
                    <a:pt x="606551" y="82295"/>
                  </a:lnTo>
                  <a:lnTo>
                    <a:pt x="592835" y="91439"/>
                  </a:lnTo>
                  <a:lnTo>
                    <a:pt x="580643" y="102108"/>
                  </a:lnTo>
                  <a:close/>
                </a:path>
                <a:path w="1289685" h="2662554">
                  <a:moveTo>
                    <a:pt x="640079" y="60959"/>
                  </a:moveTo>
                  <a:lnTo>
                    <a:pt x="620267" y="28955"/>
                  </a:lnTo>
                  <a:lnTo>
                    <a:pt x="647700" y="15239"/>
                  </a:lnTo>
                  <a:lnTo>
                    <a:pt x="658367" y="10667"/>
                  </a:lnTo>
                  <a:lnTo>
                    <a:pt x="672084" y="47243"/>
                  </a:lnTo>
                  <a:lnTo>
                    <a:pt x="664463" y="48767"/>
                  </a:lnTo>
                  <a:lnTo>
                    <a:pt x="652271" y="54863"/>
                  </a:lnTo>
                  <a:lnTo>
                    <a:pt x="641603" y="59435"/>
                  </a:lnTo>
                  <a:lnTo>
                    <a:pt x="640079" y="60959"/>
                  </a:lnTo>
                  <a:close/>
                </a:path>
                <a:path w="1289685" h="2662554">
                  <a:moveTo>
                    <a:pt x="702563" y="39624"/>
                  </a:moveTo>
                  <a:lnTo>
                    <a:pt x="701039" y="1524"/>
                  </a:lnTo>
                  <a:lnTo>
                    <a:pt x="708659" y="0"/>
                  </a:lnTo>
                  <a:lnTo>
                    <a:pt x="711708" y="0"/>
                  </a:lnTo>
                  <a:lnTo>
                    <a:pt x="720851" y="1524"/>
                  </a:lnTo>
                  <a:lnTo>
                    <a:pt x="733043" y="3047"/>
                  </a:lnTo>
                  <a:lnTo>
                    <a:pt x="743711" y="6095"/>
                  </a:lnTo>
                  <a:lnTo>
                    <a:pt x="735710" y="38100"/>
                  </a:lnTo>
                  <a:lnTo>
                    <a:pt x="707135" y="38100"/>
                  </a:lnTo>
                  <a:lnTo>
                    <a:pt x="708913" y="38354"/>
                  </a:lnTo>
                  <a:lnTo>
                    <a:pt x="702563" y="39624"/>
                  </a:lnTo>
                  <a:close/>
                </a:path>
                <a:path w="1289685" h="2662554">
                  <a:moveTo>
                    <a:pt x="708913" y="38354"/>
                  </a:moveTo>
                  <a:lnTo>
                    <a:pt x="707135" y="38100"/>
                  </a:lnTo>
                  <a:lnTo>
                    <a:pt x="710184" y="38100"/>
                  </a:lnTo>
                  <a:lnTo>
                    <a:pt x="708913" y="38354"/>
                  </a:lnTo>
                  <a:close/>
                </a:path>
                <a:path w="1289685" h="2662554">
                  <a:moveTo>
                    <a:pt x="734567" y="42671"/>
                  </a:moveTo>
                  <a:lnTo>
                    <a:pt x="726947" y="41147"/>
                  </a:lnTo>
                  <a:lnTo>
                    <a:pt x="717803" y="39624"/>
                  </a:lnTo>
                  <a:lnTo>
                    <a:pt x="708913" y="38354"/>
                  </a:lnTo>
                  <a:lnTo>
                    <a:pt x="710184" y="38100"/>
                  </a:lnTo>
                  <a:lnTo>
                    <a:pt x="735710" y="38100"/>
                  </a:lnTo>
                  <a:lnTo>
                    <a:pt x="734567" y="42671"/>
                  </a:lnTo>
                  <a:close/>
                </a:path>
                <a:path w="1289685" h="2662554">
                  <a:moveTo>
                    <a:pt x="795527" y="74675"/>
                  </a:moveTo>
                  <a:lnTo>
                    <a:pt x="784859" y="67055"/>
                  </a:lnTo>
                  <a:lnTo>
                    <a:pt x="774192" y="60959"/>
                  </a:lnTo>
                  <a:lnTo>
                    <a:pt x="765047" y="56387"/>
                  </a:lnTo>
                  <a:lnTo>
                    <a:pt x="783335" y="22859"/>
                  </a:lnTo>
                  <a:lnTo>
                    <a:pt x="792479" y="27432"/>
                  </a:lnTo>
                  <a:lnTo>
                    <a:pt x="804671" y="35051"/>
                  </a:lnTo>
                  <a:lnTo>
                    <a:pt x="816863" y="44195"/>
                  </a:lnTo>
                  <a:lnTo>
                    <a:pt x="818387" y="44195"/>
                  </a:lnTo>
                  <a:lnTo>
                    <a:pt x="795527" y="74675"/>
                  </a:lnTo>
                  <a:close/>
                </a:path>
                <a:path w="1289685" h="2662554">
                  <a:moveTo>
                    <a:pt x="850392" y="123443"/>
                  </a:moveTo>
                  <a:lnTo>
                    <a:pt x="839723" y="112775"/>
                  </a:lnTo>
                  <a:lnTo>
                    <a:pt x="827531" y="102108"/>
                  </a:lnTo>
                  <a:lnTo>
                    <a:pt x="822959" y="97535"/>
                  </a:lnTo>
                  <a:lnTo>
                    <a:pt x="848867" y="70103"/>
                  </a:lnTo>
                  <a:lnTo>
                    <a:pt x="853439" y="73151"/>
                  </a:lnTo>
                  <a:lnTo>
                    <a:pt x="876300" y="96011"/>
                  </a:lnTo>
                  <a:lnTo>
                    <a:pt x="850392" y="123443"/>
                  </a:lnTo>
                  <a:close/>
                </a:path>
                <a:path w="1289685" h="2662554">
                  <a:moveTo>
                    <a:pt x="899159" y="179832"/>
                  </a:moveTo>
                  <a:lnTo>
                    <a:pt x="897635" y="176783"/>
                  </a:lnTo>
                  <a:lnTo>
                    <a:pt x="885443" y="163067"/>
                  </a:lnTo>
                  <a:lnTo>
                    <a:pt x="874775" y="150875"/>
                  </a:lnTo>
                  <a:lnTo>
                    <a:pt x="903731" y="126491"/>
                  </a:lnTo>
                  <a:lnTo>
                    <a:pt x="914400" y="138683"/>
                  </a:lnTo>
                  <a:lnTo>
                    <a:pt x="926592" y="153924"/>
                  </a:lnTo>
                  <a:lnTo>
                    <a:pt x="928116" y="155447"/>
                  </a:lnTo>
                  <a:lnTo>
                    <a:pt x="899159" y="179832"/>
                  </a:lnTo>
                  <a:close/>
                </a:path>
                <a:path w="1289685" h="2662554">
                  <a:moveTo>
                    <a:pt x="943355" y="239267"/>
                  </a:moveTo>
                  <a:lnTo>
                    <a:pt x="922019" y="208787"/>
                  </a:lnTo>
                  <a:lnTo>
                    <a:pt x="952500" y="185927"/>
                  </a:lnTo>
                  <a:lnTo>
                    <a:pt x="963167" y="201167"/>
                  </a:lnTo>
                  <a:lnTo>
                    <a:pt x="975359" y="217932"/>
                  </a:lnTo>
                  <a:lnTo>
                    <a:pt x="943355" y="239267"/>
                  </a:lnTo>
                  <a:close/>
                </a:path>
                <a:path w="1289685" h="2662554">
                  <a:moveTo>
                    <a:pt x="984503" y="301751"/>
                  </a:moveTo>
                  <a:lnTo>
                    <a:pt x="967739" y="275843"/>
                  </a:lnTo>
                  <a:lnTo>
                    <a:pt x="964692" y="271271"/>
                  </a:lnTo>
                  <a:lnTo>
                    <a:pt x="996695" y="249935"/>
                  </a:lnTo>
                  <a:lnTo>
                    <a:pt x="999743" y="254508"/>
                  </a:lnTo>
                  <a:lnTo>
                    <a:pt x="1016508" y="281939"/>
                  </a:lnTo>
                  <a:lnTo>
                    <a:pt x="984503" y="301751"/>
                  </a:lnTo>
                  <a:close/>
                </a:path>
                <a:path w="1289685" h="2662554">
                  <a:moveTo>
                    <a:pt x="1022603" y="367283"/>
                  </a:moveTo>
                  <a:lnTo>
                    <a:pt x="1014984" y="352043"/>
                  </a:lnTo>
                  <a:lnTo>
                    <a:pt x="1004316" y="335279"/>
                  </a:lnTo>
                  <a:lnTo>
                    <a:pt x="1036319" y="315467"/>
                  </a:lnTo>
                  <a:lnTo>
                    <a:pt x="1046987" y="332232"/>
                  </a:lnTo>
                  <a:lnTo>
                    <a:pt x="1056131" y="348995"/>
                  </a:lnTo>
                  <a:lnTo>
                    <a:pt x="1022603" y="367283"/>
                  </a:lnTo>
                  <a:close/>
                </a:path>
                <a:path w="1289685" h="2662554">
                  <a:moveTo>
                    <a:pt x="1059179" y="434339"/>
                  </a:moveTo>
                  <a:lnTo>
                    <a:pt x="1040892" y="400811"/>
                  </a:lnTo>
                  <a:lnTo>
                    <a:pt x="1074419" y="382524"/>
                  </a:lnTo>
                  <a:lnTo>
                    <a:pt x="1092708" y="416051"/>
                  </a:lnTo>
                  <a:lnTo>
                    <a:pt x="1059179" y="434339"/>
                  </a:lnTo>
                  <a:close/>
                </a:path>
                <a:path w="1289685" h="2662554">
                  <a:moveTo>
                    <a:pt x="1091184" y="501395"/>
                  </a:moveTo>
                  <a:lnTo>
                    <a:pt x="1080516" y="478535"/>
                  </a:lnTo>
                  <a:lnTo>
                    <a:pt x="1075943" y="467867"/>
                  </a:lnTo>
                  <a:lnTo>
                    <a:pt x="1109471" y="451103"/>
                  </a:lnTo>
                  <a:lnTo>
                    <a:pt x="1114043" y="461771"/>
                  </a:lnTo>
                  <a:lnTo>
                    <a:pt x="1126235" y="486155"/>
                  </a:lnTo>
                  <a:lnTo>
                    <a:pt x="1091184" y="501395"/>
                  </a:lnTo>
                  <a:close/>
                </a:path>
                <a:path w="1289685" h="2662554">
                  <a:moveTo>
                    <a:pt x="1121663" y="569975"/>
                  </a:moveTo>
                  <a:lnTo>
                    <a:pt x="1120139" y="568451"/>
                  </a:lnTo>
                  <a:lnTo>
                    <a:pt x="1106423" y="536447"/>
                  </a:lnTo>
                  <a:lnTo>
                    <a:pt x="1141476" y="521208"/>
                  </a:lnTo>
                  <a:lnTo>
                    <a:pt x="1155192" y="553211"/>
                  </a:lnTo>
                  <a:lnTo>
                    <a:pt x="1156716" y="556259"/>
                  </a:lnTo>
                  <a:lnTo>
                    <a:pt x="1121663" y="569975"/>
                  </a:lnTo>
                  <a:close/>
                </a:path>
                <a:path w="1289685" h="2662554">
                  <a:moveTo>
                    <a:pt x="1149095" y="641603"/>
                  </a:moveTo>
                  <a:lnTo>
                    <a:pt x="1139951" y="614171"/>
                  </a:lnTo>
                  <a:lnTo>
                    <a:pt x="1135379" y="606551"/>
                  </a:lnTo>
                  <a:lnTo>
                    <a:pt x="1171955" y="591311"/>
                  </a:lnTo>
                  <a:lnTo>
                    <a:pt x="1175003" y="600455"/>
                  </a:lnTo>
                  <a:lnTo>
                    <a:pt x="1185671" y="627887"/>
                  </a:lnTo>
                  <a:lnTo>
                    <a:pt x="1149095" y="641603"/>
                  </a:lnTo>
                  <a:close/>
                </a:path>
                <a:path w="1289685" h="2662554">
                  <a:moveTo>
                    <a:pt x="1175003" y="711708"/>
                  </a:moveTo>
                  <a:lnTo>
                    <a:pt x="1173479" y="707135"/>
                  </a:lnTo>
                  <a:lnTo>
                    <a:pt x="1162811" y="676655"/>
                  </a:lnTo>
                  <a:lnTo>
                    <a:pt x="1197863" y="664463"/>
                  </a:lnTo>
                  <a:lnTo>
                    <a:pt x="1208531" y="694943"/>
                  </a:lnTo>
                  <a:lnTo>
                    <a:pt x="1211579" y="701039"/>
                  </a:lnTo>
                  <a:lnTo>
                    <a:pt x="1175003" y="711708"/>
                  </a:lnTo>
                  <a:close/>
                </a:path>
                <a:path w="1289685" h="2662554">
                  <a:moveTo>
                    <a:pt x="1196339" y="784859"/>
                  </a:moveTo>
                  <a:lnTo>
                    <a:pt x="1188719" y="754379"/>
                  </a:lnTo>
                  <a:lnTo>
                    <a:pt x="1185671" y="748283"/>
                  </a:lnTo>
                  <a:lnTo>
                    <a:pt x="1222247" y="736092"/>
                  </a:lnTo>
                  <a:lnTo>
                    <a:pt x="1225295" y="743711"/>
                  </a:lnTo>
                  <a:lnTo>
                    <a:pt x="1232916" y="774192"/>
                  </a:lnTo>
                  <a:lnTo>
                    <a:pt x="1196339" y="784859"/>
                  </a:lnTo>
                  <a:close/>
                </a:path>
                <a:path w="1289685" h="2662554">
                  <a:moveTo>
                    <a:pt x="1216151" y="856487"/>
                  </a:moveTo>
                  <a:lnTo>
                    <a:pt x="1214627" y="848867"/>
                  </a:lnTo>
                  <a:lnTo>
                    <a:pt x="1207008" y="819911"/>
                  </a:lnTo>
                  <a:lnTo>
                    <a:pt x="1243584" y="810767"/>
                  </a:lnTo>
                  <a:lnTo>
                    <a:pt x="1251203" y="839724"/>
                  </a:lnTo>
                  <a:lnTo>
                    <a:pt x="1252727" y="848867"/>
                  </a:lnTo>
                  <a:lnTo>
                    <a:pt x="1216151" y="856487"/>
                  </a:lnTo>
                  <a:close/>
                </a:path>
                <a:path w="1289685" h="2662554">
                  <a:moveTo>
                    <a:pt x="1231392" y="931163"/>
                  </a:moveTo>
                  <a:lnTo>
                    <a:pt x="1225295" y="896111"/>
                  </a:lnTo>
                  <a:lnTo>
                    <a:pt x="1225295" y="894587"/>
                  </a:lnTo>
                  <a:lnTo>
                    <a:pt x="1261871" y="885443"/>
                  </a:lnTo>
                  <a:lnTo>
                    <a:pt x="1261871" y="886967"/>
                  </a:lnTo>
                  <a:lnTo>
                    <a:pt x="1269492" y="923543"/>
                  </a:lnTo>
                  <a:lnTo>
                    <a:pt x="1231392" y="931163"/>
                  </a:lnTo>
                  <a:close/>
                </a:path>
                <a:path w="1289685" h="2662554">
                  <a:moveTo>
                    <a:pt x="1243584" y="1004316"/>
                  </a:moveTo>
                  <a:lnTo>
                    <a:pt x="1240535" y="987551"/>
                  </a:lnTo>
                  <a:lnTo>
                    <a:pt x="1237487" y="967739"/>
                  </a:lnTo>
                  <a:lnTo>
                    <a:pt x="1275587" y="961643"/>
                  </a:lnTo>
                  <a:lnTo>
                    <a:pt x="1278635" y="981455"/>
                  </a:lnTo>
                  <a:lnTo>
                    <a:pt x="1281684" y="999743"/>
                  </a:lnTo>
                  <a:lnTo>
                    <a:pt x="1243584" y="1004316"/>
                  </a:lnTo>
                  <a:close/>
                </a:path>
                <a:path w="1289685" h="2662554">
                  <a:moveTo>
                    <a:pt x="1249679" y="1078992"/>
                  </a:moveTo>
                  <a:lnTo>
                    <a:pt x="1249679" y="1075943"/>
                  </a:lnTo>
                  <a:lnTo>
                    <a:pt x="1246631" y="1042416"/>
                  </a:lnTo>
                  <a:lnTo>
                    <a:pt x="1284731" y="1039367"/>
                  </a:lnTo>
                  <a:lnTo>
                    <a:pt x="1287779" y="1072895"/>
                  </a:lnTo>
                  <a:lnTo>
                    <a:pt x="1287779" y="1077467"/>
                  </a:lnTo>
                  <a:lnTo>
                    <a:pt x="1249679" y="1078992"/>
                  </a:lnTo>
                  <a:close/>
                </a:path>
                <a:path w="1289685" h="2662554">
                  <a:moveTo>
                    <a:pt x="1287779" y="1155192"/>
                  </a:moveTo>
                  <a:lnTo>
                    <a:pt x="1249679" y="1153667"/>
                  </a:lnTo>
                  <a:lnTo>
                    <a:pt x="1251203" y="1136903"/>
                  </a:lnTo>
                  <a:lnTo>
                    <a:pt x="1251203" y="1117092"/>
                  </a:lnTo>
                  <a:lnTo>
                    <a:pt x="1289303" y="1115567"/>
                  </a:lnTo>
                  <a:lnTo>
                    <a:pt x="1289303" y="1138427"/>
                  </a:lnTo>
                  <a:lnTo>
                    <a:pt x="1287779" y="1155192"/>
                  </a:lnTo>
                  <a:close/>
                </a:path>
                <a:path w="1289685" h="2662554">
                  <a:moveTo>
                    <a:pt x="1281684" y="1232916"/>
                  </a:moveTo>
                  <a:lnTo>
                    <a:pt x="1243584" y="1228343"/>
                  </a:lnTo>
                  <a:lnTo>
                    <a:pt x="1248155" y="1197863"/>
                  </a:lnTo>
                  <a:lnTo>
                    <a:pt x="1248155" y="1191767"/>
                  </a:lnTo>
                  <a:lnTo>
                    <a:pt x="1286255" y="1193292"/>
                  </a:lnTo>
                  <a:lnTo>
                    <a:pt x="1286255" y="1200911"/>
                  </a:lnTo>
                  <a:lnTo>
                    <a:pt x="1281684" y="1232916"/>
                  </a:lnTo>
                  <a:close/>
                </a:path>
                <a:path w="1289685" h="2662554">
                  <a:moveTo>
                    <a:pt x="1269492" y="1309116"/>
                  </a:moveTo>
                  <a:lnTo>
                    <a:pt x="1232916" y="1301495"/>
                  </a:lnTo>
                  <a:lnTo>
                    <a:pt x="1235963" y="1280159"/>
                  </a:lnTo>
                  <a:lnTo>
                    <a:pt x="1239011" y="1264919"/>
                  </a:lnTo>
                  <a:lnTo>
                    <a:pt x="1277111" y="1271016"/>
                  </a:lnTo>
                  <a:lnTo>
                    <a:pt x="1269492" y="1309116"/>
                  </a:lnTo>
                  <a:close/>
                </a:path>
                <a:path w="1289685" h="2662554">
                  <a:moveTo>
                    <a:pt x="1252727" y="1385316"/>
                  </a:moveTo>
                  <a:lnTo>
                    <a:pt x="1216151" y="1374647"/>
                  </a:lnTo>
                  <a:lnTo>
                    <a:pt x="1219200" y="1363979"/>
                  </a:lnTo>
                  <a:lnTo>
                    <a:pt x="1225295" y="1338071"/>
                  </a:lnTo>
                  <a:lnTo>
                    <a:pt x="1261871" y="1347216"/>
                  </a:lnTo>
                  <a:lnTo>
                    <a:pt x="1255776" y="1373124"/>
                  </a:lnTo>
                  <a:lnTo>
                    <a:pt x="1252727" y="1385316"/>
                  </a:lnTo>
                  <a:close/>
                </a:path>
                <a:path w="1289685" h="2662554">
                  <a:moveTo>
                    <a:pt x="1232916" y="1458467"/>
                  </a:moveTo>
                  <a:lnTo>
                    <a:pt x="1196339" y="1447800"/>
                  </a:lnTo>
                  <a:lnTo>
                    <a:pt x="1207008" y="1411224"/>
                  </a:lnTo>
                  <a:lnTo>
                    <a:pt x="1243584" y="1421892"/>
                  </a:lnTo>
                  <a:lnTo>
                    <a:pt x="1232916" y="1458467"/>
                  </a:lnTo>
                  <a:close/>
                </a:path>
                <a:path w="1289685" h="2662554">
                  <a:moveTo>
                    <a:pt x="1208531" y="1531619"/>
                  </a:moveTo>
                  <a:lnTo>
                    <a:pt x="1171955" y="1519427"/>
                  </a:lnTo>
                  <a:lnTo>
                    <a:pt x="1181100" y="1493519"/>
                  </a:lnTo>
                  <a:lnTo>
                    <a:pt x="1184147" y="1484376"/>
                  </a:lnTo>
                  <a:lnTo>
                    <a:pt x="1220723" y="1495043"/>
                  </a:lnTo>
                  <a:lnTo>
                    <a:pt x="1217676" y="1505711"/>
                  </a:lnTo>
                  <a:lnTo>
                    <a:pt x="1208531" y="1531619"/>
                  </a:lnTo>
                  <a:close/>
                </a:path>
                <a:path w="1289685" h="2662554">
                  <a:moveTo>
                    <a:pt x="1181100" y="1604771"/>
                  </a:moveTo>
                  <a:lnTo>
                    <a:pt x="1146047" y="1589532"/>
                  </a:lnTo>
                  <a:lnTo>
                    <a:pt x="1149095" y="1581911"/>
                  </a:lnTo>
                  <a:lnTo>
                    <a:pt x="1159763" y="1554479"/>
                  </a:lnTo>
                  <a:lnTo>
                    <a:pt x="1194816" y="1568195"/>
                  </a:lnTo>
                  <a:lnTo>
                    <a:pt x="1184147" y="1595627"/>
                  </a:lnTo>
                  <a:lnTo>
                    <a:pt x="1181100" y="1604771"/>
                  </a:lnTo>
                  <a:close/>
                </a:path>
                <a:path w="1289685" h="2662554">
                  <a:moveTo>
                    <a:pt x="1152143" y="1674876"/>
                  </a:moveTo>
                  <a:lnTo>
                    <a:pt x="1117092" y="1659635"/>
                  </a:lnTo>
                  <a:lnTo>
                    <a:pt x="1130808" y="1626108"/>
                  </a:lnTo>
                  <a:lnTo>
                    <a:pt x="1132331" y="1626108"/>
                  </a:lnTo>
                  <a:lnTo>
                    <a:pt x="1167384" y="1639824"/>
                  </a:lnTo>
                  <a:lnTo>
                    <a:pt x="1167384" y="1641347"/>
                  </a:lnTo>
                  <a:lnTo>
                    <a:pt x="1152143" y="1674876"/>
                  </a:lnTo>
                  <a:close/>
                </a:path>
                <a:path w="1289685" h="2662554">
                  <a:moveTo>
                    <a:pt x="1120139" y="1744979"/>
                  </a:moveTo>
                  <a:lnTo>
                    <a:pt x="1086611" y="1729739"/>
                  </a:lnTo>
                  <a:lnTo>
                    <a:pt x="1091184" y="1717547"/>
                  </a:lnTo>
                  <a:lnTo>
                    <a:pt x="1101851" y="1694687"/>
                  </a:lnTo>
                  <a:lnTo>
                    <a:pt x="1136903" y="1709927"/>
                  </a:lnTo>
                  <a:lnTo>
                    <a:pt x="1126235" y="1732787"/>
                  </a:lnTo>
                  <a:lnTo>
                    <a:pt x="1120139" y="1744979"/>
                  </a:lnTo>
                  <a:close/>
                </a:path>
                <a:path w="1289685" h="2662554">
                  <a:moveTo>
                    <a:pt x="1088135" y="1815084"/>
                  </a:moveTo>
                  <a:lnTo>
                    <a:pt x="1053084" y="1798319"/>
                  </a:lnTo>
                  <a:lnTo>
                    <a:pt x="1069847" y="1763268"/>
                  </a:lnTo>
                  <a:lnTo>
                    <a:pt x="1104900" y="1780032"/>
                  </a:lnTo>
                  <a:lnTo>
                    <a:pt x="1088135" y="1815084"/>
                  </a:lnTo>
                  <a:close/>
                </a:path>
                <a:path w="1289685" h="2662554">
                  <a:moveTo>
                    <a:pt x="1053084" y="1882139"/>
                  </a:moveTo>
                  <a:lnTo>
                    <a:pt x="1019555" y="1865376"/>
                  </a:lnTo>
                  <a:lnTo>
                    <a:pt x="1036319" y="1831847"/>
                  </a:lnTo>
                  <a:lnTo>
                    <a:pt x="1071371" y="1848611"/>
                  </a:lnTo>
                  <a:lnTo>
                    <a:pt x="1059179" y="1872995"/>
                  </a:lnTo>
                  <a:lnTo>
                    <a:pt x="1053084" y="1882139"/>
                  </a:lnTo>
                  <a:close/>
                </a:path>
                <a:path w="1289685" h="2662554">
                  <a:moveTo>
                    <a:pt x="1018031" y="1950719"/>
                  </a:moveTo>
                  <a:lnTo>
                    <a:pt x="984503" y="1932432"/>
                  </a:lnTo>
                  <a:lnTo>
                    <a:pt x="1001267" y="1898903"/>
                  </a:lnTo>
                  <a:lnTo>
                    <a:pt x="1036319" y="1917192"/>
                  </a:lnTo>
                  <a:lnTo>
                    <a:pt x="1033271" y="1920239"/>
                  </a:lnTo>
                  <a:lnTo>
                    <a:pt x="1018031" y="1950719"/>
                  </a:lnTo>
                  <a:close/>
                </a:path>
                <a:path w="1289685" h="2662554">
                  <a:moveTo>
                    <a:pt x="979931" y="2017776"/>
                  </a:moveTo>
                  <a:lnTo>
                    <a:pt x="947927" y="1999487"/>
                  </a:lnTo>
                  <a:lnTo>
                    <a:pt x="949451" y="1996439"/>
                  </a:lnTo>
                  <a:lnTo>
                    <a:pt x="966216" y="1965960"/>
                  </a:lnTo>
                  <a:lnTo>
                    <a:pt x="999743" y="1984247"/>
                  </a:lnTo>
                  <a:lnTo>
                    <a:pt x="982979" y="2014727"/>
                  </a:lnTo>
                  <a:lnTo>
                    <a:pt x="979931" y="2017776"/>
                  </a:lnTo>
                  <a:close/>
                </a:path>
                <a:path w="1289685" h="2662554">
                  <a:moveTo>
                    <a:pt x="943355" y="2083308"/>
                  </a:moveTo>
                  <a:lnTo>
                    <a:pt x="909827" y="2065019"/>
                  </a:lnTo>
                  <a:lnTo>
                    <a:pt x="922019" y="2043684"/>
                  </a:lnTo>
                  <a:lnTo>
                    <a:pt x="928116" y="2031492"/>
                  </a:lnTo>
                  <a:lnTo>
                    <a:pt x="961643" y="2051303"/>
                  </a:lnTo>
                  <a:lnTo>
                    <a:pt x="943355" y="2083308"/>
                  </a:lnTo>
                  <a:close/>
                </a:path>
                <a:path w="1289685" h="2662554">
                  <a:moveTo>
                    <a:pt x="903731" y="2150363"/>
                  </a:moveTo>
                  <a:lnTo>
                    <a:pt x="871727" y="2130551"/>
                  </a:lnTo>
                  <a:lnTo>
                    <a:pt x="890016" y="2097024"/>
                  </a:lnTo>
                  <a:lnTo>
                    <a:pt x="923543" y="2116835"/>
                  </a:lnTo>
                  <a:lnTo>
                    <a:pt x="903731" y="2150363"/>
                  </a:lnTo>
                  <a:close/>
                </a:path>
                <a:path w="1289685" h="2662554">
                  <a:moveTo>
                    <a:pt x="865631" y="2215895"/>
                  </a:moveTo>
                  <a:lnTo>
                    <a:pt x="832103" y="2196084"/>
                  </a:lnTo>
                  <a:lnTo>
                    <a:pt x="838200" y="2186939"/>
                  </a:lnTo>
                  <a:lnTo>
                    <a:pt x="851916" y="2162555"/>
                  </a:lnTo>
                  <a:lnTo>
                    <a:pt x="883919" y="2182368"/>
                  </a:lnTo>
                  <a:lnTo>
                    <a:pt x="870203" y="2206751"/>
                  </a:lnTo>
                  <a:lnTo>
                    <a:pt x="865631" y="2215895"/>
                  </a:lnTo>
                  <a:close/>
                </a:path>
                <a:path w="1289685" h="2662554">
                  <a:moveTo>
                    <a:pt x="824484" y="2279903"/>
                  </a:moveTo>
                  <a:lnTo>
                    <a:pt x="792479" y="2260092"/>
                  </a:lnTo>
                  <a:lnTo>
                    <a:pt x="809243" y="2234184"/>
                  </a:lnTo>
                  <a:lnTo>
                    <a:pt x="812292" y="2228087"/>
                  </a:lnTo>
                  <a:lnTo>
                    <a:pt x="845819" y="2247900"/>
                  </a:lnTo>
                  <a:lnTo>
                    <a:pt x="841247" y="2253995"/>
                  </a:lnTo>
                  <a:lnTo>
                    <a:pt x="824484" y="2279903"/>
                  </a:lnTo>
                  <a:close/>
                </a:path>
                <a:path w="1289685" h="2662554">
                  <a:moveTo>
                    <a:pt x="784859" y="2345435"/>
                  </a:moveTo>
                  <a:lnTo>
                    <a:pt x="752855" y="2325624"/>
                  </a:lnTo>
                  <a:lnTo>
                    <a:pt x="772667" y="2292095"/>
                  </a:lnTo>
                  <a:lnTo>
                    <a:pt x="804671" y="2313432"/>
                  </a:lnTo>
                  <a:lnTo>
                    <a:pt x="784859" y="2345435"/>
                  </a:lnTo>
                  <a:close/>
                </a:path>
                <a:path w="1289685" h="2662554">
                  <a:moveTo>
                    <a:pt x="743711" y="2409443"/>
                  </a:moveTo>
                  <a:lnTo>
                    <a:pt x="711708" y="2389632"/>
                  </a:lnTo>
                  <a:lnTo>
                    <a:pt x="733043" y="2357627"/>
                  </a:lnTo>
                  <a:lnTo>
                    <a:pt x="765047" y="2377439"/>
                  </a:lnTo>
                  <a:lnTo>
                    <a:pt x="743711" y="2409443"/>
                  </a:lnTo>
                  <a:close/>
                </a:path>
                <a:path w="1289685" h="2662554">
                  <a:moveTo>
                    <a:pt x="704087" y="2474975"/>
                  </a:moveTo>
                  <a:lnTo>
                    <a:pt x="670559" y="2453639"/>
                  </a:lnTo>
                  <a:lnTo>
                    <a:pt x="687323" y="2427732"/>
                  </a:lnTo>
                  <a:lnTo>
                    <a:pt x="691895" y="2421635"/>
                  </a:lnTo>
                  <a:lnTo>
                    <a:pt x="723900" y="2441448"/>
                  </a:lnTo>
                  <a:lnTo>
                    <a:pt x="719327" y="2449068"/>
                  </a:lnTo>
                  <a:lnTo>
                    <a:pt x="704087" y="2474975"/>
                  </a:lnTo>
                  <a:close/>
                </a:path>
                <a:path w="1289685" h="2662554">
                  <a:moveTo>
                    <a:pt x="595883" y="2642616"/>
                  </a:moveTo>
                  <a:lnTo>
                    <a:pt x="562355" y="2622803"/>
                  </a:lnTo>
                  <a:lnTo>
                    <a:pt x="568451" y="2613659"/>
                  </a:lnTo>
                  <a:lnTo>
                    <a:pt x="600455" y="2634996"/>
                  </a:lnTo>
                  <a:lnTo>
                    <a:pt x="595883" y="26426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983" y="6429755"/>
              <a:ext cx="7268209" cy="403860"/>
            </a:xfrm>
            <a:custGeom>
              <a:avLst/>
              <a:gdLst/>
              <a:ahLst/>
              <a:cxnLst/>
              <a:rect l="l" t="t" r="r" b="b"/>
              <a:pathLst>
                <a:path w="7268209" h="403859">
                  <a:moveTo>
                    <a:pt x="7267956" y="403860"/>
                  </a:moveTo>
                  <a:lnTo>
                    <a:pt x="0" y="403860"/>
                  </a:lnTo>
                  <a:lnTo>
                    <a:pt x="0" y="0"/>
                  </a:lnTo>
                  <a:lnTo>
                    <a:pt x="7267956" y="0"/>
                  </a:lnTo>
                  <a:lnTo>
                    <a:pt x="7267956" y="6096"/>
                  </a:ln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94716"/>
                  </a:lnTo>
                  <a:lnTo>
                    <a:pt x="4572" y="394716"/>
                  </a:lnTo>
                  <a:lnTo>
                    <a:pt x="9144" y="399287"/>
                  </a:lnTo>
                  <a:lnTo>
                    <a:pt x="7267956" y="399287"/>
                  </a:lnTo>
                  <a:lnTo>
                    <a:pt x="7267956" y="403860"/>
                  </a:lnTo>
                  <a:close/>
                </a:path>
                <a:path w="7268209" h="403859">
                  <a:moveTo>
                    <a:pt x="9144" y="10668"/>
                  </a:move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close/>
                </a:path>
                <a:path w="7268209" h="403859">
                  <a:moveTo>
                    <a:pt x="7258812" y="10668"/>
                  </a:moveTo>
                  <a:lnTo>
                    <a:pt x="9144" y="10668"/>
                  </a:lnTo>
                  <a:lnTo>
                    <a:pt x="9144" y="6096"/>
                  </a:lnTo>
                  <a:lnTo>
                    <a:pt x="7258812" y="6096"/>
                  </a:lnTo>
                  <a:lnTo>
                    <a:pt x="7258812" y="10668"/>
                  </a:lnTo>
                  <a:close/>
                </a:path>
                <a:path w="7268209" h="403859">
                  <a:moveTo>
                    <a:pt x="7258812" y="399287"/>
                  </a:moveTo>
                  <a:lnTo>
                    <a:pt x="7258812" y="6096"/>
                  </a:lnTo>
                  <a:lnTo>
                    <a:pt x="7263384" y="10668"/>
                  </a:lnTo>
                  <a:lnTo>
                    <a:pt x="7267956" y="10668"/>
                  </a:lnTo>
                  <a:lnTo>
                    <a:pt x="7267956" y="394716"/>
                  </a:lnTo>
                  <a:lnTo>
                    <a:pt x="7263384" y="394716"/>
                  </a:lnTo>
                  <a:lnTo>
                    <a:pt x="7258812" y="399287"/>
                  </a:lnTo>
                  <a:close/>
                </a:path>
                <a:path w="7268209" h="403859">
                  <a:moveTo>
                    <a:pt x="7267956" y="10668"/>
                  </a:moveTo>
                  <a:lnTo>
                    <a:pt x="7263384" y="10668"/>
                  </a:lnTo>
                  <a:lnTo>
                    <a:pt x="7258812" y="6096"/>
                  </a:lnTo>
                  <a:lnTo>
                    <a:pt x="7267956" y="6096"/>
                  </a:lnTo>
                  <a:lnTo>
                    <a:pt x="7267956" y="10668"/>
                  </a:lnTo>
                  <a:close/>
                </a:path>
                <a:path w="7268209" h="403859">
                  <a:moveTo>
                    <a:pt x="9144" y="399287"/>
                  </a:moveTo>
                  <a:lnTo>
                    <a:pt x="4572" y="394716"/>
                  </a:lnTo>
                  <a:lnTo>
                    <a:pt x="9144" y="394716"/>
                  </a:lnTo>
                  <a:lnTo>
                    <a:pt x="9144" y="399287"/>
                  </a:lnTo>
                  <a:close/>
                </a:path>
                <a:path w="7268209" h="403859">
                  <a:moveTo>
                    <a:pt x="7258812" y="399287"/>
                  </a:moveTo>
                  <a:lnTo>
                    <a:pt x="9144" y="399287"/>
                  </a:lnTo>
                  <a:lnTo>
                    <a:pt x="9144" y="394716"/>
                  </a:lnTo>
                  <a:lnTo>
                    <a:pt x="7258812" y="394716"/>
                  </a:lnTo>
                  <a:lnTo>
                    <a:pt x="7258812" y="399287"/>
                  </a:lnTo>
                  <a:close/>
                </a:path>
                <a:path w="7268209" h="403859">
                  <a:moveTo>
                    <a:pt x="7267956" y="399287"/>
                  </a:moveTo>
                  <a:lnTo>
                    <a:pt x="7258812" y="399287"/>
                  </a:lnTo>
                  <a:lnTo>
                    <a:pt x="7263384" y="394716"/>
                  </a:lnTo>
                  <a:lnTo>
                    <a:pt x="7267956" y="394716"/>
                  </a:lnTo>
                  <a:lnTo>
                    <a:pt x="7267956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722" y="6465827"/>
            <a:ext cx="64122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Strongly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connected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component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outgoing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edge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92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spc="5"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Graph:</a:t>
            </a:r>
            <a:r>
              <a:rPr spc="10" dirty="0"/>
              <a:t> </a:t>
            </a:r>
            <a:r>
              <a:rPr spc="-5" dirty="0"/>
              <a:t>Cycle</a:t>
            </a:r>
            <a:r>
              <a:rPr spc="30" dirty="0"/>
              <a:t> </a:t>
            </a:r>
            <a:r>
              <a:rPr spc="-15" dirty="0"/>
              <a:t>But</a:t>
            </a:r>
            <a:r>
              <a:rPr spc="10" dirty="0"/>
              <a:t> </a:t>
            </a:r>
            <a:r>
              <a:rPr dirty="0"/>
              <a:t>No</a:t>
            </a:r>
            <a:r>
              <a:rPr spc="15" dirty="0"/>
              <a:t> </a:t>
            </a:r>
            <a:r>
              <a:rPr spc="-5" dirty="0"/>
              <a:t>Deadlock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3783" y="1703832"/>
            <a:ext cx="4023360" cy="5125720"/>
            <a:chOff x="2843783" y="1703832"/>
            <a:chExt cx="4023360" cy="5125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783" y="1703832"/>
              <a:ext cx="4023359" cy="51257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11296" y="3247644"/>
              <a:ext cx="2627630" cy="2100580"/>
            </a:xfrm>
            <a:custGeom>
              <a:avLst/>
              <a:gdLst/>
              <a:ahLst/>
              <a:cxnLst/>
              <a:rect l="l" t="t" r="r" b="b"/>
              <a:pathLst>
                <a:path w="2627629" h="2100579">
                  <a:moveTo>
                    <a:pt x="0" y="960120"/>
                  </a:moveTo>
                  <a:lnTo>
                    <a:pt x="0" y="925067"/>
                  </a:lnTo>
                  <a:lnTo>
                    <a:pt x="1523" y="912875"/>
                  </a:lnTo>
                  <a:lnTo>
                    <a:pt x="45719" y="918972"/>
                  </a:lnTo>
                  <a:lnTo>
                    <a:pt x="44195" y="928116"/>
                  </a:lnTo>
                  <a:lnTo>
                    <a:pt x="44195" y="946404"/>
                  </a:lnTo>
                  <a:lnTo>
                    <a:pt x="39623" y="946404"/>
                  </a:lnTo>
                  <a:lnTo>
                    <a:pt x="35792" y="950840"/>
                  </a:lnTo>
                  <a:lnTo>
                    <a:pt x="0" y="960120"/>
                  </a:lnTo>
                  <a:close/>
                </a:path>
                <a:path w="2627629" h="2100579">
                  <a:moveTo>
                    <a:pt x="35792" y="950840"/>
                  </a:moveTo>
                  <a:lnTo>
                    <a:pt x="39623" y="946404"/>
                  </a:lnTo>
                  <a:lnTo>
                    <a:pt x="43281" y="949452"/>
                  </a:lnTo>
                  <a:lnTo>
                    <a:pt x="41147" y="949452"/>
                  </a:lnTo>
                  <a:lnTo>
                    <a:pt x="35792" y="950840"/>
                  </a:lnTo>
                  <a:close/>
                </a:path>
                <a:path w="2627629" h="2100579">
                  <a:moveTo>
                    <a:pt x="44195" y="950214"/>
                  </a:moveTo>
                  <a:lnTo>
                    <a:pt x="39623" y="946404"/>
                  </a:lnTo>
                  <a:lnTo>
                    <a:pt x="44195" y="946404"/>
                  </a:lnTo>
                  <a:lnTo>
                    <a:pt x="44195" y="950214"/>
                  </a:lnTo>
                  <a:close/>
                </a:path>
                <a:path w="2627629" h="2100579">
                  <a:moveTo>
                    <a:pt x="33832" y="953109"/>
                  </a:moveTo>
                  <a:lnTo>
                    <a:pt x="35792" y="950840"/>
                  </a:lnTo>
                  <a:lnTo>
                    <a:pt x="41147" y="949452"/>
                  </a:lnTo>
                  <a:lnTo>
                    <a:pt x="33832" y="953109"/>
                  </a:lnTo>
                  <a:close/>
                </a:path>
                <a:path w="2627629" h="2100579">
                  <a:moveTo>
                    <a:pt x="19526" y="982122"/>
                  </a:moveTo>
                  <a:lnTo>
                    <a:pt x="12191" y="979932"/>
                  </a:lnTo>
                  <a:lnTo>
                    <a:pt x="11253" y="979253"/>
                  </a:lnTo>
                  <a:lnTo>
                    <a:pt x="33832" y="953109"/>
                  </a:lnTo>
                  <a:lnTo>
                    <a:pt x="41147" y="949452"/>
                  </a:lnTo>
                  <a:lnTo>
                    <a:pt x="43281" y="949452"/>
                  </a:lnTo>
                  <a:lnTo>
                    <a:pt x="44195" y="950214"/>
                  </a:lnTo>
                  <a:lnTo>
                    <a:pt x="44195" y="960120"/>
                  </a:lnTo>
                  <a:lnTo>
                    <a:pt x="19526" y="982122"/>
                  </a:lnTo>
                  <a:close/>
                </a:path>
                <a:path w="2627629" h="2100579">
                  <a:moveTo>
                    <a:pt x="67913" y="982122"/>
                  </a:moveTo>
                  <a:lnTo>
                    <a:pt x="19526" y="982122"/>
                  </a:lnTo>
                  <a:lnTo>
                    <a:pt x="27431" y="981456"/>
                  </a:lnTo>
                  <a:lnTo>
                    <a:pt x="33908" y="978979"/>
                  </a:lnTo>
                  <a:lnTo>
                    <a:pt x="39242" y="974217"/>
                  </a:lnTo>
                  <a:lnTo>
                    <a:pt x="42862" y="967740"/>
                  </a:lnTo>
                  <a:lnTo>
                    <a:pt x="44195" y="960120"/>
                  </a:lnTo>
                  <a:lnTo>
                    <a:pt x="44195" y="950214"/>
                  </a:lnTo>
                  <a:lnTo>
                    <a:pt x="48767" y="954024"/>
                  </a:lnTo>
                  <a:lnTo>
                    <a:pt x="62484" y="967740"/>
                  </a:lnTo>
                  <a:lnTo>
                    <a:pt x="73151" y="976884"/>
                  </a:lnTo>
                  <a:lnTo>
                    <a:pt x="67913" y="982122"/>
                  </a:lnTo>
                  <a:close/>
                </a:path>
                <a:path w="2627629" h="2100579">
                  <a:moveTo>
                    <a:pt x="11253" y="979253"/>
                  </a:moveTo>
                  <a:lnTo>
                    <a:pt x="6000" y="975455"/>
                  </a:lnTo>
                  <a:lnTo>
                    <a:pt x="1523" y="969264"/>
                  </a:lnTo>
                  <a:lnTo>
                    <a:pt x="33832" y="953109"/>
                  </a:lnTo>
                  <a:lnTo>
                    <a:pt x="11253" y="979253"/>
                  </a:lnTo>
                  <a:close/>
                </a:path>
                <a:path w="2627629" h="2100579">
                  <a:moveTo>
                    <a:pt x="41147" y="1008888"/>
                  </a:moveTo>
                  <a:lnTo>
                    <a:pt x="19811" y="987552"/>
                  </a:lnTo>
                  <a:lnTo>
                    <a:pt x="10667" y="979932"/>
                  </a:lnTo>
                  <a:lnTo>
                    <a:pt x="11253" y="979253"/>
                  </a:lnTo>
                  <a:lnTo>
                    <a:pt x="12191" y="979932"/>
                  </a:lnTo>
                  <a:lnTo>
                    <a:pt x="19526" y="982122"/>
                  </a:lnTo>
                  <a:lnTo>
                    <a:pt x="67913" y="982122"/>
                  </a:lnTo>
                  <a:lnTo>
                    <a:pt x="41147" y="1008888"/>
                  </a:lnTo>
                  <a:close/>
                </a:path>
                <a:path w="2627629" h="2100579">
                  <a:moveTo>
                    <a:pt x="102107" y="1072896"/>
                  </a:moveTo>
                  <a:lnTo>
                    <a:pt x="88391" y="1057656"/>
                  </a:lnTo>
                  <a:lnTo>
                    <a:pt x="73151" y="1040892"/>
                  </a:lnTo>
                  <a:lnTo>
                    <a:pt x="73151" y="1039367"/>
                  </a:lnTo>
                  <a:lnTo>
                    <a:pt x="105155" y="1008888"/>
                  </a:lnTo>
                  <a:lnTo>
                    <a:pt x="106679" y="1011936"/>
                  </a:lnTo>
                  <a:lnTo>
                    <a:pt x="121919" y="1027176"/>
                  </a:lnTo>
                  <a:lnTo>
                    <a:pt x="135635" y="1042416"/>
                  </a:lnTo>
                  <a:lnTo>
                    <a:pt x="102107" y="1072896"/>
                  </a:lnTo>
                  <a:close/>
                </a:path>
                <a:path w="2627629" h="2100579">
                  <a:moveTo>
                    <a:pt x="54863" y="879348"/>
                  </a:moveTo>
                  <a:lnTo>
                    <a:pt x="12191" y="865632"/>
                  </a:lnTo>
                  <a:lnTo>
                    <a:pt x="16763" y="850392"/>
                  </a:lnTo>
                  <a:lnTo>
                    <a:pt x="22859" y="832104"/>
                  </a:lnTo>
                  <a:lnTo>
                    <a:pt x="27431" y="822959"/>
                  </a:lnTo>
                  <a:lnTo>
                    <a:pt x="68579" y="838200"/>
                  </a:lnTo>
                  <a:lnTo>
                    <a:pt x="65531" y="847344"/>
                  </a:lnTo>
                  <a:lnTo>
                    <a:pt x="59435" y="862584"/>
                  </a:lnTo>
                  <a:lnTo>
                    <a:pt x="54863" y="879348"/>
                  </a:lnTo>
                  <a:close/>
                </a:path>
                <a:path w="2627629" h="2100579">
                  <a:moveTo>
                    <a:pt x="85343" y="800100"/>
                  </a:moveTo>
                  <a:lnTo>
                    <a:pt x="45719" y="780288"/>
                  </a:lnTo>
                  <a:lnTo>
                    <a:pt x="48767" y="775716"/>
                  </a:lnTo>
                  <a:lnTo>
                    <a:pt x="59435" y="755904"/>
                  </a:lnTo>
                  <a:lnTo>
                    <a:pt x="68579" y="740664"/>
                  </a:lnTo>
                  <a:lnTo>
                    <a:pt x="106679" y="762000"/>
                  </a:lnTo>
                  <a:lnTo>
                    <a:pt x="97535" y="777240"/>
                  </a:lnTo>
                  <a:lnTo>
                    <a:pt x="88391" y="795528"/>
                  </a:lnTo>
                  <a:lnTo>
                    <a:pt x="85343" y="800100"/>
                  </a:lnTo>
                  <a:close/>
                </a:path>
                <a:path w="2627629" h="2100579">
                  <a:moveTo>
                    <a:pt x="131063" y="726948"/>
                  </a:moveTo>
                  <a:lnTo>
                    <a:pt x="94487" y="701040"/>
                  </a:lnTo>
                  <a:lnTo>
                    <a:pt x="94487" y="699516"/>
                  </a:lnTo>
                  <a:lnTo>
                    <a:pt x="108203" y="681228"/>
                  </a:lnTo>
                  <a:lnTo>
                    <a:pt x="120395" y="664464"/>
                  </a:lnTo>
                  <a:lnTo>
                    <a:pt x="155447" y="691896"/>
                  </a:lnTo>
                  <a:lnTo>
                    <a:pt x="144779" y="707136"/>
                  </a:lnTo>
                  <a:lnTo>
                    <a:pt x="132587" y="725424"/>
                  </a:lnTo>
                  <a:lnTo>
                    <a:pt x="131063" y="726948"/>
                  </a:lnTo>
                  <a:close/>
                </a:path>
                <a:path w="2627629" h="2100579">
                  <a:moveTo>
                    <a:pt x="182879" y="658367"/>
                  </a:moveTo>
                  <a:lnTo>
                    <a:pt x="149351" y="629412"/>
                  </a:lnTo>
                  <a:lnTo>
                    <a:pt x="153923" y="624840"/>
                  </a:lnTo>
                  <a:lnTo>
                    <a:pt x="170687" y="605028"/>
                  </a:lnTo>
                  <a:lnTo>
                    <a:pt x="179831" y="595883"/>
                  </a:lnTo>
                  <a:lnTo>
                    <a:pt x="211835" y="624840"/>
                  </a:lnTo>
                  <a:lnTo>
                    <a:pt x="204215" y="635508"/>
                  </a:lnTo>
                  <a:lnTo>
                    <a:pt x="187451" y="652272"/>
                  </a:lnTo>
                  <a:lnTo>
                    <a:pt x="182879" y="658367"/>
                  </a:lnTo>
                  <a:close/>
                </a:path>
                <a:path w="2627629" h="2100579">
                  <a:moveTo>
                    <a:pt x="242315" y="594359"/>
                  </a:moveTo>
                  <a:lnTo>
                    <a:pt x="210311" y="562356"/>
                  </a:lnTo>
                  <a:lnTo>
                    <a:pt x="222503" y="550164"/>
                  </a:lnTo>
                  <a:lnTo>
                    <a:pt x="242315" y="531875"/>
                  </a:lnTo>
                  <a:lnTo>
                    <a:pt x="242315" y="530352"/>
                  </a:lnTo>
                  <a:lnTo>
                    <a:pt x="272795" y="562356"/>
                  </a:lnTo>
                  <a:lnTo>
                    <a:pt x="254507" y="580644"/>
                  </a:lnTo>
                  <a:lnTo>
                    <a:pt x="242315" y="594359"/>
                  </a:lnTo>
                  <a:close/>
                </a:path>
                <a:path w="2627629" h="2100579">
                  <a:moveTo>
                    <a:pt x="304800" y="533400"/>
                  </a:moveTo>
                  <a:lnTo>
                    <a:pt x="275843" y="499872"/>
                  </a:lnTo>
                  <a:lnTo>
                    <a:pt x="301751" y="477012"/>
                  </a:lnTo>
                  <a:lnTo>
                    <a:pt x="309371" y="469392"/>
                  </a:lnTo>
                  <a:lnTo>
                    <a:pt x="338327" y="504444"/>
                  </a:lnTo>
                  <a:lnTo>
                    <a:pt x="330707" y="509016"/>
                  </a:lnTo>
                  <a:lnTo>
                    <a:pt x="304800" y="533400"/>
                  </a:lnTo>
                  <a:close/>
                </a:path>
                <a:path w="2627629" h="2100579">
                  <a:moveTo>
                    <a:pt x="371855" y="475488"/>
                  </a:moveTo>
                  <a:lnTo>
                    <a:pt x="342900" y="441959"/>
                  </a:lnTo>
                  <a:lnTo>
                    <a:pt x="342900" y="440436"/>
                  </a:lnTo>
                  <a:lnTo>
                    <a:pt x="377951" y="413004"/>
                  </a:lnTo>
                  <a:lnTo>
                    <a:pt x="405383" y="448056"/>
                  </a:lnTo>
                  <a:lnTo>
                    <a:pt x="371855" y="475488"/>
                  </a:lnTo>
                  <a:close/>
                </a:path>
                <a:path w="2627629" h="2100579">
                  <a:moveTo>
                    <a:pt x="440435" y="420624"/>
                  </a:moveTo>
                  <a:lnTo>
                    <a:pt x="414527" y="385572"/>
                  </a:lnTo>
                  <a:lnTo>
                    <a:pt x="432815" y="371856"/>
                  </a:lnTo>
                  <a:lnTo>
                    <a:pt x="449579" y="358140"/>
                  </a:lnTo>
                  <a:lnTo>
                    <a:pt x="475487" y="394716"/>
                  </a:lnTo>
                  <a:lnTo>
                    <a:pt x="458723" y="406908"/>
                  </a:lnTo>
                  <a:lnTo>
                    <a:pt x="440435" y="420624"/>
                  </a:lnTo>
                  <a:close/>
                </a:path>
                <a:path w="2627629" h="2100579">
                  <a:moveTo>
                    <a:pt x="512063" y="368808"/>
                  </a:moveTo>
                  <a:lnTo>
                    <a:pt x="486155" y="332232"/>
                  </a:lnTo>
                  <a:lnTo>
                    <a:pt x="522731" y="307848"/>
                  </a:lnTo>
                  <a:lnTo>
                    <a:pt x="548639" y="344424"/>
                  </a:lnTo>
                  <a:lnTo>
                    <a:pt x="512063" y="368808"/>
                  </a:lnTo>
                  <a:close/>
                </a:path>
                <a:path w="2627629" h="2100579">
                  <a:moveTo>
                    <a:pt x="585215" y="320040"/>
                  </a:moveTo>
                  <a:lnTo>
                    <a:pt x="560831" y="283464"/>
                  </a:lnTo>
                  <a:lnTo>
                    <a:pt x="574547" y="274320"/>
                  </a:lnTo>
                  <a:lnTo>
                    <a:pt x="598931" y="259080"/>
                  </a:lnTo>
                  <a:lnTo>
                    <a:pt x="623315" y="297180"/>
                  </a:lnTo>
                  <a:lnTo>
                    <a:pt x="598931" y="310896"/>
                  </a:lnTo>
                  <a:lnTo>
                    <a:pt x="585215" y="320040"/>
                  </a:lnTo>
                  <a:close/>
                </a:path>
                <a:path w="2627629" h="2100579">
                  <a:moveTo>
                    <a:pt x="659892" y="274320"/>
                  </a:moveTo>
                  <a:lnTo>
                    <a:pt x="637031" y="236220"/>
                  </a:lnTo>
                  <a:lnTo>
                    <a:pt x="673607" y="214883"/>
                  </a:lnTo>
                  <a:lnTo>
                    <a:pt x="676655" y="213359"/>
                  </a:lnTo>
                  <a:lnTo>
                    <a:pt x="697992" y="252983"/>
                  </a:lnTo>
                  <a:lnTo>
                    <a:pt x="696467" y="252983"/>
                  </a:lnTo>
                  <a:lnTo>
                    <a:pt x="659892" y="274320"/>
                  </a:lnTo>
                  <a:close/>
                </a:path>
                <a:path w="2627629" h="2100579">
                  <a:moveTo>
                    <a:pt x="737615" y="230124"/>
                  </a:moveTo>
                  <a:lnTo>
                    <a:pt x="716279" y="192024"/>
                  </a:lnTo>
                  <a:lnTo>
                    <a:pt x="723900" y="187452"/>
                  </a:lnTo>
                  <a:lnTo>
                    <a:pt x="755903" y="170688"/>
                  </a:lnTo>
                  <a:lnTo>
                    <a:pt x="775715" y="210312"/>
                  </a:lnTo>
                  <a:lnTo>
                    <a:pt x="745235" y="225552"/>
                  </a:lnTo>
                  <a:lnTo>
                    <a:pt x="737615" y="230124"/>
                  </a:lnTo>
                  <a:close/>
                </a:path>
                <a:path w="2627629" h="2100579">
                  <a:moveTo>
                    <a:pt x="815339" y="190500"/>
                  </a:moveTo>
                  <a:lnTo>
                    <a:pt x="795527" y="150875"/>
                  </a:lnTo>
                  <a:lnTo>
                    <a:pt x="824483" y="137159"/>
                  </a:lnTo>
                  <a:lnTo>
                    <a:pt x="836675" y="131064"/>
                  </a:lnTo>
                  <a:lnTo>
                    <a:pt x="854963" y="172212"/>
                  </a:lnTo>
                  <a:lnTo>
                    <a:pt x="842771" y="176783"/>
                  </a:lnTo>
                  <a:lnTo>
                    <a:pt x="815339" y="190500"/>
                  </a:lnTo>
                  <a:close/>
                </a:path>
                <a:path w="2627629" h="2100579">
                  <a:moveTo>
                    <a:pt x="894587" y="153924"/>
                  </a:moveTo>
                  <a:lnTo>
                    <a:pt x="876300" y="112775"/>
                  </a:lnTo>
                  <a:lnTo>
                    <a:pt x="917447" y="94488"/>
                  </a:lnTo>
                  <a:lnTo>
                    <a:pt x="935735" y="135636"/>
                  </a:lnTo>
                  <a:lnTo>
                    <a:pt x="894587" y="153924"/>
                  </a:lnTo>
                  <a:close/>
                </a:path>
                <a:path w="2627629" h="2100579">
                  <a:moveTo>
                    <a:pt x="975359" y="120396"/>
                  </a:moveTo>
                  <a:lnTo>
                    <a:pt x="960119" y="77724"/>
                  </a:lnTo>
                  <a:lnTo>
                    <a:pt x="970787" y="73152"/>
                  </a:lnTo>
                  <a:lnTo>
                    <a:pt x="1002792" y="62483"/>
                  </a:lnTo>
                  <a:lnTo>
                    <a:pt x="1016507" y="105156"/>
                  </a:lnTo>
                  <a:lnTo>
                    <a:pt x="975359" y="120396"/>
                  </a:lnTo>
                  <a:close/>
                </a:path>
                <a:path w="2627629" h="2100579">
                  <a:moveTo>
                    <a:pt x="1059179" y="89916"/>
                  </a:moveTo>
                  <a:lnTo>
                    <a:pt x="1045463" y="48767"/>
                  </a:lnTo>
                  <a:lnTo>
                    <a:pt x="1065275" y="41148"/>
                  </a:lnTo>
                  <a:lnTo>
                    <a:pt x="1088135" y="35052"/>
                  </a:lnTo>
                  <a:lnTo>
                    <a:pt x="1100327" y="77724"/>
                  </a:lnTo>
                  <a:lnTo>
                    <a:pt x="1078992" y="83820"/>
                  </a:lnTo>
                  <a:lnTo>
                    <a:pt x="1059179" y="89916"/>
                  </a:lnTo>
                  <a:close/>
                </a:path>
                <a:path w="2627629" h="2100579">
                  <a:moveTo>
                    <a:pt x="1143000" y="67056"/>
                  </a:moveTo>
                  <a:lnTo>
                    <a:pt x="1132331" y="24383"/>
                  </a:lnTo>
                  <a:lnTo>
                    <a:pt x="1132331" y="22859"/>
                  </a:lnTo>
                  <a:lnTo>
                    <a:pt x="1155192" y="18288"/>
                  </a:lnTo>
                  <a:lnTo>
                    <a:pt x="1176527" y="13716"/>
                  </a:lnTo>
                  <a:lnTo>
                    <a:pt x="1184147" y="57912"/>
                  </a:lnTo>
                  <a:lnTo>
                    <a:pt x="1164335" y="62483"/>
                  </a:lnTo>
                  <a:lnTo>
                    <a:pt x="1143000" y="67056"/>
                  </a:lnTo>
                  <a:close/>
                </a:path>
                <a:path w="2627629" h="2100579">
                  <a:moveTo>
                    <a:pt x="1226819" y="51816"/>
                  </a:moveTo>
                  <a:lnTo>
                    <a:pt x="1222247" y="7620"/>
                  </a:lnTo>
                  <a:lnTo>
                    <a:pt x="1240535" y="4572"/>
                  </a:lnTo>
                  <a:lnTo>
                    <a:pt x="1263395" y="3048"/>
                  </a:lnTo>
                  <a:lnTo>
                    <a:pt x="1267967" y="3048"/>
                  </a:lnTo>
                  <a:lnTo>
                    <a:pt x="1271015" y="47244"/>
                  </a:lnTo>
                  <a:lnTo>
                    <a:pt x="1266443" y="47244"/>
                  </a:lnTo>
                  <a:lnTo>
                    <a:pt x="1245107" y="48767"/>
                  </a:lnTo>
                  <a:lnTo>
                    <a:pt x="1226819" y="51816"/>
                  </a:lnTo>
                  <a:close/>
                </a:path>
                <a:path w="2627629" h="2100579">
                  <a:moveTo>
                    <a:pt x="1357884" y="44196"/>
                  </a:moveTo>
                  <a:lnTo>
                    <a:pt x="1313687" y="44196"/>
                  </a:lnTo>
                  <a:lnTo>
                    <a:pt x="1312163" y="0"/>
                  </a:lnTo>
                  <a:lnTo>
                    <a:pt x="1357884" y="0"/>
                  </a:lnTo>
                  <a:lnTo>
                    <a:pt x="1357884" y="44196"/>
                  </a:lnTo>
                  <a:close/>
                </a:path>
                <a:path w="2627629" h="2100579">
                  <a:moveTo>
                    <a:pt x="1444751" y="45720"/>
                  </a:moveTo>
                  <a:lnTo>
                    <a:pt x="1435607" y="45720"/>
                  </a:lnTo>
                  <a:lnTo>
                    <a:pt x="1402080" y="44196"/>
                  </a:lnTo>
                  <a:lnTo>
                    <a:pt x="1403603" y="0"/>
                  </a:lnTo>
                  <a:lnTo>
                    <a:pt x="1437132" y="1524"/>
                  </a:lnTo>
                  <a:lnTo>
                    <a:pt x="1447800" y="1524"/>
                  </a:lnTo>
                  <a:lnTo>
                    <a:pt x="1444751" y="45720"/>
                  </a:lnTo>
                  <a:close/>
                </a:path>
                <a:path w="2627629" h="2100579">
                  <a:moveTo>
                    <a:pt x="1533143" y="51816"/>
                  </a:moveTo>
                  <a:lnTo>
                    <a:pt x="1488948" y="48767"/>
                  </a:lnTo>
                  <a:lnTo>
                    <a:pt x="1493519" y="4572"/>
                  </a:lnTo>
                  <a:lnTo>
                    <a:pt x="1537716" y="7620"/>
                  </a:lnTo>
                  <a:lnTo>
                    <a:pt x="1533143" y="51816"/>
                  </a:lnTo>
                  <a:close/>
                </a:path>
                <a:path w="2627629" h="2100579">
                  <a:moveTo>
                    <a:pt x="1620011" y="62483"/>
                  </a:moveTo>
                  <a:lnTo>
                    <a:pt x="1597151" y="59436"/>
                  </a:lnTo>
                  <a:lnTo>
                    <a:pt x="1577339" y="56388"/>
                  </a:lnTo>
                  <a:lnTo>
                    <a:pt x="1581911" y="12191"/>
                  </a:lnTo>
                  <a:lnTo>
                    <a:pt x="1601723" y="15240"/>
                  </a:lnTo>
                  <a:lnTo>
                    <a:pt x="1626107" y="18288"/>
                  </a:lnTo>
                  <a:lnTo>
                    <a:pt x="1620011" y="62483"/>
                  </a:lnTo>
                  <a:close/>
                </a:path>
                <a:path w="2627629" h="2100579">
                  <a:moveTo>
                    <a:pt x="1708403" y="76200"/>
                  </a:moveTo>
                  <a:lnTo>
                    <a:pt x="1664207" y="68580"/>
                  </a:lnTo>
                  <a:lnTo>
                    <a:pt x="1671827" y="24383"/>
                  </a:lnTo>
                  <a:lnTo>
                    <a:pt x="1714500" y="32004"/>
                  </a:lnTo>
                  <a:lnTo>
                    <a:pt x="1708403" y="76200"/>
                  </a:lnTo>
                  <a:close/>
                </a:path>
                <a:path w="2627629" h="2100579">
                  <a:moveTo>
                    <a:pt x="1793748" y="92964"/>
                  </a:moveTo>
                  <a:lnTo>
                    <a:pt x="1767839" y="86867"/>
                  </a:lnTo>
                  <a:lnTo>
                    <a:pt x="1751075" y="83820"/>
                  </a:lnTo>
                  <a:lnTo>
                    <a:pt x="1758696" y="39624"/>
                  </a:lnTo>
                  <a:lnTo>
                    <a:pt x="1775459" y="42672"/>
                  </a:lnTo>
                  <a:lnTo>
                    <a:pt x="1802891" y="48767"/>
                  </a:lnTo>
                  <a:lnTo>
                    <a:pt x="1793748" y="92964"/>
                  </a:lnTo>
                  <a:close/>
                </a:path>
                <a:path w="2627629" h="2100579">
                  <a:moveTo>
                    <a:pt x="1880616" y="111252"/>
                  </a:moveTo>
                  <a:lnTo>
                    <a:pt x="1837943" y="102108"/>
                  </a:lnTo>
                  <a:lnTo>
                    <a:pt x="1847087" y="57912"/>
                  </a:lnTo>
                  <a:lnTo>
                    <a:pt x="1891284" y="68580"/>
                  </a:lnTo>
                  <a:lnTo>
                    <a:pt x="1880616" y="111252"/>
                  </a:lnTo>
                  <a:close/>
                </a:path>
                <a:path w="2627629" h="2100579">
                  <a:moveTo>
                    <a:pt x="1965959" y="134112"/>
                  </a:moveTo>
                  <a:lnTo>
                    <a:pt x="1940051" y="126491"/>
                  </a:lnTo>
                  <a:lnTo>
                    <a:pt x="1923287" y="121920"/>
                  </a:lnTo>
                  <a:lnTo>
                    <a:pt x="1933955" y="79248"/>
                  </a:lnTo>
                  <a:lnTo>
                    <a:pt x="1978151" y="91440"/>
                  </a:lnTo>
                  <a:lnTo>
                    <a:pt x="1965959" y="134112"/>
                  </a:lnTo>
                  <a:close/>
                </a:path>
                <a:path w="2627629" h="2100579">
                  <a:moveTo>
                    <a:pt x="2049780" y="160020"/>
                  </a:moveTo>
                  <a:lnTo>
                    <a:pt x="2007107" y="146304"/>
                  </a:lnTo>
                  <a:lnTo>
                    <a:pt x="2020823" y="103632"/>
                  </a:lnTo>
                  <a:lnTo>
                    <a:pt x="2063496" y="117348"/>
                  </a:lnTo>
                  <a:lnTo>
                    <a:pt x="2049780" y="160020"/>
                  </a:lnTo>
                  <a:close/>
                </a:path>
                <a:path w="2627629" h="2100579">
                  <a:moveTo>
                    <a:pt x="2133600" y="187452"/>
                  </a:moveTo>
                  <a:lnTo>
                    <a:pt x="2106168" y="178308"/>
                  </a:lnTo>
                  <a:lnTo>
                    <a:pt x="2090927" y="173736"/>
                  </a:lnTo>
                  <a:lnTo>
                    <a:pt x="2106168" y="131064"/>
                  </a:lnTo>
                  <a:lnTo>
                    <a:pt x="2119884" y="135636"/>
                  </a:lnTo>
                  <a:lnTo>
                    <a:pt x="2148839" y="146304"/>
                  </a:lnTo>
                  <a:lnTo>
                    <a:pt x="2133600" y="187452"/>
                  </a:lnTo>
                  <a:close/>
                </a:path>
                <a:path w="2627629" h="2100579">
                  <a:moveTo>
                    <a:pt x="2214371" y="220980"/>
                  </a:moveTo>
                  <a:lnTo>
                    <a:pt x="2209800" y="217932"/>
                  </a:lnTo>
                  <a:lnTo>
                    <a:pt x="2173223" y="204216"/>
                  </a:lnTo>
                  <a:lnTo>
                    <a:pt x="2189987" y="163067"/>
                  </a:lnTo>
                  <a:lnTo>
                    <a:pt x="2226564" y="176783"/>
                  </a:lnTo>
                  <a:lnTo>
                    <a:pt x="2232659" y="179832"/>
                  </a:lnTo>
                  <a:lnTo>
                    <a:pt x="2214371" y="220980"/>
                  </a:lnTo>
                  <a:close/>
                </a:path>
                <a:path w="2627629" h="2100579">
                  <a:moveTo>
                    <a:pt x="2293619" y="257556"/>
                  </a:moveTo>
                  <a:lnTo>
                    <a:pt x="2281427" y="251459"/>
                  </a:lnTo>
                  <a:lnTo>
                    <a:pt x="2258568" y="239267"/>
                  </a:lnTo>
                  <a:lnTo>
                    <a:pt x="2255519" y="237744"/>
                  </a:lnTo>
                  <a:lnTo>
                    <a:pt x="2272284" y="198120"/>
                  </a:lnTo>
                  <a:lnTo>
                    <a:pt x="2276855" y="199644"/>
                  </a:lnTo>
                  <a:lnTo>
                    <a:pt x="2301239" y="210312"/>
                  </a:lnTo>
                  <a:lnTo>
                    <a:pt x="2313432" y="217932"/>
                  </a:lnTo>
                  <a:lnTo>
                    <a:pt x="2293619" y="257556"/>
                  </a:lnTo>
                  <a:close/>
                </a:path>
                <a:path w="2627629" h="2100579">
                  <a:moveTo>
                    <a:pt x="2371343" y="298704"/>
                  </a:moveTo>
                  <a:lnTo>
                    <a:pt x="2369819" y="297180"/>
                  </a:lnTo>
                  <a:lnTo>
                    <a:pt x="2348484" y="284988"/>
                  </a:lnTo>
                  <a:lnTo>
                    <a:pt x="2333243" y="277367"/>
                  </a:lnTo>
                  <a:lnTo>
                    <a:pt x="2354580" y="237744"/>
                  </a:lnTo>
                  <a:lnTo>
                    <a:pt x="2369819" y="246888"/>
                  </a:lnTo>
                  <a:lnTo>
                    <a:pt x="2391155" y="259080"/>
                  </a:lnTo>
                  <a:lnTo>
                    <a:pt x="2394203" y="260604"/>
                  </a:lnTo>
                  <a:lnTo>
                    <a:pt x="2371343" y="298704"/>
                  </a:lnTo>
                  <a:close/>
                </a:path>
                <a:path w="2627629" h="2100579">
                  <a:moveTo>
                    <a:pt x="2442971" y="345948"/>
                  </a:moveTo>
                  <a:lnTo>
                    <a:pt x="2407919" y="321564"/>
                  </a:lnTo>
                  <a:lnTo>
                    <a:pt x="2432303" y="284988"/>
                  </a:lnTo>
                  <a:lnTo>
                    <a:pt x="2452116" y="298704"/>
                  </a:lnTo>
                  <a:lnTo>
                    <a:pt x="2468880" y="310896"/>
                  </a:lnTo>
                  <a:lnTo>
                    <a:pt x="2442971" y="345948"/>
                  </a:lnTo>
                  <a:close/>
                </a:path>
                <a:path w="2627629" h="2100579">
                  <a:moveTo>
                    <a:pt x="2506980" y="402336"/>
                  </a:moveTo>
                  <a:lnTo>
                    <a:pt x="2491739" y="387096"/>
                  </a:lnTo>
                  <a:lnTo>
                    <a:pt x="2476500" y="373380"/>
                  </a:lnTo>
                  <a:lnTo>
                    <a:pt x="2505455" y="339852"/>
                  </a:lnTo>
                  <a:lnTo>
                    <a:pt x="2522219" y="353567"/>
                  </a:lnTo>
                  <a:lnTo>
                    <a:pt x="2535935" y="368808"/>
                  </a:lnTo>
                  <a:lnTo>
                    <a:pt x="2538984" y="371856"/>
                  </a:lnTo>
                  <a:lnTo>
                    <a:pt x="2506980" y="402336"/>
                  </a:lnTo>
                  <a:close/>
                </a:path>
                <a:path w="2627629" h="2100579">
                  <a:moveTo>
                    <a:pt x="2558796" y="469392"/>
                  </a:moveTo>
                  <a:lnTo>
                    <a:pt x="2540507" y="441959"/>
                  </a:lnTo>
                  <a:lnTo>
                    <a:pt x="2534411" y="434340"/>
                  </a:lnTo>
                  <a:lnTo>
                    <a:pt x="2569464" y="406908"/>
                  </a:lnTo>
                  <a:lnTo>
                    <a:pt x="2575559" y="414528"/>
                  </a:lnTo>
                  <a:lnTo>
                    <a:pt x="2596896" y="445008"/>
                  </a:lnTo>
                  <a:lnTo>
                    <a:pt x="2558796" y="469392"/>
                  </a:lnTo>
                  <a:close/>
                </a:path>
                <a:path w="2627629" h="2100579">
                  <a:moveTo>
                    <a:pt x="2583180" y="542544"/>
                  </a:moveTo>
                  <a:lnTo>
                    <a:pt x="2583180" y="537972"/>
                  </a:lnTo>
                  <a:lnTo>
                    <a:pt x="2577084" y="510540"/>
                  </a:lnTo>
                  <a:lnTo>
                    <a:pt x="2574035" y="504444"/>
                  </a:lnTo>
                  <a:lnTo>
                    <a:pt x="2616707" y="490728"/>
                  </a:lnTo>
                  <a:lnTo>
                    <a:pt x="2618232" y="495300"/>
                  </a:lnTo>
                  <a:lnTo>
                    <a:pt x="2622803" y="513588"/>
                  </a:lnTo>
                  <a:lnTo>
                    <a:pt x="2625852" y="530352"/>
                  </a:lnTo>
                  <a:lnTo>
                    <a:pt x="2627375" y="539496"/>
                  </a:lnTo>
                  <a:lnTo>
                    <a:pt x="2583180" y="542544"/>
                  </a:lnTo>
                  <a:close/>
                </a:path>
                <a:path w="2627629" h="2100579">
                  <a:moveTo>
                    <a:pt x="2619755" y="633983"/>
                  </a:moveTo>
                  <a:lnTo>
                    <a:pt x="2575559" y="623316"/>
                  </a:lnTo>
                  <a:lnTo>
                    <a:pt x="2577084" y="618744"/>
                  </a:lnTo>
                  <a:lnTo>
                    <a:pt x="2583180" y="582167"/>
                  </a:lnTo>
                  <a:lnTo>
                    <a:pt x="2627375" y="588264"/>
                  </a:lnTo>
                  <a:lnTo>
                    <a:pt x="2624327" y="606552"/>
                  </a:lnTo>
                  <a:lnTo>
                    <a:pt x="2621280" y="626364"/>
                  </a:lnTo>
                  <a:lnTo>
                    <a:pt x="2619755" y="633983"/>
                  </a:lnTo>
                  <a:close/>
                </a:path>
                <a:path w="2627629" h="2100579">
                  <a:moveTo>
                    <a:pt x="2592323" y="722375"/>
                  </a:moveTo>
                  <a:lnTo>
                    <a:pt x="2551175" y="705612"/>
                  </a:lnTo>
                  <a:lnTo>
                    <a:pt x="2552700" y="702564"/>
                  </a:lnTo>
                  <a:lnTo>
                    <a:pt x="2560319" y="681228"/>
                  </a:lnTo>
                  <a:lnTo>
                    <a:pt x="2564891" y="665988"/>
                  </a:lnTo>
                  <a:lnTo>
                    <a:pt x="2607564" y="678180"/>
                  </a:lnTo>
                  <a:lnTo>
                    <a:pt x="2602991" y="693420"/>
                  </a:lnTo>
                  <a:lnTo>
                    <a:pt x="2593848" y="717804"/>
                  </a:lnTo>
                  <a:lnTo>
                    <a:pt x="2592323" y="722375"/>
                  </a:lnTo>
                  <a:close/>
                </a:path>
                <a:path w="2627629" h="2100579">
                  <a:moveTo>
                    <a:pt x="2557271" y="804672"/>
                  </a:moveTo>
                  <a:lnTo>
                    <a:pt x="2516123" y="786384"/>
                  </a:lnTo>
                  <a:lnTo>
                    <a:pt x="2522219" y="775716"/>
                  </a:lnTo>
                  <a:lnTo>
                    <a:pt x="2532887" y="751332"/>
                  </a:lnTo>
                  <a:lnTo>
                    <a:pt x="2534411" y="746759"/>
                  </a:lnTo>
                  <a:lnTo>
                    <a:pt x="2575559" y="763524"/>
                  </a:lnTo>
                  <a:lnTo>
                    <a:pt x="2574035" y="768096"/>
                  </a:lnTo>
                  <a:lnTo>
                    <a:pt x="2561843" y="794004"/>
                  </a:lnTo>
                  <a:lnTo>
                    <a:pt x="2557271" y="804672"/>
                  </a:lnTo>
                  <a:close/>
                </a:path>
                <a:path w="2627629" h="2100579">
                  <a:moveTo>
                    <a:pt x="2516123" y="885444"/>
                  </a:moveTo>
                  <a:lnTo>
                    <a:pt x="2476500" y="864108"/>
                  </a:lnTo>
                  <a:lnTo>
                    <a:pt x="2482596" y="854964"/>
                  </a:lnTo>
                  <a:lnTo>
                    <a:pt x="2496311" y="829056"/>
                  </a:lnTo>
                  <a:lnTo>
                    <a:pt x="2497835" y="826008"/>
                  </a:lnTo>
                  <a:lnTo>
                    <a:pt x="2537459" y="845820"/>
                  </a:lnTo>
                  <a:lnTo>
                    <a:pt x="2535935" y="847344"/>
                  </a:lnTo>
                  <a:lnTo>
                    <a:pt x="2522219" y="876300"/>
                  </a:lnTo>
                  <a:lnTo>
                    <a:pt x="2516123" y="885444"/>
                  </a:lnTo>
                  <a:close/>
                </a:path>
                <a:path w="2627629" h="2100579">
                  <a:moveTo>
                    <a:pt x="2471927" y="964692"/>
                  </a:moveTo>
                  <a:lnTo>
                    <a:pt x="2433827" y="941832"/>
                  </a:lnTo>
                  <a:lnTo>
                    <a:pt x="2435351" y="940308"/>
                  </a:lnTo>
                  <a:lnTo>
                    <a:pt x="2452116" y="911352"/>
                  </a:lnTo>
                  <a:lnTo>
                    <a:pt x="2456687" y="903732"/>
                  </a:lnTo>
                  <a:lnTo>
                    <a:pt x="2494787" y="925067"/>
                  </a:lnTo>
                  <a:lnTo>
                    <a:pt x="2490216" y="932688"/>
                  </a:lnTo>
                  <a:lnTo>
                    <a:pt x="2473451" y="961644"/>
                  </a:lnTo>
                  <a:lnTo>
                    <a:pt x="2471927" y="964692"/>
                  </a:lnTo>
                  <a:close/>
                </a:path>
                <a:path w="2627629" h="2100579">
                  <a:moveTo>
                    <a:pt x="2424684" y="1040892"/>
                  </a:moveTo>
                  <a:lnTo>
                    <a:pt x="2388107" y="1016508"/>
                  </a:lnTo>
                  <a:lnTo>
                    <a:pt x="2398775" y="998220"/>
                  </a:lnTo>
                  <a:lnTo>
                    <a:pt x="2410968" y="978408"/>
                  </a:lnTo>
                  <a:lnTo>
                    <a:pt x="2449068" y="1002792"/>
                  </a:lnTo>
                  <a:lnTo>
                    <a:pt x="2436875" y="1022604"/>
                  </a:lnTo>
                  <a:lnTo>
                    <a:pt x="2424684" y="1040892"/>
                  </a:lnTo>
                  <a:close/>
                </a:path>
                <a:path w="2627629" h="2100579">
                  <a:moveTo>
                    <a:pt x="2375916" y="1115567"/>
                  </a:moveTo>
                  <a:lnTo>
                    <a:pt x="2339339" y="1089659"/>
                  </a:lnTo>
                  <a:lnTo>
                    <a:pt x="2340864" y="1089659"/>
                  </a:lnTo>
                  <a:lnTo>
                    <a:pt x="2360675" y="1059180"/>
                  </a:lnTo>
                  <a:lnTo>
                    <a:pt x="2363723" y="1053084"/>
                  </a:lnTo>
                  <a:lnTo>
                    <a:pt x="2401823" y="1077467"/>
                  </a:lnTo>
                  <a:lnTo>
                    <a:pt x="2397251" y="1083564"/>
                  </a:lnTo>
                  <a:lnTo>
                    <a:pt x="2377439" y="1114044"/>
                  </a:lnTo>
                  <a:lnTo>
                    <a:pt x="2375916" y="1115567"/>
                  </a:lnTo>
                  <a:close/>
                </a:path>
                <a:path w="2627629" h="2100579">
                  <a:moveTo>
                    <a:pt x="2325623" y="1188720"/>
                  </a:moveTo>
                  <a:lnTo>
                    <a:pt x="2289048" y="1162812"/>
                  </a:lnTo>
                  <a:lnTo>
                    <a:pt x="2298191" y="1150620"/>
                  </a:lnTo>
                  <a:lnTo>
                    <a:pt x="2314955" y="1126236"/>
                  </a:lnTo>
                  <a:lnTo>
                    <a:pt x="2351532" y="1152144"/>
                  </a:lnTo>
                  <a:lnTo>
                    <a:pt x="2334768" y="1176528"/>
                  </a:lnTo>
                  <a:lnTo>
                    <a:pt x="2325623" y="1188720"/>
                  </a:lnTo>
                  <a:close/>
                </a:path>
                <a:path w="2627629" h="2100579">
                  <a:moveTo>
                    <a:pt x="2272284" y="1260348"/>
                  </a:moveTo>
                  <a:lnTo>
                    <a:pt x="2237232" y="1234440"/>
                  </a:lnTo>
                  <a:lnTo>
                    <a:pt x="2252471" y="1213104"/>
                  </a:lnTo>
                  <a:lnTo>
                    <a:pt x="2263139" y="1199388"/>
                  </a:lnTo>
                  <a:lnTo>
                    <a:pt x="2299716" y="1225296"/>
                  </a:lnTo>
                  <a:lnTo>
                    <a:pt x="2289048" y="1239012"/>
                  </a:lnTo>
                  <a:lnTo>
                    <a:pt x="2272284" y="1260348"/>
                  </a:lnTo>
                  <a:close/>
                </a:path>
                <a:path w="2627629" h="2100579">
                  <a:moveTo>
                    <a:pt x="2218943" y="1331976"/>
                  </a:moveTo>
                  <a:lnTo>
                    <a:pt x="2183891" y="1304544"/>
                  </a:lnTo>
                  <a:lnTo>
                    <a:pt x="2205227" y="1275588"/>
                  </a:lnTo>
                  <a:lnTo>
                    <a:pt x="2209800" y="1269492"/>
                  </a:lnTo>
                  <a:lnTo>
                    <a:pt x="2246375" y="1296924"/>
                  </a:lnTo>
                  <a:lnTo>
                    <a:pt x="2241803" y="1303020"/>
                  </a:lnTo>
                  <a:lnTo>
                    <a:pt x="2218943" y="1331976"/>
                  </a:lnTo>
                  <a:close/>
                </a:path>
                <a:path w="2627629" h="2100579">
                  <a:moveTo>
                    <a:pt x="2162555" y="1402080"/>
                  </a:moveTo>
                  <a:lnTo>
                    <a:pt x="2127503" y="1373124"/>
                  </a:lnTo>
                  <a:lnTo>
                    <a:pt x="2156459" y="1339596"/>
                  </a:lnTo>
                  <a:lnTo>
                    <a:pt x="2189987" y="1367028"/>
                  </a:lnTo>
                  <a:lnTo>
                    <a:pt x="2162555" y="1402080"/>
                  </a:lnTo>
                  <a:close/>
                </a:path>
                <a:path w="2627629" h="2100579">
                  <a:moveTo>
                    <a:pt x="2106168" y="1470659"/>
                  </a:moveTo>
                  <a:lnTo>
                    <a:pt x="2071116" y="1441704"/>
                  </a:lnTo>
                  <a:lnTo>
                    <a:pt x="2100071" y="1408176"/>
                  </a:lnTo>
                  <a:lnTo>
                    <a:pt x="2133600" y="1437132"/>
                  </a:lnTo>
                  <a:lnTo>
                    <a:pt x="2106168" y="1470659"/>
                  </a:lnTo>
                  <a:close/>
                </a:path>
                <a:path w="2627629" h="2100579">
                  <a:moveTo>
                    <a:pt x="2046732" y="1537716"/>
                  </a:moveTo>
                  <a:lnTo>
                    <a:pt x="2013203" y="1508759"/>
                  </a:lnTo>
                  <a:lnTo>
                    <a:pt x="2042159" y="1475232"/>
                  </a:lnTo>
                  <a:lnTo>
                    <a:pt x="2075687" y="1504188"/>
                  </a:lnTo>
                  <a:lnTo>
                    <a:pt x="2046732" y="1537716"/>
                  </a:lnTo>
                  <a:close/>
                </a:path>
                <a:path w="2627629" h="2100579">
                  <a:moveTo>
                    <a:pt x="1987296" y="1603248"/>
                  </a:moveTo>
                  <a:lnTo>
                    <a:pt x="1953768" y="1574292"/>
                  </a:lnTo>
                  <a:lnTo>
                    <a:pt x="1984248" y="1540764"/>
                  </a:lnTo>
                  <a:lnTo>
                    <a:pt x="2016251" y="1571244"/>
                  </a:lnTo>
                  <a:lnTo>
                    <a:pt x="1987296" y="1603248"/>
                  </a:lnTo>
                  <a:close/>
                </a:path>
                <a:path w="2627629" h="2100579">
                  <a:moveTo>
                    <a:pt x="1924811" y="1668779"/>
                  </a:moveTo>
                  <a:lnTo>
                    <a:pt x="1892807" y="1638300"/>
                  </a:lnTo>
                  <a:lnTo>
                    <a:pt x="1894332" y="1636776"/>
                  </a:lnTo>
                  <a:lnTo>
                    <a:pt x="1923287" y="1606296"/>
                  </a:lnTo>
                  <a:lnTo>
                    <a:pt x="1955291" y="1636776"/>
                  </a:lnTo>
                  <a:lnTo>
                    <a:pt x="1926335" y="1667256"/>
                  </a:lnTo>
                  <a:lnTo>
                    <a:pt x="1924811" y="1668779"/>
                  </a:lnTo>
                  <a:close/>
                </a:path>
                <a:path w="2627629" h="2100579">
                  <a:moveTo>
                    <a:pt x="1862327" y="1732788"/>
                  </a:moveTo>
                  <a:lnTo>
                    <a:pt x="1830323" y="1700784"/>
                  </a:lnTo>
                  <a:lnTo>
                    <a:pt x="1862327" y="1668779"/>
                  </a:lnTo>
                  <a:lnTo>
                    <a:pt x="1894332" y="1700784"/>
                  </a:lnTo>
                  <a:lnTo>
                    <a:pt x="1871471" y="1722120"/>
                  </a:lnTo>
                  <a:lnTo>
                    <a:pt x="1862327" y="1732788"/>
                  </a:lnTo>
                  <a:close/>
                </a:path>
                <a:path w="2627629" h="2100579">
                  <a:moveTo>
                    <a:pt x="1796796" y="1793748"/>
                  </a:moveTo>
                  <a:lnTo>
                    <a:pt x="1766316" y="1760220"/>
                  </a:lnTo>
                  <a:lnTo>
                    <a:pt x="1786127" y="1743456"/>
                  </a:lnTo>
                  <a:lnTo>
                    <a:pt x="1798319" y="1731263"/>
                  </a:lnTo>
                  <a:lnTo>
                    <a:pt x="1830323" y="1763268"/>
                  </a:lnTo>
                  <a:lnTo>
                    <a:pt x="1816607" y="1775459"/>
                  </a:lnTo>
                  <a:lnTo>
                    <a:pt x="1796796" y="1793748"/>
                  </a:lnTo>
                  <a:close/>
                </a:path>
                <a:path w="2627629" h="2100579">
                  <a:moveTo>
                    <a:pt x="1729739" y="1853184"/>
                  </a:moveTo>
                  <a:lnTo>
                    <a:pt x="1700784" y="1819656"/>
                  </a:lnTo>
                  <a:lnTo>
                    <a:pt x="1705355" y="1815084"/>
                  </a:lnTo>
                  <a:lnTo>
                    <a:pt x="1732787" y="1792224"/>
                  </a:lnTo>
                  <a:lnTo>
                    <a:pt x="1734311" y="1790700"/>
                  </a:lnTo>
                  <a:lnTo>
                    <a:pt x="1763268" y="1824227"/>
                  </a:lnTo>
                  <a:lnTo>
                    <a:pt x="1761743" y="1825752"/>
                  </a:lnTo>
                  <a:lnTo>
                    <a:pt x="1734311" y="1848611"/>
                  </a:lnTo>
                  <a:lnTo>
                    <a:pt x="1729739" y="1853184"/>
                  </a:lnTo>
                  <a:close/>
                </a:path>
                <a:path w="2627629" h="2100579">
                  <a:moveTo>
                    <a:pt x="1659635" y="1909572"/>
                  </a:moveTo>
                  <a:lnTo>
                    <a:pt x="1632203" y="1876043"/>
                  </a:lnTo>
                  <a:lnTo>
                    <a:pt x="1652016" y="1859279"/>
                  </a:lnTo>
                  <a:lnTo>
                    <a:pt x="1667255" y="1847088"/>
                  </a:lnTo>
                  <a:lnTo>
                    <a:pt x="1694687" y="1882140"/>
                  </a:lnTo>
                  <a:lnTo>
                    <a:pt x="1680971" y="1894332"/>
                  </a:lnTo>
                  <a:lnTo>
                    <a:pt x="1659635" y="1909572"/>
                  </a:lnTo>
                  <a:close/>
                </a:path>
                <a:path w="2627629" h="2100579">
                  <a:moveTo>
                    <a:pt x="1588007" y="1964436"/>
                  </a:moveTo>
                  <a:lnTo>
                    <a:pt x="1562100" y="1927860"/>
                  </a:lnTo>
                  <a:lnTo>
                    <a:pt x="1574291" y="1920240"/>
                  </a:lnTo>
                  <a:lnTo>
                    <a:pt x="1598675" y="1901952"/>
                  </a:lnTo>
                  <a:lnTo>
                    <a:pt x="1624584" y="1937004"/>
                  </a:lnTo>
                  <a:lnTo>
                    <a:pt x="1588007" y="1964436"/>
                  </a:lnTo>
                  <a:close/>
                </a:path>
                <a:path w="2627629" h="2100579">
                  <a:moveTo>
                    <a:pt x="1511807" y="2013204"/>
                  </a:moveTo>
                  <a:lnTo>
                    <a:pt x="1488948" y="1975104"/>
                  </a:lnTo>
                  <a:lnTo>
                    <a:pt x="1498091" y="1969008"/>
                  </a:lnTo>
                  <a:lnTo>
                    <a:pt x="1524000" y="1953768"/>
                  </a:lnTo>
                  <a:lnTo>
                    <a:pt x="1525523" y="1952243"/>
                  </a:lnTo>
                  <a:lnTo>
                    <a:pt x="1551432" y="1988820"/>
                  </a:lnTo>
                  <a:lnTo>
                    <a:pt x="1548384" y="1990343"/>
                  </a:lnTo>
                  <a:lnTo>
                    <a:pt x="1522475" y="2007108"/>
                  </a:lnTo>
                  <a:lnTo>
                    <a:pt x="1511807" y="2013204"/>
                  </a:lnTo>
                  <a:close/>
                </a:path>
                <a:path w="2627629" h="2100579">
                  <a:moveTo>
                    <a:pt x="1432559" y="2055876"/>
                  </a:moveTo>
                  <a:lnTo>
                    <a:pt x="1412748" y="2016252"/>
                  </a:lnTo>
                  <a:lnTo>
                    <a:pt x="1427987" y="2008632"/>
                  </a:lnTo>
                  <a:lnTo>
                    <a:pt x="1450848" y="1997963"/>
                  </a:lnTo>
                  <a:lnTo>
                    <a:pt x="1450848" y="1996440"/>
                  </a:lnTo>
                  <a:lnTo>
                    <a:pt x="1473707" y="2036063"/>
                  </a:lnTo>
                  <a:lnTo>
                    <a:pt x="1472184" y="2036063"/>
                  </a:lnTo>
                  <a:lnTo>
                    <a:pt x="1432559" y="2055876"/>
                  </a:lnTo>
                  <a:close/>
                </a:path>
                <a:path w="2627629" h="2100579">
                  <a:moveTo>
                    <a:pt x="1344167" y="2087879"/>
                  </a:moveTo>
                  <a:lnTo>
                    <a:pt x="1333500" y="2045208"/>
                  </a:lnTo>
                  <a:lnTo>
                    <a:pt x="1341119" y="2043684"/>
                  </a:lnTo>
                  <a:lnTo>
                    <a:pt x="1360931" y="2037588"/>
                  </a:lnTo>
                  <a:lnTo>
                    <a:pt x="1373123" y="2033016"/>
                  </a:lnTo>
                  <a:lnTo>
                    <a:pt x="1389887" y="2074163"/>
                  </a:lnTo>
                  <a:lnTo>
                    <a:pt x="1353311" y="2086356"/>
                  </a:lnTo>
                  <a:lnTo>
                    <a:pt x="1344167" y="2087879"/>
                  </a:lnTo>
                  <a:close/>
                </a:path>
                <a:path w="2627629" h="2100579">
                  <a:moveTo>
                    <a:pt x="1266443" y="2100072"/>
                  </a:moveTo>
                  <a:lnTo>
                    <a:pt x="1251203" y="2100072"/>
                  </a:lnTo>
                  <a:lnTo>
                    <a:pt x="1251203" y="2055876"/>
                  </a:lnTo>
                  <a:lnTo>
                    <a:pt x="1263395" y="2055876"/>
                  </a:lnTo>
                  <a:lnTo>
                    <a:pt x="1283207" y="2054352"/>
                  </a:lnTo>
                  <a:lnTo>
                    <a:pt x="1292351" y="2052827"/>
                  </a:lnTo>
                  <a:lnTo>
                    <a:pt x="1298447" y="2097024"/>
                  </a:lnTo>
                  <a:lnTo>
                    <a:pt x="1287779" y="2098548"/>
                  </a:lnTo>
                  <a:lnTo>
                    <a:pt x="1266443" y="2100072"/>
                  </a:lnTo>
                  <a:close/>
                </a:path>
                <a:path w="2627629" h="2100579">
                  <a:moveTo>
                    <a:pt x="1203959" y="2095500"/>
                  </a:moveTo>
                  <a:lnTo>
                    <a:pt x="1199387" y="2093976"/>
                  </a:lnTo>
                  <a:lnTo>
                    <a:pt x="1176527" y="2089404"/>
                  </a:lnTo>
                  <a:lnTo>
                    <a:pt x="1158239" y="2084832"/>
                  </a:lnTo>
                  <a:lnTo>
                    <a:pt x="1168907" y="2042160"/>
                  </a:lnTo>
                  <a:lnTo>
                    <a:pt x="1185671" y="2046732"/>
                  </a:lnTo>
                  <a:lnTo>
                    <a:pt x="1205484" y="2051304"/>
                  </a:lnTo>
                  <a:lnTo>
                    <a:pt x="1210055" y="2051304"/>
                  </a:lnTo>
                  <a:lnTo>
                    <a:pt x="1203959" y="2095500"/>
                  </a:lnTo>
                  <a:close/>
                </a:path>
                <a:path w="2627629" h="2100579">
                  <a:moveTo>
                    <a:pt x="1114043" y="2069592"/>
                  </a:moveTo>
                  <a:lnTo>
                    <a:pt x="1109471" y="2068068"/>
                  </a:lnTo>
                  <a:lnTo>
                    <a:pt x="1086611" y="2058924"/>
                  </a:lnTo>
                  <a:lnTo>
                    <a:pt x="1071371" y="2051304"/>
                  </a:lnTo>
                  <a:lnTo>
                    <a:pt x="1089659" y="2011679"/>
                  </a:lnTo>
                  <a:lnTo>
                    <a:pt x="1103375" y="2017776"/>
                  </a:lnTo>
                  <a:lnTo>
                    <a:pt x="1124711" y="2026920"/>
                  </a:lnTo>
                  <a:lnTo>
                    <a:pt x="1129284" y="2028443"/>
                  </a:lnTo>
                  <a:lnTo>
                    <a:pt x="1114043" y="2069592"/>
                  </a:lnTo>
                  <a:close/>
                </a:path>
                <a:path w="2627629" h="2100579">
                  <a:moveTo>
                    <a:pt x="1030223" y="2031492"/>
                  </a:moveTo>
                  <a:lnTo>
                    <a:pt x="1018031" y="2023872"/>
                  </a:lnTo>
                  <a:lnTo>
                    <a:pt x="995171" y="2010156"/>
                  </a:lnTo>
                  <a:lnTo>
                    <a:pt x="990600" y="2007108"/>
                  </a:lnTo>
                  <a:lnTo>
                    <a:pt x="1014984" y="1970532"/>
                  </a:lnTo>
                  <a:lnTo>
                    <a:pt x="1018031" y="1972056"/>
                  </a:lnTo>
                  <a:lnTo>
                    <a:pt x="1039367" y="1984248"/>
                  </a:lnTo>
                  <a:lnTo>
                    <a:pt x="1051559" y="1991868"/>
                  </a:lnTo>
                  <a:lnTo>
                    <a:pt x="1030223" y="2031492"/>
                  </a:lnTo>
                  <a:close/>
                </a:path>
                <a:path w="2627629" h="2100579">
                  <a:moveTo>
                    <a:pt x="954023" y="1982724"/>
                  </a:moveTo>
                  <a:lnTo>
                    <a:pt x="949451" y="1979676"/>
                  </a:lnTo>
                  <a:lnTo>
                    <a:pt x="926592" y="1962911"/>
                  </a:lnTo>
                  <a:lnTo>
                    <a:pt x="915923" y="1956816"/>
                  </a:lnTo>
                  <a:lnTo>
                    <a:pt x="943355" y="1920240"/>
                  </a:lnTo>
                  <a:lnTo>
                    <a:pt x="952500" y="1927860"/>
                  </a:lnTo>
                  <a:lnTo>
                    <a:pt x="973835" y="1943100"/>
                  </a:lnTo>
                  <a:lnTo>
                    <a:pt x="978407" y="1946148"/>
                  </a:lnTo>
                  <a:lnTo>
                    <a:pt x="954023" y="1982724"/>
                  </a:lnTo>
                  <a:close/>
                </a:path>
                <a:path w="2627629" h="2100579">
                  <a:moveTo>
                    <a:pt x="880871" y="1929384"/>
                  </a:moveTo>
                  <a:lnTo>
                    <a:pt x="858011" y="1909572"/>
                  </a:lnTo>
                  <a:lnTo>
                    <a:pt x="845819" y="1900427"/>
                  </a:lnTo>
                  <a:lnTo>
                    <a:pt x="874775" y="1866900"/>
                  </a:lnTo>
                  <a:lnTo>
                    <a:pt x="885443" y="1876043"/>
                  </a:lnTo>
                  <a:lnTo>
                    <a:pt x="908303" y="1894332"/>
                  </a:lnTo>
                  <a:lnTo>
                    <a:pt x="880871" y="1929384"/>
                  </a:lnTo>
                  <a:close/>
                </a:path>
                <a:path w="2627629" h="2100579">
                  <a:moveTo>
                    <a:pt x="812292" y="1871472"/>
                  </a:moveTo>
                  <a:lnTo>
                    <a:pt x="789431" y="1850136"/>
                  </a:lnTo>
                  <a:lnTo>
                    <a:pt x="778763" y="1840992"/>
                  </a:lnTo>
                  <a:lnTo>
                    <a:pt x="809243" y="1807463"/>
                  </a:lnTo>
                  <a:lnTo>
                    <a:pt x="818387" y="1816608"/>
                  </a:lnTo>
                  <a:lnTo>
                    <a:pt x="841247" y="1837943"/>
                  </a:lnTo>
                  <a:lnTo>
                    <a:pt x="812292" y="1871472"/>
                  </a:lnTo>
                  <a:close/>
                </a:path>
                <a:path w="2627629" h="2100579">
                  <a:moveTo>
                    <a:pt x="682751" y="1746504"/>
                  </a:moveTo>
                  <a:lnTo>
                    <a:pt x="675131" y="1740408"/>
                  </a:lnTo>
                  <a:lnTo>
                    <a:pt x="650747" y="1714500"/>
                  </a:lnTo>
                  <a:lnTo>
                    <a:pt x="684275" y="1684020"/>
                  </a:lnTo>
                  <a:lnTo>
                    <a:pt x="707135" y="1708404"/>
                  </a:lnTo>
                  <a:lnTo>
                    <a:pt x="714755" y="1716024"/>
                  </a:lnTo>
                  <a:lnTo>
                    <a:pt x="682751" y="1746504"/>
                  </a:lnTo>
                  <a:close/>
                </a:path>
                <a:path w="2627629" h="2100579">
                  <a:moveTo>
                    <a:pt x="745235" y="1808988"/>
                  </a:moveTo>
                  <a:lnTo>
                    <a:pt x="720851" y="1786127"/>
                  </a:lnTo>
                  <a:lnTo>
                    <a:pt x="713231" y="1778508"/>
                  </a:lnTo>
                  <a:lnTo>
                    <a:pt x="745235" y="1746504"/>
                  </a:lnTo>
                  <a:lnTo>
                    <a:pt x="751331" y="1754124"/>
                  </a:lnTo>
                  <a:lnTo>
                    <a:pt x="777239" y="1776984"/>
                  </a:lnTo>
                  <a:lnTo>
                    <a:pt x="745235" y="1808988"/>
                  </a:lnTo>
                  <a:close/>
                </a:path>
                <a:path w="2627629" h="2100579">
                  <a:moveTo>
                    <a:pt x="620267" y="1680972"/>
                  </a:moveTo>
                  <a:lnTo>
                    <a:pt x="591311" y="1648968"/>
                  </a:lnTo>
                  <a:lnTo>
                    <a:pt x="623315" y="1618488"/>
                  </a:lnTo>
                  <a:lnTo>
                    <a:pt x="653795" y="1652016"/>
                  </a:lnTo>
                  <a:lnTo>
                    <a:pt x="620267" y="1680972"/>
                  </a:lnTo>
                  <a:close/>
                </a:path>
                <a:path w="2627629" h="2100579">
                  <a:moveTo>
                    <a:pt x="560831" y="1615440"/>
                  </a:moveTo>
                  <a:lnTo>
                    <a:pt x="542543" y="1595628"/>
                  </a:lnTo>
                  <a:lnTo>
                    <a:pt x="531875" y="1581912"/>
                  </a:lnTo>
                  <a:lnTo>
                    <a:pt x="563879" y="1552956"/>
                  </a:lnTo>
                  <a:lnTo>
                    <a:pt x="576071" y="1566672"/>
                  </a:lnTo>
                  <a:lnTo>
                    <a:pt x="594359" y="1586484"/>
                  </a:lnTo>
                  <a:lnTo>
                    <a:pt x="560831" y="1615440"/>
                  </a:lnTo>
                  <a:close/>
                </a:path>
                <a:path w="2627629" h="2100579">
                  <a:moveTo>
                    <a:pt x="501395" y="1548384"/>
                  </a:moveTo>
                  <a:lnTo>
                    <a:pt x="499871" y="1546859"/>
                  </a:lnTo>
                  <a:lnTo>
                    <a:pt x="472439" y="1514856"/>
                  </a:lnTo>
                  <a:lnTo>
                    <a:pt x="505967" y="1485900"/>
                  </a:lnTo>
                  <a:lnTo>
                    <a:pt x="533400" y="1516380"/>
                  </a:lnTo>
                  <a:lnTo>
                    <a:pt x="534923" y="1519428"/>
                  </a:lnTo>
                  <a:lnTo>
                    <a:pt x="501395" y="1548384"/>
                  </a:lnTo>
                  <a:close/>
                </a:path>
                <a:path w="2627629" h="2100579">
                  <a:moveTo>
                    <a:pt x="443483" y="1481328"/>
                  </a:moveTo>
                  <a:lnTo>
                    <a:pt x="416051" y="1446276"/>
                  </a:lnTo>
                  <a:lnTo>
                    <a:pt x="449579" y="1418844"/>
                  </a:lnTo>
                  <a:lnTo>
                    <a:pt x="478535" y="1452372"/>
                  </a:lnTo>
                  <a:lnTo>
                    <a:pt x="443483" y="1481328"/>
                  </a:lnTo>
                  <a:close/>
                </a:path>
                <a:path w="2627629" h="2100579">
                  <a:moveTo>
                    <a:pt x="387095" y="1412748"/>
                  </a:moveTo>
                  <a:lnTo>
                    <a:pt x="374903" y="1397508"/>
                  </a:lnTo>
                  <a:lnTo>
                    <a:pt x="358139" y="1377696"/>
                  </a:lnTo>
                  <a:lnTo>
                    <a:pt x="393191" y="1350264"/>
                  </a:lnTo>
                  <a:lnTo>
                    <a:pt x="408431" y="1368552"/>
                  </a:lnTo>
                  <a:lnTo>
                    <a:pt x="420623" y="1383792"/>
                  </a:lnTo>
                  <a:lnTo>
                    <a:pt x="387095" y="1412748"/>
                  </a:lnTo>
                  <a:close/>
                </a:path>
                <a:path w="2627629" h="2100579">
                  <a:moveTo>
                    <a:pt x="330707" y="1344168"/>
                  </a:moveTo>
                  <a:lnTo>
                    <a:pt x="301751" y="1309116"/>
                  </a:lnTo>
                  <a:lnTo>
                    <a:pt x="336803" y="1281684"/>
                  </a:lnTo>
                  <a:lnTo>
                    <a:pt x="364235" y="1315212"/>
                  </a:lnTo>
                  <a:lnTo>
                    <a:pt x="330707" y="1344168"/>
                  </a:lnTo>
                  <a:close/>
                </a:path>
                <a:path w="2627629" h="2100579">
                  <a:moveTo>
                    <a:pt x="274319" y="1275588"/>
                  </a:moveTo>
                  <a:lnTo>
                    <a:pt x="257555" y="1255776"/>
                  </a:lnTo>
                  <a:lnTo>
                    <a:pt x="245363" y="1240536"/>
                  </a:lnTo>
                  <a:lnTo>
                    <a:pt x="280415" y="1213104"/>
                  </a:lnTo>
                  <a:lnTo>
                    <a:pt x="292607" y="1226820"/>
                  </a:lnTo>
                  <a:lnTo>
                    <a:pt x="307847" y="1246632"/>
                  </a:lnTo>
                  <a:lnTo>
                    <a:pt x="274319" y="1275588"/>
                  </a:lnTo>
                  <a:close/>
                </a:path>
                <a:path w="2627629" h="2100579">
                  <a:moveTo>
                    <a:pt x="217931" y="1207008"/>
                  </a:moveTo>
                  <a:lnTo>
                    <a:pt x="202691" y="1190244"/>
                  </a:lnTo>
                  <a:lnTo>
                    <a:pt x="188975" y="1171956"/>
                  </a:lnTo>
                  <a:lnTo>
                    <a:pt x="222503" y="1144524"/>
                  </a:lnTo>
                  <a:lnTo>
                    <a:pt x="237743" y="1161288"/>
                  </a:lnTo>
                  <a:lnTo>
                    <a:pt x="251459" y="1178052"/>
                  </a:lnTo>
                  <a:lnTo>
                    <a:pt x="217931" y="1207008"/>
                  </a:lnTo>
                  <a:close/>
                </a:path>
                <a:path w="2627629" h="2100579">
                  <a:moveTo>
                    <a:pt x="160019" y="1138428"/>
                  </a:moveTo>
                  <a:lnTo>
                    <a:pt x="152400" y="1129284"/>
                  </a:lnTo>
                  <a:lnTo>
                    <a:pt x="135635" y="1109472"/>
                  </a:lnTo>
                  <a:lnTo>
                    <a:pt x="131063" y="1104900"/>
                  </a:lnTo>
                  <a:lnTo>
                    <a:pt x="164591" y="1075944"/>
                  </a:lnTo>
                  <a:lnTo>
                    <a:pt x="169163" y="1080516"/>
                  </a:lnTo>
                  <a:lnTo>
                    <a:pt x="185927" y="1100328"/>
                  </a:lnTo>
                  <a:lnTo>
                    <a:pt x="193547" y="1109472"/>
                  </a:lnTo>
                  <a:lnTo>
                    <a:pt x="160019" y="113842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49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Save,</a:t>
            </a:r>
            <a:r>
              <a:rPr spc="5" dirty="0"/>
              <a:t> </a:t>
            </a:r>
            <a:r>
              <a:rPr spc="-5" dirty="0"/>
              <a:t>Unsafe,</a:t>
            </a:r>
            <a:r>
              <a:rPr spc="35" dirty="0"/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5" dirty="0"/>
              <a:t>Deadlock</a:t>
            </a:r>
            <a:r>
              <a:rPr spc="-10" dirty="0"/>
              <a:t> </a:t>
            </a:r>
            <a:r>
              <a:rPr spc="-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81375"/>
            <a:ext cx="4859020" cy="45548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224790">
              <a:lnSpc>
                <a:spcPts val="2270"/>
              </a:lnSpc>
              <a:spcBef>
                <a:spcPts val="380"/>
              </a:spcBef>
            </a:pPr>
            <a:r>
              <a:rPr sz="2100" spc="-5" dirty="0">
                <a:latin typeface="Tahoma"/>
                <a:cs typeface="Tahoma"/>
              </a:rPr>
              <a:t>Possible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global OS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states </a:t>
            </a:r>
            <a:r>
              <a:rPr sz="2100" spc="-5" dirty="0">
                <a:latin typeface="Tahoma"/>
                <a:cs typeface="Tahoma"/>
              </a:rPr>
              <a:t>depending on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current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allocation </a:t>
            </a:r>
            <a:r>
              <a:rPr sz="2100" spc="-5" dirty="0">
                <a:latin typeface="Tahoma"/>
                <a:cs typeface="Tahoma"/>
              </a:rPr>
              <a:t>of 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21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Safe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No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deadlocks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horizon</a:t>
            </a:r>
            <a:endParaRPr sz="1900">
              <a:latin typeface="Tahoma"/>
              <a:cs typeface="Tahoma"/>
            </a:endParaRPr>
          </a:p>
          <a:p>
            <a:pPr marL="756285" marR="5080" lvl="1" indent="-287020">
              <a:lnSpc>
                <a:spcPts val="2050"/>
              </a:lnSpc>
              <a:spcBef>
                <a:spcPts val="490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schedule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which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avoids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deadlock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Unsafe</a:t>
            </a:r>
            <a:r>
              <a:rPr sz="2100" spc="-7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Deadlock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might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occur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(later…)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2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For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example,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future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requests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ahoma"/>
              <a:cs typeface="Tahoma"/>
            </a:endParaRPr>
          </a:p>
          <a:p>
            <a:pPr marL="12700" marR="13970">
              <a:lnSpc>
                <a:spcPts val="2270"/>
              </a:lnSpc>
            </a:pPr>
            <a:r>
              <a:rPr sz="2100" b="1" spc="-5" dirty="0">
                <a:latin typeface="Tahoma"/>
                <a:cs typeface="Tahoma"/>
              </a:rPr>
              <a:t>Note: </a:t>
            </a:r>
            <a:r>
              <a:rPr sz="2100" spc="-5" dirty="0">
                <a:latin typeface="Tahoma"/>
                <a:cs typeface="Tahoma"/>
              </a:rPr>
              <a:t>Safe </a:t>
            </a:r>
            <a:r>
              <a:rPr sz="2100" dirty="0">
                <a:latin typeface="Tahoma"/>
                <a:cs typeface="Tahoma"/>
              </a:rPr>
              <a:t>states </a:t>
            </a:r>
            <a:r>
              <a:rPr sz="2100" spc="-5" dirty="0">
                <a:latin typeface="Tahoma"/>
                <a:cs typeface="Tahoma"/>
              </a:rPr>
              <a:t>require information on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future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behavior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processes!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2014728"/>
            <a:ext cx="3483863" cy="42336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45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693025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set</a:t>
            </a:r>
            <a:r>
              <a:rPr sz="2100" spc="5" dirty="0">
                <a:latin typeface="Tahoma"/>
                <a:cs typeface="Tahoma"/>
              </a:rPr>
              <a:t> of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blocked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each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waiting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an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event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only </a:t>
            </a:r>
            <a:r>
              <a:rPr sz="2100" spc="-6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another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set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can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cause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Example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possible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event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Resource</a:t>
            </a:r>
            <a:r>
              <a:rPr sz="1900" dirty="0">
                <a:latin typeface="Tahoma"/>
                <a:cs typeface="Tahoma"/>
              </a:rPr>
              <a:t> to</a:t>
            </a:r>
            <a:r>
              <a:rPr sz="1900" spc="-10" dirty="0">
                <a:latin typeface="Tahoma"/>
                <a:cs typeface="Tahoma"/>
              </a:rPr>
              <a:t> become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available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10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Deadlock</a:t>
            </a:r>
            <a:r>
              <a:rPr spc="30" dirty="0"/>
              <a:t> </a:t>
            </a:r>
            <a:r>
              <a:rPr spc="-5" dirty="0"/>
              <a:t>Avoidance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458" y="1547597"/>
            <a:ext cx="8242300" cy="49942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8140" indent="-343535">
              <a:lnSpc>
                <a:spcPct val="100000"/>
              </a:lnSpc>
              <a:spcBef>
                <a:spcPts val="615"/>
              </a:spcBef>
              <a:buFont typeface="Tahoma"/>
              <a:buChar char="•"/>
              <a:tabLst>
                <a:tab pos="358140" algn="l"/>
                <a:tab pos="358775" algn="l"/>
              </a:tabLst>
            </a:pPr>
            <a:r>
              <a:rPr sz="2100" b="1" spc="-5" dirty="0">
                <a:latin typeface="Tahoma"/>
                <a:cs typeface="Tahoma"/>
              </a:rPr>
              <a:t>Requires</a:t>
            </a:r>
            <a:r>
              <a:rPr sz="2100" b="1" spc="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 information available</a:t>
            </a:r>
            <a:endParaRPr sz="2100" dirty="0">
              <a:latin typeface="Tahoma"/>
              <a:cs typeface="Tahoma"/>
            </a:endParaRPr>
          </a:p>
          <a:p>
            <a:pPr marL="759460" marR="508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9460" algn="l"/>
                <a:tab pos="760095" algn="l"/>
              </a:tabLst>
            </a:pPr>
            <a:r>
              <a:rPr sz="1900" spc="-10" dirty="0">
                <a:latin typeface="Tahoma"/>
                <a:cs typeface="Tahoma"/>
              </a:rPr>
              <a:t>For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each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declares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maximum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number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resources</a:t>
            </a:r>
            <a:r>
              <a:rPr sz="1900" spc="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each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type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that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may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need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(e.g.,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memory/disk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pages)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b="1" spc="-5" dirty="0">
                <a:latin typeface="Tahoma"/>
                <a:cs typeface="Tahoma"/>
              </a:rPr>
              <a:t>Deadlock-avoidance</a:t>
            </a:r>
            <a:r>
              <a:rPr sz="2100" b="1" spc="40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Algorithm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Examines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resource-allocation</a:t>
            </a:r>
            <a:r>
              <a:rPr sz="2100" spc="-3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state…</a:t>
            </a:r>
            <a:endParaRPr sz="21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Available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-5" dirty="0">
                <a:latin typeface="Tahoma"/>
                <a:cs typeface="Tahoma"/>
              </a:rPr>
              <a:t> allocated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endParaRPr sz="19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Maximum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possible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demands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processes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15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Avoidance</a:t>
            </a:r>
            <a:r>
              <a:rPr sz="2100" spc="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Ensure that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system</a:t>
            </a:r>
            <a:r>
              <a:rPr sz="2100" spc="-5" dirty="0">
                <a:latin typeface="Tahoma"/>
                <a:cs typeface="Tahoma"/>
              </a:rPr>
              <a:t> will not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enter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unsafe </a:t>
            </a:r>
            <a:r>
              <a:rPr sz="2100" spc="-5" dirty="0">
                <a:latin typeface="Tahoma"/>
                <a:cs typeface="Tahoma"/>
              </a:rPr>
              <a:t>state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ahoma"/>
              <a:cs typeface="Tahoma"/>
            </a:endParaRPr>
          </a:p>
          <a:p>
            <a:pPr marL="12700" marR="69215">
              <a:lnSpc>
                <a:spcPts val="2270"/>
              </a:lnSpc>
            </a:pPr>
            <a:r>
              <a:rPr sz="2100" b="1" spc="-5" dirty="0">
                <a:latin typeface="Tahoma"/>
                <a:cs typeface="Tahoma"/>
              </a:rPr>
              <a:t>Idea</a:t>
            </a:r>
            <a:r>
              <a:rPr sz="2100" spc="-5" dirty="0">
                <a:latin typeface="Tahoma"/>
                <a:cs typeface="Tahoma"/>
              </a:rPr>
              <a:t>: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If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satisfying</a:t>
            </a:r>
            <a:r>
              <a:rPr sz="2100" spc="-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a</a:t>
            </a:r>
            <a:r>
              <a:rPr sz="2100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request </a:t>
            </a:r>
            <a:r>
              <a:rPr sz="2100" spc="-5" dirty="0">
                <a:latin typeface="Tahoma"/>
                <a:cs typeface="Tahoma"/>
              </a:rPr>
              <a:t>will result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-10" dirty="0">
                <a:latin typeface="Tahoma"/>
                <a:cs typeface="Tahoma"/>
              </a:rPr>
              <a:t>an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unsafe</a:t>
            </a:r>
            <a:r>
              <a:rPr sz="2100" spc="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state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requesting </a:t>
            </a:r>
            <a:r>
              <a:rPr sz="2100" spc="-64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process</a:t>
            </a:r>
            <a:r>
              <a:rPr sz="2100" spc="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is</a:t>
            </a:r>
            <a:r>
              <a:rPr sz="2100" spc="-1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suspended</a:t>
            </a:r>
            <a:r>
              <a:rPr sz="2100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until</a:t>
            </a:r>
            <a:r>
              <a:rPr sz="2100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enough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resources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33CC"/>
                </a:solidFill>
                <a:latin typeface="Tahoma"/>
                <a:cs typeface="Tahoma"/>
              </a:rPr>
              <a:t>are</a:t>
            </a:r>
            <a:r>
              <a:rPr sz="2100" spc="2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freed </a:t>
            </a:r>
            <a:r>
              <a:rPr sz="2100" spc="-5" dirty="0">
                <a:latin typeface="Tahoma"/>
                <a:cs typeface="Tahoma"/>
              </a:rPr>
              <a:t>by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 </a:t>
            </a:r>
            <a:r>
              <a:rPr sz="2100" dirty="0">
                <a:latin typeface="Tahoma"/>
                <a:cs typeface="Tahoma"/>
              </a:rPr>
              <a:t> that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will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terminate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dirty="0">
                <a:latin typeface="Tahoma"/>
                <a:cs typeface="Tahoma"/>
              </a:rPr>
              <a:t> meanwhile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707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Safety</a:t>
            </a:r>
            <a:r>
              <a:rPr spc="15" dirty="0"/>
              <a:t> </a:t>
            </a:r>
            <a:r>
              <a:rPr spc="-5" dirty="0"/>
              <a:t>Checking:</a:t>
            </a:r>
            <a:r>
              <a:rPr dirty="0"/>
              <a:t> </a:t>
            </a:r>
            <a:r>
              <a:rPr spc="-5" dirty="0"/>
              <a:t>Determining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Safe</a:t>
            </a:r>
            <a:r>
              <a:rPr spc="20" dirty="0"/>
              <a:t> </a:t>
            </a:r>
            <a:r>
              <a:rPr spc="-5"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2941320" y="1723656"/>
            <a:ext cx="111760" cy="166370"/>
          </a:xfrm>
          <a:custGeom>
            <a:avLst/>
            <a:gdLst/>
            <a:ahLst/>
            <a:cxnLst/>
            <a:rect l="l" t="t" r="r" b="b"/>
            <a:pathLst>
              <a:path w="111760" h="166369">
                <a:moveTo>
                  <a:pt x="111252" y="0"/>
                </a:moveTo>
                <a:lnTo>
                  <a:pt x="0" y="0"/>
                </a:lnTo>
                <a:lnTo>
                  <a:pt x="0" y="16510"/>
                </a:lnTo>
                <a:lnTo>
                  <a:pt x="89916" y="16510"/>
                </a:lnTo>
                <a:lnTo>
                  <a:pt x="89916" y="71120"/>
                </a:lnTo>
                <a:lnTo>
                  <a:pt x="1524" y="71120"/>
                </a:lnTo>
                <a:lnTo>
                  <a:pt x="1524" y="88900"/>
                </a:lnTo>
                <a:lnTo>
                  <a:pt x="89916" y="88900"/>
                </a:lnTo>
                <a:lnTo>
                  <a:pt x="89916" y="149860"/>
                </a:lnTo>
                <a:lnTo>
                  <a:pt x="0" y="149860"/>
                </a:lnTo>
                <a:lnTo>
                  <a:pt x="0" y="166370"/>
                </a:lnTo>
                <a:lnTo>
                  <a:pt x="111252" y="166370"/>
                </a:lnTo>
                <a:lnTo>
                  <a:pt x="111252" y="149860"/>
                </a:lnTo>
                <a:lnTo>
                  <a:pt x="111252" y="88900"/>
                </a:lnTo>
                <a:lnTo>
                  <a:pt x="111252" y="71120"/>
                </a:lnTo>
                <a:lnTo>
                  <a:pt x="111252" y="16510"/>
                </a:lnTo>
                <a:lnTo>
                  <a:pt x="111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884" y="1610415"/>
            <a:ext cx="8248015" cy="37052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7665" marR="17780" indent="-342900">
              <a:lnSpc>
                <a:spcPct val="101000"/>
              </a:lnSpc>
              <a:spcBef>
                <a:spcPts val="75"/>
              </a:spcBef>
              <a:buFont typeface="Tahoma"/>
              <a:buChar char="•"/>
              <a:tabLst>
                <a:tab pos="367665" algn="l"/>
                <a:tab pos="368300" algn="l"/>
                <a:tab pos="2315845" algn="l"/>
              </a:tabLst>
            </a:pPr>
            <a:r>
              <a:rPr sz="2100" b="1" dirty="0">
                <a:latin typeface="Tahoma"/>
                <a:cs typeface="Tahoma"/>
              </a:rPr>
              <a:t>Safe</a:t>
            </a:r>
            <a:r>
              <a:rPr sz="2100" b="1" spc="-1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state</a:t>
            </a:r>
            <a:r>
              <a:rPr sz="2100" b="1" spc="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	a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safe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sequence </a:t>
            </a:r>
            <a:r>
              <a:rPr sz="2100" spc="-5" dirty="0">
                <a:latin typeface="Tahoma"/>
                <a:cs typeface="Tahoma"/>
              </a:rPr>
              <a:t>&lt;P</a:t>
            </a:r>
            <a:r>
              <a:rPr sz="2100" spc="-7" baseline="-19841" dirty="0">
                <a:latin typeface="Tahoma"/>
                <a:cs typeface="Tahoma"/>
              </a:rPr>
              <a:t>1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2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…,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</a:t>
            </a:r>
            <a:r>
              <a:rPr sz="2100" spc="-15" baseline="-19841" dirty="0">
                <a:latin typeface="Tahoma"/>
                <a:cs typeface="Tahoma"/>
              </a:rPr>
              <a:t>n</a:t>
            </a:r>
            <a:r>
              <a:rPr sz="2100" spc="-10" dirty="0">
                <a:latin typeface="Tahoma"/>
                <a:cs typeface="Tahoma"/>
              </a:rPr>
              <a:t>&gt;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terminating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all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 dirty="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For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each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i</a:t>
            </a:r>
            <a:r>
              <a:rPr sz="1900" spc="-5" dirty="0">
                <a:latin typeface="Tahoma"/>
                <a:cs typeface="Tahoma"/>
              </a:rPr>
              <a:t>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requests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still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granted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endParaRPr sz="1900" dirty="0">
              <a:latin typeface="Tahoma"/>
              <a:cs typeface="Tahoma"/>
            </a:endParaRPr>
          </a:p>
          <a:p>
            <a:pPr marL="11677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68400" algn="l"/>
              </a:tabLst>
            </a:pPr>
            <a:r>
              <a:rPr sz="1700" spc="-5" dirty="0">
                <a:latin typeface="Tahoma"/>
                <a:cs typeface="Tahoma"/>
              </a:rPr>
              <a:t>Currently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available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resources</a:t>
            </a:r>
            <a:endParaRPr sz="1700" dirty="0">
              <a:latin typeface="Tahoma"/>
              <a:cs typeface="Tahoma"/>
            </a:endParaRPr>
          </a:p>
          <a:p>
            <a:pPr marL="1167765" lvl="2" indent="-2286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168400" algn="l"/>
              </a:tabLst>
            </a:pPr>
            <a:r>
              <a:rPr sz="1700" spc="-5" dirty="0">
                <a:latin typeface="Tahoma"/>
                <a:cs typeface="Tahoma"/>
              </a:rPr>
              <a:t>Resources held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by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P</a:t>
            </a:r>
            <a:r>
              <a:rPr sz="1650" spc="-7" baseline="-20202" dirty="0">
                <a:latin typeface="Tahoma"/>
                <a:cs typeface="Tahoma"/>
              </a:rPr>
              <a:t>1</a:t>
            </a:r>
            <a:r>
              <a:rPr sz="1700" spc="-5" dirty="0">
                <a:latin typeface="Tahoma"/>
                <a:cs typeface="Tahoma"/>
              </a:rPr>
              <a:t>,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</a:t>
            </a:r>
            <a:r>
              <a:rPr sz="1650" baseline="-20202" dirty="0">
                <a:latin typeface="Tahoma"/>
                <a:cs typeface="Tahoma"/>
              </a:rPr>
              <a:t>2</a:t>
            </a:r>
            <a:r>
              <a:rPr sz="1700" dirty="0">
                <a:latin typeface="Tahoma"/>
                <a:cs typeface="Tahoma"/>
              </a:rPr>
              <a:t>,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…,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</a:t>
            </a:r>
            <a:r>
              <a:rPr sz="1650" baseline="-20202" dirty="0">
                <a:latin typeface="Tahoma"/>
                <a:cs typeface="Tahoma"/>
              </a:rPr>
              <a:t>i-</a:t>
            </a:r>
            <a:r>
              <a:rPr sz="1575" baseline="-21164" dirty="0">
                <a:latin typeface="Tahoma"/>
                <a:cs typeface="Tahoma"/>
              </a:rPr>
              <a:t>1</a:t>
            </a:r>
          </a:p>
          <a:p>
            <a:pPr lvl="2">
              <a:lnSpc>
                <a:spcPct val="100000"/>
              </a:lnSpc>
              <a:buFont typeface="Wingdings"/>
              <a:buChar char=""/>
            </a:pPr>
            <a:endParaRPr sz="2800" dirty="0">
              <a:latin typeface="Tahoma"/>
              <a:cs typeface="Tahoma"/>
            </a:endParaRPr>
          </a:p>
          <a:p>
            <a:pPr marL="368935" indent="-34417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100" spc="-5" dirty="0">
                <a:latin typeface="Tahoma"/>
                <a:cs typeface="Tahoma"/>
              </a:rPr>
              <a:t>The system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schedule</a:t>
            </a:r>
            <a:r>
              <a:rPr sz="2100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33CC"/>
                </a:solidFill>
                <a:latin typeface="Tahoma"/>
                <a:cs typeface="Tahoma"/>
              </a:rPr>
              <a:t>the</a:t>
            </a:r>
            <a:r>
              <a:rPr sz="2100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processes</a:t>
            </a:r>
            <a:r>
              <a:rPr sz="2100" spc="-1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follows</a:t>
            </a:r>
            <a:endParaRPr sz="2100" dirty="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i</a:t>
            </a:r>
            <a:r>
              <a:rPr sz="1875" spc="15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’s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cannot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satisfied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immediately,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it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can</a:t>
            </a:r>
            <a:endParaRPr sz="1900" dirty="0">
              <a:latin typeface="Tahoma"/>
              <a:cs typeface="Tahoma"/>
            </a:endParaRPr>
          </a:p>
          <a:p>
            <a:pPr marL="11677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68400" algn="l"/>
              </a:tabLst>
            </a:pPr>
            <a:r>
              <a:rPr sz="1700" spc="-5" dirty="0">
                <a:latin typeface="Tahoma"/>
                <a:cs typeface="Tahoma"/>
              </a:rPr>
              <a:t>Wait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until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all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</a:t>
            </a:r>
            <a:r>
              <a:rPr sz="1650" baseline="-20202" dirty="0">
                <a:latin typeface="Tahoma"/>
                <a:cs typeface="Tahoma"/>
              </a:rPr>
              <a:t>1</a:t>
            </a:r>
            <a:r>
              <a:rPr sz="1700" dirty="0">
                <a:latin typeface="Tahoma"/>
                <a:cs typeface="Tahoma"/>
              </a:rPr>
              <a:t>,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</a:t>
            </a:r>
            <a:r>
              <a:rPr sz="1650" baseline="-20202" dirty="0">
                <a:latin typeface="Tahoma"/>
                <a:cs typeface="Tahoma"/>
              </a:rPr>
              <a:t>2</a:t>
            </a:r>
            <a:r>
              <a:rPr sz="1700" dirty="0">
                <a:latin typeface="Tahoma"/>
                <a:cs typeface="Tahoma"/>
              </a:rPr>
              <a:t>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…,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</a:t>
            </a:r>
            <a:r>
              <a:rPr sz="1650" baseline="-20202" dirty="0">
                <a:latin typeface="Tahoma"/>
                <a:cs typeface="Tahoma"/>
              </a:rPr>
              <a:t>i-1</a:t>
            </a:r>
            <a:r>
              <a:rPr sz="1650" spc="330" baseline="-20202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have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finished</a:t>
            </a:r>
            <a:endParaRPr sz="1700" dirty="0">
              <a:latin typeface="Tahoma"/>
              <a:cs typeface="Tahoma"/>
            </a:endParaRPr>
          </a:p>
          <a:p>
            <a:pPr marL="11677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68400" algn="l"/>
              </a:tabLst>
            </a:pPr>
            <a:r>
              <a:rPr sz="1700" spc="-5" dirty="0">
                <a:latin typeface="Tahoma"/>
                <a:cs typeface="Tahoma"/>
              </a:rPr>
              <a:t>Obtain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needed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resources,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execute,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release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resources,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terminate</a:t>
            </a:r>
            <a:endParaRPr sz="1700" dirty="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Then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next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obtain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its </a:t>
            </a:r>
            <a:r>
              <a:rPr sz="1900" spc="-5" dirty="0">
                <a:latin typeface="Tahoma"/>
                <a:cs typeface="Tahoma"/>
              </a:rPr>
              <a:t>needed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resources,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8660" y="1510283"/>
          <a:ext cx="8639808" cy="1589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9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6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Allocation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100" u="heavy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Max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Need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72">
                <a:tc>
                  <a:txBody>
                    <a:bodyPr/>
                    <a:lstStyle/>
                    <a:p>
                      <a:pPr marR="140335" algn="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646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25" dirty="0"/>
              <a:t> </a:t>
            </a:r>
            <a:r>
              <a:rPr spc="-5" dirty="0"/>
              <a:t>Example</a:t>
            </a:r>
            <a:r>
              <a:rPr dirty="0"/>
              <a:t> </a:t>
            </a:r>
            <a:r>
              <a:rPr spc="-5" dirty="0"/>
              <a:t>(Snapshot</a:t>
            </a:r>
            <a:r>
              <a:rPr spc="40" dirty="0"/>
              <a:t> </a:t>
            </a:r>
            <a:r>
              <a:rPr spc="-15"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584" y="3394720"/>
            <a:ext cx="8035290" cy="7600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5" dirty="0">
                <a:latin typeface="Tahoma"/>
                <a:cs typeface="Tahoma"/>
              </a:rPr>
              <a:t>P2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currently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requests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(hold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by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P1)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system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safe</a:t>
            </a:r>
            <a:r>
              <a:rPr sz="1900" dirty="0">
                <a:latin typeface="Tahoma"/>
                <a:cs typeface="Tahoma"/>
              </a:rPr>
              <a:t> state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since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sequence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&lt; P1,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P2&gt;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satisfies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289" y="4129533"/>
            <a:ext cx="14693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ahoma"/>
                <a:cs typeface="Tahoma"/>
              </a:rPr>
              <a:t>safety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criteria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21835" y="4253484"/>
            <a:ext cx="2910840" cy="2458720"/>
            <a:chOff x="4021835" y="4253484"/>
            <a:chExt cx="2910840" cy="2458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1835" y="4395137"/>
              <a:ext cx="2910380" cy="231698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89803" y="425348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457200" y="365759"/>
                  </a:moveTo>
                  <a:lnTo>
                    <a:pt x="0" y="365759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365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2390" y="4270472"/>
            <a:ext cx="2571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220" dirty="0">
                <a:latin typeface="Verdana"/>
                <a:cs typeface="Verdana"/>
              </a:rPr>
              <a:t>A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13603" y="6463284"/>
            <a:ext cx="533400" cy="367665"/>
          </a:xfrm>
          <a:custGeom>
            <a:avLst/>
            <a:gdLst/>
            <a:ahLst/>
            <a:cxnLst/>
            <a:rect l="l" t="t" r="r" b="b"/>
            <a:pathLst>
              <a:path w="533400" h="367665">
                <a:moveTo>
                  <a:pt x="533400" y="367283"/>
                </a:moveTo>
                <a:lnTo>
                  <a:pt x="0" y="367283"/>
                </a:lnTo>
                <a:lnTo>
                  <a:pt x="0" y="0"/>
                </a:lnTo>
                <a:lnTo>
                  <a:pt x="533400" y="0"/>
                </a:lnTo>
                <a:lnTo>
                  <a:pt x="533400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6153" y="6481791"/>
            <a:ext cx="2546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245" dirty="0">
                <a:latin typeface="Verdana"/>
                <a:cs typeface="Verdana"/>
              </a:rPr>
              <a:t>B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7969" y="5937024"/>
            <a:ext cx="2534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Claim edge: May request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resource </a:t>
            </a:r>
            <a:r>
              <a:rPr sz="1800" dirty="0">
                <a:latin typeface="Tahoma"/>
                <a:cs typeface="Tahoma"/>
              </a:rPr>
              <a:t>at </a:t>
            </a:r>
            <a:r>
              <a:rPr sz="1800" spc="-5" dirty="0">
                <a:latin typeface="Tahoma"/>
                <a:cs typeface="Tahoma"/>
              </a:rPr>
              <a:t>some time </a:t>
            </a:r>
            <a:r>
              <a:rPr sz="1800" spc="-10" dirty="0">
                <a:latin typeface="Tahoma"/>
                <a:cs typeface="Tahoma"/>
              </a:rPr>
              <a:t>in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future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0779" y="5984748"/>
            <a:ext cx="388620" cy="410209"/>
            <a:chOff x="6240779" y="5984748"/>
            <a:chExt cx="388620" cy="410209"/>
          </a:xfrm>
        </p:grpSpPr>
        <p:sp>
          <p:nvSpPr>
            <p:cNvPr id="14" name="object 14"/>
            <p:cNvSpPr/>
            <p:nvPr/>
          </p:nvSpPr>
          <p:spPr>
            <a:xfrm>
              <a:off x="6248399" y="5992368"/>
              <a:ext cx="376555" cy="396240"/>
            </a:xfrm>
            <a:custGeom>
              <a:avLst/>
              <a:gdLst/>
              <a:ahLst/>
              <a:cxnLst/>
              <a:rect l="l" t="t" r="r" b="b"/>
              <a:pathLst>
                <a:path w="376554" h="396239">
                  <a:moveTo>
                    <a:pt x="368807" y="396239"/>
                  </a:moveTo>
                  <a:lnTo>
                    <a:pt x="213360" y="390144"/>
                  </a:lnTo>
                  <a:lnTo>
                    <a:pt x="254507" y="352044"/>
                  </a:lnTo>
                  <a:lnTo>
                    <a:pt x="0" y="74676"/>
                  </a:lnTo>
                  <a:lnTo>
                    <a:pt x="80771" y="0"/>
                  </a:lnTo>
                  <a:lnTo>
                    <a:pt x="335280" y="277367"/>
                  </a:lnTo>
                  <a:lnTo>
                    <a:pt x="376428" y="240792"/>
                  </a:lnTo>
                  <a:lnTo>
                    <a:pt x="368807" y="39623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779" y="5984748"/>
              <a:ext cx="388620" cy="410209"/>
            </a:xfrm>
            <a:custGeom>
              <a:avLst/>
              <a:gdLst/>
              <a:ahLst/>
              <a:cxnLst/>
              <a:rect l="l" t="t" r="r" b="b"/>
              <a:pathLst>
                <a:path w="388620" h="410210">
                  <a:moveTo>
                    <a:pt x="255145" y="360073"/>
                  </a:moveTo>
                  <a:lnTo>
                    <a:pt x="0" y="80772"/>
                  </a:lnTo>
                  <a:lnTo>
                    <a:pt x="88392" y="0"/>
                  </a:lnTo>
                  <a:lnTo>
                    <a:pt x="98137" y="10668"/>
                  </a:lnTo>
                  <a:lnTo>
                    <a:pt x="85344" y="10668"/>
                  </a:lnTo>
                  <a:lnTo>
                    <a:pt x="88135" y="13723"/>
                  </a:lnTo>
                  <a:lnTo>
                    <a:pt x="17261" y="79248"/>
                  </a:lnTo>
                  <a:lnTo>
                    <a:pt x="10668" y="79248"/>
                  </a:lnTo>
                  <a:lnTo>
                    <a:pt x="10668" y="85344"/>
                  </a:lnTo>
                  <a:lnTo>
                    <a:pt x="16267" y="85344"/>
                  </a:lnTo>
                  <a:lnTo>
                    <a:pt x="265424" y="356616"/>
                  </a:lnTo>
                  <a:lnTo>
                    <a:pt x="259080" y="356616"/>
                  </a:lnTo>
                  <a:lnTo>
                    <a:pt x="255145" y="360073"/>
                  </a:lnTo>
                  <a:close/>
                </a:path>
                <a:path w="388620" h="410210">
                  <a:moveTo>
                    <a:pt x="88135" y="13723"/>
                  </a:moveTo>
                  <a:lnTo>
                    <a:pt x="85344" y="10668"/>
                  </a:lnTo>
                  <a:lnTo>
                    <a:pt x="91440" y="10668"/>
                  </a:lnTo>
                  <a:lnTo>
                    <a:pt x="88135" y="13723"/>
                  </a:lnTo>
                  <a:close/>
                </a:path>
                <a:path w="388620" h="410210">
                  <a:moveTo>
                    <a:pt x="342900" y="292608"/>
                  </a:moveTo>
                  <a:lnTo>
                    <a:pt x="88135" y="13723"/>
                  </a:lnTo>
                  <a:lnTo>
                    <a:pt x="91440" y="10668"/>
                  </a:lnTo>
                  <a:lnTo>
                    <a:pt x="98137" y="10668"/>
                  </a:lnTo>
                  <a:lnTo>
                    <a:pt x="343187" y="278917"/>
                  </a:lnTo>
                  <a:lnTo>
                    <a:pt x="339852" y="281940"/>
                  </a:lnTo>
                  <a:lnTo>
                    <a:pt x="354358" y="281940"/>
                  </a:lnTo>
                  <a:lnTo>
                    <a:pt x="342900" y="292608"/>
                  </a:lnTo>
                  <a:close/>
                </a:path>
                <a:path w="388620" h="410210">
                  <a:moveTo>
                    <a:pt x="10668" y="85344"/>
                  </a:moveTo>
                  <a:lnTo>
                    <a:pt x="10668" y="79248"/>
                  </a:lnTo>
                  <a:lnTo>
                    <a:pt x="13695" y="82544"/>
                  </a:lnTo>
                  <a:lnTo>
                    <a:pt x="10668" y="85344"/>
                  </a:lnTo>
                  <a:close/>
                </a:path>
                <a:path w="388620" h="410210">
                  <a:moveTo>
                    <a:pt x="13695" y="82544"/>
                  </a:moveTo>
                  <a:lnTo>
                    <a:pt x="10668" y="79248"/>
                  </a:lnTo>
                  <a:lnTo>
                    <a:pt x="17261" y="79248"/>
                  </a:lnTo>
                  <a:lnTo>
                    <a:pt x="13695" y="82544"/>
                  </a:lnTo>
                  <a:close/>
                </a:path>
                <a:path w="388620" h="410210">
                  <a:moveTo>
                    <a:pt x="16267" y="85344"/>
                  </a:moveTo>
                  <a:lnTo>
                    <a:pt x="10668" y="85344"/>
                  </a:lnTo>
                  <a:lnTo>
                    <a:pt x="13695" y="82544"/>
                  </a:lnTo>
                  <a:lnTo>
                    <a:pt x="16267" y="85344"/>
                  </a:lnTo>
                  <a:close/>
                </a:path>
                <a:path w="388620" h="410210">
                  <a:moveTo>
                    <a:pt x="354358" y="281940"/>
                  </a:moveTo>
                  <a:lnTo>
                    <a:pt x="345948" y="281940"/>
                  </a:lnTo>
                  <a:lnTo>
                    <a:pt x="343187" y="278917"/>
                  </a:lnTo>
                  <a:lnTo>
                    <a:pt x="388620" y="237744"/>
                  </a:lnTo>
                  <a:lnTo>
                    <a:pt x="388147" y="248412"/>
                  </a:lnTo>
                  <a:lnTo>
                    <a:pt x="379476" y="248412"/>
                  </a:lnTo>
                  <a:lnTo>
                    <a:pt x="378955" y="259039"/>
                  </a:lnTo>
                  <a:lnTo>
                    <a:pt x="354358" y="281940"/>
                  </a:lnTo>
                  <a:close/>
                </a:path>
                <a:path w="388620" h="410210">
                  <a:moveTo>
                    <a:pt x="378955" y="259039"/>
                  </a:moveTo>
                  <a:lnTo>
                    <a:pt x="379476" y="248412"/>
                  </a:lnTo>
                  <a:lnTo>
                    <a:pt x="387096" y="251460"/>
                  </a:lnTo>
                  <a:lnTo>
                    <a:pt x="378955" y="259039"/>
                  </a:lnTo>
                  <a:close/>
                </a:path>
                <a:path w="388620" h="410210">
                  <a:moveTo>
                    <a:pt x="381269" y="403860"/>
                  </a:moveTo>
                  <a:lnTo>
                    <a:pt x="371856" y="403860"/>
                  </a:lnTo>
                  <a:lnTo>
                    <a:pt x="376428" y="399288"/>
                  </a:lnTo>
                  <a:lnTo>
                    <a:pt x="372088" y="399117"/>
                  </a:lnTo>
                  <a:lnTo>
                    <a:pt x="378955" y="259039"/>
                  </a:lnTo>
                  <a:lnTo>
                    <a:pt x="387096" y="251460"/>
                  </a:lnTo>
                  <a:lnTo>
                    <a:pt x="379476" y="248412"/>
                  </a:lnTo>
                  <a:lnTo>
                    <a:pt x="388147" y="248412"/>
                  </a:lnTo>
                  <a:lnTo>
                    <a:pt x="381269" y="403860"/>
                  </a:lnTo>
                  <a:close/>
                </a:path>
                <a:path w="388620" h="410210">
                  <a:moveTo>
                    <a:pt x="345948" y="281940"/>
                  </a:moveTo>
                  <a:lnTo>
                    <a:pt x="339852" y="281940"/>
                  </a:lnTo>
                  <a:lnTo>
                    <a:pt x="343187" y="278917"/>
                  </a:lnTo>
                  <a:lnTo>
                    <a:pt x="345948" y="281940"/>
                  </a:lnTo>
                  <a:close/>
                </a:path>
                <a:path w="388620" h="410210">
                  <a:moveTo>
                    <a:pt x="257556" y="362712"/>
                  </a:moveTo>
                  <a:lnTo>
                    <a:pt x="255145" y="360073"/>
                  </a:lnTo>
                  <a:lnTo>
                    <a:pt x="259080" y="356616"/>
                  </a:lnTo>
                  <a:lnTo>
                    <a:pt x="257556" y="362712"/>
                  </a:lnTo>
                  <a:close/>
                </a:path>
                <a:path w="388620" h="410210">
                  <a:moveTo>
                    <a:pt x="264950" y="362712"/>
                  </a:moveTo>
                  <a:lnTo>
                    <a:pt x="257556" y="362712"/>
                  </a:lnTo>
                  <a:lnTo>
                    <a:pt x="259080" y="356616"/>
                  </a:lnTo>
                  <a:lnTo>
                    <a:pt x="265424" y="356616"/>
                  </a:lnTo>
                  <a:lnTo>
                    <a:pt x="268224" y="359664"/>
                  </a:lnTo>
                  <a:lnTo>
                    <a:pt x="264950" y="362712"/>
                  </a:lnTo>
                  <a:close/>
                </a:path>
                <a:path w="388620" h="410210">
                  <a:moveTo>
                    <a:pt x="381000" y="409956"/>
                  </a:moveTo>
                  <a:lnTo>
                    <a:pt x="208788" y="400812"/>
                  </a:lnTo>
                  <a:lnTo>
                    <a:pt x="255145" y="360073"/>
                  </a:lnTo>
                  <a:lnTo>
                    <a:pt x="257556" y="362712"/>
                  </a:lnTo>
                  <a:lnTo>
                    <a:pt x="264950" y="362712"/>
                  </a:lnTo>
                  <a:lnTo>
                    <a:pt x="232212" y="393192"/>
                  </a:lnTo>
                  <a:lnTo>
                    <a:pt x="220980" y="393192"/>
                  </a:lnTo>
                  <a:lnTo>
                    <a:pt x="224028" y="400812"/>
                  </a:lnTo>
                  <a:lnTo>
                    <a:pt x="372005" y="400812"/>
                  </a:lnTo>
                  <a:lnTo>
                    <a:pt x="371856" y="403860"/>
                  </a:lnTo>
                  <a:lnTo>
                    <a:pt x="381269" y="403860"/>
                  </a:lnTo>
                  <a:lnTo>
                    <a:pt x="381000" y="409956"/>
                  </a:lnTo>
                  <a:close/>
                </a:path>
                <a:path w="388620" h="410210">
                  <a:moveTo>
                    <a:pt x="224028" y="400812"/>
                  </a:moveTo>
                  <a:lnTo>
                    <a:pt x="220980" y="393192"/>
                  </a:lnTo>
                  <a:lnTo>
                    <a:pt x="231758" y="393614"/>
                  </a:lnTo>
                  <a:lnTo>
                    <a:pt x="224028" y="400812"/>
                  </a:lnTo>
                  <a:close/>
                </a:path>
                <a:path w="388620" h="410210">
                  <a:moveTo>
                    <a:pt x="231758" y="393614"/>
                  </a:moveTo>
                  <a:lnTo>
                    <a:pt x="220980" y="393192"/>
                  </a:lnTo>
                  <a:lnTo>
                    <a:pt x="232212" y="393192"/>
                  </a:lnTo>
                  <a:lnTo>
                    <a:pt x="231758" y="393614"/>
                  </a:lnTo>
                  <a:close/>
                </a:path>
                <a:path w="388620" h="410210">
                  <a:moveTo>
                    <a:pt x="372005" y="400812"/>
                  </a:moveTo>
                  <a:lnTo>
                    <a:pt x="224028" y="400812"/>
                  </a:lnTo>
                  <a:lnTo>
                    <a:pt x="231758" y="393614"/>
                  </a:lnTo>
                  <a:lnTo>
                    <a:pt x="372088" y="399117"/>
                  </a:lnTo>
                  <a:lnTo>
                    <a:pt x="372005" y="400812"/>
                  </a:lnTo>
                  <a:close/>
                </a:path>
                <a:path w="388620" h="410210">
                  <a:moveTo>
                    <a:pt x="371856" y="403860"/>
                  </a:moveTo>
                  <a:lnTo>
                    <a:pt x="372088" y="399117"/>
                  </a:lnTo>
                  <a:lnTo>
                    <a:pt x="376428" y="399288"/>
                  </a:lnTo>
                  <a:lnTo>
                    <a:pt x="371856" y="403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7129" y="6871149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8660" y="1510283"/>
          <a:ext cx="8644253" cy="2248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7083">
                <a:tc>
                  <a:txBody>
                    <a:bodyPr/>
                    <a:lstStyle/>
                    <a:p>
                      <a:pPr marL="508634" indent="-344805">
                        <a:lnSpc>
                          <a:spcPct val="100000"/>
                        </a:lnSpc>
                        <a:spcBef>
                          <a:spcPts val="910"/>
                        </a:spcBef>
                        <a:buChar char="•"/>
                        <a:tabLst>
                          <a:tab pos="508000" algn="l"/>
                          <a:tab pos="509270" algn="l"/>
                        </a:tabLst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Consider</a:t>
                      </a:r>
                      <a:r>
                        <a:rPr sz="21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15" baseline="-19841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345" baseline="-1984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-5" dirty="0">
                          <a:latin typeface="Tahoma"/>
                          <a:cs typeface="Tahoma"/>
                        </a:rPr>
                        <a:t>also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-5" dirty="0">
                          <a:latin typeface="Tahoma"/>
                          <a:cs typeface="Tahoma"/>
                        </a:rPr>
                        <a:t>requests</a:t>
                      </a:r>
                      <a:r>
                        <a:rPr sz="2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132715" algn="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Allocation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2100" u="heavy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Max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Need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5416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914400" algn="l"/>
                        </a:tabLst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P1	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72">
                <a:tc>
                  <a:txBody>
                    <a:bodyPr/>
                    <a:lstStyle/>
                    <a:p>
                      <a:pPr marR="566420" algn="r">
                        <a:lnSpc>
                          <a:spcPts val="2435"/>
                        </a:lnSpc>
                        <a:spcBef>
                          <a:spcPts val="245"/>
                        </a:spcBef>
                        <a:tabLst>
                          <a:tab pos="914400" algn="l"/>
                        </a:tabLst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P2	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646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25" dirty="0"/>
              <a:t> </a:t>
            </a:r>
            <a:r>
              <a:rPr spc="-5" dirty="0"/>
              <a:t>Example</a:t>
            </a:r>
            <a:r>
              <a:rPr dirty="0"/>
              <a:t> </a:t>
            </a:r>
            <a:r>
              <a:rPr spc="-5" dirty="0"/>
              <a:t>(Snapshot</a:t>
            </a:r>
            <a:r>
              <a:rPr spc="40" dirty="0"/>
              <a:t> </a:t>
            </a:r>
            <a:r>
              <a:rPr spc="-15"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9087" y="6871236"/>
            <a:ext cx="906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6-Deadlock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5229" y="6883849"/>
            <a:ext cx="9779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0599" y="6871236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05271" y="4796028"/>
            <a:ext cx="3543300" cy="2510155"/>
            <a:chOff x="5605271" y="4796028"/>
            <a:chExt cx="3543300" cy="25101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271" y="4852416"/>
              <a:ext cx="3543300" cy="2453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27164" y="4796040"/>
              <a:ext cx="710565" cy="2510155"/>
            </a:xfrm>
            <a:custGeom>
              <a:avLst/>
              <a:gdLst/>
              <a:ahLst/>
              <a:cxnLst/>
              <a:rect l="l" t="t" r="r" b="b"/>
              <a:pathLst>
                <a:path w="710565" h="2510154">
                  <a:moveTo>
                    <a:pt x="650748" y="2225040"/>
                  </a:moveTo>
                  <a:lnTo>
                    <a:pt x="0" y="2225040"/>
                  </a:lnTo>
                  <a:lnTo>
                    <a:pt x="0" y="2510028"/>
                  </a:lnTo>
                  <a:lnTo>
                    <a:pt x="650748" y="2510028"/>
                  </a:lnTo>
                  <a:lnTo>
                    <a:pt x="650748" y="2225040"/>
                  </a:lnTo>
                  <a:close/>
                </a:path>
                <a:path w="710565" h="2510154">
                  <a:moveTo>
                    <a:pt x="710184" y="0"/>
                  </a:moveTo>
                  <a:lnTo>
                    <a:pt x="59436" y="0"/>
                  </a:lnTo>
                  <a:lnTo>
                    <a:pt x="59436" y="284988"/>
                  </a:lnTo>
                  <a:lnTo>
                    <a:pt x="710184" y="284988"/>
                  </a:lnTo>
                  <a:lnTo>
                    <a:pt x="710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0584" y="4082332"/>
            <a:ext cx="827722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  <a:tab pos="2596515" algn="l"/>
              </a:tabLst>
            </a:pPr>
            <a:r>
              <a:rPr sz="2100" spc="-5" dirty="0">
                <a:latin typeface="Tahoma"/>
                <a:cs typeface="Tahoma"/>
              </a:rPr>
              <a:t>Allocating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</a:t>
            </a:r>
            <a:r>
              <a:rPr sz="2100" spc="5" dirty="0">
                <a:latin typeface="Tahoma"/>
                <a:cs typeface="Tahoma"/>
              </a:rPr>
              <a:t> to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P2	leaves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system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unsafe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state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since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there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 no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sequence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that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satisfies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safety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criteria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(Available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vector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is</a:t>
            </a:r>
            <a:r>
              <a:rPr sz="2100" dirty="0">
                <a:latin typeface="Tahoma"/>
                <a:cs typeface="Tahoma"/>
              </a:rPr>
              <a:t> 0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!)</a:t>
            </a:r>
            <a:endParaRPr sz="2100">
              <a:latin typeface="Tahoma"/>
              <a:cs typeface="Tahoma"/>
            </a:endParaRPr>
          </a:p>
          <a:p>
            <a:pPr marR="1700530" algn="r">
              <a:lnSpc>
                <a:spcPct val="100000"/>
              </a:lnSpc>
              <a:spcBef>
                <a:spcPts val="335"/>
              </a:spcBef>
            </a:pPr>
            <a:r>
              <a:rPr sz="1800" i="1" dirty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2140" y="6980915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764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Banker’s</a:t>
            </a:r>
            <a:r>
              <a:rPr spc="25" dirty="0"/>
              <a:t> </a:t>
            </a:r>
            <a:r>
              <a:rPr spc="-5" dirty="0"/>
              <a:t>Algorithm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5" dirty="0"/>
              <a:t>Deadlock</a:t>
            </a:r>
            <a:r>
              <a:rPr spc="25" dirty="0"/>
              <a:t> </a:t>
            </a:r>
            <a:r>
              <a:rPr spc="-5" dirty="0"/>
              <a:t>Avoidance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1683" y="1581375"/>
            <a:ext cx="8507730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Tahoma"/>
                <a:cs typeface="Tahoma"/>
              </a:rPr>
              <a:t>Data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Structures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ahoma"/>
              <a:cs typeface="Tahoma"/>
            </a:endParaRPr>
          </a:p>
          <a:p>
            <a:pPr marL="4438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443865" algn="l"/>
                <a:tab pos="4445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Max: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x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 matrix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(n </a:t>
            </a:r>
            <a:r>
              <a:rPr sz="2100" dirty="0">
                <a:latin typeface="Tahoma"/>
                <a:cs typeface="Tahoma"/>
              </a:rPr>
              <a:t>=no.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processes,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m= </a:t>
            </a:r>
            <a:r>
              <a:rPr sz="2100" spc="5" dirty="0">
                <a:latin typeface="Tahoma"/>
                <a:cs typeface="Tahoma"/>
              </a:rPr>
              <a:t>no.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types)</a:t>
            </a:r>
            <a:endParaRPr sz="2100">
              <a:latin typeface="Tahoma"/>
              <a:cs typeface="Tahoma"/>
            </a:endParaRPr>
          </a:p>
          <a:p>
            <a:pPr marL="845185" lvl="1" indent="-287655">
              <a:lnSpc>
                <a:spcPct val="100000"/>
              </a:lnSpc>
              <a:spcBef>
                <a:spcPts val="235"/>
              </a:spcBef>
              <a:buChar char="–"/>
              <a:tabLst>
                <a:tab pos="845185" algn="l"/>
                <a:tab pos="845819" algn="l"/>
              </a:tabLst>
            </a:pPr>
            <a:r>
              <a:rPr sz="1900" spc="-5" dirty="0">
                <a:latin typeface="Tahoma"/>
                <a:cs typeface="Tahoma"/>
              </a:rPr>
              <a:t>Max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[i,j]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 :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330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max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resource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type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endParaRPr sz="1875" baseline="-20000">
              <a:latin typeface="Tahoma"/>
              <a:cs typeface="Tahoma"/>
            </a:endParaRPr>
          </a:p>
          <a:p>
            <a:pPr marL="443865" indent="-342900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Char char="•"/>
              <a:tabLst>
                <a:tab pos="443865" algn="l"/>
                <a:tab pos="444500" algn="l"/>
                <a:tab pos="183832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Allocation:	</a:t>
            </a:r>
            <a:r>
              <a:rPr sz="2100" dirty="0">
                <a:latin typeface="Tahoma"/>
                <a:cs typeface="Tahoma"/>
              </a:rPr>
              <a:t>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x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matrix</a:t>
            </a:r>
            <a:endParaRPr sz="2100">
              <a:latin typeface="Tahoma"/>
              <a:cs typeface="Tahoma"/>
            </a:endParaRPr>
          </a:p>
          <a:p>
            <a:pPr marL="845185" lvl="1" indent="-287655">
              <a:lnSpc>
                <a:spcPct val="100000"/>
              </a:lnSpc>
              <a:spcBef>
                <a:spcPts val="240"/>
              </a:spcBef>
              <a:buChar char="–"/>
              <a:tabLst>
                <a:tab pos="845185" algn="l"/>
                <a:tab pos="845819" algn="l"/>
              </a:tabLst>
            </a:pPr>
            <a:r>
              <a:rPr sz="1900" spc="-5" dirty="0">
                <a:latin typeface="Tahoma"/>
                <a:cs typeface="Tahoma"/>
              </a:rPr>
              <a:t>Allocation[i,j]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: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i</a:t>
            </a:r>
            <a:r>
              <a:rPr sz="1875" spc="322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currently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allocated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endParaRPr sz="1875" baseline="-20000">
              <a:latin typeface="Tahoma"/>
              <a:cs typeface="Tahoma"/>
            </a:endParaRPr>
          </a:p>
          <a:p>
            <a:pPr marL="443865" indent="-3429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Char char="•"/>
              <a:tabLst>
                <a:tab pos="443865" algn="l"/>
                <a:tab pos="444500" algn="l"/>
                <a:tab pos="1746885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Available:	</a:t>
            </a:r>
            <a:r>
              <a:rPr sz="2100" dirty="0">
                <a:latin typeface="Tahoma"/>
                <a:cs typeface="Tahoma"/>
              </a:rPr>
              <a:t>length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vector</a:t>
            </a:r>
            <a:endParaRPr sz="2100">
              <a:latin typeface="Tahoma"/>
              <a:cs typeface="Tahoma"/>
            </a:endParaRPr>
          </a:p>
          <a:p>
            <a:pPr marL="845185" lvl="1" indent="-287655">
              <a:lnSpc>
                <a:spcPct val="100000"/>
              </a:lnSpc>
              <a:spcBef>
                <a:spcPts val="240"/>
              </a:spcBef>
              <a:buChar char="–"/>
              <a:tabLst>
                <a:tab pos="845185" algn="l"/>
                <a:tab pos="845819" algn="l"/>
              </a:tabLst>
            </a:pPr>
            <a:r>
              <a:rPr sz="1900" spc="-5" dirty="0">
                <a:latin typeface="Tahoma"/>
                <a:cs typeface="Tahoma"/>
              </a:rPr>
              <a:t>Available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[j]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 :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resource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type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</a:t>
            </a:r>
            <a:r>
              <a:rPr sz="1875" baseline="-20000" dirty="0">
                <a:latin typeface="Tahoma"/>
                <a:cs typeface="Tahoma"/>
              </a:rPr>
              <a:t>j</a:t>
            </a:r>
            <a:r>
              <a:rPr sz="1875" spc="22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available</a:t>
            </a:r>
            <a:endParaRPr sz="1900">
              <a:latin typeface="Tahoma"/>
              <a:cs typeface="Tahoma"/>
            </a:endParaRPr>
          </a:p>
          <a:p>
            <a:pPr marL="443865" indent="-3429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Char char="•"/>
              <a:tabLst>
                <a:tab pos="443865" algn="l"/>
                <a:tab pos="444500" algn="l"/>
                <a:tab pos="1311275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Need:	</a:t>
            </a:r>
            <a:r>
              <a:rPr sz="2100" dirty="0">
                <a:latin typeface="Tahoma"/>
                <a:cs typeface="Tahoma"/>
              </a:rPr>
              <a:t>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x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matrix</a:t>
            </a:r>
            <a:endParaRPr sz="2100">
              <a:latin typeface="Tahoma"/>
              <a:cs typeface="Tahoma"/>
            </a:endParaRPr>
          </a:p>
          <a:p>
            <a:pPr marL="845185" marR="379095" lvl="1" indent="-287020">
              <a:lnSpc>
                <a:spcPts val="2050"/>
              </a:lnSpc>
              <a:spcBef>
                <a:spcPts val="495"/>
              </a:spcBef>
              <a:buChar char="–"/>
              <a:tabLst>
                <a:tab pos="845185" algn="l"/>
                <a:tab pos="845819" algn="l"/>
              </a:tabLst>
            </a:pPr>
            <a:r>
              <a:rPr sz="1900" spc="-10" dirty="0">
                <a:latin typeface="Tahoma"/>
                <a:cs typeface="Tahoma"/>
              </a:rPr>
              <a:t>Need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[i,j]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Max[i,j]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Allocation[i,j]: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potential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max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300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type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endParaRPr sz="1875" baseline="-200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2330"/>
              </a:spcBef>
            </a:pPr>
            <a:r>
              <a:rPr sz="2100" spc="-5" dirty="0">
                <a:latin typeface="Tahoma"/>
                <a:cs typeface="Tahoma"/>
              </a:rPr>
              <a:t>RECALL: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Avoidance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Ensure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system</a:t>
            </a:r>
            <a:r>
              <a:rPr sz="2100" spc="-5" dirty="0">
                <a:latin typeface="Tahoma"/>
                <a:cs typeface="Tahoma"/>
              </a:rPr>
              <a:t> will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not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enter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unsafe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Banker’s</a:t>
            </a:r>
            <a:r>
              <a:rPr spc="20" dirty="0"/>
              <a:t> </a:t>
            </a:r>
            <a:r>
              <a:rPr spc="-5" dirty="0"/>
              <a:t>Algorithm:</a:t>
            </a:r>
            <a:r>
              <a:rPr spc="-30" dirty="0"/>
              <a:t> </a:t>
            </a:r>
            <a:r>
              <a:rPr spc="-5" dirty="0"/>
              <a:t>Safety</a:t>
            </a:r>
            <a:r>
              <a:rPr spc="15" dirty="0"/>
              <a:t> </a:t>
            </a:r>
            <a:r>
              <a:rPr spc="-5" dirty="0"/>
              <a:t>Check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7239" y="2226563"/>
            <a:ext cx="8505825" cy="4472940"/>
            <a:chOff x="777239" y="2226563"/>
            <a:chExt cx="8505825" cy="4472940"/>
          </a:xfrm>
        </p:grpSpPr>
        <p:sp>
          <p:nvSpPr>
            <p:cNvPr id="4" name="object 4"/>
            <p:cNvSpPr/>
            <p:nvPr/>
          </p:nvSpPr>
          <p:spPr>
            <a:xfrm>
              <a:off x="777227" y="2226563"/>
              <a:ext cx="8505825" cy="4473575"/>
            </a:xfrm>
            <a:custGeom>
              <a:avLst/>
              <a:gdLst/>
              <a:ahLst/>
              <a:cxnLst/>
              <a:rect l="l" t="t" r="r" b="b"/>
              <a:pathLst>
                <a:path w="8505825" h="4473575">
                  <a:moveTo>
                    <a:pt x="1196340" y="1595628"/>
                  </a:moveTo>
                  <a:lnTo>
                    <a:pt x="1091184" y="1595628"/>
                  </a:lnTo>
                  <a:lnTo>
                    <a:pt x="1091184" y="1612138"/>
                  </a:lnTo>
                  <a:lnTo>
                    <a:pt x="1176528" y="1612138"/>
                  </a:lnTo>
                  <a:lnTo>
                    <a:pt x="1176528" y="1662938"/>
                  </a:lnTo>
                  <a:lnTo>
                    <a:pt x="1092708" y="1662938"/>
                  </a:lnTo>
                  <a:lnTo>
                    <a:pt x="1092708" y="1679448"/>
                  </a:lnTo>
                  <a:lnTo>
                    <a:pt x="1176528" y="1679448"/>
                  </a:lnTo>
                  <a:lnTo>
                    <a:pt x="1176528" y="1737868"/>
                  </a:lnTo>
                  <a:lnTo>
                    <a:pt x="1091184" y="1737868"/>
                  </a:lnTo>
                  <a:lnTo>
                    <a:pt x="1091184" y="1754378"/>
                  </a:lnTo>
                  <a:lnTo>
                    <a:pt x="1196340" y="1754378"/>
                  </a:lnTo>
                  <a:lnTo>
                    <a:pt x="1196340" y="1737868"/>
                  </a:lnTo>
                  <a:lnTo>
                    <a:pt x="1196340" y="1679448"/>
                  </a:lnTo>
                  <a:lnTo>
                    <a:pt x="1196340" y="1662938"/>
                  </a:lnTo>
                  <a:lnTo>
                    <a:pt x="1196340" y="1612138"/>
                  </a:lnTo>
                  <a:lnTo>
                    <a:pt x="1196340" y="1595628"/>
                  </a:lnTo>
                  <a:close/>
                </a:path>
                <a:path w="8505825" h="4473575">
                  <a:moveTo>
                    <a:pt x="8505457" y="0"/>
                  </a:moveTo>
                  <a:lnTo>
                    <a:pt x="8496313" y="0"/>
                  </a:lnTo>
                  <a:lnTo>
                    <a:pt x="8496313" y="9144"/>
                  </a:lnTo>
                  <a:lnTo>
                    <a:pt x="8496313" y="4463808"/>
                  </a:lnTo>
                  <a:lnTo>
                    <a:pt x="9144" y="4463808"/>
                  </a:lnTo>
                  <a:lnTo>
                    <a:pt x="9144" y="9144"/>
                  </a:lnTo>
                  <a:lnTo>
                    <a:pt x="8496313" y="9144"/>
                  </a:lnTo>
                  <a:lnTo>
                    <a:pt x="8496313" y="0"/>
                  </a:lnTo>
                  <a:lnTo>
                    <a:pt x="0" y="0"/>
                  </a:lnTo>
                  <a:lnTo>
                    <a:pt x="0" y="4472952"/>
                  </a:lnTo>
                  <a:lnTo>
                    <a:pt x="8505457" y="4472952"/>
                  </a:lnTo>
                  <a:lnTo>
                    <a:pt x="8505457" y="4468380"/>
                  </a:lnTo>
                  <a:lnTo>
                    <a:pt x="8505457" y="4463808"/>
                  </a:lnTo>
                  <a:lnTo>
                    <a:pt x="8505457" y="9144"/>
                  </a:lnTo>
                  <a:lnTo>
                    <a:pt x="8505457" y="4572"/>
                  </a:lnTo>
                  <a:lnTo>
                    <a:pt x="85054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274" y="5280660"/>
              <a:ext cx="148590" cy="1600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09755" y="1685033"/>
            <a:ext cx="8562845" cy="5032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87350" algn="l"/>
                <a:tab pos="387985" algn="l"/>
              </a:tabLst>
            </a:pPr>
            <a:r>
              <a:rPr sz="2100" spc="-5" dirty="0">
                <a:latin typeface="Tahoma"/>
                <a:cs typeface="Tahoma"/>
              </a:rPr>
              <a:t>Work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Finish: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Auxiliary vectors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length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respectively</a:t>
            </a:r>
            <a:endParaRPr sz="21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910"/>
              </a:spcBef>
            </a:pPr>
            <a:r>
              <a:rPr sz="2000" b="1" dirty="0">
                <a:latin typeface="Consolas"/>
                <a:cs typeface="Consolas"/>
              </a:rPr>
              <a:t>init:</a:t>
            </a:r>
            <a:endParaRPr sz="2000" dirty="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:=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Available</a:t>
            </a: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Finish[i]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false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for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1,2, </a:t>
            </a:r>
            <a:r>
              <a:rPr sz="2000" dirty="0">
                <a:latin typeface="Consolas"/>
                <a:cs typeface="Consolas"/>
              </a:rPr>
              <a:t>…,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n.</a:t>
            </a:r>
            <a:endParaRPr lang="en-US" sz="2000" dirty="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endParaRPr sz="2850" dirty="0">
              <a:latin typeface="Consolas"/>
              <a:cs typeface="Consolas"/>
            </a:endParaRPr>
          </a:p>
          <a:p>
            <a:pPr marL="63500">
              <a:tabLst>
                <a:tab pos="6453505" algn="l"/>
                <a:tab pos="6732270" algn="l"/>
              </a:tabLst>
            </a:pPr>
            <a:r>
              <a:rPr sz="2000" b="1" dirty="0">
                <a:latin typeface="Consolas"/>
                <a:cs typeface="Consolas"/>
              </a:rPr>
              <a:t>while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spc="85" dirty="0">
                <a:latin typeface="Consolas"/>
                <a:cs typeface="Consolas"/>
              </a:rPr>
              <a:t> </a:t>
            </a:r>
            <a:r>
              <a:rPr sz="2000" dirty="0" err="1">
                <a:latin typeface="Consolas"/>
                <a:cs typeface="Consolas"/>
              </a:rPr>
              <a:t>i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 err="1">
                <a:latin typeface="Consolas"/>
                <a:cs typeface="Consolas"/>
              </a:rPr>
              <a:t>s.t.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(Finish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 err="1">
                <a:latin typeface="Consolas"/>
                <a:cs typeface="Consolas"/>
              </a:rPr>
              <a:t>i</a:t>
            </a:r>
            <a:r>
              <a:rPr sz="2000" spc="5" dirty="0">
                <a:latin typeface="Consolas"/>
                <a:cs typeface="Consolas"/>
              </a:rPr>
              <a:t>]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false)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&amp;&amp;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(</a:t>
            </a:r>
            <a:r>
              <a:rPr sz="2000" spc="5" dirty="0" err="1">
                <a:latin typeface="Consolas"/>
                <a:cs typeface="Consolas"/>
              </a:rPr>
              <a:t>Need</a:t>
            </a:r>
            <a:r>
              <a:rPr sz="1950" spc="7" baseline="-21367" dirty="0" err="1">
                <a:latin typeface="Consolas"/>
                <a:cs typeface="Consolas"/>
              </a:rPr>
              <a:t>i</a:t>
            </a:r>
            <a:r>
              <a:rPr lang="en-US" sz="1950" spc="7" baseline="-21367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&lt;= </a:t>
            </a: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))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do</a:t>
            </a:r>
            <a:endParaRPr sz="2000" dirty="0">
              <a:latin typeface="Consolas"/>
              <a:cs typeface="Consolas"/>
            </a:endParaRPr>
          </a:p>
          <a:p>
            <a:pPr marL="576580" marR="3976370" indent="45720">
              <a:lnSpc>
                <a:spcPts val="2880"/>
              </a:lnSpc>
              <a:spcBef>
                <a:spcPts val="155"/>
              </a:spcBef>
            </a:pP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:=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Allocation</a:t>
            </a:r>
            <a:r>
              <a:rPr sz="1950" baseline="-21367" dirty="0">
                <a:latin typeface="Consolas"/>
                <a:cs typeface="Consolas"/>
              </a:rPr>
              <a:t>i </a:t>
            </a:r>
            <a:r>
              <a:rPr sz="1950" spc="-1050" baseline="-21367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Finish[i]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:=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true</a:t>
            </a:r>
            <a:endParaRPr lang="en-US" sz="2000" dirty="0">
              <a:latin typeface="Consolas"/>
              <a:cs typeface="Consolas"/>
            </a:endParaRPr>
          </a:p>
          <a:p>
            <a:pPr marL="576580" marR="3976370" indent="45720">
              <a:lnSpc>
                <a:spcPts val="2880"/>
              </a:lnSpc>
              <a:spcBef>
                <a:spcPts val="155"/>
              </a:spcBef>
            </a:pPr>
            <a:endParaRPr sz="2000" b="1" dirty="0">
              <a:latin typeface="Consolas"/>
              <a:cs typeface="Consolas"/>
            </a:endParaRPr>
          </a:p>
          <a:p>
            <a:pPr marR="4048760" algn="r">
              <a:lnSpc>
                <a:spcPct val="100000"/>
              </a:lnSpc>
            </a:pPr>
            <a:r>
              <a:rPr lang="en-US" sz="2000" b="1" dirty="0">
                <a:latin typeface="Consolas"/>
                <a:cs typeface="Consolas"/>
              </a:rPr>
              <a:t>i</a:t>
            </a:r>
            <a:r>
              <a:rPr sz="2000" b="1" dirty="0">
                <a:latin typeface="Consolas"/>
                <a:cs typeface="Consolas"/>
              </a:rPr>
              <a:t>f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lang="en-US" dirty="0"/>
              <a:t>∀</a:t>
            </a:r>
            <a:r>
              <a:rPr sz="2000" dirty="0" err="1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Finish[</a:t>
            </a:r>
            <a:r>
              <a:rPr sz="2000" dirty="0" err="1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true)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then</a:t>
            </a:r>
            <a:endParaRPr sz="2000" dirty="0">
              <a:latin typeface="Consolas"/>
              <a:cs typeface="Consolas"/>
            </a:endParaRPr>
          </a:p>
          <a:p>
            <a:pPr marR="4070350" algn="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system</a:t>
            </a:r>
            <a:r>
              <a:rPr sz="20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is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a</a:t>
            </a:r>
            <a:r>
              <a:rPr sz="20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safe</a:t>
            </a:r>
            <a:r>
              <a:rPr sz="2000" spc="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state</a:t>
            </a:r>
            <a:endParaRPr sz="20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else</a:t>
            </a:r>
            <a:endParaRPr sz="2000" dirty="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state</a:t>
            </a:r>
            <a:r>
              <a:rPr sz="20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is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unsafe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1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5680D325-362D-4026-96FA-7630672D2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6789420" cy="653534"/>
          </a:xfrm>
        </p:spPr>
        <p:txBody>
          <a:bodyPr>
            <a:normAutofit/>
          </a:bodyPr>
          <a:lstStyle/>
          <a:p>
            <a:r>
              <a:rPr lang="en-US" altLang="en-US" sz="412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DDD76A68-68F9-4829-9F5D-DD71C1263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3085" y="2314575"/>
            <a:ext cx="6475095" cy="2539157"/>
          </a:xfrm>
        </p:spPr>
        <p:txBody>
          <a:bodyPr/>
          <a:lstStyle/>
          <a:p>
            <a:pPr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300" dirty="0"/>
              <a:t>Five processes: P</a:t>
            </a:r>
            <a:r>
              <a:rPr lang="en-US" altLang="en-US" sz="3300" baseline="-14000" dirty="0"/>
              <a:t>0</a:t>
            </a:r>
            <a:r>
              <a:rPr lang="en-US" altLang="en-US" sz="3300" dirty="0"/>
              <a:t> … P</a:t>
            </a:r>
            <a:r>
              <a:rPr lang="en-US" altLang="en-US" sz="3300" baseline="-14000" dirty="0"/>
              <a:t>4</a:t>
            </a:r>
            <a:r>
              <a:rPr lang="en-US" altLang="en-US" sz="3300" dirty="0"/>
              <a:t> 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300" dirty="0"/>
              <a:t>Three resource types: </a:t>
            </a:r>
          </a:p>
          <a:p>
            <a:pPr lvl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300" dirty="0">
                <a:solidFill>
                  <a:schemeClr val="tx1"/>
                </a:solidFill>
              </a:rPr>
              <a:t>A (10 instances)</a:t>
            </a:r>
          </a:p>
          <a:p>
            <a:pPr lvl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300" dirty="0">
                <a:solidFill>
                  <a:schemeClr val="tx1"/>
                </a:solidFill>
              </a:rPr>
              <a:t>B (5 instances)</a:t>
            </a:r>
          </a:p>
          <a:p>
            <a:pPr lvl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300" dirty="0">
                <a:solidFill>
                  <a:schemeClr val="tx1"/>
                </a:solidFill>
              </a:rPr>
              <a:t>C (7 instances)</a:t>
            </a:r>
            <a:endParaRPr lang="en-US" altLang="en-US" sz="33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4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0E9F4D09-C50B-4292-A4D0-E3DD758F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4435" y="685800"/>
            <a:ext cx="6789420" cy="65353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  <p:graphicFrame>
        <p:nvGraphicFramePr>
          <p:cNvPr id="325637" name="Group 5">
            <a:extLst>
              <a:ext uri="{FF2B5EF4-FFF2-40B4-BE49-F238E27FC236}">
                <a16:creationId xmlns:a16="http://schemas.microsoft.com/office/drawing/2014/main" id="{A71C097D-1D82-4466-A9C6-EEBF6E7E1668}"/>
              </a:ext>
            </a:extLst>
          </p:cNvPr>
          <p:cNvGraphicFramePr>
            <a:graphicFrameLocks noGrp="1"/>
          </p:cNvGraphicFramePr>
          <p:nvPr/>
        </p:nvGraphicFramePr>
        <p:xfrm>
          <a:off x="1697355" y="2817495"/>
          <a:ext cx="1414463" cy="37090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1485601010"/>
                    </a:ext>
                  </a:extLst>
                </a:gridCol>
              </a:tblGrid>
              <a:tr h="1131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8805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42822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563885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45100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55117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6224"/>
                  </a:ext>
                </a:extLst>
              </a:tr>
            </a:tbl>
          </a:graphicData>
        </a:graphic>
      </p:graphicFrame>
      <p:graphicFrame>
        <p:nvGraphicFramePr>
          <p:cNvPr id="325653" name="Group 21">
            <a:extLst>
              <a:ext uri="{FF2B5EF4-FFF2-40B4-BE49-F238E27FC236}">
                <a16:creationId xmlns:a16="http://schemas.microsoft.com/office/drawing/2014/main" id="{676D40EF-AD0F-4C98-B7E2-82EC0F47898D}"/>
              </a:ext>
            </a:extLst>
          </p:cNvPr>
          <p:cNvGraphicFramePr>
            <a:graphicFrameLocks noGrp="1"/>
          </p:cNvGraphicFramePr>
          <p:nvPr/>
        </p:nvGraphicFramePr>
        <p:xfrm>
          <a:off x="6412230" y="2817495"/>
          <a:ext cx="2011680" cy="370903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973062125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3026483217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3429933884"/>
                    </a:ext>
                  </a:extLst>
                </a:gridCol>
              </a:tblGrid>
              <a:tr h="56578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Available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37368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93355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4526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5116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67424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89619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775315"/>
                  </a:ext>
                </a:extLst>
              </a:tr>
            </a:tbl>
          </a:graphicData>
        </a:graphic>
      </p:graphicFrame>
      <p:graphicFrame>
        <p:nvGraphicFramePr>
          <p:cNvPr id="325685" name="Group 53">
            <a:extLst>
              <a:ext uri="{FF2B5EF4-FFF2-40B4-BE49-F238E27FC236}">
                <a16:creationId xmlns:a16="http://schemas.microsoft.com/office/drawing/2014/main" id="{82C50FFC-056D-47B2-9FFB-AEF4E25D89F4}"/>
              </a:ext>
            </a:extLst>
          </p:cNvPr>
          <p:cNvGraphicFramePr>
            <a:graphicFrameLocks noGrp="1"/>
          </p:cNvGraphicFramePr>
          <p:nvPr/>
        </p:nvGraphicFramePr>
        <p:xfrm>
          <a:off x="4589145" y="2817495"/>
          <a:ext cx="1634490" cy="370903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2701959733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354233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6660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661641"/>
                  </a:ext>
                </a:extLst>
              </a:tr>
              <a:tr h="52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706154"/>
                  </a:ext>
                </a:extLst>
              </a:tr>
              <a:tr h="547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8634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45224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22515"/>
                  </a:ext>
                </a:extLst>
              </a:tr>
            </a:tbl>
          </a:graphicData>
        </a:graphic>
      </p:graphicFrame>
      <p:graphicFrame>
        <p:nvGraphicFramePr>
          <p:cNvPr id="325703" name="Group 71">
            <a:extLst>
              <a:ext uri="{FF2B5EF4-FFF2-40B4-BE49-F238E27FC236}">
                <a16:creationId xmlns:a16="http://schemas.microsoft.com/office/drawing/2014/main" id="{B90E3DA3-98DC-4B1E-89B0-986EB4B9FF7A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2817495"/>
          <a:ext cx="1445895" cy="3709035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3234379528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194212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12565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7 5 3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75011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064525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9 0 2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4335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9881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4 3 3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52702"/>
                  </a:ext>
                </a:extLst>
              </a:tr>
            </a:tbl>
          </a:graphicData>
        </a:graphic>
      </p:graphicFrame>
      <p:sp>
        <p:nvSpPr>
          <p:cNvPr id="325721" name="Rectangle 89">
            <a:extLst>
              <a:ext uri="{FF2B5EF4-FFF2-40B4-BE49-F238E27FC236}">
                <a16:creationId xmlns:a16="http://schemas.microsoft.com/office/drawing/2014/main" id="{98B5CE20-C2F9-449F-920A-F31C53CF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90" y="2063116"/>
            <a:ext cx="6789420" cy="6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30" b="1" dirty="0"/>
              <a:t>System state</a:t>
            </a:r>
            <a:r>
              <a:rPr lang="en-US" altLang="en-US" sz="3630" dirty="0"/>
              <a:t>: Is it safe?</a:t>
            </a:r>
          </a:p>
        </p:txBody>
      </p:sp>
    </p:spTree>
    <p:extLst>
      <p:ext uri="{BB962C8B-B14F-4D97-AF65-F5344CB8AC3E}">
        <p14:creationId xmlns:p14="http://schemas.microsoft.com/office/powerpoint/2010/main" val="425963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>
            <a:extLst>
              <a:ext uri="{FF2B5EF4-FFF2-40B4-BE49-F238E27FC236}">
                <a16:creationId xmlns:a16="http://schemas.microsoft.com/office/drawing/2014/main" id="{DF41C492-3CE8-49EB-AF7A-E33529A76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3030" y="2000250"/>
            <a:ext cx="7229475" cy="893834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630" dirty="0" err="1"/>
              <a:t>Need</a:t>
            </a:r>
            <a:r>
              <a:rPr lang="en-US" altLang="en-US" sz="3630" baseline="-14000" dirty="0" err="1"/>
              <a:t>i</a:t>
            </a:r>
            <a:r>
              <a:rPr lang="en-US" altLang="en-US" sz="3630" dirty="0"/>
              <a:t> = Max</a:t>
            </a:r>
            <a:r>
              <a:rPr lang="en-US" altLang="en-US" sz="3630" baseline="-14000" dirty="0"/>
              <a:t>i</a:t>
            </a:r>
            <a:r>
              <a:rPr lang="en-US" altLang="en-US" sz="3630" dirty="0"/>
              <a:t> – </a:t>
            </a:r>
            <a:r>
              <a:rPr lang="en-US" altLang="en-US" sz="3630" dirty="0" err="1"/>
              <a:t>Allocation</a:t>
            </a:r>
            <a:r>
              <a:rPr lang="en-US" altLang="en-US" sz="3630" baseline="-14000" dirty="0" err="1"/>
              <a:t>i</a:t>
            </a:r>
            <a:endParaRPr lang="en-US" altLang="en-US" sz="3630" baseline="-14000" dirty="0"/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630" dirty="0"/>
              <a:t>Need matrix</a:t>
            </a:r>
          </a:p>
        </p:txBody>
      </p:sp>
      <p:graphicFrame>
        <p:nvGraphicFramePr>
          <p:cNvPr id="301103" name="Group 47">
            <a:extLst>
              <a:ext uri="{FF2B5EF4-FFF2-40B4-BE49-F238E27FC236}">
                <a16:creationId xmlns:a16="http://schemas.microsoft.com/office/drawing/2014/main" id="{E4DD77E8-092F-4C90-9071-DCF9D1C87236}"/>
              </a:ext>
            </a:extLst>
          </p:cNvPr>
          <p:cNvGraphicFramePr>
            <a:graphicFrameLocks noGrp="1"/>
          </p:cNvGraphicFramePr>
          <p:nvPr/>
        </p:nvGraphicFramePr>
        <p:xfrm>
          <a:off x="2828925" y="3383281"/>
          <a:ext cx="4086225" cy="3195828"/>
        </p:xfrm>
        <a:graphic>
          <a:graphicData uri="http://schemas.openxmlformats.org/drawingml/2006/table">
            <a:tbl>
              <a:tblPr/>
              <a:tblGrid>
                <a:gridCol w="1769388">
                  <a:extLst>
                    <a:ext uri="{9D8B030D-6E8A-4147-A177-3AD203B41FA5}">
                      <a16:colId xmlns:a16="http://schemas.microsoft.com/office/drawing/2014/main" val="1681704633"/>
                    </a:ext>
                  </a:extLst>
                </a:gridCol>
                <a:gridCol w="737354">
                  <a:extLst>
                    <a:ext uri="{9D8B030D-6E8A-4147-A177-3AD203B41FA5}">
                      <a16:colId xmlns:a16="http://schemas.microsoft.com/office/drawing/2014/main" val="3579412349"/>
                    </a:ext>
                  </a:extLst>
                </a:gridCol>
                <a:gridCol w="789742">
                  <a:extLst>
                    <a:ext uri="{9D8B030D-6E8A-4147-A177-3AD203B41FA5}">
                      <a16:colId xmlns:a16="http://schemas.microsoft.com/office/drawing/2014/main" val="1345965784"/>
                    </a:ext>
                  </a:extLst>
                </a:gridCol>
                <a:gridCol w="789741">
                  <a:extLst>
                    <a:ext uri="{9D8B030D-6E8A-4147-A177-3AD203B41FA5}">
                      <a16:colId xmlns:a16="http://schemas.microsoft.com/office/drawing/2014/main" val="3084044586"/>
                    </a:ext>
                  </a:extLst>
                </a:gridCol>
              </a:tblGrid>
              <a:tr h="5280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79721"/>
                  </a:ext>
                </a:extLst>
              </a:tr>
              <a:tr h="5280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30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715027"/>
                  </a:ext>
                </a:extLst>
              </a:tr>
              <a:tr h="5280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30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51380"/>
                  </a:ext>
                </a:extLst>
              </a:tr>
              <a:tr h="5280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30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13296"/>
                  </a:ext>
                </a:extLst>
              </a:tr>
              <a:tr h="5280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30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16793"/>
                  </a:ext>
                </a:extLst>
              </a:tr>
              <a:tr h="5280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30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487806"/>
                  </a:ext>
                </a:extLst>
              </a:tr>
            </a:tbl>
          </a:graphicData>
        </a:graphic>
      </p:graphicFrame>
      <p:sp>
        <p:nvSpPr>
          <p:cNvPr id="301105" name="Rectangle 49">
            <a:extLst>
              <a:ext uri="{FF2B5EF4-FFF2-40B4-BE49-F238E27FC236}">
                <a16:creationId xmlns:a16="http://schemas.microsoft.com/office/drawing/2014/main" id="{AF577428-4C48-4B60-8C20-12D68EE5F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1174"/>
            <a:ext cx="6789420" cy="653534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3519567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050">
            <a:extLst>
              <a:ext uri="{FF2B5EF4-FFF2-40B4-BE49-F238E27FC236}">
                <a16:creationId xmlns:a16="http://schemas.microsoft.com/office/drawing/2014/main" id="{07CEA6CD-0C3E-4DDE-8F93-57A68DA8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5" y="5960745"/>
            <a:ext cx="7229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2970" dirty="0"/>
              <a:t>Safe Sequence: &lt;&gt;</a:t>
            </a:r>
          </a:p>
        </p:txBody>
      </p:sp>
      <p:graphicFrame>
        <p:nvGraphicFramePr>
          <p:cNvPr id="319492" name="Group 2052">
            <a:extLst>
              <a:ext uri="{FF2B5EF4-FFF2-40B4-BE49-F238E27FC236}">
                <a16:creationId xmlns:a16="http://schemas.microsoft.com/office/drawing/2014/main" id="{B84E6C0F-6139-45B8-9D56-FB6DC90ADF68}"/>
              </a:ext>
            </a:extLst>
          </p:cNvPr>
          <p:cNvGraphicFramePr>
            <a:graphicFrameLocks noGrp="1"/>
          </p:cNvGraphicFramePr>
          <p:nvPr/>
        </p:nvGraphicFramePr>
        <p:xfrm>
          <a:off x="1697355" y="2125980"/>
          <a:ext cx="1414463" cy="37090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1053915182"/>
                    </a:ext>
                  </a:extLst>
                </a:gridCol>
              </a:tblGrid>
              <a:tr h="1131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3999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2432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11220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536395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7015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471021"/>
                  </a:ext>
                </a:extLst>
              </a:tr>
            </a:tbl>
          </a:graphicData>
        </a:graphic>
      </p:graphicFrame>
      <p:graphicFrame>
        <p:nvGraphicFramePr>
          <p:cNvPr id="319508" name="Group 2068">
            <a:extLst>
              <a:ext uri="{FF2B5EF4-FFF2-40B4-BE49-F238E27FC236}">
                <a16:creationId xmlns:a16="http://schemas.microsoft.com/office/drawing/2014/main" id="{F16B523A-E35C-44C7-9EEF-A6E7B57A0AC6}"/>
              </a:ext>
            </a:extLst>
          </p:cNvPr>
          <p:cNvGraphicFramePr>
            <a:graphicFrameLocks noGrp="1"/>
          </p:cNvGraphicFramePr>
          <p:nvPr/>
        </p:nvGraphicFramePr>
        <p:xfrm>
          <a:off x="6412230" y="2125980"/>
          <a:ext cx="2011680" cy="370903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3466240984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68651793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4179436375"/>
                    </a:ext>
                  </a:extLst>
                </a:gridCol>
              </a:tblGrid>
              <a:tr h="56578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02380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55975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88689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039499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25117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371416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00260"/>
                  </a:ext>
                </a:extLst>
              </a:tr>
            </a:tbl>
          </a:graphicData>
        </a:graphic>
      </p:graphicFrame>
      <p:graphicFrame>
        <p:nvGraphicFramePr>
          <p:cNvPr id="319540" name="Group 2100">
            <a:extLst>
              <a:ext uri="{FF2B5EF4-FFF2-40B4-BE49-F238E27FC236}">
                <a16:creationId xmlns:a16="http://schemas.microsoft.com/office/drawing/2014/main" id="{1555AEE3-F2B5-4719-A7D4-137A38ADEBD2}"/>
              </a:ext>
            </a:extLst>
          </p:cNvPr>
          <p:cNvGraphicFramePr>
            <a:graphicFrameLocks noGrp="1"/>
          </p:cNvGraphicFramePr>
          <p:nvPr/>
        </p:nvGraphicFramePr>
        <p:xfrm>
          <a:off x="4589145" y="2125980"/>
          <a:ext cx="1634490" cy="370903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2488843269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51012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4665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39572"/>
                  </a:ext>
                </a:extLst>
              </a:tr>
              <a:tr h="52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97593"/>
                  </a:ext>
                </a:extLst>
              </a:tr>
              <a:tr h="547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6878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78738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648364"/>
                  </a:ext>
                </a:extLst>
              </a:tr>
            </a:tbl>
          </a:graphicData>
        </a:graphic>
      </p:graphicFrame>
      <p:graphicFrame>
        <p:nvGraphicFramePr>
          <p:cNvPr id="319558" name="Group 2118">
            <a:extLst>
              <a:ext uri="{FF2B5EF4-FFF2-40B4-BE49-F238E27FC236}">
                <a16:creationId xmlns:a16="http://schemas.microsoft.com/office/drawing/2014/main" id="{B2454E6F-A9AB-466E-B893-15F79C8E257B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2125980"/>
          <a:ext cx="1445895" cy="3709035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821778164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09942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58076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7 4 3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857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93650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0792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2709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4 3 1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131499"/>
                  </a:ext>
                </a:extLst>
              </a:tr>
            </a:tbl>
          </a:graphicData>
        </a:graphic>
      </p:graphicFrame>
      <p:sp>
        <p:nvSpPr>
          <p:cNvPr id="319576" name="Rectangle 2136">
            <a:extLst>
              <a:ext uri="{FF2B5EF4-FFF2-40B4-BE49-F238E27FC236}">
                <a16:creationId xmlns:a16="http://schemas.microsoft.com/office/drawing/2014/main" id="{2C4C4D86-C4F0-406A-B032-478B392D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" y="609600"/>
            <a:ext cx="6789420" cy="6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12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34540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902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Bridge</a:t>
            </a:r>
            <a:r>
              <a:rPr spc="5" dirty="0"/>
              <a:t> </a:t>
            </a:r>
            <a:r>
              <a:rPr spc="-10" dirty="0"/>
              <a:t>Crossing</a:t>
            </a:r>
            <a:r>
              <a:rPr spc="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4141793"/>
            <a:ext cx="7960359" cy="25774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Traffic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only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one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direction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Each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“half”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the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bridge</a:t>
            </a:r>
            <a:r>
              <a:rPr sz="2100" dirty="0">
                <a:latin typeface="Tahoma"/>
                <a:cs typeface="Tahoma"/>
              </a:rPr>
              <a:t> can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viewed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as</a:t>
            </a:r>
            <a:r>
              <a:rPr sz="2100" dirty="0">
                <a:latin typeface="Tahoma"/>
                <a:cs typeface="Tahoma"/>
              </a:rPr>
              <a:t> 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If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 </a:t>
            </a:r>
            <a:r>
              <a:rPr sz="2100" spc="-5" dirty="0">
                <a:latin typeface="Tahoma"/>
                <a:cs typeface="Tahoma"/>
              </a:rPr>
              <a:t>occurs,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5" dirty="0">
                <a:latin typeface="Tahoma"/>
                <a:cs typeface="Tahoma"/>
              </a:rPr>
              <a:t> be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resolved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cars </a:t>
            </a:r>
            <a:r>
              <a:rPr sz="2100" spc="-5" dirty="0">
                <a:latin typeface="Tahoma"/>
                <a:cs typeface="Tahoma"/>
              </a:rPr>
              <a:t>back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up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preempt </a:t>
            </a:r>
            <a:r>
              <a:rPr sz="2100" spc="-6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resources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rollback</a:t>
            </a:r>
            <a:r>
              <a:rPr sz="2100" spc="-5" dirty="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Several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cars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may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have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backed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up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Starvation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 possible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600" y="2052827"/>
            <a:ext cx="6248400" cy="477520"/>
            <a:chOff x="1752600" y="2052827"/>
            <a:chExt cx="6248400" cy="477520"/>
          </a:xfrm>
        </p:grpSpPr>
        <p:sp>
          <p:nvSpPr>
            <p:cNvPr id="5" name="object 5"/>
            <p:cNvSpPr/>
            <p:nvPr/>
          </p:nvSpPr>
          <p:spPr>
            <a:xfrm>
              <a:off x="1752600" y="2052840"/>
              <a:ext cx="6248400" cy="477520"/>
            </a:xfrm>
            <a:custGeom>
              <a:avLst/>
              <a:gdLst/>
              <a:ahLst/>
              <a:cxnLst/>
              <a:rect l="l" t="t" r="r" b="b"/>
              <a:pathLst>
                <a:path w="6248400" h="477519">
                  <a:moveTo>
                    <a:pt x="4422648" y="38100"/>
                  </a:moveTo>
                  <a:lnTo>
                    <a:pt x="4418076" y="30480"/>
                  </a:lnTo>
                  <a:lnTo>
                    <a:pt x="3810000" y="381635"/>
                  </a:lnTo>
                  <a:lnTo>
                    <a:pt x="3810000" y="381000"/>
                  </a:lnTo>
                  <a:lnTo>
                    <a:pt x="2439022" y="381000"/>
                  </a:lnTo>
                  <a:lnTo>
                    <a:pt x="1831848" y="1511"/>
                  </a:lnTo>
                  <a:lnTo>
                    <a:pt x="1828800" y="6578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0655"/>
                  </a:lnTo>
                  <a:lnTo>
                    <a:pt x="1828800" y="10655"/>
                  </a:lnTo>
                  <a:lnTo>
                    <a:pt x="1828800" y="10096"/>
                  </a:lnTo>
                  <a:lnTo>
                    <a:pt x="2436863" y="390144"/>
                  </a:lnTo>
                  <a:lnTo>
                    <a:pt x="2438400" y="387591"/>
                  </a:lnTo>
                  <a:lnTo>
                    <a:pt x="2438400" y="391668"/>
                  </a:lnTo>
                  <a:lnTo>
                    <a:pt x="3810000" y="391668"/>
                  </a:lnTo>
                  <a:lnTo>
                    <a:pt x="3810000" y="385064"/>
                  </a:lnTo>
                  <a:lnTo>
                    <a:pt x="3813048" y="390144"/>
                  </a:lnTo>
                  <a:lnTo>
                    <a:pt x="4422648" y="38100"/>
                  </a:lnTo>
                  <a:close/>
                </a:path>
                <a:path w="6248400" h="477519">
                  <a:moveTo>
                    <a:pt x="5234927" y="210312"/>
                  </a:moveTo>
                  <a:lnTo>
                    <a:pt x="5225783" y="210312"/>
                  </a:lnTo>
                  <a:lnTo>
                    <a:pt x="5225783" y="219456"/>
                  </a:lnTo>
                  <a:lnTo>
                    <a:pt x="5225783" y="467868"/>
                  </a:lnTo>
                  <a:lnTo>
                    <a:pt x="4777727" y="467868"/>
                  </a:lnTo>
                  <a:lnTo>
                    <a:pt x="4777727" y="219456"/>
                  </a:lnTo>
                  <a:lnTo>
                    <a:pt x="5225783" y="219456"/>
                  </a:lnTo>
                  <a:lnTo>
                    <a:pt x="5225783" y="210312"/>
                  </a:lnTo>
                  <a:lnTo>
                    <a:pt x="4768583" y="210312"/>
                  </a:lnTo>
                  <a:lnTo>
                    <a:pt x="4768583" y="477012"/>
                  </a:lnTo>
                  <a:lnTo>
                    <a:pt x="5234927" y="477012"/>
                  </a:lnTo>
                  <a:lnTo>
                    <a:pt x="5234927" y="472440"/>
                  </a:lnTo>
                  <a:lnTo>
                    <a:pt x="5234927" y="467868"/>
                  </a:lnTo>
                  <a:lnTo>
                    <a:pt x="5234927" y="219456"/>
                  </a:lnTo>
                  <a:lnTo>
                    <a:pt x="5234927" y="214884"/>
                  </a:lnTo>
                  <a:lnTo>
                    <a:pt x="5234927" y="210312"/>
                  </a:lnTo>
                  <a:close/>
                </a:path>
                <a:path w="6248400" h="477519">
                  <a:moveTo>
                    <a:pt x="6248400" y="19812"/>
                  </a:moveTo>
                  <a:lnTo>
                    <a:pt x="4419600" y="19812"/>
                  </a:lnTo>
                  <a:lnTo>
                    <a:pt x="4419600" y="28956"/>
                  </a:lnTo>
                  <a:lnTo>
                    <a:pt x="6248400" y="28956"/>
                  </a:lnTo>
                  <a:lnTo>
                    <a:pt x="624840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0067" y="2305811"/>
              <a:ext cx="104139" cy="181610"/>
            </a:xfrm>
            <a:custGeom>
              <a:avLst/>
              <a:gdLst/>
              <a:ahLst/>
              <a:cxnLst/>
              <a:rect l="l" t="t" r="r" b="b"/>
              <a:pathLst>
                <a:path w="104140" h="181610">
                  <a:moveTo>
                    <a:pt x="103632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103632" y="0"/>
                  </a:lnTo>
                  <a:lnTo>
                    <a:pt x="103632" y="181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5496" y="2263152"/>
              <a:ext cx="1028700" cy="266700"/>
            </a:xfrm>
            <a:custGeom>
              <a:avLst/>
              <a:gdLst/>
              <a:ahLst/>
              <a:cxnLst/>
              <a:rect l="l" t="t" r="r" b="b"/>
              <a:pathLst>
                <a:path w="1028700" h="266700">
                  <a:moveTo>
                    <a:pt x="114300" y="38100"/>
                  </a:moveTo>
                  <a:lnTo>
                    <a:pt x="103632" y="38100"/>
                  </a:lnTo>
                  <a:lnTo>
                    <a:pt x="103632" y="47244"/>
                  </a:lnTo>
                  <a:lnTo>
                    <a:pt x="103632" y="219456"/>
                  </a:lnTo>
                  <a:lnTo>
                    <a:pt x="9144" y="219456"/>
                  </a:lnTo>
                  <a:lnTo>
                    <a:pt x="9144" y="47244"/>
                  </a:lnTo>
                  <a:lnTo>
                    <a:pt x="103632" y="47244"/>
                  </a:lnTo>
                  <a:lnTo>
                    <a:pt x="103632" y="38100"/>
                  </a:lnTo>
                  <a:lnTo>
                    <a:pt x="0" y="381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224028"/>
                  </a:lnTo>
                  <a:lnTo>
                    <a:pt x="114300" y="219456"/>
                  </a:lnTo>
                  <a:lnTo>
                    <a:pt x="114300" y="47244"/>
                  </a:lnTo>
                  <a:lnTo>
                    <a:pt x="114300" y="42672"/>
                  </a:lnTo>
                  <a:lnTo>
                    <a:pt x="114300" y="38100"/>
                  </a:lnTo>
                  <a:close/>
                </a:path>
                <a:path w="1028700" h="266700">
                  <a:moveTo>
                    <a:pt x="1028700" y="0"/>
                  </a:moveTo>
                  <a:lnTo>
                    <a:pt x="1018032" y="0"/>
                  </a:lnTo>
                  <a:lnTo>
                    <a:pt x="1018032" y="9144"/>
                  </a:lnTo>
                  <a:lnTo>
                    <a:pt x="1018032" y="257556"/>
                  </a:lnTo>
                  <a:lnTo>
                    <a:pt x="571500" y="257556"/>
                  </a:lnTo>
                  <a:lnTo>
                    <a:pt x="571500" y="9144"/>
                  </a:lnTo>
                  <a:lnTo>
                    <a:pt x="1018032" y="9144"/>
                  </a:lnTo>
                  <a:lnTo>
                    <a:pt x="1018032" y="0"/>
                  </a:lnTo>
                  <a:lnTo>
                    <a:pt x="560832" y="0"/>
                  </a:lnTo>
                  <a:lnTo>
                    <a:pt x="560832" y="266700"/>
                  </a:lnTo>
                  <a:lnTo>
                    <a:pt x="1028700" y="266700"/>
                  </a:lnTo>
                  <a:lnTo>
                    <a:pt x="1028700" y="262128"/>
                  </a:lnTo>
                  <a:lnTo>
                    <a:pt x="1028700" y="257556"/>
                  </a:lnTo>
                  <a:lnTo>
                    <a:pt x="1028700" y="9144"/>
                  </a:lnTo>
                  <a:lnTo>
                    <a:pt x="1028700" y="4572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0" y="2305811"/>
              <a:ext cx="105410" cy="181610"/>
            </a:xfrm>
            <a:custGeom>
              <a:avLst/>
              <a:gdLst/>
              <a:ahLst/>
              <a:cxnLst/>
              <a:rect l="l" t="t" r="r" b="b"/>
              <a:pathLst>
                <a:path w="105409" h="181610">
                  <a:moveTo>
                    <a:pt x="105155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105155" y="0"/>
                  </a:lnTo>
                  <a:lnTo>
                    <a:pt x="105155" y="181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0628" y="2301240"/>
              <a:ext cx="114300" cy="190500"/>
            </a:xfrm>
            <a:custGeom>
              <a:avLst/>
              <a:gdLst/>
              <a:ahLst/>
              <a:cxnLst/>
              <a:rect l="l" t="t" r="r" b="b"/>
              <a:pathLst>
                <a:path w="114300" h="190500">
                  <a:moveTo>
                    <a:pt x="11430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181356"/>
                  </a:lnTo>
                  <a:lnTo>
                    <a:pt x="4572" y="181356"/>
                  </a:lnTo>
                  <a:lnTo>
                    <a:pt x="10668" y="185928"/>
                  </a:lnTo>
                  <a:lnTo>
                    <a:pt x="114300" y="185928"/>
                  </a:lnTo>
                  <a:lnTo>
                    <a:pt x="114300" y="190500"/>
                  </a:lnTo>
                  <a:close/>
                </a:path>
                <a:path w="114300" h="190500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14300" h="190500">
                  <a:moveTo>
                    <a:pt x="105156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05156" y="4572"/>
                  </a:lnTo>
                  <a:lnTo>
                    <a:pt x="105156" y="9144"/>
                  </a:lnTo>
                  <a:close/>
                </a:path>
                <a:path w="114300" h="190500">
                  <a:moveTo>
                    <a:pt x="105156" y="185928"/>
                  </a:moveTo>
                  <a:lnTo>
                    <a:pt x="105156" y="4572"/>
                  </a:lnTo>
                  <a:lnTo>
                    <a:pt x="109728" y="9144"/>
                  </a:lnTo>
                  <a:lnTo>
                    <a:pt x="114300" y="9144"/>
                  </a:lnTo>
                  <a:lnTo>
                    <a:pt x="114300" y="181356"/>
                  </a:lnTo>
                  <a:lnTo>
                    <a:pt x="109728" y="181356"/>
                  </a:lnTo>
                  <a:lnTo>
                    <a:pt x="105156" y="185928"/>
                  </a:lnTo>
                  <a:close/>
                </a:path>
                <a:path w="114300" h="190500">
                  <a:moveTo>
                    <a:pt x="114300" y="9144"/>
                  </a:moveTo>
                  <a:lnTo>
                    <a:pt x="109728" y="9144"/>
                  </a:lnTo>
                  <a:lnTo>
                    <a:pt x="105156" y="4572"/>
                  </a:lnTo>
                  <a:lnTo>
                    <a:pt x="114300" y="4572"/>
                  </a:lnTo>
                  <a:lnTo>
                    <a:pt x="114300" y="9144"/>
                  </a:lnTo>
                  <a:close/>
                </a:path>
                <a:path w="114300" h="190500">
                  <a:moveTo>
                    <a:pt x="10668" y="185928"/>
                  </a:moveTo>
                  <a:lnTo>
                    <a:pt x="4572" y="181356"/>
                  </a:lnTo>
                  <a:lnTo>
                    <a:pt x="10668" y="181356"/>
                  </a:lnTo>
                  <a:lnTo>
                    <a:pt x="10668" y="185928"/>
                  </a:lnTo>
                  <a:close/>
                </a:path>
                <a:path w="114300" h="190500">
                  <a:moveTo>
                    <a:pt x="105156" y="185928"/>
                  </a:moveTo>
                  <a:lnTo>
                    <a:pt x="10668" y="185928"/>
                  </a:lnTo>
                  <a:lnTo>
                    <a:pt x="10668" y="181356"/>
                  </a:lnTo>
                  <a:lnTo>
                    <a:pt x="105156" y="181356"/>
                  </a:lnTo>
                  <a:lnTo>
                    <a:pt x="105156" y="185928"/>
                  </a:lnTo>
                  <a:close/>
                </a:path>
                <a:path w="114300" h="190500">
                  <a:moveTo>
                    <a:pt x="114300" y="185928"/>
                  </a:moveTo>
                  <a:lnTo>
                    <a:pt x="105156" y="185928"/>
                  </a:lnTo>
                  <a:lnTo>
                    <a:pt x="109728" y="181356"/>
                  </a:lnTo>
                  <a:lnTo>
                    <a:pt x="114300" y="181356"/>
                  </a:lnTo>
                  <a:lnTo>
                    <a:pt x="114300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2600" y="3015996"/>
            <a:ext cx="6248400" cy="419100"/>
            <a:chOff x="1752600" y="3015996"/>
            <a:chExt cx="6248400" cy="419100"/>
          </a:xfrm>
        </p:grpSpPr>
        <p:sp>
          <p:nvSpPr>
            <p:cNvPr id="11" name="object 11"/>
            <p:cNvSpPr/>
            <p:nvPr/>
          </p:nvSpPr>
          <p:spPr>
            <a:xfrm>
              <a:off x="1752600" y="3016008"/>
              <a:ext cx="6248400" cy="419100"/>
            </a:xfrm>
            <a:custGeom>
              <a:avLst/>
              <a:gdLst/>
              <a:ahLst/>
              <a:cxnLst/>
              <a:rect l="l" t="t" r="r" b="b"/>
              <a:pathLst>
                <a:path w="6248400" h="419100">
                  <a:moveTo>
                    <a:pt x="1568183" y="0"/>
                  </a:moveTo>
                  <a:lnTo>
                    <a:pt x="1557515" y="0"/>
                  </a:lnTo>
                  <a:lnTo>
                    <a:pt x="1557515" y="9144"/>
                  </a:lnTo>
                  <a:lnTo>
                    <a:pt x="1557515" y="256032"/>
                  </a:lnTo>
                  <a:lnTo>
                    <a:pt x="1110983" y="256032"/>
                  </a:lnTo>
                  <a:lnTo>
                    <a:pt x="1110983" y="9144"/>
                  </a:lnTo>
                  <a:lnTo>
                    <a:pt x="1557515" y="9144"/>
                  </a:lnTo>
                  <a:lnTo>
                    <a:pt x="1557515" y="0"/>
                  </a:lnTo>
                  <a:lnTo>
                    <a:pt x="1100315" y="0"/>
                  </a:lnTo>
                  <a:lnTo>
                    <a:pt x="1100315" y="266700"/>
                  </a:lnTo>
                  <a:lnTo>
                    <a:pt x="1568183" y="266700"/>
                  </a:lnTo>
                  <a:lnTo>
                    <a:pt x="1568183" y="260604"/>
                  </a:lnTo>
                  <a:lnTo>
                    <a:pt x="1568183" y="256032"/>
                  </a:lnTo>
                  <a:lnTo>
                    <a:pt x="1568183" y="9144"/>
                  </a:lnTo>
                  <a:lnTo>
                    <a:pt x="1568183" y="4572"/>
                  </a:lnTo>
                  <a:lnTo>
                    <a:pt x="1568183" y="0"/>
                  </a:lnTo>
                  <a:close/>
                </a:path>
                <a:path w="6248400" h="419100">
                  <a:moveTo>
                    <a:pt x="4422648" y="381000"/>
                  </a:moveTo>
                  <a:lnTo>
                    <a:pt x="3813048" y="28943"/>
                  </a:lnTo>
                  <a:lnTo>
                    <a:pt x="3810000" y="34036"/>
                  </a:lnTo>
                  <a:lnTo>
                    <a:pt x="3810000" y="27419"/>
                  </a:lnTo>
                  <a:lnTo>
                    <a:pt x="2438400" y="27419"/>
                  </a:lnTo>
                  <a:lnTo>
                    <a:pt x="2438400" y="31508"/>
                  </a:lnTo>
                  <a:lnTo>
                    <a:pt x="2436863" y="28943"/>
                  </a:lnTo>
                  <a:lnTo>
                    <a:pt x="1828800" y="408990"/>
                  </a:lnTo>
                  <a:lnTo>
                    <a:pt x="1828800" y="408419"/>
                  </a:lnTo>
                  <a:lnTo>
                    <a:pt x="0" y="408419"/>
                  </a:lnTo>
                  <a:lnTo>
                    <a:pt x="0" y="419100"/>
                  </a:lnTo>
                  <a:lnTo>
                    <a:pt x="1828800" y="419100"/>
                  </a:lnTo>
                  <a:lnTo>
                    <a:pt x="1828800" y="412508"/>
                  </a:lnTo>
                  <a:lnTo>
                    <a:pt x="1831848" y="417576"/>
                  </a:lnTo>
                  <a:lnTo>
                    <a:pt x="2439009" y="38100"/>
                  </a:lnTo>
                  <a:lnTo>
                    <a:pt x="3810000" y="38100"/>
                  </a:lnTo>
                  <a:lnTo>
                    <a:pt x="3810000" y="37465"/>
                  </a:lnTo>
                  <a:lnTo>
                    <a:pt x="4418076" y="388620"/>
                  </a:lnTo>
                  <a:lnTo>
                    <a:pt x="4422648" y="381000"/>
                  </a:lnTo>
                  <a:close/>
                </a:path>
                <a:path w="6248400" h="419100">
                  <a:moveTo>
                    <a:pt x="6248400" y="390144"/>
                  </a:moveTo>
                  <a:lnTo>
                    <a:pt x="4419600" y="390144"/>
                  </a:lnTo>
                  <a:lnTo>
                    <a:pt x="4419600" y="399275"/>
                  </a:lnTo>
                  <a:lnTo>
                    <a:pt x="6248400" y="399275"/>
                  </a:lnTo>
                  <a:lnTo>
                    <a:pt x="6248400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6767" y="3058667"/>
              <a:ext cx="104139" cy="180340"/>
            </a:xfrm>
            <a:custGeom>
              <a:avLst/>
              <a:gdLst/>
              <a:ahLst/>
              <a:cxnLst/>
              <a:rect l="l" t="t" r="r" b="b"/>
              <a:pathLst>
                <a:path w="104139" h="180339">
                  <a:moveTo>
                    <a:pt x="103632" y="179832"/>
                  </a:moveTo>
                  <a:lnTo>
                    <a:pt x="0" y="179832"/>
                  </a:lnTo>
                  <a:lnTo>
                    <a:pt x="0" y="0"/>
                  </a:lnTo>
                  <a:lnTo>
                    <a:pt x="103632" y="0"/>
                  </a:lnTo>
                  <a:lnTo>
                    <a:pt x="103632" y="179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2196" y="3054096"/>
              <a:ext cx="114300" cy="190500"/>
            </a:xfrm>
            <a:custGeom>
              <a:avLst/>
              <a:gdLst/>
              <a:ahLst/>
              <a:cxnLst/>
              <a:rect l="l" t="t" r="r" b="b"/>
              <a:pathLst>
                <a:path w="114300" h="190500">
                  <a:moveTo>
                    <a:pt x="11430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79831"/>
                  </a:lnTo>
                  <a:lnTo>
                    <a:pt x="4572" y="179831"/>
                  </a:lnTo>
                  <a:lnTo>
                    <a:pt x="9144" y="184404"/>
                  </a:lnTo>
                  <a:lnTo>
                    <a:pt x="114300" y="184404"/>
                  </a:lnTo>
                  <a:lnTo>
                    <a:pt x="114300" y="190500"/>
                  </a:lnTo>
                  <a:close/>
                </a:path>
                <a:path w="114300" h="19050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14300" h="190500">
                  <a:moveTo>
                    <a:pt x="103632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03632" y="4572"/>
                  </a:lnTo>
                  <a:lnTo>
                    <a:pt x="103632" y="9144"/>
                  </a:lnTo>
                  <a:close/>
                </a:path>
                <a:path w="114300" h="190500">
                  <a:moveTo>
                    <a:pt x="103632" y="184404"/>
                  </a:moveTo>
                  <a:lnTo>
                    <a:pt x="103632" y="4572"/>
                  </a:lnTo>
                  <a:lnTo>
                    <a:pt x="108204" y="9144"/>
                  </a:lnTo>
                  <a:lnTo>
                    <a:pt x="114300" y="9144"/>
                  </a:lnTo>
                  <a:lnTo>
                    <a:pt x="114300" y="179831"/>
                  </a:lnTo>
                  <a:lnTo>
                    <a:pt x="108204" y="179831"/>
                  </a:lnTo>
                  <a:lnTo>
                    <a:pt x="103632" y="184404"/>
                  </a:lnTo>
                  <a:close/>
                </a:path>
                <a:path w="114300" h="190500">
                  <a:moveTo>
                    <a:pt x="114300" y="9144"/>
                  </a:moveTo>
                  <a:lnTo>
                    <a:pt x="108204" y="9144"/>
                  </a:lnTo>
                  <a:lnTo>
                    <a:pt x="103632" y="4572"/>
                  </a:lnTo>
                  <a:lnTo>
                    <a:pt x="114300" y="4572"/>
                  </a:lnTo>
                  <a:lnTo>
                    <a:pt x="114300" y="9144"/>
                  </a:lnTo>
                  <a:close/>
                </a:path>
                <a:path w="114300" h="190500">
                  <a:moveTo>
                    <a:pt x="9144" y="184404"/>
                  </a:moveTo>
                  <a:lnTo>
                    <a:pt x="4572" y="179831"/>
                  </a:lnTo>
                  <a:lnTo>
                    <a:pt x="9144" y="179831"/>
                  </a:lnTo>
                  <a:lnTo>
                    <a:pt x="9144" y="184404"/>
                  </a:lnTo>
                  <a:close/>
                </a:path>
                <a:path w="114300" h="190500">
                  <a:moveTo>
                    <a:pt x="103632" y="184404"/>
                  </a:moveTo>
                  <a:lnTo>
                    <a:pt x="9144" y="184404"/>
                  </a:lnTo>
                  <a:lnTo>
                    <a:pt x="9144" y="179831"/>
                  </a:lnTo>
                  <a:lnTo>
                    <a:pt x="103632" y="179831"/>
                  </a:lnTo>
                  <a:lnTo>
                    <a:pt x="103632" y="184404"/>
                  </a:lnTo>
                  <a:close/>
                </a:path>
                <a:path w="114300" h="190500">
                  <a:moveTo>
                    <a:pt x="114300" y="184404"/>
                  </a:moveTo>
                  <a:lnTo>
                    <a:pt x="103632" y="184404"/>
                  </a:lnTo>
                  <a:lnTo>
                    <a:pt x="108204" y="179831"/>
                  </a:lnTo>
                  <a:lnTo>
                    <a:pt x="114300" y="179831"/>
                  </a:lnTo>
                  <a:lnTo>
                    <a:pt x="114300" y="184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5167" y="2724911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5311" y="2715768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35196" y="2586227"/>
            <a:ext cx="466725" cy="266700"/>
            <a:chOff x="4235196" y="2586227"/>
            <a:chExt cx="466725" cy="266700"/>
          </a:xfrm>
        </p:grpSpPr>
        <p:sp>
          <p:nvSpPr>
            <p:cNvPr id="17" name="object 17"/>
            <p:cNvSpPr/>
            <p:nvPr/>
          </p:nvSpPr>
          <p:spPr>
            <a:xfrm>
              <a:off x="4235196" y="2586227"/>
              <a:ext cx="466725" cy="266700"/>
            </a:xfrm>
            <a:custGeom>
              <a:avLst/>
              <a:gdLst/>
              <a:ahLst/>
              <a:cxnLst/>
              <a:rect l="l" t="t" r="r" b="b"/>
              <a:pathLst>
                <a:path w="466725" h="266700">
                  <a:moveTo>
                    <a:pt x="46634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466344" y="0"/>
                  </a:lnTo>
                  <a:lnTo>
                    <a:pt x="466344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257556"/>
                  </a:lnTo>
                  <a:lnTo>
                    <a:pt x="4572" y="257556"/>
                  </a:lnTo>
                  <a:lnTo>
                    <a:pt x="9144" y="262128"/>
                  </a:lnTo>
                  <a:lnTo>
                    <a:pt x="466344" y="262128"/>
                  </a:lnTo>
                  <a:lnTo>
                    <a:pt x="466344" y="266700"/>
                  </a:lnTo>
                  <a:close/>
                </a:path>
                <a:path w="466725" h="266700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466725" h="266700">
                  <a:moveTo>
                    <a:pt x="457200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457200" y="4572"/>
                  </a:lnTo>
                  <a:lnTo>
                    <a:pt x="457200" y="10668"/>
                  </a:lnTo>
                  <a:close/>
                </a:path>
                <a:path w="466725" h="266700">
                  <a:moveTo>
                    <a:pt x="457200" y="262128"/>
                  </a:moveTo>
                  <a:lnTo>
                    <a:pt x="457200" y="4572"/>
                  </a:lnTo>
                  <a:lnTo>
                    <a:pt x="461772" y="10668"/>
                  </a:lnTo>
                  <a:lnTo>
                    <a:pt x="466344" y="10668"/>
                  </a:lnTo>
                  <a:lnTo>
                    <a:pt x="466344" y="257556"/>
                  </a:lnTo>
                  <a:lnTo>
                    <a:pt x="461772" y="257556"/>
                  </a:lnTo>
                  <a:lnTo>
                    <a:pt x="457200" y="262128"/>
                  </a:lnTo>
                  <a:close/>
                </a:path>
                <a:path w="466725" h="266700">
                  <a:moveTo>
                    <a:pt x="466344" y="10668"/>
                  </a:moveTo>
                  <a:lnTo>
                    <a:pt x="461772" y="10668"/>
                  </a:lnTo>
                  <a:lnTo>
                    <a:pt x="457200" y="4572"/>
                  </a:lnTo>
                  <a:lnTo>
                    <a:pt x="466344" y="4572"/>
                  </a:lnTo>
                  <a:lnTo>
                    <a:pt x="466344" y="10668"/>
                  </a:lnTo>
                  <a:close/>
                </a:path>
                <a:path w="466725" h="266700">
                  <a:moveTo>
                    <a:pt x="9144" y="262128"/>
                  </a:moveTo>
                  <a:lnTo>
                    <a:pt x="4572" y="257556"/>
                  </a:lnTo>
                  <a:lnTo>
                    <a:pt x="9144" y="257556"/>
                  </a:lnTo>
                  <a:lnTo>
                    <a:pt x="9144" y="262128"/>
                  </a:lnTo>
                  <a:close/>
                </a:path>
                <a:path w="466725" h="266700">
                  <a:moveTo>
                    <a:pt x="457200" y="262128"/>
                  </a:moveTo>
                  <a:lnTo>
                    <a:pt x="9144" y="262128"/>
                  </a:lnTo>
                  <a:lnTo>
                    <a:pt x="9144" y="257556"/>
                  </a:lnTo>
                  <a:lnTo>
                    <a:pt x="457200" y="257556"/>
                  </a:lnTo>
                  <a:lnTo>
                    <a:pt x="457200" y="262128"/>
                  </a:lnTo>
                  <a:close/>
                </a:path>
                <a:path w="466725" h="266700">
                  <a:moveTo>
                    <a:pt x="466344" y="262128"/>
                  </a:moveTo>
                  <a:lnTo>
                    <a:pt x="457200" y="262128"/>
                  </a:lnTo>
                  <a:lnTo>
                    <a:pt x="461772" y="257556"/>
                  </a:lnTo>
                  <a:lnTo>
                    <a:pt x="466344" y="257556"/>
                  </a:lnTo>
                  <a:lnTo>
                    <a:pt x="466344" y="26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77511" y="2628899"/>
              <a:ext cx="105410" cy="181610"/>
            </a:xfrm>
            <a:custGeom>
              <a:avLst/>
              <a:gdLst/>
              <a:ahLst/>
              <a:cxnLst/>
              <a:rect l="l" t="t" r="r" b="b"/>
              <a:pathLst>
                <a:path w="105410" h="181610">
                  <a:moveTo>
                    <a:pt x="105156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105156" y="0"/>
                  </a:lnTo>
                  <a:lnTo>
                    <a:pt x="105156" y="1813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2940" y="2624327"/>
              <a:ext cx="114300" cy="190500"/>
            </a:xfrm>
            <a:custGeom>
              <a:avLst/>
              <a:gdLst/>
              <a:ahLst/>
              <a:cxnLst/>
              <a:rect l="l" t="t" r="r" b="b"/>
              <a:pathLst>
                <a:path w="114300" h="190500">
                  <a:moveTo>
                    <a:pt x="11430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181356"/>
                  </a:lnTo>
                  <a:lnTo>
                    <a:pt x="4572" y="181356"/>
                  </a:lnTo>
                  <a:lnTo>
                    <a:pt x="9144" y="185928"/>
                  </a:lnTo>
                  <a:lnTo>
                    <a:pt x="114300" y="185928"/>
                  </a:lnTo>
                  <a:lnTo>
                    <a:pt x="114300" y="190500"/>
                  </a:lnTo>
                  <a:close/>
                </a:path>
                <a:path w="114300" h="190500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114300" h="190500">
                  <a:moveTo>
                    <a:pt x="105156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105156" y="4572"/>
                  </a:lnTo>
                  <a:lnTo>
                    <a:pt x="105156" y="10668"/>
                  </a:lnTo>
                  <a:close/>
                </a:path>
                <a:path w="114300" h="190500">
                  <a:moveTo>
                    <a:pt x="105156" y="185928"/>
                  </a:moveTo>
                  <a:lnTo>
                    <a:pt x="105156" y="4572"/>
                  </a:lnTo>
                  <a:lnTo>
                    <a:pt x="109728" y="10668"/>
                  </a:lnTo>
                  <a:lnTo>
                    <a:pt x="114300" y="10668"/>
                  </a:lnTo>
                  <a:lnTo>
                    <a:pt x="114300" y="181356"/>
                  </a:lnTo>
                  <a:lnTo>
                    <a:pt x="109728" y="181356"/>
                  </a:lnTo>
                  <a:lnTo>
                    <a:pt x="105156" y="185928"/>
                  </a:lnTo>
                  <a:close/>
                </a:path>
                <a:path w="114300" h="190500">
                  <a:moveTo>
                    <a:pt x="114300" y="10668"/>
                  </a:moveTo>
                  <a:lnTo>
                    <a:pt x="109728" y="10668"/>
                  </a:lnTo>
                  <a:lnTo>
                    <a:pt x="105156" y="4572"/>
                  </a:lnTo>
                  <a:lnTo>
                    <a:pt x="114300" y="4572"/>
                  </a:lnTo>
                  <a:lnTo>
                    <a:pt x="114300" y="10668"/>
                  </a:lnTo>
                  <a:close/>
                </a:path>
                <a:path w="114300" h="190500">
                  <a:moveTo>
                    <a:pt x="9144" y="185928"/>
                  </a:moveTo>
                  <a:lnTo>
                    <a:pt x="4572" y="181356"/>
                  </a:lnTo>
                  <a:lnTo>
                    <a:pt x="9144" y="181356"/>
                  </a:lnTo>
                  <a:lnTo>
                    <a:pt x="9144" y="185928"/>
                  </a:lnTo>
                  <a:close/>
                </a:path>
                <a:path w="114300" h="190500">
                  <a:moveTo>
                    <a:pt x="105156" y="185928"/>
                  </a:moveTo>
                  <a:lnTo>
                    <a:pt x="9144" y="185928"/>
                  </a:lnTo>
                  <a:lnTo>
                    <a:pt x="9144" y="181356"/>
                  </a:lnTo>
                  <a:lnTo>
                    <a:pt x="105156" y="181356"/>
                  </a:lnTo>
                  <a:lnTo>
                    <a:pt x="105156" y="185928"/>
                  </a:lnTo>
                  <a:close/>
                </a:path>
                <a:path w="114300" h="190500">
                  <a:moveTo>
                    <a:pt x="114300" y="185928"/>
                  </a:moveTo>
                  <a:lnTo>
                    <a:pt x="105156" y="185928"/>
                  </a:lnTo>
                  <a:lnTo>
                    <a:pt x="109728" y="181356"/>
                  </a:lnTo>
                  <a:lnTo>
                    <a:pt x="114300" y="181356"/>
                  </a:lnTo>
                  <a:lnTo>
                    <a:pt x="114300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59095" y="2586227"/>
            <a:ext cx="466725" cy="266700"/>
            <a:chOff x="4959095" y="2586227"/>
            <a:chExt cx="466725" cy="266700"/>
          </a:xfrm>
        </p:grpSpPr>
        <p:sp>
          <p:nvSpPr>
            <p:cNvPr id="21" name="object 21"/>
            <p:cNvSpPr/>
            <p:nvPr/>
          </p:nvSpPr>
          <p:spPr>
            <a:xfrm>
              <a:off x="4959095" y="2586227"/>
              <a:ext cx="466725" cy="266700"/>
            </a:xfrm>
            <a:custGeom>
              <a:avLst/>
              <a:gdLst/>
              <a:ahLst/>
              <a:cxnLst/>
              <a:rect l="l" t="t" r="r" b="b"/>
              <a:pathLst>
                <a:path w="466725" h="266700">
                  <a:moveTo>
                    <a:pt x="46634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466344" y="0"/>
                  </a:lnTo>
                  <a:lnTo>
                    <a:pt x="466344" y="4572"/>
                  </a:lnTo>
                  <a:lnTo>
                    <a:pt x="9143" y="4572"/>
                  </a:lnTo>
                  <a:lnTo>
                    <a:pt x="4571" y="10668"/>
                  </a:lnTo>
                  <a:lnTo>
                    <a:pt x="9143" y="10668"/>
                  </a:lnTo>
                  <a:lnTo>
                    <a:pt x="9143" y="257556"/>
                  </a:lnTo>
                  <a:lnTo>
                    <a:pt x="4571" y="257556"/>
                  </a:lnTo>
                  <a:lnTo>
                    <a:pt x="9143" y="262128"/>
                  </a:lnTo>
                  <a:lnTo>
                    <a:pt x="466344" y="262128"/>
                  </a:lnTo>
                  <a:lnTo>
                    <a:pt x="466344" y="266700"/>
                  </a:lnTo>
                  <a:close/>
                </a:path>
                <a:path w="466725" h="266700">
                  <a:moveTo>
                    <a:pt x="9143" y="10668"/>
                  </a:moveTo>
                  <a:lnTo>
                    <a:pt x="4571" y="10668"/>
                  </a:lnTo>
                  <a:lnTo>
                    <a:pt x="9143" y="4572"/>
                  </a:lnTo>
                  <a:lnTo>
                    <a:pt x="9143" y="10668"/>
                  </a:lnTo>
                  <a:close/>
                </a:path>
                <a:path w="466725" h="266700">
                  <a:moveTo>
                    <a:pt x="457200" y="10668"/>
                  </a:moveTo>
                  <a:lnTo>
                    <a:pt x="9143" y="10668"/>
                  </a:lnTo>
                  <a:lnTo>
                    <a:pt x="9143" y="4572"/>
                  </a:lnTo>
                  <a:lnTo>
                    <a:pt x="457200" y="4572"/>
                  </a:lnTo>
                  <a:lnTo>
                    <a:pt x="457200" y="10668"/>
                  </a:lnTo>
                  <a:close/>
                </a:path>
                <a:path w="466725" h="266700">
                  <a:moveTo>
                    <a:pt x="457200" y="262128"/>
                  </a:moveTo>
                  <a:lnTo>
                    <a:pt x="457200" y="4572"/>
                  </a:lnTo>
                  <a:lnTo>
                    <a:pt x="461772" y="10668"/>
                  </a:lnTo>
                  <a:lnTo>
                    <a:pt x="466344" y="10668"/>
                  </a:lnTo>
                  <a:lnTo>
                    <a:pt x="466344" y="257556"/>
                  </a:lnTo>
                  <a:lnTo>
                    <a:pt x="461772" y="257556"/>
                  </a:lnTo>
                  <a:lnTo>
                    <a:pt x="457200" y="262128"/>
                  </a:lnTo>
                  <a:close/>
                </a:path>
                <a:path w="466725" h="266700">
                  <a:moveTo>
                    <a:pt x="466344" y="10668"/>
                  </a:moveTo>
                  <a:lnTo>
                    <a:pt x="461772" y="10668"/>
                  </a:lnTo>
                  <a:lnTo>
                    <a:pt x="457200" y="4572"/>
                  </a:lnTo>
                  <a:lnTo>
                    <a:pt x="466344" y="4572"/>
                  </a:lnTo>
                  <a:lnTo>
                    <a:pt x="466344" y="10668"/>
                  </a:lnTo>
                  <a:close/>
                </a:path>
                <a:path w="466725" h="266700">
                  <a:moveTo>
                    <a:pt x="9143" y="262128"/>
                  </a:moveTo>
                  <a:lnTo>
                    <a:pt x="4571" y="257556"/>
                  </a:lnTo>
                  <a:lnTo>
                    <a:pt x="9143" y="257556"/>
                  </a:lnTo>
                  <a:lnTo>
                    <a:pt x="9143" y="262128"/>
                  </a:lnTo>
                  <a:close/>
                </a:path>
                <a:path w="466725" h="266700">
                  <a:moveTo>
                    <a:pt x="457200" y="262128"/>
                  </a:moveTo>
                  <a:lnTo>
                    <a:pt x="9143" y="262128"/>
                  </a:lnTo>
                  <a:lnTo>
                    <a:pt x="9143" y="257556"/>
                  </a:lnTo>
                  <a:lnTo>
                    <a:pt x="457200" y="257556"/>
                  </a:lnTo>
                  <a:lnTo>
                    <a:pt x="457200" y="262128"/>
                  </a:lnTo>
                  <a:close/>
                </a:path>
                <a:path w="466725" h="266700">
                  <a:moveTo>
                    <a:pt x="466344" y="262128"/>
                  </a:moveTo>
                  <a:lnTo>
                    <a:pt x="457200" y="262128"/>
                  </a:lnTo>
                  <a:lnTo>
                    <a:pt x="461772" y="257556"/>
                  </a:lnTo>
                  <a:lnTo>
                    <a:pt x="466344" y="257556"/>
                  </a:lnTo>
                  <a:lnTo>
                    <a:pt x="466344" y="26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77967" y="2628899"/>
              <a:ext cx="104139" cy="181610"/>
            </a:xfrm>
            <a:custGeom>
              <a:avLst/>
              <a:gdLst/>
              <a:ahLst/>
              <a:cxnLst/>
              <a:rect l="l" t="t" r="r" b="b"/>
              <a:pathLst>
                <a:path w="104139" h="181610">
                  <a:moveTo>
                    <a:pt x="103632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103632" y="0"/>
                  </a:lnTo>
                  <a:lnTo>
                    <a:pt x="103632" y="1813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3396" y="2624327"/>
              <a:ext cx="114300" cy="190500"/>
            </a:xfrm>
            <a:custGeom>
              <a:avLst/>
              <a:gdLst/>
              <a:ahLst/>
              <a:cxnLst/>
              <a:rect l="l" t="t" r="r" b="b"/>
              <a:pathLst>
                <a:path w="114300" h="190500">
                  <a:moveTo>
                    <a:pt x="11430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181356"/>
                  </a:lnTo>
                  <a:lnTo>
                    <a:pt x="4572" y="181356"/>
                  </a:lnTo>
                  <a:lnTo>
                    <a:pt x="9144" y="185928"/>
                  </a:lnTo>
                  <a:lnTo>
                    <a:pt x="114300" y="185928"/>
                  </a:lnTo>
                  <a:lnTo>
                    <a:pt x="114300" y="190500"/>
                  </a:lnTo>
                  <a:close/>
                </a:path>
                <a:path w="114300" h="190500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114300" h="190500">
                  <a:moveTo>
                    <a:pt x="103632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103632" y="4572"/>
                  </a:lnTo>
                  <a:lnTo>
                    <a:pt x="103632" y="10668"/>
                  </a:lnTo>
                  <a:close/>
                </a:path>
                <a:path w="114300" h="190500">
                  <a:moveTo>
                    <a:pt x="103632" y="185928"/>
                  </a:moveTo>
                  <a:lnTo>
                    <a:pt x="103632" y="4572"/>
                  </a:lnTo>
                  <a:lnTo>
                    <a:pt x="108204" y="10668"/>
                  </a:lnTo>
                  <a:lnTo>
                    <a:pt x="114300" y="10668"/>
                  </a:lnTo>
                  <a:lnTo>
                    <a:pt x="114300" y="181356"/>
                  </a:lnTo>
                  <a:lnTo>
                    <a:pt x="108204" y="181356"/>
                  </a:lnTo>
                  <a:lnTo>
                    <a:pt x="103632" y="185928"/>
                  </a:lnTo>
                  <a:close/>
                </a:path>
                <a:path w="114300" h="190500">
                  <a:moveTo>
                    <a:pt x="114300" y="10668"/>
                  </a:moveTo>
                  <a:lnTo>
                    <a:pt x="108204" y="10668"/>
                  </a:lnTo>
                  <a:lnTo>
                    <a:pt x="103632" y="4572"/>
                  </a:lnTo>
                  <a:lnTo>
                    <a:pt x="114300" y="4572"/>
                  </a:lnTo>
                  <a:lnTo>
                    <a:pt x="114300" y="10668"/>
                  </a:lnTo>
                  <a:close/>
                </a:path>
                <a:path w="114300" h="190500">
                  <a:moveTo>
                    <a:pt x="9144" y="185928"/>
                  </a:moveTo>
                  <a:lnTo>
                    <a:pt x="4572" y="181356"/>
                  </a:lnTo>
                  <a:lnTo>
                    <a:pt x="9144" y="181356"/>
                  </a:lnTo>
                  <a:lnTo>
                    <a:pt x="9144" y="185928"/>
                  </a:lnTo>
                  <a:close/>
                </a:path>
                <a:path w="114300" h="190500">
                  <a:moveTo>
                    <a:pt x="103632" y="185928"/>
                  </a:moveTo>
                  <a:lnTo>
                    <a:pt x="9144" y="185928"/>
                  </a:lnTo>
                  <a:lnTo>
                    <a:pt x="9144" y="181356"/>
                  </a:lnTo>
                  <a:lnTo>
                    <a:pt x="103632" y="181356"/>
                  </a:lnTo>
                  <a:lnTo>
                    <a:pt x="103632" y="185928"/>
                  </a:lnTo>
                  <a:close/>
                </a:path>
                <a:path w="114300" h="190500">
                  <a:moveTo>
                    <a:pt x="114300" y="185928"/>
                  </a:moveTo>
                  <a:lnTo>
                    <a:pt x="103632" y="185928"/>
                  </a:lnTo>
                  <a:lnTo>
                    <a:pt x="108204" y="181356"/>
                  </a:lnTo>
                  <a:lnTo>
                    <a:pt x="114300" y="181356"/>
                  </a:lnTo>
                  <a:lnTo>
                    <a:pt x="114300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5" name="Group 3">
            <a:extLst>
              <a:ext uri="{FF2B5EF4-FFF2-40B4-BE49-F238E27FC236}">
                <a16:creationId xmlns:a16="http://schemas.microsoft.com/office/drawing/2014/main" id="{5243B8B4-5BAF-4822-84BA-3F3C168268B2}"/>
              </a:ext>
            </a:extLst>
          </p:cNvPr>
          <p:cNvGraphicFramePr>
            <a:graphicFrameLocks noGrp="1"/>
          </p:cNvGraphicFramePr>
          <p:nvPr/>
        </p:nvGraphicFramePr>
        <p:xfrm>
          <a:off x="1697355" y="2125980"/>
          <a:ext cx="1414463" cy="37090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3069661513"/>
                    </a:ext>
                  </a:extLst>
                </a:gridCol>
              </a:tblGrid>
              <a:tr h="1131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07080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8607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046530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20882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9977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791331"/>
                  </a:ext>
                </a:extLst>
              </a:tr>
            </a:tbl>
          </a:graphicData>
        </a:graphic>
      </p:graphicFrame>
      <p:graphicFrame>
        <p:nvGraphicFramePr>
          <p:cNvPr id="320531" name="Group 19">
            <a:extLst>
              <a:ext uri="{FF2B5EF4-FFF2-40B4-BE49-F238E27FC236}">
                <a16:creationId xmlns:a16="http://schemas.microsoft.com/office/drawing/2014/main" id="{FECFDE3C-7168-4D62-84D5-3FBAE41C16C3}"/>
              </a:ext>
            </a:extLst>
          </p:cNvPr>
          <p:cNvGraphicFramePr>
            <a:graphicFrameLocks noGrp="1"/>
          </p:cNvGraphicFramePr>
          <p:nvPr/>
        </p:nvGraphicFramePr>
        <p:xfrm>
          <a:off x="6412230" y="2125980"/>
          <a:ext cx="2011680" cy="370903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131083265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503868565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849728671"/>
                    </a:ext>
                  </a:extLst>
                </a:gridCol>
              </a:tblGrid>
              <a:tr h="56578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0696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1838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85083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01911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547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31117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818084"/>
                  </a:ext>
                </a:extLst>
              </a:tr>
            </a:tbl>
          </a:graphicData>
        </a:graphic>
      </p:graphicFrame>
      <p:graphicFrame>
        <p:nvGraphicFramePr>
          <p:cNvPr id="320563" name="Group 51">
            <a:extLst>
              <a:ext uri="{FF2B5EF4-FFF2-40B4-BE49-F238E27FC236}">
                <a16:creationId xmlns:a16="http://schemas.microsoft.com/office/drawing/2014/main" id="{9A7DEBDD-86F6-442D-A593-4616C90CF2B8}"/>
              </a:ext>
            </a:extLst>
          </p:cNvPr>
          <p:cNvGraphicFramePr>
            <a:graphicFrameLocks noGrp="1"/>
          </p:cNvGraphicFramePr>
          <p:nvPr/>
        </p:nvGraphicFramePr>
        <p:xfrm>
          <a:off x="4589145" y="2125980"/>
          <a:ext cx="1634490" cy="370903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1693336717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18286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00245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358334"/>
                  </a:ext>
                </a:extLst>
              </a:tr>
              <a:tr h="52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09118"/>
                  </a:ext>
                </a:extLst>
              </a:tr>
              <a:tr h="547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53436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723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997896"/>
                  </a:ext>
                </a:extLst>
              </a:tr>
            </a:tbl>
          </a:graphicData>
        </a:graphic>
      </p:graphicFrame>
      <p:graphicFrame>
        <p:nvGraphicFramePr>
          <p:cNvPr id="320581" name="Group 69">
            <a:extLst>
              <a:ext uri="{FF2B5EF4-FFF2-40B4-BE49-F238E27FC236}">
                <a16:creationId xmlns:a16="http://schemas.microsoft.com/office/drawing/2014/main" id="{1C5E18F0-36BC-4509-AF77-E38EBFD00F6F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2125980"/>
          <a:ext cx="1445895" cy="3709035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2405237800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175988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1383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7 4 3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1258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23265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71828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83187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4 3 1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95130"/>
                  </a:ext>
                </a:extLst>
              </a:tr>
            </a:tbl>
          </a:graphicData>
        </a:graphic>
      </p:graphicFrame>
      <p:sp>
        <p:nvSpPr>
          <p:cNvPr id="320599" name="Rectangle 87">
            <a:extLst>
              <a:ext uri="{FF2B5EF4-FFF2-40B4-BE49-F238E27FC236}">
                <a16:creationId xmlns:a16="http://schemas.microsoft.com/office/drawing/2014/main" id="{8BC8588F-4D67-4DB9-BB86-AAF99295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5" y="5960745"/>
            <a:ext cx="7229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2970" dirty="0"/>
              <a:t>Safe Sequence: &lt; P1&gt;</a:t>
            </a:r>
          </a:p>
        </p:txBody>
      </p:sp>
      <p:sp>
        <p:nvSpPr>
          <p:cNvPr id="320600" name="Rectangle 88">
            <a:extLst>
              <a:ext uri="{FF2B5EF4-FFF2-40B4-BE49-F238E27FC236}">
                <a16:creationId xmlns:a16="http://schemas.microsoft.com/office/drawing/2014/main" id="{A679C327-66AA-4183-9A2D-A5390228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6789420" cy="6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12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480409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9" name="Group 3">
            <a:extLst>
              <a:ext uri="{FF2B5EF4-FFF2-40B4-BE49-F238E27FC236}">
                <a16:creationId xmlns:a16="http://schemas.microsoft.com/office/drawing/2014/main" id="{E5E5F804-4F77-400A-A258-11C67325210B}"/>
              </a:ext>
            </a:extLst>
          </p:cNvPr>
          <p:cNvGraphicFramePr>
            <a:graphicFrameLocks noGrp="1"/>
          </p:cNvGraphicFramePr>
          <p:nvPr/>
        </p:nvGraphicFramePr>
        <p:xfrm>
          <a:off x="1697355" y="2125980"/>
          <a:ext cx="1414463" cy="37090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1336156020"/>
                    </a:ext>
                  </a:extLst>
                </a:gridCol>
              </a:tblGrid>
              <a:tr h="1131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39093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0399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4503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8193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7928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50737"/>
                  </a:ext>
                </a:extLst>
              </a:tr>
            </a:tbl>
          </a:graphicData>
        </a:graphic>
      </p:graphicFrame>
      <p:graphicFrame>
        <p:nvGraphicFramePr>
          <p:cNvPr id="321555" name="Group 19">
            <a:extLst>
              <a:ext uri="{FF2B5EF4-FFF2-40B4-BE49-F238E27FC236}">
                <a16:creationId xmlns:a16="http://schemas.microsoft.com/office/drawing/2014/main" id="{46FC8DA8-2DBA-4F67-A3A1-0CC5C06BB863}"/>
              </a:ext>
            </a:extLst>
          </p:cNvPr>
          <p:cNvGraphicFramePr>
            <a:graphicFrameLocks noGrp="1"/>
          </p:cNvGraphicFramePr>
          <p:nvPr/>
        </p:nvGraphicFramePr>
        <p:xfrm>
          <a:off x="6412230" y="2125980"/>
          <a:ext cx="2011680" cy="370903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288636149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5527365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1354946108"/>
                    </a:ext>
                  </a:extLst>
                </a:gridCol>
              </a:tblGrid>
              <a:tr h="56578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760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66108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86077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436119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06001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073836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344142"/>
                  </a:ext>
                </a:extLst>
              </a:tr>
            </a:tbl>
          </a:graphicData>
        </a:graphic>
      </p:graphicFrame>
      <p:graphicFrame>
        <p:nvGraphicFramePr>
          <p:cNvPr id="321587" name="Group 51">
            <a:extLst>
              <a:ext uri="{FF2B5EF4-FFF2-40B4-BE49-F238E27FC236}">
                <a16:creationId xmlns:a16="http://schemas.microsoft.com/office/drawing/2014/main" id="{380098C9-2FA3-4A5D-AE0B-96F6D1D5BFE9}"/>
              </a:ext>
            </a:extLst>
          </p:cNvPr>
          <p:cNvGraphicFramePr>
            <a:graphicFrameLocks noGrp="1"/>
          </p:cNvGraphicFramePr>
          <p:nvPr/>
        </p:nvGraphicFramePr>
        <p:xfrm>
          <a:off x="4589145" y="2125980"/>
          <a:ext cx="1634490" cy="370903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575655184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68215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69692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76064"/>
                  </a:ext>
                </a:extLst>
              </a:tr>
              <a:tr h="52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198634"/>
                  </a:ext>
                </a:extLst>
              </a:tr>
              <a:tr h="547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3887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08200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4435"/>
                  </a:ext>
                </a:extLst>
              </a:tr>
            </a:tbl>
          </a:graphicData>
        </a:graphic>
      </p:graphicFrame>
      <p:graphicFrame>
        <p:nvGraphicFramePr>
          <p:cNvPr id="321605" name="Group 69">
            <a:extLst>
              <a:ext uri="{FF2B5EF4-FFF2-40B4-BE49-F238E27FC236}">
                <a16:creationId xmlns:a16="http://schemas.microsoft.com/office/drawing/2014/main" id="{4C2A447C-FF5F-47A9-BF74-320E35B5EDE1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2125980"/>
          <a:ext cx="1445895" cy="3709035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3851959666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570475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86226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7 4 3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40464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507406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3536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04016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4 3 1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202972"/>
                  </a:ext>
                </a:extLst>
              </a:tr>
            </a:tbl>
          </a:graphicData>
        </a:graphic>
      </p:graphicFrame>
      <p:sp>
        <p:nvSpPr>
          <p:cNvPr id="321623" name="Rectangle 87">
            <a:extLst>
              <a:ext uri="{FF2B5EF4-FFF2-40B4-BE49-F238E27FC236}">
                <a16:creationId xmlns:a16="http://schemas.microsoft.com/office/drawing/2014/main" id="{A03A39E8-7DE9-4928-B312-B560150A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5" y="5960745"/>
            <a:ext cx="7229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2970" dirty="0"/>
              <a:t>Safe Sequence: &lt; P1, P3&gt;</a:t>
            </a:r>
          </a:p>
        </p:txBody>
      </p:sp>
      <p:sp>
        <p:nvSpPr>
          <p:cNvPr id="321624" name="Rectangle 88">
            <a:extLst>
              <a:ext uri="{FF2B5EF4-FFF2-40B4-BE49-F238E27FC236}">
                <a16:creationId xmlns:a16="http://schemas.microsoft.com/office/drawing/2014/main" id="{E24BB29D-686E-49A9-BBDC-7D19541C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35" y="609600"/>
            <a:ext cx="6789420" cy="6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12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323242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3" name="Group 1027">
            <a:extLst>
              <a:ext uri="{FF2B5EF4-FFF2-40B4-BE49-F238E27FC236}">
                <a16:creationId xmlns:a16="http://schemas.microsoft.com/office/drawing/2014/main" id="{D2CE617B-BC8C-4F3C-BB91-CD8F7F3ED3CD}"/>
              </a:ext>
            </a:extLst>
          </p:cNvPr>
          <p:cNvGraphicFramePr>
            <a:graphicFrameLocks noGrp="1"/>
          </p:cNvGraphicFramePr>
          <p:nvPr/>
        </p:nvGraphicFramePr>
        <p:xfrm>
          <a:off x="1697355" y="2125980"/>
          <a:ext cx="1414463" cy="37090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279469649"/>
                    </a:ext>
                  </a:extLst>
                </a:gridCol>
              </a:tblGrid>
              <a:tr h="1131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81597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81214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804371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49095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88586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39906"/>
                  </a:ext>
                </a:extLst>
              </a:tr>
            </a:tbl>
          </a:graphicData>
        </a:graphic>
      </p:graphicFrame>
      <p:graphicFrame>
        <p:nvGraphicFramePr>
          <p:cNvPr id="322579" name="Group 1043">
            <a:extLst>
              <a:ext uri="{FF2B5EF4-FFF2-40B4-BE49-F238E27FC236}">
                <a16:creationId xmlns:a16="http://schemas.microsoft.com/office/drawing/2014/main" id="{BE2FC7B9-2426-417F-9C24-2B3EAE0BA2C4}"/>
              </a:ext>
            </a:extLst>
          </p:cNvPr>
          <p:cNvGraphicFramePr>
            <a:graphicFrameLocks noGrp="1"/>
          </p:cNvGraphicFramePr>
          <p:nvPr/>
        </p:nvGraphicFramePr>
        <p:xfrm>
          <a:off x="6412230" y="2125980"/>
          <a:ext cx="2011680" cy="370903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98407069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78882383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3793225385"/>
                    </a:ext>
                  </a:extLst>
                </a:gridCol>
              </a:tblGrid>
              <a:tr h="56578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0547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18106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86050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1774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853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5071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62911"/>
                  </a:ext>
                </a:extLst>
              </a:tr>
            </a:tbl>
          </a:graphicData>
        </a:graphic>
      </p:graphicFrame>
      <p:graphicFrame>
        <p:nvGraphicFramePr>
          <p:cNvPr id="322611" name="Group 1075">
            <a:extLst>
              <a:ext uri="{FF2B5EF4-FFF2-40B4-BE49-F238E27FC236}">
                <a16:creationId xmlns:a16="http://schemas.microsoft.com/office/drawing/2014/main" id="{454301DC-EED5-488B-BF69-A2CC5A64CFF7}"/>
              </a:ext>
            </a:extLst>
          </p:cNvPr>
          <p:cNvGraphicFramePr>
            <a:graphicFrameLocks noGrp="1"/>
          </p:cNvGraphicFramePr>
          <p:nvPr/>
        </p:nvGraphicFramePr>
        <p:xfrm>
          <a:off x="4589145" y="2125980"/>
          <a:ext cx="1634490" cy="370903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377642488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042188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87040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28489"/>
                  </a:ext>
                </a:extLst>
              </a:tr>
              <a:tr h="52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460904"/>
                  </a:ext>
                </a:extLst>
              </a:tr>
              <a:tr h="547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5072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53541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896945"/>
                  </a:ext>
                </a:extLst>
              </a:tr>
            </a:tbl>
          </a:graphicData>
        </a:graphic>
      </p:graphicFrame>
      <p:graphicFrame>
        <p:nvGraphicFramePr>
          <p:cNvPr id="322629" name="Group 1093">
            <a:extLst>
              <a:ext uri="{FF2B5EF4-FFF2-40B4-BE49-F238E27FC236}">
                <a16:creationId xmlns:a16="http://schemas.microsoft.com/office/drawing/2014/main" id="{B64601A9-F99A-40B5-8221-BE4019198080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2125980"/>
          <a:ext cx="1445895" cy="3709035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4011264384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82650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02357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7 4 3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7244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95814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8537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55349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4 3 1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15891"/>
                  </a:ext>
                </a:extLst>
              </a:tr>
            </a:tbl>
          </a:graphicData>
        </a:graphic>
      </p:graphicFrame>
      <p:sp>
        <p:nvSpPr>
          <p:cNvPr id="322647" name="Rectangle 1111">
            <a:extLst>
              <a:ext uri="{FF2B5EF4-FFF2-40B4-BE49-F238E27FC236}">
                <a16:creationId xmlns:a16="http://schemas.microsoft.com/office/drawing/2014/main" id="{898E32DE-863F-4485-AEDC-CE6A71B6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5" y="6023610"/>
            <a:ext cx="7229475" cy="5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2970" dirty="0"/>
              <a:t>Safe Sequence: &lt; P1, P3, P4 &gt;</a:t>
            </a:r>
          </a:p>
        </p:txBody>
      </p:sp>
      <p:sp>
        <p:nvSpPr>
          <p:cNvPr id="322648" name="Rectangle 1112">
            <a:extLst>
              <a:ext uri="{FF2B5EF4-FFF2-40B4-BE49-F238E27FC236}">
                <a16:creationId xmlns:a16="http://schemas.microsoft.com/office/drawing/2014/main" id="{B8191FB0-348E-4682-A200-FEA17724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85800"/>
            <a:ext cx="6789420" cy="6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420770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7" name="Group 3">
            <a:extLst>
              <a:ext uri="{FF2B5EF4-FFF2-40B4-BE49-F238E27FC236}">
                <a16:creationId xmlns:a16="http://schemas.microsoft.com/office/drawing/2014/main" id="{A71D9A12-2043-4999-B22C-EA9C1BDDAE18}"/>
              </a:ext>
            </a:extLst>
          </p:cNvPr>
          <p:cNvGraphicFramePr>
            <a:graphicFrameLocks noGrp="1"/>
          </p:cNvGraphicFramePr>
          <p:nvPr/>
        </p:nvGraphicFramePr>
        <p:xfrm>
          <a:off x="1697355" y="2125980"/>
          <a:ext cx="1414463" cy="37090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3267525991"/>
                    </a:ext>
                  </a:extLst>
                </a:gridCol>
              </a:tblGrid>
              <a:tr h="1131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1108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40622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03498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206501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04051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600" b="0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0609"/>
                  </a:ext>
                </a:extLst>
              </a:tr>
            </a:tbl>
          </a:graphicData>
        </a:graphic>
      </p:graphicFrame>
      <p:graphicFrame>
        <p:nvGraphicFramePr>
          <p:cNvPr id="323603" name="Group 19">
            <a:extLst>
              <a:ext uri="{FF2B5EF4-FFF2-40B4-BE49-F238E27FC236}">
                <a16:creationId xmlns:a16="http://schemas.microsoft.com/office/drawing/2014/main" id="{87755D4E-7920-4C16-A297-84E73A0A0C5E}"/>
              </a:ext>
            </a:extLst>
          </p:cNvPr>
          <p:cNvGraphicFramePr>
            <a:graphicFrameLocks noGrp="1"/>
          </p:cNvGraphicFramePr>
          <p:nvPr/>
        </p:nvGraphicFramePr>
        <p:xfrm>
          <a:off x="6412230" y="2125980"/>
          <a:ext cx="2011680" cy="370903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99630983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3568047859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680995968"/>
                    </a:ext>
                  </a:extLst>
                </a:gridCol>
              </a:tblGrid>
              <a:tr h="56578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03621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76222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3216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15673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26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14363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5438" marR="75438" marT="37719" marB="37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848740"/>
                  </a:ext>
                </a:extLst>
              </a:tr>
            </a:tbl>
          </a:graphicData>
        </a:graphic>
      </p:graphicFrame>
      <p:graphicFrame>
        <p:nvGraphicFramePr>
          <p:cNvPr id="323635" name="Group 51">
            <a:extLst>
              <a:ext uri="{FF2B5EF4-FFF2-40B4-BE49-F238E27FC236}">
                <a16:creationId xmlns:a16="http://schemas.microsoft.com/office/drawing/2014/main" id="{11032697-0A8D-4FC4-AD80-2981579998B9}"/>
              </a:ext>
            </a:extLst>
          </p:cNvPr>
          <p:cNvGraphicFramePr>
            <a:graphicFrameLocks noGrp="1"/>
          </p:cNvGraphicFramePr>
          <p:nvPr/>
        </p:nvGraphicFramePr>
        <p:xfrm>
          <a:off x="4589145" y="2125980"/>
          <a:ext cx="1634490" cy="370903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617478016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13986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14208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10876"/>
                  </a:ext>
                </a:extLst>
              </a:tr>
              <a:tr h="52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921351"/>
                  </a:ext>
                </a:extLst>
              </a:tr>
              <a:tr h="547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72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78848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50461"/>
                  </a:ext>
                </a:extLst>
              </a:tr>
            </a:tbl>
          </a:graphicData>
        </a:graphic>
      </p:graphicFrame>
      <p:graphicFrame>
        <p:nvGraphicFramePr>
          <p:cNvPr id="323653" name="Group 69">
            <a:extLst>
              <a:ext uri="{FF2B5EF4-FFF2-40B4-BE49-F238E27FC236}">
                <a16:creationId xmlns:a16="http://schemas.microsoft.com/office/drawing/2014/main" id="{4B2BE931-279A-49B4-B1AF-634D582AF3F2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2125980"/>
          <a:ext cx="1445895" cy="3709035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794820364"/>
                    </a:ext>
                  </a:extLst>
                </a:gridCol>
              </a:tblGrid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48208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B  C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00844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7 4 3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42130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1 2 2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017629"/>
                  </a:ext>
                </a:extLst>
              </a:tr>
              <a:tr h="565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6 0 0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70926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1662"/>
                  </a:ext>
                </a:extLst>
              </a:tr>
              <a:tr h="502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4 3 1</a:t>
                      </a:r>
                    </a:p>
                  </a:txBody>
                  <a:tcPr marL="75438" marR="75438" marT="37719" marB="37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50250"/>
                  </a:ext>
                </a:extLst>
              </a:tr>
            </a:tbl>
          </a:graphicData>
        </a:graphic>
      </p:graphicFrame>
      <p:sp>
        <p:nvSpPr>
          <p:cNvPr id="323671" name="Rectangle 87">
            <a:extLst>
              <a:ext uri="{FF2B5EF4-FFF2-40B4-BE49-F238E27FC236}">
                <a16:creationId xmlns:a16="http://schemas.microsoft.com/office/drawing/2014/main" id="{A01353A7-D446-40D3-A997-C4FE3B4F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5" y="6023610"/>
            <a:ext cx="7229475" cy="5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2970" dirty="0"/>
              <a:t>Safe Sequence: &lt;P1, P3, P4, P0,P2&gt;</a:t>
            </a:r>
          </a:p>
        </p:txBody>
      </p:sp>
      <p:sp>
        <p:nvSpPr>
          <p:cNvPr id="323672" name="Rectangle 88">
            <a:extLst>
              <a:ext uri="{FF2B5EF4-FFF2-40B4-BE49-F238E27FC236}">
                <a16:creationId xmlns:a16="http://schemas.microsoft.com/office/drawing/2014/main" id="{591913B6-832C-4BD8-A0BF-3896CA38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35" y="609600"/>
            <a:ext cx="6789420" cy="6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276234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377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3904" algn="l"/>
              </a:tabLst>
            </a:pPr>
            <a:r>
              <a:rPr spc="-5" dirty="0"/>
              <a:t>Banker’s</a:t>
            </a:r>
            <a:r>
              <a:rPr spc="45" dirty="0"/>
              <a:t> </a:t>
            </a:r>
            <a:r>
              <a:rPr spc="-5" dirty="0"/>
              <a:t>Algorithm:	Resource</a:t>
            </a:r>
            <a:r>
              <a:rPr spc="-4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20495" y="2086355"/>
            <a:ext cx="8219440" cy="4041775"/>
          </a:xfrm>
          <a:custGeom>
            <a:avLst/>
            <a:gdLst/>
            <a:ahLst/>
            <a:cxnLst/>
            <a:rect l="l" t="t" r="r" b="b"/>
            <a:pathLst>
              <a:path w="8219440" h="4041775">
                <a:moveTo>
                  <a:pt x="8218932" y="4041648"/>
                </a:moveTo>
                <a:lnTo>
                  <a:pt x="0" y="4041648"/>
                </a:lnTo>
                <a:lnTo>
                  <a:pt x="0" y="0"/>
                </a:lnTo>
                <a:lnTo>
                  <a:pt x="8218932" y="0"/>
                </a:lnTo>
                <a:lnTo>
                  <a:pt x="821893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032503"/>
                </a:lnTo>
                <a:lnTo>
                  <a:pt x="4572" y="4032503"/>
                </a:lnTo>
                <a:lnTo>
                  <a:pt x="9144" y="4037076"/>
                </a:lnTo>
                <a:lnTo>
                  <a:pt x="8218932" y="4037076"/>
                </a:lnTo>
                <a:lnTo>
                  <a:pt x="8218932" y="4041648"/>
                </a:lnTo>
                <a:close/>
              </a:path>
              <a:path w="8219440" h="404177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219440" h="4041775">
                <a:moveTo>
                  <a:pt x="82082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208264" y="4572"/>
                </a:lnTo>
                <a:lnTo>
                  <a:pt x="8208264" y="9144"/>
                </a:lnTo>
                <a:close/>
              </a:path>
              <a:path w="8219440" h="4041775">
                <a:moveTo>
                  <a:pt x="8208264" y="4037076"/>
                </a:moveTo>
                <a:lnTo>
                  <a:pt x="8208264" y="4572"/>
                </a:lnTo>
                <a:lnTo>
                  <a:pt x="8214360" y="9144"/>
                </a:lnTo>
                <a:lnTo>
                  <a:pt x="8218932" y="9144"/>
                </a:lnTo>
                <a:lnTo>
                  <a:pt x="8218932" y="4032503"/>
                </a:lnTo>
                <a:lnTo>
                  <a:pt x="8214360" y="4032503"/>
                </a:lnTo>
                <a:lnTo>
                  <a:pt x="8208264" y="4037076"/>
                </a:lnTo>
                <a:close/>
              </a:path>
              <a:path w="8219440" h="4041775">
                <a:moveTo>
                  <a:pt x="8218932" y="9144"/>
                </a:moveTo>
                <a:lnTo>
                  <a:pt x="8214360" y="9144"/>
                </a:lnTo>
                <a:lnTo>
                  <a:pt x="8208264" y="4572"/>
                </a:lnTo>
                <a:lnTo>
                  <a:pt x="8218932" y="4572"/>
                </a:lnTo>
                <a:lnTo>
                  <a:pt x="8218932" y="9144"/>
                </a:lnTo>
                <a:close/>
              </a:path>
              <a:path w="8219440" h="4041775">
                <a:moveTo>
                  <a:pt x="9144" y="4037076"/>
                </a:moveTo>
                <a:lnTo>
                  <a:pt x="4572" y="4032503"/>
                </a:lnTo>
                <a:lnTo>
                  <a:pt x="9144" y="4032503"/>
                </a:lnTo>
                <a:lnTo>
                  <a:pt x="9144" y="4037076"/>
                </a:lnTo>
                <a:close/>
              </a:path>
              <a:path w="8219440" h="4041775">
                <a:moveTo>
                  <a:pt x="8208264" y="4037076"/>
                </a:moveTo>
                <a:lnTo>
                  <a:pt x="9144" y="4037076"/>
                </a:lnTo>
                <a:lnTo>
                  <a:pt x="9144" y="4032503"/>
                </a:lnTo>
                <a:lnTo>
                  <a:pt x="8208264" y="4032503"/>
                </a:lnTo>
                <a:lnTo>
                  <a:pt x="8208264" y="4037076"/>
                </a:lnTo>
                <a:close/>
              </a:path>
              <a:path w="8219440" h="4041775">
                <a:moveTo>
                  <a:pt x="8218932" y="4037076"/>
                </a:moveTo>
                <a:lnTo>
                  <a:pt x="8208264" y="4037076"/>
                </a:lnTo>
                <a:lnTo>
                  <a:pt x="8214360" y="4032503"/>
                </a:lnTo>
                <a:lnTo>
                  <a:pt x="8218932" y="4032503"/>
                </a:lnTo>
                <a:lnTo>
                  <a:pt x="8218932" y="403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41" y="2052320"/>
            <a:ext cx="8076565" cy="398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3230245" algn="l"/>
              </a:tabLst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each</a:t>
            </a:r>
            <a:r>
              <a:rPr sz="2000" spc="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new</a:t>
            </a:r>
            <a:r>
              <a:rPr sz="2000" spc="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Request</a:t>
            </a:r>
            <a:r>
              <a:rPr sz="1950" baseline="-21367" dirty="0">
                <a:solidFill>
                  <a:srgbClr val="0070BF"/>
                </a:solidFill>
                <a:latin typeface="Consolas"/>
                <a:cs typeface="Consolas"/>
              </a:rPr>
              <a:t>i	</a:t>
            </a:r>
            <a:r>
              <a:rPr sz="2000" b="1" dirty="0">
                <a:latin typeface="Consolas"/>
                <a:cs typeface="Consolas"/>
              </a:rPr>
              <a:t>do</a:t>
            </a:r>
            <a:endParaRPr sz="20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tabLst>
                <a:tab pos="2811145" algn="l"/>
                <a:tab pos="3089910" algn="l"/>
              </a:tabLst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Assert</a:t>
            </a:r>
            <a:r>
              <a:rPr sz="20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Request</a:t>
            </a:r>
            <a:r>
              <a:rPr sz="1950" spc="7" baseline="-21367" dirty="0">
                <a:latin typeface="Consolas"/>
                <a:cs typeface="Consolas"/>
              </a:rPr>
              <a:t>i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Consolas"/>
                <a:cs typeface="Consolas"/>
              </a:rPr>
              <a:t>Need</a:t>
            </a:r>
            <a:r>
              <a:rPr sz="1950" b="1" spc="7" baseline="-21367" dirty="0">
                <a:latin typeface="Consolas"/>
                <a:cs typeface="Consolas"/>
              </a:rPr>
              <a:t>i</a:t>
            </a:r>
            <a:endParaRPr sz="1950" baseline="-21367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tabLst>
                <a:tab pos="4319905" algn="l"/>
                <a:tab pos="4693285" algn="l"/>
              </a:tabLst>
            </a:pPr>
            <a:r>
              <a:rPr sz="2000" b="1" dirty="0">
                <a:latin typeface="Consolas"/>
                <a:cs typeface="Consolas"/>
              </a:rPr>
              <a:t>if</a:t>
            </a:r>
            <a:r>
              <a:rPr sz="2000" b="1" spc="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Request</a:t>
            </a:r>
            <a:r>
              <a:rPr sz="1950" spc="7" baseline="-21367" dirty="0">
                <a:latin typeface="Consolas"/>
                <a:cs typeface="Consolas"/>
              </a:rPr>
              <a:t>i</a:t>
            </a:r>
            <a:r>
              <a:rPr sz="1950" spc="540" baseline="-21367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Available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070BF"/>
                </a:solidFill>
                <a:latin typeface="Consolas"/>
                <a:cs typeface="Consolas"/>
              </a:rPr>
              <a:t>P</a:t>
            </a:r>
            <a:r>
              <a:rPr sz="1950" spc="7" baseline="-21367" dirty="0">
                <a:solidFill>
                  <a:srgbClr val="0070BF"/>
                </a:solidFill>
                <a:latin typeface="Consolas"/>
                <a:cs typeface="Consolas"/>
              </a:rPr>
              <a:t>i	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must</a:t>
            </a:r>
            <a:r>
              <a:rPr sz="2000" spc="-7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endParaRPr sz="2000">
              <a:latin typeface="Consolas"/>
              <a:cs typeface="Consolas"/>
            </a:endParaRPr>
          </a:p>
          <a:p>
            <a:pPr marL="62420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1181735" marR="4318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remember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the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current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resource-allocation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state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0070BF"/>
                </a:solidFill>
                <a:latin typeface="Consolas"/>
                <a:cs typeface="Consolas"/>
              </a:rPr>
              <a:t>S; </a:t>
            </a:r>
            <a:r>
              <a:rPr sz="2000" spc="-108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Available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:=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Available -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Request</a:t>
            </a:r>
            <a:r>
              <a:rPr sz="1950" b="1" baseline="-21367" dirty="0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181735" marR="1764664">
              <a:lnSpc>
                <a:spcPct val="100000"/>
              </a:lnSpc>
              <a:tabLst>
                <a:tab pos="1972945" algn="l"/>
                <a:tab pos="3183890" algn="l"/>
                <a:tab pos="4813300" algn="l"/>
              </a:tabLst>
            </a:pPr>
            <a:r>
              <a:rPr sz="2000" dirty="0">
                <a:latin typeface="Consolas"/>
                <a:cs typeface="Consolas"/>
              </a:rPr>
              <a:t>Allocation</a:t>
            </a:r>
            <a:r>
              <a:rPr sz="1950" baseline="-21367" dirty="0">
                <a:latin typeface="Consolas"/>
                <a:cs typeface="Consolas"/>
              </a:rPr>
              <a:t>i</a:t>
            </a:r>
            <a:r>
              <a:rPr sz="1950" spc="30" baseline="-21367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:=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Allocation</a:t>
            </a:r>
            <a:r>
              <a:rPr sz="1950" b="1" baseline="-21367" dirty="0">
                <a:latin typeface="Consolas"/>
                <a:cs typeface="Consolas"/>
              </a:rPr>
              <a:t>i	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Request</a:t>
            </a:r>
            <a:r>
              <a:rPr sz="1950" b="1" baseline="-21367" dirty="0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Need</a:t>
            </a:r>
            <a:r>
              <a:rPr sz="1950" baseline="-21367" dirty="0">
                <a:latin typeface="Consolas"/>
                <a:cs typeface="Consolas"/>
              </a:rPr>
              <a:t>i	</a:t>
            </a:r>
            <a:r>
              <a:rPr sz="2000" dirty="0">
                <a:latin typeface="Consolas"/>
                <a:cs typeface="Consolas"/>
              </a:rPr>
              <a:t>:=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Need</a:t>
            </a:r>
            <a:r>
              <a:rPr sz="1950" b="1" baseline="-21367" dirty="0">
                <a:latin typeface="Consolas"/>
                <a:cs typeface="Consolas"/>
              </a:rPr>
              <a:t>i	</a:t>
            </a:r>
            <a:r>
              <a:rPr sz="2000" dirty="0">
                <a:latin typeface="Consolas"/>
                <a:cs typeface="Consolas"/>
              </a:rPr>
              <a:t>–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Request</a:t>
            </a:r>
            <a:r>
              <a:rPr sz="1950" b="1" baseline="-21367" dirty="0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if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safety-check</a:t>
            </a:r>
            <a:r>
              <a:rPr sz="2000" spc="-5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is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OK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  <a:p>
            <a:pPr marL="1739900">
              <a:lnSpc>
                <a:spcPct val="100000"/>
              </a:lnSpc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commit</a:t>
            </a:r>
            <a:r>
              <a:rPr sz="20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allocation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of</a:t>
            </a:r>
            <a:r>
              <a:rPr sz="20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resources</a:t>
            </a:r>
            <a:r>
              <a:rPr sz="20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to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0070BF"/>
                </a:solidFill>
                <a:latin typeface="Consolas"/>
                <a:cs typeface="Consolas"/>
              </a:rPr>
              <a:t>P</a:t>
            </a:r>
            <a:r>
              <a:rPr sz="1950" b="1" spc="7" baseline="-21367" dirty="0">
                <a:solidFill>
                  <a:srgbClr val="0070BF"/>
                </a:solidFill>
                <a:latin typeface="Consolas"/>
                <a:cs typeface="Consolas"/>
              </a:rPr>
              <a:t>i</a:t>
            </a:r>
            <a:endParaRPr sz="1950" baseline="-21367">
              <a:latin typeface="Consolas"/>
              <a:cs typeface="Consolas"/>
            </a:endParaRPr>
          </a:p>
          <a:p>
            <a:pPr marL="1180465">
              <a:lnSpc>
                <a:spcPct val="100000"/>
              </a:lnSpc>
              <a:tabLst>
                <a:tab pos="1879600" algn="l"/>
              </a:tabLst>
            </a:pPr>
            <a:r>
              <a:rPr sz="2000" b="1" dirty="0">
                <a:latin typeface="Consolas"/>
                <a:cs typeface="Consolas"/>
              </a:rPr>
              <a:t>else	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unsafe</a:t>
            </a:r>
            <a:r>
              <a:rPr sz="20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  <a:p>
            <a:pPr marL="1739900">
              <a:lnSpc>
                <a:spcPct val="100000"/>
              </a:lnSpc>
              <a:tabLst>
                <a:tab pos="2112645" algn="l"/>
              </a:tabLst>
            </a:pPr>
            <a:r>
              <a:rPr sz="2000" spc="5" dirty="0">
                <a:solidFill>
                  <a:srgbClr val="0070BF"/>
                </a:solidFill>
                <a:latin typeface="Consolas"/>
                <a:cs typeface="Consolas"/>
              </a:rPr>
              <a:t>P</a:t>
            </a:r>
            <a:r>
              <a:rPr sz="1950" spc="7" baseline="-21367" dirty="0">
                <a:solidFill>
                  <a:srgbClr val="0070BF"/>
                </a:solidFill>
                <a:latin typeface="Consolas"/>
                <a:cs typeface="Consolas"/>
              </a:rPr>
              <a:t>i	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must</a:t>
            </a:r>
            <a:r>
              <a:rPr sz="2000" spc="-7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endParaRPr sz="2000">
              <a:latin typeface="Consolas"/>
              <a:cs typeface="Consolas"/>
            </a:endParaRPr>
          </a:p>
          <a:p>
            <a:pPr marL="17399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restore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resource-allocation</a:t>
            </a:r>
            <a:r>
              <a:rPr sz="2000" spc="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state</a:t>
            </a:r>
            <a:r>
              <a:rPr sz="2000" spc="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S;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70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Banker’s</a:t>
            </a:r>
            <a:r>
              <a:rPr spc="10" dirty="0"/>
              <a:t> </a:t>
            </a:r>
            <a:r>
              <a:rPr spc="-5" dirty="0"/>
              <a:t>Algorithm</a:t>
            </a:r>
            <a:r>
              <a:rPr spc="-25" dirty="0"/>
              <a:t> </a:t>
            </a:r>
            <a:r>
              <a:rPr spc="-5" dirty="0"/>
              <a:t>–</a:t>
            </a:r>
            <a:r>
              <a:rPr spc="-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37496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P1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(1,0,2)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96920" y="2331535"/>
          <a:ext cx="5137150" cy="263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Allocation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</a:pPr>
                      <a:r>
                        <a:rPr sz="2100" u="heavy" spc="-10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Max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Need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9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38">
                <a:tc>
                  <a:txBody>
                    <a:bodyPr/>
                    <a:lstStyle/>
                    <a:p>
                      <a:pPr marR="11430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5184" y="5242057"/>
            <a:ext cx="818705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6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81635" algn="l"/>
                <a:tab pos="382270" algn="l"/>
                <a:tab pos="5617210" algn="l"/>
              </a:tabLst>
            </a:pPr>
            <a:r>
              <a:rPr sz="2100" spc="-5" dirty="0">
                <a:latin typeface="Tahoma"/>
                <a:cs typeface="Tahoma"/>
              </a:rPr>
              <a:t>Check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</a:t>
            </a:r>
            <a:r>
              <a:rPr sz="2100" spc="-7" baseline="-19841" dirty="0">
                <a:latin typeface="Tahoma"/>
                <a:cs typeface="Tahoma"/>
              </a:rPr>
              <a:t>1</a:t>
            </a:r>
            <a:r>
              <a:rPr sz="2100" spc="330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ahoma"/>
                <a:cs typeface="Tahoma"/>
              </a:rPr>
              <a:t>Need</a:t>
            </a:r>
            <a:r>
              <a:rPr sz="2100" spc="-7" baseline="-19841" dirty="0">
                <a:latin typeface="Tahoma"/>
                <a:cs typeface="Tahoma"/>
              </a:rPr>
              <a:t>1</a:t>
            </a:r>
            <a:r>
              <a:rPr sz="2100" spc="330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(that</a:t>
            </a:r>
            <a:r>
              <a:rPr sz="2100" spc="-10" dirty="0">
                <a:latin typeface="Tahoma"/>
                <a:cs typeface="Tahoma"/>
              </a:rPr>
              <a:t> is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(1,0,2)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Tahoma"/>
                <a:cs typeface="Tahoma"/>
              </a:rPr>
              <a:t>(1,2,2))</a:t>
            </a:r>
            <a:endParaRPr sz="2100">
              <a:latin typeface="Tahoma"/>
              <a:cs typeface="Tahoma"/>
            </a:endParaRPr>
          </a:p>
          <a:p>
            <a:pPr marL="3816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81635" algn="l"/>
                <a:tab pos="382270" algn="l"/>
              </a:tabLst>
            </a:pPr>
            <a:r>
              <a:rPr sz="2100" spc="-5" dirty="0">
                <a:latin typeface="Tahoma"/>
                <a:cs typeface="Tahoma"/>
              </a:rPr>
              <a:t>Check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Request</a:t>
            </a:r>
            <a:r>
              <a:rPr sz="2100" baseline="-19841" dirty="0">
                <a:latin typeface="Tahoma"/>
                <a:cs typeface="Tahoma"/>
              </a:rPr>
              <a:t>1</a:t>
            </a:r>
            <a:r>
              <a:rPr sz="2100" spc="300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ahoma"/>
                <a:cs typeface="Tahoma"/>
              </a:rPr>
              <a:t>Available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(that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is,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(1,0,2)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(3,3,2))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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true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70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Banker’s</a:t>
            </a:r>
            <a:r>
              <a:rPr spc="10" dirty="0"/>
              <a:t> </a:t>
            </a:r>
            <a:r>
              <a:rPr spc="-5" dirty="0"/>
              <a:t>Algorithm</a:t>
            </a:r>
            <a:r>
              <a:rPr spc="-25" dirty="0"/>
              <a:t> </a:t>
            </a:r>
            <a:r>
              <a:rPr spc="-5" dirty="0"/>
              <a:t>–</a:t>
            </a:r>
            <a:r>
              <a:rPr spc="-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37496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P1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(1,0,2)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96920" y="2331535"/>
          <a:ext cx="5137150" cy="263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Allocation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</a:pPr>
                      <a:r>
                        <a:rPr sz="2100" u="heavy" spc="-10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Max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Need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29539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9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38">
                <a:tc>
                  <a:txBody>
                    <a:bodyPr/>
                    <a:lstStyle/>
                    <a:p>
                      <a:pPr marR="11430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0584" y="5307612"/>
            <a:ext cx="80778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Executing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safety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algorithm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shows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sequence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&lt;P1, P3,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P4,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P0,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P2&gt;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satisfies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safety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requirement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70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Banker’s</a:t>
            </a:r>
            <a:r>
              <a:rPr spc="10" dirty="0"/>
              <a:t> </a:t>
            </a:r>
            <a:r>
              <a:rPr spc="-5" dirty="0"/>
              <a:t>Algorithm</a:t>
            </a:r>
            <a:r>
              <a:rPr spc="-25" dirty="0"/>
              <a:t> </a:t>
            </a:r>
            <a:r>
              <a:rPr spc="-5" dirty="0"/>
              <a:t>–</a:t>
            </a:r>
            <a:r>
              <a:rPr spc="-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96920" y="1664136"/>
          <a:ext cx="5137150" cy="2633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Allocation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</a:pPr>
                      <a:r>
                        <a:rPr sz="2100" u="heavy" spc="-10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Max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Need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9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9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72">
                <a:tc>
                  <a:txBody>
                    <a:bodyPr/>
                    <a:lstStyle/>
                    <a:p>
                      <a:pPr marR="11430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435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0584" y="4576090"/>
            <a:ext cx="531812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Can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(3,3,0)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P4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be</a:t>
            </a:r>
            <a:r>
              <a:rPr sz="2100" dirty="0">
                <a:latin typeface="Tahoma"/>
                <a:cs typeface="Tahoma"/>
              </a:rPr>
              <a:t> granted?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Can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(0,2,0)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P0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be</a:t>
            </a:r>
            <a:r>
              <a:rPr sz="2100" dirty="0">
                <a:latin typeface="Tahoma"/>
                <a:cs typeface="Tahoma"/>
              </a:rPr>
              <a:t> granted?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953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</a:t>
            </a:r>
            <a:r>
              <a:rPr spc="-15" dirty="0"/>
              <a:t> </a:t>
            </a:r>
            <a:r>
              <a:rPr spc="-5" dirty="0"/>
              <a:t>Detection</a:t>
            </a:r>
            <a:r>
              <a:rPr spc="20" dirty="0"/>
              <a:t> </a:t>
            </a:r>
            <a:r>
              <a:rPr spc="-5" dirty="0"/>
              <a:t>&amp; Recovery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4923790" cy="24942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Allow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system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dirty="0">
                <a:latin typeface="Tahoma"/>
                <a:cs typeface="Tahoma"/>
              </a:rPr>
              <a:t> enter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deadlock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Detection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algorithm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Using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Banker’s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algorithm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idea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Resources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5" dirty="0">
                <a:latin typeface="Tahoma"/>
                <a:cs typeface="Tahoma"/>
              </a:rPr>
              <a:t>can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have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multiple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instances</a:t>
            </a:r>
            <a:endParaRPr sz="1700">
              <a:latin typeface="Tahoma"/>
              <a:cs typeface="Tahoma"/>
            </a:endParaRPr>
          </a:p>
          <a:p>
            <a:pPr marL="286385" marR="800735" lvl="1" indent="-286385" algn="r">
              <a:lnSpc>
                <a:spcPct val="100000"/>
              </a:lnSpc>
              <a:spcBef>
                <a:spcPts val="459"/>
              </a:spcBef>
              <a:buChar char="–"/>
              <a:tabLst>
                <a:tab pos="2863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Using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allocation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graph</a:t>
            </a:r>
            <a:endParaRPr sz="1900">
              <a:latin typeface="Tahoma"/>
              <a:cs typeface="Tahoma"/>
            </a:endParaRPr>
          </a:p>
          <a:p>
            <a:pPr marL="228600" marR="793750" lvl="2" indent="-228600" algn="r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228600" algn="l"/>
              </a:tabLst>
            </a:pPr>
            <a:r>
              <a:rPr sz="1700" spc="-5" dirty="0">
                <a:latin typeface="Tahoma"/>
                <a:cs typeface="Tahoma"/>
              </a:rPr>
              <a:t>Resources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have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single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instance</a:t>
            </a:r>
            <a:endParaRPr sz="17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Recovery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scheme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08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 Detection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Banker’s</a:t>
            </a:r>
            <a:r>
              <a:rPr spc="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7083" y="1547597"/>
            <a:ext cx="8419465" cy="43046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19734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419734" algn="l"/>
                <a:tab pos="420370" algn="l"/>
              </a:tabLst>
            </a:pPr>
            <a:r>
              <a:rPr sz="2100" spc="-5" dirty="0">
                <a:latin typeface="Tahoma"/>
                <a:cs typeface="Tahoma"/>
              </a:rPr>
              <a:t>Similar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as</a:t>
            </a:r>
            <a:r>
              <a:rPr sz="2100" dirty="0">
                <a:latin typeface="Tahoma"/>
                <a:cs typeface="Tahoma"/>
              </a:rPr>
              <a:t> detecting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unsafe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states</a:t>
            </a:r>
            <a:r>
              <a:rPr sz="2100" spc="-5" dirty="0">
                <a:latin typeface="Tahoma"/>
                <a:cs typeface="Tahoma"/>
              </a:rPr>
              <a:t> using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Banker’s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algorithm</a:t>
            </a:r>
            <a:endParaRPr sz="2100">
              <a:latin typeface="Tahoma"/>
              <a:cs typeface="Tahoma"/>
            </a:endParaRPr>
          </a:p>
          <a:p>
            <a:pPr marL="8197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819785" algn="l"/>
                <a:tab pos="820419" algn="l"/>
              </a:tabLst>
            </a:pPr>
            <a:r>
              <a:rPr sz="1900" spc="-5" dirty="0">
                <a:latin typeface="Tahoma"/>
                <a:cs typeface="Tahoma"/>
              </a:rPr>
              <a:t>How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similarity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explained?</a:t>
            </a:r>
            <a:endParaRPr sz="1900">
              <a:latin typeface="Tahoma"/>
              <a:cs typeface="Tahoma"/>
            </a:endParaRPr>
          </a:p>
          <a:p>
            <a:pPr marL="819785" marR="36639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819785" algn="l"/>
                <a:tab pos="820419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cost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use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avoidance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instead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detection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&amp;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recovery?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100" dirty="0">
                <a:latin typeface="Tahoma"/>
                <a:cs typeface="Tahoma"/>
              </a:rPr>
              <a:t>Data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structures</a:t>
            </a:r>
            <a:endParaRPr sz="2100">
              <a:latin typeface="Tahoma"/>
              <a:cs typeface="Tahoma"/>
            </a:endParaRPr>
          </a:p>
          <a:p>
            <a:pPr marL="418465" marR="551180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418465" algn="l"/>
                <a:tab pos="4191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Available: </a:t>
            </a:r>
            <a:r>
              <a:rPr sz="2100" spc="-5" dirty="0">
                <a:latin typeface="Tahoma"/>
                <a:cs typeface="Tahoma"/>
              </a:rPr>
              <a:t>Vector of length </a:t>
            </a:r>
            <a:r>
              <a:rPr sz="2100" dirty="0">
                <a:latin typeface="Tahoma"/>
                <a:cs typeface="Tahoma"/>
              </a:rPr>
              <a:t>m: number </a:t>
            </a:r>
            <a:r>
              <a:rPr sz="2100" spc="-5" dirty="0">
                <a:latin typeface="Tahoma"/>
                <a:cs typeface="Tahoma"/>
              </a:rPr>
              <a:t>of </a:t>
            </a:r>
            <a:r>
              <a:rPr sz="2100" dirty="0">
                <a:latin typeface="Tahoma"/>
                <a:cs typeface="Tahoma"/>
              </a:rPr>
              <a:t>available </a:t>
            </a:r>
            <a:r>
              <a:rPr sz="2100" spc="-5" dirty="0">
                <a:latin typeface="Tahoma"/>
                <a:cs typeface="Tahoma"/>
              </a:rPr>
              <a:t>resources </a:t>
            </a:r>
            <a:r>
              <a:rPr sz="2100" spc="5" dirty="0">
                <a:latin typeface="Tahoma"/>
                <a:cs typeface="Tahoma"/>
              </a:rPr>
              <a:t>of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each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type</a:t>
            </a:r>
            <a:endParaRPr sz="2100">
              <a:latin typeface="Tahoma"/>
              <a:cs typeface="Tahoma"/>
            </a:endParaRPr>
          </a:p>
          <a:p>
            <a:pPr marL="418465" marR="102933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418465" algn="l"/>
                <a:tab pos="4191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Allocation: </a:t>
            </a:r>
            <a:r>
              <a:rPr sz="2100" dirty="0">
                <a:latin typeface="Tahoma"/>
                <a:cs typeface="Tahoma"/>
              </a:rPr>
              <a:t>n x m matrix: number </a:t>
            </a:r>
            <a:r>
              <a:rPr sz="2100" spc="-5" dirty="0">
                <a:latin typeface="Tahoma"/>
                <a:cs typeface="Tahoma"/>
              </a:rPr>
              <a:t>of resources of each </a:t>
            </a:r>
            <a:r>
              <a:rPr sz="2100" dirty="0">
                <a:latin typeface="Tahoma"/>
                <a:cs typeface="Tahoma"/>
              </a:rPr>
              <a:t>type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currently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allocated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each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4184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418465" algn="l"/>
                <a:tab pos="419100" algn="l"/>
                <a:tab pos="5200015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Request: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x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matrix: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current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	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each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8197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819785" algn="l"/>
                <a:tab pos="820419" algn="l"/>
              </a:tabLst>
            </a:pP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[i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j]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k: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</a:t>
            </a:r>
            <a:r>
              <a:rPr sz="1875" spc="-15" baseline="-20000" dirty="0">
                <a:latin typeface="Tahoma"/>
                <a:cs typeface="Tahoma"/>
              </a:rPr>
              <a:t>i</a:t>
            </a:r>
            <a:r>
              <a:rPr sz="1875" spc="307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requesting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more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type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endParaRPr sz="1875" baseline="-20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296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Deadlocks</a:t>
            </a:r>
            <a:r>
              <a:rPr spc="25" dirty="0"/>
              <a:t> </a:t>
            </a:r>
            <a:r>
              <a:rPr spc="-15" dirty="0"/>
              <a:t>in</a:t>
            </a:r>
            <a:r>
              <a:rPr spc="-10" dirty="0"/>
              <a:t> </a:t>
            </a:r>
            <a:r>
              <a:rPr dirty="0"/>
              <a:t>the </a:t>
            </a:r>
            <a:r>
              <a:rPr spc="-5" dirty="0"/>
              <a:t>Computer</a:t>
            </a:r>
            <a:r>
              <a:rPr spc="10" dirty="0"/>
              <a:t> </a:t>
            </a:r>
            <a:r>
              <a:rPr spc="-10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6924" y="1860804"/>
            <a:ext cx="1691639" cy="1691639"/>
            <a:chOff x="1296924" y="1860804"/>
            <a:chExt cx="1691639" cy="1691639"/>
          </a:xfrm>
        </p:grpSpPr>
        <p:sp>
          <p:nvSpPr>
            <p:cNvPr id="4" name="object 4"/>
            <p:cNvSpPr/>
            <p:nvPr/>
          </p:nvSpPr>
          <p:spPr>
            <a:xfrm>
              <a:off x="2872740" y="1860804"/>
              <a:ext cx="116205" cy="1691639"/>
            </a:xfrm>
            <a:custGeom>
              <a:avLst/>
              <a:gdLst/>
              <a:ahLst/>
              <a:cxnLst/>
              <a:rect l="l" t="t" r="r" b="b"/>
              <a:pathLst>
                <a:path w="116205" h="1691639">
                  <a:moveTo>
                    <a:pt x="0" y="1691639"/>
                  </a:moveTo>
                  <a:lnTo>
                    <a:pt x="0" y="114300"/>
                  </a:lnTo>
                  <a:lnTo>
                    <a:pt x="115824" y="0"/>
                  </a:lnTo>
                  <a:lnTo>
                    <a:pt x="115824" y="1575815"/>
                  </a:lnTo>
                  <a:lnTo>
                    <a:pt x="0" y="1691639"/>
                  </a:lnTo>
                  <a:close/>
                </a:path>
              </a:pathLst>
            </a:custGeom>
            <a:solidFill>
              <a:srgbClr val="0059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6924" y="1860804"/>
              <a:ext cx="1691639" cy="114300"/>
            </a:xfrm>
            <a:custGeom>
              <a:avLst/>
              <a:gdLst/>
              <a:ahLst/>
              <a:cxnLst/>
              <a:rect l="l" t="t" r="r" b="b"/>
              <a:pathLst>
                <a:path w="1691639" h="114300">
                  <a:moveTo>
                    <a:pt x="1575816" y="114300"/>
                  </a:moveTo>
                  <a:lnTo>
                    <a:pt x="0" y="114300"/>
                  </a:lnTo>
                  <a:lnTo>
                    <a:pt x="114300" y="0"/>
                  </a:lnTo>
                  <a:lnTo>
                    <a:pt x="1691640" y="0"/>
                  </a:lnTo>
                  <a:lnTo>
                    <a:pt x="1575816" y="114300"/>
                  </a:lnTo>
                  <a:close/>
                </a:path>
              </a:pathLst>
            </a:custGeom>
            <a:solidFill>
              <a:srgbClr val="31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6924" y="1975104"/>
            <a:ext cx="1576070" cy="1577340"/>
          </a:xfrm>
          <a:prstGeom prst="rect">
            <a:avLst/>
          </a:prstGeom>
          <a:solidFill>
            <a:srgbClr val="0070BF"/>
          </a:solidFill>
        </p:spPr>
        <p:txBody>
          <a:bodyPr vert="horz" wrap="square" lIns="0" tIns="273050" rIns="0" bIns="0" rtlCol="0">
            <a:spAutoFit/>
          </a:bodyPr>
          <a:lstStyle/>
          <a:p>
            <a:pPr marL="40640" marR="32384" indent="288925">
              <a:lnSpc>
                <a:spcPct val="125800"/>
              </a:lnSpc>
              <a:spcBef>
                <a:spcPts val="2150"/>
              </a:spcBef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Word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93875" y="4914900"/>
            <a:ext cx="1691639" cy="1691639"/>
            <a:chOff x="1293875" y="4914900"/>
            <a:chExt cx="1691639" cy="1691639"/>
          </a:xfrm>
        </p:grpSpPr>
        <p:sp>
          <p:nvSpPr>
            <p:cNvPr id="8" name="object 8"/>
            <p:cNvSpPr/>
            <p:nvPr/>
          </p:nvSpPr>
          <p:spPr>
            <a:xfrm>
              <a:off x="2871216" y="4914900"/>
              <a:ext cx="114300" cy="1691639"/>
            </a:xfrm>
            <a:custGeom>
              <a:avLst/>
              <a:gdLst/>
              <a:ahLst/>
              <a:cxnLst/>
              <a:rect l="l" t="t" r="r" b="b"/>
              <a:pathLst>
                <a:path w="114300" h="1691640">
                  <a:moveTo>
                    <a:pt x="0" y="1691639"/>
                  </a:moveTo>
                  <a:lnTo>
                    <a:pt x="0" y="115823"/>
                  </a:lnTo>
                  <a:lnTo>
                    <a:pt x="114300" y="0"/>
                  </a:lnTo>
                  <a:lnTo>
                    <a:pt x="114300" y="1577339"/>
                  </a:lnTo>
                  <a:lnTo>
                    <a:pt x="0" y="1691639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3875" y="4914900"/>
              <a:ext cx="1691639" cy="116205"/>
            </a:xfrm>
            <a:custGeom>
              <a:avLst/>
              <a:gdLst/>
              <a:ahLst/>
              <a:cxnLst/>
              <a:rect l="l" t="t" r="r" b="b"/>
              <a:pathLst>
                <a:path w="1691639" h="116204">
                  <a:moveTo>
                    <a:pt x="1577340" y="115823"/>
                  </a:moveTo>
                  <a:lnTo>
                    <a:pt x="0" y="115823"/>
                  </a:lnTo>
                  <a:lnTo>
                    <a:pt x="114300" y="0"/>
                  </a:lnTo>
                  <a:lnTo>
                    <a:pt x="1691640" y="0"/>
                  </a:lnTo>
                  <a:lnTo>
                    <a:pt x="1577340" y="11582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3875" y="5030723"/>
            <a:ext cx="1577340" cy="1576070"/>
          </a:xfrm>
          <a:prstGeom prst="rect">
            <a:avLst/>
          </a:prstGeom>
          <a:solidFill>
            <a:srgbClr val="606060"/>
          </a:solidFill>
        </p:spPr>
        <p:txBody>
          <a:bodyPr vert="horz" wrap="square" lIns="0" tIns="318770" rIns="0" bIns="0" rtlCol="0">
            <a:spAutoFit/>
          </a:bodyPr>
          <a:lstStyle/>
          <a:p>
            <a:pPr marL="161290" marR="154305" indent="283210">
              <a:lnSpc>
                <a:spcPct val="115799"/>
              </a:lnSpc>
              <a:spcBef>
                <a:spcPts val="2510"/>
              </a:spcBef>
            </a:pP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Web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4636" y="2188463"/>
            <a:ext cx="2679700" cy="228600"/>
          </a:xfrm>
          <a:custGeom>
            <a:avLst/>
            <a:gdLst/>
            <a:ahLst/>
            <a:cxnLst/>
            <a:rect l="l" t="t" r="r" b="b"/>
            <a:pathLst>
              <a:path w="2679700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2679700" h="228600">
                <a:moveTo>
                  <a:pt x="228600" y="152400"/>
                </a:move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2679700" h="228600">
                <a:moveTo>
                  <a:pt x="2679192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2679192" y="76200"/>
                </a:lnTo>
                <a:lnTo>
                  <a:pt x="2679192" y="1524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8774" y="2439439"/>
            <a:ext cx="1898014" cy="648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9880" marR="5080" indent="-297815">
              <a:lnSpc>
                <a:spcPts val="2270"/>
              </a:lnSpc>
              <a:spcBef>
                <a:spcPts val="480"/>
              </a:spcBef>
            </a:pPr>
            <a:r>
              <a:rPr sz="2200" b="1" spc="-5" dirty="0">
                <a:solidFill>
                  <a:srgbClr val="3333FF"/>
                </a:solidFill>
                <a:latin typeface="Tahoma"/>
                <a:cs typeface="Tahoma"/>
              </a:rPr>
              <a:t>has</a:t>
            </a:r>
            <a:r>
              <a:rPr sz="2200" b="1" spc="-7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3333FF"/>
                </a:solidFill>
                <a:latin typeface="Tahoma"/>
                <a:cs typeface="Tahoma"/>
              </a:rPr>
              <a:t>exclusive </a:t>
            </a:r>
            <a:r>
              <a:rPr sz="2200" b="1" spc="-62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3333FF"/>
                </a:solidFill>
                <a:latin typeface="Tahoma"/>
                <a:cs typeface="Tahoma"/>
              </a:rPr>
              <a:t>access</a:t>
            </a:r>
            <a:r>
              <a:rPr sz="2200" b="1" spc="-2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3333FF"/>
                </a:solidFill>
                <a:latin typeface="Tahoma"/>
                <a:cs typeface="Tahoma"/>
              </a:rPr>
              <a:t>of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3779" y="5676900"/>
            <a:ext cx="2680970" cy="228600"/>
          </a:xfrm>
          <a:custGeom>
            <a:avLst/>
            <a:gdLst/>
            <a:ahLst/>
            <a:cxnLst/>
            <a:rect l="l" t="t" r="r" b="b"/>
            <a:pathLst>
              <a:path w="2680970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2680970" h="228600">
                <a:moveTo>
                  <a:pt x="228600" y="152400"/>
                </a:move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2680970" h="228600">
                <a:moveTo>
                  <a:pt x="2680716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2680716" y="76200"/>
                </a:lnTo>
                <a:lnTo>
                  <a:pt x="2680716" y="1524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7150" y="5929384"/>
            <a:ext cx="1898014" cy="648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9245" marR="5080" indent="-297180">
              <a:lnSpc>
                <a:spcPts val="2270"/>
              </a:lnSpc>
              <a:spcBef>
                <a:spcPts val="480"/>
              </a:spcBef>
            </a:pPr>
            <a:r>
              <a:rPr sz="2200" b="1" spc="-5" dirty="0">
                <a:solidFill>
                  <a:srgbClr val="3333FF"/>
                </a:solidFill>
                <a:latin typeface="Tahoma"/>
                <a:cs typeface="Tahoma"/>
              </a:rPr>
              <a:t>has</a:t>
            </a:r>
            <a:r>
              <a:rPr sz="2200" b="1" spc="-7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3333FF"/>
                </a:solidFill>
                <a:latin typeface="Tahoma"/>
                <a:cs typeface="Tahoma"/>
              </a:rPr>
              <a:t>exclusive </a:t>
            </a:r>
            <a:r>
              <a:rPr sz="2200" b="1" spc="-62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3333FF"/>
                </a:solidFill>
                <a:latin typeface="Tahoma"/>
                <a:cs typeface="Tahoma"/>
              </a:rPr>
              <a:t>access</a:t>
            </a:r>
            <a:r>
              <a:rPr sz="2200" b="1" spc="-2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3333FF"/>
                </a:solidFill>
                <a:latin typeface="Tahoma"/>
                <a:cs typeface="Tahoma"/>
              </a:rPr>
              <a:t>of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5668" y="4824443"/>
            <a:ext cx="8553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CC3300"/>
                </a:solidFill>
                <a:latin typeface="Tahoma"/>
                <a:cs typeface="Tahoma"/>
              </a:rPr>
              <a:t>n</a:t>
            </a:r>
            <a:r>
              <a:rPr sz="2200" b="1" spc="-15" dirty="0">
                <a:solidFill>
                  <a:srgbClr val="CC3300"/>
                </a:solidFill>
                <a:latin typeface="Tahoma"/>
                <a:cs typeface="Tahoma"/>
              </a:rPr>
              <a:t>e</a:t>
            </a:r>
            <a:r>
              <a:rPr sz="2200" b="1" spc="5" dirty="0">
                <a:solidFill>
                  <a:srgbClr val="CC3300"/>
                </a:solidFill>
                <a:latin typeface="Tahoma"/>
                <a:cs typeface="Tahoma"/>
              </a:rPr>
              <a:t>e</a:t>
            </a:r>
            <a:r>
              <a:rPr sz="2200" b="1" spc="-5" dirty="0">
                <a:solidFill>
                  <a:srgbClr val="CC3300"/>
                </a:solidFill>
                <a:latin typeface="Tahoma"/>
                <a:cs typeface="Tahoma"/>
              </a:rPr>
              <a:t>ds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08819" y="3334511"/>
            <a:ext cx="2935605" cy="1955800"/>
          </a:xfrm>
          <a:custGeom>
            <a:avLst/>
            <a:gdLst/>
            <a:ahLst/>
            <a:cxnLst/>
            <a:rect l="l" t="t" r="r" b="b"/>
            <a:pathLst>
              <a:path w="2935604" h="1955800">
                <a:moveTo>
                  <a:pt x="2935224" y="12"/>
                </a:moveTo>
                <a:lnTo>
                  <a:pt x="2682240" y="30492"/>
                </a:lnTo>
                <a:lnTo>
                  <a:pt x="2723883" y="93954"/>
                </a:lnTo>
                <a:lnTo>
                  <a:pt x="1419567" y="954608"/>
                </a:lnTo>
                <a:lnTo>
                  <a:pt x="74676" y="0"/>
                </a:lnTo>
                <a:lnTo>
                  <a:pt x="30480" y="62484"/>
                </a:lnTo>
                <a:lnTo>
                  <a:pt x="1351038" y="999820"/>
                </a:lnTo>
                <a:lnTo>
                  <a:pt x="0" y="1891296"/>
                </a:lnTo>
                <a:lnTo>
                  <a:pt x="41148" y="1955304"/>
                </a:lnTo>
                <a:lnTo>
                  <a:pt x="1417967" y="1047318"/>
                </a:lnTo>
                <a:lnTo>
                  <a:pt x="2520365" y="1829790"/>
                </a:lnTo>
                <a:lnTo>
                  <a:pt x="2476500" y="1891284"/>
                </a:lnTo>
                <a:lnTo>
                  <a:pt x="2727960" y="1930908"/>
                </a:lnTo>
                <a:lnTo>
                  <a:pt x="2686202" y="1851660"/>
                </a:lnTo>
                <a:lnTo>
                  <a:pt x="2609088" y="1705356"/>
                </a:lnTo>
                <a:lnTo>
                  <a:pt x="2564803" y="1767471"/>
                </a:lnTo>
                <a:lnTo>
                  <a:pt x="1486509" y="1002118"/>
                </a:lnTo>
                <a:lnTo>
                  <a:pt x="2766072" y="158267"/>
                </a:lnTo>
                <a:lnTo>
                  <a:pt x="2807208" y="220992"/>
                </a:lnTo>
                <a:lnTo>
                  <a:pt x="2892856" y="73164"/>
                </a:lnTo>
                <a:lnTo>
                  <a:pt x="2935224" y="1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6920" y="3350736"/>
            <a:ext cx="8553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CC3300"/>
                </a:solidFill>
                <a:latin typeface="Tahoma"/>
                <a:cs typeface="Tahoma"/>
              </a:rPr>
              <a:t>n</a:t>
            </a:r>
            <a:r>
              <a:rPr sz="2200" b="1" spc="5" dirty="0">
                <a:solidFill>
                  <a:srgbClr val="CC3300"/>
                </a:solidFill>
                <a:latin typeface="Tahoma"/>
                <a:cs typeface="Tahoma"/>
              </a:rPr>
              <a:t>e</a:t>
            </a:r>
            <a:r>
              <a:rPr sz="2200" b="1" spc="-15" dirty="0">
                <a:solidFill>
                  <a:srgbClr val="CC3300"/>
                </a:solidFill>
                <a:latin typeface="Tahoma"/>
                <a:cs typeface="Tahoma"/>
              </a:rPr>
              <a:t>e</a:t>
            </a:r>
            <a:r>
              <a:rPr sz="2200" b="1" spc="-5" dirty="0">
                <a:solidFill>
                  <a:srgbClr val="CC3300"/>
                </a:solidFill>
                <a:latin typeface="Tahoma"/>
                <a:cs typeface="Tahoma"/>
              </a:rPr>
              <a:t>ds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8352" y="1997964"/>
            <a:ext cx="1372944" cy="149848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5130882"/>
            <a:ext cx="1776559" cy="14848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08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 Detection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Banker’s</a:t>
            </a:r>
            <a:r>
              <a:rPr spc="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614172" y="2301252"/>
            <a:ext cx="8829040" cy="3970020"/>
          </a:xfrm>
          <a:custGeom>
            <a:avLst/>
            <a:gdLst/>
            <a:ahLst/>
            <a:cxnLst/>
            <a:rect l="l" t="t" r="r" b="b"/>
            <a:pathLst>
              <a:path w="8829040" h="3970020">
                <a:moveTo>
                  <a:pt x="775703" y="3055620"/>
                </a:moveTo>
                <a:lnTo>
                  <a:pt x="670547" y="3055620"/>
                </a:lnTo>
                <a:lnTo>
                  <a:pt x="670547" y="3072130"/>
                </a:lnTo>
                <a:lnTo>
                  <a:pt x="755891" y="3072130"/>
                </a:lnTo>
                <a:lnTo>
                  <a:pt x="755891" y="3122930"/>
                </a:lnTo>
                <a:lnTo>
                  <a:pt x="672071" y="3122930"/>
                </a:lnTo>
                <a:lnTo>
                  <a:pt x="672071" y="3139440"/>
                </a:lnTo>
                <a:lnTo>
                  <a:pt x="755891" y="3139440"/>
                </a:lnTo>
                <a:lnTo>
                  <a:pt x="755891" y="3197860"/>
                </a:lnTo>
                <a:lnTo>
                  <a:pt x="670547" y="3197860"/>
                </a:lnTo>
                <a:lnTo>
                  <a:pt x="670547" y="3214370"/>
                </a:lnTo>
                <a:lnTo>
                  <a:pt x="775703" y="3214370"/>
                </a:lnTo>
                <a:lnTo>
                  <a:pt x="775703" y="3197860"/>
                </a:lnTo>
                <a:lnTo>
                  <a:pt x="775703" y="3139440"/>
                </a:lnTo>
                <a:lnTo>
                  <a:pt x="775703" y="3122930"/>
                </a:lnTo>
                <a:lnTo>
                  <a:pt x="775703" y="3072130"/>
                </a:lnTo>
                <a:lnTo>
                  <a:pt x="775703" y="3055620"/>
                </a:lnTo>
                <a:close/>
              </a:path>
              <a:path w="8829040" h="3970020">
                <a:moveTo>
                  <a:pt x="1194803" y="1595615"/>
                </a:moveTo>
                <a:lnTo>
                  <a:pt x="1089647" y="1595615"/>
                </a:lnTo>
                <a:lnTo>
                  <a:pt x="1089647" y="1612125"/>
                </a:lnTo>
                <a:lnTo>
                  <a:pt x="1174991" y="1612125"/>
                </a:lnTo>
                <a:lnTo>
                  <a:pt x="1174991" y="1662925"/>
                </a:lnTo>
                <a:lnTo>
                  <a:pt x="1091171" y="1662925"/>
                </a:lnTo>
                <a:lnTo>
                  <a:pt x="1091171" y="1679435"/>
                </a:lnTo>
                <a:lnTo>
                  <a:pt x="1174991" y="1679435"/>
                </a:lnTo>
                <a:lnTo>
                  <a:pt x="1174991" y="1737855"/>
                </a:lnTo>
                <a:lnTo>
                  <a:pt x="1089647" y="1737855"/>
                </a:lnTo>
                <a:lnTo>
                  <a:pt x="1089647" y="1754365"/>
                </a:lnTo>
                <a:lnTo>
                  <a:pt x="1194803" y="1754365"/>
                </a:lnTo>
                <a:lnTo>
                  <a:pt x="1194803" y="1737855"/>
                </a:lnTo>
                <a:lnTo>
                  <a:pt x="1194803" y="1679435"/>
                </a:lnTo>
                <a:lnTo>
                  <a:pt x="1194803" y="1662925"/>
                </a:lnTo>
                <a:lnTo>
                  <a:pt x="1194803" y="1612125"/>
                </a:lnTo>
                <a:lnTo>
                  <a:pt x="1194803" y="1595615"/>
                </a:lnTo>
                <a:close/>
              </a:path>
              <a:path w="8829040" h="3970020">
                <a:moveTo>
                  <a:pt x="8828532" y="0"/>
                </a:moveTo>
                <a:lnTo>
                  <a:pt x="8819388" y="0"/>
                </a:lnTo>
                <a:lnTo>
                  <a:pt x="8819388" y="9144"/>
                </a:lnTo>
                <a:lnTo>
                  <a:pt x="8819388" y="3959352"/>
                </a:lnTo>
                <a:lnTo>
                  <a:pt x="9144" y="3959352"/>
                </a:lnTo>
                <a:lnTo>
                  <a:pt x="9144" y="9144"/>
                </a:lnTo>
                <a:lnTo>
                  <a:pt x="8819388" y="9144"/>
                </a:lnTo>
                <a:lnTo>
                  <a:pt x="8819388" y="0"/>
                </a:lnTo>
                <a:lnTo>
                  <a:pt x="0" y="0"/>
                </a:lnTo>
                <a:lnTo>
                  <a:pt x="0" y="3970020"/>
                </a:lnTo>
                <a:lnTo>
                  <a:pt x="8828532" y="3970020"/>
                </a:lnTo>
                <a:lnTo>
                  <a:pt x="8828532" y="3963924"/>
                </a:lnTo>
                <a:lnTo>
                  <a:pt x="8828532" y="3959352"/>
                </a:lnTo>
                <a:lnTo>
                  <a:pt x="8828532" y="9144"/>
                </a:lnTo>
                <a:lnTo>
                  <a:pt x="8828532" y="4572"/>
                </a:lnTo>
                <a:lnTo>
                  <a:pt x="8828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220" y="1685033"/>
            <a:ext cx="8612505" cy="431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81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551815" algn="l"/>
                <a:tab pos="552450" algn="l"/>
              </a:tabLst>
            </a:pPr>
            <a:r>
              <a:rPr sz="2100" spc="-5" dirty="0">
                <a:latin typeface="Tahoma"/>
                <a:cs typeface="Tahoma"/>
              </a:rPr>
              <a:t>Work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Finish: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Auxiliary vectors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length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respectively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init:</a:t>
            </a:r>
            <a:endParaRPr sz="2000" dirty="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:=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Available</a:t>
            </a: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Finish[i]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false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for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1,2, </a:t>
            </a:r>
            <a:r>
              <a:rPr sz="2000" dirty="0">
                <a:latin typeface="Consolas"/>
                <a:cs typeface="Consolas"/>
              </a:rPr>
              <a:t>…,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tabLst>
                <a:tab pos="6872605" algn="l"/>
                <a:tab pos="7151370" algn="l"/>
              </a:tabLst>
            </a:pPr>
            <a:r>
              <a:rPr sz="2000" b="1" dirty="0">
                <a:latin typeface="Consolas"/>
                <a:cs typeface="Consolas"/>
              </a:rPr>
              <a:t>while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spc="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s.t.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(Finish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[i]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false)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&amp;&amp;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(Request</a:t>
            </a:r>
            <a:r>
              <a:rPr sz="1950" spc="7" baseline="-21367" dirty="0">
                <a:latin typeface="Consolas"/>
                <a:cs typeface="Consolas"/>
              </a:rPr>
              <a:t>i	</a:t>
            </a:r>
            <a:r>
              <a:rPr lang="en-US" sz="2000" b="1" spc="-905" dirty="0">
                <a:latin typeface="Cambria"/>
                <a:cs typeface="Consolas"/>
              </a:rPr>
              <a:t>&lt;=</a:t>
            </a:r>
            <a:r>
              <a:rPr sz="2000" b="1" spc="-905" dirty="0">
                <a:latin typeface="Cambria"/>
                <a:cs typeface="Cambria"/>
              </a:rPr>
              <a:t>	</a:t>
            </a: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))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do</a:t>
            </a:r>
            <a:endParaRPr sz="2000" dirty="0">
              <a:latin typeface="Consolas"/>
              <a:cs typeface="Consolas"/>
            </a:endParaRPr>
          </a:p>
          <a:p>
            <a:pPr marL="576580" marR="4395470" indent="45720">
              <a:lnSpc>
                <a:spcPts val="2880"/>
              </a:lnSpc>
              <a:spcBef>
                <a:spcPts val="155"/>
              </a:spcBef>
            </a:pP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:=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Work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Allocation</a:t>
            </a:r>
            <a:r>
              <a:rPr sz="1950" baseline="-21367" dirty="0">
                <a:latin typeface="Consolas"/>
                <a:cs typeface="Consolas"/>
              </a:rPr>
              <a:t>i </a:t>
            </a:r>
            <a:r>
              <a:rPr sz="1950" spc="-1050" baseline="-21367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Finish[i]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:=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true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if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spc="5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Finish[i]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false)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then</a:t>
            </a:r>
            <a:endParaRPr sz="2000" dirty="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system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is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BF"/>
                </a:solidFill>
                <a:latin typeface="Consolas"/>
                <a:cs typeface="Consolas"/>
              </a:rPr>
              <a:t>deadlock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state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993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10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-5" dirty="0"/>
              <a:t>Detection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484" y="1549418"/>
            <a:ext cx="6423660" cy="1525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943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94335" algn="l"/>
                <a:tab pos="394970" algn="l"/>
              </a:tabLst>
            </a:pPr>
            <a:r>
              <a:rPr sz="2100" spc="-10" dirty="0">
                <a:latin typeface="Tahoma"/>
                <a:cs typeface="Tahoma"/>
              </a:rPr>
              <a:t>Five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 P</a:t>
            </a:r>
            <a:r>
              <a:rPr sz="2100" spc="-7" baseline="-19841" dirty="0">
                <a:latin typeface="Tahoma"/>
                <a:cs typeface="Tahoma"/>
              </a:rPr>
              <a:t>0</a:t>
            </a:r>
            <a:r>
              <a:rPr sz="2100" spc="337" baseline="-19841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through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4</a:t>
            </a:r>
            <a:endParaRPr sz="2100" baseline="-19841">
              <a:latin typeface="Tahoma"/>
              <a:cs typeface="Tahoma"/>
            </a:endParaRPr>
          </a:p>
          <a:p>
            <a:pPr marL="3943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94335" algn="l"/>
                <a:tab pos="394970" algn="l"/>
              </a:tabLst>
            </a:pPr>
            <a:r>
              <a:rPr sz="2100" spc="-5" dirty="0">
                <a:latin typeface="Tahoma"/>
                <a:cs typeface="Tahoma"/>
              </a:rPr>
              <a:t>Three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types</a:t>
            </a:r>
            <a:endParaRPr sz="2100">
              <a:latin typeface="Tahoma"/>
              <a:cs typeface="Tahoma"/>
            </a:endParaRPr>
          </a:p>
          <a:p>
            <a:pPr marL="507365">
              <a:lnSpc>
                <a:spcPct val="100000"/>
              </a:lnSpc>
              <a:spcBef>
                <a:spcPts val="465"/>
              </a:spcBef>
              <a:tabLst>
                <a:tab pos="794385" algn="l"/>
              </a:tabLst>
            </a:pPr>
            <a:r>
              <a:rPr sz="1900" spc="-5" dirty="0">
                <a:latin typeface="Tahoma"/>
                <a:cs typeface="Tahoma"/>
              </a:rPr>
              <a:t>–	A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(7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instances),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(2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instances),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(6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instances)</a:t>
            </a:r>
            <a:endParaRPr sz="1900">
              <a:latin typeface="Tahoma"/>
              <a:cs typeface="Tahoma"/>
            </a:endParaRPr>
          </a:p>
          <a:p>
            <a:pPr marL="3943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94335" algn="l"/>
                <a:tab pos="394970" algn="l"/>
              </a:tabLst>
            </a:pPr>
            <a:r>
              <a:rPr sz="2100" spc="-5" dirty="0">
                <a:latin typeface="Tahoma"/>
                <a:cs typeface="Tahoma"/>
              </a:rPr>
              <a:t>Snapshot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</a:t>
            </a:r>
            <a:r>
              <a:rPr sz="2100" baseline="-19841" dirty="0">
                <a:latin typeface="Tahoma"/>
                <a:cs typeface="Tahoma"/>
              </a:rPr>
              <a:t>0</a:t>
            </a:r>
            <a:endParaRPr sz="2100" baseline="-19841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1005" y="3447167"/>
          <a:ext cx="4076699" cy="268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7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Allocation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Request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BF"/>
                          </a:solidFill>
                          <a:uFill>
                            <a:solidFill>
                              <a:srgbClr val="0070BF"/>
                            </a:solidFill>
                          </a:u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0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1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2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3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4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5184" y="6404882"/>
            <a:ext cx="8180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81635" algn="l"/>
                <a:tab pos="382270" algn="l"/>
              </a:tabLst>
            </a:pPr>
            <a:r>
              <a:rPr sz="2100" spc="-5" dirty="0">
                <a:latin typeface="Tahoma"/>
                <a:cs typeface="Tahoma"/>
              </a:rPr>
              <a:t>Sequence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&lt;P</a:t>
            </a:r>
            <a:r>
              <a:rPr sz="2100" spc="-7" baseline="-19841" dirty="0">
                <a:latin typeface="Tahoma"/>
                <a:cs typeface="Tahoma"/>
              </a:rPr>
              <a:t>0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2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3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-7" baseline="-19841" dirty="0">
                <a:latin typeface="Tahoma"/>
                <a:cs typeface="Tahoma"/>
              </a:rPr>
              <a:t>1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4</a:t>
            </a:r>
            <a:r>
              <a:rPr sz="2100" dirty="0">
                <a:latin typeface="Tahoma"/>
                <a:cs typeface="Tahoma"/>
              </a:rPr>
              <a:t>&gt;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will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result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Finish[i]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</a:t>
            </a:r>
            <a:r>
              <a:rPr sz="2100" spc="-5" dirty="0">
                <a:latin typeface="Tahoma"/>
                <a:cs typeface="Tahoma"/>
              </a:rPr>
              <a:t> true</a:t>
            </a:r>
            <a:r>
              <a:rPr sz="2100" dirty="0">
                <a:latin typeface="Tahoma"/>
                <a:cs typeface="Tahoma"/>
              </a:rPr>
              <a:t> for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993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10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-5" dirty="0"/>
              <a:t>Detection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184" y="1549418"/>
            <a:ext cx="555942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6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81635" algn="l"/>
                <a:tab pos="382270" algn="l"/>
              </a:tabLst>
            </a:pPr>
            <a:r>
              <a:rPr sz="2100" spc="-10" dirty="0">
                <a:latin typeface="Tahoma"/>
                <a:cs typeface="Tahoma"/>
              </a:rPr>
              <a:t>P</a:t>
            </a:r>
            <a:r>
              <a:rPr sz="2100" spc="-15" baseline="-19841" dirty="0">
                <a:latin typeface="Tahoma"/>
                <a:cs typeface="Tahoma"/>
              </a:rPr>
              <a:t>2</a:t>
            </a:r>
            <a:r>
              <a:rPr sz="2100" spc="337" baseline="-19841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additional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instance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type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</a:t>
            </a:r>
            <a:endParaRPr sz="2100">
              <a:latin typeface="Tahoma"/>
              <a:cs typeface="Tahoma"/>
            </a:endParaRPr>
          </a:p>
          <a:p>
            <a:pPr marL="3816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81635" algn="l"/>
                <a:tab pos="382270" algn="l"/>
              </a:tabLst>
            </a:pPr>
            <a:r>
              <a:rPr sz="2100" spc="-5" dirty="0">
                <a:latin typeface="Tahoma"/>
                <a:cs typeface="Tahoma"/>
              </a:rPr>
              <a:t>Snapshot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</a:t>
            </a:r>
            <a:r>
              <a:rPr sz="2100" baseline="-19841" dirty="0">
                <a:latin typeface="Tahoma"/>
                <a:cs typeface="Tahoma"/>
              </a:rPr>
              <a:t>0</a:t>
            </a:r>
            <a:endParaRPr sz="2100" baseline="-19841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0273" y="2394043"/>
          <a:ext cx="4765040" cy="2673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Allocation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Request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Available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0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1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2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3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100" spc="-7" baseline="-19841" dirty="0">
                          <a:latin typeface="Tahoma"/>
                          <a:cs typeface="Tahoma"/>
                        </a:rPr>
                        <a:t>4</a:t>
                      </a:r>
                      <a:endParaRPr sz="2100" baseline="-19841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5184" y="5278468"/>
            <a:ext cx="8329295" cy="13970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816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81635" algn="l"/>
                <a:tab pos="382270" algn="l"/>
              </a:tabLst>
            </a:pPr>
            <a:r>
              <a:rPr sz="2100" spc="-5" dirty="0">
                <a:latin typeface="Tahoma"/>
                <a:cs typeface="Tahoma"/>
              </a:rPr>
              <a:t>State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system?</a:t>
            </a:r>
            <a:endParaRPr sz="2100">
              <a:latin typeface="Tahoma"/>
              <a:cs typeface="Tahoma"/>
            </a:endParaRPr>
          </a:p>
          <a:p>
            <a:pPr marL="781685" marR="4318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81685" algn="l"/>
                <a:tab pos="782320" algn="l"/>
              </a:tabLst>
            </a:pP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reclaim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held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0</a:t>
            </a:r>
            <a:r>
              <a:rPr sz="1900" dirty="0">
                <a:latin typeface="Tahoma"/>
                <a:cs typeface="Tahoma"/>
              </a:rPr>
              <a:t>,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insufficient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fulfill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other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processes’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requests</a:t>
            </a:r>
            <a:endParaRPr sz="1900">
              <a:latin typeface="Tahoma"/>
              <a:cs typeface="Tahoma"/>
            </a:endParaRPr>
          </a:p>
          <a:p>
            <a:pPr marL="7816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81685" algn="l"/>
                <a:tab pos="782320" algn="l"/>
                <a:tab pos="5553075" algn="l"/>
              </a:tabLst>
            </a:pPr>
            <a:r>
              <a:rPr sz="1900" spc="-10" dirty="0">
                <a:latin typeface="Tahoma"/>
                <a:cs typeface="Tahoma"/>
              </a:rPr>
              <a:t>Deadlock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exists,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consisting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1</a:t>
            </a:r>
            <a:r>
              <a:rPr sz="1900" dirty="0">
                <a:latin typeface="Tahoma"/>
                <a:cs typeface="Tahoma"/>
              </a:rPr>
              <a:t>,	P</a:t>
            </a:r>
            <a:r>
              <a:rPr sz="1875" baseline="-20000" dirty="0">
                <a:latin typeface="Tahoma"/>
                <a:cs typeface="Tahoma"/>
              </a:rPr>
              <a:t>2</a:t>
            </a:r>
            <a:r>
              <a:rPr sz="1900" dirty="0">
                <a:latin typeface="Tahoma"/>
                <a:cs typeface="Tahoma"/>
              </a:rPr>
              <a:t>,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3</a:t>
            </a:r>
            <a:r>
              <a:rPr sz="1900" dirty="0">
                <a:latin typeface="Tahoma"/>
                <a:cs typeface="Tahoma"/>
              </a:rPr>
              <a:t>,</a:t>
            </a:r>
            <a:r>
              <a:rPr sz="1900" spc="-10" dirty="0">
                <a:latin typeface="Tahoma"/>
                <a:cs typeface="Tahoma"/>
              </a:rPr>
              <a:t> and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4</a:t>
            </a:r>
            <a:endParaRPr sz="1875" baseline="-20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21" y="4750057"/>
            <a:ext cx="2461931" cy="25291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25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</a:t>
            </a:r>
            <a:r>
              <a:rPr spc="-10" dirty="0"/>
              <a:t> </a:t>
            </a:r>
            <a:r>
              <a:rPr spc="-5" dirty="0"/>
              <a:t>Detection</a:t>
            </a:r>
            <a:r>
              <a:rPr spc="20" dirty="0"/>
              <a:t> </a:t>
            </a:r>
            <a:r>
              <a:rPr spc="-10" dirty="0"/>
              <a:t>Using</a:t>
            </a:r>
            <a:r>
              <a:rPr spc="40" dirty="0"/>
              <a:t> </a:t>
            </a:r>
            <a:r>
              <a:rPr spc="-10" dirty="0"/>
              <a:t>Graphs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7884" y="1547597"/>
            <a:ext cx="7274559" cy="48704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89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68935" algn="l"/>
                <a:tab pos="369570" algn="l"/>
              </a:tabLst>
            </a:pPr>
            <a:r>
              <a:rPr sz="2100" spc="-5" dirty="0">
                <a:latin typeface="Tahoma"/>
                <a:cs typeface="Tahoma"/>
              </a:rPr>
              <a:t>Deadlock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detection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using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wait-for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graph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Variant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allocation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graph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676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67665" algn="l"/>
                <a:tab pos="3683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Wait-for graph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only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contains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edges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between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30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Edge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300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r>
              <a:rPr sz="1875" spc="307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wait-for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graph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implies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90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15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waiting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r>
              <a:rPr sz="1875" spc="330" baseline="-2000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release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that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15" baseline="-200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needs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689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68935" algn="l"/>
                <a:tab pos="369570" algn="l"/>
              </a:tabLst>
            </a:pPr>
            <a:r>
              <a:rPr sz="2100" spc="-5" dirty="0">
                <a:latin typeface="Tahoma"/>
                <a:cs typeface="Tahoma"/>
              </a:rPr>
              <a:t>Wait-for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graph is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obtained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from</a:t>
            </a:r>
            <a:r>
              <a:rPr sz="21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allocation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graph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Removing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nodes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Collapsing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appropriate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edges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2250">
              <a:latin typeface="Tahoma"/>
              <a:cs typeface="Tahoma"/>
            </a:endParaRPr>
          </a:p>
          <a:p>
            <a:pPr marL="368935" indent="-34417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100" spc="-10" dirty="0">
                <a:latin typeface="Tahoma"/>
                <a:cs typeface="Tahoma"/>
              </a:rPr>
              <a:t>Edge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i</a:t>
            </a:r>
            <a:r>
              <a:rPr sz="2100" spc="359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Wingdings"/>
                <a:cs typeface="Wingdings"/>
              </a:rPr>
              <a:t>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-7" baseline="-19841" dirty="0">
                <a:latin typeface="Tahoma"/>
                <a:cs typeface="Tahoma"/>
              </a:rPr>
              <a:t>j</a:t>
            </a:r>
            <a:r>
              <a:rPr sz="2100" spc="352" baseline="-19841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exists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5" dirty="0">
                <a:latin typeface="Tahoma"/>
                <a:cs typeface="Tahoma"/>
              </a:rPr>
              <a:t> wait-for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graph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if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only </a:t>
            </a:r>
            <a:r>
              <a:rPr sz="2100" dirty="0">
                <a:latin typeface="Tahoma"/>
                <a:cs typeface="Tahoma"/>
              </a:rPr>
              <a:t>if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500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allocation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graph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contains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two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edges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20"/>
              </a:spcBef>
              <a:buChar char="–"/>
              <a:tabLst>
                <a:tab pos="768985" algn="l"/>
                <a:tab pos="769620" algn="l"/>
                <a:tab pos="2816860" algn="l"/>
              </a:tabLst>
            </a:pP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i</a:t>
            </a:r>
            <a:r>
              <a:rPr sz="1875" spc="315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ahoma"/>
                <a:cs typeface="Tahoma"/>
              </a:rPr>
              <a:t>R</a:t>
            </a:r>
            <a:r>
              <a:rPr sz="1875" baseline="-20000" dirty="0">
                <a:latin typeface="Tahoma"/>
                <a:cs typeface="Tahoma"/>
              </a:rPr>
              <a:t>q</a:t>
            </a:r>
            <a:r>
              <a:rPr sz="1875" spc="307" baseline="-200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</a:t>
            </a:r>
            <a:r>
              <a:rPr sz="1875" spc="-7" baseline="-20000" dirty="0">
                <a:latin typeface="Tahoma"/>
                <a:cs typeface="Tahoma"/>
              </a:rPr>
              <a:t>q</a:t>
            </a:r>
            <a:r>
              <a:rPr sz="1875" spc="330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-5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ahoma"/>
                <a:cs typeface="Tahoma"/>
              </a:rPr>
              <a:t>P</a:t>
            </a:r>
            <a:r>
              <a:rPr sz="1875" spc="-7" baseline="-20000" dirty="0">
                <a:latin typeface="Tahoma"/>
                <a:cs typeface="Tahoma"/>
              </a:rPr>
              <a:t>j</a:t>
            </a:r>
            <a:r>
              <a:rPr sz="1875" spc="292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dirty="0">
                <a:latin typeface="Tahoma"/>
                <a:cs typeface="Tahoma"/>
              </a:rPr>
              <a:t> some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</a:t>
            </a:r>
            <a:r>
              <a:rPr sz="1875" baseline="-20000" dirty="0">
                <a:latin typeface="Tahoma"/>
                <a:cs typeface="Tahoma"/>
              </a:rPr>
              <a:t>q</a:t>
            </a:r>
            <a:endParaRPr sz="1875" baseline="-20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25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</a:t>
            </a:r>
            <a:r>
              <a:rPr spc="-10" dirty="0"/>
              <a:t> </a:t>
            </a:r>
            <a:r>
              <a:rPr spc="-5" dirty="0"/>
              <a:t>Detection</a:t>
            </a:r>
            <a:r>
              <a:rPr spc="20" dirty="0"/>
              <a:t> </a:t>
            </a:r>
            <a:r>
              <a:rPr spc="-10" dirty="0"/>
              <a:t>Using</a:t>
            </a:r>
            <a:r>
              <a:rPr spc="40" dirty="0"/>
              <a:t> </a:t>
            </a:r>
            <a:r>
              <a:rPr spc="-1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9761" y="6301287"/>
            <a:ext cx="1641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Tahoma"/>
                <a:cs typeface="Tahoma"/>
              </a:rPr>
              <a:t>Wait-for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36" y="1603248"/>
            <a:ext cx="3958891" cy="4856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3572" y="6397226"/>
            <a:ext cx="2967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Resource-Allocation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741" y="2718008"/>
            <a:ext cx="3301510" cy="32926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25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</a:t>
            </a:r>
            <a:r>
              <a:rPr spc="-10" dirty="0"/>
              <a:t> </a:t>
            </a:r>
            <a:r>
              <a:rPr spc="-5" dirty="0"/>
              <a:t>Detection</a:t>
            </a:r>
            <a:r>
              <a:rPr spc="20" dirty="0"/>
              <a:t> </a:t>
            </a: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Graphs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7884" y="1613410"/>
            <a:ext cx="8139430" cy="289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67665" algn="l"/>
                <a:tab pos="3683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exists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 </a:t>
            </a:r>
            <a:r>
              <a:rPr sz="2100" spc="-5" dirty="0">
                <a:latin typeface="Tahoma"/>
                <a:cs typeface="Tahoma"/>
              </a:rPr>
              <a:t>and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only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wait-for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graph contains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cycle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68935" indent="-34417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100" spc="-5" dirty="0">
                <a:latin typeface="Tahoma"/>
                <a:cs typeface="Tahoma"/>
              </a:rPr>
              <a:t>Periodically invoke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an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algorithm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searches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cycle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5" dirty="0">
                <a:latin typeface="Tahoma"/>
                <a:cs typeface="Tahoma"/>
              </a:rPr>
              <a:t> graph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Which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algorithm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 </a:t>
            </a:r>
            <a:r>
              <a:rPr sz="1900" dirty="0">
                <a:latin typeface="Tahoma"/>
                <a:cs typeface="Tahoma"/>
              </a:rPr>
              <a:t>be used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deadlock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detection?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67665" marR="196215" indent="-34290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100" dirty="0">
                <a:latin typeface="Tahoma"/>
                <a:cs typeface="Tahoma"/>
              </a:rPr>
              <a:t>An algorithm </a:t>
            </a:r>
            <a:r>
              <a:rPr sz="2100" spc="-5" dirty="0">
                <a:latin typeface="Tahoma"/>
                <a:cs typeface="Tahoma"/>
              </a:rPr>
              <a:t>to </a:t>
            </a:r>
            <a:r>
              <a:rPr sz="2100" dirty="0">
                <a:latin typeface="Tahoma"/>
                <a:cs typeface="Tahoma"/>
              </a:rPr>
              <a:t>detect a </a:t>
            </a:r>
            <a:r>
              <a:rPr sz="2100" spc="-5" dirty="0">
                <a:latin typeface="Tahoma"/>
                <a:cs typeface="Tahoma"/>
              </a:rPr>
              <a:t>cycle </a:t>
            </a:r>
            <a:r>
              <a:rPr sz="2100" dirty="0">
                <a:latin typeface="Tahoma"/>
                <a:cs typeface="Tahoma"/>
              </a:rPr>
              <a:t>in a graph </a:t>
            </a:r>
            <a:r>
              <a:rPr sz="2100" spc="-5" dirty="0">
                <a:latin typeface="Tahoma"/>
                <a:cs typeface="Tahoma"/>
              </a:rPr>
              <a:t>requires </a:t>
            </a:r>
            <a:r>
              <a:rPr sz="2100" spc="5" dirty="0">
                <a:latin typeface="Tahoma"/>
                <a:cs typeface="Tahoma"/>
              </a:rPr>
              <a:t>an </a:t>
            </a:r>
            <a:r>
              <a:rPr sz="2100" spc="-5" dirty="0">
                <a:latin typeface="Tahoma"/>
                <a:cs typeface="Tahoma"/>
              </a:rPr>
              <a:t>order of </a:t>
            </a:r>
            <a:r>
              <a:rPr sz="2100" dirty="0">
                <a:latin typeface="Tahoma"/>
                <a:cs typeface="Tahoma"/>
              </a:rPr>
              <a:t>n</a:t>
            </a:r>
            <a:r>
              <a:rPr sz="2100" baseline="25793" dirty="0">
                <a:latin typeface="Tahoma"/>
                <a:cs typeface="Tahoma"/>
              </a:rPr>
              <a:t>2 </a:t>
            </a:r>
            <a:r>
              <a:rPr sz="2100" spc="-637" baseline="25793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operations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Where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number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vertices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graph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210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Detection</a:t>
            </a:r>
            <a:r>
              <a:rPr spc="-25" dirty="0"/>
              <a:t> </a:t>
            </a:r>
            <a:r>
              <a:rPr spc="-5" dirty="0"/>
              <a:t>Algorithm</a:t>
            </a:r>
            <a:r>
              <a:rPr spc="5" dirty="0"/>
              <a:t> </a:t>
            </a:r>
            <a:r>
              <a:rPr spc="-5" dirty="0"/>
              <a:t>Usage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236584" cy="385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Note: cost for detection </a:t>
            </a:r>
            <a:r>
              <a:rPr sz="2100" dirty="0">
                <a:latin typeface="Tahoma"/>
                <a:cs typeface="Tahoma"/>
              </a:rPr>
              <a:t>algorithm is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dirty="0">
                <a:latin typeface="Tahoma"/>
                <a:cs typeface="Tahoma"/>
              </a:rPr>
              <a:t>same </a:t>
            </a:r>
            <a:r>
              <a:rPr sz="2100" spc="5" dirty="0">
                <a:latin typeface="Tahoma"/>
                <a:cs typeface="Tahoma"/>
              </a:rPr>
              <a:t>as </a:t>
            </a:r>
            <a:r>
              <a:rPr sz="2100" dirty="0">
                <a:latin typeface="Tahoma"/>
                <a:cs typeface="Tahoma"/>
              </a:rPr>
              <a:t>that for </a:t>
            </a:r>
            <a:r>
              <a:rPr sz="2100" spc="-5" dirty="0">
                <a:latin typeface="Tahoma"/>
                <a:cs typeface="Tahoma"/>
              </a:rPr>
              <a:t>the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Bankers </a:t>
            </a:r>
            <a:r>
              <a:rPr sz="2100" dirty="0">
                <a:latin typeface="Tahoma"/>
                <a:cs typeface="Tahoma"/>
              </a:rPr>
              <a:t>algorithm!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When,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how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often,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invoke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depends 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How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often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deadlock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likely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occur?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How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many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processes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will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rolled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back?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marR="28575" indent="-34290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If </a:t>
            </a:r>
            <a:r>
              <a:rPr sz="2100" dirty="0">
                <a:latin typeface="Tahoma"/>
                <a:cs typeface="Tahoma"/>
              </a:rPr>
              <a:t>algorithm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invoked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arbitrarily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there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many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cycles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in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the </a:t>
            </a:r>
            <a:r>
              <a:rPr sz="2100" spc="-6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graph</a:t>
            </a:r>
            <a:endParaRPr sz="21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We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would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not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able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tell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which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many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deadlocked</a:t>
            </a:r>
            <a:r>
              <a:rPr sz="1900" spc="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processes </a:t>
            </a:r>
            <a:r>
              <a:rPr sz="1900" spc="-57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“caused”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deadlock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130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5" dirty="0"/>
              <a:t>to </a:t>
            </a:r>
            <a:r>
              <a:rPr spc="-5" dirty="0"/>
              <a:t>Recover</a:t>
            </a:r>
            <a:r>
              <a:rPr spc="10" dirty="0"/>
              <a:t> </a:t>
            </a:r>
            <a:r>
              <a:rPr spc="-5" dirty="0"/>
              <a:t>From</a:t>
            </a:r>
            <a:r>
              <a:rPr spc="-15" dirty="0"/>
              <a:t> </a:t>
            </a:r>
            <a:r>
              <a:rPr spc="-5" dirty="0"/>
              <a:t>Deadlocks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741920" cy="25126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Once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there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deadlock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situation</a:t>
            </a:r>
            <a:endParaRPr sz="21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No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way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proceed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with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current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allocation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state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Two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main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techniques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recover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Termination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Preemption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442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1960" algn="l"/>
              </a:tabLst>
            </a:pPr>
            <a:r>
              <a:rPr spc="-5" dirty="0"/>
              <a:t>Recovery</a:t>
            </a:r>
            <a:r>
              <a:rPr spc="40" dirty="0"/>
              <a:t> </a:t>
            </a:r>
            <a:r>
              <a:rPr spc="-5" dirty="0"/>
              <a:t>From</a:t>
            </a:r>
            <a:r>
              <a:rPr spc="10" dirty="0"/>
              <a:t> </a:t>
            </a:r>
            <a:r>
              <a:rPr spc="-5" dirty="0"/>
              <a:t>Deadlock:	</a:t>
            </a:r>
            <a:r>
              <a:rPr dirty="0"/>
              <a:t>Process</a:t>
            </a:r>
            <a:r>
              <a:rPr spc="-70" dirty="0"/>
              <a:t> </a:t>
            </a:r>
            <a:r>
              <a:rPr spc="-5" dirty="0"/>
              <a:t>Termination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479665" cy="46335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Abort all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deadlocked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Tahoma"/>
                <a:cs typeface="Tahoma"/>
              </a:rPr>
              <a:t>Most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common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Long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computations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may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lost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Abort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one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at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until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</a:t>
            </a:r>
            <a:r>
              <a:rPr sz="2100" dirty="0">
                <a:latin typeface="Tahoma"/>
                <a:cs typeface="Tahoma"/>
              </a:rPr>
              <a:t> is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eliminated</a:t>
            </a:r>
            <a:endParaRPr sz="21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Need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run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after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every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abort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another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instance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deadlock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detection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algorithm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which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order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we</a:t>
            </a:r>
            <a:r>
              <a:rPr sz="2100" dirty="0">
                <a:latin typeface="Tahoma"/>
                <a:cs typeface="Tahoma"/>
              </a:rPr>
              <a:t> choose </a:t>
            </a:r>
            <a:r>
              <a:rPr sz="2100" spc="-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abort?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Criteria?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Least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amount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processor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consumed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far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Least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amount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output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produced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far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Tahoma"/>
                <a:cs typeface="Tahoma"/>
              </a:rPr>
              <a:t>Most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estimated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remaining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Least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total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resources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far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Lowest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priority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602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1960" algn="l"/>
              </a:tabLst>
            </a:pPr>
            <a:r>
              <a:rPr spc="-5" dirty="0"/>
              <a:t>Recovery</a:t>
            </a:r>
            <a:r>
              <a:rPr spc="40" dirty="0"/>
              <a:t> </a:t>
            </a:r>
            <a:r>
              <a:rPr spc="-5" dirty="0"/>
              <a:t>From</a:t>
            </a:r>
            <a:r>
              <a:rPr spc="10" dirty="0"/>
              <a:t> </a:t>
            </a:r>
            <a:r>
              <a:rPr spc="-5" dirty="0"/>
              <a:t>Deadlock:	</a:t>
            </a:r>
            <a:r>
              <a:rPr dirty="0"/>
              <a:t>Resource</a:t>
            </a:r>
            <a:r>
              <a:rPr spc="-60" dirty="0"/>
              <a:t> </a:t>
            </a:r>
            <a:r>
              <a:rPr spc="-5" dirty="0"/>
              <a:t>Preemption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213725" cy="48863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Select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victim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Which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preempt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from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which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termination,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determine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order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preemption</a:t>
            </a:r>
            <a:r>
              <a:rPr sz="1900" spc="6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minimize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cost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Rollback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Return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some safe </a:t>
            </a:r>
            <a:r>
              <a:rPr sz="1900" spc="-5" dirty="0">
                <a:latin typeface="Tahoma"/>
                <a:cs typeface="Tahoma"/>
              </a:rPr>
              <a:t>state,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restart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from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that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state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Checkpointing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necessary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26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Watch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starvation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Resources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may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always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preempted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from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756285" marR="35369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must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only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picked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victim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only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(small)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finite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no.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times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Number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of rollbacks</a:t>
            </a:r>
            <a:r>
              <a:rPr sz="1700" dirty="0">
                <a:latin typeface="Tahoma"/>
                <a:cs typeface="Tahoma"/>
              </a:rPr>
              <a:t> are a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cost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factor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073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Deadlocks</a:t>
            </a:r>
            <a:r>
              <a:rPr spc="20" dirty="0"/>
              <a:t> </a:t>
            </a:r>
            <a:r>
              <a:rPr spc="-15" dirty="0"/>
              <a:t>in</a:t>
            </a:r>
            <a:r>
              <a:rPr spc="-10" dirty="0"/>
              <a:t> </a:t>
            </a:r>
            <a:r>
              <a:rPr dirty="0"/>
              <a:t>Resource</a:t>
            </a:r>
            <a:r>
              <a:rPr spc="-10" dirty="0"/>
              <a:t> </a:t>
            </a:r>
            <a:r>
              <a:rPr spc="-5" dirty="0"/>
              <a:t>Allocation</a:t>
            </a:r>
            <a:r>
              <a:rPr spc="20" dirty="0"/>
              <a:t> </a:t>
            </a:r>
            <a:r>
              <a:rPr spc="-5" dirty="0"/>
              <a:t>–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2499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Semaphores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5" dirty="0">
                <a:latin typeface="Tahoma"/>
                <a:cs typeface="Tahoma"/>
              </a:rPr>
              <a:t>and </a:t>
            </a:r>
            <a:r>
              <a:rPr sz="2100" dirty="0">
                <a:latin typeface="Tahoma"/>
                <a:cs typeface="Tahoma"/>
              </a:rPr>
              <a:t>B, </a:t>
            </a:r>
            <a:r>
              <a:rPr sz="2100" spc="-5" dirty="0">
                <a:latin typeface="Tahoma"/>
                <a:cs typeface="Tahoma"/>
              </a:rPr>
              <a:t>initialized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dirty="0">
                <a:latin typeface="Tahoma"/>
                <a:cs typeface="Tahoma"/>
              </a:rPr>
              <a:t>1 </a:t>
            </a:r>
            <a:r>
              <a:rPr sz="2100" spc="-5" dirty="0">
                <a:latin typeface="Tahoma"/>
                <a:cs typeface="Tahoma"/>
              </a:rPr>
              <a:t>(or: </a:t>
            </a:r>
            <a:r>
              <a:rPr sz="2100" dirty="0">
                <a:latin typeface="Tahoma"/>
                <a:cs typeface="Tahoma"/>
              </a:rPr>
              <a:t>system </a:t>
            </a:r>
            <a:r>
              <a:rPr sz="2100" spc="5" dirty="0">
                <a:latin typeface="Tahoma"/>
                <a:cs typeface="Tahoma"/>
              </a:rPr>
              <a:t>has </a:t>
            </a:r>
            <a:r>
              <a:rPr sz="2100" dirty="0">
                <a:latin typeface="Tahoma"/>
                <a:cs typeface="Tahoma"/>
              </a:rPr>
              <a:t>2 tape drives;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P0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P1</a:t>
            </a:r>
            <a:r>
              <a:rPr sz="2100" dirty="0">
                <a:latin typeface="Tahoma"/>
                <a:cs typeface="Tahoma"/>
              </a:rPr>
              <a:t> each</a:t>
            </a:r>
            <a:r>
              <a:rPr sz="2100" spc="-5" dirty="0">
                <a:latin typeface="Tahoma"/>
                <a:cs typeface="Tahoma"/>
              </a:rPr>
              <a:t> hold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one</a:t>
            </a:r>
            <a:r>
              <a:rPr sz="2100" dirty="0">
                <a:latin typeface="Tahoma"/>
                <a:cs typeface="Tahoma"/>
              </a:rPr>
              <a:t> tape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drive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each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needs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another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one)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584" y="3853658"/>
            <a:ext cx="47771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100" spc="-5">
                <a:latin typeface="Tahoma"/>
                <a:cs typeface="Tahoma"/>
              </a:rPr>
              <a:t>15</a:t>
            </a:r>
            <a:r>
              <a:rPr sz="2100" spc="-5">
                <a:latin typeface="Tahoma"/>
                <a:cs typeface="Tahoma"/>
              </a:rPr>
              <a:t>0Kbytes</a:t>
            </a:r>
            <a:r>
              <a:rPr sz="2100" spc="-1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memory-space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available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762" y="6153327"/>
            <a:ext cx="78308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Deadlock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might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occur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if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both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processes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second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8711" y="2441448"/>
            <a:ext cx="4186554" cy="1234440"/>
          </a:xfrm>
          <a:custGeom>
            <a:avLst/>
            <a:gdLst/>
            <a:ahLst/>
            <a:cxnLst/>
            <a:rect l="l" t="t" r="r" b="b"/>
            <a:pathLst>
              <a:path w="4186554" h="1234439">
                <a:moveTo>
                  <a:pt x="4186428" y="1234440"/>
                </a:moveTo>
                <a:lnTo>
                  <a:pt x="0" y="1234440"/>
                </a:lnTo>
                <a:lnTo>
                  <a:pt x="0" y="0"/>
                </a:lnTo>
                <a:lnTo>
                  <a:pt x="4186428" y="0"/>
                </a:lnTo>
                <a:lnTo>
                  <a:pt x="4186428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1225296"/>
                </a:lnTo>
                <a:lnTo>
                  <a:pt x="4572" y="1225296"/>
                </a:lnTo>
                <a:lnTo>
                  <a:pt x="9144" y="1229867"/>
                </a:lnTo>
                <a:lnTo>
                  <a:pt x="4186428" y="1229867"/>
                </a:lnTo>
                <a:lnTo>
                  <a:pt x="4186428" y="1234440"/>
                </a:lnTo>
                <a:close/>
              </a:path>
              <a:path w="4186554" h="123443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186554" h="1234439">
                <a:moveTo>
                  <a:pt x="4177284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177284" y="4572"/>
                </a:lnTo>
                <a:lnTo>
                  <a:pt x="4177284" y="10668"/>
                </a:lnTo>
                <a:close/>
              </a:path>
              <a:path w="4186554" h="1234439">
                <a:moveTo>
                  <a:pt x="4177284" y="1229867"/>
                </a:moveTo>
                <a:lnTo>
                  <a:pt x="4177284" y="4572"/>
                </a:lnTo>
                <a:lnTo>
                  <a:pt x="4181856" y="10668"/>
                </a:lnTo>
                <a:lnTo>
                  <a:pt x="4186428" y="10668"/>
                </a:lnTo>
                <a:lnTo>
                  <a:pt x="4186428" y="1225296"/>
                </a:lnTo>
                <a:lnTo>
                  <a:pt x="4181856" y="1225296"/>
                </a:lnTo>
                <a:lnTo>
                  <a:pt x="4177284" y="1229867"/>
                </a:lnTo>
                <a:close/>
              </a:path>
              <a:path w="4186554" h="1234439">
                <a:moveTo>
                  <a:pt x="4186428" y="10668"/>
                </a:moveTo>
                <a:lnTo>
                  <a:pt x="4181856" y="10668"/>
                </a:lnTo>
                <a:lnTo>
                  <a:pt x="4177284" y="4572"/>
                </a:lnTo>
                <a:lnTo>
                  <a:pt x="4186428" y="4572"/>
                </a:lnTo>
                <a:lnTo>
                  <a:pt x="4186428" y="10668"/>
                </a:lnTo>
                <a:close/>
              </a:path>
              <a:path w="4186554" h="1234439">
                <a:moveTo>
                  <a:pt x="9144" y="1229867"/>
                </a:moveTo>
                <a:lnTo>
                  <a:pt x="4572" y="1225296"/>
                </a:lnTo>
                <a:lnTo>
                  <a:pt x="9144" y="1225296"/>
                </a:lnTo>
                <a:lnTo>
                  <a:pt x="9144" y="1229867"/>
                </a:lnTo>
                <a:close/>
              </a:path>
              <a:path w="4186554" h="1234439">
                <a:moveTo>
                  <a:pt x="4177284" y="1229867"/>
                </a:moveTo>
                <a:lnTo>
                  <a:pt x="9144" y="1229867"/>
                </a:lnTo>
                <a:lnTo>
                  <a:pt x="9144" y="1225296"/>
                </a:lnTo>
                <a:lnTo>
                  <a:pt x="4177284" y="1225296"/>
                </a:lnTo>
                <a:lnTo>
                  <a:pt x="4177284" y="1229867"/>
                </a:lnTo>
                <a:close/>
              </a:path>
              <a:path w="4186554" h="1234439">
                <a:moveTo>
                  <a:pt x="4186428" y="1229867"/>
                </a:moveTo>
                <a:lnTo>
                  <a:pt x="4177284" y="1229867"/>
                </a:lnTo>
                <a:lnTo>
                  <a:pt x="4181856" y="1225296"/>
                </a:lnTo>
                <a:lnTo>
                  <a:pt x="4186428" y="1225296"/>
                </a:lnTo>
                <a:lnTo>
                  <a:pt x="4186428" y="1229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13004" y="2539941"/>
          <a:ext cx="3924935" cy="935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168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P0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ctr">
                        <a:lnSpc>
                          <a:spcPts val="1789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P1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88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wait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21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(A);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wait(B);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10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wait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21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(B);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wait(A);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749551" y="4361688"/>
            <a:ext cx="6560820" cy="1594485"/>
          </a:xfrm>
          <a:custGeom>
            <a:avLst/>
            <a:gdLst/>
            <a:ahLst/>
            <a:cxnLst/>
            <a:rect l="l" t="t" r="r" b="b"/>
            <a:pathLst>
              <a:path w="6560820" h="1594485">
                <a:moveTo>
                  <a:pt x="6560820" y="1594104"/>
                </a:moveTo>
                <a:lnTo>
                  <a:pt x="0" y="1594104"/>
                </a:lnTo>
                <a:lnTo>
                  <a:pt x="0" y="0"/>
                </a:lnTo>
                <a:lnTo>
                  <a:pt x="6560820" y="0"/>
                </a:lnTo>
                <a:lnTo>
                  <a:pt x="65608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583436"/>
                </a:lnTo>
                <a:lnTo>
                  <a:pt x="4572" y="1583436"/>
                </a:lnTo>
                <a:lnTo>
                  <a:pt x="9144" y="1588008"/>
                </a:lnTo>
                <a:lnTo>
                  <a:pt x="6560820" y="1588008"/>
                </a:lnTo>
                <a:lnTo>
                  <a:pt x="6560820" y="1594104"/>
                </a:lnTo>
                <a:close/>
              </a:path>
              <a:path w="6560820" h="159448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6560820" h="1594485">
                <a:moveTo>
                  <a:pt x="65516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6551676" y="4572"/>
                </a:lnTo>
                <a:lnTo>
                  <a:pt x="6551676" y="9144"/>
                </a:lnTo>
                <a:close/>
              </a:path>
              <a:path w="6560820" h="1594485">
                <a:moveTo>
                  <a:pt x="6551676" y="1588008"/>
                </a:moveTo>
                <a:lnTo>
                  <a:pt x="6551676" y="4572"/>
                </a:lnTo>
                <a:lnTo>
                  <a:pt x="6556248" y="9144"/>
                </a:lnTo>
                <a:lnTo>
                  <a:pt x="6560820" y="9144"/>
                </a:lnTo>
                <a:lnTo>
                  <a:pt x="6560820" y="1583436"/>
                </a:lnTo>
                <a:lnTo>
                  <a:pt x="6556248" y="1583436"/>
                </a:lnTo>
                <a:lnTo>
                  <a:pt x="6551676" y="1588008"/>
                </a:lnTo>
                <a:close/>
              </a:path>
              <a:path w="6560820" h="1594485">
                <a:moveTo>
                  <a:pt x="6560820" y="9144"/>
                </a:moveTo>
                <a:lnTo>
                  <a:pt x="6556248" y="9144"/>
                </a:lnTo>
                <a:lnTo>
                  <a:pt x="6551676" y="4572"/>
                </a:lnTo>
                <a:lnTo>
                  <a:pt x="6560820" y="4572"/>
                </a:lnTo>
                <a:lnTo>
                  <a:pt x="6560820" y="9144"/>
                </a:lnTo>
                <a:close/>
              </a:path>
              <a:path w="6560820" h="1594485">
                <a:moveTo>
                  <a:pt x="9144" y="1588008"/>
                </a:moveTo>
                <a:lnTo>
                  <a:pt x="4572" y="1583436"/>
                </a:lnTo>
                <a:lnTo>
                  <a:pt x="9144" y="1583436"/>
                </a:lnTo>
                <a:lnTo>
                  <a:pt x="9144" y="1588008"/>
                </a:lnTo>
                <a:close/>
              </a:path>
              <a:path w="6560820" h="1594485">
                <a:moveTo>
                  <a:pt x="6551676" y="1588008"/>
                </a:moveTo>
                <a:lnTo>
                  <a:pt x="9144" y="1588008"/>
                </a:lnTo>
                <a:lnTo>
                  <a:pt x="9144" y="1583436"/>
                </a:lnTo>
                <a:lnTo>
                  <a:pt x="6551676" y="1583436"/>
                </a:lnTo>
                <a:lnTo>
                  <a:pt x="6551676" y="1588008"/>
                </a:lnTo>
                <a:close/>
              </a:path>
              <a:path w="6560820" h="1594485">
                <a:moveTo>
                  <a:pt x="6560820" y="1588008"/>
                </a:moveTo>
                <a:lnTo>
                  <a:pt x="6551676" y="1588008"/>
                </a:lnTo>
                <a:lnTo>
                  <a:pt x="6556248" y="1583436"/>
                </a:lnTo>
                <a:lnTo>
                  <a:pt x="6560820" y="1583436"/>
                </a:lnTo>
                <a:lnTo>
                  <a:pt x="6560820" y="1588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12273" y="4460152"/>
          <a:ext cx="6252209" cy="1283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657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P0</a:t>
                      </a:r>
                      <a:endParaRPr sz="19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request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(80Kbytes);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1789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P1</a:t>
                      </a:r>
                      <a:endParaRPr sz="1900">
                        <a:latin typeface="Consolas"/>
                        <a:cs typeface="Consolas"/>
                      </a:endParaRPr>
                    </a:p>
                    <a:p>
                      <a:pPr marL="5632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request</a:t>
                      </a:r>
                      <a:r>
                        <a:rPr sz="19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(80Kbytes);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9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…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…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10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request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(70Kbytes);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210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request</a:t>
                      </a:r>
                      <a:r>
                        <a:rPr sz="19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(70Kbytes);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631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Combined</a:t>
            </a:r>
            <a:r>
              <a:rPr spc="35" dirty="0"/>
              <a:t> </a:t>
            </a:r>
            <a:r>
              <a:rPr spc="-5" dirty="0"/>
              <a:t>Approach </a:t>
            </a:r>
            <a:r>
              <a:rPr spc="5" dirty="0"/>
              <a:t>to</a:t>
            </a:r>
            <a:r>
              <a:rPr spc="-25" dirty="0"/>
              <a:t> </a:t>
            </a:r>
            <a:r>
              <a:rPr spc="-5" dirty="0"/>
              <a:t>Deadlock</a:t>
            </a:r>
            <a:r>
              <a:rPr spc="25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8290559" cy="50647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b="1" dirty="0">
                <a:latin typeface="Tahoma"/>
                <a:cs typeface="Tahoma"/>
              </a:rPr>
              <a:t>Combine</a:t>
            </a:r>
            <a:r>
              <a:rPr sz="2100" b="1" spc="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three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basic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approaches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Prevention, avoidance,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detection</a:t>
            </a:r>
            <a:endParaRPr sz="2100">
              <a:latin typeface="Tahoma"/>
              <a:cs typeface="Tahoma"/>
            </a:endParaRPr>
          </a:p>
          <a:p>
            <a:pPr marL="354965" marR="47815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Can </a:t>
            </a:r>
            <a:r>
              <a:rPr sz="2100" spc="-5" dirty="0">
                <a:latin typeface="Tahoma"/>
                <a:cs typeface="Tahoma"/>
              </a:rPr>
              <a:t>use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5" dirty="0">
                <a:latin typeface="Tahoma"/>
                <a:cs typeface="Tahoma"/>
              </a:rPr>
              <a:t>optimal </a:t>
            </a:r>
            <a:r>
              <a:rPr sz="2100" dirty="0">
                <a:latin typeface="Tahoma"/>
                <a:cs typeface="Tahoma"/>
              </a:rPr>
              <a:t>approach for </a:t>
            </a:r>
            <a:r>
              <a:rPr sz="2100" spc="-5" dirty="0">
                <a:latin typeface="Tahoma"/>
                <a:cs typeface="Tahoma"/>
              </a:rPr>
              <a:t>each </a:t>
            </a:r>
            <a:r>
              <a:rPr sz="2100" dirty="0">
                <a:latin typeface="Tahoma"/>
                <a:cs typeface="Tahoma"/>
              </a:rPr>
              <a:t>type </a:t>
            </a:r>
            <a:r>
              <a:rPr sz="2100" spc="-5" dirty="0">
                <a:latin typeface="Tahoma"/>
                <a:cs typeface="Tahoma"/>
              </a:rPr>
              <a:t>of resources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system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latin typeface="Tahoma"/>
                <a:cs typeface="Tahoma"/>
              </a:rPr>
              <a:t>Approach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Group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resources</a:t>
            </a:r>
            <a:r>
              <a:rPr sz="21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5" dirty="0">
                <a:latin typeface="Tahoma"/>
                <a:cs typeface="Tahoma"/>
              </a:rPr>
              <a:t> of</a:t>
            </a:r>
            <a:r>
              <a:rPr sz="2100" dirty="0">
                <a:latin typeface="Tahoma"/>
                <a:cs typeface="Tahoma"/>
              </a:rPr>
              <a:t> different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classes</a:t>
            </a:r>
            <a:endParaRPr sz="2100">
              <a:latin typeface="Tahoma"/>
              <a:cs typeface="Tahoma"/>
            </a:endParaRPr>
          </a:p>
          <a:p>
            <a:pPr marL="354965" marR="7302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Use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linear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ordering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prevent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deadlocks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between resource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classes </a:t>
            </a:r>
            <a:r>
              <a:rPr sz="2100" spc="-6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(i.e.,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prevent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circular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wait)</a:t>
            </a: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Use most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appropriate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technique for handling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deadlocks within each </a:t>
            </a:r>
            <a:r>
              <a:rPr sz="2100" spc="-6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class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e.g.,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Swap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space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(e.g.,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blocks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disk):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Prevention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by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 preallocation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(e.g.,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files):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Avoidance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by</a:t>
            </a:r>
            <a:r>
              <a:rPr sz="1900" spc="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knowing</a:t>
            </a:r>
            <a:r>
              <a:rPr sz="1900" spc="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max</a:t>
            </a:r>
            <a:r>
              <a:rPr sz="19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needs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Main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memory: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Prevention</a:t>
            </a:r>
            <a:r>
              <a:rPr sz="1900" spc="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by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preemption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Internal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(e.g.,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channels):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Prevention</a:t>
            </a:r>
            <a:r>
              <a:rPr sz="1900" spc="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by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ordering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150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</a:t>
            </a:r>
            <a:r>
              <a:rPr spc="-5" dirty="0"/>
              <a:t>mm</a:t>
            </a:r>
            <a:r>
              <a:rPr spc="-20" dirty="0"/>
              <a:t>a</a:t>
            </a:r>
            <a:r>
              <a:rPr spc="-10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920355" cy="334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Studied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conditions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when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deadlocks </a:t>
            </a:r>
            <a:r>
              <a:rPr sz="2100" dirty="0">
                <a:latin typeface="Tahoma"/>
                <a:cs typeface="Tahoma"/>
              </a:rPr>
              <a:t>occur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 dirty="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Discussed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options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 </a:t>
            </a:r>
            <a:r>
              <a:rPr sz="2100" spc="-5" dirty="0">
                <a:latin typeface="Tahoma"/>
                <a:cs typeface="Tahoma"/>
              </a:rPr>
              <a:t>deal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 dirty="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Most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operating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systems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completely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ignore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problem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Unix,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Windows,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…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ahoma"/>
              <a:buChar char="–"/>
            </a:pPr>
            <a:endParaRPr sz="2900" dirty="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None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approaches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suitable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resources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Possibly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select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optimal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approach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each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class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39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Any</a:t>
            </a:r>
            <a:r>
              <a:rPr spc="-25" dirty="0"/>
              <a:t> </a:t>
            </a:r>
            <a:r>
              <a:rPr spc="-5" dirty="0"/>
              <a:t>Question</a:t>
            </a:r>
            <a:r>
              <a:rPr spc="-20" dirty="0"/>
              <a:t> </a:t>
            </a:r>
            <a:r>
              <a:rPr dirty="0"/>
              <a:t>So</a:t>
            </a:r>
            <a:r>
              <a:rPr spc="-5" dirty="0"/>
              <a:t> 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1871471"/>
            <a:ext cx="3642360" cy="4678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073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Deadlocks</a:t>
            </a:r>
            <a:r>
              <a:rPr spc="20" dirty="0"/>
              <a:t> </a:t>
            </a:r>
            <a:r>
              <a:rPr spc="-15" dirty="0"/>
              <a:t>in</a:t>
            </a:r>
            <a:r>
              <a:rPr spc="-10" dirty="0"/>
              <a:t> </a:t>
            </a:r>
            <a:r>
              <a:rPr dirty="0"/>
              <a:t>Resource</a:t>
            </a:r>
            <a:r>
              <a:rPr spc="-10" dirty="0"/>
              <a:t> </a:t>
            </a:r>
            <a:r>
              <a:rPr spc="-5" dirty="0"/>
              <a:t>Allocation</a:t>
            </a:r>
            <a:r>
              <a:rPr spc="20" dirty="0"/>
              <a:t> </a:t>
            </a:r>
            <a:r>
              <a:rPr spc="-5" dirty="0"/>
              <a:t>–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49079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Message-passing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blocking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receive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0339" y="2226563"/>
            <a:ext cx="4617720" cy="1089660"/>
          </a:xfrm>
          <a:custGeom>
            <a:avLst/>
            <a:gdLst/>
            <a:ahLst/>
            <a:cxnLst/>
            <a:rect l="l" t="t" r="r" b="b"/>
            <a:pathLst>
              <a:path w="4617720" h="1089660">
                <a:moveTo>
                  <a:pt x="4617720" y="1089660"/>
                </a:moveTo>
                <a:lnTo>
                  <a:pt x="0" y="1089660"/>
                </a:lnTo>
                <a:lnTo>
                  <a:pt x="0" y="0"/>
                </a:lnTo>
                <a:lnTo>
                  <a:pt x="4617720" y="0"/>
                </a:lnTo>
                <a:lnTo>
                  <a:pt x="4617720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1078992"/>
                </a:lnTo>
                <a:lnTo>
                  <a:pt x="6096" y="1078992"/>
                </a:lnTo>
                <a:lnTo>
                  <a:pt x="10668" y="1083564"/>
                </a:lnTo>
                <a:lnTo>
                  <a:pt x="4617720" y="1083564"/>
                </a:lnTo>
                <a:lnTo>
                  <a:pt x="4617720" y="1089660"/>
                </a:lnTo>
                <a:close/>
              </a:path>
              <a:path w="4617720" h="108966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617720" h="1089660">
                <a:moveTo>
                  <a:pt x="460857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608576" y="4572"/>
                </a:lnTo>
                <a:lnTo>
                  <a:pt x="4608576" y="9144"/>
                </a:lnTo>
                <a:close/>
              </a:path>
              <a:path w="4617720" h="1089660">
                <a:moveTo>
                  <a:pt x="4608576" y="1083564"/>
                </a:moveTo>
                <a:lnTo>
                  <a:pt x="4608576" y="4572"/>
                </a:lnTo>
                <a:lnTo>
                  <a:pt x="4613148" y="9144"/>
                </a:lnTo>
                <a:lnTo>
                  <a:pt x="4617720" y="9144"/>
                </a:lnTo>
                <a:lnTo>
                  <a:pt x="4617720" y="1078992"/>
                </a:lnTo>
                <a:lnTo>
                  <a:pt x="4613148" y="1078992"/>
                </a:lnTo>
                <a:lnTo>
                  <a:pt x="4608576" y="1083564"/>
                </a:lnTo>
                <a:close/>
              </a:path>
              <a:path w="4617720" h="1089660">
                <a:moveTo>
                  <a:pt x="4617720" y="9144"/>
                </a:moveTo>
                <a:lnTo>
                  <a:pt x="4613148" y="9144"/>
                </a:lnTo>
                <a:lnTo>
                  <a:pt x="4608576" y="4572"/>
                </a:lnTo>
                <a:lnTo>
                  <a:pt x="4617720" y="4572"/>
                </a:lnTo>
                <a:lnTo>
                  <a:pt x="4617720" y="9144"/>
                </a:lnTo>
                <a:close/>
              </a:path>
              <a:path w="4617720" h="1089660">
                <a:moveTo>
                  <a:pt x="10668" y="1083564"/>
                </a:moveTo>
                <a:lnTo>
                  <a:pt x="6096" y="1078992"/>
                </a:lnTo>
                <a:lnTo>
                  <a:pt x="10668" y="1078992"/>
                </a:lnTo>
                <a:lnTo>
                  <a:pt x="10668" y="1083564"/>
                </a:lnTo>
                <a:close/>
              </a:path>
              <a:path w="4617720" h="1089660">
                <a:moveTo>
                  <a:pt x="4608576" y="1083564"/>
                </a:moveTo>
                <a:lnTo>
                  <a:pt x="10668" y="1083564"/>
                </a:lnTo>
                <a:lnTo>
                  <a:pt x="10668" y="1078992"/>
                </a:lnTo>
                <a:lnTo>
                  <a:pt x="4608576" y="1078992"/>
                </a:lnTo>
                <a:lnTo>
                  <a:pt x="4608576" y="1083564"/>
                </a:lnTo>
                <a:close/>
              </a:path>
              <a:path w="4617720" h="1089660">
                <a:moveTo>
                  <a:pt x="4617720" y="1083564"/>
                </a:moveTo>
                <a:lnTo>
                  <a:pt x="4608576" y="1083564"/>
                </a:lnTo>
                <a:lnTo>
                  <a:pt x="4613148" y="1078992"/>
                </a:lnTo>
                <a:lnTo>
                  <a:pt x="4617720" y="1078992"/>
                </a:lnTo>
                <a:lnTo>
                  <a:pt x="4617720" y="1083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3656" y="2203984"/>
            <a:ext cx="1529080" cy="1068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Tahoma"/>
                <a:cs typeface="Tahoma"/>
              </a:rPr>
              <a:t>P0</a:t>
            </a:r>
            <a:endParaRPr sz="19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sz="1900" spc="-10" dirty="0">
                <a:latin typeface="Tahoma"/>
                <a:cs typeface="Tahoma"/>
              </a:rPr>
              <a:t>receive(P1); 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send(P0,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M1);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52354" y="2203984"/>
            <a:ext cx="1604010" cy="1068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Tahoma"/>
                <a:cs typeface="Tahoma"/>
              </a:rPr>
              <a:t>P1</a:t>
            </a:r>
            <a:endParaRPr sz="1900">
              <a:latin typeface="Tahoma"/>
              <a:cs typeface="Tahoma"/>
            </a:endParaRPr>
          </a:p>
          <a:p>
            <a:pPr marL="12700" marR="5080" indent="19050">
              <a:lnSpc>
                <a:spcPct val="120000"/>
              </a:lnSpc>
            </a:pPr>
            <a:r>
              <a:rPr sz="1900" spc="-10" dirty="0">
                <a:latin typeface="Tahoma"/>
                <a:cs typeface="Tahoma"/>
              </a:rPr>
              <a:t>receive(P0) 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send(P1</a:t>
            </a:r>
            <a:r>
              <a:rPr sz="1900" spc="-5" dirty="0">
                <a:latin typeface="Tahoma"/>
                <a:cs typeface="Tahoma"/>
              </a:rPr>
              <a:t> ,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M0);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06571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Conditions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-35" dirty="0"/>
              <a:t> </a:t>
            </a:r>
            <a:r>
              <a:rPr spc="-5" dirty="0"/>
              <a:t>Deadlock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275320" cy="497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2920">
              <a:lnSpc>
                <a:spcPct val="100000"/>
              </a:lnSpc>
              <a:spcBef>
                <a:spcPts val="100"/>
              </a:spcBef>
              <a:tabLst>
                <a:tab pos="7112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Four	conditions must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hold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simultaneously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 to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occur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[Coffman-et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al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1971]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70534" algn="l"/>
                <a:tab pos="268541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Mutual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exclusion:	</a:t>
            </a:r>
            <a:r>
              <a:rPr sz="2100" dirty="0">
                <a:latin typeface="Tahoma"/>
                <a:cs typeface="Tahoma"/>
              </a:rPr>
              <a:t>Only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use</a:t>
            </a:r>
            <a:r>
              <a:rPr sz="2100" dirty="0">
                <a:latin typeface="Tahoma"/>
                <a:cs typeface="Tahoma"/>
              </a:rPr>
              <a:t> 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AutoNum type="arabicPeriod"/>
            </a:pPr>
            <a:endParaRPr sz="2300" dirty="0">
              <a:latin typeface="Tahoma"/>
              <a:cs typeface="Tahoma"/>
            </a:endParaRPr>
          </a:p>
          <a:p>
            <a:pPr marL="469900" marR="323850" indent="-4578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70534" algn="l"/>
                <a:tab pos="2356485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Hold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wait:	</a:t>
            </a:r>
            <a:r>
              <a:rPr sz="2100" dirty="0">
                <a:latin typeface="Tahoma"/>
                <a:cs typeface="Tahoma"/>
              </a:rPr>
              <a:t>A process holding </a:t>
            </a:r>
            <a:r>
              <a:rPr sz="2100" spc="-5" dirty="0">
                <a:latin typeface="Tahoma"/>
                <a:cs typeface="Tahoma"/>
              </a:rPr>
              <a:t>some resource </a:t>
            </a:r>
            <a:r>
              <a:rPr sz="2100" dirty="0">
                <a:latin typeface="Tahoma"/>
                <a:cs typeface="Tahoma"/>
              </a:rPr>
              <a:t>can </a:t>
            </a:r>
            <a:r>
              <a:rPr sz="2100" spc="-5" dirty="0">
                <a:latin typeface="Tahoma"/>
                <a:cs typeface="Tahoma"/>
              </a:rPr>
              <a:t>request </a:t>
            </a:r>
            <a:r>
              <a:rPr sz="2100" dirty="0">
                <a:latin typeface="Tahoma"/>
                <a:cs typeface="Tahoma"/>
              </a:rPr>
              <a:t> additional </a:t>
            </a:r>
            <a:r>
              <a:rPr sz="2100" spc="-5" dirty="0">
                <a:latin typeface="Tahoma"/>
                <a:cs typeface="Tahoma"/>
              </a:rPr>
              <a:t>resources </a:t>
            </a:r>
            <a:r>
              <a:rPr sz="2100" spc="5" dirty="0">
                <a:latin typeface="Tahoma"/>
                <a:cs typeface="Tahoma"/>
              </a:rPr>
              <a:t>and </a:t>
            </a:r>
            <a:r>
              <a:rPr sz="2100" spc="-5" dirty="0">
                <a:latin typeface="Tahoma"/>
                <a:cs typeface="Tahoma"/>
              </a:rPr>
              <a:t>wait for </a:t>
            </a:r>
            <a:r>
              <a:rPr sz="2100" dirty="0">
                <a:latin typeface="Tahoma"/>
                <a:cs typeface="Tahoma"/>
              </a:rPr>
              <a:t>them if they are </a:t>
            </a:r>
            <a:r>
              <a:rPr sz="2100" spc="-5" dirty="0">
                <a:latin typeface="Tahoma"/>
                <a:cs typeface="Tahoma"/>
              </a:rPr>
              <a:t>held by other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/>
            </a:pPr>
            <a:endParaRPr sz="2300" dirty="0">
              <a:latin typeface="Tahoma"/>
              <a:cs typeface="Tahoma"/>
            </a:endParaRPr>
          </a:p>
          <a:p>
            <a:pPr marL="469900" marR="316865" indent="-4578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70534" algn="l"/>
                <a:tab pos="24765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No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preemption:	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resource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 </a:t>
            </a:r>
            <a:r>
              <a:rPr sz="2100" spc="-5" dirty="0">
                <a:latin typeface="Tahoma"/>
                <a:cs typeface="Tahoma"/>
              </a:rPr>
              <a:t>only </a:t>
            </a:r>
            <a:r>
              <a:rPr sz="2100" spc="5" dirty="0">
                <a:latin typeface="Tahoma"/>
                <a:cs typeface="Tahoma"/>
              </a:rPr>
              <a:t>be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released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voluntarily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by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holding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it,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after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that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has </a:t>
            </a:r>
            <a:r>
              <a:rPr sz="2100" spc="-5" dirty="0">
                <a:latin typeface="Tahoma"/>
                <a:cs typeface="Tahoma"/>
              </a:rPr>
              <a:t>completed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 task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AutoNum type="arabicPeriod"/>
            </a:pPr>
            <a:endParaRPr sz="2400" dirty="0">
              <a:latin typeface="Tahoma"/>
              <a:cs typeface="Tahoma"/>
            </a:endParaRPr>
          </a:p>
          <a:p>
            <a:pPr marL="469900" marR="5080" indent="-4578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70534" algn="l"/>
                <a:tab pos="219011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Circular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wait:	</a:t>
            </a:r>
            <a:r>
              <a:rPr sz="2100" spc="-5" dirty="0">
                <a:latin typeface="Tahoma"/>
                <a:cs typeface="Tahoma"/>
              </a:rPr>
              <a:t>There exists</a:t>
            </a:r>
            <a:r>
              <a:rPr sz="2100" dirty="0">
                <a:latin typeface="Tahoma"/>
                <a:cs typeface="Tahoma"/>
              </a:rPr>
              <a:t> 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circular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chain</a:t>
            </a:r>
            <a:r>
              <a:rPr sz="2100" spc="-5" dirty="0">
                <a:latin typeface="Tahoma"/>
                <a:cs typeface="Tahoma"/>
              </a:rPr>
              <a:t> 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2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more blocked 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processes, each </a:t>
            </a:r>
            <a:r>
              <a:rPr sz="2100" dirty="0">
                <a:latin typeface="Tahoma"/>
                <a:cs typeface="Tahoma"/>
              </a:rPr>
              <a:t>waiting </a:t>
            </a:r>
            <a:r>
              <a:rPr sz="2100" spc="-5" dirty="0">
                <a:latin typeface="Tahoma"/>
                <a:cs typeface="Tahoma"/>
              </a:rPr>
              <a:t>for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resource </a:t>
            </a:r>
            <a:r>
              <a:rPr sz="2100" dirty="0">
                <a:latin typeface="Tahoma"/>
                <a:cs typeface="Tahoma"/>
              </a:rPr>
              <a:t>held </a:t>
            </a:r>
            <a:r>
              <a:rPr sz="2100" spc="5" dirty="0">
                <a:latin typeface="Tahoma"/>
                <a:cs typeface="Tahoma"/>
              </a:rPr>
              <a:t>by the next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chain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040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spc="5"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&amp;</a:t>
            </a:r>
            <a:r>
              <a:rPr spc="15" dirty="0"/>
              <a:t> </a:t>
            </a:r>
            <a:r>
              <a:rPr spc="-10" dirty="0"/>
              <a:t>Handling</a:t>
            </a:r>
            <a:r>
              <a:rPr spc="45" dirty="0"/>
              <a:t> </a:t>
            </a:r>
            <a:r>
              <a:rPr spc="5" dirty="0"/>
              <a:t>of </a:t>
            </a:r>
            <a:r>
              <a:rPr spc="-10" dirty="0"/>
              <a:t>Deadlocks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039734" cy="501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100" b="1" spc="-5" dirty="0">
                <a:latin typeface="Tahoma"/>
                <a:cs typeface="Tahoma"/>
              </a:rPr>
              <a:t>Many</a:t>
            </a:r>
            <a:r>
              <a:rPr sz="2100" b="1" spc="20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possible</a:t>
            </a:r>
            <a:r>
              <a:rPr sz="2100" b="1" spc="5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options</a:t>
            </a:r>
            <a:r>
              <a:rPr sz="2100" b="1" spc="10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dealing</a:t>
            </a:r>
            <a:r>
              <a:rPr sz="2100" b="1" spc="1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with</a:t>
            </a:r>
            <a:r>
              <a:rPr sz="2100" b="1" spc="-5" dirty="0">
                <a:latin typeface="Tahoma"/>
                <a:cs typeface="Tahoma"/>
              </a:rPr>
              <a:t> deadlocks</a:t>
            </a:r>
            <a:r>
              <a:rPr sz="2100" b="1" spc="25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in</a:t>
            </a:r>
            <a:r>
              <a:rPr sz="2100" b="1" spc="1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an</a:t>
            </a:r>
            <a:r>
              <a:rPr sz="2100" b="1" spc="-1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OS!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300" dirty="0">
              <a:latin typeface="Tahoma"/>
              <a:cs typeface="Tahoma"/>
            </a:endParaRPr>
          </a:p>
          <a:p>
            <a:pPr marL="354965" marR="73279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Prevention: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Structurally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restrict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way in which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 request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resources</a:t>
            </a:r>
            <a:r>
              <a:rPr sz="2100" dirty="0">
                <a:latin typeface="Tahoma"/>
                <a:cs typeface="Tahoma"/>
              </a:rPr>
              <a:t> (restriction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Conditions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1-3)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300" dirty="0">
              <a:latin typeface="Tahoma"/>
              <a:cs typeface="Tahoma"/>
            </a:endParaRPr>
          </a:p>
          <a:p>
            <a:pPr marL="354965" marR="44704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 Avoidance: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are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required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to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specify</a:t>
            </a:r>
            <a:r>
              <a:rPr sz="2100" dirty="0">
                <a:latin typeface="Tahoma"/>
                <a:cs typeface="Tahoma"/>
              </a:rPr>
              <a:t> info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advance</a:t>
            </a:r>
            <a:r>
              <a:rPr sz="2100" spc="-5" dirty="0">
                <a:latin typeface="Tahoma"/>
                <a:cs typeface="Tahoma"/>
              </a:rPr>
              <a:t> about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their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resource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usage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Info: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(max)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required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running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state</a:t>
            </a: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schedules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way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deadlock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avoided</a:t>
            </a:r>
            <a:endParaRPr sz="1900" dirty="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b="1" dirty="0">
                <a:latin typeface="Tahoma"/>
                <a:cs typeface="Tahoma"/>
              </a:rPr>
              <a:t>No</a:t>
            </a:r>
            <a:r>
              <a:rPr sz="1700" b="1" spc="-1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restrictions</a:t>
            </a:r>
            <a:r>
              <a:rPr sz="1700" b="1" spc="-3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on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Conditions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1-3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!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30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Detection: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Deadlock </a:t>
            </a:r>
            <a:r>
              <a:rPr sz="2100" dirty="0">
                <a:latin typeface="Tahoma"/>
                <a:cs typeface="Tahoma"/>
              </a:rPr>
              <a:t>state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allowed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followed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by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recovery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300" dirty="0">
              <a:latin typeface="Tahoma"/>
              <a:cs typeface="Tahoma"/>
            </a:endParaRPr>
          </a:p>
          <a:p>
            <a:pPr marL="354965" marR="23114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Deadlock Ignorance: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Pretend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deadlocks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never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occur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system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(can </a:t>
            </a:r>
            <a:r>
              <a:rPr sz="2100" spc="5" dirty="0">
                <a:latin typeface="Tahoma"/>
                <a:cs typeface="Tahoma"/>
              </a:rPr>
              <a:t>be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“solution”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sometimes?!…)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176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</a:t>
            </a:r>
            <a:r>
              <a:rPr dirty="0"/>
              <a:t> </a:t>
            </a:r>
            <a:r>
              <a:rPr spc="-5" dirty="0"/>
              <a:t>Allocation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Deadlock</a:t>
            </a:r>
            <a:r>
              <a:rPr spc="30" dirty="0"/>
              <a:t> </a:t>
            </a:r>
            <a:r>
              <a:rPr spc="-5" dirty="0"/>
              <a:t>Prevention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6-Deadlock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319770" cy="44297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Restrain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ways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requests</a:t>
            </a:r>
            <a:r>
              <a:rPr sz="2100" spc="-10" dirty="0">
                <a:latin typeface="Tahoma"/>
                <a:cs typeface="Tahoma"/>
              </a:rPr>
              <a:t> can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made</a:t>
            </a:r>
            <a:endParaRPr sz="2100">
              <a:latin typeface="Tahoma"/>
              <a:cs typeface="Tahoma"/>
            </a:endParaRPr>
          </a:p>
          <a:p>
            <a:pPr marL="756285" marR="643255" indent="-287020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Attack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least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one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4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conditions,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deadlocks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are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not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possible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happen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Mutual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Exclusion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Cannot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much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here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…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Hold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</a:t>
            </a:r>
            <a:endParaRPr sz="2100">
              <a:latin typeface="Tahoma"/>
              <a:cs typeface="Tahoma"/>
            </a:endParaRPr>
          </a:p>
          <a:p>
            <a:pPr marL="756285" marR="19050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Must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guarantee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when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requests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resource,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not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hold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other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Require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allocated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all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its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resources</a:t>
            </a:r>
            <a:r>
              <a:rPr sz="1900" spc="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at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once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Or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allow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request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only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when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has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none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Low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resource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utilization;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starvation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possible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3521</Words>
  <Application>Microsoft Office PowerPoint</Application>
  <PresentationFormat>Custom</PresentationFormat>
  <Paragraphs>907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Cambria</vt:lpstr>
      <vt:lpstr>Comic Sans MS</vt:lpstr>
      <vt:lpstr>Consolas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Deadlock</vt:lpstr>
      <vt:lpstr>Bridge Crossing Example</vt:lpstr>
      <vt:lpstr>Deadlocks in the Computer World</vt:lpstr>
      <vt:lpstr>Deadlocks in Resource Allocation – Examples</vt:lpstr>
      <vt:lpstr>Deadlocks in Resource Allocation – Examples</vt:lpstr>
      <vt:lpstr>Conditions for Deadlock</vt:lpstr>
      <vt:lpstr>Resource Allocation &amp; Handling of Deadlocks</vt:lpstr>
      <vt:lpstr>Resource Allocation with Deadlock Prevention</vt:lpstr>
      <vt:lpstr>Resource Allocation with Deadlock Prevention</vt:lpstr>
      <vt:lpstr>Resource Allocation: System Model</vt:lpstr>
      <vt:lpstr>Resource Allocation Graph</vt:lpstr>
      <vt:lpstr>Resource Allocation Graph – Example</vt:lpstr>
      <vt:lpstr>Resource Allocation Graph – Example</vt:lpstr>
      <vt:lpstr>Basic Facts</vt:lpstr>
      <vt:lpstr>Resource Allocation Graph: Deadlock</vt:lpstr>
      <vt:lpstr>Resource Allocation Graph: Cycle But No Deadlock</vt:lpstr>
      <vt:lpstr>Resource Allocation Graph: Cycle But No Deadlock</vt:lpstr>
      <vt:lpstr>Save, Unsafe, and Deadlock States</vt:lpstr>
      <vt:lpstr>Resource Allocation with Deadlock Avoidance</vt:lpstr>
      <vt:lpstr>Safety Checking: Determining a Safe State</vt:lpstr>
      <vt:lpstr>Simple Example (Snapshot 1)</vt:lpstr>
      <vt:lpstr>Simple Example (Snapshot 2)</vt:lpstr>
      <vt:lpstr>Banker’s Algorithm for Deadlock Avoidance</vt:lpstr>
      <vt:lpstr>Banker’s Algorithm: Safety Check</vt:lpstr>
      <vt:lpstr>Example System</vt:lpstr>
      <vt:lpstr>Example System</vt:lpstr>
      <vt:lpstr>Example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Banker’s Algorithm: Resource Allocation</vt:lpstr>
      <vt:lpstr>Banker’s Algorithm – Example</vt:lpstr>
      <vt:lpstr>Banker’s Algorithm – Example</vt:lpstr>
      <vt:lpstr>Banker’s Algorithm – Example</vt:lpstr>
      <vt:lpstr>Deadlock Detection &amp; Recovery</vt:lpstr>
      <vt:lpstr>Deadlock Detection Using Banker’s Algorithm</vt:lpstr>
      <vt:lpstr>Deadlock Detection Using Banker’s Algorithm</vt:lpstr>
      <vt:lpstr>Example of Detection Algorithm</vt:lpstr>
      <vt:lpstr>Example of Detection Algorithm</vt:lpstr>
      <vt:lpstr>Deadlock Detection Using Graphs</vt:lpstr>
      <vt:lpstr>Deadlock Detection Using Graphs</vt:lpstr>
      <vt:lpstr>Deadlock Detection Using Graphs</vt:lpstr>
      <vt:lpstr>Detection Algorithm Usage</vt:lpstr>
      <vt:lpstr>How to Recover From Deadlocks</vt:lpstr>
      <vt:lpstr>Recovery From Deadlock: Process Termination</vt:lpstr>
      <vt:lpstr>Recovery From Deadlock: Resource Preemption</vt:lpstr>
      <vt:lpstr>Combined Approach to Deadlock Handling</vt:lpstr>
      <vt:lpstr>Summary</vt:lpstr>
      <vt:lpstr>Any Question So Far?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6 - Deadlock.pptx</dc:title>
  <dc:creator>Adnan</dc:creator>
  <cp:lastModifiedBy>Bilal Hassan</cp:lastModifiedBy>
  <cp:revision>12</cp:revision>
  <dcterms:created xsi:type="dcterms:W3CDTF">2023-11-20T06:11:15Z</dcterms:created>
  <dcterms:modified xsi:type="dcterms:W3CDTF">2024-04-30T04:49:31Z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LastSaved">
    <vt:filetime>2023-11-20T00:00:00Z</vt:filetime>
  </property>
</Properties>
</file>