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94"/>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7" r:id="rId18"/>
    <p:sldId id="278" r:id="rId19"/>
    <p:sldId id="279" r:id="rId20"/>
    <p:sldId id="280" r:id="rId21"/>
    <p:sldId id="281" r:id="rId22"/>
    <p:sldId id="282" r:id="rId23"/>
    <p:sldId id="283" r:id="rId24"/>
    <p:sldId id="367" r:id="rId25"/>
    <p:sldId id="372" r:id="rId26"/>
    <p:sldId id="373" r:id="rId27"/>
    <p:sldId id="371" r:id="rId28"/>
    <p:sldId id="379" r:id="rId29"/>
    <p:sldId id="383" r:id="rId30"/>
    <p:sldId id="395" r:id="rId31"/>
    <p:sldId id="396" r:id="rId32"/>
    <p:sldId id="380" r:id="rId33"/>
    <p:sldId id="381" r:id="rId34"/>
    <p:sldId id="384" r:id="rId35"/>
    <p:sldId id="391" r:id="rId36"/>
    <p:sldId id="388" r:id="rId37"/>
    <p:sldId id="387" r:id="rId38"/>
    <p:sldId id="392" r:id="rId39"/>
    <p:sldId id="390" r:id="rId40"/>
    <p:sldId id="397" r:id="rId41"/>
    <p:sldId id="398" r:id="rId42"/>
    <p:sldId id="399" r:id="rId43"/>
    <p:sldId id="389" r:id="rId44"/>
    <p:sldId id="411" r:id="rId45"/>
    <p:sldId id="412" r:id="rId46"/>
    <p:sldId id="413" r:id="rId47"/>
    <p:sldId id="414" r:id="rId48"/>
    <p:sldId id="415" r:id="rId49"/>
    <p:sldId id="374" r:id="rId50"/>
    <p:sldId id="416" r:id="rId51"/>
    <p:sldId id="417" r:id="rId52"/>
    <p:sldId id="409" r:id="rId53"/>
    <p:sldId id="408" r:id="rId54"/>
    <p:sldId id="418" r:id="rId55"/>
    <p:sldId id="419" r:id="rId56"/>
    <p:sldId id="420" r:id="rId57"/>
    <p:sldId id="400" r:id="rId58"/>
    <p:sldId id="401" r:id="rId59"/>
    <p:sldId id="402" r:id="rId60"/>
    <p:sldId id="405" r:id="rId61"/>
    <p:sldId id="406" r:id="rId62"/>
    <p:sldId id="407" r:id="rId63"/>
    <p:sldId id="421" r:id="rId64"/>
    <p:sldId id="404" r:id="rId65"/>
    <p:sldId id="422" r:id="rId66"/>
    <p:sldId id="423" r:id="rId67"/>
    <p:sldId id="424" r:id="rId68"/>
    <p:sldId id="425" r:id="rId69"/>
    <p:sldId id="426" r:id="rId70"/>
    <p:sldId id="427" r:id="rId71"/>
    <p:sldId id="428" r:id="rId72"/>
    <p:sldId id="429" r:id="rId73"/>
    <p:sldId id="430" r:id="rId74"/>
    <p:sldId id="459" r:id="rId75"/>
    <p:sldId id="480" r:id="rId76"/>
    <p:sldId id="481" r:id="rId77"/>
    <p:sldId id="489" r:id="rId78"/>
    <p:sldId id="490" r:id="rId79"/>
    <p:sldId id="482" r:id="rId80"/>
    <p:sldId id="484" r:id="rId81"/>
    <p:sldId id="483" r:id="rId82"/>
    <p:sldId id="485" r:id="rId83"/>
    <p:sldId id="479" r:id="rId84"/>
    <p:sldId id="461" r:id="rId85"/>
    <p:sldId id="486" r:id="rId86"/>
    <p:sldId id="469" r:id="rId87"/>
    <p:sldId id="487" r:id="rId88"/>
    <p:sldId id="488" r:id="rId89"/>
    <p:sldId id="470" r:id="rId90"/>
    <p:sldId id="477" r:id="rId91"/>
    <p:sldId id="478" r:id="rId92"/>
    <p:sldId id="491"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74" autoAdjust="0"/>
  </p:normalViewPr>
  <p:slideViewPr>
    <p:cSldViewPr snapToGrid="0">
      <p:cViewPr varScale="1">
        <p:scale>
          <a:sx n="77" d="100"/>
          <a:sy n="77" d="100"/>
        </p:scale>
        <p:origin x="912" y="6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AE4C8-B484-461A-B19B-697564FCAD0D}" type="datetimeFigureOut">
              <a:rPr lang="en-US" smtClean="0"/>
              <a:pPr/>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1E0D2-F6F4-4CF5-8E25-C7BDFC17E575}" type="slidenum">
              <a:rPr lang="en-US" smtClean="0"/>
              <a:pPr/>
              <a:t>‹#›</a:t>
            </a:fld>
            <a:endParaRPr lang="en-US"/>
          </a:p>
        </p:txBody>
      </p:sp>
    </p:spTree>
    <p:extLst>
      <p:ext uri="{BB962C8B-B14F-4D97-AF65-F5344CB8AC3E}">
        <p14:creationId xmlns:p14="http://schemas.microsoft.com/office/powerpoint/2010/main" val="138514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55118F-E3F0-41E8-A4AE-46CEB0FFD80B}"/>
              </a:ext>
            </a:extLst>
          </p:cNvPr>
          <p:cNvSpPr>
            <a:spLocks noGrp="1" noChangeArrowheads="1"/>
          </p:cNvSpPr>
          <p:nvPr>
            <p:ph type="sldNum"/>
          </p:nvPr>
        </p:nvSpPr>
        <p:spPr>
          <a:ln/>
        </p:spPr>
        <p:txBody>
          <a:bodyPr/>
          <a:lstStyle/>
          <a:p>
            <a:fld id="{025EE008-2F5B-4B62-B9BF-A6641B912CA8}" type="slidenum">
              <a:rPr lang="en-US" altLang="en-US"/>
              <a:pPr/>
              <a:t>10</a:t>
            </a:fld>
            <a:endParaRPr lang="en-US" altLang="en-US" dirty="0"/>
          </a:p>
        </p:txBody>
      </p:sp>
      <p:sp>
        <p:nvSpPr>
          <p:cNvPr id="43009" name="Rectangle 1">
            <a:extLst>
              <a:ext uri="{FF2B5EF4-FFF2-40B4-BE49-F238E27FC236}">
                <a16:creationId xmlns:a16="http://schemas.microsoft.com/office/drawing/2014/main" id="{0D971FED-E4EA-488C-A161-B2D6AA163D9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E402A3BD-3C01-47A3-9B64-2029972CA22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7ECA69-957C-4AFF-93AD-25E17F1B4075}"/>
              </a:ext>
            </a:extLst>
          </p:cNvPr>
          <p:cNvSpPr>
            <a:spLocks noGrp="1" noChangeArrowheads="1"/>
          </p:cNvSpPr>
          <p:nvPr>
            <p:ph type="sldNum"/>
          </p:nvPr>
        </p:nvSpPr>
        <p:spPr>
          <a:ln/>
        </p:spPr>
        <p:txBody>
          <a:bodyPr/>
          <a:lstStyle/>
          <a:p>
            <a:fld id="{033CCA20-11D8-4E7A-A351-39650B909AE5}" type="slidenum">
              <a:rPr lang="en-US" altLang="en-US"/>
              <a:pPr/>
              <a:t>11</a:t>
            </a:fld>
            <a:endParaRPr lang="en-US" altLang="en-US" dirty="0"/>
          </a:p>
        </p:txBody>
      </p:sp>
      <p:sp>
        <p:nvSpPr>
          <p:cNvPr id="44033" name="Rectangle 1">
            <a:extLst>
              <a:ext uri="{FF2B5EF4-FFF2-40B4-BE49-F238E27FC236}">
                <a16:creationId xmlns:a16="http://schemas.microsoft.com/office/drawing/2014/main" id="{0144F89C-0ECA-4954-8405-173961458E68}"/>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68906DB3-C90D-4C9E-887E-B91199EDC98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9669B0-A113-45B6-B941-A712A8517BED}"/>
              </a:ext>
            </a:extLst>
          </p:cNvPr>
          <p:cNvSpPr>
            <a:spLocks noGrp="1" noChangeArrowheads="1"/>
          </p:cNvSpPr>
          <p:nvPr>
            <p:ph type="sldNum"/>
          </p:nvPr>
        </p:nvSpPr>
        <p:spPr>
          <a:ln/>
        </p:spPr>
        <p:txBody>
          <a:bodyPr/>
          <a:lstStyle/>
          <a:p>
            <a:fld id="{AA9F7797-C658-4E6E-A78D-6CF5581B9F5C}" type="slidenum">
              <a:rPr lang="en-US" altLang="en-US"/>
              <a:pPr/>
              <a:t>12</a:t>
            </a:fld>
            <a:endParaRPr lang="en-US" altLang="en-US" dirty="0"/>
          </a:p>
        </p:txBody>
      </p:sp>
      <p:sp>
        <p:nvSpPr>
          <p:cNvPr id="45057" name="Rectangle 1">
            <a:extLst>
              <a:ext uri="{FF2B5EF4-FFF2-40B4-BE49-F238E27FC236}">
                <a16:creationId xmlns:a16="http://schemas.microsoft.com/office/drawing/2014/main" id="{5A262699-9024-472E-BEC8-C128EBE9A62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35975CFA-8670-4F64-BC06-B7330C76858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A17D75-39A8-423D-88B7-99759FC47C1F}"/>
              </a:ext>
            </a:extLst>
          </p:cNvPr>
          <p:cNvSpPr>
            <a:spLocks noGrp="1" noChangeArrowheads="1"/>
          </p:cNvSpPr>
          <p:nvPr>
            <p:ph type="sldNum"/>
          </p:nvPr>
        </p:nvSpPr>
        <p:spPr>
          <a:ln/>
        </p:spPr>
        <p:txBody>
          <a:bodyPr/>
          <a:lstStyle/>
          <a:p>
            <a:fld id="{50EEB19D-B823-4CE0-A99B-6BC54B09BE55}" type="slidenum">
              <a:rPr lang="en-US" altLang="en-US"/>
              <a:pPr/>
              <a:t>13</a:t>
            </a:fld>
            <a:endParaRPr lang="en-US" altLang="en-US" dirty="0"/>
          </a:p>
        </p:txBody>
      </p:sp>
      <p:sp>
        <p:nvSpPr>
          <p:cNvPr id="46081" name="Rectangle 1">
            <a:extLst>
              <a:ext uri="{FF2B5EF4-FFF2-40B4-BE49-F238E27FC236}">
                <a16:creationId xmlns:a16="http://schemas.microsoft.com/office/drawing/2014/main" id="{7E20DA90-F6AA-4E3A-B469-5186985BB02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a:extLst>
              <a:ext uri="{FF2B5EF4-FFF2-40B4-BE49-F238E27FC236}">
                <a16:creationId xmlns:a16="http://schemas.microsoft.com/office/drawing/2014/main" id="{F13C7260-F89E-49BD-9402-E389E1836CA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08D34F-7221-49B3-A102-F8EDA2A7D259}"/>
              </a:ext>
            </a:extLst>
          </p:cNvPr>
          <p:cNvSpPr>
            <a:spLocks noGrp="1" noChangeArrowheads="1"/>
          </p:cNvSpPr>
          <p:nvPr>
            <p:ph type="sldNum"/>
          </p:nvPr>
        </p:nvSpPr>
        <p:spPr>
          <a:ln/>
        </p:spPr>
        <p:txBody>
          <a:bodyPr/>
          <a:lstStyle/>
          <a:p>
            <a:fld id="{0C04CFB8-60D9-4A6D-9FF2-9146F7B93506}" type="slidenum">
              <a:rPr lang="en-US" altLang="en-US"/>
              <a:pPr/>
              <a:t>14</a:t>
            </a:fld>
            <a:endParaRPr lang="en-US" altLang="en-US" dirty="0"/>
          </a:p>
        </p:txBody>
      </p:sp>
      <p:sp>
        <p:nvSpPr>
          <p:cNvPr id="47105" name="Rectangle 1">
            <a:extLst>
              <a:ext uri="{FF2B5EF4-FFF2-40B4-BE49-F238E27FC236}">
                <a16:creationId xmlns:a16="http://schemas.microsoft.com/office/drawing/2014/main" id="{3BA8B798-56D5-439B-9EDD-A86975977DE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a:extLst>
              <a:ext uri="{FF2B5EF4-FFF2-40B4-BE49-F238E27FC236}">
                <a16:creationId xmlns:a16="http://schemas.microsoft.com/office/drawing/2014/main" id="{00FCB32F-6F14-4F0B-80DA-EAB7B75E210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D7991E-2D7D-4DD1-8513-5739917A0162}"/>
              </a:ext>
            </a:extLst>
          </p:cNvPr>
          <p:cNvSpPr>
            <a:spLocks noGrp="1" noChangeArrowheads="1"/>
          </p:cNvSpPr>
          <p:nvPr>
            <p:ph type="sldNum"/>
          </p:nvPr>
        </p:nvSpPr>
        <p:spPr>
          <a:ln/>
        </p:spPr>
        <p:txBody>
          <a:bodyPr/>
          <a:lstStyle/>
          <a:p>
            <a:fld id="{B5842198-1B34-489B-B2AC-DBA7FBF78304}" type="slidenum">
              <a:rPr lang="en-US" altLang="en-US"/>
              <a:pPr/>
              <a:t>15</a:t>
            </a:fld>
            <a:endParaRPr lang="en-US" altLang="en-US" dirty="0"/>
          </a:p>
        </p:txBody>
      </p:sp>
      <p:sp>
        <p:nvSpPr>
          <p:cNvPr id="48129" name="Rectangle 1">
            <a:extLst>
              <a:ext uri="{FF2B5EF4-FFF2-40B4-BE49-F238E27FC236}">
                <a16:creationId xmlns:a16="http://schemas.microsoft.com/office/drawing/2014/main" id="{1FAD3837-1A3B-41C7-8286-B6D8EAD5AF8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id="{937B1783-6BC7-45F1-8480-36981B55CFE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62355D-80FA-48FF-B9F9-A15ADEB874A4}"/>
              </a:ext>
            </a:extLst>
          </p:cNvPr>
          <p:cNvSpPr>
            <a:spLocks noGrp="1" noChangeArrowheads="1"/>
          </p:cNvSpPr>
          <p:nvPr>
            <p:ph type="sldNum"/>
          </p:nvPr>
        </p:nvSpPr>
        <p:spPr>
          <a:ln/>
        </p:spPr>
        <p:txBody>
          <a:bodyPr/>
          <a:lstStyle/>
          <a:p>
            <a:fld id="{393FB483-3F1E-4100-A30B-EF2B28510FF0}" type="slidenum">
              <a:rPr lang="en-US" altLang="en-US"/>
              <a:pPr/>
              <a:t>16</a:t>
            </a:fld>
            <a:endParaRPr lang="en-US" altLang="en-US" dirty="0"/>
          </a:p>
        </p:txBody>
      </p:sp>
      <p:sp>
        <p:nvSpPr>
          <p:cNvPr id="49153" name="Rectangle 1">
            <a:extLst>
              <a:ext uri="{FF2B5EF4-FFF2-40B4-BE49-F238E27FC236}">
                <a16:creationId xmlns:a16="http://schemas.microsoft.com/office/drawing/2014/main" id="{28E8A895-81D5-4684-91E4-C936DBF34EF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a:extLst>
              <a:ext uri="{FF2B5EF4-FFF2-40B4-BE49-F238E27FC236}">
                <a16:creationId xmlns:a16="http://schemas.microsoft.com/office/drawing/2014/main" id="{96B59A17-8851-4CFD-89C7-74BDF373D4B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55D8FC-C7F8-4CD9-A20B-4C28748CEAFC}"/>
              </a:ext>
            </a:extLst>
          </p:cNvPr>
          <p:cNvSpPr>
            <a:spLocks noGrp="1" noChangeArrowheads="1"/>
          </p:cNvSpPr>
          <p:nvPr>
            <p:ph type="sldNum"/>
          </p:nvPr>
        </p:nvSpPr>
        <p:spPr>
          <a:ln/>
        </p:spPr>
        <p:txBody>
          <a:bodyPr/>
          <a:lstStyle/>
          <a:p>
            <a:fld id="{CAA0EE8D-6CB2-4DCD-991B-BF3CC0F468FC}" type="slidenum">
              <a:rPr lang="en-US" altLang="en-US"/>
              <a:pPr/>
              <a:t>17</a:t>
            </a:fld>
            <a:endParaRPr lang="en-US" altLang="en-US" dirty="0"/>
          </a:p>
        </p:txBody>
      </p:sp>
      <p:sp>
        <p:nvSpPr>
          <p:cNvPr id="53249" name="Rectangle 1">
            <a:extLst>
              <a:ext uri="{FF2B5EF4-FFF2-40B4-BE49-F238E27FC236}">
                <a16:creationId xmlns:a16="http://schemas.microsoft.com/office/drawing/2014/main" id="{948D6725-F479-4143-886A-C2493FF40C54}"/>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a:extLst>
              <a:ext uri="{FF2B5EF4-FFF2-40B4-BE49-F238E27FC236}">
                <a16:creationId xmlns:a16="http://schemas.microsoft.com/office/drawing/2014/main" id="{A62E5B05-F2EC-457B-A41C-2397D88FEB9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960B85-DCE3-4A07-BDBB-4A09413654B3}"/>
              </a:ext>
            </a:extLst>
          </p:cNvPr>
          <p:cNvSpPr>
            <a:spLocks noGrp="1" noChangeArrowheads="1"/>
          </p:cNvSpPr>
          <p:nvPr>
            <p:ph type="sldNum"/>
          </p:nvPr>
        </p:nvSpPr>
        <p:spPr>
          <a:ln/>
        </p:spPr>
        <p:txBody>
          <a:bodyPr/>
          <a:lstStyle/>
          <a:p>
            <a:fld id="{58E15C6F-CC5E-4D3A-872E-63200E9EBCF7}" type="slidenum">
              <a:rPr lang="en-US" altLang="en-US"/>
              <a:pPr/>
              <a:t>18</a:t>
            </a:fld>
            <a:endParaRPr lang="en-US" altLang="en-US" dirty="0"/>
          </a:p>
        </p:txBody>
      </p:sp>
      <p:sp>
        <p:nvSpPr>
          <p:cNvPr id="54273" name="Rectangle 1">
            <a:extLst>
              <a:ext uri="{FF2B5EF4-FFF2-40B4-BE49-F238E27FC236}">
                <a16:creationId xmlns:a16="http://schemas.microsoft.com/office/drawing/2014/main" id="{BD25846A-1391-4629-A9A2-E79C9F303E1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a:extLst>
              <a:ext uri="{FF2B5EF4-FFF2-40B4-BE49-F238E27FC236}">
                <a16:creationId xmlns:a16="http://schemas.microsoft.com/office/drawing/2014/main" id="{9B188E83-5CBD-46D9-8207-F9F13AE46B0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BAE1D2-1707-4B0F-9CE7-7365C138E2DA}"/>
              </a:ext>
            </a:extLst>
          </p:cNvPr>
          <p:cNvSpPr>
            <a:spLocks noGrp="1" noChangeArrowheads="1"/>
          </p:cNvSpPr>
          <p:nvPr>
            <p:ph type="sldNum"/>
          </p:nvPr>
        </p:nvSpPr>
        <p:spPr>
          <a:ln/>
        </p:spPr>
        <p:txBody>
          <a:bodyPr/>
          <a:lstStyle/>
          <a:p>
            <a:fld id="{CCE79C23-9252-4A45-9523-643C8CF95770}" type="slidenum">
              <a:rPr lang="en-US" altLang="en-US"/>
              <a:pPr/>
              <a:t>19</a:t>
            </a:fld>
            <a:endParaRPr lang="en-US" altLang="en-US" dirty="0"/>
          </a:p>
        </p:txBody>
      </p:sp>
      <p:sp>
        <p:nvSpPr>
          <p:cNvPr id="55297" name="Rectangle 1">
            <a:extLst>
              <a:ext uri="{FF2B5EF4-FFF2-40B4-BE49-F238E27FC236}">
                <a16:creationId xmlns:a16="http://schemas.microsoft.com/office/drawing/2014/main" id="{740D7DB0-EECB-4460-9218-0DA92957A2A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a:extLst>
              <a:ext uri="{FF2B5EF4-FFF2-40B4-BE49-F238E27FC236}">
                <a16:creationId xmlns:a16="http://schemas.microsoft.com/office/drawing/2014/main" id="{3DF3910D-B18B-4290-8F97-C5E52B1AB25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15BE40-8196-47F2-9CAD-EB15BD78B08A}"/>
              </a:ext>
            </a:extLst>
          </p:cNvPr>
          <p:cNvSpPr>
            <a:spLocks noGrp="1" noChangeArrowheads="1"/>
          </p:cNvSpPr>
          <p:nvPr>
            <p:ph type="sldNum"/>
          </p:nvPr>
        </p:nvSpPr>
        <p:spPr>
          <a:ln/>
        </p:spPr>
        <p:txBody>
          <a:bodyPr/>
          <a:lstStyle/>
          <a:p>
            <a:fld id="{C7E8F707-3835-4856-BECC-8472A73EC710}" type="slidenum">
              <a:rPr lang="en-US" altLang="en-US"/>
              <a:pPr/>
              <a:t>2</a:t>
            </a:fld>
            <a:endParaRPr lang="en-US" altLang="en-US"/>
          </a:p>
        </p:txBody>
      </p:sp>
      <p:sp>
        <p:nvSpPr>
          <p:cNvPr id="33793" name="Rectangle 1">
            <a:extLst>
              <a:ext uri="{FF2B5EF4-FFF2-40B4-BE49-F238E27FC236}">
                <a16:creationId xmlns:a16="http://schemas.microsoft.com/office/drawing/2014/main" id="{C15B19A8-1BA3-452D-B98B-350D9A211973}"/>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5592A159-8DFC-410F-BD6A-E4655903305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5F58B3-EA9F-4580-B274-E30F5A6DED6D}"/>
              </a:ext>
            </a:extLst>
          </p:cNvPr>
          <p:cNvSpPr>
            <a:spLocks noGrp="1" noChangeArrowheads="1"/>
          </p:cNvSpPr>
          <p:nvPr>
            <p:ph type="sldNum"/>
          </p:nvPr>
        </p:nvSpPr>
        <p:spPr>
          <a:ln/>
        </p:spPr>
        <p:txBody>
          <a:bodyPr/>
          <a:lstStyle/>
          <a:p>
            <a:fld id="{E737FC3B-8583-46E5-A574-9222A0F108D2}" type="slidenum">
              <a:rPr lang="en-US" altLang="en-US"/>
              <a:pPr/>
              <a:t>20</a:t>
            </a:fld>
            <a:endParaRPr lang="en-US" altLang="en-US" dirty="0"/>
          </a:p>
        </p:txBody>
      </p:sp>
      <p:sp>
        <p:nvSpPr>
          <p:cNvPr id="56321" name="Rectangle 1">
            <a:extLst>
              <a:ext uri="{FF2B5EF4-FFF2-40B4-BE49-F238E27FC236}">
                <a16:creationId xmlns:a16="http://schemas.microsoft.com/office/drawing/2014/main" id="{28BA8D68-AB41-4821-B48B-7E4C7B3C355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a:extLst>
              <a:ext uri="{FF2B5EF4-FFF2-40B4-BE49-F238E27FC236}">
                <a16:creationId xmlns:a16="http://schemas.microsoft.com/office/drawing/2014/main" id="{D7FDB2A0-3367-490E-93E4-82313CABEA4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6BDDDF-4AE3-40D7-BDA4-BF3242D28A12}"/>
              </a:ext>
            </a:extLst>
          </p:cNvPr>
          <p:cNvSpPr>
            <a:spLocks noGrp="1" noChangeArrowheads="1"/>
          </p:cNvSpPr>
          <p:nvPr>
            <p:ph type="sldNum"/>
          </p:nvPr>
        </p:nvSpPr>
        <p:spPr>
          <a:ln/>
        </p:spPr>
        <p:txBody>
          <a:bodyPr/>
          <a:lstStyle/>
          <a:p>
            <a:fld id="{2E62CEEE-3751-437C-96A5-EF3F75BB5122}" type="slidenum">
              <a:rPr lang="en-US" altLang="en-US"/>
              <a:pPr/>
              <a:t>21</a:t>
            </a:fld>
            <a:endParaRPr lang="en-US" altLang="en-US" dirty="0"/>
          </a:p>
        </p:txBody>
      </p:sp>
      <p:sp>
        <p:nvSpPr>
          <p:cNvPr id="57345" name="Rectangle 1">
            <a:extLst>
              <a:ext uri="{FF2B5EF4-FFF2-40B4-BE49-F238E27FC236}">
                <a16:creationId xmlns:a16="http://schemas.microsoft.com/office/drawing/2014/main" id="{FB86F6A4-27A2-4D8F-A1F2-A72D46109E7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a:extLst>
              <a:ext uri="{FF2B5EF4-FFF2-40B4-BE49-F238E27FC236}">
                <a16:creationId xmlns:a16="http://schemas.microsoft.com/office/drawing/2014/main" id="{76238A1B-C6A3-468A-857B-A716B75AEB8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7BFD41-2517-4FD4-9A82-04577C32030E}"/>
              </a:ext>
            </a:extLst>
          </p:cNvPr>
          <p:cNvSpPr>
            <a:spLocks noGrp="1" noChangeArrowheads="1"/>
          </p:cNvSpPr>
          <p:nvPr>
            <p:ph type="sldNum"/>
          </p:nvPr>
        </p:nvSpPr>
        <p:spPr>
          <a:ln/>
        </p:spPr>
        <p:txBody>
          <a:bodyPr/>
          <a:lstStyle/>
          <a:p>
            <a:fld id="{3BC13E5E-8418-4D3C-A773-3047D47C07CC}" type="slidenum">
              <a:rPr lang="en-US" altLang="en-US"/>
              <a:pPr/>
              <a:t>22</a:t>
            </a:fld>
            <a:endParaRPr lang="en-US" altLang="en-US" dirty="0"/>
          </a:p>
        </p:txBody>
      </p:sp>
      <p:sp>
        <p:nvSpPr>
          <p:cNvPr id="58369" name="Rectangle 1">
            <a:extLst>
              <a:ext uri="{FF2B5EF4-FFF2-40B4-BE49-F238E27FC236}">
                <a16:creationId xmlns:a16="http://schemas.microsoft.com/office/drawing/2014/main" id="{993A9A63-034B-43B0-9129-47A76960946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a:extLst>
              <a:ext uri="{FF2B5EF4-FFF2-40B4-BE49-F238E27FC236}">
                <a16:creationId xmlns:a16="http://schemas.microsoft.com/office/drawing/2014/main" id="{1C3E84DC-8695-4866-877C-DC829F38C48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52B95C-1503-4AC7-8F51-D7AD5F215E21}"/>
              </a:ext>
            </a:extLst>
          </p:cNvPr>
          <p:cNvSpPr>
            <a:spLocks noGrp="1" noChangeArrowheads="1"/>
          </p:cNvSpPr>
          <p:nvPr>
            <p:ph type="sldNum"/>
          </p:nvPr>
        </p:nvSpPr>
        <p:spPr>
          <a:ln/>
        </p:spPr>
        <p:txBody>
          <a:bodyPr/>
          <a:lstStyle/>
          <a:p>
            <a:fld id="{6E7C5EE7-0754-4347-B8FB-B54E7B3A8F2E}" type="slidenum">
              <a:rPr lang="en-US" altLang="en-US"/>
              <a:pPr/>
              <a:t>23</a:t>
            </a:fld>
            <a:endParaRPr lang="en-US" altLang="en-US"/>
          </a:p>
        </p:txBody>
      </p:sp>
      <p:sp>
        <p:nvSpPr>
          <p:cNvPr id="59393" name="Rectangle 1">
            <a:extLst>
              <a:ext uri="{FF2B5EF4-FFF2-40B4-BE49-F238E27FC236}">
                <a16:creationId xmlns:a16="http://schemas.microsoft.com/office/drawing/2014/main" id="{79EB8B5E-8F96-4036-891B-1460F65A5EB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a:extLst>
              <a:ext uri="{FF2B5EF4-FFF2-40B4-BE49-F238E27FC236}">
                <a16:creationId xmlns:a16="http://schemas.microsoft.com/office/drawing/2014/main" id="{2E91669D-41A2-4F1F-9DDE-535DF6021EC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1E0D2-F6F4-4CF5-8E25-C7BDFC17E575}" type="slidenum">
              <a:rPr lang="en-US" smtClean="0"/>
              <a:pPr/>
              <a:t>44</a:t>
            </a:fld>
            <a:endParaRPr lang="en-US"/>
          </a:p>
        </p:txBody>
      </p:sp>
    </p:spTree>
    <p:extLst>
      <p:ext uri="{BB962C8B-B14F-4D97-AF65-F5344CB8AC3E}">
        <p14:creationId xmlns:p14="http://schemas.microsoft.com/office/powerpoint/2010/main" val="2831681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a power of 2 page size simplifies address translation, reduces hardware complexity, improves memory allocation efficiency, and provides a balance between granularity and efficiency. These factors contribute to the overall performance and efficiency of memory management in modern operating system</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7C1E0D2-F6F4-4CF5-8E25-C7BDFC17E575}" type="slidenum">
              <a:rPr lang="en-US" smtClean="0"/>
              <a:pPr/>
              <a:t>49</a:t>
            </a:fld>
            <a:endParaRPr lang="en-US"/>
          </a:p>
        </p:txBody>
      </p:sp>
    </p:spTree>
    <p:extLst>
      <p:ext uri="{BB962C8B-B14F-4D97-AF65-F5344CB8AC3E}">
        <p14:creationId xmlns:p14="http://schemas.microsoft.com/office/powerpoint/2010/main" val="3244954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240933-1BBD-46FB-87AE-0002ED950FBE}"/>
              </a:ext>
            </a:extLst>
          </p:cNvPr>
          <p:cNvSpPr>
            <a:spLocks noGrp="1" noChangeArrowheads="1"/>
          </p:cNvSpPr>
          <p:nvPr>
            <p:ph type="sldNum"/>
          </p:nvPr>
        </p:nvSpPr>
        <p:spPr>
          <a:ln/>
        </p:spPr>
        <p:txBody>
          <a:bodyPr/>
          <a:lstStyle/>
          <a:p>
            <a:fld id="{1CCABB9A-6F99-4C4E-AE1A-2F2C0B86E8EC}" type="slidenum">
              <a:rPr lang="en-US" altLang="en-US"/>
              <a:pPr/>
              <a:t>3</a:t>
            </a:fld>
            <a:endParaRPr lang="en-US" altLang="en-US"/>
          </a:p>
        </p:txBody>
      </p:sp>
      <p:sp>
        <p:nvSpPr>
          <p:cNvPr id="35841" name="Rectangle 1">
            <a:extLst>
              <a:ext uri="{FF2B5EF4-FFF2-40B4-BE49-F238E27FC236}">
                <a16:creationId xmlns:a16="http://schemas.microsoft.com/office/drawing/2014/main" id="{A849E907-A210-4243-B27B-C306BD3AE43A}"/>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a:extLst>
              <a:ext uri="{FF2B5EF4-FFF2-40B4-BE49-F238E27FC236}">
                <a16:creationId xmlns:a16="http://schemas.microsoft.com/office/drawing/2014/main" id="{82CE2A1C-17AE-49A2-801E-98B203A7384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BE69F1-4989-45E8-93D2-38EFD13048E2}"/>
              </a:ext>
            </a:extLst>
          </p:cNvPr>
          <p:cNvSpPr>
            <a:spLocks noGrp="1" noChangeArrowheads="1"/>
          </p:cNvSpPr>
          <p:nvPr>
            <p:ph type="sldNum"/>
          </p:nvPr>
        </p:nvSpPr>
        <p:spPr>
          <a:ln/>
        </p:spPr>
        <p:txBody>
          <a:bodyPr/>
          <a:lstStyle/>
          <a:p>
            <a:fld id="{977BF8EE-A5D6-4D22-B1A9-7B01CD857854}" type="slidenum">
              <a:rPr lang="en-US" altLang="en-US"/>
              <a:pPr/>
              <a:t>4</a:t>
            </a:fld>
            <a:endParaRPr lang="en-US" altLang="en-US"/>
          </a:p>
        </p:txBody>
      </p:sp>
      <p:sp>
        <p:nvSpPr>
          <p:cNvPr id="36865" name="Rectangle 1">
            <a:extLst>
              <a:ext uri="{FF2B5EF4-FFF2-40B4-BE49-F238E27FC236}">
                <a16:creationId xmlns:a16="http://schemas.microsoft.com/office/drawing/2014/main" id="{D166A8F4-35C0-4769-8A9F-9EE95FEE0DB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7B356898-97CB-4F3E-8A06-3E68491001B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B2F9EB-179F-408B-B293-6022EDC9DE16}"/>
              </a:ext>
            </a:extLst>
          </p:cNvPr>
          <p:cNvSpPr>
            <a:spLocks noGrp="1" noChangeArrowheads="1"/>
          </p:cNvSpPr>
          <p:nvPr>
            <p:ph type="sldNum"/>
          </p:nvPr>
        </p:nvSpPr>
        <p:spPr>
          <a:ln/>
        </p:spPr>
        <p:txBody>
          <a:bodyPr/>
          <a:lstStyle/>
          <a:p>
            <a:fld id="{2604D75F-1029-4DF3-819F-E9B9A0BED9C6}" type="slidenum">
              <a:rPr lang="en-US" altLang="en-US"/>
              <a:pPr/>
              <a:t>5</a:t>
            </a:fld>
            <a:endParaRPr lang="en-US" altLang="en-US"/>
          </a:p>
        </p:txBody>
      </p:sp>
      <p:sp>
        <p:nvSpPr>
          <p:cNvPr id="37889" name="Rectangle 1">
            <a:extLst>
              <a:ext uri="{FF2B5EF4-FFF2-40B4-BE49-F238E27FC236}">
                <a16:creationId xmlns:a16="http://schemas.microsoft.com/office/drawing/2014/main" id="{DEE36EBF-E19A-42EF-B315-0E600CD086D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a:extLst>
              <a:ext uri="{FF2B5EF4-FFF2-40B4-BE49-F238E27FC236}">
                <a16:creationId xmlns:a16="http://schemas.microsoft.com/office/drawing/2014/main" id="{5D14D688-4B38-4EB9-A730-C5EA7424DCF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2B4F98-6FF2-4937-9390-2BA371A6CEFB}"/>
              </a:ext>
            </a:extLst>
          </p:cNvPr>
          <p:cNvSpPr>
            <a:spLocks noGrp="1" noChangeArrowheads="1"/>
          </p:cNvSpPr>
          <p:nvPr>
            <p:ph type="sldNum"/>
          </p:nvPr>
        </p:nvSpPr>
        <p:spPr>
          <a:ln/>
        </p:spPr>
        <p:txBody>
          <a:bodyPr/>
          <a:lstStyle/>
          <a:p>
            <a:fld id="{5B9A2194-964C-47A4-BE46-2BF521B25302}" type="slidenum">
              <a:rPr lang="en-US" altLang="en-US"/>
              <a:pPr/>
              <a:t>6</a:t>
            </a:fld>
            <a:endParaRPr lang="en-US" altLang="en-US" dirty="0"/>
          </a:p>
        </p:txBody>
      </p:sp>
      <p:sp>
        <p:nvSpPr>
          <p:cNvPr id="38913" name="Rectangle 1">
            <a:extLst>
              <a:ext uri="{FF2B5EF4-FFF2-40B4-BE49-F238E27FC236}">
                <a16:creationId xmlns:a16="http://schemas.microsoft.com/office/drawing/2014/main" id="{643181F9-6A48-40C8-97F4-BD9ACC41ECC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16F785FE-CC24-49D9-819B-A33DC7BB665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2794BA-5D09-4075-9EFA-24C7ACAF8F75}"/>
              </a:ext>
            </a:extLst>
          </p:cNvPr>
          <p:cNvSpPr>
            <a:spLocks noGrp="1" noChangeArrowheads="1"/>
          </p:cNvSpPr>
          <p:nvPr>
            <p:ph type="sldNum"/>
          </p:nvPr>
        </p:nvSpPr>
        <p:spPr>
          <a:ln/>
        </p:spPr>
        <p:txBody>
          <a:bodyPr/>
          <a:lstStyle/>
          <a:p>
            <a:fld id="{A86757D1-00DC-40B0-9DFC-4A242A71F175}" type="slidenum">
              <a:rPr lang="en-US" altLang="en-US"/>
              <a:pPr/>
              <a:t>7</a:t>
            </a:fld>
            <a:endParaRPr lang="en-US" altLang="en-US" dirty="0"/>
          </a:p>
        </p:txBody>
      </p:sp>
      <p:sp>
        <p:nvSpPr>
          <p:cNvPr id="39937" name="Rectangle 1">
            <a:extLst>
              <a:ext uri="{FF2B5EF4-FFF2-40B4-BE49-F238E27FC236}">
                <a16:creationId xmlns:a16="http://schemas.microsoft.com/office/drawing/2014/main" id="{CA951D9B-7688-45EA-B86F-7805D3BF2EC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a:extLst>
              <a:ext uri="{FF2B5EF4-FFF2-40B4-BE49-F238E27FC236}">
                <a16:creationId xmlns:a16="http://schemas.microsoft.com/office/drawing/2014/main" id="{259B8F92-4E89-4DA3-A895-FF3845D71B1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4CA636-F6B7-4FB2-AB59-7022E3A82B75}"/>
              </a:ext>
            </a:extLst>
          </p:cNvPr>
          <p:cNvSpPr>
            <a:spLocks noGrp="1" noChangeArrowheads="1"/>
          </p:cNvSpPr>
          <p:nvPr>
            <p:ph type="sldNum"/>
          </p:nvPr>
        </p:nvSpPr>
        <p:spPr>
          <a:ln/>
        </p:spPr>
        <p:txBody>
          <a:bodyPr/>
          <a:lstStyle/>
          <a:p>
            <a:fld id="{F40C975F-4F9A-45B1-A51C-A2909647C458}" type="slidenum">
              <a:rPr lang="en-US" altLang="en-US"/>
              <a:pPr/>
              <a:t>8</a:t>
            </a:fld>
            <a:endParaRPr lang="en-US" altLang="en-US" dirty="0"/>
          </a:p>
        </p:txBody>
      </p:sp>
      <p:sp>
        <p:nvSpPr>
          <p:cNvPr id="40961" name="Rectangle 1">
            <a:extLst>
              <a:ext uri="{FF2B5EF4-FFF2-40B4-BE49-F238E27FC236}">
                <a16:creationId xmlns:a16="http://schemas.microsoft.com/office/drawing/2014/main" id="{B854C4CB-D94B-425B-94F8-6748B875D7B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a:extLst>
              <a:ext uri="{FF2B5EF4-FFF2-40B4-BE49-F238E27FC236}">
                <a16:creationId xmlns:a16="http://schemas.microsoft.com/office/drawing/2014/main" id="{B7410DC5-C125-40C3-9AD4-24A421AD9D2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C1515B-BE67-4711-BB9B-8089190A54CC}"/>
              </a:ext>
            </a:extLst>
          </p:cNvPr>
          <p:cNvSpPr>
            <a:spLocks noGrp="1" noChangeArrowheads="1"/>
          </p:cNvSpPr>
          <p:nvPr>
            <p:ph type="sldNum"/>
          </p:nvPr>
        </p:nvSpPr>
        <p:spPr>
          <a:ln/>
        </p:spPr>
        <p:txBody>
          <a:bodyPr/>
          <a:lstStyle/>
          <a:p>
            <a:fld id="{B9C58039-3F11-42BA-8032-FB109AA27B48}" type="slidenum">
              <a:rPr lang="en-US" altLang="en-US"/>
              <a:pPr/>
              <a:t>9</a:t>
            </a:fld>
            <a:endParaRPr lang="en-US" altLang="en-US" dirty="0"/>
          </a:p>
        </p:txBody>
      </p:sp>
      <p:sp>
        <p:nvSpPr>
          <p:cNvPr id="41985" name="Rectangle 1">
            <a:extLst>
              <a:ext uri="{FF2B5EF4-FFF2-40B4-BE49-F238E27FC236}">
                <a16:creationId xmlns:a16="http://schemas.microsoft.com/office/drawing/2014/main" id="{5C90AD8E-E37C-4C97-AE4C-333EA0F834FD}"/>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125D48DC-0C81-4008-8327-EB4CAFA156E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2C99B2-DD69-4A88-BE6F-C6CC071BB7C0}" type="datetime1">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81B79-92B9-4AE6-8F8E-95EEDAAEF142}" type="datetime1">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305A67-8603-400A-8B28-E0458F706035}" type="datetime1">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9BBB4-F37E-45D0-BA79-26385DA7BC0E}" type="datetime1">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4565EC9-9AF0-49D9-8CE6-744D4348CEC9}" type="datetime1">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92C639F-9715-47A7-AA89-DB5D96F38CDC}" type="datetime1">
              <a:rPr lang="en-US" smtClean="0"/>
              <a:pPr/>
              <a:t>5/9/2024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1F07540-267D-4881-A78E-55B9FF021952}" type="datetime1">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0FEB1-67F5-4008-992A-48B1F4105AF6}" type="datetime1">
              <a:rPr lang="en-US" smtClean="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4E869-087F-45F5-8490-CD9C02A929DF}" type="datetime1">
              <a:rPr lang="en-US" smtClean="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2242130-73AE-4112-B406-79245F8E9F85}" type="datetime1">
              <a:rPr lang="en-US" smtClean="0"/>
              <a:pPr/>
              <a:t>5/9/2024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58DCC4C-D4BC-49C1-AE22-EF805A4F0182}" type="datetime1">
              <a:rPr lang="en-US" smtClean="0"/>
              <a:pPr/>
              <a:t>5/9/2024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203AA7-178E-4983-9AF4-8097AB38B6BD}" type="datetime1">
              <a:rPr lang="en-US" smtClean="0"/>
              <a:pPr/>
              <a:t>5/9/2024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984565" y="473300"/>
            <a:ext cx="10467833" cy="1174372"/>
          </a:xfrm>
          <a:prstGeom prst="rect">
            <a:avLst/>
          </a:prstGeom>
          <a:noFill/>
          <a:ln>
            <a:noFill/>
          </a:ln>
        </p:spPr>
        <p:txBody>
          <a:bodyPr spcFirstLastPara="1" wrap="square" lIns="91425" tIns="45700" rIns="91425" bIns="45700" anchor="b" anchorCtr="0">
            <a:normAutofit/>
          </a:bodyPr>
          <a:lstStyle/>
          <a:p>
            <a:pPr lvl="0">
              <a:buSzPct val="222222"/>
            </a:pPr>
            <a:r>
              <a:rPr lang="en-US" b="1" dirty="0"/>
              <a:t>Operating Systems</a:t>
            </a:r>
            <a:br>
              <a:rPr lang="en-US" dirty="0"/>
            </a:br>
            <a:r>
              <a:rPr lang="en-US" sz="2700" b="1" dirty="0"/>
              <a:t>(CSC 2205)</a:t>
            </a:r>
            <a:endParaRPr sz="2700" b="1" dirty="0"/>
          </a:p>
        </p:txBody>
      </p:sp>
      <p:sp>
        <p:nvSpPr>
          <p:cNvPr id="85" name="Google Shape;85;p13"/>
          <p:cNvSpPr txBox="1">
            <a:spLocks noGrp="1"/>
          </p:cNvSpPr>
          <p:nvPr>
            <p:ph type="subTitle" idx="1"/>
          </p:nvPr>
        </p:nvSpPr>
        <p:spPr>
          <a:xfrm>
            <a:off x="1646481" y="2626833"/>
            <a:ext cx="9144000" cy="2107727"/>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ts val="2400"/>
              <a:buNone/>
            </a:pPr>
            <a:r>
              <a:rPr lang="en-US" dirty="0"/>
              <a:t>Instructor: </a:t>
            </a:r>
            <a:r>
              <a:rPr lang="en-US" b="1" dirty="0"/>
              <a:t>Mr. Khwaja Bilal Hassan</a:t>
            </a:r>
          </a:p>
          <a:p>
            <a:pPr marL="0" lvl="0" indent="0" algn="ctr">
              <a:spcBef>
                <a:spcPts val="0"/>
              </a:spcBef>
            </a:pPr>
            <a:endParaRPr lang="en-US" dirty="0"/>
          </a:p>
          <a:p>
            <a:pPr marL="0" lvl="0" indent="0" algn="ctr">
              <a:spcBef>
                <a:spcPts val="0"/>
              </a:spcBef>
            </a:pPr>
            <a:r>
              <a:rPr lang="en-US" dirty="0"/>
              <a:t>BS CS UET Peshawar </a:t>
            </a:r>
          </a:p>
          <a:p>
            <a:pPr marL="0" lvl="0" indent="0" algn="ctr">
              <a:spcBef>
                <a:spcPts val="0"/>
              </a:spcBef>
            </a:pPr>
            <a:r>
              <a:rPr lang="en-US" dirty="0"/>
              <a:t>M.Phil. CS Quaid-e-Azam University Islamabad</a:t>
            </a:r>
          </a:p>
          <a:p>
            <a:pPr marL="0" lvl="0" indent="0" algn="ctr" rtl="0">
              <a:lnSpc>
                <a:spcPct val="90000"/>
              </a:lnSpc>
              <a:spcBef>
                <a:spcPts val="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r>
              <a:rPr lang="en-US" dirty="0"/>
              <a:t>Lecture#12</a:t>
            </a:r>
            <a:endParaRPr dirty="0"/>
          </a:p>
          <a:p>
            <a:pPr marL="0" lvl="0" indent="0" algn="ctr" rtl="0">
              <a:lnSpc>
                <a:spcPct val="90000"/>
              </a:lnSpc>
              <a:spcBef>
                <a:spcPts val="1000"/>
              </a:spcBef>
              <a:spcAft>
                <a:spcPts val="0"/>
              </a:spcAft>
              <a:buClr>
                <a:schemeClr val="dk1"/>
              </a:buClr>
              <a:buSzPts val="2400"/>
              <a:buNone/>
            </a:pPr>
            <a:r>
              <a:rPr lang="en-US" b="1" dirty="0"/>
              <a:t>Memory Management</a:t>
            </a:r>
            <a:endParaRPr b="1" dirty="0"/>
          </a:p>
          <a:p>
            <a:pPr marL="0" lvl="0" indent="0" algn="ctr" rtl="0">
              <a:lnSpc>
                <a:spcPct val="90000"/>
              </a:lnSpc>
              <a:spcBef>
                <a:spcPts val="1000"/>
              </a:spcBef>
              <a:spcAft>
                <a:spcPts val="0"/>
              </a:spcAft>
              <a:buClr>
                <a:schemeClr val="dk1"/>
              </a:buClr>
              <a:buSzPts val="2400"/>
              <a:buNone/>
            </a:pPr>
            <a:endParaRPr b="1" dirty="0"/>
          </a:p>
        </p:txBody>
      </p:sp>
      <p:sp>
        <p:nvSpPr>
          <p:cNvPr id="2" name="Slide Number Placeholder 1">
            <a:extLst>
              <a:ext uri="{FF2B5EF4-FFF2-40B4-BE49-F238E27FC236}">
                <a16:creationId xmlns:a16="http://schemas.microsoft.com/office/drawing/2014/main" id="{6CEFBB09-AB36-4F84-85DC-E9B1A697D62C}"/>
              </a:ext>
            </a:extLst>
          </p:cNvPr>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F629ECE7-17AB-4A78-8B88-49B2249340A9}"/>
              </a:ext>
            </a:extLst>
          </p:cNvPr>
          <p:cNvSpPr>
            <a:spLocks noChangeArrowheads="1"/>
          </p:cNvSpPr>
          <p:nvPr/>
        </p:nvSpPr>
        <p:spPr bwMode="auto">
          <a:xfrm>
            <a:off x="1905000" y="1295400"/>
            <a:ext cx="84582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625"/>
              </a:spcBef>
              <a:buClr>
                <a:srgbClr val="FFFF66"/>
              </a:buClr>
              <a:buFont typeface="Wingdings" panose="05000000000000000000" pitchFamily="2" charset="2"/>
              <a:buChar char=""/>
            </a:pPr>
            <a:r>
              <a:rPr lang="en-US" altLang="en-US" sz="4200" b="1" dirty="0">
                <a:solidFill>
                  <a:schemeClr val="tx1"/>
                </a:solidFill>
                <a:effectLst>
                  <a:outerShdw blurRad="38100" dist="38100" dir="2700000" algn="tl">
                    <a:srgbClr val="C0C0C0"/>
                  </a:outerShdw>
                </a:effectLst>
              </a:rPr>
              <a:t>Load time</a:t>
            </a:r>
            <a:r>
              <a:rPr lang="en-US" altLang="en-US" sz="4200" b="1" dirty="0">
                <a:solidFill>
                  <a:schemeClr val="tx1"/>
                </a:solidFill>
              </a:rPr>
              <a:t>:</a:t>
            </a:r>
            <a:r>
              <a:rPr lang="en-US" altLang="en-US" sz="4200" dirty="0">
                <a:solidFill>
                  <a:schemeClr val="tx1"/>
                </a:solidFill>
              </a:rPr>
              <a:t> If the location of a process in memory is not known at compile time, then the compiler must generate </a:t>
            </a:r>
            <a:r>
              <a:rPr lang="en-US" altLang="en-US" sz="4200" b="1" dirty="0">
                <a:solidFill>
                  <a:schemeClr val="tx1"/>
                </a:solidFill>
              </a:rPr>
              <a:t>re-locatable code. </a:t>
            </a:r>
            <a:r>
              <a:rPr lang="en-US" altLang="en-US" sz="4200" dirty="0">
                <a:solidFill>
                  <a:schemeClr val="tx1"/>
                </a:solidFill>
              </a:rPr>
              <a:t>In this case the final binding is delayed until load time. Process can be loaded in different memory regions.</a:t>
            </a:r>
          </a:p>
        </p:txBody>
      </p:sp>
      <p:sp>
        <p:nvSpPr>
          <p:cNvPr id="13314" name="Rectangle 2">
            <a:extLst>
              <a:ext uri="{FF2B5EF4-FFF2-40B4-BE49-F238E27FC236}">
                <a16:creationId xmlns:a16="http://schemas.microsoft.com/office/drawing/2014/main" id="{A3E874C8-1154-4165-ACDC-CBDB52BB6B2E}"/>
              </a:ext>
            </a:extLst>
          </p:cNvPr>
          <p:cNvSpPr>
            <a:spLocks noChangeArrowheads="1"/>
          </p:cNvSpPr>
          <p:nvPr/>
        </p:nvSpPr>
        <p:spPr bwMode="auto">
          <a:xfrm>
            <a:off x="1905000" y="228600"/>
            <a:ext cx="845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700" dirty="0">
                <a:solidFill>
                  <a:schemeClr val="tx1"/>
                </a:solidFill>
                <a:latin typeface="Arial Black" panose="020B0A04020102020204" pitchFamily="34" charset="0"/>
                <a:cs typeface="新細明體" panose="02020500000000000000" pitchFamily="18" charset="-120"/>
              </a:rPr>
              <a:t>A</a:t>
            </a:r>
            <a:r>
              <a:rPr lang="en-US" altLang="en-US" sz="5600" dirty="0">
                <a:solidFill>
                  <a:schemeClr val="tx1"/>
                </a:solidFill>
                <a:latin typeface="Arial Black" panose="020B0A04020102020204" pitchFamily="34" charset="0"/>
                <a:cs typeface="新細明體" panose="02020500000000000000" pitchFamily="18" charset="-120"/>
              </a:rPr>
              <a:t>ddress Binding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678ED7A8-1DD8-4B61-985C-8558F776180F}"/>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700" dirty="0">
                <a:solidFill>
                  <a:schemeClr val="tx1"/>
                </a:solidFill>
                <a:latin typeface="Arial Black" panose="020B0A04020102020204" pitchFamily="34" charset="0"/>
                <a:cs typeface="新細明體" panose="02020500000000000000" pitchFamily="18" charset="-120"/>
              </a:rPr>
              <a:t>A</a:t>
            </a:r>
            <a:r>
              <a:rPr lang="en-US" altLang="en-US" sz="5600" dirty="0">
                <a:solidFill>
                  <a:schemeClr val="tx1"/>
                </a:solidFill>
                <a:latin typeface="Arial Black" panose="020B0A04020102020204" pitchFamily="34" charset="0"/>
                <a:cs typeface="新細明體" panose="02020500000000000000" pitchFamily="18" charset="-120"/>
              </a:rPr>
              <a:t>ddress </a:t>
            </a:r>
            <a:r>
              <a:rPr lang="en-US" altLang="en-US" sz="5600" b="1" dirty="0">
                <a:solidFill>
                  <a:schemeClr val="tx1"/>
                </a:solidFill>
                <a:latin typeface="Arial Black" panose="020B0A04020102020204" pitchFamily="34" charset="0"/>
              </a:rPr>
              <a:t>Binding</a:t>
            </a:r>
          </a:p>
        </p:txBody>
      </p:sp>
      <p:sp>
        <p:nvSpPr>
          <p:cNvPr id="14338" name="Rectangle 2">
            <a:extLst>
              <a:ext uri="{FF2B5EF4-FFF2-40B4-BE49-F238E27FC236}">
                <a16:creationId xmlns:a16="http://schemas.microsoft.com/office/drawing/2014/main" id="{904690A2-EA39-461D-8A7B-45A38B6EC14B}"/>
              </a:ext>
            </a:extLst>
          </p:cNvPr>
          <p:cNvSpPr>
            <a:spLocks noChangeArrowheads="1"/>
          </p:cNvSpPr>
          <p:nvPr/>
        </p:nvSpPr>
        <p:spPr bwMode="auto">
          <a:xfrm>
            <a:off x="1981200" y="1295400"/>
            <a:ext cx="83058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750"/>
              </a:spcBef>
              <a:buClr>
                <a:srgbClr val="FFFF66"/>
              </a:buClr>
              <a:buFont typeface="Wingdings" panose="05000000000000000000" pitchFamily="2" charset="2"/>
              <a:buChar char=""/>
            </a:pPr>
            <a:r>
              <a:rPr lang="en-US" altLang="en-US" sz="4400" b="1" dirty="0">
                <a:solidFill>
                  <a:schemeClr val="tx1"/>
                </a:solidFill>
                <a:effectLst>
                  <a:outerShdw blurRad="38100" dist="38100" dir="2700000" algn="tl">
                    <a:srgbClr val="C0C0C0"/>
                  </a:outerShdw>
                </a:effectLst>
              </a:rPr>
              <a:t>Execution time</a:t>
            </a:r>
            <a:r>
              <a:rPr lang="en-US" altLang="en-US" sz="4400" b="1" dirty="0">
                <a:solidFill>
                  <a:schemeClr val="tx1"/>
                </a:solidFill>
              </a:rPr>
              <a:t>:</a:t>
            </a:r>
            <a:r>
              <a:rPr lang="en-US" altLang="en-US" sz="4400" dirty="0">
                <a:solidFill>
                  <a:schemeClr val="tx1"/>
                </a:solidFill>
              </a:rPr>
              <a:t> If the process can be moved during its execution from one memory region to another, then binding must be delayed until run time. Special hardware must be available for this to work.</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EA3BDAC7-F8C7-4DC1-9894-EC5566874EB3}"/>
              </a:ext>
            </a:extLst>
          </p:cNvPr>
          <p:cNvSpPr>
            <a:spLocks noChangeArrowheads="1"/>
          </p:cNvSpPr>
          <p:nvPr/>
        </p:nvSpPr>
        <p:spPr bwMode="auto">
          <a:xfrm>
            <a:off x="1981200" y="274638"/>
            <a:ext cx="8229600" cy="132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rPr>
              <a:t>Logical and Physical </a:t>
            </a:r>
            <a:r>
              <a:rPr lang="en-US" altLang="en-US" sz="5700" dirty="0">
                <a:solidFill>
                  <a:schemeClr val="tx1"/>
                </a:solidFill>
                <a:latin typeface="Arial Black" panose="020B0A04020102020204" pitchFamily="34" charset="0"/>
              </a:rPr>
              <a:t>A</a:t>
            </a:r>
            <a:r>
              <a:rPr lang="en-US" altLang="en-US" sz="5600" dirty="0">
                <a:solidFill>
                  <a:schemeClr val="tx1"/>
                </a:solidFill>
                <a:latin typeface="Arial Black" panose="020B0A04020102020204" pitchFamily="34" charset="0"/>
              </a:rPr>
              <a:t>ddresses</a:t>
            </a:r>
          </a:p>
        </p:txBody>
      </p:sp>
      <p:sp>
        <p:nvSpPr>
          <p:cNvPr id="15362" name="Rectangle 2">
            <a:extLst>
              <a:ext uri="{FF2B5EF4-FFF2-40B4-BE49-F238E27FC236}">
                <a16:creationId xmlns:a16="http://schemas.microsoft.com/office/drawing/2014/main" id="{DB6C8C66-D697-49F9-8BCF-FDD4B5970597}"/>
              </a:ext>
            </a:extLst>
          </p:cNvPr>
          <p:cNvSpPr>
            <a:spLocks noChangeArrowheads="1"/>
          </p:cNvSpPr>
          <p:nvPr/>
        </p:nvSpPr>
        <p:spPr bwMode="auto">
          <a:xfrm>
            <a:off x="1905000" y="1798002"/>
            <a:ext cx="8382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500"/>
              </a:spcBef>
              <a:buClr>
                <a:srgbClr val="FFFF66"/>
              </a:buClr>
              <a:buFont typeface="Wingdings" panose="05000000000000000000" pitchFamily="2" charset="2"/>
              <a:buChar char=""/>
            </a:pPr>
            <a:r>
              <a:rPr lang="en-US" altLang="en-US" sz="4000" b="1" dirty="0">
                <a:solidFill>
                  <a:schemeClr val="tx1"/>
                </a:solidFill>
              </a:rPr>
              <a:t>Logical address</a:t>
            </a:r>
            <a:r>
              <a:rPr lang="en-US" altLang="en-US" sz="4000" dirty="0">
                <a:solidFill>
                  <a:schemeClr val="tx1"/>
                </a:solidFill>
              </a:rPr>
              <a:t>: An address generated by the process/CPU; refers to an instruction or data in the process </a:t>
            </a:r>
          </a:p>
          <a:p>
            <a:pPr>
              <a:spcBef>
                <a:spcPts val="2500"/>
              </a:spcBef>
              <a:buClr>
                <a:srgbClr val="FFFF66"/>
              </a:buClr>
              <a:buFont typeface="Wingdings" panose="05000000000000000000" pitchFamily="2" charset="2"/>
              <a:buChar char=""/>
            </a:pPr>
            <a:r>
              <a:rPr lang="en-US" altLang="en-US" sz="4000" b="1" dirty="0">
                <a:solidFill>
                  <a:schemeClr val="tx1"/>
                </a:solidFill>
              </a:rPr>
              <a:t>Physical address</a:t>
            </a:r>
            <a:r>
              <a:rPr lang="en-US" altLang="en-US" sz="4000" dirty="0">
                <a:solidFill>
                  <a:schemeClr val="tx1"/>
                </a:solidFill>
              </a:rPr>
              <a:t>:</a:t>
            </a:r>
            <a:r>
              <a:rPr lang="en-US" altLang="en-US" sz="4000" b="1" dirty="0">
                <a:solidFill>
                  <a:schemeClr val="tx1"/>
                </a:solidFill>
              </a:rPr>
              <a:t> </a:t>
            </a:r>
            <a:r>
              <a:rPr lang="en-US" altLang="en-US" sz="4000" dirty="0">
                <a:solidFill>
                  <a:schemeClr val="tx1"/>
                </a:solidFill>
              </a:rPr>
              <a:t>An address for a main memory location where instruction or data resides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F77DF4F-2FE0-4603-986A-0F5B68F4A5E3}"/>
              </a:ext>
            </a:extLst>
          </p:cNvPr>
          <p:cNvSpPr>
            <a:spLocks noChangeArrowheads="1"/>
          </p:cNvSpPr>
          <p:nvPr/>
        </p:nvSpPr>
        <p:spPr bwMode="auto">
          <a:xfrm>
            <a:off x="1981200" y="274638"/>
            <a:ext cx="8229600" cy="124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rPr>
              <a:t>Logical and Physical </a:t>
            </a:r>
            <a:r>
              <a:rPr lang="en-US" altLang="en-US" sz="5700" dirty="0">
                <a:solidFill>
                  <a:schemeClr val="tx1"/>
                </a:solidFill>
                <a:latin typeface="Arial Black" panose="020B0A04020102020204" pitchFamily="34" charset="0"/>
              </a:rPr>
              <a:t>A</a:t>
            </a:r>
            <a:r>
              <a:rPr lang="en-US" altLang="en-US" sz="5600" dirty="0">
                <a:solidFill>
                  <a:schemeClr val="tx1"/>
                </a:solidFill>
                <a:latin typeface="Arial Black" panose="020B0A04020102020204" pitchFamily="34" charset="0"/>
              </a:rPr>
              <a:t>ddress Spaces</a:t>
            </a:r>
          </a:p>
        </p:txBody>
      </p:sp>
      <p:sp>
        <p:nvSpPr>
          <p:cNvPr id="16386" name="Rectangle 2">
            <a:extLst>
              <a:ext uri="{FF2B5EF4-FFF2-40B4-BE49-F238E27FC236}">
                <a16:creationId xmlns:a16="http://schemas.microsoft.com/office/drawing/2014/main" id="{9F7D3835-2411-4604-A3F1-9EAE7624D258}"/>
              </a:ext>
            </a:extLst>
          </p:cNvPr>
          <p:cNvSpPr>
            <a:spLocks noChangeArrowheads="1"/>
          </p:cNvSpPr>
          <p:nvPr/>
        </p:nvSpPr>
        <p:spPr bwMode="auto">
          <a:xfrm>
            <a:off x="1905000" y="1981200"/>
            <a:ext cx="8534400" cy="472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000"/>
              </a:spcBef>
              <a:buClr>
                <a:srgbClr val="FFFF66"/>
              </a:buClr>
              <a:buFont typeface="Wingdings" panose="05000000000000000000" pitchFamily="2" charset="2"/>
              <a:buChar char=""/>
            </a:pPr>
            <a:r>
              <a:rPr lang="en-US" altLang="en-US" sz="4000" dirty="0">
                <a:solidFill>
                  <a:schemeClr val="tx1"/>
                </a:solidFill>
              </a:rPr>
              <a:t>The set of all logical addresses generated by a process comprises its </a:t>
            </a:r>
            <a:r>
              <a:rPr lang="en-US" altLang="en-US" sz="4000" b="1" dirty="0">
                <a:solidFill>
                  <a:schemeClr val="tx1"/>
                </a:solidFill>
              </a:rPr>
              <a:t>logical address space</a:t>
            </a:r>
            <a:r>
              <a:rPr lang="en-US" altLang="en-US" sz="4000" dirty="0">
                <a:solidFill>
                  <a:schemeClr val="tx1"/>
                </a:solidFill>
              </a:rPr>
              <a:t>. </a:t>
            </a:r>
          </a:p>
          <a:p>
            <a:pPr>
              <a:spcBef>
                <a:spcPts val="2000"/>
              </a:spcBef>
              <a:buClr>
                <a:srgbClr val="FFFF66"/>
              </a:buClr>
              <a:buFont typeface="Wingdings" panose="05000000000000000000" pitchFamily="2" charset="2"/>
              <a:buChar char=""/>
            </a:pPr>
            <a:r>
              <a:rPr lang="en-US" altLang="en-US" sz="4000" dirty="0">
                <a:solidFill>
                  <a:schemeClr val="tx1"/>
                </a:solidFill>
              </a:rPr>
              <a:t>The set of physical addresses corresponding to these logical addresses comprises the </a:t>
            </a:r>
            <a:r>
              <a:rPr lang="en-US" altLang="en-US" sz="4000" b="1" dirty="0">
                <a:solidFill>
                  <a:schemeClr val="tx1"/>
                </a:solidFill>
              </a:rPr>
              <a:t>physical address space</a:t>
            </a:r>
            <a:r>
              <a:rPr lang="en-US" altLang="en-US" sz="4000" dirty="0">
                <a:solidFill>
                  <a:schemeClr val="tx1"/>
                </a:solidFill>
              </a:rPr>
              <a:t> for the process.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1836847A-FD08-4D5B-9B05-67F4A08295B3}"/>
              </a:ext>
            </a:extLst>
          </p:cNvPr>
          <p:cNvSpPr>
            <a:spLocks noChangeArrowheads="1"/>
          </p:cNvSpPr>
          <p:nvPr/>
        </p:nvSpPr>
        <p:spPr bwMode="auto">
          <a:xfrm>
            <a:off x="1981200" y="274638"/>
            <a:ext cx="8229600" cy="124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rPr>
              <a:t>Logical and Physical </a:t>
            </a:r>
            <a:r>
              <a:rPr lang="en-US" altLang="en-US" sz="5700" dirty="0">
                <a:solidFill>
                  <a:schemeClr val="tx1"/>
                </a:solidFill>
                <a:latin typeface="Arial Black" panose="020B0A04020102020204" pitchFamily="34" charset="0"/>
              </a:rPr>
              <a:t>A</a:t>
            </a:r>
            <a:r>
              <a:rPr lang="en-US" altLang="en-US" sz="5600" dirty="0">
                <a:solidFill>
                  <a:schemeClr val="tx1"/>
                </a:solidFill>
                <a:latin typeface="Arial Black" panose="020B0A04020102020204" pitchFamily="34" charset="0"/>
              </a:rPr>
              <a:t>ddress Spaces</a:t>
            </a:r>
          </a:p>
        </p:txBody>
      </p:sp>
      <p:sp>
        <p:nvSpPr>
          <p:cNvPr id="17410" name="Text Box 2">
            <a:extLst>
              <a:ext uri="{FF2B5EF4-FFF2-40B4-BE49-F238E27FC236}">
                <a16:creationId xmlns:a16="http://schemas.microsoft.com/office/drawing/2014/main" id="{A9963E93-3E85-4D86-A459-E1D6B6B51ADB}"/>
              </a:ext>
            </a:extLst>
          </p:cNvPr>
          <p:cNvSpPr txBox="1">
            <a:spLocks noChangeArrowheads="1"/>
          </p:cNvSpPr>
          <p:nvPr/>
        </p:nvSpPr>
        <p:spPr bwMode="auto">
          <a:xfrm>
            <a:off x="1905000" y="1905000"/>
            <a:ext cx="8458200" cy="3480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2900" indent="-3429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750"/>
              </a:spcBef>
              <a:buClr>
                <a:srgbClr val="FFFF66"/>
              </a:buClr>
              <a:buFont typeface="Wingdings" panose="05000000000000000000" pitchFamily="2" charset="2"/>
              <a:buChar char=""/>
            </a:pPr>
            <a:r>
              <a:rPr lang="en-US" altLang="en-US" sz="4400" dirty="0">
                <a:solidFill>
                  <a:schemeClr val="tx1"/>
                </a:solidFill>
              </a:rPr>
              <a:t>The run-time mapping from logical to physical addresses is done by a piece of the CPU hardware, called the </a:t>
            </a:r>
            <a:r>
              <a:rPr lang="en-US" altLang="en-US" sz="4400" b="1" dirty="0">
                <a:solidFill>
                  <a:schemeClr val="tx1"/>
                </a:solidFill>
              </a:rPr>
              <a:t>memory management unit</a:t>
            </a:r>
            <a:r>
              <a:rPr lang="en-US" altLang="en-US" sz="4400" dirty="0">
                <a:solidFill>
                  <a:schemeClr val="tx1"/>
                </a:solidFill>
              </a:rPr>
              <a:t> (MMU).</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B6975889-1747-4392-9588-7CF8459F061F}"/>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rPr>
              <a:t>Example</a:t>
            </a:r>
          </a:p>
        </p:txBody>
      </p:sp>
      <p:sp>
        <p:nvSpPr>
          <p:cNvPr id="18434" name="Text Box 2">
            <a:extLst>
              <a:ext uri="{FF2B5EF4-FFF2-40B4-BE49-F238E27FC236}">
                <a16:creationId xmlns:a16="http://schemas.microsoft.com/office/drawing/2014/main" id="{CC6853A5-C500-4216-8312-9066B3D1387C}"/>
              </a:ext>
            </a:extLst>
          </p:cNvPr>
          <p:cNvSpPr txBox="1">
            <a:spLocks noChangeArrowheads="1"/>
          </p:cNvSpPr>
          <p:nvPr/>
        </p:nvSpPr>
        <p:spPr bwMode="auto">
          <a:xfrm>
            <a:off x="1828800" y="1371600"/>
            <a:ext cx="8610600" cy="5193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2900" indent="-3429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750"/>
              </a:spcBef>
              <a:buClr>
                <a:srgbClr val="FFFF66"/>
              </a:buClr>
              <a:buFont typeface="Wingdings" panose="05000000000000000000" pitchFamily="2" charset="2"/>
              <a:buChar char=""/>
            </a:pPr>
            <a:r>
              <a:rPr lang="en-US" altLang="en-US" sz="4400" dirty="0">
                <a:solidFill>
                  <a:schemeClr val="tx1"/>
                </a:solidFill>
              </a:rPr>
              <a:t>The base register is called the </a:t>
            </a:r>
            <a:r>
              <a:rPr lang="en-US" altLang="en-US" sz="4400" b="1" dirty="0">
                <a:solidFill>
                  <a:schemeClr val="tx1"/>
                </a:solidFill>
              </a:rPr>
              <a:t>relocation register</a:t>
            </a:r>
            <a:r>
              <a:rPr lang="en-US" altLang="en-US" sz="4400" dirty="0">
                <a:solidFill>
                  <a:schemeClr val="tx1"/>
                </a:solidFill>
              </a:rPr>
              <a:t>. </a:t>
            </a:r>
          </a:p>
          <a:p>
            <a:pPr>
              <a:spcBef>
                <a:spcPts val="2750"/>
              </a:spcBef>
              <a:buClr>
                <a:srgbClr val="FFFF66"/>
              </a:buClr>
              <a:buFont typeface="Wingdings" panose="05000000000000000000" pitchFamily="2" charset="2"/>
              <a:buChar char=""/>
            </a:pPr>
            <a:r>
              <a:rPr lang="en-US" altLang="en-US" sz="4400" dirty="0">
                <a:solidFill>
                  <a:schemeClr val="tx1"/>
                </a:solidFill>
              </a:rPr>
              <a:t>The value in the relocation register is added to every address generated by a user process at the time it is sent to memory.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3B110DDB-7BD6-4081-A017-22B116208069}"/>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rPr>
              <a:t>Example</a:t>
            </a:r>
          </a:p>
        </p:txBody>
      </p:sp>
      <p:pic>
        <p:nvPicPr>
          <p:cNvPr id="19458" name="Picture 2">
            <a:extLst>
              <a:ext uri="{FF2B5EF4-FFF2-40B4-BE49-F238E27FC236}">
                <a16:creationId xmlns:a16="http://schemas.microsoft.com/office/drawing/2014/main" id="{7CFB7F9A-BDB8-4DD0-9AC2-F17710B6E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78" t="4951" r="1521" b="4654"/>
          <a:stretch>
            <a:fillRect/>
          </a:stretch>
        </p:blipFill>
        <p:spPr bwMode="auto">
          <a:xfrm>
            <a:off x="2209800" y="1219200"/>
            <a:ext cx="7696200" cy="5467350"/>
          </a:xfrm>
          <a:prstGeom prst="rect">
            <a:avLst/>
          </a:prstGeom>
          <a:noFill/>
          <a:ln w="57240" cap="flat">
            <a:solidFill>
              <a:srgbClr val="000000"/>
            </a:solidFill>
            <a:miter lim="800000"/>
            <a:headEnd/>
            <a:tailEnd/>
          </a:ln>
          <a:effectLst/>
          <a:extLst>
            <a:ext uri="{909E8E84-426E-40DD-AFC4-6F175D3DCCD1}">
              <a14:hiddenFill xmlns:a14="http://schemas.microsoft.com/office/drawing/2010/main">
                <a:blipFill dpi="0" rotWithShape="0">
                  <a:blip/>
                  <a:srcRect l="3078" t="4951" r="1521" b="4654"/>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Line 3">
            <a:extLst>
              <a:ext uri="{FF2B5EF4-FFF2-40B4-BE49-F238E27FC236}">
                <a16:creationId xmlns:a16="http://schemas.microsoft.com/office/drawing/2014/main" id="{2D17ECD9-2EB4-4C49-99F9-FB3D2BBEA460}"/>
              </a:ext>
            </a:extLst>
          </p:cNvPr>
          <p:cNvSpPr>
            <a:spLocks noChangeShapeType="1"/>
          </p:cNvSpPr>
          <p:nvPr/>
        </p:nvSpPr>
        <p:spPr bwMode="auto">
          <a:xfrm>
            <a:off x="7620000" y="4876800"/>
            <a:ext cx="533400" cy="1588"/>
          </a:xfrm>
          <a:prstGeom prst="line">
            <a:avLst/>
          </a:prstGeom>
          <a:noFill/>
          <a:ln w="28440" cap="flat">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19460" name="Text Box 4">
            <a:extLst>
              <a:ext uri="{FF2B5EF4-FFF2-40B4-BE49-F238E27FC236}">
                <a16:creationId xmlns:a16="http://schemas.microsoft.com/office/drawing/2014/main" id="{FF7EE195-8F96-4992-9F4C-5DDA16630AFB}"/>
              </a:ext>
            </a:extLst>
          </p:cNvPr>
          <p:cNvSpPr txBox="1">
            <a:spLocks noChangeArrowheads="1"/>
          </p:cNvSpPr>
          <p:nvPr/>
        </p:nvSpPr>
        <p:spPr bwMode="auto">
          <a:xfrm>
            <a:off x="6705600" y="4648200"/>
            <a:ext cx="990600" cy="381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750"/>
              </a:spcBef>
            </a:pPr>
            <a:r>
              <a:rPr lang="en-US" altLang="en-US" sz="2800" b="1" baseline="-12000" dirty="0">
                <a:solidFill>
                  <a:schemeClr val="tx1"/>
                </a:solidFill>
              </a:rPr>
              <a:t>14000</a:t>
            </a:r>
          </a:p>
        </p:txBody>
      </p:sp>
      <p:sp>
        <p:nvSpPr>
          <p:cNvPr id="19461" name="Rectangle 5">
            <a:extLst>
              <a:ext uri="{FF2B5EF4-FFF2-40B4-BE49-F238E27FC236}">
                <a16:creationId xmlns:a16="http://schemas.microsoft.com/office/drawing/2014/main" id="{4D55287C-6F09-4BDC-8257-D3203A84F980}"/>
              </a:ext>
            </a:extLst>
          </p:cNvPr>
          <p:cNvSpPr>
            <a:spLocks noChangeArrowheads="1"/>
          </p:cNvSpPr>
          <p:nvPr/>
        </p:nvSpPr>
        <p:spPr bwMode="auto">
          <a:xfrm>
            <a:off x="8229600" y="2971800"/>
            <a:ext cx="1600200" cy="1905000"/>
          </a:xfrm>
          <a:prstGeom prst="rect">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9462" name="Text Box 6">
            <a:extLst>
              <a:ext uri="{FF2B5EF4-FFF2-40B4-BE49-F238E27FC236}">
                <a16:creationId xmlns:a16="http://schemas.microsoft.com/office/drawing/2014/main" id="{C742FE46-18C9-45FB-A856-0BB34C419D5B}"/>
              </a:ext>
            </a:extLst>
          </p:cNvPr>
          <p:cNvSpPr txBox="1">
            <a:spLocks noChangeArrowheads="1"/>
          </p:cNvSpPr>
          <p:nvPr/>
        </p:nvSpPr>
        <p:spPr bwMode="auto">
          <a:xfrm>
            <a:off x="8458200" y="4800600"/>
            <a:ext cx="1143000" cy="381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750"/>
              </a:spcBef>
            </a:pPr>
            <a:r>
              <a:rPr lang="en-US" altLang="en-US" sz="2800" b="1" baseline="-12000" dirty="0">
                <a:solidFill>
                  <a:schemeClr val="tx1"/>
                </a:solidFill>
              </a:rPr>
              <a:t>Process </a:t>
            </a:r>
          </a:p>
        </p:txBody>
      </p:sp>
      <p:sp>
        <p:nvSpPr>
          <p:cNvPr id="19463" name="Rectangle 7">
            <a:extLst>
              <a:ext uri="{FF2B5EF4-FFF2-40B4-BE49-F238E27FC236}">
                <a16:creationId xmlns:a16="http://schemas.microsoft.com/office/drawing/2014/main" id="{DD4A4E1F-A7C8-4B91-87CD-0B9455CF68C2}"/>
              </a:ext>
            </a:extLst>
          </p:cNvPr>
          <p:cNvSpPr>
            <a:spLocks noChangeArrowheads="1"/>
          </p:cNvSpPr>
          <p:nvPr/>
        </p:nvSpPr>
        <p:spPr bwMode="auto">
          <a:xfrm>
            <a:off x="8229600" y="4038600"/>
            <a:ext cx="1600200" cy="228600"/>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D657DDFD-2285-434E-8AA0-E2D1FF301B1A}"/>
              </a:ext>
            </a:extLst>
          </p:cNvPr>
          <p:cNvSpPr>
            <a:spLocks noChangeArrowheads="1"/>
          </p:cNvSpPr>
          <p:nvPr/>
        </p:nvSpPr>
        <p:spPr bwMode="auto">
          <a:xfrm>
            <a:off x="1981200" y="274638"/>
            <a:ext cx="822960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b="1" dirty="0">
                <a:solidFill>
                  <a:schemeClr val="tx1"/>
                </a:solidFill>
                <a:latin typeface="Arial Black" panose="020B0A04020102020204" pitchFamily="34" charset="0"/>
              </a:rPr>
              <a:t>Dynamic Loading</a:t>
            </a:r>
          </a:p>
        </p:txBody>
      </p:sp>
      <p:sp>
        <p:nvSpPr>
          <p:cNvPr id="23554" name="Rectangle 2">
            <a:extLst>
              <a:ext uri="{FF2B5EF4-FFF2-40B4-BE49-F238E27FC236}">
                <a16:creationId xmlns:a16="http://schemas.microsoft.com/office/drawing/2014/main" id="{B2E1A94B-C6AA-45EC-B49F-F1CE16A211BA}"/>
              </a:ext>
            </a:extLst>
          </p:cNvPr>
          <p:cNvSpPr>
            <a:spLocks noChangeArrowheads="1"/>
          </p:cNvSpPr>
          <p:nvPr/>
        </p:nvSpPr>
        <p:spPr bwMode="auto">
          <a:xfrm>
            <a:off x="1981200" y="1371600"/>
            <a:ext cx="84582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100"/>
              </a:spcBef>
              <a:buClr>
                <a:srgbClr val="FFFF66"/>
              </a:buClr>
              <a:buFont typeface="Wingdings" panose="05000000000000000000" pitchFamily="2" charset="2"/>
              <a:buChar char=""/>
            </a:pPr>
            <a:r>
              <a:rPr lang="en-US" altLang="en-US" sz="4400" dirty="0">
                <a:solidFill>
                  <a:schemeClr val="tx1"/>
                </a:solidFill>
              </a:rPr>
              <a:t>With dynamic loading, a routine is not loaded into the main memory until it is called.</a:t>
            </a:r>
          </a:p>
          <a:p>
            <a:pPr>
              <a:spcBef>
                <a:spcPts val="1100"/>
              </a:spcBef>
              <a:buClr>
                <a:srgbClr val="FFFF66"/>
              </a:buClr>
              <a:buFont typeface="Wingdings" panose="05000000000000000000" pitchFamily="2" charset="2"/>
              <a:buChar char=""/>
            </a:pPr>
            <a:r>
              <a:rPr lang="en-US" altLang="en-US" sz="4400" dirty="0">
                <a:solidFill>
                  <a:schemeClr val="tx1"/>
                </a:solidFill>
              </a:rPr>
              <a:t>All routines are kept on the disk in a re-locatable format.</a:t>
            </a:r>
          </a:p>
          <a:p>
            <a:pPr>
              <a:spcBef>
                <a:spcPts val="1100"/>
              </a:spcBef>
              <a:buClr>
                <a:srgbClr val="FFFF66"/>
              </a:buClr>
              <a:buFont typeface="Wingdings" panose="05000000000000000000" pitchFamily="2" charset="2"/>
              <a:buChar char=""/>
            </a:pPr>
            <a:r>
              <a:rPr lang="en-US" altLang="en-US" sz="4400" dirty="0">
                <a:solidFill>
                  <a:schemeClr val="tx1"/>
                </a:solidFill>
              </a:rPr>
              <a:t>The main program is loaded into memory and is executed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7787F0A7-6E90-4BD1-9226-3409960DBBCD}"/>
              </a:ext>
            </a:extLst>
          </p:cNvPr>
          <p:cNvSpPr>
            <a:spLocks noChangeArrowheads="1"/>
          </p:cNvSpPr>
          <p:nvPr/>
        </p:nvSpPr>
        <p:spPr bwMode="auto">
          <a:xfrm>
            <a:off x="1981200" y="274638"/>
            <a:ext cx="822960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b="1" dirty="0">
                <a:solidFill>
                  <a:schemeClr val="tx1"/>
                </a:solidFill>
                <a:latin typeface="Arial Black" panose="020B0A04020102020204" pitchFamily="34" charset="0"/>
              </a:rPr>
              <a:t>Dynamic Loading</a:t>
            </a:r>
          </a:p>
        </p:txBody>
      </p:sp>
      <p:sp>
        <p:nvSpPr>
          <p:cNvPr id="24578" name="Rectangle 2">
            <a:extLst>
              <a:ext uri="{FF2B5EF4-FFF2-40B4-BE49-F238E27FC236}">
                <a16:creationId xmlns:a16="http://schemas.microsoft.com/office/drawing/2014/main" id="{C48B9AD2-0247-4F5C-B169-51E80C5C4DB9}"/>
              </a:ext>
            </a:extLst>
          </p:cNvPr>
          <p:cNvSpPr>
            <a:spLocks noChangeArrowheads="1"/>
          </p:cNvSpPr>
          <p:nvPr/>
        </p:nvSpPr>
        <p:spPr bwMode="auto">
          <a:xfrm>
            <a:off x="1828800" y="13716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100"/>
              </a:spcBef>
              <a:buClr>
                <a:srgbClr val="FFFF66"/>
              </a:buClr>
              <a:buFont typeface="Wingdings" panose="05000000000000000000" pitchFamily="2" charset="2"/>
              <a:buChar char=""/>
            </a:pPr>
            <a:r>
              <a:rPr lang="en-US" altLang="en-US" sz="4400" b="1" dirty="0">
                <a:solidFill>
                  <a:schemeClr val="tx1"/>
                </a:solidFill>
              </a:rPr>
              <a:t>Advantages</a:t>
            </a:r>
          </a:p>
          <a:p>
            <a:pPr lvl="1">
              <a:spcBef>
                <a:spcPts val="1100"/>
              </a:spcBef>
              <a:buClr>
                <a:srgbClr val="FFFF66"/>
              </a:buClr>
              <a:buFont typeface="Wingdings" panose="05000000000000000000" pitchFamily="2" charset="2"/>
              <a:buChar char=""/>
            </a:pPr>
            <a:r>
              <a:rPr lang="en-US" altLang="en-US" sz="4400" dirty="0">
                <a:solidFill>
                  <a:schemeClr val="tx1"/>
                </a:solidFill>
              </a:rPr>
              <a:t>Potentially less time needed to load a program</a:t>
            </a:r>
          </a:p>
          <a:p>
            <a:pPr lvl="1">
              <a:spcBef>
                <a:spcPts val="1100"/>
              </a:spcBef>
              <a:buClr>
                <a:srgbClr val="FFFF66"/>
              </a:buClr>
              <a:buFont typeface="Wingdings" panose="05000000000000000000" pitchFamily="2" charset="2"/>
              <a:buChar char=""/>
            </a:pPr>
            <a:r>
              <a:rPr lang="en-US" altLang="en-US" sz="4400" dirty="0">
                <a:solidFill>
                  <a:schemeClr val="tx1"/>
                </a:solidFill>
              </a:rPr>
              <a:t>Potentially less memory space needed </a:t>
            </a:r>
          </a:p>
          <a:p>
            <a:pPr>
              <a:spcBef>
                <a:spcPts val="1100"/>
              </a:spcBef>
              <a:buClr>
                <a:srgbClr val="FFFF66"/>
              </a:buClr>
              <a:buFont typeface="Wingdings" panose="05000000000000000000" pitchFamily="2" charset="2"/>
              <a:buChar char=""/>
            </a:pPr>
            <a:r>
              <a:rPr lang="en-US" altLang="en-US" sz="4400" b="1" dirty="0">
                <a:solidFill>
                  <a:schemeClr val="tx1"/>
                </a:solidFill>
              </a:rPr>
              <a:t>Disadvantage</a:t>
            </a:r>
          </a:p>
          <a:p>
            <a:pPr lvl="1">
              <a:spcBef>
                <a:spcPts val="1100"/>
              </a:spcBef>
              <a:buClr>
                <a:srgbClr val="FFFF66"/>
              </a:buClr>
              <a:buFont typeface="Wingdings" panose="05000000000000000000" pitchFamily="2" charset="2"/>
              <a:buChar char=""/>
            </a:pPr>
            <a:r>
              <a:rPr lang="en-US" altLang="en-US" sz="4400" dirty="0">
                <a:solidFill>
                  <a:schemeClr val="tx1"/>
                </a:solidFill>
              </a:rPr>
              <a:t>Run-time activity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E1B30E28-C3E7-487A-B5C2-C06AB505CFD2}"/>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b="1" dirty="0">
                <a:solidFill>
                  <a:schemeClr val="tx1"/>
                </a:solidFill>
                <a:latin typeface="Arial Black" panose="020B0A04020102020204" pitchFamily="34" charset="0"/>
              </a:rPr>
              <a:t>Dynamic Linking</a:t>
            </a:r>
          </a:p>
        </p:txBody>
      </p:sp>
      <p:sp>
        <p:nvSpPr>
          <p:cNvPr id="25602" name="Rectangle 2">
            <a:extLst>
              <a:ext uri="{FF2B5EF4-FFF2-40B4-BE49-F238E27FC236}">
                <a16:creationId xmlns:a16="http://schemas.microsoft.com/office/drawing/2014/main" id="{B80E8D2A-D2C8-4280-9760-7539F40F93ED}"/>
              </a:ext>
            </a:extLst>
          </p:cNvPr>
          <p:cNvSpPr>
            <a:spLocks noChangeArrowheads="1"/>
          </p:cNvSpPr>
          <p:nvPr/>
        </p:nvSpPr>
        <p:spPr bwMode="auto">
          <a:xfrm>
            <a:off x="1981200" y="1600200"/>
            <a:ext cx="8229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3000"/>
              </a:spcBef>
              <a:buClr>
                <a:srgbClr val="FFFF66"/>
              </a:buClr>
              <a:buFont typeface="Wingdings" panose="05000000000000000000" pitchFamily="2" charset="2"/>
              <a:buChar char=""/>
            </a:pPr>
            <a:r>
              <a:rPr lang="en-US" altLang="en-US" sz="4800" dirty="0">
                <a:solidFill>
                  <a:schemeClr val="tx1"/>
                </a:solidFill>
              </a:rPr>
              <a:t>In </a:t>
            </a:r>
            <a:r>
              <a:rPr lang="en-US" altLang="en-US" sz="4800" b="1" dirty="0">
                <a:solidFill>
                  <a:schemeClr val="tx1"/>
                </a:solidFill>
              </a:rPr>
              <a:t>static linking</a:t>
            </a:r>
            <a:r>
              <a:rPr lang="en-US" altLang="en-US" sz="4800" dirty="0">
                <a:solidFill>
                  <a:schemeClr val="tx1"/>
                </a:solidFill>
              </a:rPr>
              <a:t>,</a:t>
            </a:r>
            <a:r>
              <a:rPr lang="en-US" altLang="en-US" sz="4800" b="1" dirty="0">
                <a:solidFill>
                  <a:schemeClr val="tx1"/>
                </a:solidFill>
              </a:rPr>
              <a:t> </a:t>
            </a:r>
            <a:r>
              <a:rPr lang="en-US" altLang="en-US" sz="4800" dirty="0">
                <a:solidFill>
                  <a:schemeClr val="tx1"/>
                </a:solidFill>
              </a:rPr>
              <a:t>system language libraries are linked at compile time and, like any other object module, are combined by the loader into the binary image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54EBE679-0618-4DCD-BEFC-DA2C496770E8}"/>
              </a:ext>
            </a:extLst>
          </p:cNvPr>
          <p:cNvSpPr>
            <a:spLocks noChangeArrowheads="1"/>
          </p:cNvSpPr>
          <p:nvPr/>
        </p:nvSpPr>
        <p:spPr bwMode="auto">
          <a:xfrm>
            <a:off x="1905000" y="228600"/>
            <a:ext cx="8229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700" dirty="0">
                <a:solidFill>
                  <a:schemeClr val="tx1"/>
                </a:solidFill>
                <a:latin typeface="Arial Black" panose="020B0A04020102020204" pitchFamily="34" charset="0"/>
                <a:cs typeface="新細明體" panose="02020500000000000000" pitchFamily="18" charset="-120"/>
              </a:rPr>
              <a:t>A</a:t>
            </a:r>
            <a:r>
              <a:rPr lang="en-US" altLang="en-US" sz="5600" dirty="0">
                <a:solidFill>
                  <a:schemeClr val="tx1"/>
                </a:solidFill>
                <a:latin typeface="Arial Black" panose="020B0A04020102020204" pitchFamily="34" charset="0"/>
                <a:cs typeface="新細明體" panose="02020500000000000000" pitchFamily="18" charset="-120"/>
              </a:rPr>
              <a:t>genda for Today</a:t>
            </a:r>
          </a:p>
        </p:txBody>
      </p:sp>
      <p:sp>
        <p:nvSpPr>
          <p:cNvPr id="4098" name="Rectangle 2">
            <a:extLst>
              <a:ext uri="{FF2B5EF4-FFF2-40B4-BE49-F238E27FC236}">
                <a16:creationId xmlns:a16="http://schemas.microsoft.com/office/drawing/2014/main" id="{F86CDCA4-4F50-4149-B97F-F2B60DA348B0}"/>
              </a:ext>
            </a:extLst>
          </p:cNvPr>
          <p:cNvSpPr>
            <a:spLocks noChangeArrowheads="1"/>
          </p:cNvSpPr>
          <p:nvPr/>
        </p:nvSpPr>
        <p:spPr bwMode="auto">
          <a:xfrm>
            <a:off x="1676400" y="1066800"/>
            <a:ext cx="88392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000"/>
              </a:spcBef>
              <a:buClr>
                <a:srgbClr val="FFFF66"/>
              </a:buClr>
              <a:buSzPct val="70000"/>
              <a:buFont typeface="Wingdings" panose="05000000000000000000" pitchFamily="2" charset="2"/>
              <a:buChar char=""/>
            </a:pPr>
            <a:r>
              <a:rPr lang="en-US" altLang="en-US" sz="4000" dirty="0">
                <a:solidFill>
                  <a:schemeClr val="tx1"/>
                </a:solidFill>
                <a:cs typeface="新細明體" panose="02020500000000000000" pitchFamily="18" charset="-120"/>
              </a:rPr>
              <a:t>What is memory management</a:t>
            </a:r>
          </a:p>
          <a:p>
            <a:pPr>
              <a:spcBef>
                <a:spcPts val="1000"/>
              </a:spcBef>
              <a:buClr>
                <a:srgbClr val="FFFF66"/>
              </a:buClr>
              <a:buSzPct val="70000"/>
              <a:buFont typeface="Wingdings" panose="05000000000000000000" pitchFamily="2" charset="2"/>
              <a:buChar char=""/>
            </a:pPr>
            <a:r>
              <a:rPr lang="en-US" altLang="en-US" sz="4000" dirty="0">
                <a:solidFill>
                  <a:schemeClr val="tx1"/>
                </a:solidFill>
                <a:cs typeface="新細明體" panose="02020500000000000000" pitchFamily="18" charset="-120"/>
              </a:rPr>
              <a:t>Source code to execution</a:t>
            </a:r>
          </a:p>
          <a:p>
            <a:pPr>
              <a:spcBef>
                <a:spcPts val="1000"/>
              </a:spcBef>
              <a:buClr>
                <a:srgbClr val="FFFF66"/>
              </a:buClr>
              <a:buSzPct val="70000"/>
              <a:buFont typeface="Wingdings" panose="05000000000000000000" pitchFamily="2" charset="2"/>
              <a:buChar char=""/>
            </a:pPr>
            <a:r>
              <a:rPr lang="en-US" altLang="en-US" sz="4000" dirty="0">
                <a:solidFill>
                  <a:schemeClr val="tx1"/>
                </a:solidFill>
                <a:cs typeface="新細明體" panose="02020500000000000000" pitchFamily="18" charset="-120"/>
              </a:rPr>
              <a:t>Address binding</a:t>
            </a:r>
          </a:p>
          <a:p>
            <a:pPr>
              <a:spcBef>
                <a:spcPts val="1000"/>
              </a:spcBef>
              <a:buClr>
                <a:srgbClr val="FFFF66"/>
              </a:buClr>
              <a:buSzPct val="70000"/>
              <a:buFont typeface="Wingdings" panose="05000000000000000000" pitchFamily="2" charset="2"/>
              <a:buChar char=""/>
            </a:pPr>
            <a:r>
              <a:rPr lang="en-US" altLang="en-US" sz="4000" dirty="0">
                <a:solidFill>
                  <a:schemeClr val="tx1"/>
                </a:solidFill>
                <a:cs typeface="新細明體" panose="02020500000000000000" pitchFamily="18" charset="-120"/>
              </a:rPr>
              <a:t>Logical and physical address spaces</a:t>
            </a:r>
          </a:p>
          <a:p>
            <a:pPr>
              <a:spcBef>
                <a:spcPts val="1000"/>
              </a:spcBef>
              <a:buClr>
                <a:srgbClr val="FFFF66"/>
              </a:buClr>
              <a:buSzPct val="70000"/>
              <a:buFont typeface="Wingdings" panose="05000000000000000000" pitchFamily="2" charset="2"/>
              <a:buChar char=""/>
            </a:pPr>
            <a:r>
              <a:rPr lang="en-US" altLang="en-US" sz="4000" dirty="0">
                <a:solidFill>
                  <a:schemeClr val="tx1"/>
                </a:solidFill>
                <a:cs typeface="新細明體" panose="02020500000000000000" pitchFamily="18" charset="-120"/>
              </a:rPr>
              <a:t>Dynamic loading, dynamic linking, and overlays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93CDB57C-0F3C-4EF9-8DFD-9ADD321E4772}"/>
              </a:ext>
            </a:extLst>
          </p:cNvPr>
          <p:cNvSpPr>
            <a:spLocks noChangeArrowheads="1"/>
          </p:cNvSpPr>
          <p:nvPr/>
        </p:nvSpPr>
        <p:spPr bwMode="auto">
          <a:xfrm>
            <a:off x="1981200" y="274638"/>
            <a:ext cx="8229600"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b="1" dirty="0">
                <a:solidFill>
                  <a:schemeClr val="tx1"/>
                </a:solidFill>
                <a:latin typeface="Arial Black" panose="020B0A04020102020204" pitchFamily="34" charset="0"/>
              </a:rPr>
              <a:t>Dynamic Linking</a:t>
            </a:r>
          </a:p>
        </p:txBody>
      </p:sp>
      <p:sp>
        <p:nvSpPr>
          <p:cNvPr id="26626" name="Rectangle 2">
            <a:extLst>
              <a:ext uri="{FF2B5EF4-FFF2-40B4-BE49-F238E27FC236}">
                <a16:creationId xmlns:a16="http://schemas.microsoft.com/office/drawing/2014/main" id="{148AEEA3-5190-4C9E-AE8D-0FDF8F5B0AC9}"/>
              </a:ext>
            </a:extLst>
          </p:cNvPr>
          <p:cNvSpPr>
            <a:spLocks noChangeArrowheads="1"/>
          </p:cNvSpPr>
          <p:nvPr/>
        </p:nvSpPr>
        <p:spPr bwMode="auto">
          <a:xfrm>
            <a:off x="1981200" y="1524000"/>
            <a:ext cx="83058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750"/>
              </a:spcBef>
              <a:buClr>
                <a:srgbClr val="FFFF66"/>
              </a:buClr>
              <a:buFont typeface="Wingdings" panose="05000000000000000000" pitchFamily="2" charset="2"/>
              <a:buChar char=""/>
            </a:pPr>
            <a:r>
              <a:rPr lang="en-US" altLang="en-US" sz="4400" dirty="0">
                <a:solidFill>
                  <a:schemeClr val="tx1"/>
                </a:solidFill>
              </a:rPr>
              <a:t>In </a:t>
            </a:r>
            <a:r>
              <a:rPr lang="en-US" altLang="en-US" sz="4400" b="1" dirty="0">
                <a:solidFill>
                  <a:schemeClr val="tx1"/>
                </a:solidFill>
              </a:rPr>
              <a:t>dynamic linking</a:t>
            </a:r>
            <a:r>
              <a:rPr lang="en-US" altLang="en-US" sz="4400" dirty="0">
                <a:solidFill>
                  <a:schemeClr val="tx1"/>
                </a:solidFill>
              </a:rPr>
              <a:t>, linking is postponed until run-time. </a:t>
            </a:r>
          </a:p>
          <a:p>
            <a:pPr>
              <a:spcBef>
                <a:spcPts val="2750"/>
              </a:spcBef>
              <a:buClr>
                <a:srgbClr val="FFFF66"/>
              </a:buClr>
              <a:buFont typeface="Wingdings" panose="05000000000000000000" pitchFamily="2" charset="2"/>
              <a:buChar char=""/>
            </a:pPr>
            <a:r>
              <a:rPr lang="en-US" altLang="en-US" sz="4400" dirty="0">
                <a:solidFill>
                  <a:schemeClr val="tx1"/>
                </a:solidFill>
              </a:rPr>
              <a:t>A library call is replaced by a piece of code, called </a:t>
            </a:r>
            <a:r>
              <a:rPr lang="en-US" altLang="en-US" sz="4400" b="1" dirty="0">
                <a:solidFill>
                  <a:schemeClr val="tx1"/>
                </a:solidFill>
              </a:rPr>
              <a:t>stub</a:t>
            </a:r>
            <a:r>
              <a:rPr lang="en-US" altLang="en-US" sz="4400" dirty="0">
                <a:solidFill>
                  <a:schemeClr val="tx1"/>
                </a:solidFill>
              </a:rPr>
              <a:t>, which is used to locate memory-resident library routine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22F2CF5B-6522-4931-98E8-00C832405C84}"/>
              </a:ext>
            </a:extLst>
          </p:cNvPr>
          <p:cNvSpPr>
            <a:spLocks noChangeArrowheads="1"/>
          </p:cNvSpPr>
          <p:nvPr/>
        </p:nvSpPr>
        <p:spPr bwMode="auto">
          <a:xfrm>
            <a:off x="1981200" y="274638"/>
            <a:ext cx="8229600" cy="71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b="1" dirty="0">
                <a:solidFill>
                  <a:schemeClr val="tx1"/>
                </a:solidFill>
                <a:latin typeface="Arial Black" panose="020B0A04020102020204" pitchFamily="34" charset="0"/>
              </a:rPr>
              <a:t>Dynamic Linking</a:t>
            </a:r>
          </a:p>
        </p:txBody>
      </p:sp>
      <p:sp>
        <p:nvSpPr>
          <p:cNvPr id="27650" name="Rectangle 2">
            <a:extLst>
              <a:ext uri="{FF2B5EF4-FFF2-40B4-BE49-F238E27FC236}">
                <a16:creationId xmlns:a16="http://schemas.microsoft.com/office/drawing/2014/main" id="{DB902D2A-F0E5-4C28-B7E9-96C384829768}"/>
              </a:ext>
            </a:extLst>
          </p:cNvPr>
          <p:cNvSpPr>
            <a:spLocks noChangeArrowheads="1"/>
          </p:cNvSpPr>
          <p:nvPr/>
        </p:nvSpPr>
        <p:spPr bwMode="auto">
          <a:xfrm>
            <a:off x="1905000" y="1524000"/>
            <a:ext cx="83058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750"/>
              </a:spcBef>
              <a:buClr>
                <a:srgbClr val="FFFF66"/>
              </a:buClr>
              <a:buFont typeface="Wingdings" panose="05000000000000000000" pitchFamily="2" charset="2"/>
              <a:buChar char=""/>
            </a:pPr>
            <a:r>
              <a:rPr lang="en-US" altLang="en-US" sz="4400" dirty="0">
                <a:solidFill>
                  <a:schemeClr val="tx1"/>
                </a:solidFill>
              </a:rPr>
              <a:t>During execution of a process, stub is replaced by the address of the relevant library code and the code is executed </a:t>
            </a:r>
          </a:p>
          <a:p>
            <a:pPr>
              <a:spcBef>
                <a:spcPts val="2750"/>
              </a:spcBef>
              <a:buClr>
                <a:srgbClr val="FFFF66"/>
              </a:buClr>
              <a:buFont typeface="Wingdings" panose="05000000000000000000" pitchFamily="2" charset="2"/>
              <a:buChar char=""/>
            </a:pPr>
            <a:r>
              <a:rPr lang="en-US" altLang="en-US" sz="4400" dirty="0">
                <a:solidFill>
                  <a:schemeClr val="tx1"/>
                </a:solidFill>
              </a:rPr>
              <a:t>If library code is not in memory, it is loaded at this time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009DA2FA-143F-4C81-A06E-3601BA491ABB}"/>
              </a:ext>
            </a:extLst>
          </p:cNvPr>
          <p:cNvSpPr>
            <a:spLocks noChangeArrowheads="1"/>
          </p:cNvSpPr>
          <p:nvPr/>
        </p:nvSpPr>
        <p:spPr bwMode="auto">
          <a:xfrm>
            <a:off x="1981200" y="274638"/>
            <a:ext cx="822960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b="1" dirty="0">
                <a:solidFill>
                  <a:schemeClr val="tx1"/>
                </a:solidFill>
                <a:latin typeface="Arial Black" panose="020B0A04020102020204" pitchFamily="34" charset="0"/>
              </a:rPr>
              <a:t>Dynamic Linking</a:t>
            </a:r>
          </a:p>
        </p:txBody>
      </p:sp>
      <p:sp>
        <p:nvSpPr>
          <p:cNvPr id="28674" name="Rectangle 2">
            <a:extLst>
              <a:ext uri="{FF2B5EF4-FFF2-40B4-BE49-F238E27FC236}">
                <a16:creationId xmlns:a16="http://schemas.microsoft.com/office/drawing/2014/main" id="{1641B690-8EAF-4B15-B9E3-7993394A2735}"/>
              </a:ext>
            </a:extLst>
          </p:cNvPr>
          <p:cNvSpPr>
            <a:spLocks noChangeArrowheads="1"/>
          </p:cNvSpPr>
          <p:nvPr/>
        </p:nvSpPr>
        <p:spPr bwMode="auto">
          <a:xfrm>
            <a:off x="1828800" y="1295400"/>
            <a:ext cx="86106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100"/>
              </a:spcBef>
              <a:buClr>
                <a:srgbClr val="FFFF66"/>
              </a:buClr>
              <a:buFont typeface="Wingdings" panose="05000000000000000000" pitchFamily="2" charset="2"/>
              <a:buChar char=""/>
            </a:pPr>
            <a:r>
              <a:rPr lang="en-US" altLang="en-US" sz="4400" b="1" dirty="0">
                <a:solidFill>
                  <a:schemeClr val="tx1"/>
                </a:solidFill>
              </a:rPr>
              <a:t>Advantages</a:t>
            </a:r>
          </a:p>
          <a:p>
            <a:pPr lvl="1">
              <a:spcBef>
                <a:spcPts val="1100"/>
              </a:spcBef>
              <a:buClr>
                <a:srgbClr val="FFFF66"/>
              </a:buClr>
              <a:buFont typeface="Wingdings" panose="05000000000000000000" pitchFamily="2" charset="2"/>
              <a:buChar char=""/>
            </a:pPr>
            <a:r>
              <a:rPr lang="en-US" altLang="en-US" sz="4400" dirty="0">
                <a:solidFill>
                  <a:schemeClr val="tx1"/>
                </a:solidFill>
              </a:rPr>
              <a:t>Potentially less time needed to load a program</a:t>
            </a:r>
          </a:p>
          <a:p>
            <a:pPr lvl="1">
              <a:spcBef>
                <a:spcPts val="1100"/>
              </a:spcBef>
              <a:buClr>
                <a:srgbClr val="FFFF66"/>
              </a:buClr>
              <a:buFont typeface="Wingdings" panose="05000000000000000000" pitchFamily="2" charset="2"/>
              <a:buChar char=""/>
            </a:pPr>
            <a:r>
              <a:rPr lang="en-US" altLang="en-US" sz="4400" dirty="0">
                <a:solidFill>
                  <a:schemeClr val="tx1"/>
                </a:solidFill>
              </a:rPr>
              <a:t>Potentially less memory space needed </a:t>
            </a:r>
          </a:p>
          <a:p>
            <a:pPr lvl="1">
              <a:spcBef>
                <a:spcPts val="1100"/>
              </a:spcBef>
              <a:buClr>
                <a:srgbClr val="FFFF66"/>
              </a:buClr>
              <a:buFont typeface="Wingdings" panose="05000000000000000000" pitchFamily="2" charset="2"/>
              <a:buChar char=""/>
            </a:pPr>
            <a:r>
              <a:rPr lang="en-US" altLang="en-US" sz="4400" dirty="0">
                <a:solidFill>
                  <a:schemeClr val="tx1"/>
                </a:solidFill>
              </a:rPr>
              <a:t>Less disk space needed to store binaries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E7918307-2CE3-4A3F-A0DF-D606790FAEA3}"/>
              </a:ext>
            </a:extLst>
          </p:cNvPr>
          <p:cNvSpPr>
            <a:spLocks noChangeArrowheads="1"/>
          </p:cNvSpPr>
          <p:nvPr/>
        </p:nvSpPr>
        <p:spPr bwMode="auto">
          <a:xfrm>
            <a:off x="1981200" y="274638"/>
            <a:ext cx="8229600" cy="86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b="1" dirty="0">
                <a:solidFill>
                  <a:schemeClr val="tx1"/>
                </a:solidFill>
                <a:latin typeface="Arial Black" panose="020B0A04020102020204" pitchFamily="34" charset="0"/>
              </a:rPr>
              <a:t>Dynamic Linking</a:t>
            </a:r>
          </a:p>
        </p:txBody>
      </p:sp>
      <p:sp>
        <p:nvSpPr>
          <p:cNvPr id="29698" name="Rectangle 2">
            <a:extLst>
              <a:ext uri="{FF2B5EF4-FFF2-40B4-BE49-F238E27FC236}">
                <a16:creationId xmlns:a16="http://schemas.microsoft.com/office/drawing/2014/main" id="{CB1231D3-7D19-4BE1-9CEE-E21CFFA16533}"/>
              </a:ext>
            </a:extLst>
          </p:cNvPr>
          <p:cNvSpPr>
            <a:spLocks noChangeArrowheads="1"/>
          </p:cNvSpPr>
          <p:nvPr/>
        </p:nvSpPr>
        <p:spPr bwMode="auto">
          <a:xfrm>
            <a:off x="1828800" y="1143000"/>
            <a:ext cx="86868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marL="741363" indent="-28416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100"/>
              </a:spcBef>
              <a:buClr>
                <a:srgbClr val="FFFF66"/>
              </a:buClr>
              <a:buFont typeface="Wingdings" panose="05000000000000000000" pitchFamily="2" charset="2"/>
              <a:buChar char=""/>
            </a:pPr>
            <a:r>
              <a:rPr lang="en-US" altLang="en-US" sz="4400" b="1" dirty="0">
                <a:solidFill>
                  <a:schemeClr val="tx1"/>
                </a:solidFill>
              </a:rPr>
              <a:t>Disadvantages</a:t>
            </a:r>
          </a:p>
          <a:p>
            <a:pPr lvl="1">
              <a:spcBef>
                <a:spcPts val="1000"/>
              </a:spcBef>
              <a:buClr>
                <a:srgbClr val="FFFF66"/>
              </a:buClr>
              <a:buFont typeface="Wingdings" panose="05000000000000000000" pitchFamily="2" charset="2"/>
              <a:buChar char=""/>
            </a:pPr>
            <a:r>
              <a:rPr lang="en-US" altLang="en-US" sz="4000" dirty="0">
                <a:solidFill>
                  <a:schemeClr val="tx1"/>
                </a:solidFill>
              </a:rPr>
              <a:t>Time-consuming run-time activity, resulting in slower program execution</a:t>
            </a:r>
          </a:p>
          <a:p>
            <a:pPr>
              <a:spcBef>
                <a:spcPts val="1100"/>
              </a:spcBef>
              <a:buClr>
                <a:srgbClr val="FFFF66"/>
              </a:buClr>
              <a:buFont typeface="Wingdings" panose="05000000000000000000" pitchFamily="2" charset="2"/>
              <a:buChar char=""/>
            </a:pPr>
            <a:r>
              <a:rPr lang="en-US" altLang="en-US" sz="4400" b="1" dirty="0" err="1">
                <a:solidFill>
                  <a:schemeClr val="tx1"/>
                </a:solidFill>
              </a:rPr>
              <a:t>gcc</a:t>
            </a:r>
            <a:r>
              <a:rPr lang="en-US" altLang="en-US" sz="4400" b="1" dirty="0">
                <a:solidFill>
                  <a:schemeClr val="tx1"/>
                </a:solidFill>
              </a:rPr>
              <a:t> compiler</a:t>
            </a:r>
          </a:p>
          <a:p>
            <a:pPr lvl="1">
              <a:spcBef>
                <a:spcPts val="1000"/>
              </a:spcBef>
              <a:buClr>
                <a:srgbClr val="FFFF66"/>
              </a:buClr>
              <a:buFont typeface="Wingdings" panose="05000000000000000000" pitchFamily="2" charset="2"/>
              <a:buChar char=""/>
            </a:pPr>
            <a:r>
              <a:rPr lang="en-US" altLang="en-US" sz="4000" dirty="0">
                <a:solidFill>
                  <a:schemeClr val="tx1"/>
                </a:solidFill>
              </a:rPr>
              <a:t>Dynamic linking by default</a:t>
            </a:r>
          </a:p>
          <a:p>
            <a:pPr lvl="1">
              <a:spcBef>
                <a:spcPts val="1000"/>
              </a:spcBef>
              <a:buClr>
                <a:srgbClr val="FFFF66"/>
              </a:buClr>
              <a:buFont typeface="Wingdings" panose="05000000000000000000" pitchFamily="2" charset="2"/>
              <a:buChar char=""/>
            </a:pPr>
            <a:r>
              <a:rPr lang="en-US" altLang="en-US" sz="4000" dirty="0">
                <a:solidFill>
                  <a:schemeClr val="tx1"/>
                </a:solidFill>
                <a:latin typeface="Courier New" panose="02070309020205020404" pitchFamily="49" charset="0"/>
              </a:rPr>
              <a:t>-static</a:t>
            </a:r>
            <a:r>
              <a:rPr lang="en-US" altLang="en-US" sz="4000" dirty="0">
                <a:solidFill>
                  <a:schemeClr val="tx1"/>
                </a:solidFill>
              </a:rPr>
              <a:t> option allows static linking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5DD7E04-D99F-4345-9DF0-D5102EE73DBB}"/>
              </a:ext>
            </a:extLst>
          </p:cNvPr>
          <p:cNvSpPr>
            <a:spLocks noChangeArrowheads="1"/>
          </p:cNvSpPr>
          <p:nvPr/>
        </p:nvSpPr>
        <p:spPr bwMode="auto">
          <a:xfrm>
            <a:off x="1981200" y="3048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Overlays</a:t>
            </a:r>
          </a:p>
        </p:txBody>
      </p:sp>
      <p:sp>
        <p:nvSpPr>
          <p:cNvPr id="11267" name="Rectangle 3">
            <a:extLst>
              <a:ext uri="{FF2B5EF4-FFF2-40B4-BE49-F238E27FC236}">
                <a16:creationId xmlns:a16="http://schemas.microsoft.com/office/drawing/2014/main" id="{5BA3641E-E4F7-4C22-91D9-2F1958354E53}"/>
              </a:ext>
            </a:extLst>
          </p:cNvPr>
          <p:cNvSpPr>
            <a:spLocks noChangeArrowheads="1"/>
          </p:cNvSpPr>
          <p:nvPr/>
        </p:nvSpPr>
        <p:spPr bwMode="auto">
          <a:xfrm>
            <a:off x="1981200" y="15240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5000"/>
              </a:lnSpc>
              <a:spcBef>
                <a:spcPct val="40000"/>
              </a:spcBef>
              <a:buClr>
                <a:srgbClr val="FFFF66"/>
              </a:buClr>
              <a:buFont typeface="Wingdings" panose="05000000000000000000" pitchFamily="2" charset="2"/>
              <a:buChar char="§"/>
            </a:pPr>
            <a:r>
              <a:rPr lang="en-US" altLang="en-US" sz="4400"/>
              <a:t>Allow a process to be larger than the amount of memory allocated to it </a:t>
            </a:r>
          </a:p>
          <a:p>
            <a:pPr eaLnBrk="1" hangingPunct="1">
              <a:lnSpc>
                <a:spcPct val="95000"/>
              </a:lnSpc>
              <a:spcBef>
                <a:spcPct val="40000"/>
              </a:spcBef>
              <a:buClr>
                <a:srgbClr val="FFFF66"/>
              </a:buClr>
              <a:buFont typeface="Wingdings" panose="05000000000000000000" pitchFamily="2" charset="2"/>
              <a:buChar char="§"/>
            </a:pPr>
            <a:r>
              <a:rPr lang="en-US" altLang="en-US" sz="4400"/>
              <a:t>Keep in memory only those instructions and data that are needed at any given time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212AF18-438F-4A30-B363-F3C5743ED136}"/>
              </a:ext>
            </a:extLst>
          </p:cNvPr>
          <p:cNvSpPr>
            <a:spLocks noChangeArrowheads="1"/>
          </p:cNvSpPr>
          <p:nvPr/>
        </p:nvSpPr>
        <p:spPr bwMode="auto">
          <a:xfrm>
            <a:off x="1981200" y="15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Overlays</a:t>
            </a:r>
          </a:p>
        </p:txBody>
      </p:sp>
      <p:sp>
        <p:nvSpPr>
          <p:cNvPr id="12291" name="Rectangle 3">
            <a:extLst>
              <a:ext uri="{FF2B5EF4-FFF2-40B4-BE49-F238E27FC236}">
                <a16:creationId xmlns:a16="http://schemas.microsoft.com/office/drawing/2014/main" id="{CF061FA6-1A1F-48CE-9C2E-2ABA7E339307}"/>
              </a:ext>
            </a:extLst>
          </p:cNvPr>
          <p:cNvSpPr>
            <a:spLocks noChangeArrowheads="1"/>
          </p:cNvSpPr>
          <p:nvPr/>
        </p:nvSpPr>
        <p:spPr bwMode="auto">
          <a:xfrm>
            <a:off x="1981200" y="1143000"/>
            <a:ext cx="8382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0000"/>
              </a:spcBef>
              <a:buClr>
                <a:srgbClr val="FFFF66"/>
              </a:buClr>
              <a:buFont typeface="Wingdings" panose="05000000000000000000" pitchFamily="2" charset="2"/>
              <a:buChar char="§"/>
            </a:pPr>
            <a:r>
              <a:rPr lang="en-US" altLang="en-US" sz="4000"/>
              <a:t>When other instructions are needed, they are loaded into the space occupied previously by instructions that are no longer needed</a:t>
            </a:r>
          </a:p>
          <a:p>
            <a:pPr eaLnBrk="1" hangingPunct="1">
              <a:lnSpc>
                <a:spcPct val="90000"/>
              </a:lnSpc>
              <a:spcBef>
                <a:spcPct val="40000"/>
              </a:spcBef>
              <a:buClr>
                <a:srgbClr val="FFFF66"/>
              </a:buClr>
              <a:buFont typeface="Wingdings" panose="05000000000000000000" pitchFamily="2" charset="2"/>
              <a:buChar char="§"/>
            </a:pPr>
            <a:r>
              <a:rPr kumimoji="1" lang="en-US" altLang="en-US" sz="4000">
                <a:latin typeface="Helvetica" panose="020B0604020202020204" pitchFamily="34" charset="0"/>
              </a:rPr>
              <a:t>Implemented by user</a:t>
            </a:r>
          </a:p>
          <a:p>
            <a:pPr eaLnBrk="1" hangingPunct="1">
              <a:lnSpc>
                <a:spcPct val="90000"/>
              </a:lnSpc>
              <a:spcBef>
                <a:spcPct val="40000"/>
              </a:spcBef>
              <a:buClr>
                <a:srgbClr val="FFFF66"/>
              </a:buClr>
              <a:buFont typeface="Wingdings" panose="05000000000000000000" pitchFamily="2" charset="2"/>
              <a:buChar char="§"/>
            </a:pPr>
            <a:r>
              <a:rPr kumimoji="1" lang="en-US" altLang="en-US" sz="4000">
                <a:latin typeface="Helvetica" panose="020B0604020202020204" pitchFamily="34" charset="0"/>
              </a:rPr>
              <a:t>Programming design of overlay structure is complex and not possible in all cases</a:t>
            </a:r>
            <a:endParaRPr lang="en-US" altLang="en-US" sz="4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010314-69B5-46D3-9351-D15366F1E805}"/>
              </a:ext>
            </a:extLst>
          </p:cNvPr>
          <p:cNvSpPr>
            <a:spLocks noChangeArrowheads="1"/>
          </p:cNvSpPr>
          <p:nvPr/>
        </p:nvSpPr>
        <p:spPr bwMode="auto">
          <a:xfrm>
            <a:off x="1981200" y="15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Overlays Example</a:t>
            </a:r>
          </a:p>
        </p:txBody>
      </p:sp>
      <p:sp>
        <p:nvSpPr>
          <p:cNvPr id="13315" name="Rectangle 3">
            <a:extLst>
              <a:ext uri="{FF2B5EF4-FFF2-40B4-BE49-F238E27FC236}">
                <a16:creationId xmlns:a16="http://schemas.microsoft.com/office/drawing/2014/main" id="{4464F391-0917-49B4-9969-927CCA92194F}"/>
              </a:ext>
            </a:extLst>
          </p:cNvPr>
          <p:cNvSpPr>
            <a:spLocks noChangeArrowheads="1"/>
          </p:cNvSpPr>
          <p:nvPr/>
        </p:nvSpPr>
        <p:spPr bwMode="auto">
          <a:xfrm>
            <a:off x="1828800" y="1143000"/>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spcBef>
                <a:spcPct val="35000"/>
              </a:spcBef>
              <a:buClr>
                <a:srgbClr val="FFFF66"/>
              </a:buClr>
              <a:buFont typeface="Wingdings" panose="05000000000000000000" pitchFamily="2" charset="2"/>
              <a:buChar char="§"/>
            </a:pPr>
            <a:r>
              <a:rPr lang="en-US" altLang="en-US" sz="4400"/>
              <a:t>2-Pass assembler/compiler</a:t>
            </a:r>
          </a:p>
          <a:p>
            <a:pPr eaLnBrk="1" hangingPunct="1">
              <a:lnSpc>
                <a:spcPct val="85000"/>
              </a:lnSpc>
              <a:spcBef>
                <a:spcPct val="35000"/>
              </a:spcBef>
              <a:buClr>
                <a:srgbClr val="FFFF66"/>
              </a:buClr>
              <a:buFont typeface="Wingdings" panose="05000000000000000000" pitchFamily="2" charset="2"/>
              <a:buChar char="§"/>
            </a:pPr>
            <a:r>
              <a:rPr lang="en-US" altLang="en-US" sz="4400"/>
              <a:t>Available main memory: 150k</a:t>
            </a:r>
          </a:p>
          <a:p>
            <a:pPr eaLnBrk="1" hangingPunct="1">
              <a:lnSpc>
                <a:spcPct val="85000"/>
              </a:lnSpc>
              <a:spcBef>
                <a:spcPct val="35000"/>
              </a:spcBef>
              <a:buClr>
                <a:srgbClr val="FFFF66"/>
              </a:buClr>
              <a:buFont typeface="Wingdings" panose="05000000000000000000" pitchFamily="2" charset="2"/>
              <a:buChar char="§"/>
            </a:pPr>
            <a:r>
              <a:rPr lang="en-US" altLang="en-US" sz="4400"/>
              <a:t>Code size: 200k</a:t>
            </a:r>
          </a:p>
          <a:p>
            <a:pPr lvl="1" eaLnBrk="1" hangingPunct="1">
              <a:lnSpc>
                <a:spcPct val="85000"/>
              </a:lnSpc>
              <a:spcBef>
                <a:spcPct val="35000"/>
              </a:spcBef>
              <a:buClr>
                <a:srgbClr val="FFFF66"/>
              </a:buClr>
              <a:buFont typeface="Wingdings" panose="05000000000000000000" pitchFamily="2" charset="2"/>
              <a:buChar char="§"/>
            </a:pPr>
            <a:r>
              <a:rPr kumimoji="1" lang="en-US" altLang="en-US" sz="4400">
                <a:latin typeface="Helvetica" panose="020B0604020202020204" pitchFamily="34" charset="0"/>
              </a:rPr>
              <a:t>Pass 1 ………………..	70k</a:t>
            </a:r>
          </a:p>
          <a:p>
            <a:pPr lvl="1" eaLnBrk="1" hangingPunct="1">
              <a:lnSpc>
                <a:spcPct val="85000"/>
              </a:lnSpc>
              <a:spcBef>
                <a:spcPct val="35000"/>
              </a:spcBef>
              <a:buClr>
                <a:srgbClr val="FFFF66"/>
              </a:buClr>
              <a:buFont typeface="Wingdings" panose="05000000000000000000" pitchFamily="2" charset="2"/>
              <a:buChar char="§"/>
            </a:pPr>
            <a:r>
              <a:rPr kumimoji="1" lang="en-US" altLang="en-US" sz="4400">
                <a:latin typeface="Helvetica" panose="020B0604020202020204" pitchFamily="34" charset="0"/>
              </a:rPr>
              <a:t>Pass 2 ………………..	80k</a:t>
            </a:r>
          </a:p>
          <a:p>
            <a:pPr lvl="1" eaLnBrk="1" hangingPunct="1">
              <a:lnSpc>
                <a:spcPct val="85000"/>
              </a:lnSpc>
              <a:spcBef>
                <a:spcPct val="35000"/>
              </a:spcBef>
              <a:buClr>
                <a:srgbClr val="FFFF66"/>
              </a:buClr>
              <a:buFont typeface="Wingdings" panose="05000000000000000000" pitchFamily="2" charset="2"/>
              <a:buChar char="§"/>
            </a:pPr>
            <a:r>
              <a:rPr kumimoji="1" lang="en-US" altLang="en-US" sz="4400">
                <a:latin typeface="Helvetica" panose="020B0604020202020204" pitchFamily="34" charset="0"/>
              </a:rPr>
              <a:t>Common routines …...	30k</a:t>
            </a:r>
          </a:p>
          <a:p>
            <a:pPr lvl="1" eaLnBrk="1" hangingPunct="1">
              <a:lnSpc>
                <a:spcPct val="85000"/>
              </a:lnSpc>
              <a:spcBef>
                <a:spcPct val="35000"/>
              </a:spcBef>
              <a:buClr>
                <a:srgbClr val="FFFF66"/>
              </a:buClr>
              <a:buFont typeface="Wingdings" panose="05000000000000000000" pitchFamily="2" charset="2"/>
              <a:buChar char="§"/>
            </a:pPr>
            <a:r>
              <a:rPr kumimoji="1" lang="en-US" altLang="en-US" sz="4400">
                <a:latin typeface="Helvetica" panose="020B0604020202020204" pitchFamily="34" charset="0"/>
              </a:rPr>
              <a:t>Symbol table …………	20k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07E9D03-38F9-41FE-AD1E-B196206FE8DF}"/>
              </a:ext>
            </a:extLst>
          </p:cNvPr>
          <p:cNvSpPr>
            <a:spLocks noChangeArrowheads="1"/>
          </p:cNvSpPr>
          <p:nvPr/>
        </p:nvSpPr>
        <p:spPr bwMode="auto">
          <a:xfrm>
            <a:off x="1981200" y="1524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Overlays Example</a:t>
            </a:r>
          </a:p>
        </p:txBody>
      </p:sp>
      <p:pic>
        <p:nvPicPr>
          <p:cNvPr id="14339" name="Picture 4">
            <a:extLst>
              <a:ext uri="{FF2B5EF4-FFF2-40B4-BE49-F238E27FC236}">
                <a16:creationId xmlns:a16="http://schemas.microsoft.com/office/drawing/2014/main" id="{6B1F2621-0E67-4D37-9910-0C40D508C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43" t="5319" r="2449" b="6061"/>
          <a:stretch>
            <a:fillRect/>
          </a:stretch>
        </p:blipFill>
        <p:spPr bwMode="auto">
          <a:xfrm>
            <a:off x="2133600" y="1185863"/>
            <a:ext cx="7924800" cy="5497512"/>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AB495724-E348-42F1-96EA-68764359292A}"/>
              </a:ext>
            </a:extLst>
          </p:cNvPr>
          <p:cNvSpPr>
            <a:spLocks noGrp="1" noChangeArrowheads="1"/>
          </p:cNvSpPr>
          <p:nvPr>
            <p:ph type="title"/>
          </p:nvPr>
        </p:nvSpPr>
        <p:spPr>
          <a:xfrm>
            <a:off x="1981200" y="274638"/>
            <a:ext cx="8229600" cy="792162"/>
          </a:xfrm>
          <a:noFill/>
        </p:spPr>
        <p:txBody>
          <a:bodyPr>
            <a:normAutofit fontScale="90000"/>
          </a:bodyPr>
          <a:lstStyle/>
          <a:p>
            <a:pPr eaLnBrk="1" hangingPunct="1"/>
            <a:r>
              <a:rPr lang="en-US" altLang="en-US" sz="5400" b="1">
                <a:solidFill>
                  <a:schemeClr val="tx1"/>
                </a:solidFill>
                <a:latin typeface="Arial Black" panose="020B0A04020102020204" pitchFamily="34" charset="0"/>
              </a:rPr>
              <a:t>Swapping</a:t>
            </a:r>
          </a:p>
        </p:txBody>
      </p:sp>
      <p:sp>
        <p:nvSpPr>
          <p:cNvPr id="15363" name="Rectangle 5">
            <a:extLst>
              <a:ext uri="{FF2B5EF4-FFF2-40B4-BE49-F238E27FC236}">
                <a16:creationId xmlns:a16="http://schemas.microsoft.com/office/drawing/2014/main" id="{3B91687A-B888-4584-B10A-FF9DB4681C40}"/>
              </a:ext>
            </a:extLst>
          </p:cNvPr>
          <p:cNvSpPr>
            <a:spLocks noGrp="1" noChangeArrowheads="1"/>
          </p:cNvSpPr>
          <p:nvPr>
            <p:ph type="body" idx="1"/>
          </p:nvPr>
        </p:nvSpPr>
        <p:spPr>
          <a:xfrm>
            <a:off x="1828800" y="1371600"/>
            <a:ext cx="8686800" cy="5334000"/>
          </a:xfrm>
          <a:noFill/>
        </p:spPr>
        <p:txBody>
          <a:bodyPr/>
          <a:lstStyle/>
          <a:p>
            <a:pPr eaLnBrk="1" hangingPunct="1">
              <a:buClr>
                <a:srgbClr val="FFFF66"/>
              </a:buClr>
              <a:buFont typeface="Wingdings" panose="05000000000000000000" pitchFamily="2" charset="2"/>
              <a:buChar char="§"/>
            </a:pPr>
            <a:r>
              <a:rPr lang="en-US" altLang="en-US" sz="4400" b="1">
                <a:solidFill>
                  <a:schemeClr val="tx1"/>
                </a:solidFill>
              </a:rPr>
              <a:t>Swap out</a:t>
            </a:r>
            <a:r>
              <a:rPr lang="en-US" altLang="en-US" sz="4400">
                <a:solidFill>
                  <a:schemeClr val="tx1"/>
                </a:solidFill>
              </a:rPr>
              <a:t> and </a:t>
            </a:r>
            <a:r>
              <a:rPr lang="en-US" altLang="en-US" sz="4400" b="1">
                <a:solidFill>
                  <a:schemeClr val="tx1"/>
                </a:solidFill>
              </a:rPr>
              <a:t>swap in</a:t>
            </a:r>
            <a:r>
              <a:rPr lang="en-US" altLang="en-US" sz="4400">
                <a:solidFill>
                  <a:schemeClr val="tx1"/>
                </a:solidFill>
              </a:rPr>
              <a:t> (or roll out and roll in)</a:t>
            </a:r>
          </a:p>
          <a:p>
            <a:pPr eaLnBrk="1" hangingPunct="1">
              <a:buClr>
                <a:srgbClr val="FFFF66"/>
              </a:buClr>
              <a:buFont typeface="Wingdings" panose="05000000000000000000" pitchFamily="2" charset="2"/>
              <a:buChar char="§"/>
            </a:pPr>
            <a:r>
              <a:rPr lang="en-US" altLang="en-US" sz="4400">
                <a:solidFill>
                  <a:schemeClr val="tx1"/>
                </a:solidFill>
              </a:rPr>
              <a:t>Major part of swap time is transfer time; the total transfer time is directly proportional to the </a:t>
            </a:r>
            <a:r>
              <a:rPr lang="en-US" altLang="en-US" sz="4400" i="1">
                <a:solidFill>
                  <a:schemeClr val="tx1"/>
                </a:solidFill>
              </a:rPr>
              <a:t>amount</a:t>
            </a:r>
            <a:r>
              <a:rPr lang="en-US" altLang="en-US" sz="4400">
                <a:solidFill>
                  <a:schemeClr val="tx1"/>
                </a:solidFill>
              </a:rPr>
              <a:t> of memory swapped</a:t>
            </a:r>
          </a:p>
          <a:p>
            <a:pPr eaLnBrk="1" hangingPunct="1">
              <a:buClr>
                <a:srgbClr val="FFFF66"/>
              </a:buClr>
              <a:buFont typeface="Wingdings" panose="05000000000000000000" pitchFamily="2" charset="2"/>
              <a:buChar char="§"/>
            </a:pPr>
            <a:r>
              <a:rPr lang="en-US" altLang="en-US" sz="4400">
                <a:solidFill>
                  <a:schemeClr val="tx1"/>
                </a:solidFill>
              </a:rPr>
              <a:t>Large context switch time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D978DC0-A5B5-4AC1-A632-82992D58BD8A}"/>
              </a:ext>
            </a:extLst>
          </p:cNvPr>
          <p:cNvSpPr>
            <a:spLocks noGrp="1" noChangeArrowheads="1"/>
          </p:cNvSpPr>
          <p:nvPr>
            <p:ph type="title"/>
          </p:nvPr>
        </p:nvSpPr>
        <p:spPr>
          <a:xfrm>
            <a:off x="1981200" y="274638"/>
            <a:ext cx="8229600" cy="792162"/>
          </a:xfrm>
          <a:noFill/>
        </p:spPr>
        <p:txBody>
          <a:bodyPr>
            <a:normAutofit fontScale="90000"/>
          </a:bodyPr>
          <a:lstStyle/>
          <a:p>
            <a:pPr eaLnBrk="1" hangingPunct="1"/>
            <a:r>
              <a:rPr lang="en-US" altLang="en-US" sz="5400" b="1">
                <a:solidFill>
                  <a:schemeClr val="tx1"/>
                </a:solidFill>
                <a:latin typeface="Arial Black" panose="020B0A04020102020204" pitchFamily="34" charset="0"/>
              </a:rPr>
              <a:t>Swapping</a:t>
            </a:r>
          </a:p>
        </p:txBody>
      </p:sp>
      <p:pic>
        <p:nvPicPr>
          <p:cNvPr id="16387" name="Picture 5">
            <a:extLst>
              <a:ext uri="{FF2B5EF4-FFF2-40B4-BE49-F238E27FC236}">
                <a16:creationId xmlns:a16="http://schemas.microsoft.com/office/drawing/2014/main" id="{CB897719-58AD-402A-9169-2D32F528C4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650" t="3653" r="650" b="3856"/>
          <a:stretch>
            <a:fillRect/>
          </a:stretch>
        </p:blipFill>
        <p:spPr>
          <a:xfrm>
            <a:off x="2819400" y="1219201"/>
            <a:ext cx="6858000" cy="5483225"/>
          </a:xfrm>
          <a:noFill/>
          <a:ln w="57150" cmpd="thickThin">
            <a:solidFill>
              <a:schemeClr val="tx1"/>
            </a:solidFill>
            <a:miter lim="800000"/>
            <a:headEnd/>
            <a:tailEnd/>
          </a:ln>
          <a:extLst>
            <a:ext uri="{909E8E84-426E-40DD-AFC4-6F175D3DCCD1}">
              <a14:hiddenFill xmlns:a14="http://schemas.microsoft.com/office/drawing/2010/main">
                <a:solidFill>
                  <a:schemeClr val="bg1"/>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9328349B-E79A-40AC-BBE8-7A35E1D8E554}"/>
              </a:ext>
            </a:extLst>
          </p:cNvPr>
          <p:cNvSpPr>
            <a:spLocks noChangeArrowheads="1"/>
          </p:cNvSpPr>
          <p:nvPr/>
        </p:nvSpPr>
        <p:spPr bwMode="auto">
          <a:xfrm>
            <a:off x="1905000" y="228600"/>
            <a:ext cx="8229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cs typeface="新細明體" panose="02020500000000000000" pitchFamily="18" charset="-120"/>
              </a:rPr>
              <a:t>Memory Hierarchy</a:t>
            </a:r>
          </a:p>
        </p:txBody>
      </p:sp>
      <p:sp>
        <p:nvSpPr>
          <p:cNvPr id="6146" name="Rectangle 2">
            <a:extLst>
              <a:ext uri="{FF2B5EF4-FFF2-40B4-BE49-F238E27FC236}">
                <a16:creationId xmlns:a16="http://schemas.microsoft.com/office/drawing/2014/main" id="{E739CD1A-4953-428B-BB77-F51140F99C13}"/>
              </a:ext>
            </a:extLst>
          </p:cNvPr>
          <p:cNvSpPr>
            <a:spLocks noChangeArrowheads="1"/>
          </p:cNvSpPr>
          <p:nvPr/>
        </p:nvSpPr>
        <p:spPr bwMode="auto">
          <a:xfrm>
            <a:off x="1600200" y="1219200"/>
            <a:ext cx="88392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900"/>
              </a:spcBef>
              <a:buClr>
                <a:srgbClr val="FFFF66"/>
              </a:buClr>
              <a:buFont typeface="Wingdings" panose="05000000000000000000" pitchFamily="2" charset="2"/>
              <a:buChar char=""/>
            </a:pPr>
            <a:r>
              <a:rPr lang="en-US" altLang="en-US" sz="3600" dirty="0">
                <a:solidFill>
                  <a:schemeClr val="tx1"/>
                </a:solidFill>
                <a:cs typeface="新細明體" panose="02020500000000000000" pitchFamily="18" charset="-120"/>
              </a:rPr>
              <a:t>Very small, extremely fast, extremely expensive, and volatile CPU registers</a:t>
            </a:r>
          </a:p>
          <a:p>
            <a:pPr>
              <a:spcBef>
                <a:spcPts val="900"/>
              </a:spcBef>
              <a:buClr>
                <a:srgbClr val="FFFF66"/>
              </a:buClr>
              <a:buFont typeface="Wingdings" panose="05000000000000000000" pitchFamily="2" charset="2"/>
              <a:buChar char=""/>
            </a:pPr>
            <a:r>
              <a:rPr lang="en-US" altLang="en-US" sz="3600" dirty="0">
                <a:solidFill>
                  <a:schemeClr val="tx1"/>
                </a:solidFill>
                <a:cs typeface="新細明體" panose="02020500000000000000" pitchFamily="18" charset="-120"/>
              </a:rPr>
              <a:t>Small, very fast, expensive, and volatile cache</a:t>
            </a:r>
          </a:p>
          <a:p>
            <a:pPr>
              <a:spcBef>
                <a:spcPts val="900"/>
              </a:spcBef>
              <a:buClr>
                <a:srgbClr val="FFFF66"/>
              </a:buClr>
              <a:buFont typeface="Wingdings" panose="05000000000000000000" pitchFamily="2" charset="2"/>
              <a:buChar char=""/>
            </a:pPr>
            <a:r>
              <a:rPr lang="en-US" altLang="en-US" sz="3600" dirty="0">
                <a:solidFill>
                  <a:schemeClr val="tx1"/>
                </a:solidFill>
                <a:cs typeface="新細明體" panose="02020500000000000000" pitchFamily="18" charset="-120"/>
              </a:rPr>
              <a:t>Hundreds of megabytes of medium-speed, medium-price, volatile main memory</a:t>
            </a:r>
          </a:p>
          <a:p>
            <a:pPr>
              <a:spcBef>
                <a:spcPts val="900"/>
              </a:spcBef>
              <a:buClr>
                <a:srgbClr val="FFFF66"/>
              </a:buClr>
              <a:buFont typeface="Wingdings" panose="05000000000000000000" pitchFamily="2" charset="2"/>
              <a:buChar char=""/>
            </a:pPr>
            <a:r>
              <a:rPr lang="en-US" altLang="en-US" sz="3600" dirty="0">
                <a:solidFill>
                  <a:schemeClr val="tx1"/>
                </a:solidFill>
                <a:cs typeface="新細明體" panose="02020500000000000000" pitchFamily="18" charset="-120"/>
              </a:rPr>
              <a:t>Hundreds of gigabytes of slow, cheap, and non-volatile secondary storage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EF141B7B-B2FB-463D-A338-84F91B5F621C}"/>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Cost of Swapping</a:t>
            </a:r>
          </a:p>
        </p:txBody>
      </p:sp>
      <p:sp>
        <p:nvSpPr>
          <p:cNvPr id="17411" name="Rectangle 5">
            <a:extLst>
              <a:ext uri="{FF2B5EF4-FFF2-40B4-BE49-F238E27FC236}">
                <a16:creationId xmlns:a16="http://schemas.microsoft.com/office/drawing/2014/main" id="{8B1E408E-0A68-4988-BAAB-10DD377348F0}"/>
              </a:ext>
            </a:extLst>
          </p:cNvPr>
          <p:cNvSpPr>
            <a:spLocks noChangeArrowheads="1"/>
          </p:cNvSpPr>
          <p:nvPr/>
        </p:nvSpPr>
        <p:spPr bwMode="auto">
          <a:xfrm>
            <a:off x="1981200" y="1219200"/>
            <a:ext cx="8686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FF66"/>
              </a:buClr>
              <a:buFont typeface="Wingdings" panose="05000000000000000000" pitchFamily="2" charset="2"/>
              <a:buChar char="§"/>
            </a:pPr>
            <a:r>
              <a:rPr lang="en-US" altLang="en-US" sz="4400"/>
              <a:t>Process size = 1 MB</a:t>
            </a:r>
          </a:p>
          <a:p>
            <a:pPr eaLnBrk="1" hangingPunct="1">
              <a:buClr>
                <a:srgbClr val="FFFF66"/>
              </a:buClr>
              <a:buFont typeface="Wingdings" panose="05000000000000000000" pitchFamily="2" charset="2"/>
              <a:buChar char="§"/>
            </a:pPr>
            <a:r>
              <a:rPr lang="en-US" altLang="en-US" sz="4400"/>
              <a:t>Transfer rate = 5 MB/sec</a:t>
            </a:r>
          </a:p>
          <a:p>
            <a:pPr eaLnBrk="1" hangingPunct="1">
              <a:buClr>
                <a:srgbClr val="FFFF66"/>
              </a:buClr>
              <a:buFont typeface="Wingdings" panose="05000000000000000000" pitchFamily="2" charset="2"/>
              <a:buChar char="§"/>
            </a:pPr>
            <a:r>
              <a:rPr lang="en-US" altLang="en-US" sz="4400"/>
              <a:t>Swap out time	= 1/5 sec 							= 200 ms</a:t>
            </a:r>
          </a:p>
          <a:p>
            <a:pPr eaLnBrk="1" hangingPunct="1">
              <a:buClr>
                <a:srgbClr val="FFFF66"/>
              </a:buClr>
              <a:buFont typeface="Wingdings" panose="05000000000000000000" pitchFamily="2" charset="2"/>
              <a:buChar char="§"/>
            </a:pPr>
            <a:r>
              <a:rPr lang="en-US" altLang="en-US" sz="4400"/>
              <a:t>Average latency	= 8 ms</a:t>
            </a:r>
          </a:p>
          <a:p>
            <a:pPr eaLnBrk="1" hangingPunct="1">
              <a:buClr>
                <a:srgbClr val="FFFF66"/>
              </a:buClr>
              <a:buFont typeface="Wingdings" panose="05000000000000000000" pitchFamily="2" charset="2"/>
              <a:buChar char="§"/>
            </a:pPr>
            <a:r>
              <a:rPr lang="en-US" altLang="en-US" sz="4400"/>
              <a:t>Net swap out time = 208 ms</a:t>
            </a:r>
          </a:p>
          <a:p>
            <a:pPr eaLnBrk="1" hangingPunct="1">
              <a:buClr>
                <a:srgbClr val="FFFF66"/>
              </a:buClr>
              <a:buFont typeface="Wingdings" panose="05000000000000000000" pitchFamily="2" charset="2"/>
              <a:buChar char="§"/>
            </a:pPr>
            <a:r>
              <a:rPr lang="en-US" altLang="en-US" sz="4400"/>
              <a:t>Swap out + swap in = 416 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08F3E79-2897-469B-866E-C292728395DE}"/>
              </a:ext>
            </a:extLst>
          </p:cNvPr>
          <p:cNvSpPr>
            <a:spLocks noChangeArrowheads="1"/>
          </p:cNvSpPr>
          <p:nvPr/>
        </p:nvSpPr>
        <p:spPr bwMode="auto">
          <a:xfrm>
            <a:off x="1676400" y="274638"/>
            <a:ext cx="8763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Issues with Swapping</a:t>
            </a:r>
          </a:p>
        </p:txBody>
      </p:sp>
      <p:sp>
        <p:nvSpPr>
          <p:cNvPr id="18435" name="Rectangle 3">
            <a:extLst>
              <a:ext uri="{FF2B5EF4-FFF2-40B4-BE49-F238E27FC236}">
                <a16:creationId xmlns:a16="http://schemas.microsoft.com/office/drawing/2014/main" id="{4348EFAB-E1D1-4428-A599-BE3E4984DF9C}"/>
              </a:ext>
            </a:extLst>
          </p:cNvPr>
          <p:cNvSpPr>
            <a:spLocks noChangeArrowheads="1"/>
          </p:cNvSpPr>
          <p:nvPr/>
        </p:nvSpPr>
        <p:spPr bwMode="auto">
          <a:xfrm>
            <a:off x="1981200" y="1219200"/>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rgbClr val="FFFF66"/>
              </a:buClr>
              <a:buFont typeface="Wingdings" panose="05000000000000000000" pitchFamily="2" charset="2"/>
              <a:buChar char="§"/>
            </a:pPr>
            <a:r>
              <a:rPr lang="en-US" altLang="en-US" sz="4400"/>
              <a:t>Quantum for RR scheduler</a:t>
            </a:r>
          </a:p>
          <a:p>
            <a:pPr eaLnBrk="1" hangingPunct="1">
              <a:lnSpc>
                <a:spcPct val="90000"/>
              </a:lnSpc>
              <a:buClr>
                <a:srgbClr val="FFFF66"/>
              </a:buClr>
              <a:buFont typeface="Wingdings" panose="05000000000000000000" pitchFamily="2" charset="2"/>
              <a:buChar char="§"/>
            </a:pPr>
            <a:r>
              <a:rPr lang="en-US" altLang="en-US" sz="4400"/>
              <a:t>Pending I/O for swapped out process</a:t>
            </a:r>
          </a:p>
          <a:p>
            <a:pPr eaLnBrk="1" hangingPunct="1">
              <a:lnSpc>
                <a:spcPct val="90000"/>
              </a:lnSpc>
              <a:buClr>
                <a:srgbClr val="FFFF66"/>
              </a:buClr>
              <a:buFont typeface="Wingdings" panose="05000000000000000000" pitchFamily="2" charset="2"/>
              <a:buChar char="§"/>
            </a:pPr>
            <a:r>
              <a:rPr lang="en-US" altLang="en-US" sz="4400"/>
              <a:t>User space used for I/O</a:t>
            </a:r>
          </a:p>
          <a:p>
            <a:pPr eaLnBrk="1" hangingPunct="1">
              <a:lnSpc>
                <a:spcPct val="90000"/>
              </a:lnSpc>
              <a:buClr>
                <a:srgbClr val="FFFF66"/>
              </a:buClr>
              <a:buFont typeface="Wingdings" panose="05000000000000000000" pitchFamily="2" charset="2"/>
              <a:buChar char="§"/>
            </a:pPr>
            <a:r>
              <a:rPr lang="en-US" altLang="en-US" sz="4400"/>
              <a:t>Solutions</a:t>
            </a:r>
          </a:p>
          <a:p>
            <a:pPr lvl="1" eaLnBrk="1" hangingPunct="1">
              <a:lnSpc>
                <a:spcPct val="90000"/>
              </a:lnSpc>
              <a:buClr>
                <a:srgbClr val="FFFF66"/>
              </a:buClr>
              <a:buFont typeface="Wingdings" panose="05000000000000000000" pitchFamily="2" charset="2"/>
              <a:buChar char="§"/>
            </a:pPr>
            <a:r>
              <a:rPr lang="en-US" altLang="en-US" sz="4000"/>
              <a:t>Don’t swap out processes with pending I/O</a:t>
            </a:r>
          </a:p>
          <a:p>
            <a:pPr lvl="1" eaLnBrk="1" hangingPunct="1">
              <a:lnSpc>
                <a:spcPct val="90000"/>
              </a:lnSpc>
              <a:buClr>
                <a:srgbClr val="FFFF66"/>
              </a:buClr>
              <a:buFont typeface="Wingdings" panose="05000000000000000000" pitchFamily="2" charset="2"/>
              <a:buChar char="§"/>
            </a:pPr>
            <a:r>
              <a:rPr lang="en-US" altLang="en-US" sz="4000"/>
              <a:t>Do I/O using kernel space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CE280338-74EC-44B8-A260-85C932B61BFB}"/>
              </a:ext>
            </a:extLst>
          </p:cNvPr>
          <p:cNvSpPr>
            <a:spLocks noChangeArrowheads="1"/>
          </p:cNvSpPr>
          <p:nvPr/>
        </p:nvSpPr>
        <p:spPr bwMode="auto">
          <a:xfrm>
            <a:off x="1676400" y="274638"/>
            <a:ext cx="88392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Contiguous Allocation</a:t>
            </a:r>
          </a:p>
        </p:txBody>
      </p:sp>
      <p:sp>
        <p:nvSpPr>
          <p:cNvPr id="19459" name="Rectangle 6">
            <a:extLst>
              <a:ext uri="{FF2B5EF4-FFF2-40B4-BE49-F238E27FC236}">
                <a16:creationId xmlns:a16="http://schemas.microsoft.com/office/drawing/2014/main" id="{DD58B5B3-214B-4CE0-B4A9-078AFACB9FD4}"/>
              </a:ext>
            </a:extLst>
          </p:cNvPr>
          <p:cNvSpPr>
            <a:spLocks noChangeArrowheads="1"/>
          </p:cNvSpPr>
          <p:nvPr/>
        </p:nvSpPr>
        <p:spPr bwMode="auto">
          <a:xfrm>
            <a:off x="1752600" y="1371600"/>
            <a:ext cx="8915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FF66"/>
              </a:buClr>
              <a:buFont typeface="Wingdings" panose="05000000000000000000" pitchFamily="2" charset="2"/>
              <a:buChar char="§"/>
            </a:pPr>
            <a:r>
              <a:rPr lang="en-US" altLang="en-US" sz="4400"/>
              <a:t>Kernel space, user space</a:t>
            </a:r>
          </a:p>
          <a:p>
            <a:pPr eaLnBrk="1" hangingPunct="1">
              <a:buClr>
                <a:srgbClr val="FFFF66"/>
              </a:buClr>
              <a:buFont typeface="Wingdings" panose="05000000000000000000" pitchFamily="2" charset="2"/>
              <a:buChar char="§"/>
            </a:pPr>
            <a:r>
              <a:rPr lang="en-US" altLang="en-US" sz="4400"/>
              <a:t>A process is placed in a single contiguous area in memory</a:t>
            </a:r>
          </a:p>
          <a:p>
            <a:pPr eaLnBrk="1" hangingPunct="1">
              <a:buClr>
                <a:srgbClr val="FFFF66"/>
              </a:buClr>
              <a:buFont typeface="Wingdings" panose="05000000000000000000" pitchFamily="2" charset="2"/>
              <a:buChar char="§"/>
            </a:pPr>
            <a:r>
              <a:rPr lang="en-US" altLang="en-US" sz="4400" b="1"/>
              <a:t>Base</a:t>
            </a:r>
            <a:r>
              <a:rPr lang="en-US" altLang="en-US" sz="4400"/>
              <a:t> (re-location) and </a:t>
            </a:r>
            <a:r>
              <a:rPr lang="en-US" altLang="en-US" sz="4400" b="1"/>
              <a:t>limit</a:t>
            </a:r>
            <a:r>
              <a:rPr lang="en-US" altLang="en-US" sz="4400"/>
              <a:t> registers are used to point to the smallest memory address of a process and its size, respectively.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a:extLst>
              <a:ext uri="{FF2B5EF4-FFF2-40B4-BE49-F238E27FC236}">
                <a16:creationId xmlns:a16="http://schemas.microsoft.com/office/drawing/2014/main" id="{3237681F-3DF8-4DF7-894C-D7DFE45CD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1828800" y="1981201"/>
            <a:ext cx="8610600" cy="434657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5">
            <a:extLst>
              <a:ext uri="{FF2B5EF4-FFF2-40B4-BE49-F238E27FC236}">
                <a16:creationId xmlns:a16="http://schemas.microsoft.com/office/drawing/2014/main" id="{090A71DB-2968-4FAA-A804-6DCB39DE7F4A}"/>
              </a:ext>
            </a:extLst>
          </p:cNvPr>
          <p:cNvSpPr>
            <a:spLocks noChangeArrowheads="1"/>
          </p:cNvSpPr>
          <p:nvPr/>
        </p:nvSpPr>
        <p:spPr bwMode="auto">
          <a:xfrm>
            <a:off x="1676400" y="274638"/>
            <a:ext cx="88392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Contiguous Allocation</a:t>
            </a:r>
          </a:p>
        </p:txBody>
      </p:sp>
      <p:sp>
        <p:nvSpPr>
          <p:cNvPr id="20484" name="Text Box 6">
            <a:extLst>
              <a:ext uri="{FF2B5EF4-FFF2-40B4-BE49-F238E27FC236}">
                <a16:creationId xmlns:a16="http://schemas.microsoft.com/office/drawing/2014/main" id="{3FBC95F0-B414-459F-9BE4-FEBC97F93066}"/>
              </a:ext>
            </a:extLst>
          </p:cNvPr>
          <p:cNvSpPr txBox="1">
            <a:spLocks noChangeArrowheads="1"/>
          </p:cNvSpPr>
          <p:nvPr/>
        </p:nvSpPr>
        <p:spPr bwMode="auto">
          <a:xfrm>
            <a:off x="7543800" y="5486401"/>
            <a:ext cx="12192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2800"/>
              <a:t>Main Memory</a:t>
            </a:r>
          </a:p>
        </p:txBody>
      </p:sp>
      <p:sp>
        <p:nvSpPr>
          <p:cNvPr id="20485" name="Rectangle 8">
            <a:extLst>
              <a:ext uri="{FF2B5EF4-FFF2-40B4-BE49-F238E27FC236}">
                <a16:creationId xmlns:a16="http://schemas.microsoft.com/office/drawing/2014/main" id="{0889E886-BAD5-479F-88A2-8122B98485A6}"/>
              </a:ext>
            </a:extLst>
          </p:cNvPr>
          <p:cNvSpPr>
            <a:spLocks noChangeArrowheads="1"/>
          </p:cNvSpPr>
          <p:nvPr/>
        </p:nvSpPr>
        <p:spPr bwMode="auto">
          <a:xfrm>
            <a:off x="8686800" y="3352800"/>
            <a:ext cx="1676400" cy="1371600"/>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0486" name="Text Box 9">
            <a:extLst>
              <a:ext uri="{FF2B5EF4-FFF2-40B4-BE49-F238E27FC236}">
                <a16:creationId xmlns:a16="http://schemas.microsoft.com/office/drawing/2014/main" id="{C0085C83-E74D-4038-B900-A30C2EBD5F31}"/>
              </a:ext>
            </a:extLst>
          </p:cNvPr>
          <p:cNvSpPr txBox="1">
            <a:spLocks noChangeArrowheads="1"/>
          </p:cNvSpPr>
          <p:nvPr/>
        </p:nvSpPr>
        <p:spPr bwMode="auto">
          <a:xfrm>
            <a:off x="8763000" y="2895600"/>
            <a:ext cx="15240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a:t>Process</a:t>
            </a:r>
          </a:p>
        </p:txBody>
      </p:sp>
      <p:sp>
        <p:nvSpPr>
          <p:cNvPr id="20487" name="Rectangle 10">
            <a:extLst>
              <a:ext uri="{FF2B5EF4-FFF2-40B4-BE49-F238E27FC236}">
                <a16:creationId xmlns:a16="http://schemas.microsoft.com/office/drawing/2014/main" id="{DD43E209-851A-46AB-9753-CAC7E24AD74C}"/>
              </a:ext>
            </a:extLst>
          </p:cNvPr>
          <p:cNvSpPr>
            <a:spLocks noChangeArrowheads="1"/>
          </p:cNvSpPr>
          <p:nvPr/>
        </p:nvSpPr>
        <p:spPr bwMode="auto">
          <a:xfrm>
            <a:off x="8686800" y="3962400"/>
            <a:ext cx="1676400" cy="228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79CA2FB3-FFF4-427F-BB00-5EB9D8A9F7EE}"/>
              </a:ext>
            </a:extLst>
          </p:cNvPr>
          <p:cNvSpPr>
            <a:spLocks noChangeArrowheads="1"/>
          </p:cNvSpPr>
          <p:nvPr/>
        </p:nvSpPr>
        <p:spPr bwMode="auto">
          <a:xfrm>
            <a:off x="1676400" y="274638"/>
            <a:ext cx="8839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MFT</a:t>
            </a:r>
          </a:p>
        </p:txBody>
      </p:sp>
      <p:sp>
        <p:nvSpPr>
          <p:cNvPr id="21507" name="Rectangle 5">
            <a:extLst>
              <a:ext uri="{FF2B5EF4-FFF2-40B4-BE49-F238E27FC236}">
                <a16:creationId xmlns:a16="http://schemas.microsoft.com/office/drawing/2014/main" id="{E642F40F-3A21-40D1-BBBB-FBFAC7C5A52F}"/>
              </a:ext>
            </a:extLst>
          </p:cNvPr>
          <p:cNvSpPr>
            <a:spLocks noChangeArrowheads="1"/>
          </p:cNvSpPr>
          <p:nvPr/>
        </p:nvSpPr>
        <p:spPr bwMode="auto">
          <a:xfrm>
            <a:off x="1981200" y="1600200"/>
            <a:ext cx="838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FF66"/>
              </a:buClr>
              <a:buFont typeface="Wingdings" panose="05000000000000000000" pitchFamily="2" charset="2"/>
              <a:buChar char="§"/>
            </a:pPr>
            <a:r>
              <a:rPr lang="en-US" altLang="en-US" sz="4400"/>
              <a:t>Multiprogramming with fixed tasks (MFT)</a:t>
            </a:r>
          </a:p>
          <a:p>
            <a:pPr eaLnBrk="1" hangingPunct="1">
              <a:spcBef>
                <a:spcPct val="50000"/>
              </a:spcBef>
              <a:buClr>
                <a:srgbClr val="FFFF66"/>
              </a:buClr>
              <a:buFont typeface="Wingdings" panose="05000000000000000000" pitchFamily="2" charset="2"/>
              <a:buChar char="§"/>
            </a:pPr>
            <a:r>
              <a:rPr lang="en-US" altLang="en-US" sz="4400"/>
              <a:t>Memory is divided into several fixed-size partitions. </a:t>
            </a:r>
          </a:p>
          <a:p>
            <a:pPr eaLnBrk="1" hangingPunct="1">
              <a:spcBef>
                <a:spcPct val="50000"/>
              </a:spcBef>
              <a:buClr>
                <a:srgbClr val="FFFF66"/>
              </a:buClr>
              <a:buFont typeface="Wingdings" panose="05000000000000000000" pitchFamily="2" charset="2"/>
              <a:buChar char="§"/>
            </a:pPr>
            <a:r>
              <a:rPr lang="en-US" altLang="en-US" sz="4400"/>
              <a:t>Each partition may contain exactly one process/task.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4C2819F-8801-458A-8D84-CAB013810FBB}"/>
              </a:ext>
            </a:extLst>
          </p:cNvPr>
          <p:cNvSpPr>
            <a:spLocks noChangeArrowheads="1"/>
          </p:cNvSpPr>
          <p:nvPr/>
        </p:nvSpPr>
        <p:spPr bwMode="auto">
          <a:xfrm>
            <a:off x="1676400" y="274638"/>
            <a:ext cx="8839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MFT</a:t>
            </a:r>
          </a:p>
        </p:txBody>
      </p:sp>
      <p:sp>
        <p:nvSpPr>
          <p:cNvPr id="22531" name="Rectangle 3">
            <a:extLst>
              <a:ext uri="{FF2B5EF4-FFF2-40B4-BE49-F238E27FC236}">
                <a16:creationId xmlns:a16="http://schemas.microsoft.com/office/drawing/2014/main" id="{060F23C2-131A-410A-B7FE-75F7293ED0C4}"/>
              </a:ext>
            </a:extLst>
          </p:cNvPr>
          <p:cNvSpPr>
            <a:spLocks noChangeArrowheads="1"/>
          </p:cNvSpPr>
          <p:nvPr/>
        </p:nvSpPr>
        <p:spPr bwMode="auto">
          <a:xfrm>
            <a:off x="1752600" y="1219200"/>
            <a:ext cx="8763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0000"/>
              </a:spcBef>
              <a:buClr>
                <a:srgbClr val="FFFF66"/>
              </a:buClr>
              <a:buFont typeface="Wingdings" panose="05000000000000000000" pitchFamily="2" charset="2"/>
              <a:buChar char="§"/>
            </a:pPr>
            <a:r>
              <a:rPr lang="en-US" altLang="en-US" sz="4400"/>
              <a:t>Boundaries for partitions are set at boot time and are </a:t>
            </a:r>
            <a:r>
              <a:rPr lang="en-US" altLang="en-US" sz="4400" i="1"/>
              <a:t>not</a:t>
            </a:r>
            <a:r>
              <a:rPr lang="en-US" altLang="en-US" sz="4400"/>
              <a:t> movable.</a:t>
            </a:r>
          </a:p>
          <a:p>
            <a:pPr eaLnBrk="1" hangingPunct="1">
              <a:lnSpc>
                <a:spcPct val="90000"/>
              </a:lnSpc>
              <a:spcBef>
                <a:spcPct val="40000"/>
              </a:spcBef>
              <a:buClr>
                <a:srgbClr val="FFFF66"/>
              </a:buClr>
              <a:buFont typeface="Wingdings" panose="05000000000000000000" pitchFamily="2" charset="2"/>
              <a:buChar char="§"/>
            </a:pPr>
            <a:r>
              <a:rPr lang="en-US" altLang="en-US" sz="4400"/>
              <a:t>An input queue per partition</a:t>
            </a:r>
          </a:p>
          <a:p>
            <a:pPr eaLnBrk="1" hangingPunct="1">
              <a:spcBef>
                <a:spcPct val="50000"/>
              </a:spcBef>
              <a:buClr>
                <a:srgbClr val="FFFF66"/>
              </a:buClr>
              <a:buFont typeface="Wingdings" panose="05000000000000000000" pitchFamily="2" charset="2"/>
              <a:buChar char="§"/>
            </a:pPr>
            <a:r>
              <a:rPr lang="en-US" altLang="en-US" sz="4400"/>
              <a:t>The degree of multiprogramming is bound by the number of partitions.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68" name="Group 4">
            <a:extLst>
              <a:ext uri="{FF2B5EF4-FFF2-40B4-BE49-F238E27FC236}">
                <a16:creationId xmlns:a16="http://schemas.microsoft.com/office/drawing/2014/main" id="{14609BEC-41BA-4EB5-AE98-713076F43A9D}"/>
              </a:ext>
            </a:extLst>
          </p:cNvPr>
          <p:cNvGraphicFramePr>
            <a:graphicFrameLocks noGrp="1"/>
          </p:cNvGraphicFramePr>
          <p:nvPr>
            <p:extLst>
              <p:ext uri="{D42A27DB-BD31-4B8C-83A1-F6EECF244321}">
                <p14:modId xmlns:p14="http://schemas.microsoft.com/office/powerpoint/2010/main" val="1266423938"/>
              </p:ext>
            </p:extLst>
          </p:nvPr>
        </p:nvGraphicFramePr>
        <p:xfrm>
          <a:off x="5791200" y="1752601"/>
          <a:ext cx="2362200" cy="4953001"/>
        </p:xfrm>
        <a:graphic>
          <a:graphicData uri="http://schemas.openxmlformats.org/drawingml/2006/table">
            <a:tbl>
              <a:tblPr/>
              <a:tblGrid>
                <a:gridCol w="2362200">
                  <a:extLst>
                    <a:ext uri="{9D8B030D-6E8A-4147-A177-3AD203B41FA5}">
                      <a16:colId xmlns:a16="http://schemas.microsoft.com/office/drawing/2014/main" val="2038113244"/>
                    </a:ext>
                  </a:extLst>
                </a:gridCol>
              </a:tblGrid>
              <a:tr h="6715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Partition 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15034003"/>
                  </a:ext>
                </a:extLst>
              </a:tr>
              <a:tr h="18446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Partition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8856"/>
                    </a:solidFill>
                  </a:tcPr>
                </a:tc>
                <a:extLst>
                  <a:ext uri="{0D108BD9-81ED-4DB2-BD59-A6C34878D82A}">
                    <a16:rowId xmlns:a16="http://schemas.microsoft.com/office/drawing/2014/main" val="495221952"/>
                  </a:ext>
                </a:extLst>
              </a:tr>
              <a:tr h="9509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Partition 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73E3"/>
                    </a:solidFill>
                  </a:tcPr>
                </a:tc>
                <a:extLst>
                  <a:ext uri="{0D108BD9-81ED-4DB2-BD59-A6C34878D82A}">
                    <a16:rowId xmlns:a16="http://schemas.microsoft.com/office/drawing/2014/main" val="3138442260"/>
                  </a:ext>
                </a:extLst>
              </a:tr>
              <a:tr h="815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Partition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480578634"/>
                  </a:ext>
                </a:extLst>
              </a:tr>
              <a:tr h="6699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3016976729"/>
                  </a:ext>
                </a:extLst>
              </a:tr>
            </a:tbl>
          </a:graphicData>
        </a:graphic>
      </p:graphicFrame>
      <p:sp>
        <p:nvSpPr>
          <p:cNvPr id="23568" name="Rectangle 18">
            <a:extLst>
              <a:ext uri="{FF2B5EF4-FFF2-40B4-BE49-F238E27FC236}">
                <a16:creationId xmlns:a16="http://schemas.microsoft.com/office/drawing/2014/main" id="{42D9B127-02F6-4A38-8167-3E3E4EA4D500}"/>
              </a:ext>
            </a:extLst>
          </p:cNvPr>
          <p:cNvSpPr>
            <a:spLocks noChangeArrowheads="1"/>
          </p:cNvSpPr>
          <p:nvPr/>
        </p:nvSpPr>
        <p:spPr bwMode="auto">
          <a:xfrm>
            <a:off x="4343400" y="27432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3569" name="Rectangle 19">
            <a:extLst>
              <a:ext uri="{FF2B5EF4-FFF2-40B4-BE49-F238E27FC236}">
                <a16:creationId xmlns:a16="http://schemas.microsoft.com/office/drawing/2014/main" id="{3EFDA121-E007-42E3-B4AE-059E56CEDE4B}"/>
              </a:ext>
            </a:extLst>
          </p:cNvPr>
          <p:cNvSpPr>
            <a:spLocks noChangeArrowheads="1"/>
          </p:cNvSpPr>
          <p:nvPr/>
        </p:nvSpPr>
        <p:spPr bwMode="auto">
          <a:xfrm>
            <a:off x="3962400" y="27432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3570" name="Rectangle 20">
            <a:extLst>
              <a:ext uri="{FF2B5EF4-FFF2-40B4-BE49-F238E27FC236}">
                <a16:creationId xmlns:a16="http://schemas.microsoft.com/office/drawing/2014/main" id="{B1A66CF8-1FAC-4625-A9BD-43A992D405D0}"/>
              </a:ext>
            </a:extLst>
          </p:cNvPr>
          <p:cNvSpPr>
            <a:spLocks noChangeArrowheads="1"/>
          </p:cNvSpPr>
          <p:nvPr/>
        </p:nvSpPr>
        <p:spPr bwMode="auto">
          <a:xfrm>
            <a:off x="3581400" y="27432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3571" name="Rectangle 21">
            <a:extLst>
              <a:ext uri="{FF2B5EF4-FFF2-40B4-BE49-F238E27FC236}">
                <a16:creationId xmlns:a16="http://schemas.microsoft.com/office/drawing/2014/main" id="{B3BF6F6A-F36E-44F1-AB5B-4073BD519A83}"/>
              </a:ext>
            </a:extLst>
          </p:cNvPr>
          <p:cNvSpPr>
            <a:spLocks noChangeArrowheads="1"/>
          </p:cNvSpPr>
          <p:nvPr/>
        </p:nvSpPr>
        <p:spPr bwMode="auto">
          <a:xfrm>
            <a:off x="3200400" y="27432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3572" name="Rectangle 22">
            <a:extLst>
              <a:ext uri="{FF2B5EF4-FFF2-40B4-BE49-F238E27FC236}">
                <a16:creationId xmlns:a16="http://schemas.microsoft.com/office/drawing/2014/main" id="{99701EAA-03CF-4427-A993-735EA8B277AB}"/>
              </a:ext>
            </a:extLst>
          </p:cNvPr>
          <p:cNvSpPr>
            <a:spLocks noChangeArrowheads="1"/>
          </p:cNvSpPr>
          <p:nvPr/>
        </p:nvSpPr>
        <p:spPr bwMode="auto">
          <a:xfrm>
            <a:off x="4419600" y="1828800"/>
            <a:ext cx="3048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3573" name="Line 23">
            <a:extLst>
              <a:ext uri="{FF2B5EF4-FFF2-40B4-BE49-F238E27FC236}">
                <a16:creationId xmlns:a16="http://schemas.microsoft.com/office/drawing/2014/main" id="{BA8FCD12-B547-4A5D-8399-EBC63A25756E}"/>
              </a:ext>
            </a:extLst>
          </p:cNvPr>
          <p:cNvSpPr>
            <a:spLocks noChangeShapeType="1"/>
          </p:cNvSpPr>
          <p:nvPr/>
        </p:nvSpPr>
        <p:spPr bwMode="auto">
          <a:xfrm>
            <a:off x="4724400" y="2057400"/>
            <a:ext cx="1066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4" name="Line 24">
            <a:extLst>
              <a:ext uri="{FF2B5EF4-FFF2-40B4-BE49-F238E27FC236}">
                <a16:creationId xmlns:a16="http://schemas.microsoft.com/office/drawing/2014/main" id="{A0C04A35-FDC4-47A6-8B5F-E6955AC8D8E6}"/>
              </a:ext>
            </a:extLst>
          </p:cNvPr>
          <p:cNvSpPr>
            <a:spLocks noChangeShapeType="1"/>
          </p:cNvSpPr>
          <p:nvPr/>
        </p:nvSpPr>
        <p:spPr bwMode="auto">
          <a:xfrm>
            <a:off x="4719639" y="2967038"/>
            <a:ext cx="1069975"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5" name="Line 25">
            <a:extLst>
              <a:ext uri="{FF2B5EF4-FFF2-40B4-BE49-F238E27FC236}">
                <a16:creationId xmlns:a16="http://schemas.microsoft.com/office/drawing/2014/main" id="{EB3113B7-F763-4E18-A86A-FF8C05CD963A}"/>
              </a:ext>
            </a:extLst>
          </p:cNvPr>
          <p:cNvSpPr>
            <a:spLocks noChangeShapeType="1"/>
          </p:cNvSpPr>
          <p:nvPr/>
        </p:nvSpPr>
        <p:spPr bwMode="auto">
          <a:xfrm>
            <a:off x="4724400" y="5638800"/>
            <a:ext cx="1066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6" name="Rectangle 26">
            <a:extLst>
              <a:ext uri="{FF2B5EF4-FFF2-40B4-BE49-F238E27FC236}">
                <a16:creationId xmlns:a16="http://schemas.microsoft.com/office/drawing/2014/main" id="{C0F5915C-A919-496C-929D-C92DF8ABD4DD}"/>
              </a:ext>
            </a:extLst>
          </p:cNvPr>
          <p:cNvSpPr>
            <a:spLocks noChangeArrowheads="1"/>
          </p:cNvSpPr>
          <p:nvPr/>
        </p:nvSpPr>
        <p:spPr bwMode="auto">
          <a:xfrm>
            <a:off x="4343400" y="54102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3577" name="Rectangle 27">
            <a:extLst>
              <a:ext uri="{FF2B5EF4-FFF2-40B4-BE49-F238E27FC236}">
                <a16:creationId xmlns:a16="http://schemas.microsoft.com/office/drawing/2014/main" id="{B44879FC-7384-4B68-A1BC-7EC9A0F5E7F9}"/>
              </a:ext>
            </a:extLst>
          </p:cNvPr>
          <p:cNvSpPr>
            <a:spLocks noChangeArrowheads="1"/>
          </p:cNvSpPr>
          <p:nvPr/>
        </p:nvSpPr>
        <p:spPr bwMode="auto">
          <a:xfrm>
            <a:off x="3962400" y="54102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3578" name="Rectangle 28">
            <a:extLst>
              <a:ext uri="{FF2B5EF4-FFF2-40B4-BE49-F238E27FC236}">
                <a16:creationId xmlns:a16="http://schemas.microsoft.com/office/drawing/2014/main" id="{EB494548-51B0-4B3E-9F87-8832EB14E2F1}"/>
              </a:ext>
            </a:extLst>
          </p:cNvPr>
          <p:cNvSpPr>
            <a:spLocks noChangeArrowheads="1"/>
          </p:cNvSpPr>
          <p:nvPr/>
        </p:nvSpPr>
        <p:spPr bwMode="auto">
          <a:xfrm>
            <a:off x="3581400" y="54102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3579" name="Rectangle 29">
            <a:extLst>
              <a:ext uri="{FF2B5EF4-FFF2-40B4-BE49-F238E27FC236}">
                <a16:creationId xmlns:a16="http://schemas.microsoft.com/office/drawing/2014/main" id="{30B8B9F3-902D-4552-8B8A-3C5179D548C0}"/>
              </a:ext>
            </a:extLst>
          </p:cNvPr>
          <p:cNvSpPr>
            <a:spLocks noChangeArrowheads="1"/>
          </p:cNvSpPr>
          <p:nvPr/>
        </p:nvSpPr>
        <p:spPr bwMode="auto">
          <a:xfrm>
            <a:off x="1752600" y="304801"/>
            <a:ext cx="8686800" cy="715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MFT</a:t>
            </a:r>
          </a:p>
        </p:txBody>
      </p:sp>
      <p:sp>
        <p:nvSpPr>
          <p:cNvPr id="23580" name="Text Box 30">
            <a:extLst>
              <a:ext uri="{FF2B5EF4-FFF2-40B4-BE49-F238E27FC236}">
                <a16:creationId xmlns:a16="http://schemas.microsoft.com/office/drawing/2014/main" id="{DDC49CEF-A714-439A-85CB-3A9066DBC649}"/>
              </a:ext>
            </a:extLst>
          </p:cNvPr>
          <p:cNvSpPr txBox="1">
            <a:spLocks noChangeArrowheads="1"/>
          </p:cNvSpPr>
          <p:nvPr/>
        </p:nvSpPr>
        <p:spPr bwMode="auto">
          <a:xfrm>
            <a:off x="8229600" y="1828800"/>
            <a:ext cx="1143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3600"/>
              <a:t>100 K</a:t>
            </a:r>
          </a:p>
        </p:txBody>
      </p:sp>
      <p:sp>
        <p:nvSpPr>
          <p:cNvPr id="23581" name="Text Box 31">
            <a:extLst>
              <a:ext uri="{FF2B5EF4-FFF2-40B4-BE49-F238E27FC236}">
                <a16:creationId xmlns:a16="http://schemas.microsoft.com/office/drawing/2014/main" id="{F9D1CC3A-FD4A-4657-BAE3-99E4E2E89A77}"/>
              </a:ext>
            </a:extLst>
          </p:cNvPr>
          <p:cNvSpPr txBox="1">
            <a:spLocks noChangeArrowheads="1"/>
          </p:cNvSpPr>
          <p:nvPr/>
        </p:nvSpPr>
        <p:spPr bwMode="auto">
          <a:xfrm>
            <a:off x="8229600" y="3124200"/>
            <a:ext cx="1143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3600"/>
              <a:t>300 K</a:t>
            </a:r>
          </a:p>
        </p:txBody>
      </p:sp>
      <p:sp>
        <p:nvSpPr>
          <p:cNvPr id="23582" name="Text Box 32">
            <a:extLst>
              <a:ext uri="{FF2B5EF4-FFF2-40B4-BE49-F238E27FC236}">
                <a16:creationId xmlns:a16="http://schemas.microsoft.com/office/drawing/2014/main" id="{26D6B7B1-76D8-4242-9436-BB1C91612828}"/>
              </a:ext>
            </a:extLst>
          </p:cNvPr>
          <p:cNvSpPr txBox="1">
            <a:spLocks noChangeArrowheads="1"/>
          </p:cNvSpPr>
          <p:nvPr/>
        </p:nvSpPr>
        <p:spPr bwMode="auto">
          <a:xfrm>
            <a:off x="8229600" y="4572000"/>
            <a:ext cx="1143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3600"/>
              <a:t>200 K</a:t>
            </a:r>
          </a:p>
        </p:txBody>
      </p:sp>
      <p:sp>
        <p:nvSpPr>
          <p:cNvPr id="23583" name="Text Box 33">
            <a:extLst>
              <a:ext uri="{FF2B5EF4-FFF2-40B4-BE49-F238E27FC236}">
                <a16:creationId xmlns:a16="http://schemas.microsoft.com/office/drawing/2014/main" id="{2B328449-612E-4AB4-A53C-4703DF187D93}"/>
              </a:ext>
            </a:extLst>
          </p:cNvPr>
          <p:cNvSpPr txBox="1">
            <a:spLocks noChangeArrowheads="1"/>
          </p:cNvSpPr>
          <p:nvPr/>
        </p:nvSpPr>
        <p:spPr bwMode="auto">
          <a:xfrm>
            <a:off x="8229600" y="5410200"/>
            <a:ext cx="1143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3600"/>
              <a:t>150 K</a:t>
            </a:r>
          </a:p>
        </p:txBody>
      </p:sp>
      <p:sp>
        <p:nvSpPr>
          <p:cNvPr id="23584" name="Text Box 34">
            <a:extLst>
              <a:ext uri="{FF2B5EF4-FFF2-40B4-BE49-F238E27FC236}">
                <a16:creationId xmlns:a16="http://schemas.microsoft.com/office/drawing/2014/main" id="{9DC6008A-19D9-44CE-8637-ED7E73526101}"/>
              </a:ext>
            </a:extLst>
          </p:cNvPr>
          <p:cNvSpPr txBox="1">
            <a:spLocks noChangeArrowheads="1"/>
          </p:cNvSpPr>
          <p:nvPr/>
        </p:nvSpPr>
        <p:spPr bwMode="auto">
          <a:xfrm>
            <a:off x="1524000" y="3352801"/>
            <a:ext cx="1295400" cy="83099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3600"/>
              <a:t>Input Queues</a:t>
            </a:r>
          </a:p>
        </p:txBody>
      </p:sp>
      <p:sp>
        <p:nvSpPr>
          <p:cNvPr id="23585" name="Line 37">
            <a:extLst>
              <a:ext uri="{FF2B5EF4-FFF2-40B4-BE49-F238E27FC236}">
                <a16:creationId xmlns:a16="http://schemas.microsoft.com/office/drawing/2014/main" id="{D30A197B-027D-43CE-ADAE-842D7EB09BED}"/>
              </a:ext>
            </a:extLst>
          </p:cNvPr>
          <p:cNvSpPr>
            <a:spLocks noChangeShapeType="1"/>
          </p:cNvSpPr>
          <p:nvPr/>
        </p:nvSpPr>
        <p:spPr bwMode="auto">
          <a:xfrm flipH="1">
            <a:off x="2819400" y="16764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6" name="Line 38">
            <a:extLst>
              <a:ext uri="{FF2B5EF4-FFF2-40B4-BE49-F238E27FC236}">
                <a16:creationId xmlns:a16="http://schemas.microsoft.com/office/drawing/2014/main" id="{97492C00-E31F-4F9D-9A1F-18EA1A9EA53F}"/>
              </a:ext>
            </a:extLst>
          </p:cNvPr>
          <p:cNvSpPr>
            <a:spLocks noChangeShapeType="1"/>
          </p:cNvSpPr>
          <p:nvPr/>
        </p:nvSpPr>
        <p:spPr bwMode="auto">
          <a:xfrm flipH="1">
            <a:off x="2819400" y="60198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7" name="Line 39">
            <a:extLst>
              <a:ext uri="{FF2B5EF4-FFF2-40B4-BE49-F238E27FC236}">
                <a16:creationId xmlns:a16="http://schemas.microsoft.com/office/drawing/2014/main" id="{33E321D6-F584-44A0-B0B2-9131F816B4F4}"/>
              </a:ext>
            </a:extLst>
          </p:cNvPr>
          <p:cNvSpPr>
            <a:spLocks noChangeShapeType="1"/>
          </p:cNvSpPr>
          <p:nvPr/>
        </p:nvSpPr>
        <p:spPr bwMode="auto">
          <a:xfrm>
            <a:off x="2819400" y="1676400"/>
            <a:ext cx="0" cy="434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E653C1AB-4AFD-4C6C-B96D-61EF5894047D}"/>
              </a:ext>
            </a:extLst>
          </p:cNvPr>
          <p:cNvSpPr>
            <a:spLocks noChangeArrowheads="1"/>
          </p:cNvSpPr>
          <p:nvPr/>
        </p:nvSpPr>
        <p:spPr bwMode="auto">
          <a:xfrm>
            <a:off x="1981200" y="2286000"/>
            <a:ext cx="8382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0000"/>
              </a:spcBef>
              <a:buClr>
                <a:srgbClr val="FFFF66"/>
              </a:buClr>
              <a:buFont typeface="Wingdings" panose="05000000000000000000" pitchFamily="2" charset="2"/>
              <a:buChar char="§"/>
            </a:pPr>
            <a:r>
              <a:rPr lang="en-US" altLang="en-US" sz="4400"/>
              <a:t>Potential for wasted memory space—an empty partition but no process in the associated queue</a:t>
            </a:r>
          </a:p>
          <a:p>
            <a:pPr eaLnBrk="1" hangingPunct="1">
              <a:spcBef>
                <a:spcPct val="50000"/>
              </a:spcBef>
              <a:buClr>
                <a:srgbClr val="FFFF66"/>
              </a:buClr>
              <a:buFont typeface="Wingdings" panose="05000000000000000000" pitchFamily="2" charset="2"/>
              <a:buChar char="§"/>
            </a:pPr>
            <a:r>
              <a:rPr lang="en-US" altLang="en-US" sz="4400"/>
              <a:t>Load-time address binding</a:t>
            </a:r>
          </a:p>
        </p:txBody>
      </p:sp>
      <p:sp>
        <p:nvSpPr>
          <p:cNvPr id="24579" name="Rectangle 6">
            <a:extLst>
              <a:ext uri="{FF2B5EF4-FFF2-40B4-BE49-F238E27FC236}">
                <a16:creationId xmlns:a16="http://schemas.microsoft.com/office/drawing/2014/main" id="{AC43825A-7850-4063-A9E6-C127378CDA94}"/>
              </a:ext>
            </a:extLst>
          </p:cNvPr>
          <p:cNvSpPr>
            <a:spLocks noChangeArrowheads="1"/>
          </p:cNvSpPr>
          <p:nvPr/>
        </p:nvSpPr>
        <p:spPr bwMode="auto">
          <a:xfrm>
            <a:off x="1676400" y="274638"/>
            <a:ext cx="8839200"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MFT With Multiple Input Queues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78FADFE-3B3E-4C11-A7DF-CC950EAE9D4E}"/>
              </a:ext>
            </a:extLst>
          </p:cNvPr>
          <p:cNvSpPr>
            <a:spLocks noChangeArrowheads="1"/>
          </p:cNvSpPr>
          <p:nvPr/>
        </p:nvSpPr>
        <p:spPr bwMode="auto">
          <a:xfrm>
            <a:off x="1981200" y="2057400"/>
            <a:ext cx="8458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FF66"/>
              </a:buClr>
              <a:buFont typeface="Wingdings" panose="05000000000000000000" pitchFamily="2" charset="2"/>
              <a:buChar char="§"/>
            </a:pPr>
            <a:r>
              <a:rPr lang="en-US" altLang="en-US" sz="4400"/>
              <a:t>Single queue for all partitions</a:t>
            </a:r>
          </a:p>
          <a:p>
            <a:pPr lvl="1" eaLnBrk="1" hangingPunct="1">
              <a:lnSpc>
                <a:spcPct val="90000"/>
              </a:lnSpc>
              <a:spcBef>
                <a:spcPct val="35000"/>
              </a:spcBef>
              <a:buClr>
                <a:srgbClr val="FFFF66"/>
              </a:buClr>
              <a:buFont typeface="Wingdings" panose="05000000000000000000" pitchFamily="2" charset="2"/>
              <a:buChar char="§"/>
            </a:pPr>
            <a:r>
              <a:rPr lang="en-US" altLang="en-US" sz="4400"/>
              <a:t>Search the queue for a process when a partition becomes empty </a:t>
            </a:r>
          </a:p>
          <a:p>
            <a:pPr lvl="1" eaLnBrk="1" hangingPunct="1">
              <a:lnSpc>
                <a:spcPct val="90000"/>
              </a:lnSpc>
              <a:spcBef>
                <a:spcPct val="35000"/>
              </a:spcBef>
              <a:buClr>
                <a:srgbClr val="FFFF66"/>
              </a:buClr>
              <a:buFont typeface="Wingdings" panose="05000000000000000000" pitchFamily="2" charset="2"/>
              <a:buChar char="§"/>
            </a:pPr>
            <a:r>
              <a:rPr lang="en-US" altLang="en-US" sz="4400" i="1"/>
              <a:t>First-fit</a:t>
            </a:r>
            <a:r>
              <a:rPr lang="en-US" altLang="en-US" sz="4400"/>
              <a:t>, </a:t>
            </a:r>
            <a:r>
              <a:rPr lang="en-US" altLang="en-US" sz="4400" i="1"/>
              <a:t>best-fit</a:t>
            </a:r>
            <a:r>
              <a:rPr lang="en-US" altLang="en-US" sz="4400"/>
              <a:t>, </a:t>
            </a:r>
            <a:r>
              <a:rPr lang="en-US" altLang="en-US" sz="4400" i="1"/>
              <a:t>worst-fit</a:t>
            </a:r>
            <a:r>
              <a:rPr lang="en-US" altLang="en-US" sz="4400"/>
              <a:t> space allocation algorithms</a:t>
            </a:r>
            <a:endParaRPr lang="en-US" altLang="en-US" sz="4400" i="1"/>
          </a:p>
        </p:txBody>
      </p:sp>
      <p:sp>
        <p:nvSpPr>
          <p:cNvPr id="25603" name="Rectangle 3">
            <a:extLst>
              <a:ext uri="{FF2B5EF4-FFF2-40B4-BE49-F238E27FC236}">
                <a16:creationId xmlns:a16="http://schemas.microsoft.com/office/drawing/2014/main" id="{901A3E2E-7DFE-4A9E-8E4A-30E8209DA302}"/>
              </a:ext>
            </a:extLst>
          </p:cNvPr>
          <p:cNvSpPr>
            <a:spLocks noChangeArrowheads="1"/>
          </p:cNvSpPr>
          <p:nvPr/>
        </p:nvSpPr>
        <p:spPr bwMode="auto">
          <a:xfrm>
            <a:off x="1676400" y="152400"/>
            <a:ext cx="8839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dirty="0">
                <a:latin typeface="Arial Black" panose="020B0A04020102020204" pitchFamily="34" charset="0"/>
              </a:rPr>
              <a:t>MFT With Single Input Queue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516" name="Group 4">
            <a:extLst>
              <a:ext uri="{FF2B5EF4-FFF2-40B4-BE49-F238E27FC236}">
                <a16:creationId xmlns:a16="http://schemas.microsoft.com/office/drawing/2014/main" id="{3DF9516C-93F8-47B5-AF96-EB4809B72655}"/>
              </a:ext>
            </a:extLst>
          </p:cNvPr>
          <p:cNvGraphicFramePr>
            <a:graphicFrameLocks noGrp="1"/>
          </p:cNvGraphicFramePr>
          <p:nvPr>
            <p:extLst>
              <p:ext uri="{D42A27DB-BD31-4B8C-83A1-F6EECF244321}">
                <p14:modId xmlns:p14="http://schemas.microsoft.com/office/powerpoint/2010/main" val="3584863934"/>
              </p:ext>
            </p:extLst>
          </p:nvPr>
        </p:nvGraphicFramePr>
        <p:xfrm>
          <a:off x="6553200" y="1752601"/>
          <a:ext cx="2362200" cy="4953001"/>
        </p:xfrm>
        <a:graphic>
          <a:graphicData uri="http://schemas.openxmlformats.org/drawingml/2006/table">
            <a:tbl>
              <a:tblPr/>
              <a:tblGrid>
                <a:gridCol w="2362200">
                  <a:extLst>
                    <a:ext uri="{9D8B030D-6E8A-4147-A177-3AD203B41FA5}">
                      <a16:colId xmlns:a16="http://schemas.microsoft.com/office/drawing/2014/main" val="2510171284"/>
                    </a:ext>
                  </a:extLst>
                </a:gridCol>
              </a:tblGrid>
              <a:tr h="6715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Partition 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32518067"/>
                  </a:ext>
                </a:extLst>
              </a:tr>
              <a:tr h="18446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Partition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8856"/>
                    </a:solidFill>
                  </a:tcPr>
                </a:tc>
                <a:extLst>
                  <a:ext uri="{0D108BD9-81ED-4DB2-BD59-A6C34878D82A}">
                    <a16:rowId xmlns:a16="http://schemas.microsoft.com/office/drawing/2014/main" val="273744315"/>
                  </a:ext>
                </a:extLst>
              </a:tr>
              <a:tr h="9509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Partition 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73E3"/>
                    </a:solidFill>
                  </a:tcPr>
                </a:tc>
                <a:extLst>
                  <a:ext uri="{0D108BD9-81ED-4DB2-BD59-A6C34878D82A}">
                    <a16:rowId xmlns:a16="http://schemas.microsoft.com/office/drawing/2014/main" val="1638380792"/>
                  </a:ext>
                </a:extLst>
              </a:tr>
              <a:tr h="815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Partition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351391203"/>
                  </a:ext>
                </a:extLst>
              </a:tr>
              <a:tr h="6699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OS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327220717"/>
                  </a:ext>
                </a:extLst>
              </a:tr>
            </a:tbl>
          </a:graphicData>
        </a:graphic>
      </p:graphicFrame>
      <p:sp>
        <p:nvSpPr>
          <p:cNvPr id="26640" name="Rectangle 18">
            <a:extLst>
              <a:ext uri="{FF2B5EF4-FFF2-40B4-BE49-F238E27FC236}">
                <a16:creationId xmlns:a16="http://schemas.microsoft.com/office/drawing/2014/main" id="{8F60E5AA-AFE6-4FC1-B56C-BBF4D28751ED}"/>
              </a:ext>
            </a:extLst>
          </p:cNvPr>
          <p:cNvSpPr>
            <a:spLocks noChangeArrowheads="1"/>
          </p:cNvSpPr>
          <p:nvPr/>
        </p:nvSpPr>
        <p:spPr bwMode="auto">
          <a:xfrm>
            <a:off x="4495800" y="38100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6641" name="Rectangle 19">
            <a:extLst>
              <a:ext uri="{FF2B5EF4-FFF2-40B4-BE49-F238E27FC236}">
                <a16:creationId xmlns:a16="http://schemas.microsoft.com/office/drawing/2014/main" id="{29475BA5-5B7E-4CDD-A76A-42AD2B313E6F}"/>
              </a:ext>
            </a:extLst>
          </p:cNvPr>
          <p:cNvSpPr>
            <a:spLocks noChangeArrowheads="1"/>
          </p:cNvSpPr>
          <p:nvPr/>
        </p:nvSpPr>
        <p:spPr bwMode="auto">
          <a:xfrm>
            <a:off x="4114800" y="38100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6642" name="Rectangle 20">
            <a:extLst>
              <a:ext uri="{FF2B5EF4-FFF2-40B4-BE49-F238E27FC236}">
                <a16:creationId xmlns:a16="http://schemas.microsoft.com/office/drawing/2014/main" id="{5DF37B52-21B6-41BC-812B-86249B646BAC}"/>
              </a:ext>
            </a:extLst>
          </p:cNvPr>
          <p:cNvSpPr>
            <a:spLocks noChangeArrowheads="1"/>
          </p:cNvSpPr>
          <p:nvPr/>
        </p:nvSpPr>
        <p:spPr bwMode="auto">
          <a:xfrm>
            <a:off x="3733800" y="38100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6643" name="Rectangle 21">
            <a:extLst>
              <a:ext uri="{FF2B5EF4-FFF2-40B4-BE49-F238E27FC236}">
                <a16:creationId xmlns:a16="http://schemas.microsoft.com/office/drawing/2014/main" id="{16C04154-A49B-4684-903B-D23A77E59F69}"/>
              </a:ext>
            </a:extLst>
          </p:cNvPr>
          <p:cNvSpPr>
            <a:spLocks noChangeArrowheads="1"/>
          </p:cNvSpPr>
          <p:nvPr/>
        </p:nvSpPr>
        <p:spPr bwMode="auto">
          <a:xfrm>
            <a:off x="3352800" y="38100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6644" name="Line 25">
            <a:extLst>
              <a:ext uri="{FF2B5EF4-FFF2-40B4-BE49-F238E27FC236}">
                <a16:creationId xmlns:a16="http://schemas.microsoft.com/office/drawing/2014/main" id="{C0000F5C-70A4-45A3-9F82-F76B302C2A71}"/>
              </a:ext>
            </a:extLst>
          </p:cNvPr>
          <p:cNvSpPr>
            <a:spLocks noChangeShapeType="1"/>
          </p:cNvSpPr>
          <p:nvPr/>
        </p:nvSpPr>
        <p:spPr bwMode="auto">
          <a:xfrm>
            <a:off x="5715000" y="2057400"/>
            <a:ext cx="8382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5" name="Rectangle 26">
            <a:extLst>
              <a:ext uri="{FF2B5EF4-FFF2-40B4-BE49-F238E27FC236}">
                <a16:creationId xmlns:a16="http://schemas.microsoft.com/office/drawing/2014/main" id="{D3CFEAC5-C4DC-4F9E-A96F-FBB05E28D596}"/>
              </a:ext>
            </a:extLst>
          </p:cNvPr>
          <p:cNvSpPr>
            <a:spLocks noChangeArrowheads="1"/>
          </p:cNvSpPr>
          <p:nvPr/>
        </p:nvSpPr>
        <p:spPr bwMode="auto">
          <a:xfrm>
            <a:off x="2971800" y="38100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6646" name="Rectangle 27">
            <a:extLst>
              <a:ext uri="{FF2B5EF4-FFF2-40B4-BE49-F238E27FC236}">
                <a16:creationId xmlns:a16="http://schemas.microsoft.com/office/drawing/2014/main" id="{63F4D5F0-D2F9-48EB-B77E-FD1A2A7BA731}"/>
              </a:ext>
            </a:extLst>
          </p:cNvPr>
          <p:cNvSpPr>
            <a:spLocks noChangeArrowheads="1"/>
          </p:cNvSpPr>
          <p:nvPr/>
        </p:nvSpPr>
        <p:spPr bwMode="auto">
          <a:xfrm>
            <a:off x="2590800" y="38100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6647" name="Rectangle 28">
            <a:extLst>
              <a:ext uri="{FF2B5EF4-FFF2-40B4-BE49-F238E27FC236}">
                <a16:creationId xmlns:a16="http://schemas.microsoft.com/office/drawing/2014/main" id="{E15CE8BD-A2A2-4F46-AAD6-9E45DFE94407}"/>
              </a:ext>
            </a:extLst>
          </p:cNvPr>
          <p:cNvSpPr>
            <a:spLocks noChangeArrowheads="1"/>
          </p:cNvSpPr>
          <p:nvPr/>
        </p:nvSpPr>
        <p:spPr bwMode="auto">
          <a:xfrm>
            <a:off x="2209800" y="38100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26648" name="Line 30">
            <a:extLst>
              <a:ext uri="{FF2B5EF4-FFF2-40B4-BE49-F238E27FC236}">
                <a16:creationId xmlns:a16="http://schemas.microsoft.com/office/drawing/2014/main" id="{8FD35C9E-5EE0-4AA6-BC7B-D934C2B3637D}"/>
              </a:ext>
            </a:extLst>
          </p:cNvPr>
          <p:cNvSpPr>
            <a:spLocks noChangeShapeType="1"/>
          </p:cNvSpPr>
          <p:nvPr/>
        </p:nvSpPr>
        <p:spPr bwMode="auto">
          <a:xfrm>
            <a:off x="5715000" y="3352800"/>
            <a:ext cx="8382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9" name="Line 31">
            <a:extLst>
              <a:ext uri="{FF2B5EF4-FFF2-40B4-BE49-F238E27FC236}">
                <a16:creationId xmlns:a16="http://schemas.microsoft.com/office/drawing/2014/main" id="{5B326C6E-C96F-4824-A978-5942ABD574A0}"/>
              </a:ext>
            </a:extLst>
          </p:cNvPr>
          <p:cNvSpPr>
            <a:spLocks noChangeShapeType="1"/>
          </p:cNvSpPr>
          <p:nvPr/>
        </p:nvSpPr>
        <p:spPr bwMode="auto">
          <a:xfrm>
            <a:off x="5715000" y="4724400"/>
            <a:ext cx="8382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Line 32">
            <a:extLst>
              <a:ext uri="{FF2B5EF4-FFF2-40B4-BE49-F238E27FC236}">
                <a16:creationId xmlns:a16="http://schemas.microsoft.com/office/drawing/2014/main" id="{413676E0-65A0-4953-8084-49DBAD1E057F}"/>
              </a:ext>
            </a:extLst>
          </p:cNvPr>
          <p:cNvSpPr>
            <a:spLocks noChangeShapeType="1"/>
          </p:cNvSpPr>
          <p:nvPr/>
        </p:nvSpPr>
        <p:spPr bwMode="auto">
          <a:xfrm>
            <a:off x="5715000" y="5638800"/>
            <a:ext cx="8382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Line 33">
            <a:extLst>
              <a:ext uri="{FF2B5EF4-FFF2-40B4-BE49-F238E27FC236}">
                <a16:creationId xmlns:a16="http://schemas.microsoft.com/office/drawing/2014/main" id="{71A89C1D-E90A-47CC-BC9C-79B963C6D04E}"/>
              </a:ext>
            </a:extLst>
          </p:cNvPr>
          <p:cNvSpPr>
            <a:spLocks noChangeShapeType="1"/>
          </p:cNvSpPr>
          <p:nvPr/>
        </p:nvSpPr>
        <p:spPr bwMode="auto">
          <a:xfrm>
            <a:off x="5715000" y="2057400"/>
            <a:ext cx="0" cy="3581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Line 35">
            <a:extLst>
              <a:ext uri="{FF2B5EF4-FFF2-40B4-BE49-F238E27FC236}">
                <a16:creationId xmlns:a16="http://schemas.microsoft.com/office/drawing/2014/main" id="{2458D95A-C706-448E-AA06-8430F71F030B}"/>
              </a:ext>
            </a:extLst>
          </p:cNvPr>
          <p:cNvSpPr>
            <a:spLocks noChangeShapeType="1"/>
          </p:cNvSpPr>
          <p:nvPr/>
        </p:nvSpPr>
        <p:spPr bwMode="auto">
          <a:xfrm>
            <a:off x="4876800" y="4038600"/>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Text Box 36">
            <a:extLst>
              <a:ext uri="{FF2B5EF4-FFF2-40B4-BE49-F238E27FC236}">
                <a16:creationId xmlns:a16="http://schemas.microsoft.com/office/drawing/2014/main" id="{7D21ADFA-6A79-4D1A-A62E-A063812DC70E}"/>
              </a:ext>
            </a:extLst>
          </p:cNvPr>
          <p:cNvSpPr txBox="1">
            <a:spLocks noChangeArrowheads="1"/>
          </p:cNvSpPr>
          <p:nvPr/>
        </p:nvSpPr>
        <p:spPr bwMode="auto">
          <a:xfrm>
            <a:off x="8915400" y="1752600"/>
            <a:ext cx="1143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3600"/>
              <a:t>100 K</a:t>
            </a:r>
          </a:p>
        </p:txBody>
      </p:sp>
      <p:sp>
        <p:nvSpPr>
          <p:cNvPr id="26654" name="Text Box 37">
            <a:extLst>
              <a:ext uri="{FF2B5EF4-FFF2-40B4-BE49-F238E27FC236}">
                <a16:creationId xmlns:a16="http://schemas.microsoft.com/office/drawing/2014/main" id="{1E56639E-BF99-42EF-8D7D-27807223CD22}"/>
              </a:ext>
            </a:extLst>
          </p:cNvPr>
          <p:cNvSpPr txBox="1">
            <a:spLocks noChangeArrowheads="1"/>
          </p:cNvSpPr>
          <p:nvPr/>
        </p:nvSpPr>
        <p:spPr bwMode="auto">
          <a:xfrm>
            <a:off x="8915400" y="3048000"/>
            <a:ext cx="1143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3600"/>
              <a:t>300 K</a:t>
            </a:r>
          </a:p>
        </p:txBody>
      </p:sp>
      <p:sp>
        <p:nvSpPr>
          <p:cNvPr id="26655" name="Text Box 38">
            <a:extLst>
              <a:ext uri="{FF2B5EF4-FFF2-40B4-BE49-F238E27FC236}">
                <a16:creationId xmlns:a16="http://schemas.microsoft.com/office/drawing/2014/main" id="{A40735DF-280E-4EC1-9077-1CA84C005E09}"/>
              </a:ext>
            </a:extLst>
          </p:cNvPr>
          <p:cNvSpPr txBox="1">
            <a:spLocks noChangeArrowheads="1"/>
          </p:cNvSpPr>
          <p:nvPr/>
        </p:nvSpPr>
        <p:spPr bwMode="auto">
          <a:xfrm>
            <a:off x="8915400" y="4495800"/>
            <a:ext cx="1143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3600"/>
              <a:t>200 K</a:t>
            </a:r>
          </a:p>
        </p:txBody>
      </p:sp>
      <p:sp>
        <p:nvSpPr>
          <p:cNvPr id="26656" name="Text Box 39">
            <a:extLst>
              <a:ext uri="{FF2B5EF4-FFF2-40B4-BE49-F238E27FC236}">
                <a16:creationId xmlns:a16="http://schemas.microsoft.com/office/drawing/2014/main" id="{00C92B9A-F968-4C32-8B9B-0B9A0BEA8276}"/>
              </a:ext>
            </a:extLst>
          </p:cNvPr>
          <p:cNvSpPr txBox="1">
            <a:spLocks noChangeArrowheads="1"/>
          </p:cNvSpPr>
          <p:nvPr/>
        </p:nvSpPr>
        <p:spPr bwMode="auto">
          <a:xfrm>
            <a:off x="8915400" y="5334000"/>
            <a:ext cx="1143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3600"/>
              <a:t>150 K</a:t>
            </a:r>
          </a:p>
        </p:txBody>
      </p:sp>
      <p:sp>
        <p:nvSpPr>
          <p:cNvPr id="26657" name="Text Box 40">
            <a:extLst>
              <a:ext uri="{FF2B5EF4-FFF2-40B4-BE49-F238E27FC236}">
                <a16:creationId xmlns:a16="http://schemas.microsoft.com/office/drawing/2014/main" id="{5C8F03B7-31B0-4C42-81B4-BE3BCC475C73}"/>
              </a:ext>
            </a:extLst>
          </p:cNvPr>
          <p:cNvSpPr txBox="1">
            <a:spLocks noChangeArrowheads="1"/>
          </p:cNvSpPr>
          <p:nvPr/>
        </p:nvSpPr>
        <p:spPr bwMode="auto">
          <a:xfrm>
            <a:off x="2438400" y="4343400"/>
            <a:ext cx="22098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3600"/>
              <a:t>Input</a:t>
            </a:r>
            <a:r>
              <a:rPr lang="en-US" altLang="en-US"/>
              <a:t> Queue</a:t>
            </a:r>
          </a:p>
        </p:txBody>
      </p:sp>
      <p:sp>
        <p:nvSpPr>
          <p:cNvPr id="26658" name="Rectangle 41">
            <a:extLst>
              <a:ext uri="{FF2B5EF4-FFF2-40B4-BE49-F238E27FC236}">
                <a16:creationId xmlns:a16="http://schemas.microsoft.com/office/drawing/2014/main" id="{262872CE-4B18-49F5-BBBD-5E0F16561127}"/>
              </a:ext>
            </a:extLst>
          </p:cNvPr>
          <p:cNvSpPr>
            <a:spLocks noChangeArrowheads="1"/>
          </p:cNvSpPr>
          <p:nvPr/>
        </p:nvSpPr>
        <p:spPr bwMode="auto">
          <a:xfrm>
            <a:off x="1676400" y="152400"/>
            <a:ext cx="88392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MFT With Single Input Queue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B62B2D67-5175-4A02-983C-EDBA38A0EE7C}"/>
              </a:ext>
            </a:extLst>
          </p:cNvPr>
          <p:cNvSpPr>
            <a:spLocks noChangeArrowheads="1"/>
          </p:cNvSpPr>
          <p:nvPr/>
        </p:nvSpPr>
        <p:spPr bwMode="auto">
          <a:xfrm>
            <a:off x="1676400" y="228600"/>
            <a:ext cx="88392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cs typeface="新細明體" panose="02020500000000000000" pitchFamily="18" charset="-120"/>
              </a:rPr>
              <a:t>Purpose of Memory Management</a:t>
            </a:r>
          </a:p>
        </p:txBody>
      </p:sp>
      <p:sp>
        <p:nvSpPr>
          <p:cNvPr id="7170" name="Rectangle 2">
            <a:extLst>
              <a:ext uri="{FF2B5EF4-FFF2-40B4-BE49-F238E27FC236}">
                <a16:creationId xmlns:a16="http://schemas.microsoft.com/office/drawing/2014/main" id="{BD04A7BA-8B26-4625-B033-94B6BBA1DA57}"/>
              </a:ext>
            </a:extLst>
          </p:cNvPr>
          <p:cNvSpPr>
            <a:spLocks noChangeArrowheads="1"/>
          </p:cNvSpPr>
          <p:nvPr/>
        </p:nvSpPr>
        <p:spPr bwMode="auto">
          <a:xfrm>
            <a:off x="2362200" y="2514600"/>
            <a:ext cx="7772400"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200"/>
              </a:spcBef>
              <a:buClr>
                <a:srgbClr val="FFFF66"/>
              </a:buClr>
              <a:buFont typeface="Wingdings" panose="05000000000000000000" pitchFamily="2" charset="2"/>
              <a:buChar char=""/>
            </a:pPr>
            <a:r>
              <a:rPr lang="en-US" altLang="en-US" sz="4800" dirty="0">
                <a:solidFill>
                  <a:schemeClr val="tx1"/>
                </a:solidFill>
                <a:cs typeface="新細明體" panose="02020500000000000000" pitchFamily="18" charset="-120"/>
              </a:rPr>
              <a:t>To ensure fair, secure, orderly, and efficient use of memory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A6979-0714-4377-B894-6BE4C2D6E202}" type="slidenum">
              <a:rPr lang="en-US" smtClean="0"/>
              <a:pPr/>
              <a:t>40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39165925"/>
              </p:ext>
            </p:extLst>
          </p:nvPr>
        </p:nvGraphicFramePr>
        <p:xfrm>
          <a:off x="657771" y="1282979"/>
          <a:ext cx="2754030" cy="2194560"/>
        </p:xfrm>
        <a:graphic>
          <a:graphicData uri="http://schemas.openxmlformats.org/drawingml/2006/table">
            <a:tbl>
              <a:tblPr/>
              <a:tblGrid>
                <a:gridCol w="1377015">
                  <a:extLst>
                    <a:ext uri="{9D8B030D-6E8A-4147-A177-3AD203B41FA5}">
                      <a16:colId xmlns:a16="http://schemas.microsoft.com/office/drawing/2014/main" val="28475252"/>
                    </a:ext>
                  </a:extLst>
                </a:gridCol>
                <a:gridCol w="1377015">
                  <a:extLst>
                    <a:ext uri="{9D8B030D-6E8A-4147-A177-3AD203B41FA5}">
                      <a16:colId xmlns:a16="http://schemas.microsoft.com/office/drawing/2014/main" val="797744335"/>
                    </a:ext>
                  </a:extLst>
                </a:gridCol>
              </a:tblGrid>
              <a:tr h="0">
                <a:tc>
                  <a:txBody>
                    <a:bodyPr/>
                    <a:lstStyle/>
                    <a:p>
                      <a:pPr algn="l"/>
                      <a:r>
                        <a:rPr lang="en-US" b="0">
                          <a:effectLst/>
                          <a:latin typeface="Google Sans"/>
                        </a:rPr>
                        <a:t>Process ID</a:t>
                      </a:r>
                    </a:p>
                  </a:txBody>
                  <a:tcPr anchor="ctr">
                    <a:lnL>
                      <a:noFill/>
                    </a:lnL>
                    <a:lnR>
                      <a:noFill/>
                    </a:lnR>
                    <a:lnT>
                      <a:noFill/>
                    </a:lnT>
                    <a:lnB>
                      <a:noFill/>
                    </a:lnB>
                    <a:solidFill>
                      <a:srgbClr val="FFFFFF"/>
                    </a:solidFill>
                  </a:tcPr>
                </a:tc>
                <a:tc>
                  <a:txBody>
                    <a:bodyPr/>
                    <a:lstStyle/>
                    <a:p>
                      <a:pPr algn="l"/>
                      <a:r>
                        <a:rPr lang="en-US" b="0" dirty="0">
                          <a:effectLst/>
                          <a:latin typeface="Google Sans"/>
                        </a:rPr>
                        <a:t>Memory Size</a:t>
                      </a:r>
                    </a:p>
                  </a:txBody>
                  <a:tcPr anchor="ctr">
                    <a:lnL>
                      <a:noFill/>
                    </a:lnL>
                    <a:lnR>
                      <a:noFill/>
                    </a:lnR>
                    <a:lnT>
                      <a:noFill/>
                    </a:lnT>
                    <a:lnB>
                      <a:noFill/>
                    </a:lnB>
                    <a:solidFill>
                      <a:srgbClr val="FFFFFF"/>
                    </a:solidFill>
                  </a:tcPr>
                </a:tc>
                <a:extLst>
                  <a:ext uri="{0D108BD9-81ED-4DB2-BD59-A6C34878D82A}">
                    <a16:rowId xmlns:a16="http://schemas.microsoft.com/office/drawing/2014/main" val="2710336811"/>
                  </a:ext>
                </a:extLst>
              </a:tr>
              <a:tr h="0">
                <a:tc>
                  <a:txBody>
                    <a:bodyPr/>
                    <a:lstStyle/>
                    <a:p>
                      <a:r>
                        <a:rPr lang="en-US" b="0">
                          <a:effectLst/>
                          <a:latin typeface="Google Sans"/>
                        </a:rPr>
                        <a:t>1</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200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801516057"/>
                  </a:ext>
                </a:extLst>
              </a:tr>
              <a:tr h="0">
                <a:tc>
                  <a:txBody>
                    <a:bodyPr/>
                    <a:lstStyle/>
                    <a:p>
                      <a:r>
                        <a:rPr lang="en-US" b="0">
                          <a:effectLst/>
                          <a:latin typeface="Google Sans"/>
                        </a:rPr>
                        <a:t>2</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150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603666314"/>
                  </a:ext>
                </a:extLst>
              </a:tr>
              <a:tr h="0">
                <a:tc>
                  <a:txBody>
                    <a:bodyPr/>
                    <a:lstStyle/>
                    <a:p>
                      <a:r>
                        <a:rPr lang="en-US" b="0">
                          <a:effectLst/>
                          <a:latin typeface="Google Sans"/>
                        </a:rPr>
                        <a:t>3</a:t>
                      </a:r>
                    </a:p>
                  </a:txBody>
                  <a:tcPr marL="121920" marR="121920" marT="121920" marB="121920" anchor="ctr">
                    <a:lnL>
                      <a:noFill/>
                    </a:lnL>
                    <a:lnR>
                      <a:noFill/>
                    </a:lnR>
                    <a:lnT>
                      <a:noFill/>
                    </a:lnT>
                    <a:lnB>
                      <a:noFill/>
                    </a:lnB>
                    <a:solidFill>
                      <a:srgbClr val="FFFFFF"/>
                    </a:solidFill>
                  </a:tcPr>
                </a:tc>
                <a:tc>
                  <a:txBody>
                    <a:bodyPr/>
                    <a:lstStyle/>
                    <a:p>
                      <a:r>
                        <a:rPr lang="en-US" b="0" dirty="0">
                          <a:effectLst/>
                          <a:latin typeface="Google Sans"/>
                        </a:rPr>
                        <a:t>300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202829045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92245071"/>
              </p:ext>
            </p:extLst>
          </p:nvPr>
        </p:nvGraphicFramePr>
        <p:xfrm>
          <a:off x="7318822" y="1183990"/>
          <a:ext cx="3805860" cy="2956560"/>
        </p:xfrm>
        <a:graphic>
          <a:graphicData uri="http://schemas.openxmlformats.org/drawingml/2006/table">
            <a:tbl>
              <a:tblPr/>
              <a:tblGrid>
                <a:gridCol w="1902930">
                  <a:extLst>
                    <a:ext uri="{9D8B030D-6E8A-4147-A177-3AD203B41FA5}">
                      <a16:colId xmlns:a16="http://schemas.microsoft.com/office/drawing/2014/main" val="3226668798"/>
                    </a:ext>
                  </a:extLst>
                </a:gridCol>
                <a:gridCol w="1902930">
                  <a:extLst>
                    <a:ext uri="{9D8B030D-6E8A-4147-A177-3AD203B41FA5}">
                      <a16:colId xmlns:a16="http://schemas.microsoft.com/office/drawing/2014/main" val="277875763"/>
                    </a:ext>
                  </a:extLst>
                </a:gridCol>
              </a:tblGrid>
              <a:tr h="365760">
                <a:tc>
                  <a:txBody>
                    <a:bodyPr/>
                    <a:lstStyle/>
                    <a:p>
                      <a:pPr algn="l"/>
                      <a:r>
                        <a:rPr lang="en-US" sz="1800" b="0">
                          <a:effectLst/>
                          <a:latin typeface="Google Sans"/>
                        </a:rPr>
                        <a:t>Starting Address</a:t>
                      </a:r>
                    </a:p>
                  </a:txBody>
                  <a:tcPr anchor="ctr">
                    <a:lnL>
                      <a:noFill/>
                    </a:lnL>
                    <a:lnR>
                      <a:noFill/>
                    </a:lnR>
                    <a:lnT>
                      <a:noFill/>
                    </a:lnT>
                    <a:lnB>
                      <a:noFill/>
                    </a:lnB>
                    <a:solidFill>
                      <a:srgbClr val="FFFFFF"/>
                    </a:solidFill>
                  </a:tcPr>
                </a:tc>
                <a:tc>
                  <a:txBody>
                    <a:bodyPr/>
                    <a:lstStyle/>
                    <a:p>
                      <a:pPr algn="l"/>
                      <a:r>
                        <a:rPr lang="en-US" sz="1800" b="0">
                          <a:effectLst/>
                          <a:latin typeface="Google Sans"/>
                        </a:rPr>
                        <a:t>Size</a:t>
                      </a:r>
                    </a:p>
                  </a:txBody>
                  <a:tcPr anchor="ctr">
                    <a:lnL>
                      <a:noFill/>
                    </a:lnL>
                    <a:lnR>
                      <a:noFill/>
                    </a:lnR>
                    <a:lnT>
                      <a:noFill/>
                    </a:lnT>
                    <a:lnB>
                      <a:noFill/>
                    </a:lnB>
                    <a:solidFill>
                      <a:srgbClr val="FFFFFF"/>
                    </a:solidFill>
                  </a:tcPr>
                </a:tc>
                <a:extLst>
                  <a:ext uri="{0D108BD9-81ED-4DB2-BD59-A6C34878D82A}">
                    <a16:rowId xmlns:a16="http://schemas.microsoft.com/office/drawing/2014/main" val="2682242600"/>
                  </a:ext>
                </a:extLst>
              </a:tr>
              <a:tr h="518160">
                <a:tc>
                  <a:txBody>
                    <a:bodyPr/>
                    <a:lstStyle/>
                    <a:p>
                      <a:r>
                        <a:rPr lang="en-US" sz="1800" b="0">
                          <a:effectLst/>
                          <a:latin typeface="Google Sans"/>
                        </a:rPr>
                        <a:t>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500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236072787"/>
                  </a:ext>
                </a:extLst>
              </a:tr>
              <a:tr h="518160">
                <a:tc>
                  <a:txBody>
                    <a:bodyPr/>
                    <a:lstStyle/>
                    <a:p>
                      <a:r>
                        <a:rPr lang="en-US" sz="1800" b="0">
                          <a:effectLst/>
                          <a:latin typeface="Google Sans"/>
                        </a:rPr>
                        <a:t>500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300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99199013"/>
                  </a:ext>
                </a:extLst>
              </a:tr>
              <a:tr h="518160">
                <a:tc>
                  <a:txBody>
                    <a:bodyPr/>
                    <a:lstStyle/>
                    <a:p>
                      <a:r>
                        <a:rPr lang="en-US" sz="1800" b="0">
                          <a:effectLst/>
                          <a:latin typeface="Google Sans"/>
                        </a:rPr>
                        <a:t>800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200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800218405"/>
                  </a:ext>
                </a:extLst>
              </a:tr>
              <a:tr h="518160">
                <a:tc>
                  <a:txBody>
                    <a:bodyPr/>
                    <a:lstStyle/>
                    <a:p>
                      <a:r>
                        <a:rPr lang="en-US" sz="1800" b="0">
                          <a:effectLst/>
                          <a:latin typeface="Google Sans"/>
                        </a:rPr>
                        <a:t>1000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100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149937973"/>
                  </a:ext>
                </a:extLst>
              </a:tr>
              <a:tr h="518160">
                <a:tc>
                  <a:txBody>
                    <a:bodyPr/>
                    <a:lstStyle/>
                    <a:p>
                      <a:r>
                        <a:rPr lang="en-US" sz="1800" b="0">
                          <a:effectLst/>
                          <a:latin typeface="Google Sans"/>
                        </a:rPr>
                        <a:t>1100</a:t>
                      </a:r>
                    </a:p>
                  </a:txBody>
                  <a:tcPr marL="121920" marR="121920" marT="121920" marB="121920" anchor="ctr">
                    <a:lnL>
                      <a:noFill/>
                    </a:lnL>
                    <a:lnR>
                      <a:noFill/>
                    </a:lnR>
                    <a:lnT>
                      <a:noFill/>
                    </a:lnT>
                    <a:lnB>
                      <a:noFill/>
                    </a:lnB>
                    <a:solidFill>
                      <a:srgbClr val="FFFFFF"/>
                    </a:solidFill>
                  </a:tcPr>
                </a:tc>
                <a:tc>
                  <a:txBody>
                    <a:bodyPr/>
                    <a:lstStyle/>
                    <a:p>
                      <a:r>
                        <a:rPr lang="en-US" sz="1800" b="0" dirty="0">
                          <a:effectLst/>
                          <a:latin typeface="Google Sans"/>
                        </a:rPr>
                        <a:t>400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075043553"/>
                  </a:ext>
                </a:extLst>
              </a:tr>
            </a:tbl>
          </a:graphicData>
        </a:graphic>
      </p:graphicFrame>
      <p:sp>
        <p:nvSpPr>
          <p:cNvPr id="5" name="Rectangle 4"/>
          <p:cNvSpPr/>
          <p:nvPr/>
        </p:nvSpPr>
        <p:spPr>
          <a:xfrm>
            <a:off x="657771" y="898705"/>
            <a:ext cx="1261884" cy="369332"/>
          </a:xfrm>
          <a:prstGeom prst="rect">
            <a:avLst/>
          </a:prstGeom>
        </p:spPr>
        <p:txBody>
          <a:bodyPr wrap="none">
            <a:spAutoFit/>
          </a:bodyPr>
          <a:lstStyle/>
          <a:p>
            <a:r>
              <a:rPr lang="en-US" dirty="0">
                <a:solidFill>
                  <a:srgbClr val="1F1F1F"/>
                </a:solidFill>
                <a:latin typeface="Google Sans"/>
              </a:rPr>
              <a:t>Processes</a:t>
            </a:r>
            <a:endParaRPr lang="en-US" dirty="0"/>
          </a:p>
        </p:txBody>
      </p:sp>
      <p:sp>
        <p:nvSpPr>
          <p:cNvPr id="6" name="Rectangle 5"/>
          <p:cNvSpPr/>
          <p:nvPr/>
        </p:nvSpPr>
        <p:spPr>
          <a:xfrm>
            <a:off x="3544241" y="221734"/>
            <a:ext cx="3563569" cy="369332"/>
          </a:xfrm>
          <a:prstGeom prst="rect">
            <a:avLst/>
          </a:prstGeom>
        </p:spPr>
        <p:txBody>
          <a:bodyPr wrap="square">
            <a:spAutoFit/>
          </a:bodyPr>
          <a:lstStyle/>
          <a:p>
            <a:pPr algn="ctr"/>
            <a:r>
              <a:rPr lang="en-US" altLang="en-US" b="1" dirty="0">
                <a:latin typeface="Arial Black" panose="020B0A04020102020204" pitchFamily="34" charset="0"/>
              </a:rPr>
              <a:t>Example: First fit</a:t>
            </a:r>
          </a:p>
        </p:txBody>
      </p:sp>
      <p:sp>
        <p:nvSpPr>
          <p:cNvPr id="7" name="Rectangle 6"/>
          <p:cNvSpPr/>
          <p:nvPr/>
        </p:nvSpPr>
        <p:spPr>
          <a:xfrm>
            <a:off x="7441370" y="814658"/>
            <a:ext cx="1146468" cy="369332"/>
          </a:xfrm>
          <a:prstGeom prst="rect">
            <a:avLst/>
          </a:prstGeom>
        </p:spPr>
        <p:txBody>
          <a:bodyPr wrap="none">
            <a:spAutoFit/>
          </a:bodyPr>
          <a:lstStyle/>
          <a:p>
            <a:r>
              <a:rPr lang="en-US" dirty="0">
                <a:solidFill>
                  <a:srgbClr val="1F1F1F"/>
                </a:solidFill>
                <a:latin typeface="Google Sans"/>
              </a:rPr>
              <a:t>Partitions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531403407"/>
              </p:ext>
            </p:extLst>
          </p:nvPr>
        </p:nvGraphicFramePr>
        <p:xfrm>
          <a:off x="2675582" y="4140550"/>
          <a:ext cx="3887313" cy="2194560"/>
        </p:xfrm>
        <a:graphic>
          <a:graphicData uri="http://schemas.openxmlformats.org/drawingml/2006/table">
            <a:tbl>
              <a:tblPr/>
              <a:tblGrid>
                <a:gridCol w="1295771">
                  <a:extLst>
                    <a:ext uri="{9D8B030D-6E8A-4147-A177-3AD203B41FA5}">
                      <a16:colId xmlns:a16="http://schemas.microsoft.com/office/drawing/2014/main" val="1898309993"/>
                    </a:ext>
                  </a:extLst>
                </a:gridCol>
                <a:gridCol w="1295771">
                  <a:extLst>
                    <a:ext uri="{9D8B030D-6E8A-4147-A177-3AD203B41FA5}">
                      <a16:colId xmlns:a16="http://schemas.microsoft.com/office/drawing/2014/main" val="148693360"/>
                    </a:ext>
                  </a:extLst>
                </a:gridCol>
                <a:gridCol w="1295771">
                  <a:extLst>
                    <a:ext uri="{9D8B030D-6E8A-4147-A177-3AD203B41FA5}">
                      <a16:colId xmlns:a16="http://schemas.microsoft.com/office/drawing/2014/main" val="2504075664"/>
                    </a:ext>
                  </a:extLst>
                </a:gridCol>
              </a:tblGrid>
              <a:tr h="0">
                <a:tc>
                  <a:txBody>
                    <a:bodyPr/>
                    <a:lstStyle/>
                    <a:p>
                      <a:pPr algn="l"/>
                      <a:r>
                        <a:rPr lang="en-US" b="0" dirty="0">
                          <a:effectLst/>
                          <a:latin typeface="Google Sans"/>
                        </a:rPr>
                        <a:t>Process ID</a:t>
                      </a:r>
                    </a:p>
                  </a:txBody>
                  <a:tcPr anchor="ctr">
                    <a:lnL>
                      <a:noFill/>
                    </a:lnL>
                    <a:lnR>
                      <a:noFill/>
                    </a:lnR>
                    <a:lnT>
                      <a:noFill/>
                    </a:lnT>
                    <a:lnB>
                      <a:noFill/>
                    </a:lnB>
                    <a:solidFill>
                      <a:srgbClr val="FFFFFF"/>
                    </a:solidFill>
                  </a:tcPr>
                </a:tc>
                <a:tc>
                  <a:txBody>
                    <a:bodyPr/>
                    <a:lstStyle/>
                    <a:p>
                      <a:pPr algn="l"/>
                      <a:r>
                        <a:rPr lang="en-US" b="0" dirty="0">
                          <a:effectLst/>
                          <a:latin typeface="Google Sans"/>
                        </a:rPr>
                        <a:t>Memory Size</a:t>
                      </a:r>
                    </a:p>
                  </a:txBody>
                  <a:tcPr anchor="ctr">
                    <a:lnL>
                      <a:noFill/>
                    </a:lnL>
                    <a:lnR>
                      <a:noFill/>
                    </a:lnR>
                    <a:lnT>
                      <a:noFill/>
                    </a:lnT>
                    <a:lnB>
                      <a:noFill/>
                    </a:lnB>
                    <a:solidFill>
                      <a:srgbClr val="FFFFFF"/>
                    </a:solidFill>
                  </a:tcPr>
                </a:tc>
                <a:tc>
                  <a:txBody>
                    <a:bodyPr/>
                    <a:lstStyle/>
                    <a:p>
                      <a:pPr algn="l"/>
                      <a:r>
                        <a:rPr lang="en-US" b="0">
                          <a:effectLst/>
                          <a:latin typeface="Google Sans"/>
                        </a:rPr>
                        <a:t>Allocated Partition</a:t>
                      </a:r>
                    </a:p>
                  </a:txBody>
                  <a:tcPr anchor="ctr">
                    <a:lnL>
                      <a:noFill/>
                    </a:lnL>
                    <a:lnR>
                      <a:noFill/>
                    </a:lnR>
                    <a:lnT>
                      <a:noFill/>
                    </a:lnT>
                    <a:lnB>
                      <a:noFill/>
                    </a:lnB>
                    <a:solidFill>
                      <a:srgbClr val="FFFFFF"/>
                    </a:solidFill>
                  </a:tcPr>
                </a:tc>
                <a:extLst>
                  <a:ext uri="{0D108BD9-81ED-4DB2-BD59-A6C34878D82A}">
                    <a16:rowId xmlns:a16="http://schemas.microsoft.com/office/drawing/2014/main" val="1777288821"/>
                  </a:ext>
                </a:extLst>
              </a:tr>
              <a:tr h="0">
                <a:tc>
                  <a:txBody>
                    <a:bodyPr/>
                    <a:lstStyle/>
                    <a:p>
                      <a:r>
                        <a:rPr lang="en-US" b="0">
                          <a:effectLst/>
                          <a:latin typeface="Google Sans"/>
                        </a:rPr>
                        <a:t>1</a:t>
                      </a:r>
                    </a:p>
                  </a:txBody>
                  <a:tcPr marL="121920" marR="121920" marT="121920" marB="121920" anchor="ctr">
                    <a:lnL>
                      <a:noFill/>
                    </a:lnL>
                    <a:lnR>
                      <a:noFill/>
                    </a:lnR>
                    <a:lnT>
                      <a:noFill/>
                    </a:lnT>
                    <a:lnB>
                      <a:noFill/>
                    </a:lnB>
                    <a:solidFill>
                      <a:srgbClr val="FFFFFF"/>
                    </a:solidFill>
                  </a:tcPr>
                </a:tc>
                <a:tc>
                  <a:txBody>
                    <a:bodyPr/>
                    <a:lstStyle/>
                    <a:p>
                      <a:r>
                        <a:rPr lang="en-US" b="0" dirty="0">
                          <a:effectLst/>
                          <a:latin typeface="Google Sans"/>
                        </a:rPr>
                        <a:t>200</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667153333"/>
                  </a:ext>
                </a:extLst>
              </a:tr>
              <a:tr h="0">
                <a:tc>
                  <a:txBody>
                    <a:bodyPr/>
                    <a:lstStyle/>
                    <a:p>
                      <a:r>
                        <a:rPr lang="en-US" b="0">
                          <a:effectLst/>
                          <a:latin typeface="Google Sans"/>
                        </a:rPr>
                        <a:t>2</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150</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500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537070493"/>
                  </a:ext>
                </a:extLst>
              </a:tr>
              <a:tr h="0">
                <a:tc>
                  <a:txBody>
                    <a:bodyPr/>
                    <a:lstStyle/>
                    <a:p>
                      <a:r>
                        <a:rPr lang="en-US" b="0">
                          <a:effectLst/>
                          <a:latin typeface="Google Sans"/>
                        </a:rPr>
                        <a:t>3</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300</a:t>
                      </a:r>
                    </a:p>
                  </a:txBody>
                  <a:tcPr marL="121920" marR="121920" marT="121920" marB="121920" anchor="ctr">
                    <a:lnL>
                      <a:noFill/>
                    </a:lnL>
                    <a:lnR>
                      <a:noFill/>
                    </a:lnR>
                    <a:lnT>
                      <a:noFill/>
                    </a:lnT>
                    <a:lnB>
                      <a:noFill/>
                    </a:lnB>
                    <a:solidFill>
                      <a:srgbClr val="FFFFFF"/>
                    </a:solidFill>
                  </a:tcPr>
                </a:tc>
                <a:tc>
                  <a:txBody>
                    <a:bodyPr/>
                    <a:lstStyle/>
                    <a:p>
                      <a:r>
                        <a:rPr lang="en-US" b="0" dirty="0">
                          <a:effectLst/>
                          <a:latin typeface="Google Sans"/>
                        </a:rPr>
                        <a:t>1100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1659382184"/>
                  </a:ext>
                </a:extLst>
              </a:tr>
            </a:tbl>
          </a:graphicData>
        </a:graphic>
      </p:graphicFrame>
      <p:sp>
        <p:nvSpPr>
          <p:cNvPr id="13" name="Rectangle 12"/>
          <p:cNvSpPr/>
          <p:nvPr/>
        </p:nvSpPr>
        <p:spPr>
          <a:xfrm>
            <a:off x="2913299" y="3624378"/>
            <a:ext cx="1184940" cy="369332"/>
          </a:xfrm>
          <a:prstGeom prst="rect">
            <a:avLst/>
          </a:prstGeom>
        </p:spPr>
        <p:txBody>
          <a:bodyPr wrap="none">
            <a:spAutoFit/>
          </a:bodyPr>
          <a:lstStyle/>
          <a:p>
            <a:r>
              <a:rPr lang="en-US" dirty="0">
                <a:solidFill>
                  <a:srgbClr val="1F1F1F"/>
                </a:solidFill>
                <a:latin typeface="Google Sans"/>
              </a:rPr>
              <a:t>Allocation</a:t>
            </a:r>
            <a:endParaRPr lang="en-US" dirty="0"/>
          </a:p>
        </p:txBody>
      </p:sp>
    </p:spTree>
    <p:extLst>
      <p:ext uri="{BB962C8B-B14F-4D97-AF65-F5344CB8AC3E}">
        <p14:creationId xmlns:p14="http://schemas.microsoft.com/office/powerpoint/2010/main" val="1783904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A6979-0714-4377-B894-6BE4C2D6E202}" type="slidenum">
              <a:rPr lang="en-US" smtClean="0"/>
              <a:pPr/>
              <a:t>41</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12156744"/>
              </p:ext>
            </p:extLst>
          </p:nvPr>
        </p:nvGraphicFramePr>
        <p:xfrm>
          <a:off x="3084888" y="4140550"/>
          <a:ext cx="3887313" cy="2194560"/>
        </p:xfrm>
        <a:graphic>
          <a:graphicData uri="http://schemas.openxmlformats.org/drawingml/2006/table">
            <a:tbl>
              <a:tblPr/>
              <a:tblGrid>
                <a:gridCol w="1295771">
                  <a:extLst>
                    <a:ext uri="{9D8B030D-6E8A-4147-A177-3AD203B41FA5}">
                      <a16:colId xmlns:a16="http://schemas.microsoft.com/office/drawing/2014/main" val="392002961"/>
                    </a:ext>
                  </a:extLst>
                </a:gridCol>
                <a:gridCol w="1295771">
                  <a:extLst>
                    <a:ext uri="{9D8B030D-6E8A-4147-A177-3AD203B41FA5}">
                      <a16:colId xmlns:a16="http://schemas.microsoft.com/office/drawing/2014/main" val="2466142477"/>
                    </a:ext>
                  </a:extLst>
                </a:gridCol>
                <a:gridCol w="1295771">
                  <a:extLst>
                    <a:ext uri="{9D8B030D-6E8A-4147-A177-3AD203B41FA5}">
                      <a16:colId xmlns:a16="http://schemas.microsoft.com/office/drawing/2014/main" val="1319737096"/>
                    </a:ext>
                  </a:extLst>
                </a:gridCol>
              </a:tblGrid>
              <a:tr h="0">
                <a:tc>
                  <a:txBody>
                    <a:bodyPr/>
                    <a:lstStyle/>
                    <a:p>
                      <a:pPr algn="l"/>
                      <a:r>
                        <a:rPr lang="en-US" b="0" dirty="0">
                          <a:effectLst/>
                          <a:latin typeface="Google Sans"/>
                        </a:rPr>
                        <a:t>Process ID</a:t>
                      </a:r>
                    </a:p>
                  </a:txBody>
                  <a:tcPr anchor="ctr">
                    <a:lnL>
                      <a:noFill/>
                    </a:lnL>
                    <a:lnR>
                      <a:noFill/>
                    </a:lnR>
                    <a:lnT>
                      <a:noFill/>
                    </a:lnT>
                    <a:lnB>
                      <a:noFill/>
                    </a:lnB>
                    <a:solidFill>
                      <a:srgbClr val="FFFFFF"/>
                    </a:solidFill>
                  </a:tcPr>
                </a:tc>
                <a:tc>
                  <a:txBody>
                    <a:bodyPr/>
                    <a:lstStyle/>
                    <a:p>
                      <a:pPr algn="l"/>
                      <a:r>
                        <a:rPr lang="en-US" b="0" dirty="0">
                          <a:effectLst/>
                          <a:latin typeface="Google Sans"/>
                        </a:rPr>
                        <a:t>Memory Size</a:t>
                      </a:r>
                    </a:p>
                  </a:txBody>
                  <a:tcPr anchor="ctr">
                    <a:lnL>
                      <a:noFill/>
                    </a:lnL>
                    <a:lnR>
                      <a:noFill/>
                    </a:lnR>
                    <a:lnT>
                      <a:noFill/>
                    </a:lnT>
                    <a:lnB>
                      <a:noFill/>
                    </a:lnB>
                    <a:solidFill>
                      <a:srgbClr val="FFFFFF"/>
                    </a:solidFill>
                  </a:tcPr>
                </a:tc>
                <a:tc>
                  <a:txBody>
                    <a:bodyPr/>
                    <a:lstStyle/>
                    <a:p>
                      <a:pPr algn="l"/>
                      <a:r>
                        <a:rPr lang="en-US" b="0">
                          <a:effectLst/>
                          <a:latin typeface="Google Sans"/>
                        </a:rPr>
                        <a:t>Allocated Partition</a:t>
                      </a:r>
                    </a:p>
                  </a:txBody>
                  <a:tcPr anchor="ctr">
                    <a:lnL>
                      <a:noFill/>
                    </a:lnL>
                    <a:lnR>
                      <a:noFill/>
                    </a:lnR>
                    <a:lnT>
                      <a:noFill/>
                    </a:lnT>
                    <a:lnB>
                      <a:noFill/>
                    </a:lnB>
                    <a:solidFill>
                      <a:srgbClr val="FFFFFF"/>
                    </a:solidFill>
                  </a:tcPr>
                </a:tc>
                <a:extLst>
                  <a:ext uri="{0D108BD9-81ED-4DB2-BD59-A6C34878D82A}">
                    <a16:rowId xmlns:a16="http://schemas.microsoft.com/office/drawing/2014/main" val="2365165210"/>
                  </a:ext>
                </a:extLst>
              </a:tr>
              <a:tr h="0">
                <a:tc>
                  <a:txBody>
                    <a:bodyPr/>
                    <a:lstStyle/>
                    <a:p>
                      <a:r>
                        <a:rPr lang="en-US" b="0">
                          <a:effectLst/>
                          <a:latin typeface="Google Sans"/>
                        </a:rPr>
                        <a:t>1</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200</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800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585746040"/>
                  </a:ext>
                </a:extLst>
              </a:tr>
              <a:tr h="0">
                <a:tc>
                  <a:txBody>
                    <a:bodyPr/>
                    <a:lstStyle/>
                    <a:p>
                      <a:r>
                        <a:rPr lang="en-US" b="0">
                          <a:effectLst/>
                          <a:latin typeface="Google Sans"/>
                        </a:rPr>
                        <a:t>2</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150</a:t>
                      </a:r>
                    </a:p>
                  </a:txBody>
                  <a:tcPr marL="121920" marR="121920" marT="121920" marB="121920" anchor="ctr">
                    <a:lnL>
                      <a:noFill/>
                    </a:lnL>
                    <a:lnR>
                      <a:noFill/>
                    </a:lnR>
                    <a:lnT>
                      <a:noFill/>
                    </a:lnT>
                    <a:lnB>
                      <a:noFill/>
                    </a:lnB>
                    <a:solidFill>
                      <a:srgbClr val="FFFFFF"/>
                    </a:solidFill>
                  </a:tcPr>
                </a:tc>
                <a:tc>
                  <a:txBody>
                    <a:bodyPr/>
                    <a:lstStyle/>
                    <a:p>
                      <a:r>
                        <a:rPr lang="en-US" b="0" dirty="0">
                          <a:effectLst/>
                          <a:latin typeface="Google Sans"/>
                        </a:rPr>
                        <a:t>500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070366288"/>
                  </a:ext>
                </a:extLst>
              </a:tr>
              <a:tr h="0">
                <a:tc>
                  <a:txBody>
                    <a:bodyPr/>
                    <a:lstStyle/>
                    <a:p>
                      <a:r>
                        <a:rPr lang="en-US" b="0">
                          <a:effectLst/>
                          <a:latin typeface="Google Sans"/>
                        </a:rPr>
                        <a:t>3</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300</a:t>
                      </a:r>
                    </a:p>
                  </a:txBody>
                  <a:tcPr marL="121920" marR="121920" marT="121920" marB="121920" anchor="ctr">
                    <a:lnL>
                      <a:noFill/>
                    </a:lnL>
                    <a:lnR>
                      <a:noFill/>
                    </a:lnR>
                    <a:lnT>
                      <a:noFill/>
                    </a:lnT>
                    <a:lnB>
                      <a:noFill/>
                    </a:lnB>
                    <a:solidFill>
                      <a:srgbClr val="FFFFFF"/>
                    </a:solidFill>
                  </a:tcPr>
                </a:tc>
                <a:tc>
                  <a:txBody>
                    <a:bodyPr/>
                    <a:lstStyle/>
                    <a:p>
                      <a:r>
                        <a:rPr lang="en-US" b="0" dirty="0">
                          <a:effectLst/>
                          <a:latin typeface="Google Sans"/>
                        </a:rPr>
                        <a:t>1100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206145489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34325595"/>
              </p:ext>
            </p:extLst>
          </p:nvPr>
        </p:nvGraphicFramePr>
        <p:xfrm>
          <a:off x="657771" y="1282979"/>
          <a:ext cx="2754030" cy="2194560"/>
        </p:xfrm>
        <a:graphic>
          <a:graphicData uri="http://schemas.openxmlformats.org/drawingml/2006/table">
            <a:tbl>
              <a:tblPr/>
              <a:tblGrid>
                <a:gridCol w="1377015">
                  <a:extLst>
                    <a:ext uri="{9D8B030D-6E8A-4147-A177-3AD203B41FA5}">
                      <a16:colId xmlns:a16="http://schemas.microsoft.com/office/drawing/2014/main" val="28475252"/>
                    </a:ext>
                  </a:extLst>
                </a:gridCol>
                <a:gridCol w="1377015">
                  <a:extLst>
                    <a:ext uri="{9D8B030D-6E8A-4147-A177-3AD203B41FA5}">
                      <a16:colId xmlns:a16="http://schemas.microsoft.com/office/drawing/2014/main" val="797744335"/>
                    </a:ext>
                  </a:extLst>
                </a:gridCol>
              </a:tblGrid>
              <a:tr h="0">
                <a:tc>
                  <a:txBody>
                    <a:bodyPr/>
                    <a:lstStyle/>
                    <a:p>
                      <a:pPr algn="l"/>
                      <a:r>
                        <a:rPr lang="en-US" b="0">
                          <a:effectLst/>
                          <a:latin typeface="Google Sans"/>
                        </a:rPr>
                        <a:t>Process ID</a:t>
                      </a:r>
                    </a:p>
                  </a:txBody>
                  <a:tcPr anchor="ctr">
                    <a:lnL>
                      <a:noFill/>
                    </a:lnL>
                    <a:lnR>
                      <a:noFill/>
                    </a:lnR>
                    <a:lnT>
                      <a:noFill/>
                    </a:lnT>
                    <a:lnB>
                      <a:noFill/>
                    </a:lnB>
                    <a:solidFill>
                      <a:srgbClr val="FFFFFF"/>
                    </a:solidFill>
                  </a:tcPr>
                </a:tc>
                <a:tc>
                  <a:txBody>
                    <a:bodyPr/>
                    <a:lstStyle/>
                    <a:p>
                      <a:pPr algn="l"/>
                      <a:r>
                        <a:rPr lang="en-US" b="0" dirty="0">
                          <a:effectLst/>
                          <a:latin typeface="Google Sans"/>
                        </a:rPr>
                        <a:t>Memory Size</a:t>
                      </a:r>
                    </a:p>
                  </a:txBody>
                  <a:tcPr anchor="ctr">
                    <a:lnL>
                      <a:noFill/>
                    </a:lnL>
                    <a:lnR>
                      <a:noFill/>
                    </a:lnR>
                    <a:lnT>
                      <a:noFill/>
                    </a:lnT>
                    <a:lnB>
                      <a:noFill/>
                    </a:lnB>
                    <a:solidFill>
                      <a:srgbClr val="FFFFFF"/>
                    </a:solidFill>
                  </a:tcPr>
                </a:tc>
                <a:extLst>
                  <a:ext uri="{0D108BD9-81ED-4DB2-BD59-A6C34878D82A}">
                    <a16:rowId xmlns:a16="http://schemas.microsoft.com/office/drawing/2014/main" val="2710336811"/>
                  </a:ext>
                </a:extLst>
              </a:tr>
              <a:tr h="0">
                <a:tc>
                  <a:txBody>
                    <a:bodyPr/>
                    <a:lstStyle/>
                    <a:p>
                      <a:r>
                        <a:rPr lang="en-US" b="0">
                          <a:effectLst/>
                          <a:latin typeface="Google Sans"/>
                        </a:rPr>
                        <a:t>1</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200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801516057"/>
                  </a:ext>
                </a:extLst>
              </a:tr>
              <a:tr h="0">
                <a:tc>
                  <a:txBody>
                    <a:bodyPr/>
                    <a:lstStyle/>
                    <a:p>
                      <a:r>
                        <a:rPr lang="en-US" b="0">
                          <a:effectLst/>
                          <a:latin typeface="Google Sans"/>
                        </a:rPr>
                        <a:t>2</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150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603666314"/>
                  </a:ext>
                </a:extLst>
              </a:tr>
              <a:tr h="0">
                <a:tc>
                  <a:txBody>
                    <a:bodyPr/>
                    <a:lstStyle/>
                    <a:p>
                      <a:r>
                        <a:rPr lang="en-US" b="0">
                          <a:effectLst/>
                          <a:latin typeface="Google Sans"/>
                        </a:rPr>
                        <a:t>3</a:t>
                      </a:r>
                    </a:p>
                  </a:txBody>
                  <a:tcPr marL="121920" marR="121920" marT="121920" marB="121920" anchor="ctr">
                    <a:lnL>
                      <a:noFill/>
                    </a:lnL>
                    <a:lnR>
                      <a:noFill/>
                    </a:lnR>
                    <a:lnT>
                      <a:noFill/>
                    </a:lnT>
                    <a:lnB>
                      <a:noFill/>
                    </a:lnB>
                    <a:solidFill>
                      <a:srgbClr val="FFFFFF"/>
                    </a:solidFill>
                  </a:tcPr>
                </a:tc>
                <a:tc>
                  <a:txBody>
                    <a:bodyPr/>
                    <a:lstStyle/>
                    <a:p>
                      <a:r>
                        <a:rPr lang="en-US" b="0" dirty="0">
                          <a:effectLst/>
                          <a:latin typeface="Google Sans"/>
                        </a:rPr>
                        <a:t>300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202829045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82119944"/>
              </p:ext>
            </p:extLst>
          </p:nvPr>
        </p:nvGraphicFramePr>
        <p:xfrm>
          <a:off x="7318822" y="1183990"/>
          <a:ext cx="3805860" cy="2956560"/>
        </p:xfrm>
        <a:graphic>
          <a:graphicData uri="http://schemas.openxmlformats.org/drawingml/2006/table">
            <a:tbl>
              <a:tblPr/>
              <a:tblGrid>
                <a:gridCol w="1902930">
                  <a:extLst>
                    <a:ext uri="{9D8B030D-6E8A-4147-A177-3AD203B41FA5}">
                      <a16:colId xmlns:a16="http://schemas.microsoft.com/office/drawing/2014/main" val="3226668798"/>
                    </a:ext>
                  </a:extLst>
                </a:gridCol>
                <a:gridCol w="1902930">
                  <a:extLst>
                    <a:ext uri="{9D8B030D-6E8A-4147-A177-3AD203B41FA5}">
                      <a16:colId xmlns:a16="http://schemas.microsoft.com/office/drawing/2014/main" val="277875763"/>
                    </a:ext>
                  </a:extLst>
                </a:gridCol>
              </a:tblGrid>
              <a:tr h="365760">
                <a:tc>
                  <a:txBody>
                    <a:bodyPr/>
                    <a:lstStyle/>
                    <a:p>
                      <a:pPr algn="l"/>
                      <a:r>
                        <a:rPr lang="en-US" sz="1800" b="0">
                          <a:effectLst/>
                          <a:latin typeface="Google Sans"/>
                        </a:rPr>
                        <a:t>Starting Address</a:t>
                      </a:r>
                    </a:p>
                  </a:txBody>
                  <a:tcPr anchor="ctr">
                    <a:lnL>
                      <a:noFill/>
                    </a:lnL>
                    <a:lnR>
                      <a:noFill/>
                    </a:lnR>
                    <a:lnT>
                      <a:noFill/>
                    </a:lnT>
                    <a:lnB>
                      <a:noFill/>
                    </a:lnB>
                    <a:solidFill>
                      <a:srgbClr val="FFFFFF"/>
                    </a:solidFill>
                  </a:tcPr>
                </a:tc>
                <a:tc>
                  <a:txBody>
                    <a:bodyPr/>
                    <a:lstStyle/>
                    <a:p>
                      <a:pPr algn="l"/>
                      <a:r>
                        <a:rPr lang="en-US" sz="1800" b="0">
                          <a:effectLst/>
                          <a:latin typeface="Google Sans"/>
                        </a:rPr>
                        <a:t>Size</a:t>
                      </a:r>
                    </a:p>
                  </a:txBody>
                  <a:tcPr anchor="ctr">
                    <a:lnL>
                      <a:noFill/>
                    </a:lnL>
                    <a:lnR>
                      <a:noFill/>
                    </a:lnR>
                    <a:lnT>
                      <a:noFill/>
                    </a:lnT>
                    <a:lnB>
                      <a:noFill/>
                    </a:lnB>
                    <a:solidFill>
                      <a:srgbClr val="FFFFFF"/>
                    </a:solidFill>
                  </a:tcPr>
                </a:tc>
                <a:extLst>
                  <a:ext uri="{0D108BD9-81ED-4DB2-BD59-A6C34878D82A}">
                    <a16:rowId xmlns:a16="http://schemas.microsoft.com/office/drawing/2014/main" val="2682242600"/>
                  </a:ext>
                </a:extLst>
              </a:tr>
              <a:tr h="518160">
                <a:tc>
                  <a:txBody>
                    <a:bodyPr/>
                    <a:lstStyle/>
                    <a:p>
                      <a:r>
                        <a:rPr lang="en-US" sz="1800" b="0">
                          <a:effectLst/>
                          <a:latin typeface="Google Sans"/>
                        </a:rPr>
                        <a:t>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500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236072787"/>
                  </a:ext>
                </a:extLst>
              </a:tr>
              <a:tr h="518160">
                <a:tc>
                  <a:txBody>
                    <a:bodyPr/>
                    <a:lstStyle/>
                    <a:p>
                      <a:r>
                        <a:rPr lang="en-US" sz="1800" b="0">
                          <a:effectLst/>
                          <a:latin typeface="Google Sans"/>
                        </a:rPr>
                        <a:t>500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300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99199013"/>
                  </a:ext>
                </a:extLst>
              </a:tr>
              <a:tr h="518160">
                <a:tc>
                  <a:txBody>
                    <a:bodyPr/>
                    <a:lstStyle/>
                    <a:p>
                      <a:r>
                        <a:rPr lang="en-US" sz="1800" b="0">
                          <a:effectLst/>
                          <a:latin typeface="Google Sans"/>
                        </a:rPr>
                        <a:t>800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200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800218405"/>
                  </a:ext>
                </a:extLst>
              </a:tr>
              <a:tr h="518160">
                <a:tc>
                  <a:txBody>
                    <a:bodyPr/>
                    <a:lstStyle/>
                    <a:p>
                      <a:r>
                        <a:rPr lang="en-US" sz="1800" b="0">
                          <a:effectLst/>
                          <a:latin typeface="Google Sans"/>
                        </a:rPr>
                        <a:t>1000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100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149937973"/>
                  </a:ext>
                </a:extLst>
              </a:tr>
              <a:tr h="518160">
                <a:tc>
                  <a:txBody>
                    <a:bodyPr/>
                    <a:lstStyle/>
                    <a:p>
                      <a:r>
                        <a:rPr lang="en-US" sz="1800" b="0">
                          <a:effectLst/>
                          <a:latin typeface="Google Sans"/>
                        </a:rPr>
                        <a:t>1100</a:t>
                      </a:r>
                    </a:p>
                  </a:txBody>
                  <a:tcPr marL="121920" marR="121920" marT="121920" marB="121920" anchor="ctr">
                    <a:lnL>
                      <a:noFill/>
                    </a:lnL>
                    <a:lnR>
                      <a:noFill/>
                    </a:lnR>
                    <a:lnT>
                      <a:noFill/>
                    </a:lnT>
                    <a:lnB>
                      <a:noFill/>
                    </a:lnB>
                    <a:solidFill>
                      <a:srgbClr val="FFFFFF"/>
                    </a:solidFill>
                  </a:tcPr>
                </a:tc>
                <a:tc>
                  <a:txBody>
                    <a:bodyPr/>
                    <a:lstStyle/>
                    <a:p>
                      <a:r>
                        <a:rPr lang="en-US" sz="1800" b="0" dirty="0">
                          <a:effectLst/>
                          <a:latin typeface="Google Sans"/>
                        </a:rPr>
                        <a:t>400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075043553"/>
                  </a:ext>
                </a:extLst>
              </a:tr>
            </a:tbl>
          </a:graphicData>
        </a:graphic>
      </p:graphicFrame>
      <p:sp>
        <p:nvSpPr>
          <p:cNvPr id="6" name="Rectangle 5"/>
          <p:cNvSpPr/>
          <p:nvPr/>
        </p:nvSpPr>
        <p:spPr>
          <a:xfrm>
            <a:off x="657771" y="898705"/>
            <a:ext cx="1261884" cy="369332"/>
          </a:xfrm>
          <a:prstGeom prst="rect">
            <a:avLst/>
          </a:prstGeom>
        </p:spPr>
        <p:txBody>
          <a:bodyPr wrap="none">
            <a:spAutoFit/>
          </a:bodyPr>
          <a:lstStyle/>
          <a:p>
            <a:r>
              <a:rPr lang="en-US" dirty="0">
                <a:solidFill>
                  <a:srgbClr val="1F1F1F"/>
                </a:solidFill>
                <a:latin typeface="Google Sans"/>
              </a:rPr>
              <a:t>Processes</a:t>
            </a:r>
            <a:endParaRPr lang="en-US" dirty="0"/>
          </a:p>
        </p:txBody>
      </p:sp>
      <p:sp>
        <p:nvSpPr>
          <p:cNvPr id="7" name="Rectangle 6"/>
          <p:cNvSpPr/>
          <p:nvPr/>
        </p:nvSpPr>
        <p:spPr>
          <a:xfrm>
            <a:off x="3544241" y="221734"/>
            <a:ext cx="3563569" cy="369332"/>
          </a:xfrm>
          <a:prstGeom prst="rect">
            <a:avLst/>
          </a:prstGeom>
        </p:spPr>
        <p:txBody>
          <a:bodyPr wrap="square">
            <a:spAutoFit/>
          </a:bodyPr>
          <a:lstStyle/>
          <a:p>
            <a:pPr algn="ctr"/>
            <a:r>
              <a:rPr lang="en-US" altLang="en-US" b="1" dirty="0">
                <a:latin typeface="Arial Black" panose="020B0A04020102020204" pitchFamily="34" charset="0"/>
              </a:rPr>
              <a:t>Example: Best fit</a:t>
            </a:r>
          </a:p>
        </p:txBody>
      </p:sp>
      <p:sp>
        <p:nvSpPr>
          <p:cNvPr id="8" name="Rectangle 7"/>
          <p:cNvSpPr/>
          <p:nvPr/>
        </p:nvSpPr>
        <p:spPr>
          <a:xfrm>
            <a:off x="7441370" y="814658"/>
            <a:ext cx="1146468" cy="369332"/>
          </a:xfrm>
          <a:prstGeom prst="rect">
            <a:avLst/>
          </a:prstGeom>
        </p:spPr>
        <p:txBody>
          <a:bodyPr wrap="none">
            <a:spAutoFit/>
          </a:bodyPr>
          <a:lstStyle/>
          <a:p>
            <a:r>
              <a:rPr lang="en-US" dirty="0">
                <a:solidFill>
                  <a:srgbClr val="1F1F1F"/>
                </a:solidFill>
                <a:latin typeface="Google Sans"/>
              </a:rPr>
              <a:t>Partitions</a:t>
            </a:r>
            <a:endParaRPr lang="en-US" dirty="0"/>
          </a:p>
        </p:txBody>
      </p:sp>
      <p:sp>
        <p:nvSpPr>
          <p:cNvPr id="9" name="Rectangle 8"/>
          <p:cNvSpPr/>
          <p:nvPr/>
        </p:nvSpPr>
        <p:spPr>
          <a:xfrm>
            <a:off x="3343985" y="3771218"/>
            <a:ext cx="1184940" cy="369332"/>
          </a:xfrm>
          <a:prstGeom prst="rect">
            <a:avLst/>
          </a:prstGeom>
        </p:spPr>
        <p:txBody>
          <a:bodyPr wrap="none">
            <a:spAutoFit/>
          </a:bodyPr>
          <a:lstStyle/>
          <a:p>
            <a:r>
              <a:rPr lang="en-US" dirty="0">
                <a:solidFill>
                  <a:srgbClr val="1F1F1F"/>
                </a:solidFill>
                <a:latin typeface="Google Sans"/>
              </a:rPr>
              <a:t>Allocation</a:t>
            </a:r>
            <a:endParaRPr lang="en-US" dirty="0"/>
          </a:p>
        </p:txBody>
      </p:sp>
    </p:spTree>
    <p:extLst>
      <p:ext uri="{BB962C8B-B14F-4D97-AF65-F5344CB8AC3E}">
        <p14:creationId xmlns:p14="http://schemas.microsoft.com/office/powerpoint/2010/main" val="1806479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A6979-0714-4377-B894-6BE4C2D6E202}" type="slidenum">
              <a:rPr lang="en-US" smtClean="0"/>
              <a:pPr/>
              <a:t>42</a:t>
            </a:fld>
            <a:endParaRPr lang="en-US" dirty="0"/>
          </a:p>
        </p:txBody>
      </p:sp>
      <p:graphicFrame>
        <p:nvGraphicFramePr>
          <p:cNvPr id="3" name="Table 2"/>
          <p:cNvGraphicFramePr>
            <a:graphicFrameLocks noGrp="1"/>
          </p:cNvGraphicFramePr>
          <p:nvPr/>
        </p:nvGraphicFramePr>
        <p:xfrm>
          <a:off x="3084888" y="4140550"/>
          <a:ext cx="3887313" cy="2194560"/>
        </p:xfrm>
        <a:graphic>
          <a:graphicData uri="http://schemas.openxmlformats.org/drawingml/2006/table">
            <a:tbl>
              <a:tblPr/>
              <a:tblGrid>
                <a:gridCol w="1295771">
                  <a:extLst>
                    <a:ext uri="{9D8B030D-6E8A-4147-A177-3AD203B41FA5}">
                      <a16:colId xmlns:a16="http://schemas.microsoft.com/office/drawing/2014/main" val="392002961"/>
                    </a:ext>
                  </a:extLst>
                </a:gridCol>
                <a:gridCol w="1295771">
                  <a:extLst>
                    <a:ext uri="{9D8B030D-6E8A-4147-A177-3AD203B41FA5}">
                      <a16:colId xmlns:a16="http://schemas.microsoft.com/office/drawing/2014/main" val="2466142477"/>
                    </a:ext>
                  </a:extLst>
                </a:gridCol>
                <a:gridCol w="1295771">
                  <a:extLst>
                    <a:ext uri="{9D8B030D-6E8A-4147-A177-3AD203B41FA5}">
                      <a16:colId xmlns:a16="http://schemas.microsoft.com/office/drawing/2014/main" val="1319737096"/>
                    </a:ext>
                  </a:extLst>
                </a:gridCol>
              </a:tblGrid>
              <a:tr h="0">
                <a:tc>
                  <a:txBody>
                    <a:bodyPr/>
                    <a:lstStyle/>
                    <a:p>
                      <a:pPr algn="l"/>
                      <a:r>
                        <a:rPr lang="en-US" b="0" dirty="0">
                          <a:effectLst/>
                          <a:latin typeface="Google Sans"/>
                        </a:rPr>
                        <a:t>Process ID</a:t>
                      </a:r>
                    </a:p>
                  </a:txBody>
                  <a:tcPr anchor="ctr">
                    <a:lnL>
                      <a:noFill/>
                    </a:lnL>
                    <a:lnR>
                      <a:noFill/>
                    </a:lnR>
                    <a:lnT>
                      <a:noFill/>
                    </a:lnT>
                    <a:lnB>
                      <a:noFill/>
                    </a:lnB>
                    <a:solidFill>
                      <a:srgbClr val="FFFFFF"/>
                    </a:solidFill>
                  </a:tcPr>
                </a:tc>
                <a:tc>
                  <a:txBody>
                    <a:bodyPr/>
                    <a:lstStyle/>
                    <a:p>
                      <a:pPr algn="l"/>
                      <a:r>
                        <a:rPr lang="en-US" b="0" dirty="0">
                          <a:effectLst/>
                          <a:latin typeface="Google Sans"/>
                        </a:rPr>
                        <a:t>Memory Size</a:t>
                      </a:r>
                    </a:p>
                  </a:txBody>
                  <a:tcPr anchor="ctr">
                    <a:lnL>
                      <a:noFill/>
                    </a:lnL>
                    <a:lnR>
                      <a:noFill/>
                    </a:lnR>
                    <a:lnT>
                      <a:noFill/>
                    </a:lnT>
                    <a:lnB>
                      <a:noFill/>
                    </a:lnB>
                    <a:solidFill>
                      <a:srgbClr val="FFFFFF"/>
                    </a:solidFill>
                  </a:tcPr>
                </a:tc>
                <a:tc>
                  <a:txBody>
                    <a:bodyPr/>
                    <a:lstStyle/>
                    <a:p>
                      <a:pPr algn="l"/>
                      <a:r>
                        <a:rPr lang="en-US" b="0">
                          <a:effectLst/>
                          <a:latin typeface="Google Sans"/>
                        </a:rPr>
                        <a:t>Allocated Partition</a:t>
                      </a:r>
                    </a:p>
                  </a:txBody>
                  <a:tcPr anchor="ctr">
                    <a:lnL>
                      <a:noFill/>
                    </a:lnL>
                    <a:lnR>
                      <a:noFill/>
                    </a:lnR>
                    <a:lnT>
                      <a:noFill/>
                    </a:lnT>
                    <a:lnB>
                      <a:noFill/>
                    </a:lnB>
                    <a:solidFill>
                      <a:srgbClr val="FFFFFF"/>
                    </a:solidFill>
                  </a:tcPr>
                </a:tc>
                <a:extLst>
                  <a:ext uri="{0D108BD9-81ED-4DB2-BD59-A6C34878D82A}">
                    <a16:rowId xmlns:a16="http://schemas.microsoft.com/office/drawing/2014/main" val="2365165210"/>
                  </a:ext>
                </a:extLst>
              </a:tr>
              <a:tr h="0">
                <a:tc>
                  <a:txBody>
                    <a:bodyPr/>
                    <a:lstStyle/>
                    <a:p>
                      <a:r>
                        <a:rPr lang="en-US" b="0">
                          <a:effectLst/>
                          <a:latin typeface="Google Sans"/>
                        </a:rPr>
                        <a:t>1</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200</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800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585746040"/>
                  </a:ext>
                </a:extLst>
              </a:tr>
              <a:tr h="0">
                <a:tc>
                  <a:txBody>
                    <a:bodyPr/>
                    <a:lstStyle/>
                    <a:p>
                      <a:r>
                        <a:rPr lang="en-US" b="0">
                          <a:effectLst/>
                          <a:latin typeface="Google Sans"/>
                        </a:rPr>
                        <a:t>2</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150</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070366288"/>
                  </a:ext>
                </a:extLst>
              </a:tr>
              <a:tr h="0">
                <a:tc>
                  <a:txBody>
                    <a:bodyPr/>
                    <a:lstStyle/>
                    <a:p>
                      <a:r>
                        <a:rPr lang="en-US" b="0">
                          <a:effectLst/>
                          <a:latin typeface="Google Sans"/>
                        </a:rPr>
                        <a:t>3</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300</a:t>
                      </a:r>
                    </a:p>
                  </a:txBody>
                  <a:tcPr marL="121920" marR="121920" marT="121920" marB="121920" anchor="ctr">
                    <a:lnL>
                      <a:noFill/>
                    </a:lnL>
                    <a:lnR>
                      <a:noFill/>
                    </a:lnR>
                    <a:lnT>
                      <a:noFill/>
                    </a:lnT>
                    <a:lnB>
                      <a:noFill/>
                    </a:lnB>
                    <a:solidFill>
                      <a:srgbClr val="FFFFFF"/>
                    </a:solidFill>
                  </a:tcPr>
                </a:tc>
                <a:tc>
                  <a:txBody>
                    <a:bodyPr/>
                    <a:lstStyle/>
                    <a:p>
                      <a:r>
                        <a:rPr lang="en-US" b="0" dirty="0">
                          <a:effectLst/>
                          <a:latin typeface="Google Sans"/>
                        </a:rPr>
                        <a:t>500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2061454890"/>
                  </a:ext>
                </a:extLst>
              </a:tr>
            </a:tbl>
          </a:graphicData>
        </a:graphic>
      </p:graphicFrame>
      <p:graphicFrame>
        <p:nvGraphicFramePr>
          <p:cNvPr id="4" name="Table 3"/>
          <p:cNvGraphicFramePr>
            <a:graphicFrameLocks noGrp="1"/>
          </p:cNvGraphicFramePr>
          <p:nvPr/>
        </p:nvGraphicFramePr>
        <p:xfrm>
          <a:off x="657771" y="1282979"/>
          <a:ext cx="2754030" cy="2194560"/>
        </p:xfrm>
        <a:graphic>
          <a:graphicData uri="http://schemas.openxmlformats.org/drawingml/2006/table">
            <a:tbl>
              <a:tblPr/>
              <a:tblGrid>
                <a:gridCol w="1377015">
                  <a:extLst>
                    <a:ext uri="{9D8B030D-6E8A-4147-A177-3AD203B41FA5}">
                      <a16:colId xmlns:a16="http://schemas.microsoft.com/office/drawing/2014/main" val="28475252"/>
                    </a:ext>
                  </a:extLst>
                </a:gridCol>
                <a:gridCol w="1377015">
                  <a:extLst>
                    <a:ext uri="{9D8B030D-6E8A-4147-A177-3AD203B41FA5}">
                      <a16:colId xmlns:a16="http://schemas.microsoft.com/office/drawing/2014/main" val="797744335"/>
                    </a:ext>
                  </a:extLst>
                </a:gridCol>
              </a:tblGrid>
              <a:tr h="0">
                <a:tc>
                  <a:txBody>
                    <a:bodyPr/>
                    <a:lstStyle/>
                    <a:p>
                      <a:pPr algn="l"/>
                      <a:r>
                        <a:rPr lang="en-US" b="0">
                          <a:effectLst/>
                          <a:latin typeface="Google Sans"/>
                        </a:rPr>
                        <a:t>Process ID</a:t>
                      </a:r>
                    </a:p>
                  </a:txBody>
                  <a:tcPr anchor="ctr">
                    <a:lnL>
                      <a:noFill/>
                    </a:lnL>
                    <a:lnR>
                      <a:noFill/>
                    </a:lnR>
                    <a:lnT>
                      <a:noFill/>
                    </a:lnT>
                    <a:lnB>
                      <a:noFill/>
                    </a:lnB>
                    <a:solidFill>
                      <a:srgbClr val="FFFFFF"/>
                    </a:solidFill>
                  </a:tcPr>
                </a:tc>
                <a:tc>
                  <a:txBody>
                    <a:bodyPr/>
                    <a:lstStyle/>
                    <a:p>
                      <a:pPr algn="l"/>
                      <a:r>
                        <a:rPr lang="en-US" b="0" dirty="0">
                          <a:effectLst/>
                          <a:latin typeface="Google Sans"/>
                        </a:rPr>
                        <a:t>Memory Size</a:t>
                      </a:r>
                    </a:p>
                  </a:txBody>
                  <a:tcPr anchor="ctr">
                    <a:lnL>
                      <a:noFill/>
                    </a:lnL>
                    <a:lnR>
                      <a:noFill/>
                    </a:lnR>
                    <a:lnT>
                      <a:noFill/>
                    </a:lnT>
                    <a:lnB>
                      <a:noFill/>
                    </a:lnB>
                    <a:solidFill>
                      <a:srgbClr val="FFFFFF"/>
                    </a:solidFill>
                  </a:tcPr>
                </a:tc>
                <a:extLst>
                  <a:ext uri="{0D108BD9-81ED-4DB2-BD59-A6C34878D82A}">
                    <a16:rowId xmlns:a16="http://schemas.microsoft.com/office/drawing/2014/main" val="2710336811"/>
                  </a:ext>
                </a:extLst>
              </a:tr>
              <a:tr h="0">
                <a:tc>
                  <a:txBody>
                    <a:bodyPr/>
                    <a:lstStyle/>
                    <a:p>
                      <a:r>
                        <a:rPr lang="en-US" b="0">
                          <a:effectLst/>
                          <a:latin typeface="Google Sans"/>
                        </a:rPr>
                        <a:t>1</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200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801516057"/>
                  </a:ext>
                </a:extLst>
              </a:tr>
              <a:tr h="0">
                <a:tc>
                  <a:txBody>
                    <a:bodyPr/>
                    <a:lstStyle/>
                    <a:p>
                      <a:r>
                        <a:rPr lang="en-US" b="0">
                          <a:effectLst/>
                          <a:latin typeface="Google Sans"/>
                        </a:rPr>
                        <a:t>2</a:t>
                      </a:r>
                    </a:p>
                  </a:txBody>
                  <a:tcPr marL="121920" marR="121920" marT="121920" marB="121920" anchor="ctr">
                    <a:lnL>
                      <a:noFill/>
                    </a:lnL>
                    <a:lnR>
                      <a:noFill/>
                    </a:lnR>
                    <a:lnT>
                      <a:noFill/>
                    </a:lnT>
                    <a:lnB>
                      <a:noFill/>
                    </a:lnB>
                    <a:solidFill>
                      <a:srgbClr val="FFFFFF"/>
                    </a:solidFill>
                  </a:tcPr>
                </a:tc>
                <a:tc>
                  <a:txBody>
                    <a:bodyPr/>
                    <a:lstStyle/>
                    <a:p>
                      <a:r>
                        <a:rPr lang="en-US" b="0">
                          <a:effectLst/>
                          <a:latin typeface="Google Sans"/>
                        </a:rPr>
                        <a:t>150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603666314"/>
                  </a:ext>
                </a:extLst>
              </a:tr>
              <a:tr h="0">
                <a:tc>
                  <a:txBody>
                    <a:bodyPr/>
                    <a:lstStyle/>
                    <a:p>
                      <a:r>
                        <a:rPr lang="en-US" b="0">
                          <a:effectLst/>
                          <a:latin typeface="Google Sans"/>
                        </a:rPr>
                        <a:t>3</a:t>
                      </a:r>
                    </a:p>
                  </a:txBody>
                  <a:tcPr marL="121920" marR="121920" marT="121920" marB="121920" anchor="ctr">
                    <a:lnL>
                      <a:noFill/>
                    </a:lnL>
                    <a:lnR>
                      <a:noFill/>
                    </a:lnR>
                    <a:lnT>
                      <a:noFill/>
                    </a:lnT>
                    <a:lnB>
                      <a:noFill/>
                    </a:lnB>
                    <a:solidFill>
                      <a:srgbClr val="FFFFFF"/>
                    </a:solidFill>
                  </a:tcPr>
                </a:tc>
                <a:tc>
                  <a:txBody>
                    <a:bodyPr/>
                    <a:lstStyle/>
                    <a:p>
                      <a:r>
                        <a:rPr lang="en-US" b="0" dirty="0">
                          <a:effectLst/>
                          <a:latin typeface="Google Sans"/>
                        </a:rPr>
                        <a:t>300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2028290459"/>
                  </a:ext>
                </a:extLst>
              </a:tr>
            </a:tbl>
          </a:graphicData>
        </a:graphic>
      </p:graphicFrame>
      <p:graphicFrame>
        <p:nvGraphicFramePr>
          <p:cNvPr id="5" name="Table 4"/>
          <p:cNvGraphicFramePr>
            <a:graphicFrameLocks noGrp="1"/>
          </p:cNvGraphicFramePr>
          <p:nvPr/>
        </p:nvGraphicFramePr>
        <p:xfrm>
          <a:off x="7318822" y="1183990"/>
          <a:ext cx="3805860" cy="2956560"/>
        </p:xfrm>
        <a:graphic>
          <a:graphicData uri="http://schemas.openxmlformats.org/drawingml/2006/table">
            <a:tbl>
              <a:tblPr/>
              <a:tblGrid>
                <a:gridCol w="1902930">
                  <a:extLst>
                    <a:ext uri="{9D8B030D-6E8A-4147-A177-3AD203B41FA5}">
                      <a16:colId xmlns:a16="http://schemas.microsoft.com/office/drawing/2014/main" val="3226668798"/>
                    </a:ext>
                  </a:extLst>
                </a:gridCol>
                <a:gridCol w="1902930">
                  <a:extLst>
                    <a:ext uri="{9D8B030D-6E8A-4147-A177-3AD203B41FA5}">
                      <a16:colId xmlns:a16="http://schemas.microsoft.com/office/drawing/2014/main" val="277875763"/>
                    </a:ext>
                  </a:extLst>
                </a:gridCol>
              </a:tblGrid>
              <a:tr h="365760">
                <a:tc>
                  <a:txBody>
                    <a:bodyPr/>
                    <a:lstStyle/>
                    <a:p>
                      <a:pPr algn="l"/>
                      <a:r>
                        <a:rPr lang="en-US" sz="1800" b="0">
                          <a:effectLst/>
                          <a:latin typeface="Google Sans"/>
                        </a:rPr>
                        <a:t>Starting Address</a:t>
                      </a:r>
                    </a:p>
                  </a:txBody>
                  <a:tcPr anchor="ctr">
                    <a:lnL>
                      <a:noFill/>
                    </a:lnL>
                    <a:lnR>
                      <a:noFill/>
                    </a:lnR>
                    <a:lnT>
                      <a:noFill/>
                    </a:lnT>
                    <a:lnB>
                      <a:noFill/>
                    </a:lnB>
                    <a:solidFill>
                      <a:srgbClr val="FFFFFF"/>
                    </a:solidFill>
                  </a:tcPr>
                </a:tc>
                <a:tc>
                  <a:txBody>
                    <a:bodyPr/>
                    <a:lstStyle/>
                    <a:p>
                      <a:pPr algn="l"/>
                      <a:r>
                        <a:rPr lang="en-US" sz="1800" b="0">
                          <a:effectLst/>
                          <a:latin typeface="Google Sans"/>
                        </a:rPr>
                        <a:t>Size</a:t>
                      </a:r>
                    </a:p>
                  </a:txBody>
                  <a:tcPr anchor="ctr">
                    <a:lnL>
                      <a:noFill/>
                    </a:lnL>
                    <a:lnR>
                      <a:noFill/>
                    </a:lnR>
                    <a:lnT>
                      <a:noFill/>
                    </a:lnT>
                    <a:lnB>
                      <a:noFill/>
                    </a:lnB>
                    <a:solidFill>
                      <a:srgbClr val="FFFFFF"/>
                    </a:solidFill>
                  </a:tcPr>
                </a:tc>
                <a:extLst>
                  <a:ext uri="{0D108BD9-81ED-4DB2-BD59-A6C34878D82A}">
                    <a16:rowId xmlns:a16="http://schemas.microsoft.com/office/drawing/2014/main" val="2682242600"/>
                  </a:ext>
                </a:extLst>
              </a:tr>
              <a:tr h="518160">
                <a:tc>
                  <a:txBody>
                    <a:bodyPr/>
                    <a:lstStyle/>
                    <a:p>
                      <a:r>
                        <a:rPr lang="en-US" sz="1800" b="0">
                          <a:effectLst/>
                          <a:latin typeface="Google Sans"/>
                        </a:rPr>
                        <a:t>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500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236072787"/>
                  </a:ext>
                </a:extLst>
              </a:tr>
              <a:tr h="518160">
                <a:tc>
                  <a:txBody>
                    <a:bodyPr/>
                    <a:lstStyle/>
                    <a:p>
                      <a:r>
                        <a:rPr lang="en-US" sz="1800" b="0">
                          <a:effectLst/>
                          <a:latin typeface="Google Sans"/>
                        </a:rPr>
                        <a:t>500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300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99199013"/>
                  </a:ext>
                </a:extLst>
              </a:tr>
              <a:tr h="518160">
                <a:tc>
                  <a:txBody>
                    <a:bodyPr/>
                    <a:lstStyle/>
                    <a:p>
                      <a:r>
                        <a:rPr lang="en-US" sz="1800" b="0">
                          <a:effectLst/>
                          <a:latin typeface="Google Sans"/>
                        </a:rPr>
                        <a:t>800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200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800218405"/>
                  </a:ext>
                </a:extLst>
              </a:tr>
              <a:tr h="518160">
                <a:tc>
                  <a:txBody>
                    <a:bodyPr/>
                    <a:lstStyle/>
                    <a:p>
                      <a:r>
                        <a:rPr lang="en-US" sz="1800" b="0">
                          <a:effectLst/>
                          <a:latin typeface="Google Sans"/>
                        </a:rPr>
                        <a:t>1000</a:t>
                      </a:r>
                    </a:p>
                  </a:txBody>
                  <a:tcPr marL="121920" marR="121920" marT="121920" marB="121920" anchor="ctr">
                    <a:lnL>
                      <a:noFill/>
                    </a:lnL>
                    <a:lnR>
                      <a:noFill/>
                    </a:lnR>
                    <a:lnT>
                      <a:noFill/>
                    </a:lnT>
                    <a:lnB>
                      <a:noFill/>
                    </a:lnB>
                    <a:solidFill>
                      <a:srgbClr val="FFFFFF"/>
                    </a:solidFill>
                  </a:tcPr>
                </a:tc>
                <a:tc>
                  <a:txBody>
                    <a:bodyPr/>
                    <a:lstStyle/>
                    <a:p>
                      <a:r>
                        <a:rPr lang="en-US" sz="1800" b="0">
                          <a:effectLst/>
                          <a:latin typeface="Google Sans"/>
                        </a:rPr>
                        <a:t>100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3149937973"/>
                  </a:ext>
                </a:extLst>
              </a:tr>
              <a:tr h="518160">
                <a:tc>
                  <a:txBody>
                    <a:bodyPr/>
                    <a:lstStyle/>
                    <a:p>
                      <a:r>
                        <a:rPr lang="en-US" sz="1800" b="0">
                          <a:effectLst/>
                          <a:latin typeface="Google Sans"/>
                        </a:rPr>
                        <a:t>1100</a:t>
                      </a:r>
                    </a:p>
                  </a:txBody>
                  <a:tcPr marL="121920" marR="121920" marT="121920" marB="121920" anchor="ctr">
                    <a:lnL>
                      <a:noFill/>
                    </a:lnL>
                    <a:lnR>
                      <a:noFill/>
                    </a:lnR>
                    <a:lnT>
                      <a:noFill/>
                    </a:lnT>
                    <a:lnB>
                      <a:noFill/>
                    </a:lnB>
                    <a:solidFill>
                      <a:srgbClr val="FFFFFF"/>
                    </a:solidFill>
                  </a:tcPr>
                </a:tc>
                <a:tc>
                  <a:txBody>
                    <a:bodyPr/>
                    <a:lstStyle/>
                    <a:p>
                      <a:r>
                        <a:rPr lang="en-US" sz="1800" b="0" dirty="0">
                          <a:effectLst/>
                          <a:latin typeface="Google Sans"/>
                        </a:rPr>
                        <a:t>400</a:t>
                      </a:r>
                    </a:p>
                  </a:txBody>
                  <a:tcPr marL="121920" marR="121920" marT="121920" marB="121920" anchor="ctr">
                    <a:lnL>
                      <a:noFill/>
                    </a:lnL>
                    <a:lnR>
                      <a:noFill/>
                    </a:lnR>
                    <a:lnT>
                      <a:noFill/>
                    </a:lnT>
                    <a:lnB>
                      <a:noFill/>
                    </a:lnB>
                    <a:solidFill>
                      <a:srgbClr val="FFFFFF"/>
                    </a:solidFill>
                  </a:tcPr>
                </a:tc>
                <a:extLst>
                  <a:ext uri="{0D108BD9-81ED-4DB2-BD59-A6C34878D82A}">
                    <a16:rowId xmlns:a16="http://schemas.microsoft.com/office/drawing/2014/main" val="4075043553"/>
                  </a:ext>
                </a:extLst>
              </a:tr>
            </a:tbl>
          </a:graphicData>
        </a:graphic>
      </p:graphicFrame>
      <p:sp>
        <p:nvSpPr>
          <p:cNvPr id="6" name="Rectangle 5"/>
          <p:cNvSpPr/>
          <p:nvPr/>
        </p:nvSpPr>
        <p:spPr>
          <a:xfrm>
            <a:off x="657771" y="898705"/>
            <a:ext cx="1261884" cy="369332"/>
          </a:xfrm>
          <a:prstGeom prst="rect">
            <a:avLst/>
          </a:prstGeom>
        </p:spPr>
        <p:txBody>
          <a:bodyPr wrap="none">
            <a:spAutoFit/>
          </a:bodyPr>
          <a:lstStyle/>
          <a:p>
            <a:r>
              <a:rPr lang="en-US" dirty="0">
                <a:solidFill>
                  <a:srgbClr val="1F1F1F"/>
                </a:solidFill>
                <a:latin typeface="Google Sans"/>
              </a:rPr>
              <a:t>Processes</a:t>
            </a:r>
            <a:endParaRPr lang="en-US" dirty="0"/>
          </a:p>
        </p:txBody>
      </p:sp>
      <p:sp>
        <p:nvSpPr>
          <p:cNvPr id="7" name="Rectangle 6"/>
          <p:cNvSpPr/>
          <p:nvPr/>
        </p:nvSpPr>
        <p:spPr>
          <a:xfrm>
            <a:off x="3544241" y="221734"/>
            <a:ext cx="3563569" cy="369332"/>
          </a:xfrm>
          <a:prstGeom prst="rect">
            <a:avLst/>
          </a:prstGeom>
        </p:spPr>
        <p:txBody>
          <a:bodyPr wrap="square">
            <a:spAutoFit/>
          </a:bodyPr>
          <a:lstStyle/>
          <a:p>
            <a:pPr algn="ctr"/>
            <a:r>
              <a:rPr lang="en-US" altLang="en-US" b="1" dirty="0">
                <a:latin typeface="Arial Black" panose="020B0A04020102020204" pitchFamily="34" charset="0"/>
              </a:rPr>
              <a:t>Example: Worst Fit</a:t>
            </a:r>
          </a:p>
        </p:txBody>
      </p:sp>
      <p:sp>
        <p:nvSpPr>
          <p:cNvPr id="8" name="Rectangle 7"/>
          <p:cNvSpPr/>
          <p:nvPr/>
        </p:nvSpPr>
        <p:spPr>
          <a:xfrm>
            <a:off x="7441370" y="814658"/>
            <a:ext cx="1146468" cy="369332"/>
          </a:xfrm>
          <a:prstGeom prst="rect">
            <a:avLst/>
          </a:prstGeom>
        </p:spPr>
        <p:txBody>
          <a:bodyPr wrap="none">
            <a:spAutoFit/>
          </a:bodyPr>
          <a:lstStyle/>
          <a:p>
            <a:r>
              <a:rPr lang="en-US" dirty="0">
                <a:solidFill>
                  <a:srgbClr val="1F1F1F"/>
                </a:solidFill>
                <a:latin typeface="Google Sans"/>
              </a:rPr>
              <a:t>Partitions</a:t>
            </a:r>
            <a:endParaRPr lang="en-US" dirty="0"/>
          </a:p>
        </p:txBody>
      </p:sp>
      <p:sp>
        <p:nvSpPr>
          <p:cNvPr id="9" name="Rectangle 8"/>
          <p:cNvSpPr/>
          <p:nvPr/>
        </p:nvSpPr>
        <p:spPr>
          <a:xfrm>
            <a:off x="3343985" y="3771218"/>
            <a:ext cx="1184940" cy="369332"/>
          </a:xfrm>
          <a:prstGeom prst="rect">
            <a:avLst/>
          </a:prstGeom>
        </p:spPr>
        <p:txBody>
          <a:bodyPr wrap="none">
            <a:spAutoFit/>
          </a:bodyPr>
          <a:lstStyle/>
          <a:p>
            <a:r>
              <a:rPr lang="en-US" dirty="0">
                <a:solidFill>
                  <a:srgbClr val="1F1F1F"/>
                </a:solidFill>
                <a:latin typeface="Google Sans"/>
              </a:rPr>
              <a:t>Allocation</a:t>
            </a:r>
            <a:endParaRPr lang="en-US" dirty="0"/>
          </a:p>
        </p:txBody>
      </p:sp>
    </p:spTree>
    <p:extLst>
      <p:ext uri="{BB962C8B-B14F-4D97-AF65-F5344CB8AC3E}">
        <p14:creationId xmlns:p14="http://schemas.microsoft.com/office/powerpoint/2010/main" val="3834716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D0EB88B-4C58-4FA4-B3F0-C533955F8641}"/>
              </a:ext>
            </a:extLst>
          </p:cNvPr>
          <p:cNvSpPr>
            <a:spLocks noChangeArrowheads="1"/>
          </p:cNvSpPr>
          <p:nvPr/>
        </p:nvSpPr>
        <p:spPr bwMode="auto">
          <a:xfrm>
            <a:off x="1828800" y="1219200"/>
            <a:ext cx="8534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FF66"/>
              </a:buClr>
              <a:buFont typeface="Wingdings" panose="05000000000000000000" pitchFamily="2" charset="2"/>
              <a:buChar char="§"/>
            </a:pPr>
            <a:r>
              <a:rPr lang="en-US" altLang="en-US" sz="4400" b="1"/>
              <a:t>Internal fragmentation</a:t>
            </a:r>
            <a:r>
              <a:rPr lang="en-US" altLang="en-US" sz="4400"/>
              <a:t>—wasted space </a:t>
            </a:r>
            <a:r>
              <a:rPr lang="en-US" altLang="en-US" sz="4400" i="1"/>
              <a:t>inside</a:t>
            </a:r>
            <a:r>
              <a:rPr lang="en-US" altLang="en-US" sz="4400"/>
              <a:t> a fixed-size memory region </a:t>
            </a:r>
          </a:p>
          <a:p>
            <a:pPr eaLnBrk="1" hangingPunct="1">
              <a:spcBef>
                <a:spcPct val="50000"/>
              </a:spcBef>
              <a:buClr>
                <a:srgbClr val="FFFF66"/>
              </a:buClr>
              <a:buFont typeface="Wingdings" panose="05000000000000000000" pitchFamily="2" charset="2"/>
              <a:buChar char="§"/>
            </a:pPr>
            <a:r>
              <a:rPr lang="en-US" altLang="en-US" sz="4400" b="1"/>
              <a:t>No sharing</a:t>
            </a:r>
            <a:r>
              <a:rPr lang="en-US" altLang="en-US" sz="4400"/>
              <a:t> between processes.</a:t>
            </a:r>
          </a:p>
          <a:p>
            <a:pPr eaLnBrk="1" hangingPunct="1">
              <a:spcBef>
                <a:spcPct val="50000"/>
              </a:spcBef>
              <a:buClr>
                <a:srgbClr val="FFFF66"/>
              </a:buClr>
              <a:buFont typeface="Wingdings" panose="05000000000000000000" pitchFamily="2" charset="2"/>
              <a:buChar char="§"/>
            </a:pPr>
            <a:r>
              <a:rPr lang="en-US" altLang="en-US" sz="4400" b="1"/>
              <a:t>Load-time address binding</a:t>
            </a:r>
            <a:r>
              <a:rPr lang="en-US" altLang="en-US" sz="4400"/>
              <a:t> with multiple input queues</a:t>
            </a:r>
          </a:p>
        </p:txBody>
      </p:sp>
      <p:sp>
        <p:nvSpPr>
          <p:cNvPr id="27651" name="Rectangle 3">
            <a:extLst>
              <a:ext uri="{FF2B5EF4-FFF2-40B4-BE49-F238E27FC236}">
                <a16:creationId xmlns:a16="http://schemas.microsoft.com/office/drawing/2014/main" id="{FE27E40D-121F-4B0C-96A3-573CADF1AA85}"/>
              </a:ext>
            </a:extLst>
          </p:cNvPr>
          <p:cNvSpPr>
            <a:spLocks noChangeArrowheads="1"/>
          </p:cNvSpPr>
          <p:nvPr/>
        </p:nvSpPr>
        <p:spPr bwMode="auto">
          <a:xfrm>
            <a:off x="1676400" y="274638"/>
            <a:ext cx="88392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MFT Issues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9E161B93-C1F0-48A9-93A7-ED360E5126C3}"/>
              </a:ext>
            </a:extLst>
          </p:cNvPr>
          <p:cNvSpPr>
            <a:spLocks noChangeArrowheads="1"/>
          </p:cNvSpPr>
          <p:nvPr/>
        </p:nvSpPr>
        <p:spPr bwMode="auto">
          <a:xfrm>
            <a:off x="1676400" y="909608"/>
            <a:ext cx="8763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35000"/>
              </a:spcBef>
              <a:buClr>
                <a:srgbClr val="FFFF66"/>
              </a:buClr>
              <a:buFont typeface="Wingdings" panose="05000000000000000000" pitchFamily="2" charset="2"/>
              <a:buChar char="§"/>
            </a:pPr>
            <a:r>
              <a:rPr lang="en-US" altLang="en-US" sz="4400" dirty="0"/>
              <a:t>Multiprogramming with variable tasks (MFT)</a:t>
            </a:r>
          </a:p>
          <a:p>
            <a:pPr eaLnBrk="1" hangingPunct="1">
              <a:lnSpc>
                <a:spcPct val="90000"/>
              </a:lnSpc>
              <a:spcBef>
                <a:spcPct val="35000"/>
              </a:spcBef>
              <a:buClr>
                <a:srgbClr val="FFFF66"/>
              </a:buClr>
              <a:buFont typeface="Wingdings" panose="05000000000000000000" pitchFamily="2" charset="2"/>
              <a:buChar char="§"/>
            </a:pPr>
            <a:r>
              <a:rPr lang="en-US" altLang="en-US" sz="4400" dirty="0"/>
              <a:t>Both the number and size of partitions change with time </a:t>
            </a:r>
          </a:p>
          <a:p>
            <a:pPr eaLnBrk="1" hangingPunct="1">
              <a:lnSpc>
                <a:spcPct val="90000"/>
              </a:lnSpc>
              <a:spcBef>
                <a:spcPct val="35000"/>
              </a:spcBef>
              <a:buClr>
                <a:srgbClr val="FFFF66"/>
              </a:buClr>
              <a:buFont typeface="Wingdings" panose="05000000000000000000" pitchFamily="2" charset="2"/>
              <a:buChar char="§"/>
            </a:pPr>
            <a:r>
              <a:rPr lang="en-US" altLang="en-US" sz="4400" dirty="0"/>
              <a:t>A process still resides in one region but can be of any size up to the size of the user space and can change with time. </a:t>
            </a:r>
          </a:p>
        </p:txBody>
      </p:sp>
      <p:sp>
        <p:nvSpPr>
          <p:cNvPr id="6149" name="Rectangle 5">
            <a:extLst>
              <a:ext uri="{FF2B5EF4-FFF2-40B4-BE49-F238E27FC236}">
                <a16:creationId xmlns:a16="http://schemas.microsoft.com/office/drawing/2014/main" id="{8AE61CC0-C7E6-4067-833B-E31BA9AB22C1}"/>
              </a:ext>
            </a:extLst>
          </p:cNvPr>
          <p:cNvSpPr>
            <a:spLocks noChangeArrowheads="1"/>
          </p:cNvSpPr>
          <p:nvPr/>
        </p:nvSpPr>
        <p:spPr bwMode="auto">
          <a:xfrm>
            <a:off x="1676400" y="274638"/>
            <a:ext cx="8839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MVT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03825A2C-0CC6-4BB9-AF22-C7BAB2FF8DB4}"/>
              </a:ext>
            </a:extLst>
          </p:cNvPr>
          <p:cNvSpPr>
            <a:spLocks noChangeArrowheads="1"/>
          </p:cNvSpPr>
          <p:nvPr/>
        </p:nvSpPr>
        <p:spPr bwMode="auto">
          <a:xfrm>
            <a:off x="2133600" y="1447800"/>
            <a:ext cx="8153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FF66"/>
              </a:buClr>
              <a:buFont typeface="Wingdings" panose="05000000000000000000" pitchFamily="2" charset="2"/>
              <a:buChar char="§"/>
            </a:pPr>
            <a:r>
              <a:rPr lang="en-US" altLang="en-US" sz="4400"/>
              <a:t>Jobs can move from one partition to another </a:t>
            </a:r>
          </a:p>
          <a:p>
            <a:pPr eaLnBrk="1" hangingPunct="1">
              <a:buClr>
                <a:srgbClr val="FFFF66"/>
              </a:buClr>
              <a:buFont typeface="Wingdings" panose="05000000000000000000" pitchFamily="2" charset="2"/>
              <a:buChar char="§"/>
            </a:pPr>
            <a:r>
              <a:rPr lang="en-US" altLang="en-US" sz="4400"/>
              <a:t>Dynamic address binding</a:t>
            </a:r>
          </a:p>
          <a:p>
            <a:pPr eaLnBrk="1" hangingPunct="1">
              <a:buClr>
                <a:srgbClr val="FFFF66"/>
              </a:buClr>
              <a:buFont typeface="Wingdings" panose="05000000000000000000" pitchFamily="2" charset="2"/>
              <a:buChar char="§"/>
            </a:pPr>
            <a:r>
              <a:rPr lang="en-US" altLang="en-US" sz="4400"/>
              <a:t>No internal fragmentation </a:t>
            </a:r>
          </a:p>
          <a:p>
            <a:pPr eaLnBrk="1" hangingPunct="1">
              <a:buClr>
                <a:srgbClr val="FFFF66"/>
              </a:buClr>
              <a:buFont typeface="Wingdings" panose="05000000000000000000" pitchFamily="2" charset="2"/>
              <a:buChar char="§"/>
            </a:pPr>
            <a:r>
              <a:rPr lang="en-US" altLang="en-US" sz="4400"/>
              <a:t>Introduces </a:t>
            </a:r>
            <a:r>
              <a:rPr lang="en-US" altLang="en-US" sz="4400" b="1"/>
              <a:t>external fragmentation</a:t>
            </a:r>
          </a:p>
        </p:txBody>
      </p:sp>
      <p:sp>
        <p:nvSpPr>
          <p:cNvPr id="7173" name="Rectangle 3">
            <a:extLst>
              <a:ext uri="{FF2B5EF4-FFF2-40B4-BE49-F238E27FC236}">
                <a16:creationId xmlns:a16="http://schemas.microsoft.com/office/drawing/2014/main" id="{724F649F-14DB-4A5A-9049-77F06FA77817}"/>
              </a:ext>
            </a:extLst>
          </p:cNvPr>
          <p:cNvSpPr>
            <a:spLocks noChangeArrowheads="1"/>
          </p:cNvSpPr>
          <p:nvPr/>
        </p:nvSpPr>
        <p:spPr bwMode="auto">
          <a:xfrm>
            <a:off x="1676400" y="274638"/>
            <a:ext cx="8839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MVT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2" descr="MVT">
            <a:extLst>
              <a:ext uri="{FF2B5EF4-FFF2-40B4-BE49-F238E27FC236}">
                <a16:creationId xmlns:a16="http://schemas.microsoft.com/office/drawing/2014/main" id="{97B295B7-888D-499F-9DAE-4AB96D8AC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1"/>
            <a:ext cx="80772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3">
            <a:extLst>
              <a:ext uri="{FF2B5EF4-FFF2-40B4-BE49-F238E27FC236}">
                <a16:creationId xmlns:a16="http://schemas.microsoft.com/office/drawing/2014/main" id="{4EA8292B-3ECF-4A2F-BE3E-FF176FEFC08F}"/>
              </a:ext>
            </a:extLst>
          </p:cNvPr>
          <p:cNvSpPr>
            <a:spLocks noChangeArrowheads="1"/>
          </p:cNvSpPr>
          <p:nvPr/>
        </p:nvSpPr>
        <p:spPr bwMode="auto">
          <a:xfrm>
            <a:off x="1676400" y="274638"/>
            <a:ext cx="8839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400" b="1" baseline="0">
                <a:latin typeface="Arial Black" panose="020B0A04020102020204" pitchFamily="34" charset="0"/>
              </a:rPr>
              <a:t>MVT</a:t>
            </a:r>
          </a:p>
        </p:txBody>
      </p:sp>
      <p:sp>
        <p:nvSpPr>
          <p:cNvPr id="8198" name="Rectangle 4">
            <a:extLst>
              <a:ext uri="{FF2B5EF4-FFF2-40B4-BE49-F238E27FC236}">
                <a16:creationId xmlns:a16="http://schemas.microsoft.com/office/drawing/2014/main" id="{DB4DA733-C622-44E2-8C0A-9EF2D9F140B2}"/>
              </a:ext>
            </a:extLst>
          </p:cNvPr>
          <p:cNvSpPr>
            <a:spLocks noChangeArrowheads="1"/>
          </p:cNvSpPr>
          <p:nvPr/>
        </p:nvSpPr>
        <p:spPr bwMode="auto">
          <a:xfrm>
            <a:off x="8915400" y="5410200"/>
            <a:ext cx="685800" cy="609600"/>
          </a:xfrm>
          <a:prstGeom prst="rect">
            <a:avLst/>
          </a:prstGeom>
          <a:solidFill>
            <a:srgbClr val="0000FF"/>
          </a:solidFill>
          <a:ln w="2857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
        <p:nvSpPr>
          <p:cNvPr id="8199" name="Text Box 5">
            <a:extLst>
              <a:ext uri="{FF2B5EF4-FFF2-40B4-BE49-F238E27FC236}">
                <a16:creationId xmlns:a16="http://schemas.microsoft.com/office/drawing/2014/main" id="{FC59BC41-CD8F-40F0-9269-7C1752EB91CF}"/>
              </a:ext>
            </a:extLst>
          </p:cNvPr>
          <p:cNvSpPr txBox="1">
            <a:spLocks noChangeArrowheads="1"/>
          </p:cNvSpPr>
          <p:nvPr/>
        </p:nvSpPr>
        <p:spPr bwMode="auto">
          <a:xfrm>
            <a:off x="9601200" y="5486400"/>
            <a:ext cx="8382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a:t>200K</a:t>
            </a:r>
          </a:p>
        </p:txBody>
      </p:sp>
      <p:sp>
        <p:nvSpPr>
          <p:cNvPr id="8200" name="Text Box 6">
            <a:extLst>
              <a:ext uri="{FF2B5EF4-FFF2-40B4-BE49-F238E27FC236}">
                <a16:creationId xmlns:a16="http://schemas.microsoft.com/office/drawing/2014/main" id="{B99656E9-E779-4081-A145-60A9AC3F8A14}"/>
              </a:ext>
            </a:extLst>
          </p:cNvPr>
          <p:cNvSpPr txBox="1">
            <a:spLocks noChangeArrowheads="1"/>
          </p:cNvSpPr>
          <p:nvPr/>
        </p:nvSpPr>
        <p:spPr bwMode="auto">
          <a:xfrm>
            <a:off x="9601200" y="1447800"/>
            <a:ext cx="8382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a:t>50K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67266120-6FEA-4725-BF86-B7E4EA477B68}"/>
              </a:ext>
            </a:extLst>
          </p:cNvPr>
          <p:cNvSpPr>
            <a:spLocks noChangeArrowheads="1"/>
          </p:cNvSpPr>
          <p:nvPr/>
        </p:nvSpPr>
        <p:spPr bwMode="auto">
          <a:xfrm>
            <a:off x="1981200" y="274638"/>
            <a:ext cx="82296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000" b="1" baseline="0">
                <a:latin typeface="Arial Black" panose="020B0A04020102020204" pitchFamily="34" charset="0"/>
              </a:rPr>
              <a:t>External Fragmentation</a:t>
            </a:r>
          </a:p>
        </p:txBody>
      </p:sp>
      <p:sp>
        <p:nvSpPr>
          <p:cNvPr id="9221" name="Rectangle 3">
            <a:extLst>
              <a:ext uri="{FF2B5EF4-FFF2-40B4-BE49-F238E27FC236}">
                <a16:creationId xmlns:a16="http://schemas.microsoft.com/office/drawing/2014/main" id="{EF9D21CB-39FA-4566-92E1-9754CA0A7B21}"/>
              </a:ext>
            </a:extLst>
          </p:cNvPr>
          <p:cNvSpPr>
            <a:spLocks noChangeArrowheads="1"/>
          </p:cNvSpPr>
          <p:nvPr/>
        </p:nvSpPr>
        <p:spPr bwMode="auto">
          <a:xfrm>
            <a:off x="1981200" y="2209800"/>
            <a:ext cx="8229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rgbClr val="FFFF66"/>
              </a:buClr>
              <a:buFont typeface="Wingdings" panose="05000000000000000000" pitchFamily="2" charset="2"/>
              <a:buChar char="§"/>
            </a:pPr>
            <a:r>
              <a:rPr lang="en-US" altLang="en-US" sz="4400"/>
              <a:t>External Fragmentation refers to the state of memory space when total amount of unused memory space exists to satisfy a request but this memory space is not contiguous.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B5279BF7-310B-4C75-84EF-8B8026913D42}"/>
              </a:ext>
            </a:extLst>
          </p:cNvPr>
          <p:cNvSpPr>
            <a:spLocks noChangeArrowheads="1"/>
          </p:cNvSpPr>
          <p:nvPr/>
        </p:nvSpPr>
        <p:spPr bwMode="auto">
          <a:xfrm>
            <a:off x="1981200" y="274638"/>
            <a:ext cx="8229600"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000" b="1" baseline="0">
                <a:latin typeface="Arial Black" panose="020B0A04020102020204" pitchFamily="34" charset="0"/>
              </a:rPr>
              <a:t>External Fragmentation</a:t>
            </a:r>
          </a:p>
        </p:txBody>
      </p:sp>
      <p:sp>
        <p:nvSpPr>
          <p:cNvPr id="10245" name="Rectangle 3">
            <a:extLst>
              <a:ext uri="{FF2B5EF4-FFF2-40B4-BE49-F238E27FC236}">
                <a16:creationId xmlns:a16="http://schemas.microsoft.com/office/drawing/2014/main" id="{1107326E-AD3B-4B4E-812D-E7967056F0A9}"/>
              </a:ext>
            </a:extLst>
          </p:cNvPr>
          <p:cNvSpPr>
            <a:spLocks noChangeArrowheads="1"/>
          </p:cNvSpPr>
          <p:nvPr/>
        </p:nvSpPr>
        <p:spPr bwMode="auto">
          <a:xfrm>
            <a:off x="1905000" y="2057400"/>
            <a:ext cx="8534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FF66"/>
              </a:buClr>
              <a:buFont typeface="Wingdings" panose="05000000000000000000" pitchFamily="2" charset="2"/>
              <a:buChar char="§"/>
            </a:pPr>
            <a:r>
              <a:rPr lang="en-US" altLang="en-US" sz="4400" b="1"/>
              <a:t>Compact</a:t>
            </a:r>
            <a:r>
              <a:rPr lang="en-US" altLang="en-US" sz="4400"/>
              <a:t> main memory (shuffle processes around to put free space in one contiguous area)</a:t>
            </a:r>
          </a:p>
          <a:p>
            <a:pPr eaLnBrk="1" hangingPunct="1">
              <a:spcBef>
                <a:spcPct val="50000"/>
              </a:spcBef>
              <a:buClr>
                <a:srgbClr val="FFFF66"/>
              </a:buClr>
              <a:buFont typeface="Wingdings" panose="05000000000000000000" pitchFamily="2" charset="2"/>
              <a:buChar char="§"/>
            </a:pPr>
            <a:r>
              <a:rPr lang="en-US" altLang="en-US" sz="4400"/>
              <a:t>Slows down execution of currently running processes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1CD28784-57A4-4F92-90D3-0A04CD628840}"/>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Paging</a:t>
            </a:r>
          </a:p>
        </p:txBody>
      </p:sp>
      <p:sp>
        <p:nvSpPr>
          <p:cNvPr id="11269" name="Rectangle 3">
            <a:extLst>
              <a:ext uri="{FF2B5EF4-FFF2-40B4-BE49-F238E27FC236}">
                <a16:creationId xmlns:a16="http://schemas.microsoft.com/office/drawing/2014/main" id="{031837F2-60C0-4A47-8A49-F674E153BBA8}"/>
              </a:ext>
            </a:extLst>
          </p:cNvPr>
          <p:cNvSpPr>
            <a:spLocks noChangeArrowheads="1"/>
          </p:cNvSpPr>
          <p:nvPr/>
        </p:nvSpPr>
        <p:spPr bwMode="auto">
          <a:xfrm>
            <a:off x="1752600" y="1371600"/>
            <a:ext cx="8915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FF66"/>
              </a:buClr>
              <a:buFont typeface="Wingdings" panose="05000000000000000000" pitchFamily="2" charset="2"/>
              <a:buChar char="§"/>
            </a:pPr>
            <a:r>
              <a:rPr kumimoji="1" lang="en-US" altLang="en-US" sz="4400"/>
              <a:t>Divide physical memory into fixed-sized blocks, called </a:t>
            </a:r>
            <a:r>
              <a:rPr kumimoji="1" lang="en-US" altLang="en-US" sz="4400" b="1" u="sng"/>
              <a:t>frames</a:t>
            </a:r>
            <a:endParaRPr kumimoji="1" lang="en-US" altLang="en-US" sz="4400" u="sng"/>
          </a:p>
          <a:p>
            <a:pPr eaLnBrk="1" hangingPunct="1">
              <a:spcBef>
                <a:spcPct val="50000"/>
              </a:spcBef>
              <a:buClr>
                <a:srgbClr val="FFFF66"/>
              </a:buClr>
              <a:buFont typeface="Wingdings" panose="05000000000000000000" pitchFamily="2" charset="2"/>
              <a:buChar char="§"/>
            </a:pPr>
            <a:r>
              <a:rPr kumimoji="1" lang="en-US" altLang="en-US" sz="4400"/>
              <a:t>Divide logical memory into blocks of the same size, called </a:t>
            </a:r>
            <a:r>
              <a:rPr kumimoji="1" lang="en-US" altLang="en-US" sz="4400" b="1" u="sng"/>
              <a:t>pages</a:t>
            </a:r>
            <a:endParaRPr kumimoji="1" lang="en-US" altLang="en-US" sz="4400"/>
          </a:p>
          <a:p>
            <a:pPr eaLnBrk="1" hangingPunct="1">
              <a:spcBef>
                <a:spcPct val="50000"/>
              </a:spcBef>
              <a:buClr>
                <a:srgbClr val="FFFF66"/>
              </a:buClr>
              <a:buFont typeface="Wingdings" panose="05000000000000000000" pitchFamily="2" charset="2"/>
              <a:buChar char="§"/>
            </a:pPr>
            <a:r>
              <a:rPr kumimoji="1" lang="en-US" altLang="en-US" sz="4400"/>
              <a:t>Size of a page is a power of 2</a:t>
            </a:r>
          </a:p>
          <a:p>
            <a:pPr eaLnBrk="1" hangingPunct="1">
              <a:spcBef>
                <a:spcPct val="50000"/>
              </a:spcBef>
              <a:buClr>
                <a:srgbClr val="FFFF66"/>
              </a:buClr>
              <a:buFont typeface="Wingdings" panose="05000000000000000000" pitchFamily="2" charset="2"/>
              <a:buChar char="§"/>
            </a:pPr>
            <a:r>
              <a:rPr kumimoji="1" lang="en-US" altLang="en-US" sz="4400"/>
              <a:t>Typical page sizes: 1K – 16K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D50EF8DE-5A6B-4413-86EF-AFC7820E82DE}"/>
              </a:ext>
            </a:extLst>
          </p:cNvPr>
          <p:cNvSpPr>
            <a:spLocks noChangeArrowheads="1"/>
          </p:cNvSpPr>
          <p:nvPr/>
        </p:nvSpPr>
        <p:spPr bwMode="auto">
          <a:xfrm>
            <a:off x="1676400" y="228600"/>
            <a:ext cx="8839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cs typeface="新細明體" panose="02020500000000000000" pitchFamily="18" charset="-120"/>
              </a:rPr>
              <a:t>Memory Management</a:t>
            </a:r>
          </a:p>
        </p:txBody>
      </p:sp>
      <p:sp>
        <p:nvSpPr>
          <p:cNvPr id="8194" name="Rectangle 2">
            <a:extLst>
              <a:ext uri="{FF2B5EF4-FFF2-40B4-BE49-F238E27FC236}">
                <a16:creationId xmlns:a16="http://schemas.microsoft.com/office/drawing/2014/main" id="{4A49BE07-A675-412C-9BAD-5F922DA1D950}"/>
              </a:ext>
            </a:extLst>
          </p:cNvPr>
          <p:cNvSpPr>
            <a:spLocks noChangeArrowheads="1"/>
          </p:cNvSpPr>
          <p:nvPr/>
        </p:nvSpPr>
        <p:spPr bwMode="auto">
          <a:xfrm>
            <a:off x="1905000" y="1295400"/>
            <a:ext cx="86106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1100"/>
              </a:spcBef>
              <a:buClr>
                <a:srgbClr val="FFFF66"/>
              </a:buClr>
              <a:buFont typeface="Wingdings" panose="05000000000000000000" pitchFamily="2" charset="2"/>
              <a:buChar char=""/>
            </a:pPr>
            <a:r>
              <a:rPr lang="en-US" altLang="en-US" sz="4400" dirty="0">
                <a:solidFill>
                  <a:schemeClr val="tx1"/>
                </a:solidFill>
                <a:cs typeface="新細明體" panose="02020500000000000000" pitchFamily="18" charset="-120"/>
              </a:rPr>
              <a:t>Keeping track of used and free memory space</a:t>
            </a:r>
          </a:p>
          <a:p>
            <a:pPr>
              <a:spcBef>
                <a:spcPts val="1100"/>
              </a:spcBef>
              <a:buClr>
                <a:srgbClr val="FFFF66"/>
              </a:buClr>
              <a:buFont typeface="Wingdings" panose="05000000000000000000" pitchFamily="2" charset="2"/>
              <a:buChar char=""/>
            </a:pPr>
            <a:r>
              <a:rPr lang="en-US" altLang="en-US" sz="4400" dirty="0">
                <a:solidFill>
                  <a:schemeClr val="tx1"/>
                </a:solidFill>
                <a:cs typeface="新細明體" panose="02020500000000000000" pitchFamily="18" charset="-120"/>
              </a:rPr>
              <a:t>When, where, and how much memory to allocate and deallocate</a:t>
            </a:r>
          </a:p>
          <a:p>
            <a:pPr>
              <a:spcBef>
                <a:spcPts val="1100"/>
              </a:spcBef>
              <a:buClr>
                <a:srgbClr val="FFFF66"/>
              </a:buClr>
              <a:buFont typeface="Wingdings" panose="05000000000000000000" pitchFamily="2" charset="2"/>
              <a:buChar char=""/>
            </a:pPr>
            <a:r>
              <a:rPr lang="en-US" altLang="en-US" sz="4400" dirty="0">
                <a:solidFill>
                  <a:schemeClr val="tx1"/>
                </a:solidFill>
                <a:cs typeface="新細明體" panose="02020500000000000000" pitchFamily="18" charset="-120"/>
              </a:rPr>
              <a:t>Swapping processes in and out of main memory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161FE986-4FDD-4FB1-8603-F9FE340A0A5F}"/>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Paging</a:t>
            </a:r>
          </a:p>
        </p:txBody>
      </p:sp>
      <p:sp>
        <p:nvSpPr>
          <p:cNvPr id="12293" name="Rectangle 3">
            <a:extLst>
              <a:ext uri="{FF2B5EF4-FFF2-40B4-BE49-F238E27FC236}">
                <a16:creationId xmlns:a16="http://schemas.microsoft.com/office/drawing/2014/main" id="{4010FB38-496E-47F7-9452-A87EA0F74F55}"/>
              </a:ext>
            </a:extLst>
          </p:cNvPr>
          <p:cNvSpPr>
            <a:spLocks noChangeArrowheads="1"/>
          </p:cNvSpPr>
          <p:nvPr/>
        </p:nvSpPr>
        <p:spPr bwMode="auto">
          <a:xfrm>
            <a:off x="1752600" y="1264920"/>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0000"/>
              </a:spcBef>
              <a:buClr>
                <a:srgbClr val="FFFF66"/>
              </a:buClr>
              <a:buFont typeface="Wingdings" panose="05000000000000000000" pitchFamily="2" charset="2"/>
              <a:buChar char="§"/>
            </a:pPr>
            <a:r>
              <a:rPr kumimoji="1" lang="en-US" altLang="en-US" sz="4400"/>
              <a:t>Keep track of all free frames.</a:t>
            </a:r>
          </a:p>
          <a:p>
            <a:pPr eaLnBrk="1" hangingPunct="1">
              <a:lnSpc>
                <a:spcPct val="90000"/>
              </a:lnSpc>
              <a:spcBef>
                <a:spcPct val="40000"/>
              </a:spcBef>
              <a:buClr>
                <a:srgbClr val="FFFF66"/>
              </a:buClr>
              <a:buFont typeface="Wingdings" panose="05000000000000000000" pitchFamily="2" charset="2"/>
              <a:buChar char="§"/>
            </a:pPr>
            <a:r>
              <a:rPr kumimoji="1" lang="en-US" altLang="en-US" sz="4400"/>
              <a:t>To run a program of size </a:t>
            </a:r>
            <a:r>
              <a:rPr kumimoji="1" lang="en-US" altLang="en-US" sz="4400" i="1"/>
              <a:t>n</a:t>
            </a:r>
            <a:r>
              <a:rPr kumimoji="1" lang="en-US" altLang="en-US" sz="4400"/>
              <a:t> pages, find </a:t>
            </a:r>
            <a:r>
              <a:rPr kumimoji="1" lang="en-US" altLang="en-US" sz="4400" i="1"/>
              <a:t>n</a:t>
            </a:r>
            <a:r>
              <a:rPr kumimoji="1" lang="en-US" altLang="en-US" sz="4400"/>
              <a:t> free frames and load program pages into these frames.</a:t>
            </a:r>
          </a:p>
          <a:p>
            <a:pPr eaLnBrk="1" hangingPunct="1">
              <a:lnSpc>
                <a:spcPct val="90000"/>
              </a:lnSpc>
              <a:spcBef>
                <a:spcPct val="40000"/>
              </a:spcBef>
              <a:buClr>
                <a:srgbClr val="FFFF66"/>
              </a:buClr>
              <a:buFont typeface="Wingdings" panose="05000000000000000000" pitchFamily="2" charset="2"/>
              <a:buChar char="§"/>
            </a:pPr>
            <a:r>
              <a:rPr kumimoji="1" lang="en-US" altLang="en-US" sz="4400"/>
              <a:t>Keep track of a program’s pages in the main memory by using the </a:t>
            </a:r>
            <a:r>
              <a:rPr kumimoji="1" lang="en-US" altLang="en-US" sz="4400" b="1" u="sng"/>
              <a:t>page table</a:t>
            </a:r>
            <a:r>
              <a:rPr kumimoji="1" lang="en-US" altLang="en-US" sz="440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C3C7DD1C-D7A0-4187-B732-B967E45D8C3A}"/>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Paging</a:t>
            </a:r>
          </a:p>
        </p:txBody>
      </p:sp>
      <p:graphicFrame>
        <p:nvGraphicFramePr>
          <p:cNvPr id="328095" name="Group 415">
            <a:extLst>
              <a:ext uri="{FF2B5EF4-FFF2-40B4-BE49-F238E27FC236}">
                <a16:creationId xmlns:a16="http://schemas.microsoft.com/office/drawing/2014/main" id="{C86E886B-C24F-4C2F-A753-DE99BDF0B07E}"/>
              </a:ext>
            </a:extLst>
          </p:cNvPr>
          <p:cNvGraphicFramePr>
            <a:graphicFrameLocks noGrp="1"/>
          </p:cNvGraphicFramePr>
          <p:nvPr/>
        </p:nvGraphicFramePr>
        <p:xfrm>
          <a:off x="8382000" y="990600"/>
          <a:ext cx="2057400" cy="4876807"/>
        </p:xfrm>
        <a:graphic>
          <a:graphicData uri="http://schemas.openxmlformats.org/drawingml/2006/table">
            <a:tbl>
              <a:tblPr/>
              <a:tblGrid>
                <a:gridCol w="2057400">
                  <a:extLst>
                    <a:ext uri="{9D8B030D-6E8A-4147-A177-3AD203B41FA5}">
                      <a16:colId xmlns:a16="http://schemas.microsoft.com/office/drawing/2014/main" val="2877933408"/>
                    </a:ext>
                  </a:extLst>
                </a:gridCol>
              </a:tblGrid>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385353414"/>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97752602"/>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43071849"/>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40298220"/>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78283356"/>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275445263"/>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284180"/>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31212190"/>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283367526"/>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65558727"/>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17460403"/>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6427453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10374578"/>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869914616"/>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78225941"/>
                  </a:ext>
                </a:extLst>
              </a:tr>
              <a:tr h="37623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11347376"/>
                  </a:ext>
                </a:extLst>
              </a:tr>
            </a:tbl>
          </a:graphicData>
        </a:graphic>
      </p:graphicFrame>
      <p:sp>
        <p:nvSpPr>
          <p:cNvPr id="13353" name="Text Box 51">
            <a:extLst>
              <a:ext uri="{FF2B5EF4-FFF2-40B4-BE49-F238E27FC236}">
                <a16:creationId xmlns:a16="http://schemas.microsoft.com/office/drawing/2014/main" id="{1EC0494D-184B-49CA-BD27-31EDE8F0E6B8}"/>
              </a:ext>
            </a:extLst>
          </p:cNvPr>
          <p:cNvSpPr txBox="1">
            <a:spLocks noChangeArrowheads="1"/>
          </p:cNvSpPr>
          <p:nvPr/>
        </p:nvSpPr>
        <p:spPr bwMode="auto">
          <a:xfrm>
            <a:off x="1752600" y="4876801"/>
            <a:ext cx="2590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3600"/>
              <a:t>Process Address Space</a:t>
            </a:r>
          </a:p>
        </p:txBody>
      </p:sp>
      <p:graphicFrame>
        <p:nvGraphicFramePr>
          <p:cNvPr id="328098" name="Group 418">
            <a:extLst>
              <a:ext uri="{FF2B5EF4-FFF2-40B4-BE49-F238E27FC236}">
                <a16:creationId xmlns:a16="http://schemas.microsoft.com/office/drawing/2014/main" id="{32F0B933-A8EF-418F-817B-5E26C4DF0CF7}"/>
              </a:ext>
            </a:extLst>
          </p:cNvPr>
          <p:cNvGraphicFramePr>
            <a:graphicFrameLocks noGrp="1"/>
          </p:cNvGraphicFramePr>
          <p:nvPr/>
        </p:nvGraphicFramePr>
        <p:xfrm>
          <a:off x="2057400" y="2514600"/>
          <a:ext cx="2057400" cy="2400304"/>
        </p:xfrm>
        <a:graphic>
          <a:graphicData uri="http://schemas.openxmlformats.org/drawingml/2006/table">
            <a:tbl>
              <a:tblPr/>
              <a:tblGrid>
                <a:gridCol w="2057400">
                  <a:extLst>
                    <a:ext uri="{9D8B030D-6E8A-4147-A177-3AD203B41FA5}">
                      <a16:colId xmlns:a16="http://schemas.microsoft.com/office/drawing/2014/main" val="2352577862"/>
                    </a:ext>
                  </a:extLst>
                </a:gridCol>
              </a:tblGrid>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996009637"/>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824513672"/>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813093709"/>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897697530"/>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932696919"/>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955309206"/>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037020622"/>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159864305"/>
                  </a:ext>
                </a:extLst>
              </a:tr>
            </a:tbl>
          </a:graphicData>
        </a:graphic>
      </p:graphicFrame>
      <p:sp>
        <p:nvSpPr>
          <p:cNvPr id="13374" name="Text Box 88">
            <a:extLst>
              <a:ext uri="{FF2B5EF4-FFF2-40B4-BE49-F238E27FC236}">
                <a16:creationId xmlns:a16="http://schemas.microsoft.com/office/drawing/2014/main" id="{5F4B9669-1728-49F4-85DA-21559A615397}"/>
              </a:ext>
            </a:extLst>
          </p:cNvPr>
          <p:cNvSpPr txBox="1">
            <a:spLocks noChangeArrowheads="1"/>
          </p:cNvSpPr>
          <p:nvPr/>
        </p:nvSpPr>
        <p:spPr bwMode="auto">
          <a:xfrm>
            <a:off x="7848600" y="5867400"/>
            <a:ext cx="304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3600" dirty="0"/>
              <a:t>Physical Address Space</a:t>
            </a:r>
          </a:p>
        </p:txBody>
      </p:sp>
      <p:graphicFrame>
        <p:nvGraphicFramePr>
          <p:cNvPr id="327929" name="Group 249">
            <a:extLst>
              <a:ext uri="{FF2B5EF4-FFF2-40B4-BE49-F238E27FC236}">
                <a16:creationId xmlns:a16="http://schemas.microsoft.com/office/drawing/2014/main" id="{5C675B1E-C0F1-4C38-94E3-FD10268A31E1}"/>
              </a:ext>
            </a:extLst>
          </p:cNvPr>
          <p:cNvGraphicFramePr>
            <a:graphicFrameLocks noGrp="1"/>
          </p:cNvGraphicFramePr>
          <p:nvPr/>
        </p:nvGraphicFramePr>
        <p:xfrm>
          <a:off x="1600200" y="2514600"/>
          <a:ext cx="373380" cy="2514600"/>
        </p:xfrm>
        <a:graphic>
          <a:graphicData uri="http://schemas.openxmlformats.org/drawingml/2006/table">
            <a:tbl>
              <a:tblPr/>
              <a:tblGrid>
                <a:gridCol w="373380">
                  <a:extLst>
                    <a:ext uri="{9D8B030D-6E8A-4147-A177-3AD203B41FA5}">
                      <a16:colId xmlns:a16="http://schemas.microsoft.com/office/drawing/2014/main" val="3704823092"/>
                    </a:ext>
                  </a:extLst>
                </a:gridCol>
              </a:tblGrid>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0</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3456464417"/>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403648862"/>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524511089"/>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3</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609531197"/>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4</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401577319"/>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5</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382773941"/>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6</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748298470"/>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7</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980576180"/>
                  </a:ext>
                </a:extLst>
              </a:tr>
            </a:tbl>
          </a:graphicData>
        </a:graphic>
      </p:graphicFrame>
      <p:graphicFrame>
        <p:nvGraphicFramePr>
          <p:cNvPr id="328060" name="Group 380">
            <a:extLst>
              <a:ext uri="{FF2B5EF4-FFF2-40B4-BE49-F238E27FC236}">
                <a16:creationId xmlns:a16="http://schemas.microsoft.com/office/drawing/2014/main" id="{9C51BBF3-FD51-4E7A-887A-6ED208D82C21}"/>
              </a:ext>
            </a:extLst>
          </p:cNvPr>
          <p:cNvGraphicFramePr>
            <a:graphicFrameLocks noGrp="1"/>
          </p:cNvGraphicFramePr>
          <p:nvPr/>
        </p:nvGraphicFramePr>
        <p:xfrm>
          <a:off x="7848600" y="990600"/>
          <a:ext cx="457200" cy="4876800"/>
        </p:xfrm>
        <a:graphic>
          <a:graphicData uri="http://schemas.openxmlformats.org/drawingml/2006/table">
            <a:tbl>
              <a:tblPr/>
              <a:tblGrid>
                <a:gridCol w="457200">
                  <a:extLst>
                    <a:ext uri="{9D8B030D-6E8A-4147-A177-3AD203B41FA5}">
                      <a16:colId xmlns:a16="http://schemas.microsoft.com/office/drawing/2014/main" val="53842021"/>
                    </a:ext>
                  </a:extLst>
                </a:gridCol>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0</a:t>
                      </a:r>
                    </a:p>
                  </a:txBody>
                  <a:tcPr marT="0" marB="0"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11790922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94734275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465207559"/>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300275716"/>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29220582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10117513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17743502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21318612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762177987"/>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9</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02418083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10</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1494044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011878321"/>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62645959"/>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0386988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65990704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15</a:t>
                      </a:r>
                    </a:p>
                  </a:txBody>
                  <a:tcPr marT="0" marB="0"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4206135076"/>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08AE231-BB29-4B68-BA57-3B546265582A}"/>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Paging</a:t>
            </a:r>
          </a:p>
        </p:txBody>
      </p:sp>
      <p:graphicFrame>
        <p:nvGraphicFramePr>
          <p:cNvPr id="342196" name="Group 180">
            <a:extLst>
              <a:ext uri="{FF2B5EF4-FFF2-40B4-BE49-F238E27FC236}">
                <a16:creationId xmlns:a16="http://schemas.microsoft.com/office/drawing/2014/main" id="{65D3EE28-7C9D-4AC3-A77A-40938EDE4402}"/>
              </a:ext>
            </a:extLst>
          </p:cNvPr>
          <p:cNvGraphicFramePr>
            <a:graphicFrameLocks noGrp="1"/>
          </p:cNvGraphicFramePr>
          <p:nvPr/>
        </p:nvGraphicFramePr>
        <p:xfrm>
          <a:off x="8382000" y="990600"/>
          <a:ext cx="2057400" cy="4876807"/>
        </p:xfrm>
        <a:graphic>
          <a:graphicData uri="http://schemas.openxmlformats.org/drawingml/2006/table">
            <a:tbl>
              <a:tblPr/>
              <a:tblGrid>
                <a:gridCol w="2057400">
                  <a:extLst>
                    <a:ext uri="{9D8B030D-6E8A-4147-A177-3AD203B41FA5}">
                      <a16:colId xmlns:a16="http://schemas.microsoft.com/office/drawing/2014/main" val="1337092641"/>
                    </a:ext>
                  </a:extLst>
                </a:gridCol>
              </a:tblGrid>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48152818"/>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56385226"/>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58052422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27806506"/>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19195764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54659933"/>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062048152"/>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63612600"/>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8387333"/>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684989208"/>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445799697"/>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700015894"/>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95518723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22875153"/>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7989496"/>
                  </a:ext>
                </a:extLst>
              </a:tr>
              <a:tr h="37623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588519566"/>
                  </a:ext>
                </a:extLst>
              </a:tr>
            </a:tbl>
          </a:graphicData>
        </a:graphic>
      </p:graphicFrame>
      <p:sp>
        <p:nvSpPr>
          <p:cNvPr id="14377" name="Text Box 39">
            <a:extLst>
              <a:ext uri="{FF2B5EF4-FFF2-40B4-BE49-F238E27FC236}">
                <a16:creationId xmlns:a16="http://schemas.microsoft.com/office/drawing/2014/main" id="{E2393962-DD22-40F4-953D-16CA8084DC09}"/>
              </a:ext>
            </a:extLst>
          </p:cNvPr>
          <p:cNvSpPr txBox="1">
            <a:spLocks noChangeArrowheads="1"/>
          </p:cNvSpPr>
          <p:nvPr/>
        </p:nvSpPr>
        <p:spPr bwMode="auto">
          <a:xfrm>
            <a:off x="1752600" y="4876801"/>
            <a:ext cx="2590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3600"/>
              <a:t>Process Address Space</a:t>
            </a:r>
          </a:p>
        </p:txBody>
      </p:sp>
      <p:graphicFrame>
        <p:nvGraphicFramePr>
          <p:cNvPr id="342056" name="Group 40">
            <a:extLst>
              <a:ext uri="{FF2B5EF4-FFF2-40B4-BE49-F238E27FC236}">
                <a16:creationId xmlns:a16="http://schemas.microsoft.com/office/drawing/2014/main" id="{7AC99F36-13F0-46AE-85BD-ECD03B253471}"/>
              </a:ext>
            </a:extLst>
          </p:cNvPr>
          <p:cNvGraphicFramePr>
            <a:graphicFrameLocks noGrp="1"/>
          </p:cNvGraphicFramePr>
          <p:nvPr/>
        </p:nvGraphicFramePr>
        <p:xfrm>
          <a:off x="2057400" y="2514600"/>
          <a:ext cx="2057400" cy="2400304"/>
        </p:xfrm>
        <a:graphic>
          <a:graphicData uri="http://schemas.openxmlformats.org/drawingml/2006/table">
            <a:tbl>
              <a:tblPr/>
              <a:tblGrid>
                <a:gridCol w="2057400">
                  <a:extLst>
                    <a:ext uri="{9D8B030D-6E8A-4147-A177-3AD203B41FA5}">
                      <a16:colId xmlns:a16="http://schemas.microsoft.com/office/drawing/2014/main" val="1664608013"/>
                    </a:ext>
                  </a:extLst>
                </a:gridCol>
              </a:tblGrid>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938147774"/>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718236498"/>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403070445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598712444"/>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47334023"/>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079004608"/>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832619235"/>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387002986"/>
                  </a:ext>
                </a:extLst>
              </a:tr>
            </a:tbl>
          </a:graphicData>
        </a:graphic>
      </p:graphicFrame>
      <p:sp>
        <p:nvSpPr>
          <p:cNvPr id="14398" name="Text Box 60">
            <a:extLst>
              <a:ext uri="{FF2B5EF4-FFF2-40B4-BE49-F238E27FC236}">
                <a16:creationId xmlns:a16="http://schemas.microsoft.com/office/drawing/2014/main" id="{5D1B59E7-6A7A-4B21-97CF-105829D45AA1}"/>
              </a:ext>
            </a:extLst>
          </p:cNvPr>
          <p:cNvSpPr txBox="1">
            <a:spLocks noChangeArrowheads="1"/>
          </p:cNvSpPr>
          <p:nvPr/>
        </p:nvSpPr>
        <p:spPr bwMode="auto">
          <a:xfrm>
            <a:off x="8077200" y="6027003"/>
            <a:ext cx="304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3600" dirty="0"/>
              <a:t>Physical Address Space</a:t>
            </a:r>
          </a:p>
        </p:txBody>
      </p:sp>
      <p:graphicFrame>
        <p:nvGraphicFramePr>
          <p:cNvPr id="342202" name="Group 186">
            <a:extLst>
              <a:ext uri="{FF2B5EF4-FFF2-40B4-BE49-F238E27FC236}">
                <a16:creationId xmlns:a16="http://schemas.microsoft.com/office/drawing/2014/main" id="{99BBB26D-A63E-406E-B27D-A91D16CB0524}"/>
              </a:ext>
            </a:extLst>
          </p:cNvPr>
          <p:cNvGraphicFramePr>
            <a:graphicFrameLocks noGrp="1"/>
          </p:cNvGraphicFramePr>
          <p:nvPr/>
        </p:nvGraphicFramePr>
        <p:xfrm>
          <a:off x="5105400" y="3048001"/>
          <a:ext cx="1828800" cy="1736725"/>
        </p:xfrm>
        <a:graphic>
          <a:graphicData uri="http://schemas.openxmlformats.org/drawingml/2006/table">
            <a:tbl>
              <a:tblPr/>
              <a:tblGrid>
                <a:gridCol w="1828800">
                  <a:extLst>
                    <a:ext uri="{9D8B030D-6E8A-4147-A177-3AD203B41FA5}">
                      <a16:colId xmlns:a16="http://schemas.microsoft.com/office/drawing/2014/main" val="594855887"/>
                    </a:ext>
                  </a:extLst>
                </a:gridCol>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rgbClr val="2B40DB"/>
                          </a:solidFill>
                          <a:effectLst/>
                          <a:latin typeface="Arial" panose="020B0604020202020204" pitchFamily="34" charset="0"/>
                        </a:rPr>
                        <a:t>3</a:t>
                      </a:r>
                      <a:endParaRPr kumimoji="0" lang="en-US" altLang="en-US" sz="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928803004"/>
                  </a:ext>
                </a:extLst>
              </a:tr>
              <a:tr h="2444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rgbClr val="2B40DB"/>
                          </a:solidFill>
                          <a:effectLst/>
                          <a:latin typeface="Arial" panose="020B0604020202020204" pitchFamily="34"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370779079"/>
                  </a:ext>
                </a:extLst>
              </a:tr>
              <a:tr h="2460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rgbClr val="2B40DB"/>
                          </a:solidFill>
                          <a:effectLst/>
                          <a:latin typeface="Arial" panose="020B0604020202020204" pitchFamily="34" charset="0"/>
                        </a:rPr>
                        <a:t>11</a:t>
                      </a:r>
                      <a:endParaRPr kumimoji="0" lang="en-US" altLang="en-US" sz="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916420754"/>
                  </a:ext>
                </a:extLst>
              </a:tr>
              <a:tr h="517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313034611"/>
                  </a:ext>
                </a:extLst>
              </a:tr>
              <a:tr h="180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rgbClr val="2B40DB"/>
                          </a:solidFill>
                          <a:effectLst/>
                          <a:latin typeface="Arial" panose="020B0604020202020204" pitchFamily="34" charset="0"/>
                        </a:rPr>
                        <a:t>1</a:t>
                      </a:r>
                      <a:endParaRPr kumimoji="0" lang="en-US" altLang="en-US" sz="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3658497487"/>
                  </a:ext>
                </a:extLst>
              </a:tr>
            </a:tbl>
          </a:graphicData>
        </a:graphic>
      </p:graphicFrame>
      <p:sp>
        <p:nvSpPr>
          <p:cNvPr id="14413" name="Text Box 75">
            <a:extLst>
              <a:ext uri="{FF2B5EF4-FFF2-40B4-BE49-F238E27FC236}">
                <a16:creationId xmlns:a16="http://schemas.microsoft.com/office/drawing/2014/main" id="{3812F0BD-F5A0-4E73-99BF-0069108538A7}"/>
              </a:ext>
            </a:extLst>
          </p:cNvPr>
          <p:cNvSpPr txBox="1">
            <a:spLocks noChangeArrowheads="1"/>
          </p:cNvSpPr>
          <p:nvPr/>
        </p:nvSpPr>
        <p:spPr bwMode="auto">
          <a:xfrm>
            <a:off x="5105400" y="4724400"/>
            <a:ext cx="18288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a:t>Page Table</a:t>
            </a:r>
          </a:p>
        </p:txBody>
      </p:sp>
      <p:graphicFrame>
        <p:nvGraphicFramePr>
          <p:cNvPr id="342092" name="Group 76">
            <a:extLst>
              <a:ext uri="{FF2B5EF4-FFF2-40B4-BE49-F238E27FC236}">
                <a16:creationId xmlns:a16="http://schemas.microsoft.com/office/drawing/2014/main" id="{D5AE5ABE-9D86-45FD-9519-5D7D7260784D}"/>
              </a:ext>
            </a:extLst>
          </p:cNvPr>
          <p:cNvGraphicFramePr>
            <a:graphicFrameLocks noGrp="1"/>
          </p:cNvGraphicFramePr>
          <p:nvPr/>
        </p:nvGraphicFramePr>
        <p:xfrm>
          <a:off x="1676400" y="2514600"/>
          <a:ext cx="373380" cy="2552700"/>
        </p:xfrm>
        <a:graphic>
          <a:graphicData uri="http://schemas.openxmlformats.org/drawingml/2006/table">
            <a:tbl>
              <a:tblPr/>
              <a:tblGrid>
                <a:gridCol w="373380">
                  <a:extLst>
                    <a:ext uri="{9D8B030D-6E8A-4147-A177-3AD203B41FA5}">
                      <a16:colId xmlns:a16="http://schemas.microsoft.com/office/drawing/2014/main" val="3009099870"/>
                    </a:ext>
                  </a:extLst>
                </a:gridCol>
              </a:tblGrid>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0</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3880221756"/>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418344792"/>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138558320"/>
                  </a:ext>
                </a:extLst>
              </a:tr>
              <a:tr h="3524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878743115"/>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4</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172199379"/>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5</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150479076"/>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6</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220894823"/>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7</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2554292179"/>
                  </a:ext>
                </a:extLst>
              </a:tr>
            </a:tbl>
          </a:graphicData>
        </a:graphic>
      </p:graphicFrame>
      <p:graphicFrame>
        <p:nvGraphicFramePr>
          <p:cNvPr id="342119" name="Group 103">
            <a:extLst>
              <a:ext uri="{FF2B5EF4-FFF2-40B4-BE49-F238E27FC236}">
                <a16:creationId xmlns:a16="http://schemas.microsoft.com/office/drawing/2014/main" id="{333E4C19-D8A5-4E5E-B5F4-1325EA07DABB}"/>
              </a:ext>
            </a:extLst>
          </p:cNvPr>
          <p:cNvGraphicFramePr>
            <a:graphicFrameLocks noGrp="1"/>
          </p:cNvGraphicFramePr>
          <p:nvPr/>
        </p:nvGraphicFramePr>
        <p:xfrm>
          <a:off x="4724400" y="3124201"/>
          <a:ext cx="381000" cy="1685925"/>
        </p:xfrm>
        <a:graphic>
          <a:graphicData uri="http://schemas.openxmlformats.org/drawingml/2006/table">
            <a:tbl>
              <a:tblPr/>
              <a:tblGrid>
                <a:gridCol w="381000">
                  <a:extLst>
                    <a:ext uri="{9D8B030D-6E8A-4147-A177-3AD203B41FA5}">
                      <a16:colId xmlns:a16="http://schemas.microsoft.com/office/drawing/2014/main" val="899974057"/>
                    </a:ext>
                  </a:extLst>
                </a:gridCol>
              </a:tblGrid>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0</a:t>
                      </a:r>
                    </a:p>
                  </a:txBody>
                  <a:tcPr marT="44496" marB="44496"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3215912231"/>
                  </a:ext>
                </a:extLst>
              </a:tr>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1</a:t>
                      </a:r>
                    </a:p>
                  </a:txBody>
                  <a:tcPr marT="44496" marB="44496"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181177716"/>
                  </a:ext>
                </a:extLst>
              </a:tr>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2</a:t>
                      </a:r>
                    </a:p>
                  </a:txBody>
                  <a:tcPr marT="44496" marB="44496"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152630411"/>
                  </a:ext>
                </a:extLst>
              </a:tr>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3</a:t>
                      </a:r>
                    </a:p>
                  </a:txBody>
                  <a:tcPr marT="44496" marB="44496"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125339571"/>
                  </a:ext>
                </a:extLst>
              </a:tr>
              <a:tr h="403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a:t>
                      </a:r>
                    </a:p>
                  </a:txBody>
                  <a:tcPr marT="44496" marB="44496"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38331631"/>
                  </a:ext>
                </a:extLst>
              </a:tr>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7</a:t>
                      </a:r>
                    </a:p>
                  </a:txBody>
                  <a:tcPr marT="44496" marB="44496"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2844892129"/>
                  </a:ext>
                </a:extLst>
              </a:tr>
            </a:tbl>
          </a:graphicData>
        </a:graphic>
      </p:graphicFrame>
      <p:graphicFrame>
        <p:nvGraphicFramePr>
          <p:cNvPr id="342138" name="Group 122">
            <a:extLst>
              <a:ext uri="{FF2B5EF4-FFF2-40B4-BE49-F238E27FC236}">
                <a16:creationId xmlns:a16="http://schemas.microsoft.com/office/drawing/2014/main" id="{2DEEDD1F-DF4D-42A6-8528-3649391E36BA}"/>
              </a:ext>
            </a:extLst>
          </p:cNvPr>
          <p:cNvGraphicFramePr>
            <a:graphicFrameLocks noGrp="1"/>
          </p:cNvGraphicFramePr>
          <p:nvPr/>
        </p:nvGraphicFramePr>
        <p:xfrm>
          <a:off x="7848600" y="990600"/>
          <a:ext cx="457200" cy="4876800"/>
        </p:xfrm>
        <a:graphic>
          <a:graphicData uri="http://schemas.openxmlformats.org/drawingml/2006/table">
            <a:tbl>
              <a:tblPr/>
              <a:tblGrid>
                <a:gridCol w="457200">
                  <a:extLst>
                    <a:ext uri="{9D8B030D-6E8A-4147-A177-3AD203B41FA5}">
                      <a16:colId xmlns:a16="http://schemas.microsoft.com/office/drawing/2014/main" val="62466434"/>
                    </a:ext>
                  </a:extLst>
                </a:gridCol>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0</a:t>
                      </a:r>
                    </a:p>
                  </a:txBody>
                  <a:tcPr marT="0" marB="0"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93902057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40656421"/>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3031761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126249957"/>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4784044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19574601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15814090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00629352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664363687"/>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9</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528962046"/>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10</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917034936"/>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916827514"/>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99872712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95577428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723968144"/>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15</a:t>
                      </a:r>
                    </a:p>
                  </a:txBody>
                  <a:tcPr marT="0" marB="0"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2560988634"/>
                  </a:ext>
                </a:extLst>
              </a:tr>
            </a:tbl>
          </a:graphicData>
        </a:graphic>
      </p:graphicFrame>
      <p:sp>
        <p:nvSpPr>
          <p:cNvPr id="14447" name="Text Box 188">
            <a:extLst>
              <a:ext uri="{FF2B5EF4-FFF2-40B4-BE49-F238E27FC236}">
                <a16:creationId xmlns:a16="http://schemas.microsoft.com/office/drawing/2014/main" id="{14E1BAC2-24FC-4AD2-BF17-973DF9D720AA}"/>
              </a:ext>
            </a:extLst>
          </p:cNvPr>
          <p:cNvSpPr txBox="1">
            <a:spLocks noChangeArrowheads="1"/>
          </p:cNvSpPr>
          <p:nvPr/>
        </p:nvSpPr>
        <p:spPr bwMode="auto">
          <a:xfrm>
            <a:off x="4419600" y="2514600"/>
            <a:ext cx="9906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a:t>Page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BD05F008-E7B8-4626-8C4D-520EE325FFB3}"/>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Paging</a:t>
            </a:r>
          </a:p>
        </p:txBody>
      </p:sp>
      <p:graphicFrame>
        <p:nvGraphicFramePr>
          <p:cNvPr id="340995" name="Group 3">
            <a:extLst>
              <a:ext uri="{FF2B5EF4-FFF2-40B4-BE49-F238E27FC236}">
                <a16:creationId xmlns:a16="http://schemas.microsoft.com/office/drawing/2014/main" id="{75F39620-1A51-4DDF-9F5A-91D98B7550FF}"/>
              </a:ext>
            </a:extLst>
          </p:cNvPr>
          <p:cNvGraphicFramePr>
            <a:graphicFrameLocks noGrp="1"/>
          </p:cNvGraphicFramePr>
          <p:nvPr/>
        </p:nvGraphicFramePr>
        <p:xfrm>
          <a:off x="8382000" y="990600"/>
          <a:ext cx="2057400" cy="4876807"/>
        </p:xfrm>
        <a:graphic>
          <a:graphicData uri="http://schemas.openxmlformats.org/drawingml/2006/table">
            <a:tbl>
              <a:tblPr/>
              <a:tblGrid>
                <a:gridCol w="2057400">
                  <a:extLst>
                    <a:ext uri="{9D8B030D-6E8A-4147-A177-3AD203B41FA5}">
                      <a16:colId xmlns:a16="http://schemas.microsoft.com/office/drawing/2014/main" val="298764826"/>
                    </a:ext>
                  </a:extLst>
                </a:gridCol>
              </a:tblGrid>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58529364"/>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01398907"/>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594377243"/>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84892532"/>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2382572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80952706"/>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9206395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88247728"/>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32841577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B40DB"/>
                    </a:solidFill>
                  </a:tcPr>
                </a:tc>
                <a:extLst>
                  <a:ext uri="{0D108BD9-81ED-4DB2-BD59-A6C34878D82A}">
                    <a16:rowId xmlns:a16="http://schemas.microsoft.com/office/drawing/2014/main" val="227278982"/>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08346560"/>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4095913"/>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87121159"/>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34242085"/>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68730929"/>
                  </a:ext>
                </a:extLst>
              </a:tr>
              <a:tr h="37623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42758609"/>
                  </a:ext>
                </a:extLst>
              </a:tr>
            </a:tbl>
          </a:graphicData>
        </a:graphic>
      </p:graphicFrame>
      <p:sp>
        <p:nvSpPr>
          <p:cNvPr id="15401" name="Text Box 39">
            <a:extLst>
              <a:ext uri="{FF2B5EF4-FFF2-40B4-BE49-F238E27FC236}">
                <a16:creationId xmlns:a16="http://schemas.microsoft.com/office/drawing/2014/main" id="{424BDB8D-DF46-4080-B676-C13691107710}"/>
              </a:ext>
            </a:extLst>
          </p:cNvPr>
          <p:cNvSpPr txBox="1">
            <a:spLocks noChangeArrowheads="1"/>
          </p:cNvSpPr>
          <p:nvPr/>
        </p:nvSpPr>
        <p:spPr bwMode="auto">
          <a:xfrm>
            <a:off x="1752600" y="4876801"/>
            <a:ext cx="2590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3600"/>
              <a:t>Process Address Space</a:t>
            </a:r>
          </a:p>
        </p:txBody>
      </p:sp>
      <p:graphicFrame>
        <p:nvGraphicFramePr>
          <p:cNvPr id="341032" name="Group 40">
            <a:extLst>
              <a:ext uri="{FF2B5EF4-FFF2-40B4-BE49-F238E27FC236}">
                <a16:creationId xmlns:a16="http://schemas.microsoft.com/office/drawing/2014/main" id="{C7DEEFBD-CCC2-4717-BD46-448F98EDB512}"/>
              </a:ext>
            </a:extLst>
          </p:cNvPr>
          <p:cNvGraphicFramePr>
            <a:graphicFrameLocks noGrp="1"/>
          </p:cNvGraphicFramePr>
          <p:nvPr/>
        </p:nvGraphicFramePr>
        <p:xfrm>
          <a:off x="2057400" y="2514600"/>
          <a:ext cx="2057400" cy="2400304"/>
        </p:xfrm>
        <a:graphic>
          <a:graphicData uri="http://schemas.openxmlformats.org/drawingml/2006/table">
            <a:tbl>
              <a:tblPr/>
              <a:tblGrid>
                <a:gridCol w="2057400">
                  <a:extLst>
                    <a:ext uri="{9D8B030D-6E8A-4147-A177-3AD203B41FA5}">
                      <a16:colId xmlns:a16="http://schemas.microsoft.com/office/drawing/2014/main" val="2257117864"/>
                    </a:ext>
                  </a:extLst>
                </a:gridCol>
              </a:tblGrid>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64390310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B40DB"/>
                    </a:solidFill>
                  </a:tcPr>
                </a:tc>
                <a:extLst>
                  <a:ext uri="{0D108BD9-81ED-4DB2-BD59-A6C34878D82A}">
                    <a16:rowId xmlns:a16="http://schemas.microsoft.com/office/drawing/2014/main" val="3227576441"/>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958738946"/>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543270348"/>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370807935"/>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008967939"/>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32962658"/>
                  </a:ext>
                </a:extLst>
              </a:tr>
              <a:tr h="300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vert="eaVert"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2306280325"/>
                  </a:ext>
                </a:extLst>
              </a:tr>
            </a:tbl>
          </a:graphicData>
        </a:graphic>
      </p:graphicFrame>
      <p:sp>
        <p:nvSpPr>
          <p:cNvPr id="15422" name="Text Box 60">
            <a:extLst>
              <a:ext uri="{FF2B5EF4-FFF2-40B4-BE49-F238E27FC236}">
                <a16:creationId xmlns:a16="http://schemas.microsoft.com/office/drawing/2014/main" id="{7DDF6B7E-9A84-493E-A650-60025498B923}"/>
              </a:ext>
            </a:extLst>
          </p:cNvPr>
          <p:cNvSpPr txBox="1">
            <a:spLocks noChangeArrowheads="1"/>
          </p:cNvSpPr>
          <p:nvPr/>
        </p:nvSpPr>
        <p:spPr bwMode="auto">
          <a:xfrm>
            <a:off x="7886700" y="5867400"/>
            <a:ext cx="304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3600" dirty="0"/>
              <a:t>Physical Address Space</a:t>
            </a:r>
          </a:p>
        </p:txBody>
      </p:sp>
      <p:graphicFrame>
        <p:nvGraphicFramePr>
          <p:cNvPr id="341053" name="Group 61">
            <a:extLst>
              <a:ext uri="{FF2B5EF4-FFF2-40B4-BE49-F238E27FC236}">
                <a16:creationId xmlns:a16="http://schemas.microsoft.com/office/drawing/2014/main" id="{A27C32CA-3BCF-4393-9A61-8DB3EC645059}"/>
              </a:ext>
            </a:extLst>
          </p:cNvPr>
          <p:cNvGraphicFramePr>
            <a:graphicFrameLocks noGrp="1"/>
          </p:cNvGraphicFramePr>
          <p:nvPr/>
        </p:nvGraphicFramePr>
        <p:xfrm>
          <a:off x="5105400" y="3048001"/>
          <a:ext cx="1828800" cy="1586049"/>
        </p:xfrm>
        <a:graphic>
          <a:graphicData uri="http://schemas.openxmlformats.org/drawingml/2006/table">
            <a:tbl>
              <a:tblPr/>
              <a:tblGrid>
                <a:gridCol w="1828800">
                  <a:extLst>
                    <a:ext uri="{9D8B030D-6E8A-4147-A177-3AD203B41FA5}">
                      <a16:colId xmlns:a16="http://schemas.microsoft.com/office/drawing/2014/main" val="2347116314"/>
                    </a:ext>
                  </a:extLst>
                </a:gridCol>
              </a:tblGrid>
              <a:tr h="3046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829424420"/>
                  </a:ext>
                </a:extLst>
              </a:tr>
              <a:tr h="3046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rgbClr val="2B40DB"/>
                          </a:solidFill>
                          <a:effectLst/>
                          <a:latin typeface="Arial" panose="020B0604020202020204" pitchFamily="34" charset="0"/>
                        </a:rPr>
                        <a:t>9</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54012921"/>
                  </a:ext>
                </a:extLst>
              </a:tr>
              <a:tr h="24596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622888750"/>
                  </a:ext>
                </a:extLst>
              </a:tr>
              <a:tr h="51731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878104292"/>
                  </a:ext>
                </a:extLst>
              </a:tr>
              <a:tr h="2132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480723479"/>
                  </a:ext>
                </a:extLst>
              </a:tr>
            </a:tbl>
          </a:graphicData>
        </a:graphic>
      </p:graphicFrame>
      <p:sp>
        <p:nvSpPr>
          <p:cNvPr id="15437" name="Text Box 75">
            <a:extLst>
              <a:ext uri="{FF2B5EF4-FFF2-40B4-BE49-F238E27FC236}">
                <a16:creationId xmlns:a16="http://schemas.microsoft.com/office/drawing/2014/main" id="{9679FADE-A609-4ED3-9DF5-EE445419524C}"/>
              </a:ext>
            </a:extLst>
          </p:cNvPr>
          <p:cNvSpPr txBox="1">
            <a:spLocks noChangeArrowheads="1"/>
          </p:cNvSpPr>
          <p:nvPr/>
        </p:nvSpPr>
        <p:spPr bwMode="auto">
          <a:xfrm>
            <a:off x="5105400" y="4572000"/>
            <a:ext cx="18288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a:t>Page Table</a:t>
            </a:r>
          </a:p>
        </p:txBody>
      </p:sp>
      <p:graphicFrame>
        <p:nvGraphicFramePr>
          <p:cNvPr id="341068" name="Group 76">
            <a:extLst>
              <a:ext uri="{FF2B5EF4-FFF2-40B4-BE49-F238E27FC236}">
                <a16:creationId xmlns:a16="http://schemas.microsoft.com/office/drawing/2014/main" id="{E0E7E437-0D94-4CAC-B664-C5C6730805D0}"/>
              </a:ext>
            </a:extLst>
          </p:cNvPr>
          <p:cNvGraphicFramePr>
            <a:graphicFrameLocks noGrp="1"/>
          </p:cNvGraphicFramePr>
          <p:nvPr/>
        </p:nvGraphicFramePr>
        <p:xfrm>
          <a:off x="1676400" y="2514600"/>
          <a:ext cx="373380" cy="2514600"/>
        </p:xfrm>
        <a:graphic>
          <a:graphicData uri="http://schemas.openxmlformats.org/drawingml/2006/table">
            <a:tbl>
              <a:tblPr/>
              <a:tblGrid>
                <a:gridCol w="373380">
                  <a:extLst>
                    <a:ext uri="{9D8B030D-6E8A-4147-A177-3AD203B41FA5}">
                      <a16:colId xmlns:a16="http://schemas.microsoft.com/office/drawing/2014/main" val="2741435185"/>
                    </a:ext>
                  </a:extLst>
                </a:gridCol>
              </a:tblGrid>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0</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692800940"/>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586946747"/>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446062096"/>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3</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689191662"/>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4</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172417715"/>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5</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828365409"/>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6</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278613804"/>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50000"/>
                        </a:lnSpc>
                        <a:spcBef>
                          <a:spcPct val="3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7</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3387095814"/>
                  </a:ext>
                </a:extLst>
              </a:tr>
            </a:tbl>
          </a:graphicData>
        </a:graphic>
      </p:graphicFrame>
      <p:graphicFrame>
        <p:nvGraphicFramePr>
          <p:cNvPr id="341095" name="Group 103">
            <a:extLst>
              <a:ext uri="{FF2B5EF4-FFF2-40B4-BE49-F238E27FC236}">
                <a16:creationId xmlns:a16="http://schemas.microsoft.com/office/drawing/2014/main" id="{2ECBC144-66BD-4DDD-BBEE-A5D5BCDA9AD1}"/>
              </a:ext>
            </a:extLst>
          </p:cNvPr>
          <p:cNvGraphicFramePr>
            <a:graphicFrameLocks noGrp="1"/>
          </p:cNvGraphicFramePr>
          <p:nvPr/>
        </p:nvGraphicFramePr>
        <p:xfrm>
          <a:off x="4724400" y="3124201"/>
          <a:ext cx="490855" cy="1685925"/>
        </p:xfrm>
        <a:graphic>
          <a:graphicData uri="http://schemas.openxmlformats.org/drawingml/2006/table">
            <a:tbl>
              <a:tblPr/>
              <a:tblGrid>
                <a:gridCol w="490855">
                  <a:extLst>
                    <a:ext uri="{9D8B030D-6E8A-4147-A177-3AD203B41FA5}">
                      <a16:colId xmlns:a16="http://schemas.microsoft.com/office/drawing/2014/main" val="3314878595"/>
                    </a:ext>
                  </a:extLst>
                </a:gridCol>
              </a:tblGrid>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0</a:t>
                      </a:r>
                    </a:p>
                  </a:txBody>
                  <a:tcPr marT="44496" marB="44496"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3318735620"/>
                  </a:ext>
                </a:extLst>
              </a:tr>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1</a:t>
                      </a:r>
                    </a:p>
                  </a:txBody>
                  <a:tcPr marT="44496" marB="44496"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4258187465"/>
                  </a:ext>
                </a:extLst>
              </a:tr>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2</a:t>
                      </a:r>
                    </a:p>
                  </a:txBody>
                  <a:tcPr marT="44496" marB="44496"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00336414"/>
                  </a:ext>
                </a:extLst>
              </a:tr>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3</a:t>
                      </a:r>
                    </a:p>
                  </a:txBody>
                  <a:tcPr marT="44496" marB="44496"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34633935"/>
                  </a:ext>
                </a:extLst>
              </a:tr>
              <a:tr h="403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a:ln>
                            <a:noFill/>
                          </a:ln>
                          <a:solidFill>
                            <a:schemeClr val="tx1"/>
                          </a:solidFill>
                          <a:effectLst/>
                          <a:latin typeface="Arial" panose="020B0604020202020204" pitchFamily="34" charset="0"/>
                        </a:rPr>
                        <a:t>…</a:t>
                      </a:r>
                    </a:p>
                  </a:txBody>
                  <a:tcPr marT="44496" marB="44496"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027987348"/>
                  </a:ext>
                </a:extLst>
              </a:tr>
              <a:tr h="25653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50000"/>
                        </a:lnSpc>
                        <a:spcBef>
                          <a:spcPct val="3000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7</a:t>
                      </a:r>
                    </a:p>
                  </a:txBody>
                  <a:tcPr marT="44496" marB="44496"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853003094"/>
                  </a:ext>
                </a:extLst>
              </a:tr>
            </a:tbl>
          </a:graphicData>
        </a:graphic>
      </p:graphicFrame>
      <p:graphicFrame>
        <p:nvGraphicFramePr>
          <p:cNvPr id="341114" name="Group 122">
            <a:extLst>
              <a:ext uri="{FF2B5EF4-FFF2-40B4-BE49-F238E27FC236}">
                <a16:creationId xmlns:a16="http://schemas.microsoft.com/office/drawing/2014/main" id="{3979B061-B6ED-42A9-8AEC-6A8597AC6ABA}"/>
              </a:ext>
            </a:extLst>
          </p:cNvPr>
          <p:cNvGraphicFramePr>
            <a:graphicFrameLocks noGrp="1"/>
          </p:cNvGraphicFramePr>
          <p:nvPr/>
        </p:nvGraphicFramePr>
        <p:xfrm>
          <a:off x="7848600" y="990600"/>
          <a:ext cx="457200" cy="4876800"/>
        </p:xfrm>
        <a:graphic>
          <a:graphicData uri="http://schemas.openxmlformats.org/drawingml/2006/table">
            <a:tbl>
              <a:tblPr/>
              <a:tblGrid>
                <a:gridCol w="457200">
                  <a:extLst>
                    <a:ext uri="{9D8B030D-6E8A-4147-A177-3AD203B41FA5}">
                      <a16:colId xmlns:a16="http://schemas.microsoft.com/office/drawing/2014/main" val="1014523243"/>
                    </a:ext>
                  </a:extLst>
                </a:gridCol>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0</a:t>
                      </a:r>
                    </a:p>
                  </a:txBody>
                  <a:tcPr marT="0" marB="0"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203800391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1</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458532661"/>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2</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97803457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70588554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19295156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30577443"/>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123403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819388799"/>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62968713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9</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546747292"/>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10</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747358406"/>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55994676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a:t>
                      </a: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398442525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324195425"/>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Arial" panose="020B0604020202020204" pitchFamily="34" charset="0"/>
                      </a:endParaRPr>
                    </a:p>
                  </a:txBody>
                  <a:tcPr marT="0" marB="0"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2466753066"/>
                  </a:ext>
                </a:extLst>
              </a:tr>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15</a:t>
                      </a:r>
                    </a:p>
                  </a:txBody>
                  <a:tcPr marT="0" marB="0"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440073389"/>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5ECBC2A7-339E-404E-BE17-5029294A9D32}"/>
              </a:ext>
            </a:extLst>
          </p:cNvPr>
          <p:cNvSpPr>
            <a:spLocks noChangeArrowheads="1"/>
          </p:cNvSpPr>
          <p:nvPr/>
        </p:nvSpPr>
        <p:spPr bwMode="auto">
          <a:xfrm>
            <a:off x="1981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Paging</a:t>
            </a:r>
          </a:p>
        </p:txBody>
      </p:sp>
      <p:sp>
        <p:nvSpPr>
          <p:cNvPr id="16389" name="Rectangle 3">
            <a:extLst>
              <a:ext uri="{FF2B5EF4-FFF2-40B4-BE49-F238E27FC236}">
                <a16:creationId xmlns:a16="http://schemas.microsoft.com/office/drawing/2014/main" id="{070EA6A2-6AF6-4540-B652-2057DE8252E5}"/>
              </a:ext>
            </a:extLst>
          </p:cNvPr>
          <p:cNvSpPr>
            <a:spLocks noChangeArrowheads="1"/>
          </p:cNvSpPr>
          <p:nvPr/>
        </p:nvSpPr>
        <p:spPr bwMode="auto">
          <a:xfrm>
            <a:off x="1082040" y="1152584"/>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30000"/>
              </a:spcBef>
              <a:buClr>
                <a:srgbClr val="FFFF66"/>
              </a:buClr>
              <a:buFont typeface="Wingdings" panose="05000000000000000000" pitchFamily="2" charset="2"/>
              <a:buChar char="§"/>
            </a:pPr>
            <a:r>
              <a:rPr kumimoji="1" lang="en-US" altLang="en-US" sz="4400" dirty="0"/>
              <a:t>Logical address space of a process can be noncontiguous; a process page is allocated a frame whenever the latter is available.</a:t>
            </a:r>
          </a:p>
          <a:p>
            <a:pPr eaLnBrk="1" hangingPunct="1">
              <a:lnSpc>
                <a:spcPct val="90000"/>
              </a:lnSpc>
              <a:spcBef>
                <a:spcPct val="30000"/>
              </a:spcBef>
              <a:buClr>
                <a:srgbClr val="FFFF66"/>
              </a:buClr>
              <a:buFont typeface="Wingdings" panose="05000000000000000000" pitchFamily="2" charset="2"/>
              <a:buChar char="§"/>
            </a:pPr>
            <a:r>
              <a:rPr kumimoji="1" lang="en-US" altLang="en-US" sz="4400" dirty="0"/>
              <a:t>Set up a page table to translate logical addresses to physical addresses.</a:t>
            </a:r>
          </a:p>
          <a:p>
            <a:pPr eaLnBrk="1" hangingPunct="1">
              <a:lnSpc>
                <a:spcPct val="90000"/>
              </a:lnSpc>
              <a:spcBef>
                <a:spcPct val="30000"/>
              </a:spcBef>
              <a:buClr>
                <a:srgbClr val="FFFF66"/>
              </a:buClr>
              <a:buFont typeface="Wingdings" panose="05000000000000000000" pitchFamily="2" charset="2"/>
              <a:buChar char="§"/>
            </a:pPr>
            <a:r>
              <a:rPr kumimoji="1" lang="en-US" altLang="en-US" sz="4400" b="1" u="sng" dirty="0"/>
              <a:t>Internal fragmentation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24D9050B-4D53-4675-84AB-6626580E2879}"/>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Addressing in Paging</a:t>
            </a:r>
          </a:p>
        </p:txBody>
      </p:sp>
      <p:sp>
        <p:nvSpPr>
          <p:cNvPr id="17413" name="Rectangle 3">
            <a:extLst>
              <a:ext uri="{FF2B5EF4-FFF2-40B4-BE49-F238E27FC236}">
                <a16:creationId xmlns:a16="http://schemas.microsoft.com/office/drawing/2014/main" id="{2B499ED6-1DB5-4461-9B52-CFBF26B06042}"/>
              </a:ext>
            </a:extLst>
          </p:cNvPr>
          <p:cNvSpPr>
            <a:spLocks noChangeArrowheads="1"/>
          </p:cNvSpPr>
          <p:nvPr/>
        </p:nvSpPr>
        <p:spPr bwMode="auto">
          <a:xfrm>
            <a:off x="1752600" y="1295400"/>
            <a:ext cx="8763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5000"/>
              </a:spcBef>
              <a:buClr>
                <a:srgbClr val="FFFF66"/>
              </a:buClr>
              <a:buFont typeface="Wingdings" panose="05000000000000000000" pitchFamily="2" charset="2"/>
              <a:buChar char="§"/>
            </a:pPr>
            <a:r>
              <a:rPr kumimoji="1" lang="en-US" altLang="en-US" sz="4400" b="1" u="sng"/>
              <a:t>Logical address</a:t>
            </a:r>
            <a:r>
              <a:rPr kumimoji="1" lang="en-US" altLang="en-US" sz="4400"/>
              <a:t>: </a:t>
            </a:r>
            <a:r>
              <a:rPr kumimoji="1" lang="en-US" altLang="en-US" sz="4800"/>
              <a:t>(p, d)</a:t>
            </a:r>
          </a:p>
          <a:p>
            <a:pPr eaLnBrk="1" hangingPunct="1">
              <a:lnSpc>
                <a:spcPct val="90000"/>
              </a:lnSpc>
              <a:spcBef>
                <a:spcPct val="45000"/>
              </a:spcBef>
              <a:buClr>
                <a:srgbClr val="FFFF66"/>
              </a:buClr>
              <a:buFont typeface="Wingdings" panose="05000000000000000000" pitchFamily="2" charset="2"/>
              <a:buNone/>
            </a:pPr>
            <a:r>
              <a:rPr kumimoji="1" lang="en-US" altLang="en-US" sz="4400"/>
              <a:t>	where, </a:t>
            </a:r>
            <a:r>
              <a:rPr kumimoji="1" lang="en-US" altLang="en-US" sz="4800"/>
              <a:t>p</a:t>
            </a:r>
            <a:r>
              <a:rPr kumimoji="1" lang="en-US" altLang="en-US" sz="4400"/>
              <a:t> is page number and </a:t>
            </a:r>
            <a:r>
              <a:rPr kumimoji="1" lang="en-US" altLang="en-US" sz="4800"/>
              <a:t>d</a:t>
            </a:r>
            <a:r>
              <a:rPr kumimoji="1" lang="en-US" altLang="en-US" sz="4400"/>
              <a:t> is offset within the page</a:t>
            </a:r>
          </a:p>
          <a:p>
            <a:pPr eaLnBrk="1" hangingPunct="1">
              <a:lnSpc>
                <a:spcPct val="90000"/>
              </a:lnSpc>
              <a:spcBef>
                <a:spcPct val="45000"/>
              </a:spcBef>
              <a:buClr>
                <a:srgbClr val="FFFF66"/>
              </a:buClr>
              <a:buFont typeface="Wingdings" panose="05000000000000000000" pitchFamily="2" charset="2"/>
              <a:buChar char="§"/>
            </a:pPr>
            <a:r>
              <a:rPr kumimoji="1" lang="en-US" altLang="en-US" sz="4800"/>
              <a:t>p</a:t>
            </a:r>
            <a:r>
              <a:rPr kumimoji="1" lang="en-US" altLang="en-US" sz="4400"/>
              <a:t> is used to index the process page table; page table entry contains the frame number, </a:t>
            </a:r>
            <a:r>
              <a:rPr kumimoji="1" lang="en-US" altLang="en-US" sz="4800"/>
              <a:t>f</a:t>
            </a:r>
            <a:r>
              <a:rPr kumimoji="1" lang="en-US" altLang="en-US" sz="4400"/>
              <a:t>, where page </a:t>
            </a:r>
            <a:r>
              <a:rPr kumimoji="1" lang="en-US" altLang="en-US" sz="4800"/>
              <a:t>p</a:t>
            </a:r>
            <a:r>
              <a:rPr kumimoji="1" lang="en-US" altLang="en-US" sz="4400"/>
              <a:t> is loaded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EBCF0F1C-344E-4739-90D7-FBD3684DC9F6}"/>
              </a:ext>
            </a:extLst>
          </p:cNvPr>
          <p:cNvSpPr>
            <a:spLocks noChangeArrowheads="1"/>
          </p:cNvSpPr>
          <p:nvPr/>
        </p:nvSpPr>
        <p:spPr bwMode="auto">
          <a:xfrm>
            <a:off x="1752600" y="274638"/>
            <a:ext cx="8686800" cy="792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Addressing in Paging</a:t>
            </a:r>
          </a:p>
        </p:txBody>
      </p:sp>
      <p:sp>
        <p:nvSpPr>
          <p:cNvPr id="18437" name="Rectangle 3">
            <a:extLst>
              <a:ext uri="{FF2B5EF4-FFF2-40B4-BE49-F238E27FC236}">
                <a16:creationId xmlns:a16="http://schemas.microsoft.com/office/drawing/2014/main" id="{769C6672-EBE4-4241-A10D-BEAF64A98BDC}"/>
              </a:ext>
            </a:extLst>
          </p:cNvPr>
          <p:cNvSpPr>
            <a:spLocks noChangeArrowheads="1"/>
          </p:cNvSpPr>
          <p:nvPr/>
        </p:nvSpPr>
        <p:spPr bwMode="auto">
          <a:xfrm>
            <a:off x="1752600" y="1295400"/>
            <a:ext cx="8763000" cy="304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FF66"/>
              </a:buClr>
              <a:buFont typeface="Wingdings" panose="05000000000000000000" pitchFamily="2" charset="2"/>
              <a:buChar char="§"/>
            </a:pPr>
            <a:r>
              <a:rPr kumimoji="1" lang="en-US" altLang="en-US" sz="4400" b="1" u="sng"/>
              <a:t>Physical address</a:t>
            </a:r>
            <a:r>
              <a:rPr kumimoji="1" lang="en-US" altLang="en-US" sz="4400"/>
              <a:t> of the location referenced by </a:t>
            </a:r>
            <a:r>
              <a:rPr kumimoji="1" lang="en-US" altLang="en-US" sz="4800"/>
              <a:t>(p,d)</a:t>
            </a:r>
            <a:r>
              <a:rPr kumimoji="1" lang="en-US" altLang="en-US" sz="4400"/>
              <a:t> is computed by appending </a:t>
            </a:r>
            <a:r>
              <a:rPr kumimoji="1" lang="en-US" altLang="en-US" sz="4800"/>
              <a:t>d</a:t>
            </a:r>
            <a:r>
              <a:rPr kumimoji="1" lang="en-US" altLang="en-US" sz="4400"/>
              <a:t> at the end of </a:t>
            </a:r>
            <a:r>
              <a:rPr kumimoji="1" lang="en-US" altLang="en-US" sz="4800"/>
              <a:t>f</a:t>
            </a:r>
            <a:r>
              <a:rPr kumimoji="1" lang="en-US" altLang="en-US" sz="4400"/>
              <a:t>, as shown below:</a:t>
            </a:r>
          </a:p>
        </p:txBody>
      </p:sp>
      <p:graphicFrame>
        <p:nvGraphicFramePr>
          <p:cNvPr id="330774" name="Group 22">
            <a:extLst>
              <a:ext uri="{FF2B5EF4-FFF2-40B4-BE49-F238E27FC236}">
                <a16:creationId xmlns:a16="http://schemas.microsoft.com/office/drawing/2014/main" id="{34D03900-1414-4E2D-8224-C444EC29592A}"/>
              </a:ext>
            </a:extLst>
          </p:cNvPr>
          <p:cNvGraphicFramePr>
            <a:graphicFrameLocks noGrp="1"/>
          </p:cNvGraphicFramePr>
          <p:nvPr/>
        </p:nvGraphicFramePr>
        <p:xfrm>
          <a:off x="3962400" y="4856480"/>
          <a:ext cx="4800600" cy="843211"/>
        </p:xfrm>
        <a:graphic>
          <a:graphicData uri="http://schemas.openxmlformats.org/drawingml/2006/table">
            <a:tbl>
              <a:tblPr/>
              <a:tblGrid>
                <a:gridCol w="3048000">
                  <a:extLst>
                    <a:ext uri="{9D8B030D-6E8A-4147-A177-3AD203B41FA5}">
                      <a16:colId xmlns:a16="http://schemas.microsoft.com/office/drawing/2014/main" val="4229201485"/>
                    </a:ext>
                  </a:extLst>
                </a:gridCol>
                <a:gridCol w="1752600">
                  <a:extLst>
                    <a:ext uri="{9D8B030D-6E8A-4147-A177-3AD203B41FA5}">
                      <a16:colId xmlns:a16="http://schemas.microsoft.com/office/drawing/2014/main" val="4159776934"/>
                    </a:ext>
                  </a:extLst>
                </a:gridCol>
              </a:tblGrid>
              <a:tr h="84321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800" b="1" i="0" u="none" strike="noStrike" cap="none" normalizeH="0" baseline="0" dirty="0">
                          <a:ln>
                            <a:noFill/>
                          </a:ln>
                          <a:solidFill>
                            <a:schemeClr val="tx1"/>
                          </a:solidFill>
                          <a:effectLst/>
                          <a:latin typeface="Arial" panose="020B0604020202020204" pitchFamily="34" charset="0"/>
                        </a:rPr>
                        <a:t>f</a:t>
                      </a:r>
                    </a:p>
                  </a:txBody>
                  <a:tcPr marT="45685" marB="45685"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800" b="1" i="0" u="none" strike="noStrike" cap="none" normalizeH="0" baseline="0" dirty="0">
                          <a:ln>
                            <a:noFill/>
                          </a:ln>
                          <a:solidFill>
                            <a:schemeClr val="tx1"/>
                          </a:solidFill>
                          <a:effectLst/>
                          <a:latin typeface="Arial" panose="020B0604020202020204" pitchFamily="34" charset="0"/>
                        </a:rPr>
                        <a:t>d</a:t>
                      </a:r>
                    </a:p>
                  </a:txBody>
                  <a:tcPr marT="45685" marB="45685"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2873548"/>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3814B784-F653-4224-8652-E221823B88AB}"/>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Address Translation</a:t>
            </a:r>
          </a:p>
        </p:txBody>
      </p:sp>
      <p:pic>
        <p:nvPicPr>
          <p:cNvPr id="19461" name="Picture 4">
            <a:extLst>
              <a:ext uri="{FF2B5EF4-FFF2-40B4-BE49-F238E27FC236}">
                <a16:creationId xmlns:a16="http://schemas.microsoft.com/office/drawing/2014/main" id="{CA453E2F-78AE-4BAD-A521-764C3396F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23" t="3032" r="2821" b="2776"/>
          <a:stretch>
            <a:fillRect/>
          </a:stretch>
        </p:blipFill>
        <p:spPr bwMode="auto">
          <a:xfrm>
            <a:off x="2286000" y="1219200"/>
            <a:ext cx="7467600" cy="549275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Text Box 5">
            <a:extLst>
              <a:ext uri="{FF2B5EF4-FFF2-40B4-BE49-F238E27FC236}">
                <a16:creationId xmlns:a16="http://schemas.microsoft.com/office/drawing/2014/main" id="{D711EC6D-5294-4D27-B045-857566BEFB70}"/>
              </a:ext>
            </a:extLst>
          </p:cNvPr>
          <p:cNvSpPr txBox="1">
            <a:spLocks noChangeArrowheads="1"/>
          </p:cNvSpPr>
          <p:nvPr/>
        </p:nvSpPr>
        <p:spPr bwMode="auto">
          <a:xfrm>
            <a:off x="9372600" y="3200401"/>
            <a:ext cx="381000"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spcBef>
                <a:spcPct val="50000"/>
              </a:spcBef>
            </a:pPr>
            <a:r>
              <a:rPr lang="en-US" altLang="en-US" sz="4400" b="1"/>
              <a:t>f</a:t>
            </a:r>
          </a:p>
        </p:txBody>
      </p:sp>
      <p:sp>
        <p:nvSpPr>
          <p:cNvPr id="19463" name="Rectangle 7">
            <a:extLst>
              <a:ext uri="{FF2B5EF4-FFF2-40B4-BE49-F238E27FC236}">
                <a16:creationId xmlns:a16="http://schemas.microsoft.com/office/drawing/2014/main" id="{A95E3550-C9BB-451F-A61E-AAA7E9E934F6}"/>
              </a:ext>
            </a:extLst>
          </p:cNvPr>
          <p:cNvSpPr>
            <a:spLocks noChangeArrowheads="1"/>
          </p:cNvSpPr>
          <p:nvPr/>
        </p:nvSpPr>
        <p:spPr bwMode="auto">
          <a:xfrm>
            <a:off x="9372600" y="1219200"/>
            <a:ext cx="381000" cy="15240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5E90552E-139C-489F-9A0E-20ED55539A21}"/>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Addressing Example</a:t>
            </a:r>
          </a:p>
        </p:txBody>
      </p:sp>
      <p:pic>
        <p:nvPicPr>
          <p:cNvPr id="20485" name="Picture 4">
            <a:extLst>
              <a:ext uri="{FF2B5EF4-FFF2-40B4-BE49-F238E27FC236}">
                <a16:creationId xmlns:a16="http://schemas.microsoft.com/office/drawing/2014/main" id="{56D6DF3A-AAA8-4A2C-8676-AA2B89BA0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40" t="800" r="7520" b="999"/>
          <a:stretch>
            <a:fillRect/>
          </a:stretch>
        </p:blipFill>
        <p:spPr bwMode="auto">
          <a:xfrm>
            <a:off x="3276600" y="1371601"/>
            <a:ext cx="5715000" cy="53054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a:extLst>
              <a:ext uri="{FF2B5EF4-FFF2-40B4-BE49-F238E27FC236}">
                <a16:creationId xmlns:a16="http://schemas.microsoft.com/office/drawing/2014/main" id="{0F561601-2E0D-4BE2-B093-419F88D8F022}"/>
              </a:ext>
            </a:extLst>
          </p:cNvPr>
          <p:cNvSpPr>
            <a:spLocks noGrp="1"/>
          </p:cNvSpPr>
          <p:nvPr>
            <p:ph type="dt" sz="quarter" idx="10"/>
          </p:nvPr>
        </p:nvSpPr>
        <p:spPr>
          <a:noFill/>
        </p:spPr>
        <p:txBody>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fld id="{BDB629E8-51B0-4441-81C8-15807E83BE73}" type="datetime3">
              <a:rPr lang="en-US" altLang="en-US" sz="1400" baseline="0"/>
              <a:pPr/>
              <a:t>9 May 2024</a:t>
            </a:fld>
            <a:endParaRPr lang="en-US" altLang="en-US" sz="1400" baseline="0" dirty="0"/>
          </a:p>
        </p:txBody>
      </p:sp>
      <p:sp>
        <p:nvSpPr>
          <p:cNvPr id="21508" name="Rectangle 2">
            <a:extLst>
              <a:ext uri="{FF2B5EF4-FFF2-40B4-BE49-F238E27FC236}">
                <a16:creationId xmlns:a16="http://schemas.microsoft.com/office/drawing/2014/main" id="{CC20000B-9D03-4456-B2D5-A27F1C9AA115}"/>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dirty="0">
                <a:latin typeface="Arial Black" panose="020B0A04020102020204" pitchFamily="34" charset="0"/>
              </a:rPr>
              <a:t>Paging Example</a:t>
            </a:r>
          </a:p>
        </p:txBody>
      </p:sp>
      <p:pic>
        <p:nvPicPr>
          <p:cNvPr id="21509" name="Picture 4">
            <a:extLst>
              <a:ext uri="{FF2B5EF4-FFF2-40B4-BE49-F238E27FC236}">
                <a16:creationId xmlns:a16="http://schemas.microsoft.com/office/drawing/2014/main" id="{F33439F7-1FE2-48D6-8E7F-BE40E0174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315" t="1199" r="22215" b="2017"/>
          <a:stretch>
            <a:fillRect/>
          </a:stretch>
        </p:blipFill>
        <p:spPr bwMode="auto">
          <a:xfrm>
            <a:off x="6248401" y="1447800"/>
            <a:ext cx="4208463" cy="51054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0" name="Text Box 5">
            <a:extLst>
              <a:ext uri="{FF2B5EF4-FFF2-40B4-BE49-F238E27FC236}">
                <a16:creationId xmlns:a16="http://schemas.microsoft.com/office/drawing/2014/main" id="{BD109492-DB72-4C88-B9BD-7EF2EA681901}"/>
              </a:ext>
            </a:extLst>
          </p:cNvPr>
          <p:cNvSpPr txBox="1">
            <a:spLocks noChangeArrowheads="1"/>
          </p:cNvSpPr>
          <p:nvPr/>
        </p:nvSpPr>
        <p:spPr bwMode="auto">
          <a:xfrm>
            <a:off x="1828800" y="1447801"/>
            <a:ext cx="4191000" cy="4854575"/>
          </a:xfrm>
          <a:prstGeom prst="rect">
            <a:avLst/>
          </a:prstGeom>
          <a:solidFill>
            <a:schemeClr val="bg1"/>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buClr>
                <a:srgbClr val="99FF33"/>
              </a:buClr>
              <a:buFont typeface="Wingdings" panose="05000000000000000000" pitchFamily="2" charset="2"/>
              <a:buChar char="§"/>
            </a:pPr>
            <a:r>
              <a:rPr lang="en-US" altLang="en-US" sz="2600" b="1" baseline="0"/>
              <a:t>Page size	= 4 bytes</a:t>
            </a:r>
          </a:p>
          <a:p>
            <a:pPr eaLnBrk="1" hangingPunct="1">
              <a:spcBef>
                <a:spcPct val="50000"/>
              </a:spcBef>
              <a:buClr>
                <a:srgbClr val="99FF33"/>
              </a:buClr>
              <a:buFont typeface="Wingdings" panose="05000000000000000000" pitchFamily="2" charset="2"/>
              <a:buChar char="§"/>
            </a:pPr>
            <a:r>
              <a:rPr lang="en-US" altLang="en-US" sz="2600" b="1" baseline="0"/>
              <a:t>Process address space 		= 4 pages</a:t>
            </a:r>
          </a:p>
          <a:p>
            <a:pPr eaLnBrk="1" hangingPunct="1">
              <a:spcBef>
                <a:spcPct val="50000"/>
              </a:spcBef>
              <a:buClr>
                <a:srgbClr val="99FF33"/>
              </a:buClr>
              <a:buFont typeface="Wingdings" panose="05000000000000000000" pitchFamily="2" charset="2"/>
              <a:buChar char="§"/>
            </a:pPr>
            <a:r>
              <a:rPr lang="en-US" altLang="en-US" sz="2600" b="1" baseline="0"/>
              <a:t>Physical address space 		= 8 frames</a:t>
            </a:r>
          </a:p>
          <a:p>
            <a:pPr eaLnBrk="1" hangingPunct="1">
              <a:spcBef>
                <a:spcPct val="50000"/>
              </a:spcBef>
              <a:buClr>
                <a:srgbClr val="99FF33"/>
              </a:buClr>
              <a:buFont typeface="Wingdings" panose="05000000000000000000" pitchFamily="2" charset="2"/>
              <a:buChar char="§"/>
            </a:pPr>
            <a:r>
              <a:rPr lang="en-US" altLang="en-US" sz="2600" b="1" baseline="0"/>
              <a:t>Logical address: </a:t>
            </a:r>
            <a:r>
              <a:rPr lang="en-US" altLang="en-US" sz="2600" b="1" baseline="0">
                <a:solidFill>
                  <a:srgbClr val="FF0000"/>
                </a:solidFill>
              </a:rPr>
              <a:t>(1,3)</a:t>
            </a:r>
          </a:p>
          <a:p>
            <a:pPr eaLnBrk="1" hangingPunct="1">
              <a:spcBef>
                <a:spcPct val="50000"/>
              </a:spcBef>
              <a:buClr>
                <a:srgbClr val="99FF33"/>
              </a:buClr>
              <a:buFont typeface="Wingdings" panose="05000000000000000000" pitchFamily="2" charset="2"/>
              <a:buNone/>
            </a:pPr>
            <a:r>
              <a:rPr lang="en-US" altLang="en-US" sz="2600" b="1" baseline="0"/>
              <a:t>  = </a:t>
            </a:r>
            <a:r>
              <a:rPr lang="en-US" altLang="en-US" sz="2600" b="1" baseline="0">
                <a:solidFill>
                  <a:srgbClr val="FF0000"/>
                </a:solidFill>
              </a:rPr>
              <a:t>0111</a:t>
            </a:r>
          </a:p>
          <a:p>
            <a:pPr eaLnBrk="1" hangingPunct="1">
              <a:spcBef>
                <a:spcPct val="50000"/>
              </a:spcBef>
              <a:buClr>
                <a:srgbClr val="99FF33"/>
              </a:buClr>
              <a:buFont typeface="Wingdings" panose="05000000000000000000" pitchFamily="2" charset="2"/>
              <a:buChar char="§"/>
            </a:pPr>
            <a:r>
              <a:rPr lang="en-US" altLang="en-US" sz="2600" b="1" baseline="0"/>
              <a:t>Physical address: </a:t>
            </a:r>
            <a:r>
              <a:rPr lang="en-US" altLang="en-US" sz="2600" b="1" baseline="0">
                <a:solidFill>
                  <a:srgbClr val="2B40DB"/>
                </a:solidFill>
              </a:rPr>
              <a:t>(6,3)</a:t>
            </a:r>
          </a:p>
          <a:p>
            <a:pPr eaLnBrk="1" hangingPunct="1">
              <a:spcBef>
                <a:spcPct val="50000"/>
              </a:spcBef>
              <a:buClr>
                <a:srgbClr val="99FF33"/>
              </a:buClr>
              <a:buFont typeface="Wingdings" panose="05000000000000000000" pitchFamily="2" charset="2"/>
              <a:buNone/>
            </a:pPr>
            <a:r>
              <a:rPr lang="en-US" altLang="en-US" sz="2600" b="1" baseline="0"/>
              <a:t>  = </a:t>
            </a:r>
            <a:r>
              <a:rPr lang="en-US" altLang="en-US" sz="2600" b="1" baseline="0">
                <a:solidFill>
                  <a:srgbClr val="2B40DB"/>
                </a:solidFill>
              </a:rPr>
              <a:t>11011</a:t>
            </a:r>
          </a:p>
        </p:txBody>
      </p:sp>
      <p:sp>
        <p:nvSpPr>
          <p:cNvPr id="21511" name="Line 8">
            <a:extLst>
              <a:ext uri="{FF2B5EF4-FFF2-40B4-BE49-F238E27FC236}">
                <a16:creationId xmlns:a16="http://schemas.microsoft.com/office/drawing/2014/main" id="{94A61182-6566-4731-8EA5-E44CCD00D46D}"/>
              </a:ext>
            </a:extLst>
          </p:cNvPr>
          <p:cNvSpPr>
            <a:spLocks noChangeShapeType="1"/>
          </p:cNvSpPr>
          <p:nvPr/>
        </p:nvSpPr>
        <p:spPr bwMode="auto">
          <a:xfrm flipH="1" flipV="1">
            <a:off x="7010400" y="2667000"/>
            <a:ext cx="304800" cy="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9">
            <a:extLst>
              <a:ext uri="{FF2B5EF4-FFF2-40B4-BE49-F238E27FC236}">
                <a16:creationId xmlns:a16="http://schemas.microsoft.com/office/drawing/2014/main" id="{B3746507-7F9E-4DAD-8D7A-93922BEDBA4F}"/>
              </a:ext>
            </a:extLst>
          </p:cNvPr>
          <p:cNvSpPr>
            <a:spLocks noChangeShapeType="1"/>
          </p:cNvSpPr>
          <p:nvPr/>
        </p:nvSpPr>
        <p:spPr bwMode="auto">
          <a:xfrm flipH="1">
            <a:off x="8382000" y="2133600"/>
            <a:ext cx="533400" cy="533400"/>
          </a:xfrm>
          <a:prstGeom prst="line">
            <a:avLst/>
          </a:prstGeom>
          <a:noFill/>
          <a:ln w="28575">
            <a:solidFill>
              <a:srgbClr val="2B40DB"/>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Text Box 10">
            <a:extLst>
              <a:ext uri="{FF2B5EF4-FFF2-40B4-BE49-F238E27FC236}">
                <a16:creationId xmlns:a16="http://schemas.microsoft.com/office/drawing/2014/main" id="{5D04FDCC-6E32-4944-B27E-7D63F9C6654E}"/>
              </a:ext>
            </a:extLst>
          </p:cNvPr>
          <p:cNvSpPr txBox="1">
            <a:spLocks noChangeArrowheads="1"/>
          </p:cNvSpPr>
          <p:nvPr/>
        </p:nvSpPr>
        <p:spPr bwMode="auto">
          <a:xfrm>
            <a:off x="7086600" y="1371601"/>
            <a:ext cx="3048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2000" b="1"/>
              <a:t>0</a:t>
            </a:r>
          </a:p>
        </p:txBody>
      </p:sp>
      <p:sp>
        <p:nvSpPr>
          <p:cNvPr id="21514" name="Text Box 11">
            <a:extLst>
              <a:ext uri="{FF2B5EF4-FFF2-40B4-BE49-F238E27FC236}">
                <a16:creationId xmlns:a16="http://schemas.microsoft.com/office/drawing/2014/main" id="{3D3309DA-4CA5-467C-A153-20A3EC5B6A74}"/>
              </a:ext>
            </a:extLst>
          </p:cNvPr>
          <p:cNvSpPr txBox="1">
            <a:spLocks noChangeArrowheads="1"/>
          </p:cNvSpPr>
          <p:nvPr/>
        </p:nvSpPr>
        <p:spPr bwMode="auto">
          <a:xfrm>
            <a:off x="7086600" y="1981201"/>
            <a:ext cx="3048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2000" b="1"/>
              <a:t>1</a:t>
            </a:r>
          </a:p>
        </p:txBody>
      </p:sp>
      <p:sp>
        <p:nvSpPr>
          <p:cNvPr id="21515" name="Text Box 12">
            <a:extLst>
              <a:ext uri="{FF2B5EF4-FFF2-40B4-BE49-F238E27FC236}">
                <a16:creationId xmlns:a16="http://schemas.microsoft.com/office/drawing/2014/main" id="{FEE4553E-4AE4-41E1-A80E-3393C0F4FCE5}"/>
              </a:ext>
            </a:extLst>
          </p:cNvPr>
          <p:cNvSpPr txBox="1">
            <a:spLocks noChangeArrowheads="1"/>
          </p:cNvSpPr>
          <p:nvPr/>
        </p:nvSpPr>
        <p:spPr bwMode="auto">
          <a:xfrm>
            <a:off x="7086600" y="2590801"/>
            <a:ext cx="3048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2000" b="1"/>
              <a:t>2</a:t>
            </a:r>
          </a:p>
        </p:txBody>
      </p:sp>
      <p:sp>
        <p:nvSpPr>
          <p:cNvPr id="21516" name="Text Box 13">
            <a:extLst>
              <a:ext uri="{FF2B5EF4-FFF2-40B4-BE49-F238E27FC236}">
                <a16:creationId xmlns:a16="http://schemas.microsoft.com/office/drawing/2014/main" id="{4B300C06-9EE6-46FC-9511-4386A6B37F10}"/>
              </a:ext>
            </a:extLst>
          </p:cNvPr>
          <p:cNvSpPr txBox="1">
            <a:spLocks noChangeArrowheads="1"/>
          </p:cNvSpPr>
          <p:nvPr/>
        </p:nvSpPr>
        <p:spPr bwMode="auto">
          <a:xfrm>
            <a:off x="7086600" y="3200401"/>
            <a:ext cx="304800" cy="29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2000" b="1"/>
              <a:t>3</a:t>
            </a:r>
          </a:p>
        </p:txBody>
      </p:sp>
      <p:sp>
        <p:nvSpPr>
          <p:cNvPr id="21517" name="Line 14">
            <a:extLst>
              <a:ext uri="{FF2B5EF4-FFF2-40B4-BE49-F238E27FC236}">
                <a16:creationId xmlns:a16="http://schemas.microsoft.com/office/drawing/2014/main" id="{115D65FB-5467-4E27-BEE7-CC8E48E1A7B5}"/>
              </a:ext>
            </a:extLst>
          </p:cNvPr>
          <p:cNvSpPr>
            <a:spLocks noChangeShapeType="1"/>
          </p:cNvSpPr>
          <p:nvPr/>
        </p:nvSpPr>
        <p:spPr bwMode="auto">
          <a:xfrm>
            <a:off x="9067800" y="5638800"/>
            <a:ext cx="838200" cy="0"/>
          </a:xfrm>
          <a:prstGeom prst="line">
            <a:avLst/>
          </a:prstGeom>
          <a:noFill/>
          <a:ln w="28575">
            <a:solidFill>
              <a:srgbClr val="2B40DB"/>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Text Box 15">
            <a:extLst>
              <a:ext uri="{FF2B5EF4-FFF2-40B4-BE49-F238E27FC236}">
                <a16:creationId xmlns:a16="http://schemas.microsoft.com/office/drawing/2014/main" id="{515697EA-2E71-4C4F-A518-510A789FFD98}"/>
              </a:ext>
            </a:extLst>
          </p:cNvPr>
          <p:cNvSpPr txBox="1">
            <a:spLocks noChangeArrowheads="1"/>
          </p:cNvSpPr>
          <p:nvPr/>
        </p:nvSpPr>
        <p:spPr bwMode="auto">
          <a:xfrm>
            <a:off x="7543800" y="17526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1800" b="1"/>
              <a:t>Page</a:t>
            </a:r>
          </a:p>
        </p:txBody>
      </p:sp>
      <p:sp>
        <p:nvSpPr>
          <p:cNvPr id="21519" name="Text Box 16">
            <a:extLst>
              <a:ext uri="{FF2B5EF4-FFF2-40B4-BE49-F238E27FC236}">
                <a16:creationId xmlns:a16="http://schemas.microsoft.com/office/drawing/2014/main" id="{0552C47D-F01B-479B-9780-8C4C72B41AC8}"/>
              </a:ext>
            </a:extLst>
          </p:cNvPr>
          <p:cNvSpPr txBox="1">
            <a:spLocks noChangeArrowheads="1"/>
          </p:cNvSpPr>
          <p:nvPr/>
        </p:nvSpPr>
        <p:spPr bwMode="auto">
          <a:xfrm>
            <a:off x="8610600" y="182880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1800" b="1"/>
              <a:t>Frame</a:t>
            </a:r>
          </a:p>
        </p:txBody>
      </p:sp>
      <p:sp>
        <p:nvSpPr>
          <p:cNvPr id="21520" name="Rectangle 17">
            <a:extLst>
              <a:ext uri="{FF2B5EF4-FFF2-40B4-BE49-F238E27FC236}">
                <a16:creationId xmlns:a16="http://schemas.microsoft.com/office/drawing/2014/main" id="{0300AE25-8381-47E6-BC0A-E43471595C5F}"/>
              </a:ext>
            </a:extLst>
          </p:cNvPr>
          <p:cNvSpPr>
            <a:spLocks noChangeArrowheads="1"/>
          </p:cNvSpPr>
          <p:nvPr/>
        </p:nvSpPr>
        <p:spPr bwMode="auto">
          <a:xfrm>
            <a:off x="8153400" y="5410200"/>
            <a:ext cx="9223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r>
              <a:rPr lang="en-US" altLang="en-US" b="1">
                <a:solidFill>
                  <a:srgbClr val="2B40DB"/>
                </a:solidFill>
              </a:rPr>
              <a:t>11011</a:t>
            </a:r>
          </a:p>
        </p:txBody>
      </p:sp>
      <p:sp>
        <p:nvSpPr>
          <p:cNvPr id="21521" name="Line 18">
            <a:extLst>
              <a:ext uri="{FF2B5EF4-FFF2-40B4-BE49-F238E27FC236}">
                <a16:creationId xmlns:a16="http://schemas.microsoft.com/office/drawing/2014/main" id="{EEDBE4CC-01C6-4FC8-9E34-0F36E35B6EE5}"/>
              </a:ext>
            </a:extLst>
          </p:cNvPr>
          <p:cNvSpPr>
            <a:spLocks noChangeShapeType="1"/>
          </p:cNvSpPr>
          <p:nvPr/>
        </p:nvSpPr>
        <p:spPr bwMode="auto">
          <a:xfrm>
            <a:off x="7772400" y="2057400"/>
            <a:ext cx="304800" cy="533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Rectangle 19">
            <a:extLst>
              <a:ext uri="{FF2B5EF4-FFF2-40B4-BE49-F238E27FC236}">
                <a16:creationId xmlns:a16="http://schemas.microsoft.com/office/drawing/2014/main" id="{11509864-0AFE-4294-A10C-E11B0259DB60}"/>
              </a:ext>
            </a:extLst>
          </p:cNvPr>
          <p:cNvSpPr>
            <a:spLocks noChangeArrowheads="1"/>
          </p:cNvSpPr>
          <p:nvPr/>
        </p:nvSpPr>
        <p:spPr bwMode="auto">
          <a:xfrm>
            <a:off x="7162801" y="2286000"/>
            <a:ext cx="76367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r>
              <a:rPr lang="en-US" altLang="en-US" b="1">
                <a:solidFill>
                  <a:srgbClr val="FF0000"/>
                </a:solidFill>
              </a:rPr>
              <a:t>0111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F4A3266E-D0B0-4362-A1B7-993C3AA2B43D}"/>
              </a:ext>
            </a:extLst>
          </p:cNvPr>
          <p:cNvSpPr>
            <a:spLocks noChangeArrowheads="1"/>
          </p:cNvSpPr>
          <p:nvPr/>
        </p:nvSpPr>
        <p:spPr bwMode="auto">
          <a:xfrm>
            <a:off x="1905000" y="228600"/>
            <a:ext cx="845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600" dirty="0">
                <a:solidFill>
                  <a:schemeClr val="tx1"/>
                </a:solidFill>
                <a:latin typeface="Arial Black" panose="020B0A04020102020204" pitchFamily="34" charset="0"/>
                <a:cs typeface="新細明體" panose="02020500000000000000" pitchFamily="18" charset="-120"/>
              </a:rPr>
              <a:t>Source to Execution</a:t>
            </a:r>
          </a:p>
        </p:txBody>
      </p:sp>
      <p:sp>
        <p:nvSpPr>
          <p:cNvPr id="9218" name="Rectangle 2">
            <a:extLst>
              <a:ext uri="{FF2B5EF4-FFF2-40B4-BE49-F238E27FC236}">
                <a16:creationId xmlns:a16="http://schemas.microsoft.com/office/drawing/2014/main" id="{74B5203C-BE40-4226-B12D-1DCE1B179634}"/>
              </a:ext>
            </a:extLst>
          </p:cNvPr>
          <p:cNvSpPr>
            <a:spLocks noChangeArrowheads="1"/>
          </p:cNvSpPr>
          <p:nvPr/>
        </p:nvSpPr>
        <p:spPr bwMode="auto">
          <a:xfrm>
            <a:off x="3429000" y="1143000"/>
            <a:ext cx="51816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spcBef>
                <a:spcPts val="1100"/>
              </a:spcBef>
            </a:pPr>
            <a:r>
              <a:rPr lang="en-US" altLang="en-US" sz="4400" dirty="0">
                <a:solidFill>
                  <a:schemeClr val="tx1"/>
                </a:solidFill>
                <a:cs typeface="新細明體" panose="02020500000000000000" pitchFamily="18" charset="-120"/>
              </a:rPr>
              <a:t>Compile/Assemble</a:t>
            </a:r>
          </a:p>
          <a:p>
            <a:pPr algn="ctr">
              <a:spcBef>
                <a:spcPts val="1100"/>
              </a:spcBef>
            </a:pPr>
            <a:r>
              <a:rPr lang="en-US" altLang="en-US" sz="4400" dirty="0">
                <a:solidFill>
                  <a:schemeClr val="tx1"/>
                </a:solidFill>
                <a:cs typeface="新細明體" panose="02020500000000000000" pitchFamily="18" charset="-120"/>
              </a:rPr>
              <a:t>↓ </a:t>
            </a:r>
          </a:p>
          <a:p>
            <a:pPr algn="ctr">
              <a:spcBef>
                <a:spcPts val="1100"/>
              </a:spcBef>
            </a:pPr>
            <a:r>
              <a:rPr lang="en-US" altLang="en-US" sz="4400" dirty="0">
                <a:solidFill>
                  <a:schemeClr val="tx1"/>
                </a:solidFill>
                <a:cs typeface="新細明體" panose="02020500000000000000" pitchFamily="18" charset="-120"/>
              </a:rPr>
              <a:t>Link </a:t>
            </a:r>
          </a:p>
          <a:p>
            <a:pPr algn="ctr">
              <a:spcBef>
                <a:spcPts val="1100"/>
              </a:spcBef>
            </a:pPr>
            <a:r>
              <a:rPr lang="en-US" altLang="en-US" sz="4400" dirty="0">
                <a:solidFill>
                  <a:schemeClr val="tx1"/>
                </a:solidFill>
                <a:cs typeface="新細明體" panose="02020500000000000000" pitchFamily="18" charset="-120"/>
              </a:rPr>
              <a:t>↓</a:t>
            </a:r>
          </a:p>
          <a:p>
            <a:pPr algn="ctr">
              <a:spcBef>
                <a:spcPts val="1100"/>
              </a:spcBef>
            </a:pPr>
            <a:r>
              <a:rPr lang="en-US" altLang="en-US" sz="4400" dirty="0">
                <a:solidFill>
                  <a:schemeClr val="tx1"/>
                </a:solidFill>
                <a:cs typeface="新細明體" panose="02020500000000000000" pitchFamily="18" charset="-120"/>
              </a:rPr>
              <a:t>Load </a:t>
            </a:r>
          </a:p>
          <a:p>
            <a:pPr algn="ctr">
              <a:spcBef>
                <a:spcPts val="1100"/>
              </a:spcBef>
            </a:pPr>
            <a:r>
              <a:rPr lang="en-US" altLang="en-US" sz="4400" dirty="0">
                <a:solidFill>
                  <a:schemeClr val="tx1"/>
                </a:solidFill>
                <a:cs typeface="新細明體" panose="02020500000000000000" pitchFamily="18" charset="-120"/>
              </a:rPr>
              <a:t>↓</a:t>
            </a:r>
          </a:p>
          <a:p>
            <a:pPr algn="ctr">
              <a:spcBef>
                <a:spcPts val="1100"/>
              </a:spcBef>
            </a:pPr>
            <a:r>
              <a:rPr lang="en-US" altLang="en-US" sz="4400" dirty="0">
                <a:solidFill>
                  <a:schemeClr val="tx1"/>
                </a:solidFill>
                <a:cs typeface="新細明體" panose="02020500000000000000" pitchFamily="18" charset="-120"/>
              </a:rPr>
              <a:t>Execute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id="{B44A474D-B1FB-4CEE-8FCB-739988949493}"/>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dirty="0">
                <a:latin typeface="Arial Black" panose="020B0A04020102020204" pitchFamily="34" charset="0"/>
              </a:rPr>
              <a:t>Addressing in Paging</a:t>
            </a:r>
          </a:p>
        </p:txBody>
      </p:sp>
      <p:sp>
        <p:nvSpPr>
          <p:cNvPr id="22533" name="Rectangle 5">
            <a:extLst>
              <a:ext uri="{FF2B5EF4-FFF2-40B4-BE49-F238E27FC236}">
                <a16:creationId xmlns:a16="http://schemas.microsoft.com/office/drawing/2014/main" id="{65DF8FEF-6529-4040-AC21-FDFB6E4F8863}"/>
              </a:ext>
            </a:extLst>
          </p:cNvPr>
          <p:cNvSpPr>
            <a:spLocks noChangeArrowheads="1"/>
          </p:cNvSpPr>
          <p:nvPr/>
        </p:nvSpPr>
        <p:spPr bwMode="auto">
          <a:xfrm>
            <a:off x="1752600" y="1295400"/>
            <a:ext cx="8763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5000"/>
              </a:spcBef>
              <a:buClr>
                <a:srgbClr val="FFFF66"/>
              </a:buClr>
              <a:buFont typeface="Wingdings" panose="05000000000000000000" pitchFamily="2" charset="2"/>
              <a:buChar char="§"/>
            </a:pPr>
            <a:r>
              <a:rPr kumimoji="1" lang="en-US" altLang="en-US" sz="4400" b="1" u="sng"/>
              <a:t>Logical address space</a:t>
            </a:r>
            <a:r>
              <a:rPr kumimoji="1" lang="en-US" altLang="en-US" sz="4400"/>
              <a:t> of 16 pages of 1024 words each, mapped into a physical memory of 32 frames.</a:t>
            </a:r>
          </a:p>
          <a:p>
            <a:pPr eaLnBrk="1" hangingPunct="1">
              <a:lnSpc>
                <a:spcPct val="90000"/>
              </a:lnSpc>
              <a:spcBef>
                <a:spcPct val="45000"/>
              </a:spcBef>
              <a:buClr>
                <a:srgbClr val="FFFF66"/>
              </a:buClr>
              <a:buFont typeface="Wingdings" panose="05000000000000000000" pitchFamily="2" charset="2"/>
              <a:buChar char="§"/>
            </a:pPr>
            <a:r>
              <a:rPr kumimoji="1" lang="en-US" altLang="en-US" sz="4400" b="1" u="sng"/>
              <a:t>Logical address</a:t>
            </a:r>
            <a:r>
              <a:rPr kumimoji="1" lang="en-US" altLang="en-US" sz="4400"/>
              <a:t> size?</a:t>
            </a:r>
          </a:p>
          <a:p>
            <a:pPr eaLnBrk="1" hangingPunct="1">
              <a:lnSpc>
                <a:spcPct val="90000"/>
              </a:lnSpc>
              <a:spcBef>
                <a:spcPct val="45000"/>
              </a:spcBef>
              <a:buClr>
                <a:srgbClr val="FFFF66"/>
              </a:buClr>
              <a:buFont typeface="Wingdings" panose="05000000000000000000" pitchFamily="2" charset="2"/>
              <a:buChar char="§"/>
            </a:pPr>
            <a:r>
              <a:rPr kumimoji="1" lang="en-US" altLang="en-US" sz="4400" b="1" u="sng"/>
              <a:t>Physical address</a:t>
            </a:r>
            <a:r>
              <a:rPr kumimoji="1" lang="en-US" altLang="en-US" sz="4400"/>
              <a:t> size?</a:t>
            </a:r>
          </a:p>
          <a:p>
            <a:pPr eaLnBrk="1" hangingPunct="1">
              <a:lnSpc>
                <a:spcPct val="90000"/>
              </a:lnSpc>
              <a:spcBef>
                <a:spcPct val="45000"/>
              </a:spcBef>
              <a:buClr>
                <a:srgbClr val="FFFF66"/>
              </a:buClr>
              <a:buFont typeface="Wingdings" panose="05000000000000000000" pitchFamily="2" charset="2"/>
              <a:buChar char="§"/>
            </a:pPr>
            <a:r>
              <a:rPr kumimoji="1" lang="en-US" altLang="en-US" sz="4400"/>
              <a:t>Number of bits for p, f, and 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00969A91-F935-4AC2-BC8B-F015D1D9DAF7}"/>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Addressing in Paging</a:t>
            </a:r>
          </a:p>
        </p:txBody>
      </p:sp>
      <p:sp>
        <p:nvSpPr>
          <p:cNvPr id="12293" name="Rectangle 3">
            <a:extLst>
              <a:ext uri="{FF2B5EF4-FFF2-40B4-BE49-F238E27FC236}">
                <a16:creationId xmlns:a16="http://schemas.microsoft.com/office/drawing/2014/main" id="{91D33EE3-6B67-41CC-9300-66845F094903}"/>
              </a:ext>
            </a:extLst>
          </p:cNvPr>
          <p:cNvSpPr>
            <a:spLocks noChangeArrowheads="1"/>
          </p:cNvSpPr>
          <p:nvPr/>
        </p:nvSpPr>
        <p:spPr bwMode="auto">
          <a:xfrm>
            <a:off x="1752600" y="1524000"/>
            <a:ext cx="913892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5000"/>
              </a:spcBef>
              <a:buClr>
                <a:srgbClr val="FFFF66"/>
              </a:buClr>
              <a:buFont typeface="Wingdings" panose="05000000000000000000" pitchFamily="2" charset="2"/>
              <a:buChar char="§"/>
            </a:pPr>
            <a:r>
              <a:rPr kumimoji="1" lang="en-US" altLang="en-US" sz="3600" dirty="0"/>
              <a:t>No. of bits for </a:t>
            </a:r>
            <a:r>
              <a:rPr kumimoji="1" lang="en-US" altLang="en-US" sz="4800" b="1" dirty="0">
                <a:latin typeface="Courier New" panose="02070309020205020404" pitchFamily="49" charset="0"/>
              </a:rPr>
              <a:t>p</a:t>
            </a:r>
            <a:r>
              <a:rPr kumimoji="1" lang="en-US" altLang="en-US" sz="3600" dirty="0"/>
              <a:t> = ceiling </a:t>
            </a:r>
            <a:r>
              <a:rPr kumimoji="1" lang="en-US" altLang="en-US" sz="3600" dirty="0">
                <a:cs typeface="Arial" panose="020B0604020202020204" pitchFamily="34" charset="0"/>
              </a:rPr>
              <a:t>[log2 16] bits</a:t>
            </a:r>
          </a:p>
          <a:p>
            <a:pPr eaLnBrk="1" hangingPunct="1">
              <a:lnSpc>
                <a:spcPct val="90000"/>
              </a:lnSpc>
              <a:spcBef>
                <a:spcPct val="45000"/>
              </a:spcBef>
              <a:buClr>
                <a:srgbClr val="FFFF66"/>
              </a:buClr>
              <a:buFont typeface="Wingdings" panose="05000000000000000000" pitchFamily="2" charset="2"/>
              <a:buNone/>
            </a:pPr>
            <a:r>
              <a:rPr kumimoji="1" lang="en-US" altLang="en-US" sz="3600" dirty="0">
                <a:cs typeface="Arial" panose="020B0604020202020204" pitchFamily="34" charset="0"/>
              </a:rPr>
              <a:t>					= 4 bits</a:t>
            </a:r>
            <a:endParaRPr kumimoji="1" lang="ru-RU" altLang="en-US" sz="3600" dirty="0">
              <a:cs typeface="Arial" panose="020B0604020202020204" pitchFamily="34" charset="0"/>
            </a:endParaRPr>
          </a:p>
          <a:p>
            <a:pPr eaLnBrk="1" hangingPunct="1">
              <a:lnSpc>
                <a:spcPct val="90000"/>
              </a:lnSpc>
              <a:spcBef>
                <a:spcPct val="45000"/>
              </a:spcBef>
              <a:buClr>
                <a:srgbClr val="FFFF66"/>
              </a:buClr>
              <a:buFont typeface="Wingdings" panose="05000000000000000000" pitchFamily="2" charset="2"/>
              <a:buChar char="§"/>
            </a:pPr>
            <a:r>
              <a:rPr kumimoji="1" lang="en-US" altLang="en-US" sz="3600" dirty="0"/>
              <a:t>No. of bits for </a:t>
            </a:r>
            <a:r>
              <a:rPr kumimoji="1" lang="en-US" altLang="en-US" sz="4800" b="1" dirty="0">
                <a:latin typeface="Courier New" panose="02070309020205020404" pitchFamily="49" charset="0"/>
              </a:rPr>
              <a:t>f</a:t>
            </a:r>
            <a:r>
              <a:rPr kumimoji="1" lang="en-US" altLang="en-US" sz="3600" dirty="0"/>
              <a:t>	= </a:t>
            </a:r>
            <a:r>
              <a:rPr kumimoji="1" lang="en-US" altLang="en-US" sz="4000" dirty="0"/>
              <a:t>ceiling </a:t>
            </a:r>
            <a:r>
              <a:rPr kumimoji="1" lang="en-US" altLang="en-US" sz="3600" dirty="0"/>
              <a:t>[log</a:t>
            </a:r>
            <a:r>
              <a:rPr kumimoji="1" lang="en-US" altLang="en-US" sz="2800" dirty="0"/>
              <a:t>2</a:t>
            </a:r>
            <a:r>
              <a:rPr kumimoji="1" lang="en-US" altLang="en-US" sz="3600" dirty="0"/>
              <a:t> 32] bits</a:t>
            </a:r>
          </a:p>
          <a:p>
            <a:pPr eaLnBrk="1" hangingPunct="1">
              <a:lnSpc>
                <a:spcPct val="90000"/>
              </a:lnSpc>
              <a:spcBef>
                <a:spcPct val="45000"/>
              </a:spcBef>
              <a:buClr>
                <a:srgbClr val="FFFF66"/>
              </a:buClr>
              <a:buFont typeface="Wingdings" panose="05000000000000000000" pitchFamily="2" charset="2"/>
              <a:buNone/>
            </a:pPr>
            <a:r>
              <a:rPr kumimoji="1" lang="en-US" altLang="en-US" sz="3600" dirty="0"/>
              <a:t>					= 5 bits</a:t>
            </a:r>
            <a:endParaRPr kumimoji="1" lang="ru-RU" altLang="en-US" sz="3600" dirty="0"/>
          </a:p>
          <a:p>
            <a:pPr eaLnBrk="1" hangingPunct="1">
              <a:lnSpc>
                <a:spcPct val="90000"/>
              </a:lnSpc>
              <a:spcBef>
                <a:spcPct val="45000"/>
              </a:spcBef>
              <a:buClr>
                <a:srgbClr val="FFFF66"/>
              </a:buClr>
              <a:buFont typeface="Wingdings" panose="05000000000000000000" pitchFamily="2" charset="2"/>
              <a:buChar char="§"/>
            </a:pPr>
            <a:r>
              <a:rPr kumimoji="1" lang="en-US" altLang="en-US" sz="3600" dirty="0"/>
              <a:t>No. of bits for </a:t>
            </a:r>
            <a:r>
              <a:rPr kumimoji="1" lang="en-US" altLang="en-US" sz="4800" b="1" dirty="0">
                <a:latin typeface="Courier New" panose="02070309020205020404" pitchFamily="49" charset="0"/>
              </a:rPr>
              <a:t>d</a:t>
            </a:r>
            <a:r>
              <a:rPr kumimoji="1" lang="en-US" altLang="en-US" sz="3600" dirty="0"/>
              <a:t> = </a:t>
            </a:r>
            <a:r>
              <a:rPr kumimoji="1" lang="en-US" altLang="en-US" sz="4000" dirty="0"/>
              <a:t>ceiling </a:t>
            </a:r>
            <a:r>
              <a:rPr kumimoji="1" lang="en-US" altLang="en-US" sz="3600" dirty="0"/>
              <a:t>[log</a:t>
            </a:r>
            <a:r>
              <a:rPr kumimoji="1" lang="en-US" altLang="en-US" sz="2800" dirty="0"/>
              <a:t>2</a:t>
            </a:r>
            <a:r>
              <a:rPr kumimoji="1" lang="en-US" altLang="en-US" sz="3600" dirty="0"/>
              <a:t> 2048] bits</a:t>
            </a:r>
          </a:p>
          <a:p>
            <a:pPr eaLnBrk="1" hangingPunct="1">
              <a:lnSpc>
                <a:spcPct val="90000"/>
              </a:lnSpc>
              <a:spcBef>
                <a:spcPct val="45000"/>
              </a:spcBef>
              <a:buClr>
                <a:srgbClr val="FFFF66"/>
              </a:buClr>
              <a:buFont typeface="Wingdings" panose="05000000000000000000" pitchFamily="2" charset="2"/>
              <a:buNone/>
            </a:pPr>
            <a:r>
              <a:rPr kumimoji="1" lang="en-US" altLang="en-US" sz="3600" dirty="0"/>
              <a:t>					= 11 bits</a:t>
            </a:r>
            <a:endParaRPr kumimoji="1" lang="ru-RU" alt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F0241953-548E-40AE-9739-97D06303C8C5}"/>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Addressing in Paging</a:t>
            </a:r>
          </a:p>
        </p:txBody>
      </p:sp>
      <p:sp>
        <p:nvSpPr>
          <p:cNvPr id="13317" name="Rectangle 3">
            <a:extLst>
              <a:ext uri="{FF2B5EF4-FFF2-40B4-BE49-F238E27FC236}">
                <a16:creationId xmlns:a16="http://schemas.microsoft.com/office/drawing/2014/main" id="{C081A032-4FD4-4008-A58D-7D64ABF42C64}"/>
              </a:ext>
            </a:extLst>
          </p:cNvPr>
          <p:cNvSpPr>
            <a:spLocks noChangeArrowheads="1"/>
          </p:cNvSpPr>
          <p:nvPr/>
        </p:nvSpPr>
        <p:spPr bwMode="auto">
          <a:xfrm>
            <a:off x="1752600" y="1447800"/>
            <a:ext cx="8915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spcBef>
                <a:spcPct val="50000"/>
              </a:spcBef>
              <a:buClr>
                <a:srgbClr val="FFFF66"/>
              </a:buClr>
              <a:buFont typeface="Wingdings" panose="05000000000000000000" pitchFamily="2" charset="2"/>
              <a:buNone/>
            </a:pPr>
            <a:r>
              <a:rPr kumimoji="1" lang="en-US" altLang="en-US" sz="4400" dirty="0"/>
              <a:t>Logical address size	= |</a:t>
            </a:r>
            <a:r>
              <a:rPr kumimoji="1" lang="en-US" altLang="en-US" sz="4800" dirty="0">
                <a:latin typeface="Courier New" panose="02070309020205020404" pitchFamily="49" charset="0"/>
              </a:rPr>
              <a:t>p</a:t>
            </a:r>
            <a:r>
              <a:rPr kumimoji="1" lang="en-US" altLang="en-US" sz="4400" dirty="0"/>
              <a:t>| + |</a:t>
            </a:r>
            <a:r>
              <a:rPr kumimoji="1" lang="en-US" altLang="en-US" sz="4800" dirty="0">
                <a:latin typeface="Courier New" panose="02070309020205020404" pitchFamily="49" charset="0"/>
              </a:rPr>
              <a:t>d</a:t>
            </a:r>
            <a:r>
              <a:rPr kumimoji="1" lang="en-US" altLang="en-US" sz="4400" dirty="0"/>
              <a:t>|</a:t>
            </a:r>
          </a:p>
          <a:p>
            <a:pPr eaLnBrk="1" hangingPunct="1">
              <a:lnSpc>
                <a:spcPct val="80000"/>
              </a:lnSpc>
              <a:spcBef>
                <a:spcPct val="50000"/>
              </a:spcBef>
              <a:buClr>
                <a:srgbClr val="FFFF66"/>
              </a:buClr>
              <a:buFont typeface="Wingdings" panose="05000000000000000000" pitchFamily="2" charset="2"/>
              <a:buNone/>
            </a:pPr>
            <a:r>
              <a:rPr kumimoji="1" lang="en-US" altLang="en-US" sz="4400" dirty="0"/>
              <a:t>							= 4+11</a:t>
            </a:r>
          </a:p>
          <a:p>
            <a:pPr eaLnBrk="1" hangingPunct="1">
              <a:lnSpc>
                <a:spcPct val="80000"/>
              </a:lnSpc>
              <a:spcBef>
                <a:spcPct val="50000"/>
              </a:spcBef>
              <a:buClr>
                <a:srgbClr val="FFFF66"/>
              </a:buClr>
              <a:buFont typeface="Wingdings" panose="05000000000000000000" pitchFamily="2" charset="2"/>
              <a:buNone/>
            </a:pPr>
            <a:r>
              <a:rPr kumimoji="1" lang="en-US" altLang="en-US" sz="4400" dirty="0"/>
              <a:t>							= 15 bits</a:t>
            </a:r>
          </a:p>
          <a:p>
            <a:pPr eaLnBrk="1" hangingPunct="1">
              <a:lnSpc>
                <a:spcPct val="80000"/>
              </a:lnSpc>
              <a:spcBef>
                <a:spcPct val="50000"/>
              </a:spcBef>
              <a:buClr>
                <a:srgbClr val="FFFF66"/>
              </a:buClr>
              <a:buFont typeface="Wingdings" panose="05000000000000000000" pitchFamily="2" charset="2"/>
              <a:buNone/>
            </a:pPr>
            <a:r>
              <a:rPr kumimoji="1" lang="en-US" altLang="en-US" sz="4400" dirty="0"/>
              <a:t>Physical address size</a:t>
            </a:r>
            <a:r>
              <a:rPr kumimoji="1" lang="en-US" altLang="en-US" dirty="0"/>
              <a:t>	</a:t>
            </a:r>
            <a:r>
              <a:rPr kumimoji="1" lang="en-US" altLang="en-US" sz="4400" dirty="0"/>
              <a:t>= |</a:t>
            </a:r>
            <a:r>
              <a:rPr kumimoji="1" lang="en-US" altLang="en-US" sz="4800" dirty="0">
                <a:latin typeface="Courier New" panose="02070309020205020404" pitchFamily="49" charset="0"/>
              </a:rPr>
              <a:t>f</a:t>
            </a:r>
            <a:r>
              <a:rPr kumimoji="1" lang="en-US" altLang="en-US" sz="4400" dirty="0"/>
              <a:t>| + |</a:t>
            </a:r>
            <a:r>
              <a:rPr kumimoji="1" lang="en-US" altLang="en-US" sz="4800" dirty="0">
                <a:latin typeface="Courier New" panose="02070309020205020404" pitchFamily="49" charset="0"/>
              </a:rPr>
              <a:t>d</a:t>
            </a:r>
            <a:r>
              <a:rPr kumimoji="1" lang="en-US" altLang="en-US" sz="4400" dirty="0"/>
              <a:t>|</a:t>
            </a:r>
          </a:p>
          <a:p>
            <a:pPr eaLnBrk="1" hangingPunct="1">
              <a:lnSpc>
                <a:spcPct val="80000"/>
              </a:lnSpc>
              <a:spcBef>
                <a:spcPct val="50000"/>
              </a:spcBef>
              <a:buFontTx/>
              <a:buNone/>
            </a:pPr>
            <a:r>
              <a:rPr kumimoji="1" lang="en-US" altLang="en-US" sz="4400" dirty="0"/>
              <a:t>						= 5+11</a:t>
            </a:r>
          </a:p>
          <a:p>
            <a:pPr eaLnBrk="1" hangingPunct="1">
              <a:lnSpc>
                <a:spcPct val="80000"/>
              </a:lnSpc>
              <a:spcBef>
                <a:spcPct val="50000"/>
              </a:spcBef>
              <a:buFontTx/>
              <a:buNone/>
            </a:pPr>
            <a:r>
              <a:rPr kumimoji="1" lang="en-US" altLang="en-US" sz="4400" dirty="0"/>
              <a:t>						= 16 bits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5646E8E8-8E26-4904-B089-5CA31E07CE5D}"/>
              </a:ext>
            </a:extLst>
          </p:cNvPr>
          <p:cNvSpPr>
            <a:spLocks noChangeArrowheads="1"/>
          </p:cNvSpPr>
          <p:nvPr/>
        </p:nvSpPr>
        <p:spPr bwMode="auto">
          <a:xfrm>
            <a:off x="1752600" y="274638"/>
            <a:ext cx="86868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Page Table Size</a:t>
            </a:r>
          </a:p>
        </p:txBody>
      </p:sp>
      <p:sp>
        <p:nvSpPr>
          <p:cNvPr id="14341" name="Rectangle 3">
            <a:extLst>
              <a:ext uri="{FF2B5EF4-FFF2-40B4-BE49-F238E27FC236}">
                <a16:creationId xmlns:a16="http://schemas.microsoft.com/office/drawing/2014/main" id="{F1699437-A108-42BE-B53D-BDA8D7679716}"/>
              </a:ext>
            </a:extLst>
          </p:cNvPr>
          <p:cNvSpPr>
            <a:spLocks noChangeArrowheads="1"/>
          </p:cNvSpPr>
          <p:nvPr/>
        </p:nvSpPr>
        <p:spPr bwMode="auto">
          <a:xfrm>
            <a:off x="1752600" y="1447800"/>
            <a:ext cx="939292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spcBef>
                <a:spcPct val="50000"/>
              </a:spcBef>
              <a:buClr>
                <a:schemeClr val="bg1"/>
              </a:buClr>
              <a:buFont typeface="Wingdings" panose="05000000000000000000" pitchFamily="2" charset="2"/>
              <a:buChar char="§"/>
            </a:pPr>
            <a:r>
              <a:rPr kumimoji="1" lang="en-US" altLang="en-US" sz="4400" dirty="0"/>
              <a:t>Page table size	= NP * PTES </a:t>
            </a:r>
          </a:p>
          <a:p>
            <a:pPr eaLnBrk="1" hangingPunct="1">
              <a:lnSpc>
                <a:spcPct val="80000"/>
              </a:lnSpc>
              <a:spcBef>
                <a:spcPct val="50000"/>
              </a:spcBef>
              <a:buClr>
                <a:srgbClr val="FFFF66"/>
              </a:buClr>
              <a:buFont typeface="Wingdings" panose="05000000000000000000" pitchFamily="2" charset="2"/>
              <a:buNone/>
            </a:pPr>
            <a:r>
              <a:rPr kumimoji="1" lang="en-US" altLang="en-US" sz="4400" dirty="0"/>
              <a:t>	where NP is the number of pages in the process address space and PTES is the page table entry size (equal to |</a:t>
            </a:r>
            <a:r>
              <a:rPr kumimoji="1" lang="en-US" altLang="en-US" sz="4400" dirty="0">
                <a:latin typeface="Courier New" panose="02070309020205020404" pitchFamily="49" charset="0"/>
              </a:rPr>
              <a:t>f</a:t>
            </a:r>
            <a:r>
              <a:rPr kumimoji="1" lang="en-US" altLang="en-US" sz="4400" dirty="0"/>
              <a:t>| based on our discussion so far). </a:t>
            </a:r>
          </a:p>
          <a:p>
            <a:pPr eaLnBrk="1" hangingPunct="1">
              <a:lnSpc>
                <a:spcPct val="80000"/>
              </a:lnSpc>
              <a:spcBef>
                <a:spcPct val="50000"/>
              </a:spcBef>
              <a:buClr>
                <a:srgbClr val="FFFF66"/>
              </a:buClr>
              <a:buFont typeface="Wingdings" panose="05000000000000000000" pitchFamily="2" charset="2"/>
              <a:buNone/>
            </a:pPr>
            <a:r>
              <a:rPr kumimoji="1" lang="en-US" altLang="en-US" sz="4400" dirty="0"/>
              <a:t>	Page table size	= 16 * 5 bits </a:t>
            </a:r>
          </a:p>
          <a:p>
            <a:pPr eaLnBrk="1" hangingPunct="1">
              <a:lnSpc>
                <a:spcPct val="80000"/>
              </a:lnSpc>
              <a:spcBef>
                <a:spcPct val="50000"/>
              </a:spcBef>
              <a:buClr>
                <a:srgbClr val="FFFF66"/>
              </a:buClr>
              <a:buFont typeface="Wingdings" panose="05000000000000000000" pitchFamily="2" charset="2"/>
              <a:buNone/>
            </a:pPr>
            <a:r>
              <a:rPr kumimoji="1" lang="en-US" altLang="en-US" sz="4400" dirty="0"/>
              <a:t>						= 16 bytes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55E54650-63DD-43DE-A6BB-F794A23E9E06}"/>
              </a:ext>
            </a:extLst>
          </p:cNvPr>
          <p:cNvSpPr>
            <a:spLocks noChangeArrowheads="1"/>
          </p:cNvSpPr>
          <p:nvPr/>
        </p:nvSpPr>
        <p:spPr bwMode="auto">
          <a:xfrm>
            <a:off x="1752600" y="274638"/>
            <a:ext cx="86868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Implementation of Page Table</a:t>
            </a:r>
          </a:p>
        </p:txBody>
      </p:sp>
      <p:sp>
        <p:nvSpPr>
          <p:cNvPr id="19461" name="Rectangle 4">
            <a:extLst>
              <a:ext uri="{FF2B5EF4-FFF2-40B4-BE49-F238E27FC236}">
                <a16:creationId xmlns:a16="http://schemas.microsoft.com/office/drawing/2014/main" id="{9A74CA99-D72A-4C08-A7A2-A8FE06B8744E}"/>
              </a:ext>
            </a:extLst>
          </p:cNvPr>
          <p:cNvSpPr>
            <a:spLocks noChangeArrowheads="1"/>
          </p:cNvSpPr>
          <p:nvPr/>
        </p:nvSpPr>
        <p:spPr bwMode="auto">
          <a:xfrm>
            <a:off x="1676400" y="1905000"/>
            <a:ext cx="8839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30000"/>
              </a:spcBef>
              <a:buClr>
                <a:srgbClr val="FFFF66"/>
              </a:buClr>
              <a:buFont typeface="Wingdings" panose="05000000000000000000" pitchFamily="2" charset="2"/>
              <a:buChar char="§"/>
            </a:pPr>
            <a:r>
              <a:rPr kumimoji="1" lang="en-US" altLang="en-US" sz="4400" dirty="0"/>
              <a:t>In </a:t>
            </a:r>
            <a:r>
              <a:rPr kumimoji="1" lang="en-US" altLang="en-US" sz="4400" u="sng" dirty="0"/>
              <a:t>CPU registers</a:t>
            </a:r>
          </a:p>
          <a:p>
            <a:pPr eaLnBrk="1" hangingPunct="1">
              <a:lnSpc>
                <a:spcPct val="90000"/>
              </a:lnSpc>
              <a:spcBef>
                <a:spcPct val="30000"/>
              </a:spcBef>
              <a:buClr>
                <a:srgbClr val="FFFF66"/>
              </a:buClr>
              <a:buFont typeface="Wingdings" panose="05000000000000000000" pitchFamily="2" charset="2"/>
              <a:buChar char="§"/>
            </a:pPr>
            <a:r>
              <a:rPr kumimoji="1" lang="en-US" altLang="en-US" sz="4400" dirty="0"/>
              <a:t>OK for small process address spaces and large page sizes</a:t>
            </a:r>
          </a:p>
          <a:p>
            <a:pPr eaLnBrk="1" hangingPunct="1">
              <a:lnSpc>
                <a:spcPct val="90000"/>
              </a:lnSpc>
              <a:spcBef>
                <a:spcPct val="30000"/>
              </a:spcBef>
              <a:buClr>
                <a:srgbClr val="FFFF66"/>
              </a:buClr>
              <a:buFont typeface="Wingdings" panose="05000000000000000000" pitchFamily="2" charset="2"/>
              <a:buChar char="§"/>
            </a:pPr>
            <a:r>
              <a:rPr kumimoji="1" lang="en-US" altLang="en-US" sz="4400" u="sng" dirty="0"/>
              <a:t>Effective memory access time</a:t>
            </a:r>
            <a:r>
              <a:rPr kumimoji="1" lang="en-US" altLang="en-US" sz="4400" dirty="0"/>
              <a:t> (</a:t>
            </a:r>
            <a:r>
              <a:rPr kumimoji="1" lang="en-US" altLang="en-US" sz="4400" dirty="0" err="1"/>
              <a:t>Teffective</a:t>
            </a:r>
            <a:r>
              <a:rPr kumimoji="1" lang="en-US" altLang="en-US" sz="4400" dirty="0"/>
              <a:t>) is about the same as memory access time (</a:t>
            </a:r>
            <a:r>
              <a:rPr kumimoji="1" lang="en-US" altLang="en-US" sz="4400" dirty="0" err="1"/>
              <a:t>Tmem</a:t>
            </a:r>
            <a:r>
              <a:rPr kumimoji="1" lang="en-US" altLang="en-US" sz="4400" dirty="0"/>
              <a:t>)</a:t>
            </a:r>
          </a:p>
          <a:p>
            <a:pPr eaLnBrk="1" hangingPunct="1">
              <a:lnSpc>
                <a:spcPct val="90000"/>
              </a:lnSpc>
              <a:spcBef>
                <a:spcPct val="30000"/>
              </a:spcBef>
              <a:buClr>
                <a:srgbClr val="FFFF66"/>
              </a:buClr>
              <a:buFont typeface="Wingdings" panose="05000000000000000000" pitchFamily="2" charset="2"/>
              <a:buChar char="§"/>
            </a:pPr>
            <a:r>
              <a:rPr kumimoji="1" lang="en-US" altLang="en-US" sz="4400" dirty="0"/>
              <a:t>PDP-11</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A75EDFDE-0FBB-490C-B824-148574D3A906}"/>
              </a:ext>
            </a:extLst>
          </p:cNvPr>
          <p:cNvSpPr>
            <a:spLocks noChangeArrowheads="1"/>
          </p:cNvSpPr>
          <p:nvPr/>
        </p:nvSpPr>
        <p:spPr bwMode="auto">
          <a:xfrm>
            <a:off x="1752600" y="274638"/>
            <a:ext cx="86868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Implementation of Page Table</a:t>
            </a:r>
          </a:p>
        </p:txBody>
      </p:sp>
      <p:sp>
        <p:nvSpPr>
          <p:cNvPr id="20485" name="Rectangle 3">
            <a:extLst>
              <a:ext uri="{FF2B5EF4-FFF2-40B4-BE49-F238E27FC236}">
                <a16:creationId xmlns:a16="http://schemas.microsoft.com/office/drawing/2014/main" id="{B01BE883-16F7-49DF-9BCE-F9275402E4EF}"/>
              </a:ext>
            </a:extLst>
          </p:cNvPr>
          <p:cNvSpPr>
            <a:spLocks noChangeArrowheads="1"/>
          </p:cNvSpPr>
          <p:nvPr/>
        </p:nvSpPr>
        <p:spPr bwMode="auto">
          <a:xfrm>
            <a:off x="1752600" y="2133600"/>
            <a:ext cx="8763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
                <a:srgbClr val="FFFF66"/>
              </a:buClr>
              <a:buFont typeface="Wingdings" panose="05000000000000000000" pitchFamily="2" charset="2"/>
              <a:buChar char="§"/>
            </a:pPr>
            <a:r>
              <a:rPr kumimoji="1" lang="en-US" altLang="en-US" sz="4400"/>
              <a:t>Keep page table in the </a:t>
            </a:r>
            <a:r>
              <a:rPr kumimoji="1" lang="en-US" altLang="en-US" sz="4400" u="sng"/>
              <a:t>main memory</a:t>
            </a:r>
          </a:p>
          <a:p>
            <a:pPr eaLnBrk="1" hangingPunct="1">
              <a:spcBef>
                <a:spcPct val="50000"/>
              </a:spcBef>
              <a:buClr>
                <a:srgbClr val="FFFF66"/>
              </a:buClr>
              <a:buFont typeface="Wingdings" panose="05000000000000000000" pitchFamily="2" charset="2"/>
              <a:buChar char="§"/>
            </a:pPr>
            <a:r>
              <a:rPr kumimoji="1" lang="en-US" altLang="en-US" sz="4400" u="sng"/>
              <a:t>Page table base register</a:t>
            </a:r>
            <a:r>
              <a:rPr kumimoji="1" lang="en-US" altLang="en-US" sz="4400"/>
              <a:t> (PTBR)</a:t>
            </a:r>
          </a:p>
          <a:p>
            <a:pPr eaLnBrk="1" hangingPunct="1">
              <a:spcBef>
                <a:spcPct val="50000"/>
              </a:spcBef>
              <a:buClr>
                <a:srgbClr val="FFFF66"/>
              </a:buClr>
              <a:buFont typeface="Wingdings" panose="05000000000000000000" pitchFamily="2" charset="2"/>
              <a:buChar char="§"/>
            </a:pPr>
            <a:r>
              <a:rPr kumimoji="1" lang="en-US" altLang="en-US" sz="4400"/>
              <a:t>Teffective = 2Tmem</a:t>
            </a:r>
          </a:p>
          <a:p>
            <a:pPr eaLnBrk="1" hangingPunct="1">
              <a:spcBef>
                <a:spcPct val="50000"/>
              </a:spcBef>
              <a:buClr>
                <a:srgbClr val="FFFF66"/>
              </a:buClr>
              <a:buFont typeface="Wingdings" panose="05000000000000000000" pitchFamily="2" charset="2"/>
              <a:buChar char="§"/>
            </a:pPr>
            <a:r>
              <a:rPr kumimoji="1" lang="en-US" altLang="en-US" sz="4400"/>
              <a:t>Teffective is </a:t>
            </a:r>
            <a:r>
              <a:rPr kumimoji="1" lang="en-US" altLang="en-US" sz="4400" u="sng"/>
              <a:t>not</a:t>
            </a:r>
            <a:r>
              <a:rPr kumimoji="1" lang="en-US" altLang="en-US" sz="4400"/>
              <a:t> acceptable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7C194EFA-2134-4DF5-A657-6CBA1CCC11AA}"/>
              </a:ext>
            </a:extLst>
          </p:cNvPr>
          <p:cNvSpPr>
            <a:spLocks noChangeArrowheads="1"/>
          </p:cNvSpPr>
          <p:nvPr/>
        </p:nvSpPr>
        <p:spPr bwMode="auto">
          <a:xfrm>
            <a:off x="1752600" y="274638"/>
            <a:ext cx="86868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Implementation of Page Table</a:t>
            </a:r>
          </a:p>
        </p:txBody>
      </p:sp>
      <p:sp>
        <p:nvSpPr>
          <p:cNvPr id="21509" name="Rectangle 3">
            <a:extLst>
              <a:ext uri="{FF2B5EF4-FFF2-40B4-BE49-F238E27FC236}">
                <a16:creationId xmlns:a16="http://schemas.microsoft.com/office/drawing/2014/main" id="{D57FA09C-48B4-4F57-A421-DA366C929BF3}"/>
              </a:ext>
            </a:extLst>
          </p:cNvPr>
          <p:cNvSpPr>
            <a:spLocks noChangeArrowheads="1"/>
          </p:cNvSpPr>
          <p:nvPr/>
        </p:nvSpPr>
        <p:spPr bwMode="auto">
          <a:xfrm>
            <a:off x="1752600" y="1981200"/>
            <a:ext cx="8763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spcBef>
                <a:spcPct val="35000"/>
              </a:spcBef>
              <a:buClr>
                <a:srgbClr val="FFFF66"/>
              </a:buClr>
              <a:buFont typeface="Wingdings" panose="05000000000000000000" pitchFamily="2" charset="2"/>
              <a:buChar char="§"/>
            </a:pPr>
            <a:r>
              <a:rPr kumimoji="1" lang="en-US" altLang="en-US" sz="4400" dirty="0"/>
              <a:t>Use a special, small, fast lookup hardware, called </a:t>
            </a:r>
            <a:r>
              <a:rPr kumimoji="1" lang="en-US" altLang="en-US" sz="4400" u="sng" dirty="0"/>
              <a:t>translation look-aside buffer</a:t>
            </a:r>
            <a:r>
              <a:rPr kumimoji="1" lang="en-US" altLang="en-US" sz="4400" dirty="0"/>
              <a:t> (TLB) </a:t>
            </a:r>
          </a:p>
          <a:p>
            <a:pPr eaLnBrk="1" hangingPunct="1">
              <a:lnSpc>
                <a:spcPct val="85000"/>
              </a:lnSpc>
              <a:spcBef>
                <a:spcPct val="35000"/>
              </a:spcBef>
              <a:buClr>
                <a:srgbClr val="FFFF66"/>
              </a:buClr>
              <a:buFont typeface="Wingdings" panose="05000000000000000000" pitchFamily="2" charset="2"/>
              <a:buChar char="§"/>
            </a:pPr>
            <a:r>
              <a:rPr kumimoji="1" lang="en-US" altLang="en-US" sz="4400" dirty="0"/>
              <a:t>Typically 64</a:t>
            </a:r>
            <a:r>
              <a:rPr kumimoji="1" lang="en-US" altLang="en-US" sz="4400" dirty="0">
                <a:cs typeface="Arial" panose="020B0604020202020204" pitchFamily="34" charset="0"/>
              </a:rPr>
              <a:t>–</a:t>
            </a:r>
            <a:r>
              <a:rPr kumimoji="1" lang="en-US" altLang="en-US" sz="4400" dirty="0"/>
              <a:t>1024 entries</a:t>
            </a:r>
          </a:p>
          <a:p>
            <a:pPr eaLnBrk="1" hangingPunct="1">
              <a:lnSpc>
                <a:spcPct val="85000"/>
              </a:lnSpc>
              <a:spcBef>
                <a:spcPct val="35000"/>
              </a:spcBef>
              <a:buClr>
                <a:srgbClr val="FFFF66"/>
              </a:buClr>
              <a:buFont typeface="Wingdings" panose="05000000000000000000" pitchFamily="2" charset="2"/>
              <a:buChar char="§"/>
            </a:pPr>
            <a:r>
              <a:rPr kumimoji="1" lang="en-US" altLang="en-US" sz="4400" dirty="0"/>
              <a:t>An entry is (key, value)</a:t>
            </a:r>
          </a:p>
          <a:p>
            <a:pPr eaLnBrk="1" hangingPunct="1">
              <a:lnSpc>
                <a:spcPct val="85000"/>
              </a:lnSpc>
              <a:spcBef>
                <a:spcPct val="35000"/>
              </a:spcBef>
              <a:buClr>
                <a:srgbClr val="FFFF66"/>
              </a:buClr>
              <a:buFont typeface="Wingdings" panose="05000000000000000000" pitchFamily="2" charset="2"/>
              <a:buChar char="§"/>
            </a:pPr>
            <a:r>
              <a:rPr kumimoji="1" lang="en-US" altLang="en-US" sz="4400" dirty="0"/>
              <a:t>Parallel search for key; on a hit, value is returned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B4A943D-E5C5-4434-819D-2B82111FEFEA}"/>
              </a:ext>
            </a:extLst>
          </p:cNvPr>
          <p:cNvSpPr>
            <a:spLocks noChangeArrowheads="1"/>
          </p:cNvSpPr>
          <p:nvPr/>
        </p:nvSpPr>
        <p:spPr bwMode="auto">
          <a:xfrm>
            <a:off x="1752600" y="274638"/>
            <a:ext cx="86868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Implementation of Page Table</a:t>
            </a:r>
          </a:p>
        </p:txBody>
      </p:sp>
      <p:sp>
        <p:nvSpPr>
          <p:cNvPr id="22533" name="Rectangle 3">
            <a:extLst>
              <a:ext uri="{FF2B5EF4-FFF2-40B4-BE49-F238E27FC236}">
                <a16:creationId xmlns:a16="http://schemas.microsoft.com/office/drawing/2014/main" id="{8889D98D-6021-4A7C-82FD-93475561861B}"/>
              </a:ext>
            </a:extLst>
          </p:cNvPr>
          <p:cNvSpPr>
            <a:spLocks noChangeArrowheads="1"/>
          </p:cNvSpPr>
          <p:nvPr/>
        </p:nvSpPr>
        <p:spPr bwMode="auto">
          <a:xfrm>
            <a:off x="1752600" y="1981200"/>
            <a:ext cx="8763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0000"/>
              </a:spcBef>
              <a:buClr>
                <a:srgbClr val="FFFF66"/>
              </a:buClr>
              <a:buFont typeface="Wingdings" panose="05000000000000000000" pitchFamily="2" charset="2"/>
              <a:buChar char="§"/>
            </a:pPr>
            <a:r>
              <a:rPr kumimoji="1" lang="en-US" altLang="en-US" sz="4400"/>
              <a:t>(key,value) is (p,f) for paging</a:t>
            </a:r>
          </a:p>
          <a:p>
            <a:pPr eaLnBrk="1" hangingPunct="1">
              <a:lnSpc>
                <a:spcPct val="90000"/>
              </a:lnSpc>
              <a:spcBef>
                <a:spcPct val="40000"/>
              </a:spcBef>
              <a:buClr>
                <a:srgbClr val="FFFF66"/>
              </a:buClr>
              <a:buFont typeface="Wingdings" panose="05000000000000000000" pitchFamily="2" charset="2"/>
              <a:buChar char="§"/>
            </a:pPr>
            <a:r>
              <a:rPr kumimoji="1" lang="en-US" altLang="en-US" sz="4400"/>
              <a:t>For a logical address, (p,d), TLB is searched for p. If an entry with a key p is found, we have a </a:t>
            </a:r>
            <a:r>
              <a:rPr kumimoji="1" lang="en-US" altLang="en-US" sz="4400" u="sng"/>
              <a:t>hit</a:t>
            </a:r>
            <a:r>
              <a:rPr kumimoji="1" lang="en-US" altLang="en-US" sz="4400"/>
              <a:t> and f is used to form the physical address. Else, page table in the main memory is searched.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5A0829AE-1047-4ED6-9FDB-52514ADD315E}"/>
              </a:ext>
            </a:extLst>
          </p:cNvPr>
          <p:cNvSpPr>
            <a:spLocks noChangeArrowheads="1"/>
          </p:cNvSpPr>
          <p:nvPr/>
        </p:nvSpPr>
        <p:spPr bwMode="auto">
          <a:xfrm>
            <a:off x="1752600" y="274638"/>
            <a:ext cx="86868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TLB</a:t>
            </a:r>
          </a:p>
        </p:txBody>
      </p:sp>
      <p:sp>
        <p:nvSpPr>
          <p:cNvPr id="23557" name="Text Box 15">
            <a:extLst>
              <a:ext uri="{FF2B5EF4-FFF2-40B4-BE49-F238E27FC236}">
                <a16:creationId xmlns:a16="http://schemas.microsoft.com/office/drawing/2014/main" id="{AD8763E0-A610-4074-8EFE-D034D23B541B}"/>
              </a:ext>
            </a:extLst>
          </p:cNvPr>
          <p:cNvSpPr txBox="1">
            <a:spLocks noChangeArrowheads="1"/>
          </p:cNvSpPr>
          <p:nvPr/>
        </p:nvSpPr>
        <p:spPr bwMode="auto">
          <a:xfrm>
            <a:off x="1752600" y="1676400"/>
            <a:ext cx="640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4400" baseline="0"/>
              <a:t>Logical address: (p, d)</a:t>
            </a:r>
          </a:p>
        </p:txBody>
      </p:sp>
      <p:pic>
        <p:nvPicPr>
          <p:cNvPr id="23558" name="Picture 16">
            <a:extLst>
              <a:ext uri="{FF2B5EF4-FFF2-40B4-BE49-F238E27FC236}">
                <a16:creationId xmlns:a16="http://schemas.microsoft.com/office/drawing/2014/main" id="{ED7C86F9-A114-4895-A7BC-9159D6E89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95601"/>
            <a:ext cx="838200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 Box 17">
            <a:extLst>
              <a:ext uri="{FF2B5EF4-FFF2-40B4-BE49-F238E27FC236}">
                <a16:creationId xmlns:a16="http://schemas.microsoft.com/office/drawing/2014/main" id="{055A99C5-3FFC-4EF6-9527-3BB5E40A2DD3}"/>
              </a:ext>
            </a:extLst>
          </p:cNvPr>
          <p:cNvSpPr txBox="1">
            <a:spLocks noChangeArrowheads="1"/>
          </p:cNvSpPr>
          <p:nvPr/>
        </p:nvSpPr>
        <p:spPr bwMode="auto">
          <a:xfrm>
            <a:off x="2209800" y="4191000"/>
            <a:ext cx="5334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137160">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4800" b="1">
                <a:latin typeface="Courier New" panose="02070309020205020404" pitchFamily="49" charset="0"/>
              </a:rPr>
              <a:t>p</a:t>
            </a:r>
          </a:p>
        </p:txBody>
      </p:sp>
      <p:sp>
        <p:nvSpPr>
          <p:cNvPr id="23560" name="Text Box 18">
            <a:extLst>
              <a:ext uri="{FF2B5EF4-FFF2-40B4-BE49-F238E27FC236}">
                <a16:creationId xmlns:a16="http://schemas.microsoft.com/office/drawing/2014/main" id="{4A04CC44-4944-4F3E-979A-30913241AE19}"/>
              </a:ext>
            </a:extLst>
          </p:cNvPr>
          <p:cNvSpPr txBox="1">
            <a:spLocks noChangeArrowheads="1"/>
          </p:cNvSpPr>
          <p:nvPr/>
        </p:nvSpPr>
        <p:spPr bwMode="auto">
          <a:xfrm>
            <a:off x="9829800" y="3657600"/>
            <a:ext cx="5334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137160">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r>
              <a:rPr lang="en-US" altLang="en-US" sz="4800" b="1">
                <a:latin typeface="Courier New" panose="02070309020205020404" pitchFamily="49" charset="0"/>
              </a:rPr>
              <a:t>f</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1A4F6C24-9721-4A28-8D32-A302B60B1EC0}"/>
              </a:ext>
            </a:extLst>
          </p:cNvPr>
          <p:cNvSpPr>
            <a:spLocks noChangeArrowheads="1"/>
          </p:cNvSpPr>
          <p:nvPr/>
        </p:nvSpPr>
        <p:spPr bwMode="auto">
          <a:xfrm>
            <a:off x="1752600" y="274638"/>
            <a:ext cx="86868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Implementation of Page Table</a:t>
            </a:r>
          </a:p>
        </p:txBody>
      </p:sp>
      <p:sp>
        <p:nvSpPr>
          <p:cNvPr id="24581" name="Rectangle 3">
            <a:extLst>
              <a:ext uri="{FF2B5EF4-FFF2-40B4-BE49-F238E27FC236}">
                <a16:creationId xmlns:a16="http://schemas.microsoft.com/office/drawing/2014/main" id="{25DBCA38-3798-48AD-B5F8-2B93C9785CA9}"/>
              </a:ext>
            </a:extLst>
          </p:cNvPr>
          <p:cNvSpPr>
            <a:spLocks noChangeArrowheads="1"/>
          </p:cNvSpPr>
          <p:nvPr/>
        </p:nvSpPr>
        <p:spPr bwMode="auto">
          <a:xfrm>
            <a:off x="1752600" y="1981200"/>
            <a:ext cx="8763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0000"/>
              </a:spcBef>
              <a:buClr>
                <a:srgbClr val="FFFF66"/>
              </a:buClr>
              <a:buFont typeface="Wingdings" panose="05000000000000000000" pitchFamily="2" charset="2"/>
              <a:buChar char="§"/>
            </a:pPr>
            <a:r>
              <a:rPr kumimoji="1" lang="en-US" altLang="en-US" sz="4400"/>
              <a:t>The TLB is loaded with the (p,f) pair so that future references to p are found in the TLB, resulting in improved </a:t>
            </a:r>
            <a:r>
              <a:rPr kumimoji="1" lang="en-US" altLang="en-US" sz="4400" u="sng"/>
              <a:t>hit ratio</a:t>
            </a:r>
            <a:r>
              <a:rPr kumimoji="1" lang="en-US" altLang="en-US" sz="4400"/>
              <a:t>.</a:t>
            </a:r>
          </a:p>
          <a:p>
            <a:pPr eaLnBrk="1" hangingPunct="1">
              <a:lnSpc>
                <a:spcPct val="90000"/>
              </a:lnSpc>
              <a:spcBef>
                <a:spcPct val="40000"/>
              </a:spcBef>
              <a:buClr>
                <a:srgbClr val="FFFF66"/>
              </a:buClr>
              <a:buFont typeface="Wingdings" panose="05000000000000000000" pitchFamily="2" charset="2"/>
              <a:buChar char="§"/>
            </a:pPr>
            <a:r>
              <a:rPr kumimoji="1" lang="en-US" altLang="en-US" sz="4400"/>
              <a:t>On a context switch, the TLB is flushed and is loaded with values for the scheduled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a:extLst>
              <a:ext uri="{FF2B5EF4-FFF2-40B4-BE49-F238E27FC236}">
                <a16:creationId xmlns:a16="http://schemas.microsoft.com/office/drawing/2014/main" id="{A78BC67B-9553-42FE-A638-858CBE1BC794}"/>
              </a:ext>
            </a:extLst>
          </p:cNvPr>
          <p:cNvSpPr>
            <a:spLocks noGrp="1"/>
          </p:cNvSpPr>
          <p:nvPr>
            <p:ph type="dt" idx="10"/>
          </p:nvPr>
        </p:nvSpPr>
        <p:spPr/>
        <p:txBody>
          <a:bodyPr/>
          <a:lstStyle/>
          <a:p>
            <a:r>
              <a:rPr lang="en-US" altLang="en-US" dirty="0"/>
              <a:t>May 4, 2021</a:t>
            </a:r>
          </a:p>
        </p:txBody>
      </p:sp>
      <p:sp>
        <p:nvSpPr>
          <p:cNvPr id="4" name="Footer Placeholder 2">
            <a:extLst>
              <a:ext uri="{FF2B5EF4-FFF2-40B4-BE49-F238E27FC236}">
                <a16:creationId xmlns:a16="http://schemas.microsoft.com/office/drawing/2014/main" id="{9B9FBAE8-C025-45C8-B139-8C1EA2E17C01}"/>
              </a:ext>
            </a:extLst>
          </p:cNvPr>
          <p:cNvSpPr>
            <a:spLocks noGrp="1"/>
          </p:cNvSpPr>
          <p:nvPr>
            <p:ph type="ftr" idx="11"/>
          </p:nvPr>
        </p:nvSpPr>
        <p:spPr/>
        <p:txBody>
          <a:bodyPr/>
          <a:lstStyle/>
          <a:p>
            <a:r>
              <a:rPr lang="en-US" altLang="en-US" dirty="0"/>
              <a:t>© Copyright Virtual University of Pakistan</a:t>
            </a:r>
          </a:p>
        </p:txBody>
      </p:sp>
      <p:pic>
        <p:nvPicPr>
          <p:cNvPr id="10241" name="Picture 1">
            <a:extLst>
              <a:ext uri="{FF2B5EF4-FFF2-40B4-BE49-F238E27FC236}">
                <a16:creationId xmlns:a16="http://schemas.microsoft.com/office/drawing/2014/main" id="{E55595DB-14EB-4F8F-B2D3-155870FFA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770" t="2629" r="32143" b="1294"/>
          <a:stretch>
            <a:fillRect/>
          </a:stretch>
        </p:blipFill>
        <p:spPr bwMode="auto">
          <a:xfrm>
            <a:off x="4114800" y="152400"/>
            <a:ext cx="3733800" cy="6553200"/>
          </a:xfrm>
          <a:prstGeom prst="rect">
            <a:avLst/>
          </a:prstGeom>
          <a:noFill/>
          <a:ln w="76320" cap="flat">
            <a:solidFill>
              <a:srgbClr val="000000"/>
            </a:solidFill>
            <a:miter lim="800000"/>
            <a:headEnd/>
            <a:tailEnd/>
          </a:ln>
          <a:effectLst/>
          <a:extLst>
            <a:ext uri="{909E8E84-426E-40DD-AFC4-6F175D3DCCD1}">
              <a14:hiddenFill xmlns:a14="http://schemas.microsoft.com/office/drawing/2010/main">
                <a:blipFill dpi="0" rotWithShape="0">
                  <a:blip/>
                  <a:srcRect l="29770" t="2629" r="32143" b="1294"/>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03A306F4-4DC6-4B18-98B6-301E8ADACFBB}"/>
              </a:ext>
            </a:extLst>
          </p:cNvPr>
          <p:cNvSpPr>
            <a:spLocks noChangeArrowheads="1"/>
          </p:cNvSpPr>
          <p:nvPr/>
        </p:nvSpPr>
        <p:spPr bwMode="auto">
          <a:xfrm>
            <a:off x="1752600" y="274638"/>
            <a:ext cx="86868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Paging Hardware</a:t>
            </a:r>
          </a:p>
        </p:txBody>
      </p:sp>
      <p:pic>
        <p:nvPicPr>
          <p:cNvPr id="25605" name="Picture 4">
            <a:extLst>
              <a:ext uri="{FF2B5EF4-FFF2-40B4-BE49-F238E27FC236}">
                <a16:creationId xmlns:a16="http://schemas.microsoft.com/office/drawing/2014/main" id="{890A069C-6879-444A-898C-E815917D9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64" t="1157" r="1537" b="1157"/>
          <a:stretch>
            <a:fillRect/>
          </a:stretch>
        </p:blipFill>
        <p:spPr bwMode="auto">
          <a:xfrm>
            <a:off x="2514600" y="1295400"/>
            <a:ext cx="7086600" cy="53467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Text Box 6" descr="Wide upward diagonal">
            <a:extLst>
              <a:ext uri="{FF2B5EF4-FFF2-40B4-BE49-F238E27FC236}">
                <a16:creationId xmlns:a16="http://schemas.microsoft.com/office/drawing/2014/main" id="{AD3FDDF8-6568-4783-890D-65F89CFA439C}"/>
              </a:ext>
            </a:extLst>
          </p:cNvPr>
          <p:cNvSpPr txBox="1">
            <a:spLocks noChangeArrowheads="1"/>
          </p:cNvSpPr>
          <p:nvPr/>
        </p:nvSpPr>
        <p:spPr bwMode="auto">
          <a:xfrm>
            <a:off x="8305800" y="3581400"/>
            <a:ext cx="1219200" cy="184666"/>
          </a:xfrm>
          <a:prstGeom prst="rect">
            <a:avLst/>
          </a:prstGeom>
          <a:blipFill dpi="0" rotWithShape="0">
            <a:blip r:embed="rId3"/>
            <a:srcRect/>
            <a:tile tx="0" ty="0" sx="100000" sy="100000" flip="none" algn="tl"/>
          </a:bli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spcBef>
                <a:spcPct val="50000"/>
              </a:spcBef>
            </a:pPr>
            <a:endParaRPr lang="en-US" altLang="en-US" sz="9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A53426AE-827E-4260-B24C-FB269000E9AC}"/>
              </a:ext>
            </a:extLst>
          </p:cNvPr>
          <p:cNvSpPr>
            <a:spLocks noChangeArrowheads="1"/>
          </p:cNvSpPr>
          <p:nvPr/>
        </p:nvSpPr>
        <p:spPr bwMode="auto">
          <a:xfrm>
            <a:off x="1752600" y="158750"/>
            <a:ext cx="8686800" cy="59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b="1" baseline="0" dirty="0">
                <a:latin typeface="Arial Black" panose="020B0A04020102020204" pitchFamily="34" charset="0"/>
              </a:rPr>
              <a:t>Performance of Paging</a:t>
            </a:r>
          </a:p>
        </p:txBody>
      </p:sp>
      <p:sp>
        <p:nvSpPr>
          <p:cNvPr id="26629" name="Rectangle 3">
            <a:extLst>
              <a:ext uri="{FF2B5EF4-FFF2-40B4-BE49-F238E27FC236}">
                <a16:creationId xmlns:a16="http://schemas.microsoft.com/office/drawing/2014/main" id="{03FB10C6-2331-47C3-8E37-0134EA4852D9}"/>
              </a:ext>
            </a:extLst>
          </p:cNvPr>
          <p:cNvSpPr>
            <a:spLocks noChangeArrowheads="1"/>
          </p:cNvSpPr>
          <p:nvPr/>
        </p:nvSpPr>
        <p:spPr bwMode="auto">
          <a:xfrm>
            <a:off x="1600200" y="833120"/>
            <a:ext cx="8763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spcBef>
                <a:spcPct val="35000"/>
              </a:spcBef>
              <a:buClr>
                <a:srgbClr val="FFFF66"/>
              </a:buClr>
              <a:buFont typeface="Wingdings" panose="05000000000000000000" pitchFamily="2" charset="2"/>
              <a:buChar char="§"/>
            </a:pPr>
            <a:r>
              <a:rPr kumimoji="1" lang="en-US" altLang="en-US" sz="4400" dirty="0" err="1"/>
              <a:t>Teffective</a:t>
            </a:r>
            <a:r>
              <a:rPr kumimoji="1" lang="en-US" altLang="en-US" sz="4400" dirty="0"/>
              <a:t> on a </a:t>
            </a:r>
            <a:r>
              <a:rPr kumimoji="1" lang="en-US" altLang="en-US" sz="4400" u="sng" dirty="0"/>
              <a:t>hit</a:t>
            </a:r>
            <a:r>
              <a:rPr kumimoji="1" lang="en-US" altLang="en-US" sz="4400" dirty="0"/>
              <a:t> = </a:t>
            </a:r>
            <a:r>
              <a:rPr kumimoji="1" lang="en-US" altLang="en-US" sz="4400" dirty="0" err="1"/>
              <a:t>Tmem</a:t>
            </a:r>
            <a:r>
              <a:rPr kumimoji="1" lang="en-US" altLang="en-US" sz="4400" dirty="0"/>
              <a:t> + TTLB</a:t>
            </a:r>
          </a:p>
          <a:p>
            <a:pPr eaLnBrk="1" hangingPunct="1">
              <a:lnSpc>
                <a:spcPct val="85000"/>
              </a:lnSpc>
              <a:spcBef>
                <a:spcPct val="35000"/>
              </a:spcBef>
              <a:buClr>
                <a:srgbClr val="FFFF66"/>
              </a:buClr>
              <a:buFont typeface="Wingdings" panose="05000000000000000000" pitchFamily="2" charset="2"/>
              <a:buChar char="§"/>
            </a:pPr>
            <a:r>
              <a:rPr kumimoji="1" lang="en-US" altLang="en-US" sz="4400" dirty="0" err="1"/>
              <a:t>Teffective</a:t>
            </a:r>
            <a:r>
              <a:rPr kumimoji="1" lang="en-US" altLang="en-US" sz="4400" dirty="0"/>
              <a:t> on a </a:t>
            </a:r>
            <a:r>
              <a:rPr kumimoji="1" lang="en-US" altLang="en-US" sz="4400" u="sng" dirty="0"/>
              <a:t>miss</a:t>
            </a:r>
            <a:r>
              <a:rPr kumimoji="1" lang="en-US" altLang="en-US" sz="4400" dirty="0"/>
              <a:t> = 2Tmem + TTLB</a:t>
            </a:r>
          </a:p>
          <a:p>
            <a:pPr eaLnBrk="1" hangingPunct="1">
              <a:lnSpc>
                <a:spcPct val="85000"/>
              </a:lnSpc>
              <a:spcBef>
                <a:spcPct val="35000"/>
              </a:spcBef>
              <a:buClr>
                <a:srgbClr val="FFFF66"/>
              </a:buClr>
              <a:buFont typeface="Wingdings" panose="05000000000000000000" pitchFamily="2" charset="2"/>
              <a:buChar char="§"/>
            </a:pPr>
            <a:r>
              <a:rPr kumimoji="1" lang="en-US" altLang="en-US" sz="4400" dirty="0"/>
              <a:t>If HR is </a:t>
            </a:r>
            <a:r>
              <a:rPr kumimoji="1" lang="en-US" altLang="en-US" sz="4400" u="sng" dirty="0"/>
              <a:t>hit ratio</a:t>
            </a:r>
            <a:r>
              <a:rPr kumimoji="1" lang="en-US" altLang="en-US" sz="4400" dirty="0"/>
              <a:t> and MR is </a:t>
            </a:r>
            <a:r>
              <a:rPr kumimoji="1" lang="en-US" altLang="en-US" sz="4400" u="sng" dirty="0"/>
              <a:t>miss ratio</a:t>
            </a:r>
            <a:r>
              <a:rPr kumimoji="1" lang="en-US" altLang="en-US" sz="4400" dirty="0"/>
              <a:t>, then</a:t>
            </a:r>
          </a:p>
        </p:txBody>
      </p:sp>
      <p:sp>
        <p:nvSpPr>
          <p:cNvPr id="26630" name="Text Box 4">
            <a:extLst>
              <a:ext uri="{FF2B5EF4-FFF2-40B4-BE49-F238E27FC236}">
                <a16:creationId xmlns:a16="http://schemas.microsoft.com/office/drawing/2014/main" id="{EC3B8FD9-43D7-46B1-8C21-C01B76CF5B8B}"/>
              </a:ext>
            </a:extLst>
          </p:cNvPr>
          <p:cNvSpPr txBox="1">
            <a:spLocks noChangeArrowheads="1"/>
          </p:cNvSpPr>
          <p:nvPr/>
        </p:nvSpPr>
        <p:spPr bwMode="auto">
          <a:xfrm>
            <a:off x="1828800" y="5105400"/>
            <a:ext cx="8534400" cy="1593850"/>
          </a:xfrm>
          <a:prstGeom prst="rect">
            <a:avLst/>
          </a:prstGeom>
          <a:solidFill>
            <a:schemeClr val="bg1">
              <a:lumMod val="75000"/>
            </a:schemeClr>
          </a:solidFill>
          <a:ln w="38100">
            <a:solidFill>
              <a:schemeClr val="tx1"/>
            </a:solidFill>
            <a:miter lim="800000"/>
            <a:headEnd/>
            <a:tailEnd/>
          </a:ln>
          <a:effec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r>
              <a:rPr kumimoji="1" lang="en-US" altLang="en-US" sz="4800" baseline="0" dirty="0" err="1"/>
              <a:t>T</a:t>
            </a:r>
            <a:r>
              <a:rPr kumimoji="1" lang="en-US" altLang="en-US" sz="4800" dirty="0" err="1"/>
              <a:t>effective</a:t>
            </a:r>
            <a:r>
              <a:rPr kumimoji="1" lang="en-US" altLang="en-US" sz="4800" baseline="0" dirty="0"/>
              <a:t> = HR (T</a:t>
            </a:r>
            <a:r>
              <a:rPr kumimoji="1" lang="en-US" altLang="en-US" sz="4800" dirty="0"/>
              <a:t>TLB</a:t>
            </a:r>
            <a:r>
              <a:rPr kumimoji="1" lang="en-US" altLang="en-US" sz="4800" baseline="0" dirty="0"/>
              <a:t> + </a:t>
            </a:r>
            <a:r>
              <a:rPr kumimoji="1" lang="en-US" altLang="en-US" sz="4800" baseline="0" dirty="0" err="1"/>
              <a:t>T</a:t>
            </a:r>
            <a:r>
              <a:rPr kumimoji="1" lang="en-US" altLang="en-US" sz="4800" dirty="0" err="1"/>
              <a:t>mem</a:t>
            </a:r>
            <a:r>
              <a:rPr kumimoji="1" lang="en-US" altLang="en-US" sz="4800" baseline="0" dirty="0"/>
              <a:t>) </a:t>
            </a:r>
          </a:p>
          <a:p>
            <a:pPr eaLnBrk="1" hangingPunct="1"/>
            <a:r>
              <a:rPr kumimoji="1" lang="en-US" altLang="en-US" sz="4800" baseline="0" dirty="0"/>
              <a:t>			+ MR (T</a:t>
            </a:r>
            <a:r>
              <a:rPr kumimoji="1" lang="en-US" altLang="en-US" sz="4800" dirty="0"/>
              <a:t>TLB</a:t>
            </a:r>
            <a:r>
              <a:rPr kumimoji="1" lang="en-US" altLang="en-US" sz="4800" baseline="0" dirty="0"/>
              <a:t> + 2T</a:t>
            </a:r>
            <a:r>
              <a:rPr kumimoji="1" lang="en-US" altLang="en-US" sz="4800" dirty="0"/>
              <a:t>mem</a:t>
            </a:r>
            <a:r>
              <a:rPr kumimoji="1" lang="en-US" altLang="en-US" sz="4800" baseline="0" dirty="0"/>
              <a:t>)</a:t>
            </a:r>
            <a:endParaRPr lang="en-US" altLang="en-US" sz="4800" baseline="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E88DC86D-BE21-4971-A123-D40BB48EC196}"/>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Example</a:t>
            </a:r>
          </a:p>
        </p:txBody>
      </p:sp>
      <p:sp>
        <p:nvSpPr>
          <p:cNvPr id="27653" name="Rectangle 3">
            <a:extLst>
              <a:ext uri="{FF2B5EF4-FFF2-40B4-BE49-F238E27FC236}">
                <a16:creationId xmlns:a16="http://schemas.microsoft.com/office/drawing/2014/main" id="{D47659FA-9526-4BF7-B87C-B0B81BF0155B}"/>
              </a:ext>
            </a:extLst>
          </p:cNvPr>
          <p:cNvSpPr>
            <a:spLocks noChangeArrowheads="1"/>
          </p:cNvSpPr>
          <p:nvPr/>
        </p:nvSpPr>
        <p:spPr bwMode="auto">
          <a:xfrm>
            <a:off x="1752600" y="1295400"/>
            <a:ext cx="8763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spcBef>
                <a:spcPct val="35000"/>
              </a:spcBef>
              <a:buClr>
                <a:srgbClr val="FFFF66"/>
              </a:buClr>
              <a:buFont typeface="Wingdings" panose="05000000000000000000" pitchFamily="2" charset="2"/>
              <a:buChar char="§"/>
            </a:pPr>
            <a:r>
              <a:rPr kumimoji="1" lang="en-US" altLang="en-US" sz="4400"/>
              <a:t>Tmem = 100 nsec</a:t>
            </a:r>
          </a:p>
          <a:p>
            <a:pPr eaLnBrk="1" hangingPunct="1">
              <a:lnSpc>
                <a:spcPct val="85000"/>
              </a:lnSpc>
              <a:spcBef>
                <a:spcPct val="35000"/>
              </a:spcBef>
              <a:buClr>
                <a:srgbClr val="FFFF66"/>
              </a:buClr>
              <a:buFont typeface="Wingdings" panose="05000000000000000000" pitchFamily="2" charset="2"/>
              <a:buChar char="§"/>
            </a:pPr>
            <a:r>
              <a:rPr kumimoji="1" lang="en-US" altLang="en-US" sz="4400"/>
              <a:t>TTLB = 20 nsec</a:t>
            </a:r>
          </a:p>
          <a:p>
            <a:pPr eaLnBrk="1" hangingPunct="1">
              <a:lnSpc>
                <a:spcPct val="85000"/>
              </a:lnSpc>
              <a:spcBef>
                <a:spcPct val="35000"/>
              </a:spcBef>
              <a:buClr>
                <a:srgbClr val="FFFF66"/>
              </a:buClr>
              <a:buFont typeface="Wingdings" panose="05000000000000000000" pitchFamily="2" charset="2"/>
              <a:buChar char="§"/>
            </a:pPr>
            <a:r>
              <a:rPr kumimoji="1" lang="en-US" altLang="en-US" sz="4400"/>
              <a:t>Hit ratio is 80%</a:t>
            </a:r>
          </a:p>
          <a:p>
            <a:pPr eaLnBrk="1" hangingPunct="1">
              <a:lnSpc>
                <a:spcPct val="85000"/>
              </a:lnSpc>
              <a:spcBef>
                <a:spcPct val="35000"/>
              </a:spcBef>
              <a:buClr>
                <a:srgbClr val="FFFF66"/>
              </a:buClr>
              <a:buFont typeface="Wingdings" panose="05000000000000000000" pitchFamily="2" charset="2"/>
              <a:buChar char="§"/>
            </a:pPr>
            <a:r>
              <a:rPr kumimoji="1" lang="en-US" altLang="en-US" sz="4400"/>
              <a:t>Teffective = ?</a:t>
            </a:r>
          </a:p>
        </p:txBody>
      </p:sp>
      <p:sp>
        <p:nvSpPr>
          <p:cNvPr id="27654" name="Text Box 4">
            <a:extLst>
              <a:ext uri="{FF2B5EF4-FFF2-40B4-BE49-F238E27FC236}">
                <a16:creationId xmlns:a16="http://schemas.microsoft.com/office/drawing/2014/main" id="{819A56CE-793E-4A5A-A35E-ADD18C9CC71C}"/>
              </a:ext>
            </a:extLst>
          </p:cNvPr>
          <p:cNvSpPr txBox="1">
            <a:spLocks noChangeArrowheads="1"/>
          </p:cNvSpPr>
          <p:nvPr/>
        </p:nvSpPr>
        <p:spPr bwMode="auto">
          <a:xfrm>
            <a:off x="1828800" y="4419600"/>
            <a:ext cx="8534400" cy="2325688"/>
          </a:xfrm>
          <a:prstGeom prst="rect">
            <a:avLst/>
          </a:prstGeom>
          <a:solidFill>
            <a:schemeClr val="bg1">
              <a:lumMod val="75000"/>
            </a:schemeClr>
          </a:solidFill>
          <a:ln w="38100">
            <a:solidFill>
              <a:schemeClr val="tx1"/>
            </a:solidFill>
            <a:miter lim="800000"/>
            <a:headEnd/>
            <a:tailEnd/>
          </a:ln>
          <a:effec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r>
              <a:rPr kumimoji="1" lang="en-US" altLang="en-US" sz="4800" baseline="0"/>
              <a:t>T</a:t>
            </a:r>
            <a:r>
              <a:rPr kumimoji="1" lang="en-US" altLang="en-US" sz="4800"/>
              <a:t>effective</a:t>
            </a:r>
            <a:r>
              <a:rPr kumimoji="1" lang="en-US" altLang="en-US" sz="4800" baseline="0"/>
              <a:t> = 0.8 (20 + 100) </a:t>
            </a:r>
          </a:p>
          <a:p>
            <a:pPr eaLnBrk="1" hangingPunct="1"/>
            <a:r>
              <a:rPr kumimoji="1" lang="en-US" altLang="en-US" sz="4800" baseline="0"/>
              <a:t>			+ 0.2 (20 + 2x100)</a:t>
            </a:r>
          </a:p>
          <a:p>
            <a:pPr eaLnBrk="1" hangingPunct="1"/>
            <a:r>
              <a:rPr kumimoji="1" lang="en-US" altLang="en-US" sz="4800" baseline="0"/>
              <a:t>		 = 140 nanoseconds</a:t>
            </a:r>
            <a:endParaRPr lang="en-US" altLang="en-US" sz="4800" baseline="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543233D6-9B79-4F32-B4A7-630FDCEEFD50}"/>
              </a:ext>
            </a:extLst>
          </p:cNvPr>
          <p:cNvSpPr>
            <a:spLocks noChangeArrowheads="1"/>
          </p:cNvSpPr>
          <p:nvPr/>
        </p:nvSpPr>
        <p:spPr bwMode="auto">
          <a:xfrm>
            <a:off x="1752600" y="274638"/>
            <a:ext cx="86868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algn="ctr" eaLnBrk="1" hangingPunct="1"/>
            <a:r>
              <a:rPr lang="en-US" altLang="en-US" sz="5600" b="1" baseline="0">
                <a:latin typeface="Arial Black" panose="020B0A04020102020204" pitchFamily="34" charset="0"/>
              </a:rPr>
              <a:t>Example</a:t>
            </a:r>
          </a:p>
        </p:txBody>
      </p:sp>
      <p:sp>
        <p:nvSpPr>
          <p:cNvPr id="28677" name="Rectangle 3">
            <a:extLst>
              <a:ext uri="{FF2B5EF4-FFF2-40B4-BE49-F238E27FC236}">
                <a16:creationId xmlns:a16="http://schemas.microsoft.com/office/drawing/2014/main" id="{FF4374EB-6B23-4EEB-8C89-DF998E112AA3}"/>
              </a:ext>
            </a:extLst>
          </p:cNvPr>
          <p:cNvSpPr>
            <a:spLocks noChangeArrowheads="1"/>
          </p:cNvSpPr>
          <p:nvPr/>
        </p:nvSpPr>
        <p:spPr bwMode="auto">
          <a:xfrm>
            <a:off x="1752600" y="1295400"/>
            <a:ext cx="8763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spcBef>
                <a:spcPct val="35000"/>
              </a:spcBef>
              <a:buClr>
                <a:srgbClr val="FFFF66"/>
              </a:buClr>
              <a:buFont typeface="Wingdings" panose="05000000000000000000" pitchFamily="2" charset="2"/>
              <a:buChar char="§"/>
            </a:pPr>
            <a:r>
              <a:rPr kumimoji="1" lang="en-US" altLang="en-US" sz="4400"/>
              <a:t>Tmem = 100 nsec</a:t>
            </a:r>
          </a:p>
          <a:p>
            <a:pPr eaLnBrk="1" hangingPunct="1">
              <a:lnSpc>
                <a:spcPct val="85000"/>
              </a:lnSpc>
              <a:spcBef>
                <a:spcPct val="35000"/>
              </a:spcBef>
              <a:buClr>
                <a:srgbClr val="FFFF66"/>
              </a:buClr>
              <a:buFont typeface="Wingdings" panose="05000000000000000000" pitchFamily="2" charset="2"/>
              <a:buChar char="§"/>
            </a:pPr>
            <a:r>
              <a:rPr kumimoji="1" lang="en-US" altLang="en-US" sz="4400"/>
              <a:t>TTLB = 20 nsec</a:t>
            </a:r>
          </a:p>
          <a:p>
            <a:pPr eaLnBrk="1" hangingPunct="1">
              <a:lnSpc>
                <a:spcPct val="85000"/>
              </a:lnSpc>
              <a:spcBef>
                <a:spcPct val="35000"/>
              </a:spcBef>
              <a:buClr>
                <a:srgbClr val="FFFF66"/>
              </a:buClr>
              <a:buFont typeface="Wingdings" panose="05000000000000000000" pitchFamily="2" charset="2"/>
              <a:buChar char="§"/>
            </a:pPr>
            <a:r>
              <a:rPr kumimoji="1" lang="en-US" altLang="en-US" sz="4400"/>
              <a:t>Hit ratio is 98%</a:t>
            </a:r>
          </a:p>
          <a:p>
            <a:pPr eaLnBrk="1" hangingPunct="1">
              <a:lnSpc>
                <a:spcPct val="85000"/>
              </a:lnSpc>
              <a:spcBef>
                <a:spcPct val="35000"/>
              </a:spcBef>
              <a:buClr>
                <a:srgbClr val="FFFF66"/>
              </a:buClr>
              <a:buFont typeface="Wingdings" panose="05000000000000000000" pitchFamily="2" charset="2"/>
              <a:buChar char="§"/>
            </a:pPr>
            <a:r>
              <a:rPr kumimoji="1" lang="en-US" altLang="en-US" sz="4400"/>
              <a:t>Teffective = ?</a:t>
            </a:r>
          </a:p>
        </p:txBody>
      </p:sp>
      <p:sp>
        <p:nvSpPr>
          <p:cNvPr id="28678" name="Text Box 4">
            <a:extLst>
              <a:ext uri="{FF2B5EF4-FFF2-40B4-BE49-F238E27FC236}">
                <a16:creationId xmlns:a16="http://schemas.microsoft.com/office/drawing/2014/main" id="{A56B4D62-C442-4003-9F86-239C2349BABF}"/>
              </a:ext>
            </a:extLst>
          </p:cNvPr>
          <p:cNvSpPr txBox="1">
            <a:spLocks noChangeArrowheads="1"/>
          </p:cNvSpPr>
          <p:nvPr/>
        </p:nvSpPr>
        <p:spPr bwMode="auto">
          <a:xfrm>
            <a:off x="1828800" y="4419600"/>
            <a:ext cx="8534400" cy="2325688"/>
          </a:xfrm>
          <a:prstGeom prst="rect">
            <a:avLst/>
          </a:prstGeom>
          <a:solidFill>
            <a:schemeClr val="bg1">
              <a:lumMod val="75000"/>
            </a:schemeClr>
          </a:solidFill>
          <a:ln w="38100">
            <a:solidFill>
              <a:schemeClr val="tx1"/>
            </a:solidFill>
            <a:miter lim="800000"/>
            <a:headEnd/>
            <a:tailEnd/>
          </a:ln>
          <a:effectLst/>
        </p:spPr>
        <p:txBody>
          <a:bodyPr>
            <a:spAutoFit/>
          </a:bodyPr>
          <a:lstStyle>
            <a:lvl1pPr>
              <a:defRPr sz="3200" baseline="-12000">
                <a:solidFill>
                  <a:schemeClr val="tx1"/>
                </a:solidFill>
                <a:latin typeface="Arial" panose="020B0604020202020204" pitchFamily="34" charset="0"/>
              </a:defRPr>
            </a:lvl1pPr>
            <a:lvl2pPr marL="742950" indent="-285750">
              <a:defRPr sz="3200" baseline="-12000">
                <a:solidFill>
                  <a:schemeClr val="tx1"/>
                </a:solidFill>
                <a:latin typeface="Arial" panose="020B0604020202020204" pitchFamily="34" charset="0"/>
              </a:defRPr>
            </a:lvl2pPr>
            <a:lvl3pPr marL="1143000" indent="-228600">
              <a:defRPr sz="3200" baseline="-12000">
                <a:solidFill>
                  <a:schemeClr val="tx1"/>
                </a:solidFill>
                <a:latin typeface="Arial" panose="020B0604020202020204" pitchFamily="34" charset="0"/>
              </a:defRPr>
            </a:lvl3pPr>
            <a:lvl4pPr marL="1600200" indent="-228600">
              <a:defRPr sz="3200" baseline="-12000">
                <a:solidFill>
                  <a:schemeClr val="tx1"/>
                </a:solidFill>
                <a:latin typeface="Arial" panose="020B0604020202020204" pitchFamily="34" charset="0"/>
              </a:defRPr>
            </a:lvl4pPr>
            <a:lvl5pPr marL="2057400" indent="-228600">
              <a:defRPr sz="3200" baseline="-12000">
                <a:solidFill>
                  <a:schemeClr val="tx1"/>
                </a:solidFill>
                <a:latin typeface="Arial" panose="020B0604020202020204" pitchFamily="34" charset="0"/>
              </a:defRPr>
            </a:lvl5pPr>
            <a:lvl6pPr marL="2514600" indent="-228600" eaLnBrk="0" fontAlgn="base" hangingPunct="0">
              <a:spcBef>
                <a:spcPct val="0"/>
              </a:spcBef>
              <a:spcAft>
                <a:spcPct val="0"/>
              </a:spcAft>
              <a:defRPr sz="3200" baseline="-12000">
                <a:solidFill>
                  <a:schemeClr val="tx1"/>
                </a:solidFill>
                <a:latin typeface="Arial" panose="020B0604020202020204" pitchFamily="34" charset="0"/>
              </a:defRPr>
            </a:lvl6pPr>
            <a:lvl7pPr marL="2971800" indent="-228600" eaLnBrk="0" fontAlgn="base" hangingPunct="0">
              <a:spcBef>
                <a:spcPct val="0"/>
              </a:spcBef>
              <a:spcAft>
                <a:spcPct val="0"/>
              </a:spcAft>
              <a:defRPr sz="3200" baseline="-12000">
                <a:solidFill>
                  <a:schemeClr val="tx1"/>
                </a:solidFill>
                <a:latin typeface="Arial" panose="020B0604020202020204" pitchFamily="34" charset="0"/>
              </a:defRPr>
            </a:lvl7pPr>
            <a:lvl8pPr marL="3429000" indent="-228600" eaLnBrk="0" fontAlgn="base" hangingPunct="0">
              <a:spcBef>
                <a:spcPct val="0"/>
              </a:spcBef>
              <a:spcAft>
                <a:spcPct val="0"/>
              </a:spcAft>
              <a:defRPr sz="3200" baseline="-12000">
                <a:solidFill>
                  <a:schemeClr val="tx1"/>
                </a:solidFill>
                <a:latin typeface="Arial" panose="020B0604020202020204" pitchFamily="34" charset="0"/>
              </a:defRPr>
            </a:lvl8pPr>
            <a:lvl9pPr marL="3886200" indent="-228600" eaLnBrk="0" fontAlgn="base" hangingPunct="0">
              <a:spcBef>
                <a:spcPct val="0"/>
              </a:spcBef>
              <a:spcAft>
                <a:spcPct val="0"/>
              </a:spcAft>
              <a:defRPr sz="3200" baseline="-12000">
                <a:solidFill>
                  <a:schemeClr val="tx1"/>
                </a:solidFill>
                <a:latin typeface="Arial" panose="020B0604020202020204" pitchFamily="34" charset="0"/>
              </a:defRPr>
            </a:lvl9pPr>
          </a:lstStyle>
          <a:p>
            <a:pPr eaLnBrk="1" hangingPunct="1"/>
            <a:r>
              <a:rPr kumimoji="1" lang="en-US" altLang="en-US" sz="4800" baseline="0"/>
              <a:t>T</a:t>
            </a:r>
            <a:r>
              <a:rPr kumimoji="1" lang="en-US" altLang="en-US" sz="4800"/>
              <a:t>effective</a:t>
            </a:r>
            <a:r>
              <a:rPr kumimoji="1" lang="en-US" altLang="en-US" sz="4800" baseline="0"/>
              <a:t> = 0.98 (20 + 100) </a:t>
            </a:r>
          </a:p>
          <a:p>
            <a:pPr eaLnBrk="1" hangingPunct="1"/>
            <a:r>
              <a:rPr kumimoji="1" lang="en-US" altLang="en-US" sz="4800" baseline="0"/>
              <a:t>			+ 0.02 (20 + 2x100)</a:t>
            </a:r>
          </a:p>
          <a:p>
            <a:pPr eaLnBrk="1" hangingPunct="1"/>
            <a:r>
              <a:rPr kumimoji="1" lang="en-US" altLang="en-US" sz="4800" baseline="0"/>
              <a:t>		 = 122 nanoseconds</a:t>
            </a:r>
            <a:endParaRPr lang="en-US" altLang="en-US" sz="4800" baseline="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DB66B3A4-77B3-4498-BF2C-2EB09E777E36}"/>
              </a:ext>
            </a:extLst>
          </p:cNvPr>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a:t>
            </a:r>
          </a:p>
        </p:txBody>
      </p:sp>
      <p:sp>
        <p:nvSpPr>
          <p:cNvPr id="8197" name="Rectangle 5">
            <a:extLst>
              <a:ext uri="{FF2B5EF4-FFF2-40B4-BE49-F238E27FC236}">
                <a16:creationId xmlns:a16="http://schemas.microsoft.com/office/drawing/2014/main" id="{E2D1A087-D46E-4D02-8ED1-9DB9673116F3}"/>
              </a:ext>
            </a:extLst>
          </p:cNvPr>
          <p:cNvSpPr>
            <a:spLocks noGrp="1" noChangeArrowheads="1"/>
          </p:cNvSpPr>
          <p:nvPr>
            <p:ph type="body" idx="1"/>
          </p:nvPr>
        </p:nvSpPr>
        <p:spPr>
          <a:xfrm>
            <a:off x="1828800" y="1295400"/>
            <a:ext cx="8686800" cy="5410200"/>
          </a:xfrm>
          <a:noFill/>
        </p:spPr>
        <p:txBody>
          <a:bodyPr/>
          <a:lstStyle/>
          <a:p>
            <a:pPr>
              <a:lnSpc>
                <a:spcPct val="80000"/>
              </a:lnSpc>
              <a:spcBef>
                <a:spcPct val="35000"/>
              </a:spcBef>
              <a:buClr>
                <a:srgbClr val="FFFF66"/>
              </a:buClr>
              <a:buFont typeface="Wingdings" panose="05000000000000000000" pitchFamily="2" charset="2"/>
              <a:buChar char="§"/>
              <a:tabLst>
                <a:tab pos="1833563" algn="l"/>
              </a:tabLst>
            </a:pPr>
            <a:r>
              <a:rPr lang="en-US" altLang="en-US" sz="4400" dirty="0">
                <a:solidFill>
                  <a:schemeClr val="tx1"/>
                </a:solidFill>
              </a:rPr>
              <a:t>A memory management scheme that supports programmer’s view of memory. </a:t>
            </a:r>
          </a:p>
          <a:p>
            <a:pPr>
              <a:lnSpc>
                <a:spcPct val="80000"/>
              </a:lnSpc>
              <a:spcBef>
                <a:spcPct val="35000"/>
              </a:spcBef>
              <a:buClr>
                <a:srgbClr val="FFFF66"/>
              </a:buClr>
              <a:buFont typeface="Wingdings" panose="05000000000000000000" pitchFamily="2" charset="2"/>
              <a:buChar char="§"/>
              <a:tabLst>
                <a:tab pos="1833563" algn="l"/>
              </a:tabLst>
            </a:pPr>
            <a:r>
              <a:rPr lang="en-US" altLang="en-US" sz="4400" dirty="0">
                <a:solidFill>
                  <a:schemeClr val="tx1"/>
                </a:solidFill>
              </a:rPr>
              <a:t>A segment is a logical unit such as: main program, procedure, function, method, object, global variables, stack, symbol table</a:t>
            </a:r>
          </a:p>
          <a:p>
            <a:pPr>
              <a:lnSpc>
                <a:spcPct val="80000"/>
              </a:lnSpc>
              <a:spcBef>
                <a:spcPct val="35000"/>
              </a:spcBef>
              <a:buClr>
                <a:srgbClr val="FFFF66"/>
              </a:buClr>
              <a:buFont typeface="Wingdings" panose="05000000000000000000" pitchFamily="2" charset="2"/>
              <a:buChar char="§"/>
              <a:tabLst>
                <a:tab pos="1833563" algn="l"/>
              </a:tabLst>
            </a:pPr>
            <a:r>
              <a:rPr lang="en-US" altLang="en-US" sz="4400" dirty="0">
                <a:solidFill>
                  <a:schemeClr val="tx1"/>
                </a:solidFill>
              </a:rPr>
              <a:t>A program is a collection of segments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755AD379-E87A-4DE7-ABE4-5795A3C4FCFB}"/>
              </a:ext>
            </a:extLst>
          </p:cNvPr>
          <p:cNvSpPr>
            <a:spLocks noGrp="1" noChangeArrowheads="1"/>
          </p:cNvSpPr>
          <p:nvPr>
            <p:ph type="title"/>
          </p:nvPr>
        </p:nvSpPr>
        <p:spPr>
          <a:xfrm>
            <a:off x="1981200" y="274638"/>
            <a:ext cx="8229600" cy="715962"/>
          </a:xfrm>
        </p:spPr>
        <p:txBody>
          <a:bodyPr>
            <a:normAutofit fontScale="90000"/>
          </a:bodyPr>
          <a:lstStyle/>
          <a:p>
            <a:pPr eaLnBrk="1" hangingPunct="1"/>
            <a:r>
              <a:rPr lang="en-US" altLang="en-US" sz="5000">
                <a:solidFill>
                  <a:schemeClr val="tx1"/>
                </a:solidFill>
                <a:latin typeface="Arial Black" panose="020B0A04020102020204" pitchFamily="34" charset="0"/>
              </a:rPr>
              <a:t>Segmentation</a:t>
            </a:r>
          </a:p>
        </p:txBody>
      </p:sp>
      <p:pic>
        <p:nvPicPr>
          <p:cNvPr id="9221" name="Picture 5">
            <a:extLst>
              <a:ext uri="{FF2B5EF4-FFF2-40B4-BE49-F238E27FC236}">
                <a16:creationId xmlns:a16="http://schemas.microsoft.com/office/drawing/2014/main" id="{BF10459A-703C-4354-82BC-509B727CB0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700" t="1469" r="21819" b="1843"/>
          <a:stretch>
            <a:fillRect/>
          </a:stretch>
        </p:blipFill>
        <p:spPr>
          <a:xfrm>
            <a:off x="3733800" y="1219200"/>
            <a:ext cx="4724400" cy="5410200"/>
          </a:xfrm>
          <a:noFill/>
          <a:ln w="57150" cmpd="thickThin">
            <a:solidFill>
              <a:schemeClr val="tx1"/>
            </a:solid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2713FBA1-8718-4BE9-A84D-C783E170C482}"/>
              </a:ext>
            </a:extLst>
          </p:cNvPr>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a:t>
            </a:r>
          </a:p>
        </p:txBody>
      </p:sp>
      <p:sp>
        <p:nvSpPr>
          <p:cNvPr id="10245" name="Oval 3">
            <a:extLst>
              <a:ext uri="{FF2B5EF4-FFF2-40B4-BE49-F238E27FC236}">
                <a16:creationId xmlns:a16="http://schemas.microsoft.com/office/drawing/2014/main" id="{DABFCB1D-B346-4409-953D-1519F2458A6E}"/>
              </a:ext>
            </a:extLst>
          </p:cNvPr>
          <p:cNvSpPr>
            <a:spLocks noChangeArrowheads="1"/>
          </p:cNvSpPr>
          <p:nvPr/>
        </p:nvSpPr>
        <p:spPr bwMode="auto">
          <a:xfrm>
            <a:off x="2133600" y="1219200"/>
            <a:ext cx="3886200" cy="4648200"/>
          </a:xfrm>
          <a:prstGeom prst="ellipse">
            <a:avLst/>
          </a:prstGeom>
          <a:solidFill>
            <a:srgbClr val="FFFF66"/>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0246" name="Rectangle 4">
            <a:extLst>
              <a:ext uri="{FF2B5EF4-FFF2-40B4-BE49-F238E27FC236}">
                <a16:creationId xmlns:a16="http://schemas.microsoft.com/office/drawing/2014/main" id="{2609E612-BBB4-48AA-88D8-155879182790}"/>
              </a:ext>
            </a:extLst>
          </p:cNvPr>
          <p:cNvSpPr>
            <a:spLocks noChangeArrowheads="1"/>
          </p:cNvSpPr>
          <p:nvPr/>
        </p:nvSpPr>
        <p:spPr bwMode="auto">
          <a:xfrm>
            <a:off x="2743200" y="1905000"/>
            <a:ext cx="1371600" cy="838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1</a:t>
            </a:r>
          </a:p>
        </p:txBody>
      </p:sp>
      <p:sp>
        <p:nvSpPr>
          <p:cNvPr id="10247" name="Rectangle 5">
            <a:extLst>
              <a:ext uri="{FF2B5EF4-FFF2-40B4-BE49-F238E27FC236}">
                <a16:creationId xmlns:a16="http://schemas.microsoft.com/office/drawing/2014/main" id="{7752E68C-1A0E-4D87-A4C5-2F865FBC5DDF}"/>
              </a:ext>
            </a:extLst>
          </p:cNvPr>
          <p:cNvSpPr>
            <a:spLocks noChangeArrowheads="1"/>
          </p:cNvSpPr>
          <p:nvPr/>
        </p:nvSpPr>
        <p:spPr bwMode="auto">
          <a:xfrm>
            <a:off x="2590800" y="3200400"/>
            <a:ext cx="1524000" cy="13716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3</a:t>
            </a:r>
          </a:p>
        </p:txBody>
      </p:sp>
      <p:sp>
        <p:nvSpPr>
          <p:cNvPr id="10248" name="Rectangle 6">
            <a:extLst>
              <a:ext uri="{FF2B5EF4-FFF2-40B4-BE49-F238E27FC236}">
                <a16:creationId xmlns:a16="http://schemas.microsoft.com/office/drawing/2014/main" id="{AB6E5492-F187-41AB-B09F-5332BBFA47B0}"/>
              </a:ext>
            </a:extLst>
          </p:cNvPr>
          <p:cNvSpPr>
            <a:spLocks noChangeArrowheads="1"/>
          </p:cNvSpPr>
          <p:nvPr/>
        </p:nvSpPr>
        <p:spPr bwMode="auto">
          <a:xfrm>
            <a:off x="4495800" y="2667000"/>
            <a:ext cx="1066800" cy="609600"/>
          </a:xfrm>
          <a:prstGeom prst="rect">
            <a:avLst/>
          </a:prstGeom>
          <a:solidFill>
            <a:srgbClr val="FF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2</a:t>
            </a:r>
          </a:p>
        </p:txBody>
      </p:sp>
      <p:sp>
        <p:nvSpPr>
          <p:cNvPr id="10249" name="Rectangle 7">
            <a:extLst>
              <a:ext uri="{FF2B5EF4-FFF2-40B4-BE49-F238E27FC236}">
                <a16:creationId xmlns:a16="http://schemas.microsoft.com/office/drawing/2014/main" id="{99C59521-644A-4811-A775-B7FC2243D22A}"/>
              </a:ext>
            </a:extLst>
          </p:cNvPr>
          <p:cNvSpPr>
            <a:spLocks noChangeArrowheads="1"/>
          </p:cNvSpPr>
          <p:nvPr/>
        </p:nvSpPr>
        <p:spPr bwMode="auto">
          <a:xfrm>
            <a:off x="4267200" y="3505200"/>
            <a:ext cx="1219200" cy="1143000"/>
          </a:xfrm>
          <a:prstGeom prst="rect">
            <a:avLst/>
          </a:prstGeom>
          <a:solidFill>
            <a:srgbClr val="00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4</a:t>
            </a:r>
          </a:p>
        </p:txBody>
      </p:sp>
      <p:sp>
        <p:nvSpPr>
          <p:cNvPr id="10250" name="Text Box 22">
            <a:extLst>
              <a:ext uri="{FF2B5EF4-FFF2-40B4-BE49-F238E27FC236}">
                <a16:creationId xmlns:a16="http://schemas.microsoft.com/office/drawing/2014/main" id="{D02BA496-4909-4526-BB01-6AA6A8A3BC9D}"/>
              </a:ext>
            </a:extLst>
          </p:cNvPr>
          <p:cNvSpPr txBox="1">
            <a:spLocks noChangeArrowheads="1"/>
          </p:cNvSpPr>
          <p:nvPr/>
        </p:nvSpPr>
        <p:spPr bwMode="auto">
          <a:xfrm>
            <a:off x="2514600" y="6096000"/>
            <a:ext cx="29718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a:latin typeface="Helvetica" panose="020B0604020202020204" pitchFamily="34" charset="0"/>
              </a:rPr>
              <a:t>logical memory </a:t>
            </a:r>
          </a:p>
        </p:txBody>
      </p:sp>
      <p:sp>
        <p:nvSpPr>
          <p:cNvPr id="10251" name="Text Box 23">
            <a:extLst>
              <a:ext uri="{FF2B5EF4-FFF2-40B4-BE49-F238E27FC236}">
                <a16:creationId xmlns:a16="http://schemas.microsoft.com/office/drawing/2014/main" id="{2EC7C1F5-A11D-4E1C-BB3E-F2C480147052}"/>
              </a:ext>
            </a:extLst>
          </p:cNvPr>
          <p:cNvSpPr txBox="1">
            <a:spLocks noChangeArrowheads="1"/>
          </p:cNvSpPr>
          <p:nvPr/>
        </p:nvSpPr>
        <p:spPr bwMode="auto">
          <a:xfrm>
            <a:off x="6781801" y="6096000"/>
            <a:ext cx="32289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a:latin typeface="Helvetica" panose="020B0604020202020204" pitchFamily="34" charset="0"/>
              </a:rPr>
              <a:t>physical memory</a:t>
            </a:r>
          </a:p>
        </p:txBody>
      </p:sp>
      <p:sp>
        <p:nvSpPr>
          <p:cNvPr id="10252" name="Rectangle 29">
            <a:extLst>
              <a:ext uri="{FF2B5EF4-FFF2-40B4-BE49-F238E27FC236}">
                <a16:creationId xmlns:a16="http://schemas.microsoft.com/office/drawing/2014/main" id="{33033E4F-E5E3-4900-8908-344ADB223FA9}"/>
              </a:ext>
            </a:extLst>
          </p:cNvPr>
          <p:cNvSpPr>
            <a:spLocks noChangeArrowheads="1"/>
          </p:cNvSpPr>
          <p:nvPr/>
        </p:nvSpPr>
        <p:spPr bwMode="auto">
          <a:xfrm>
            <a:off x="3124200" y="4876800"/>
            <a:ext cx="1905000" cy="457200"/>
          </a:xfrm>
          <a:prstGeom prst="rect">
            <a:avLst/>
          </a:prstGeom>
          <a:solidFill>
            <a:srgbClr val="00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5</a:t>
            </a:r>
          </a:p>
        </p:txBody>
      </p:sp>
      <p:sp>
        <p:nvSpPr>
          <p:cNvPr id="10253" name="Rectangle 32">
            <a:extLst>
              <a:ext uri="{FF2B5EF4-FFF2-40B4-BE49-F238E27FC236}">
                <a16:creationId xmlns:a16="http://schemas.microsoft.com/office/drawing/2014/main" id="{49060BEE-8D4E-41AE-898A-4161C8628C81}"/>
              </a:ext>
            </a:extLst>
          </p:cNvPr>
          <p:cNvSpPr>
            <a:spLocks noChangeArrowheads="1"/>
          </p:cNvSpPr>
          <p:nvPr/>
        </p:nvSpPr>
        <p:spPr bwMode="auto">
          <a:xfrm flipV="1">
            <a:off x="7239000" y="1295400"/>
            <a:ext cx="2286000" cy="4800600"/>
          </a:xfrm>
          <a:prstGeom prst="rect">
            <a:avLst/>
          </a:prstGeom>
          <a:solidFill>
            <a:srgbClr val="92D050"/>
          </a:solidFill>
          <a:ln w="57150">
            <a:solidFill>
              <a:schemeClr val="bg1"/>
            </a:solidFill>
            <a:miter lim="800000"/>
            <a:headEnd/>
            <a:tailEnd/>
          </a:ln>
          <a:effec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8802C06D-A956-4206-925C-40F8B0F79F1E}"/>
              </a:ext>
            </a:extLst>
          </p:cNvPr>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a:t>
            </a:r>
          </a:p>
        </p:txBody>
      </p:sp>
      <p:sp>
        <p:nvSpPr>
          <p:cNvPr id="11269" name="Oval 3">
            <a:extLst>
              <a:ext uri="{FF2B5EF4-FFF2-40B4-BE49-F238E27FC236}">
                <a16:creationId xmlns:a16="http://schemas.microsoft.com/office/drawing/2014/main" id="{18304B4C-29CB-4ED7-8F4C-1D1FCAAB2205}"/>
              </a:ext>
            </a:extLst>
          </p:cNvPr>
          <p:cNvSpPr>
            <a:spLocks noChangeArrowheads="1"/>
          </p:cNvSpPr>
          <p:nvPr/>
        </p:nvSpPr>
        <p:spPr bwMode="auto">
          <a:xfrm>
            <a:off x="2133600" y="1219200"/>
            <a:ext cx="3886200" cy="4648200"/>
          </a:xfrm>
          <a:prstGeom prst="ellipse">
            <a:avLst/>
          </a:prstGeom>
          <a:solidFill>
            <a:srgbClr val="FFFF66"/>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1270" name="Rectangle 4">
            <a:extLst>
              <a:ext uri="{FF2B5EF4-FFF2-40B4-BE49-F238E27FC236}">
                <a16:creationId xmlns:a16="http://schemas.microsoft.com/office/drawing/2014/main" id="{8BA56458-1475-4558-9D10-D2A17C778DDF}"/>
              </a:ext>
            </a:extLst>
          </p:cNvPr>
          <p:cNvSpPr>
            <a:spLocks noChangeArrowheads="1"/>
          </p:cNvSpPr>
          <p:nvPr/>
        </p:nvSpPr>
        <p:spPr bwMode="auto">
          <a:xfrm>
            <a:off x="2743200" y="1905000"/>
            <a:ext cx="1371600" cy="838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1</a:t>
            </a:r>
          </a:p>
        </p:txBody>
      </p:sp>
      <p:sp>
        <p:nvSpPr>
          <p:cNvPr id="11271" name="Rectangle 5">
            <a:extLst>
              <a:ext uri="{FF2B5EF4-FFF2-40B4-BE49-F238E27FC236}">
                <a16:creationId xmlns:a16="http://schemas.microsoft.com/office/drawing/2014/main" id="{7C5B171D-4799-4996-BA11-44FBFABA4060}"/>
              </a:ext>
            </a:extLst>
          </p:cNvPr>
          <p:cNvSpPr>
            <a:spLocks noChangeArrowheads="1"/>
          </p:cNvSpPr>
          <p:nvPr/>
        </p:nvSpPr>
        <p:spPr bwMode="auto">
          <a:xfrm>
            <a:off x="2590800" y="3200400"/>
            <a:ext cx="1524000" cy="13716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3</a:t>
            </a:r>
          </a:p>
        </p:txBody>
      </p:sp>
      <p:sp>
        <p:nvSpPr>
          <p:cNvPr id="11272" name="Rectangle 6">
            <a:extLst>
              <a:ext uri="{FF2B5EF4-FFF2-40B4-BE49-F238E27FC236}">
                <a16:creationId xmlns:a16="http://schemas.microsoft.com/office/drawing/2014/main" id="{C8E1EEB4-40D8-4BB9-A12B-C10B65F50D4E}"/>
              </a:ext>
            </a:extLst>
          </p:cNvPr>
          <p:cNvSpPr>
            <a:spLocks noChangeArrowheads="1"/>
          </p:cNvSpPr>
          <p:nvPr/>
        </p:nvSpPr>
        <p:spPr bwMode="auto">
          <a:xfrm>
            <a:off x="4495800" y="2667000"/>
            <a:ext cx="1066800" cy="609600"/>
          </a:xfrm>
          <a:prstGeom prst="rect">
            <a:avLst/>
          </a:prstGeom>
          <a:solidFill>
            <a:srgbClr val="FF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2</a:t>
            </a:r>
          </a:p>
        </p:txBody>
      </p:sp>
      <p:sp>
        <p:nvSpPr>
          <p:cNvPr id="11273" name="Rectangle 7">
            <a:extLst>
              <a:ext uri="{FF2B5EF4-FFF2-40B4-BE49-F238E27FC236}">
                <a16:creationId xmlns:a16="http://schemas.microsoft.com/office/drawing/2014/main" id="{E6DAAD55-50C0-4CCA-A1E4-071E9E6D18D3}"/>
              </a:ext>
            </a:extLst>
          </p:cNvPr>
          <p:cNvSpPr>
            <a:spLocks noChangeArrowheads="1"/>
          </p:cNvSpPr>
          <p:nvPr/>
        </p:nvSpPr>
        <p:spPr bwMode="auto">
          <a:xfrm>
            <a:off x="4267200" y="3505200"/>
            <a:ext cx="1219200" cy="1143000"/>
          </a:xfrm>
          <a:prstGeom prst="rect">
            <a:avLst/>
          </a:prstGeom>
          <a:solidFill>
            <a:srgbClr val="00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4</a:t>
            </a:r>
          </a:p>
        </p:txBody>
      </p:sp>
      <p:grpSp>
        <p:nvGrpSpPr>
          <p:cNvPr id="11274" name="Group 8">
            <a:extLst>
              <a:ext uri="{FF2B5EF4-FFF2-40B4-BE49-F238E27FC236}">
                <a16:creationId xmlns:a16="http://schemas.microsoft.com/office/drawing/2014/main" id="{F039D45B-A7C0-4B17-BC9B-7EDB779D5B3B}"/>
              </a:ext>
            </a:extLst>
          </p:cNvPr>
          <p:cNvGrpSpPr>
            <a:grpSpLocks/>
          </p:cNvGrpSpPr>
          <p:nvPr/>
        </p:nvGrpSpPr>
        <p:grpSpPr bwMode="auto">
          <a:xfrm>
            <a:off x="7239000" y="1295400"/>
            <a:ext cx="2286000" cy="4800600"/>
            <a:chOff x="3888" y="1056"/>
            <a:chExt cx="720" cy="2496"/>
          </a:xfrm>
        </p:grpSpPr>
        <p:grpSp>
          <p:nvGrpSpPr>
            <p:cNvPr id="11284" name="Group 9">
              <a:extLst>
                <a:ext uri="{FF2B5EF4-FFF2-40B4-BE49-F238E27FC236}">
                  <a16:creationId xmlns:a16="http://schemas.microsoft.com/office/drawing/2014/main" id="{51008076-B46E-460E-9ADA-7A12153D38B8}"/>
                </a:ext>
              </a:extLst>
            </p:cNvPr>
            <p:cNvGrpSpPr>
              <a:grpSpLocks/>
            </p:cNvGrpSpPr>
            <p:nvPr/>
          </p:nvGrpSpPr>
          <p:grpSpPr bwMode="auto">
            <a:xfrm>
              <a:off x="3888" y="1056"/>
              <a:ext cx="720" cy="672"/>
              <a:chOff x="3888" y="1056"/>
              <a:chExt cx="720" cy="672"/>
            </a:xfrm>
          </p:grpSpPr>
          <p:sp>
            <p:nvSpPr>
              <p:cNvPr id="11295" name="Rectangle 10">
                <a:extLst>
                  <a:ext uri="{FF2B5EF4-FFF2-40B4-BE49-F238E27FC236}">
                    <a16:creationId xmlns:a16="http://schemas.microsoft.com/office/drawing/2014/main" id="{92E75EBF-D4FA-4243-9B80-D94FF9A03EED}"/>
                  </a:ext>
                </a:extLst>
              </p:cNvPr>
              <p:cNvSpPr>
                <a:spLocks noChangeArrowheads="1"/>
              </p:cNvSpPr>
              <p:nvPr/>
            </p:nvSpPr>
            <p:spPr bwMode="auto">
              <a:xfrm>
                <a:off x="3888" y="1056"/>
                <a:ext cx="720" cy="672"/>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1296" name="Line 11">
                <a:extLst>
                  <a:ext uri="{FF2B5EF4-FFF2-40B4-BE49-F238E27FC236}">
                    <a16:creationId xmlns:a16="http://schemas.microsoft.com/office/drawing/2014/main" id="{21E14FA3-9732-4295-AB4A-96A700DA30A9}"/>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285" name="Group 12">
              <a:extLst>
                <a:ext uri="{FF2B5EF4-FFF2-40B4-BE49-F238E27FC236}">
                  <a16:creationId xmlns:a16="http://schemas.microsoft.com/office/drawing/2014/main" id="{BCCD503E-77A4-4C30-8128-DA25690978A0}"/>
                </a:ext>
              </a:extLst>
            </p:cNvPr>
            <p:cNvGrpSpPr>
              <a:grpSpLocks/>
            </p:cNvGrpSpPr>
            <p:nvPr/>
          </p:nvGrpSpPr>
          <p:grpSpPr bwMode="auto">
            <a:xfrm>
              <a:off x="3888" y="1728"/>
              <a:ext cx="720" cy="672"/>
              <a:chOff x="3888" y="1056"/>
              <a:chExt cx="720" cy="672"/>
            </a:xfrm>
          </p:grpSpPr>
          <p:sp>
            <p:nvSpPr>
              <p:cNvPr id="11293" name="Rectangle 13">
                <a:extLst>
                  <a:ext uri="{FF2B5EF4-FFF2-40B4-BE49-F238E27FC236}">
                    <a16:creationId xmlns:a16="http://schemas.microsoft.com/office/drawing/2014/main" id="{E037D7FF-3723-428F-86DD-1D22B2E7EB8A}"/>
                  </a:ext>
                </a:extLst>
              </p:cNvPr>
              <p:cNvSpPr>
                <a:spLocks noChangeArrowheads="1"/>
              </p:cNvSpPr>
              <p:nvPr/>
            </p:nvSpPr>
            <p:spPr bwMode="auto">
              <a:xfrm>
                <a:off x="3888" y="1056"/>
                <a:ext cx="720" cy="672"/>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1294" name="Line 14">
                <a:extLst>
                  <a:ext uri="{FF2B5EF4-FFF2-40B4-BE49-F238E27FC236}">
                    <a16:creationId xmlns:a16="http://schemas.microsoft.com/office/drawing/2014/main" id="{6A0CA0F7-0071-467C-AA52-D4949F57B5D8}"/>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286" name="Text Box 15">
              <a:extLst>
                <a:ext uri="{FF2B5EF4-FFF2-40B4-BE49-F238E27FC236}">
                  <a16:creationId xmlns:a16="http://schemas.microsoft.com/office/drawing/2014/main" id="{62A412AA-6F05-4BA9-A579-E7DCE9F4549D}"/>
                </a:ext>
              </a:extLst>
            </p:cNvPr>
            <p:cNvSpPr txBox="1">
              <a:spLocks noChangeArrowheads="1"/>
            </p:cNvSpPr>
            <p:nvPr/>
          </p:nvSpPr>
          <p:spPr bwMode="auto">
            <a:xfrm>
              <a:off x="4173" y="1143"/>
              <a:ext cx="103" cy="208"/>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sz="2000">
                  <a:latin typeface="Helvetica" panose="020B0604020202020204" pitchFamily="34" charset="0"/>
                </a:rPr>
                <a:t>1</a:t>
              </a:r>
            </a:p>
          </p:txBody>
        </p:sp>
        <p:sp>
          <p:nvSpPr>
            <p:cNvPr id="11287" name="Text Box 16">
              <a:extLst>
                <a:ext uri="{FF2B5EF4-FFF2-40B4-BE49-F238E27FC236}">
                  <a16:creationId xmlns:a16="http://schemas.microsoft.com/office/drawing/2014/main" id="{70242C75-DCE7-48EE-8F4C-8CF8B0B54EEC}"/>
                </a:ext>
              </a:extLst>
            </p:cNvPr>
            <p:cNvSpPr txBox="1">
              <a:spLocks noChangeArrowheads="1"/>
            </p:cNvSpPr>
            <p:nvPr/>
          </p:nvSpPr>
          <p:spPr bwMode="auto">
            <a:xfrm>
              <a:off x="4174" y="1451"/>
              <a:ext cx="103" cy="208"/>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sz="2000">
                  <a:latin typeface="Helvetica" panose="020B0604020202020204" pitchFamily="34" charset="0"/>
                </a:rPr>
                <a:t>4</a:t>
              </a:r>
            </a:p>
          </p:txBody>
        </p:sp>
        <p:sp>
          <p:nvSpPr>
            <p:cNvPr id="11288" name="Rectangle 17">
              <a:extLst>
                <a:ext uri="{FF2B5EF4-FFF2-40B4-BE49-F238E27FC236}">
                  <a16:creationId xmlns:a16="http://schemas.microsoft.com/office/drawing/2014/main" id="{143F2DF5-A865-403C-94C6-4F0D0BE2D0EB}"/>
                </a:ext>
              </a:extLst>
            </p:cNvPr>
            <p:cNvSpPr>
              <a:spLocks noChangeArrowheads="1"/>
            </p:cNvSpPr>
            <p:nvPr/>
          </p:nvSpPr>
          <p:spPr bwMode="auto">
            <a:xfrm>
              <a:off x="3888" y="2400"/>
              <a:ext cx="720" cy="912"/>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1289" name="Rectangle 18">
              <a:extLst>
                <a:ext uri="{FF2B5EF4-FFF2-40B4-BE49-F238E27FC236}">
                  <a16:creationId xmlns:a16="http://schemas.microsoft.com/office/drawing/2014/main" id="{EB1FB55B-1BFB-4CAD-A9FF-8F19E776C596}"/>
                </a:ext>
              </a:extLst>
            </p:cNvPr>
            <p:cNvSpPr>
              <a:spLocks noChangeArrowheads="1"/>
            </p:cNvSpPr>
            <p:nvPr/>
          </p:nvSpPr>
          <p:spPr bwMode="auto">
            <a:xfrm>
              <a:off x="3888" y="3312"/>
              <a:ext cx="720"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1290" name="Line 19">
              <a:extLst>
                <a:ext uri="{FF2B5EF4-FFF2-40B4-BE49-F238E27FC236}">
                  <a16:creationId xmlns:a16="http://schemas.microsoft.com/office/drawing/2014/main" id="{0E1204AB-DCDF-4F24-8FBA-4DECB1923E1B}"/>
                </a:ext>
              </a:extLst>
            </p:cNvPr>
            <p:cNvSpPr>
              <a:spLocks noChangeShapeType="1"/>
            </p:cNvSpPr>
            <p:nvPr/>
          </p:nvSpPr>
          <p:spPr bwMode="auto">
            <a:xfrm>
              <a:off x="3888" y="264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1" name="Text Box 20">
              <a:extLst>
                <a:ext uri="{FF2B5EF4-FFF2-40B4-BE49-F238E27FC236}">
                  <a16:creationId xmlns:a16="http://schemas.microsoft.com/office/drawing/2014/main" id="{A2138AC2-5DCA-4229-924F-0A9BC788CD7F}"/>
                </a:ext>
              </a:extLst>
            </p:cNvPr>
            <p:cNvSpPr txBox="1">
              <a:spLocks noChangeArrowheads="1"/>
            </p:cNvSpPr>
            <p:nvPr/>
          </p:nvSpPr>
          <p:spPr bwMode="auto">
            <a:xfrm>
              <a:off x="4174" y="2440"/>
              <a:ext cx="103" cy="208"/>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sz="2000">
                  <a:latin typeface="Helvetica" panose="020B0604020202020204" pitchFamily="34" charset="0"/>
                </a:rPr>
                <a:t>2</a:t>
              </a:r>
            </a:p>
          </p:txBody>
        </p:sp>
        <p:sp>
          <p:nvSpPr>
            <p:cNvPr id="11292" name="Text Box 21">
              <a:extLst>
                <a:ext uri="{FF2B5EF4-FFF2-40B4-BE49-F238E27FC236}">
                  <a16:creationId xmlns:a16="http://schemas.microsoft.com/office/drawing/2014/main" id="{623116FB-56EF-455F-AAD3-C859CC43F0A2}"/>
                </a:ext>
              </a:extLst>
            </p:cNvPr>
            <p:cNvSpPr txBox="1">
              <a:spLocks noChangeArrowheads="1"/>
            </p:cNvSpPr>
            <p:nvPr/>
          </p:nvSpPr>
          <p:spPr bwMode="auto">
            <a:xfrm>
              <a:off x="4174" y="2901"/>
              <a:ext cx="103" cy="208"/>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sz="2000">
                  <a:latin typeface="Helvetica" panose="020B0604020202020204" pitchFamily="34" charset="0"/>
                </a:rPr>
                <a:t>3</a:t>
              </a:r>
            </a:p>
          </p:txBody>
        </p:sp>
      </p:grpSp>
      <p:sp>
        <p:nvSpPr>
          <p:cNvPr id="11275" name="Text Box 22">
            <a:extLst>
              <a:ext uri="{FF2B5EF4-FFF2-40B4-BE49-F238E27FC236}">
                <a16:creationId xmlns:a16="http://schemas.microsoft.com/office/drawing/2014/main" id="{0409DBDA-5BD6-408D-ACD2-E8B2F5A35CBF}"/>
              </a:ext>
            </a:extLst>
          </p:cNvPr>
          <p:cNvSpPr txBox="1">
            <a:spLocks noChangeArrowheads="1"/>
          </p:cNvSpPr>
          <p:nvPr/>
        </p:nvSpPr>
        <p:spPr bwMode="auto">
          <a:xfrm>
            <a:off x="2438400" y="6019800"/>
            <a:ext cx="312420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a:latin typeface="Helvetica" panose="020B0604020202020204" pitchFamily="34" charset="0"/>
              </a:rPr>
              <a:t>logical memory</a:t>
            </a:r>
          </a:p>
        </p:txBody>
      </p:sp>
      <p:sp>
        <p:nvSpPr>
          <p:cNvPr id="11276" name="Text Box 23">
            <a:extLst>
              <a:ext uri="{FF2B5EF4-FFF2-40B4-BE49-F238E27FC236}">
                <a16:creationId xmlns:a16="http://schemas.microsoft.com/office/drawing/2014/main" id="{8CA0EE13-F89A-4EA8-8225-2E57B8C2E524}"/>
              </a:ext>
            </a:extLst>
          </p:cNvPr>
          <p:cNvSpPr txBox="1">
            <a:spLocks noChangeArrowheads="1"/>
          </p:cNvSpPr>
          <p:nvPr/>
        </p:nvSpPr>
        <p:spPr bwMode="auto">
          <a:xfrm>
            <a:off x="6705601" y="6096000"/>
            <a:ext cx="32289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a:latin typeface="Helvetica" panose="020B0604020202020204" pitchFamily="34" charset="0"/>
              </a:rPr>
              <a:t>physical memory</a:t>
            </a:r>
          </a:p>
        </p:txBody>
      </p:sp>
      <p:sp>
        <p:nvSpPr>
          <p:cNvPr id="11277" name="Rectangle 24">
            <a:extLst>
              <a:ext uri="{FF2B5EF4-FFF2-40B4-BE49-F238E27FC236}">
                <a16:creationId xmlns:a16="http://schemas.microsoft.com/office/drawing/2014/main" id="{3EE67301-FF75-4FC1-8E22-E0685868B00B}"/>
              </a:ext>
            </a:extLst>
          </p:cNvPr>
          <p:cNvSpPr>
            <a:spLocks noChangeArrowheads="1"/>
          </p:cNvSpPr>
          <p:nvPr/>
        </p:nvSpPr>
        <p:spPr bwMode="auto">
          <a:xfrm>
            <a:off x="7239000" y="1295400"/>
            <a:ext cx="22860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1</a:t>
            </a:r>
          </a:p>
        </p:txBody>
      </p:sp>
      <p:sp>
        <p:nvSpPr>
          <p:cNvPr id="11278" name="Rectangle 25">
            <a:extLst>
              <a:ext uri="{FF2B5EF4-FFF2-40B4-BE49-F238E27FC236}">
                <a16:creationId xmlns:a16="http://schemas.microsoft.com/office/drawing/2014/main" id="{7DE3B251-D49F-463A-BB8D-3E14F79F7011}"/>
              </a:ext>
            </a:extLst>
          </p:cNvPr>
          <p:cNvSpPr>
            <a:spLocks noChangeArrowheads="1"/>
          </p:cNvSpPr>
          <p:nvPr/>
        </p:nvSpPr>
        <p:spPr bwMode="auto">
          <a:xfrm>
            <a:off x="7239000" y="1905000"/>
            <a:ext cx="2286000" cy="838200"/>
          </a:xfrm>
          <a:prstGeom prst="rect">
            <a:avLst/>
          </a:prstGeom>
          <a:solidFill>
            <a:srgbClr val="00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4</a:t>
            </a:r>
          </a:p>
        </p:txBody>
      </p:sp>
      <p:sp>
        <p:nvSpPr>
          <p:cNvPr id="11279" name="Rectangle 26">
            <a:extLst>
              <a:ext uri="{FF2B5EF4-FFF2-40B4-BE49-F238E27FC236}">
                <a16:creationId xmlns:a16="http://schemas.microsoft.com/office/drawing/2014/main" id="{83620774-F74D-4229-A08A-9DD4582822EA}"/>
              </a:ext>
            </a:extLst>
          </p:cNvPr>
          <p:cNvSpPr>
            <a:spLocks noChangeArrowheads="1"/>
          </p:cNvSpPr>
          <p:nvPr/>
        </p:nvSpPr>
        <p:spPr bwMode="auto">
          <a:xfrm>
            <a:off x="7239000" y="3886200"/>
            <a:ext cx="2286000" cy="457200"/>
          </a:xfrm>
          <a:prstGeom prst="rect">
            <a:avLst/>
          </a:prstGeom>
          <a:solidFill>
            <a:srgbClr val="FF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2</a:t>
            </a:r>
          </a:p>
        </p:txBody>
      </p:sp>
      <p:sp>
        <p:nvSpPr>
          <p:cNvPr id="11280" name="Rectangle 27">
            <a:extLst>
              <a:ext uri="{FF2B5EF4-FFF2-40B4-BE49-F238E27FC236}">
                <a16:creationId xmlns:a16="http://schemas.microsoft.com/office/drawing/2014/main" id="{86C64188-7743-4F14-84CF-145BD9081D28}"/>
              </a:ext>
            </a:extLst>
          </p:cNvPr>
          <p:cNvSpPr>
            <a:spLocks noChangeArrowheads="1"/>
          </p:cNvSpPr>
          <p:nvPr/>
        </p:nvSpPr>
        <p:spPr bwMode="auto">
          <a:xfrm>
            <a:off x="7239000" y="4343400"/>
            <a:ext cx="2286000" cy="12954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3</a:t>
            </a:r>
          </a:p>
        </p:txBody>
      </p:sp>
      <p:sp>
        <p:nvSpPr>
          <p:cNvPr id="11281" name="Rectangle 28">
            <a:extLst>
              <a:ext uri="{FF2B5EF4-FFF2-40B4-BE49-F238E27FC236}">
                <a16:creationId xmlns:a16="http://schemas.microsoft.com/office/drawing/2014/main" id="{1CE0B251-3485-4D52-8BBB-C4A453329903}"/>
              </a:ext>
            </a:extLst>
          </p:cNvPr>
          <p:cNvSpPr>
            <a:spLocks noChangeArrowheads="1"/>
          </p:cNvSpPr>
          <p:nvPr/>
        </p:nvSpPr>
        <p:spPr bwMode="auto">
          <a:xfrm>
            <a:off x="3124200" y="4876800"/>
            <a:ext cx="1905000" cy="457200"/>
          </a:xfrm>
          <a:prstGeom prst="rect">
            <a:avLst/>
          </a:prstGeom>
          <a:solidFill>
            <a:srgbClr val="00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5</a:t>
            </a:r>
          </a:p>
        </p:txBody>
      </p:sp>
      <p:sp>
        <p:nvSpPr>
          <p:cNvPr id="11282" name="Rectangle 29">
            <a:extLst>
              <a:ext uri="{FF2B5EF4-FFF2-40B4-BE49-F238E27FC236}">
                <a16:creationId xmlns:a16="http://schemas.microsoft.com/office/drawing/2014/main" id="{AB6E44DF-7321-499E-B754-67969F827335}"/>
              </a:ext>
            </a:extLst>
          </p:cNvPr>
          <p:cNvSpPr>
            <a:spLocks noChangeArrowheads="1"/>
          </p:cNvSpPr>
          <p:nvPr/>
        </p:nvSpPr>
        <p:spPr bwMode="auto">
          <a:xfrm>
            <a:off x="7239000" y="3048000"/>
            <a:ext cx="2286000" cy="381000"/>
          </a:xfrm>
          <a:prstGeom prst="rect">
            <a:avLst/>
          </a:prstGeom>
          <a:solidFill>
            <a:srgbClr val="00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5</a:t>
            </a:r>
          </a:p>
        </p:txBody>
      </p:sp>
      <p:sp>
        <p:nvSpPr>
          <p:cNvPr id="11283" name="Rectangle 30">
            <a:extLst>
              <a:ext uri="{FF2B5EF4-FFF2-40B4-BE49-F238E27FC236}">
                <a16:creationId xmlns:a16="http://schemas.microsoft.com/office/drawing/2014/main" id="{4A0D3289-5CCA-423C-BCF3-4B823E34BBB3}"/>
              </a:ext>
            </a:extLst>
          </p:cNvPr>
          <p:cNvSpPr>
            <a:spLocks noChangeArrowheads="1"/>
          </p:cNvSpPr>
          <p:nvPr/>
        </p:nvSpPr>
        <p:spPr bwMode="auto">
          <a:xfrm>
            <a:off x="7239000" y="1295400"/>
            <a:ext cx="2286000" cy="4800600"/>
          </a:xfrm>
          <a:prstGeom prst="rect">
            <a:avLst/>
          </a:prstGeom>
          <a:noFill/>
          <a:ln w="571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4A1A9D3C-87AD-4B0E-8B74-997CD44B6614}"/>
              </a:ext>
            </a:extLst>
          </p:cNvPr>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a:t>
            </a:r>
          </a:p>
        </p:txBody>
      </p:sp>
      <p:sp>
        <p:nvSpPr>
          <p:cNvPr id="12293" name="Oval 3">
            <a:extLst>
              <a:ext uri="{FF2B5EF4-FFF2-40B4-BE49-F238E27FC236}">
                <a16:creationId xmlns:a16="http://schemas.microsoft.com/office/drawing/2014/main" id="{CB8B2961-8EDB-4429-AFA0-FA5040AD0AE2}"/>
              </a:ext>
            </a:extLst>
          </p:cNvPr>
          <p:cNvSpPr>
            <a:spLocks noChangeArrowheads="1"/>
          </p:cNvSpPr>
          <p:nvPr/>
        </p:nvSpPr>
        <p:spPr bwMode="auto">
          <a:xfrm>
            <a:off x="1676400" y="1524000"/>
            <a:ext cx="3886200" cy="4648200"/>
          </a:xfrm>
          <a:prstGeom prst="ellipse">
            <a:avLst/>
          </a:prstGeom>
          <a:solidFill>
            <a:srgbClr val="FFFF66"/>
          </a:solidFill>
          <a:ln w="571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2294" name="Rectangle 4">
            <a:extLst>
              <a:ext uri="{FF2B5EF4-FFF2-40B4-BE49-F238E27FC236}">
                <a16:creationId xmlns:a16="http://schemas.microsoft.com/office/drawing/2014/main" id="{FF12C43E-0A8C-4D97-A740-BCCDE7CCAC12}"/>
              </a:ext>
            </a:extLst>
          </p:cNvPr>
          <p:cNvSpPr>
            <a:spLocks noChangeArrowheads="1"/>
          </p:cNvSpPr>
          <p:nvPr/>
        </p:nvSpPr>
        <p:spPr bwMode="auto">
          <a:xfrm>
            <a:off x="2286000" y="2209800"/>
            <a:ext cx="1371600" cy="8382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1</a:t>
            </a:r>
          </a:p>
        </p:txBody>
      </p:sp>
      <p:sp>
        <p:nvSpPr>
          <p:cNvPr id="12295" name="Rectangle 5">
            <a:extLst>
              <a:ext uri="{FF2B5EF4-FFF2-40B4-BE49-F238E27FC236}">
                <a16:creationId xmlns:a16="http://schemas.microsoft.com/office/drawing/2014/main" id="{9E4B6F08-AC41-4B7D-A00A-583E8CB47233}"/>
              </a:ext>
            </a:extLst>
          </p:cNvPr>
          <p:cNvSpPr>
            <a:spLocks noChangeArrowheads="1"/>
          </p:cNvSpPr>
          <p:nvPr/>
        </p:nvSpPr>
        <p:spPr bwMode="auto">
          <a:xfrm>
            <a:off x="2133600" y="3505200"/>
            <a:ext cx="1524000" cy="13716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3</a:t>
            </a:r>
          </a:p>
        </p:txBody>
      </p:sp>
      <p:sp>
        <p:nvSpPr>
          <p:cNvPr id="12296" name="Rectangle 6">
            <a:extLst>
              <a:ext uri="{FF2B5EF4-FFF2-40B4-BE49-F238E27FC236}">
                <a16:creationId xmlns:a16="http://schemas.microsoft.com/office/drawing/2014/main" id="{7DB27F28-EAF1-44DB-839A-B80957F480FF}"/>
              </a:ext>
            </a:extLst>
          </p:cNvPr>
          <p:cNvSpPr>
            <a:spLocks noChangeArrowheads="1"/>
          </p:cNvSpPr>
          <p:nvPr/>
        </p:nvSpPr>
        <p:spPr bwMode="auto">
          <a:xfrm>
            <a:off x="4038600" y="2971800"/>
            <a:ext cx="1066800" cy="609600"/>
          </a:xfrm>
          <a:prstGeom prst="rect">
            <a:avLst/>
          </a:prstGeom>
          <a:solidFill>
            <a:srgbClr val="FF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2</a:t>
            </a:r>
          </a:p>
        </p:txBody>
      </p:sp>
      <p:sp>
        <p:nvSpPr>
          <p:cNvPr id="12297" name="Rectangle 7">
            <a:extLst>
              <a:ext uri="{FF2B5EF4-FFF2-40B4-BE49-F238E27FC236}">
                <a16:creationId xmlns:a16="http://schemas.microsoft.com/office/drawing/2014/main" id="{6EE8C8C3-F3F5-4C2E-AC2A-89FBD11B6587}"/>
              </a:ext>
            </a:extLst>
          </p:cNvPr>
          <p:cNvSpPr>
            <a:spLocks noChangeArrowheads="1"/>
          </p:cNvSpPr>
          <p:nvPr/>
        </p:nvSpPr>
        <p:spPr bwMode="auto">
          <a:xfrm>
            <a:off x="3810000" y="3810000"/>
            <a:ext cx="1219200" cy="1143000"/>
          </a:xfrm>
          <a:prstGeom prst="rect">
            <a:avLst/>
          </a:prstGeom>
          <a:solidFill>
            <a:srgbClr val="00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4</a:t>
            </a:r>
          </a:p>
        </p:txBody>
      </p:sp>
      <p:grpSp>
        <p:nvGrpSpPr>
          <p:cNvPr id="12298" name="Group 8">
            <a:extLst>
              <a:ext uri="{FF2B5EF4-FFF2-40B4-BE49-F238E27FC236}">
                <a16:creationId xmlns:a16="http://schemas.microsoft.com/office/drawing/2014/main" id="{B1B23394-C6E6-4B9A-9D43-8BC33046DD05}"/>
              </a:ext>
            </a:extLst>
          </p:cNvPr>
          <p:cNvGrpSpPr>
            <a:grpSpLocks/>
          </p:cNvGrpSpPr>
          <p:nvPr/>
        </p:nvGrpSpPr>
        <p:grpSpPr bwMode="auto">
          <a:xfrm>
            <a:off x="8001000" y="1295400"/>
            <a:ext cx="2286000" cy="4800600"/>
            <a:chOff x="3888" y="1056"/>
            <a:chExt cx="720" cy="2496"/>
          </a:xfrm>
        </p:grpSpPr>
        <p:grpSp>
          <p:nvGrpSpPr>
            <p:cNvPr id="12310" name="Group 9">
              <a:extLst>
                <a:ext uri="{FF2B5EF4-FFF2-40B4-BE49-F238E27FC236}">
                  <a16:creationId xmlns:a16="http://schemas.microsoft.com/office/drawing/2014/main" id="{D928669F-ABA2-4E2B-A974-E0AE783B2E79}"/>
                </a:ext>
              </a:extLst>
            </p:cNvPr>
            <p:cNvGrpSpPr>
              <a:grpSpLocks/>
            </p:cNvGrpSpPr>
            <p:nvPr/>
          </p:nvGrpSpPr>
          <p:grpSpPr bwMode="auto">
            <a:xfrm>
              <a:off x="3888" y="1056"/>
              <a:ext cx="720" cy="672"/>
              <a:chOff x="3888" y="1056"/>
              <a:chExt cx="720" cy="672"/>
            </a:xfrm>
          </p:grpSpPr>
          <p:sp>
            <p:nvSpPr>
              <p:cNvPr id="12321" name="Rectangle 10">
                <a:extLst>
                  <a:ext uri="{FF2B5EF4-FFF2-40B4-BE49-F238E27FC236}">
                    <a16:creationId xmlns:a16="http://schemas.microsoft.com/office/drawing/2014/main" id="{66C56FAE-989E-4B3A-8E8D-AB5B71318E76}"/>
                  </a:ext>
                </a:extLst>
              </p:cNvPr>
              <p:cNvSpPr>
                <a:spLocks noChangeArrowheads="1"/>
              </p:cNvSpPr>
              <p:nvPr/>
            </p:nvSpPr>
            <p:spPr bwMode="auto">
              <a:xfrm>
                <a:off x="3888" y="1056"/>
                <a:ext cx="720" cy="672"/>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2322" name="Line 11">
                <a:extLst>
                  <a:ext uri="{FF2B5EF4-FFF2-40B4-BE49-F238E27FC236}">
                    <a16:creationId xmlns:a16="http://schemas.microsoft.com/office/drawing/2014/main" id="{6249FF29-2178-4E2E-972D-798E8A203C08}"/>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11" name="Group 12">
              <a:extLst>
                <a:ext uri="{FF2B5EF4-FFF2-40B4-BE49-F238E27FC236}">
                  <a16:creationId xmlns:a16="http://schemas.microsoft.com/office/drawing/2014/main" id="{9E79B2D5-9284-4B8B-A642-7F3D5F540C0B}"/>
                </a:ext>
              </a:extLst>
            </p:cNvPr>
            <p:cNvGrpSpPr>
              <a:grpSpLocks/>
            </p:cNvGrpSpPr>
            <p:nvPr/>
          </p:nvGrpSpPr>
          <p:grpSpPr bwMode="auto">
            <a:xfrm>
              <a:off x="3888" y="1728"/>
              <a:ext cx="720" cy="672"/>
              <a:chOff x="3888" y="1056"/>
              <a:chExt cx="720" cy="672"/>
            </a:xfrm>
          </p:grpSpPr>
          <p:sp>
            <p:nvSpPr>
              <p:cNvPr id="12319" name="Rectangle 13">
                <a:extLst>
                  <a:ext uri="{FF2B5EF4-FFF2-40B4-BE49-F238E27FC236}">
                    <a16:creationId xmlns:a16="http://schemas.microsoft.com/office/drawing/2014/main" id="{20D7EB6D-8614-45F7-BF12-B305B65C91C0}"/>
                  </a:ext>
                </a:extLst>
              </p:cNvPr>
              <p:cNvSpPr>
                <a:spLocks noChangeArrowheads="1"/>
              </p:cNvSpPr>
              <p:nvPr/>
            </p:nvSpPr>
            <p:spPr bwMode="auto">
              <a:xfrm>
                <a:off x="3888" y="1056"/>
                <a:ext cx="720" cy="672"/>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2320" name="Line 14">
                <a:extLst>
                  <a:ext uri="{FF2B5EF4-FFF2-40B4-BE49-F238E27FC236}">
                    <a16:creationId xmlns:a16="http://schemas.microsoft.com/office/drawing/2014/main" id="{DDA11D39-3659-4720-9455-378A2028661F}"/>
                  </a:ext>
                </a:extLst>
              </p:cNvPr>
              <p:cNvSpPr>
                <a:spLocks noChangeShapeType="1"/>
              </p:cNvSpPr>
              <p:nvPr/>
            </p:nvSpPr>
            <p:spPr bwMode="auto">
              <a:xfrm>
                <a:off x="3888" y="1392"/>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12" name="Text Box 15">
              <a:extLst>
                <a:ext uri="{FF2B5EF4-FFF2-40B4-BE49-F238E27FC236}">
                  <a16:creationId xmlns:a16="http://schemas.microsoft.com/office/drawing/2014/main" id="{1065B7E2-6FAD-42DA-909C-FE14E06750E6}"/>
                </a:ext>
              </a:extLst>
            </p:cNvPr>
            <p:cNvSpPr txBox="1">
              <a:spLocks noChangeArrowheads="1"/>
            </p:cNvSpPr>
            <p:nvPr/>
          </p:nvSpPr>
          <p:spPr bwMode="auto">
            <a:xfrm>
              <a:off x="4173" y="1143"/>
              <a:ext cx="103" cy="208"/>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sz="2000">
                  <a:latin typeface="Helvetica" panose="020B0604020202020204" pitchFamily="34" charset="0"/>
                </a:rPr>
                <a:t>1</a:t>
              </a:r>
            </a:p>
          </p:txBody>
        </p:sp>
        <p:sp>
          <p:nvSpPr>
            <p:cNvPr id="12313" name="Text Box 16">
              <a:extLst>
                <a:ext uri="{FF2B5EF4-FFF2-40B4-BE49-F238E27FC236}">
                  <a16:creationId xmlns:a16="http://schemas.microsoft.com/office/drawing/2014/main" id="{3BD85679-4E27-4190-BBCF-895B016F63BB}"/>
                </a:ext>
              </a:extLst>
            </p:cNvPr>
            <p:cNvSpPr txBox="1">
              <a:spLocks noChangeArrowheads="1"/>
            </p:cNvSpPr>
            <p:nvPr/>
          </p:nvSpPr>
          <p:spPr bwMode="auto">
            <a:xfrm>
              <a:off x="4174" y="1451"/>
              <a:ext cx="103" cy="208"/>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sz="2000">
                  <a:latin typeface="Helvetica" panose="020B0604020202020204" pitchFamily="34" charset="0"/>
                </a:rPr>
                <a:t>4</a:t>
              </a:r>
            </a:p>
          </p:txBody>
        </p:sp>
        <p:sp>
          <p:nvSpPr>
            <p:cNvPr id="12314" name="Rectangle 17">
              <a:extLst>
                <a:ext uri="{FF2B5EF4-FFF2-40B4-BE49-F238E27FC236}">
                  <a16:creationId xmlns:a16="http://schemas.microsoft.com/office/drawing/2014/main" id="{9F8963D4-5919-4DFF-B6BB-B8BCB676C771}"/>
                </a:ext>
              </a:extLst>
            </p:cNvPr>
            <p:cNvSpPr>
              <a:spLocks noChangeArrowheads="1"/>
            </p:cNvSpPr>
            <p:nvPr/>
          </p:nvSpPr>
          <p:spPr bwMode="auto">
            <a:xfrm>
              <a:off x="3888" y="2400"/>
              <a:ext cx="720" cy="912"/>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2315" name="Rectangle 18">
              <a:extLst>
                <a:ext uri="{FF2B5EF4-FFF2-40B4-BE49-F238E27FC236}">
                  <a16:creationId xmlns:a16="http://schemas.microsoft.com/office/drawing/2014/main" id="{34011911-48D3-4393-AC83-3E8406F28459}"/>
                </a:ext>
              </a:extLst>
            </p:cNvPr>
            <p:cNvSpPr>
              <a:spLocks noChangeArrowheads="1"/>
            </p:cNvSpPr>
            <p:nvPr/>
          </p:nvSpPr>
          <p:spPr bwMode="auto">
            <a:xfrm>
              <a:off x="3888" y="3312"/>
              <a:ext cx="720"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2316" name="Line 19">
              <a:extLst>
                <a:ext uri="{FF2B5EF4-FFF2-40B4-BE49-F238E27FC236}">
                  <a16:creationId xmlns:a16="http://schemas.microsoft.com/office/drawing/2014/main" id="{C96EF414-2927-4C6A-8BB0-CAB6C53F7B5D}"/>
                </a:ext>
              </a:extLst>
            </p:cNvPr>
            <p:cNvSpPr>
              <a:spLocks noChangeShapeType="1"/>
            </p:cNvSpPr>
            <p:nvPr/>
          </p:nvSpPr>
          <p:spPr bwMode="auto">
            <a:xfrm>
              <a:off x="3888" y="2640"/>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Text Box 20">
              <a:extLst>
                <a:ext uri="{FF2B5EF4-FFF2-40B4-BE49-F238E27FC236}">
                  <a16:creationId xmlns:a16="http://schemas.microsoft.com/office/drawing/2014/main" id="{83FE243D-A4A4-4CAB-8290-56822528C63E}"/>
                </a:ext>
              </a:extLst>
            </p:cNvPr>
            <p:cNvSpPr txBox="1">
              <a:spLocks noChangeArrowheads="1"/>
            </p:cNvSpPr>
            <p:nvPr/>
          </p:nvSpPr>
          <p:spPr bwMode="auto">
            <a:xfrm>
              <a:off x="4174" y="2440"/>
              <a:ext cx="103" cy="208"/>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sz="2000">
                  <a:latin typeface="Helvetica" panose="020B0604020202020204" pitchFamily="34" charset="0"/>
                </a:rPr>
                <a:t>2</a:t>
              </a:r>
            </a:p>
          </p:txBody>
        </p:sp>
        <p:sp>
          <p:nvSpPr>
            <p:cNvPr id="12318" name="Text Box 21">
              <a:extLst>
                <a:ext uri="{FF2B5EF4-FFF2-40B4-BE49-F238E27FC236}">
                  <a16:creationId xmlns:a16="http://schemas.microsoft.com/office/drawing/2014/main" id="{7C3FE154-BEF1-4A48-B662-99D4C4B0720B}"/>
                </a:ext>
              </a:extLst>
            </p:cNvPr>
            <p:cNvSpPr txBox="1">
              <a:spLocks noChangeArrowheads="1"/>
            </p:cNvSpPr>
            <p:nvPr/>
          </p:nvSpPr>
          <p:spPr bwMode="auto">
            <a:xfrm>
              <a:off x="4174" y="2901"/>
              <a:ext cx="103" cy="208"/>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sz="2000">
                  <a:latin typeface="Helvetica" panose="020B0604020202020204" pitchFamily="34" charset="0"/>
                </a:rPr>
                <a:t>3</a:t>
              </a:r>
            </a:p>
          </p:txBody>
        </p:sp>
      </p:grpSp>
      <p:sp>
        <p:nvSpPr>
          <p:cNvPr id="12299" name="Text Box 22">
            <a:extLst>
              <a:ext uri="{FF2B5EF4-FFF2-40B4-BE49-F238E27FC236}">
                <a16:creationId xmlns:a16="http://schemas.microsoft.com/office/drawing/2014/main" id="{B49294C3-97E2-41AA-A132-19365B1B8B50}"/>
              </a:ext>
            </a:extLst>
          </p:cNvPr>
          <p:cNvSpPr txBox="1">
            <a:spLocks noChangeArrowheads="1"/>
          </p:cNvSpPr>
          <p:nvPr/>
        </p:nvSpPr>
        <p:spPr bwMode="auto">
          <a:xfrm>
            <a:off x="2133600" y="6224589"/>
            <a:ext cx="312420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a:latin typeface="Helvetica" panose="020B0604020202020204" pitchFamily="34" charset="0"/>
              </a:rPr>
              <a:t>logical memory </a:t>
            </a:r>
          </a:p>
        </p:txBody>
      </p:sp>
      <p:sp>
        <p:nvSpPr>
          <p:cNvPr id="12300" name="Text Box 23">
            <a:extLst>
              <a:ext uri="{FF2B5EF4-FFF2-40B4-BE49-F238E27FC236}">
                <a16:creationId xmlns:a16="http://schemas.microsoft.com/office/drawing/2014/main" id="{75154DB5-3FA7-4B8C-86C1-3DF493D89097}"/>
              </a:ext>
            </a:extLst>
          </p:cNvPr>
          <p:cNvSpPr txBox="1">
            <a:spLocks noChangeArrowheads="1"/>
          </p:cNvSpPr>
          <p:nvPr/>
        </p:nvSpPr>
        <p:spPr bwMode="auto">
          <a:xfrm>
            <a:off x="6934202" y="6257619"/>
            <a:ext cx="3228975"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dirty="0">
                <a:latin typeface="Helvetica" panose="020B0604020202020204" pitchFamily="34" charset="0"/>
              </a:rPr>
              <a:t>physical memory</a:t>
            </a:r>
          </a:p>
        </p:txBody>
      </p:sp>
      <p:sp>
        <p:nvSpPr>
          <p:cNvPr id="12301" name="Rectangle 24">
            <a:extLst>
              <a:ext uri="{FF2B5EF4-FFF2-40B4-BE49-F238E27FC236}">
                <a16:creationId xmlns:a16="http://schemas.microsoft.com/office/drawing/2014/main" id="{FA8ECF0B-04B5-487D-A0EF-4403BC8F1F73}"/>
              </a:ext>
            </a:extLst>
          </p:cNvPr>
          <p:cNvSpPr>
            <a:spLocks noChangeArrowheads="1"/>
          </p:cNvSpPr>
          <p:nvPr/>
        </p:nvSpPr>
        <p:spPr bwMode="auto">
          <a:xfrm>
            <a:off x="8001000" y="1295400"/>
            <a:ext cx="2286000" cy="6096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1</a:t>
            </a:r>
          </a:p>
        </p:txBody>
      </p:sp>
      <p:sp>
        <p:nvSpPr>
          <p:cNvPr id="12302" name="Rectangle 25">
            <a:extLst>
              <a:ext uri="{FF2B5EF4-FFF2-40B4-BE49-F238E27FC236}">
                <a16:creationId xmlns:a16="http://schemas.microsoft.com/office/drawing/2014/main" id="{4F344BDD-B382-49BB-88C0-016F851B4668}"/>
              </a:ext>
            </a:extLst>
          </p:cNvPr>
          <p:cNvSpPr>
            <a:spLocks noChangeArrowheads="1"/>
          </p:cNvSpPr>
          <p:nvPr/>
        </p:nvSpPr>
        <p:spPr bwMode="auto">
          <a:xfrm>
            <a:off x="8001000" y="1905000"/>
            <a:ext cx="2286000" cy="838200"/>
          </a:xfrm>
          <a:prstGeom prst="rect">
            <a:avLst/>
          </a:prstGeom>
          <a:solidFill>
            <a:srgbClr val="00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4</a:t>
            </a:r>
          </a:p>
        </p:txBody>
      </p:sp>
      <p:sp>
        <p:nvSpPr>
          <p:cNvPr id="12303" name="Rectangle 26">
            <a:extLst>
              <a:ext uri="{FF2B5EF4-FFF2-40B4-BE49-F238E27FC236}">
                <a16:creationId xmlns:a16="http://schemas.microsoft.com/office/drawing/2014/main" id="{DF8A4A22-F87B-4192-8B47-023E5E73381D}"/>
              </a:ext>
            </a:extLst>
          </p:cNvPr>
          <p:cNvSpPr>
            <a:spLocks noChangeArrowheads="1"/>
          </p:cNvSpPr>
          <p:nvPr/>
        </p:nvSpPr>
        <p:spPr bwMode="auto">
          <a:xfrm>
            <a:off x="8001000" y="3886200"/>
            <a:ext cx="2286000" cy="457200"/>
          </a:xfrm>
          <a:prstGeom prst="rect">
            <a:avLst/>
          </a:prstGeom>
          <a:solidFill>
            <a:srgbClr val="FF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2</a:t>
            </a:r>
          </a:p>
        </p:txBody>
      </p:sp>
      <p:sp>
        <p:nvSpPr>
          <p:cNvPr id="12304" name="Rectangle 27">
            <a:extLst>
              <a:ext uri="{FF2B5EF4-FFF2-40B4-BE49-F238E27FC236}">
                <a16:creationId xmlns:a16="http://schemas.microsoft.com/office/drawing/2014/main" id="{80D3C0C8-289C-4603-82F0-4F145A09B87D}"/>
              </a:ext>
            </a:extLst>
          </p:cNvPr>
          <p:cNvSpPr>
            <a:spLocks noChangeArrowheads="1"/>
          </p:cNvSpPr>
          <p:nvPr/>
        </p:nvSpPr>
        <p:spPr bwMode="auto">
          <a:xfrm>
            <a:off x="8001000" y="4343400"/>
            <a:ext cx="2286000" cy="1295400"/>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3</a:t>
            </a:r>
          </a:p>
        </p:txBody>
      </p:sp>
      <p:sp>
        <p:nvSpPr>
          <p:cNvPr id="12305" name="Rectangle 28">
            <a:extLst>
              <a:ext uri="{FF2B5EF4-FFF2-40B4-BE49-F238E27FC236}">
                <a16:creationId xmlns:a16="http://schemas.microsoft.com/office/drawing/2014/main" id="{A680CB02-28AA-47DC-A4CA-33C8212DCE69}"/>
              </a:ext>
            </a:extLst>
          </p:cNvPr>
          <p:cNvSpPr>
            <a:spLocks noChangeArrowheads="1"/>
          </p:cNvSpPr>
          <p:nvPr/>
        </p:nvSpPr>
        <p:spPr bwMode="auto">
          <a:xfrm>
            <a:off x="2667000" y="5181600"/>
            <a:ext cx="1905000" cy="457200"/>
          </a:xfrm>
          <a:prstGeom prst="rect">
            <a:avLst/>
          </a:prstGeom>
          <a:solidFill>
            <a:srgbClr val="00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5</a:t>
            </a:r>
          </a:p>
        </p:txBody>
      </p:sp>
      <p:sp>
        <p:nvSpPr>
          <p:cNvPr id="12306" name="Rectangle 29">
            <a:extLst>
              <a:ext uri="{FF2B5EF4-FFF2-40B4-BE49-F238E27FC236}">
                <a16:creationId xmlns:a16="http://schemas.microsoft.com/office/drawing/2014/main" id="{0D9EC209-C388-4C9C-A900-6163B329B20E}"/>
              </a:ext>
            </a:extLst>
          </p:cNvPr>
          <p:cNvSpPr>
            <a:spLocks noChangeArrowheads="1"/>
          </p:cNvSpPr>
          <p:nvPr/>
        </p:nvSpPr>
        <p:spPr bwMode="auto">
          <a:xfrm>
            <a:off x="8001000" y="3048000"/>
            <a:ext cx="2286000" cy="381000"/>
          </a:xfrm>
          <a:prstGeom prst="rect">
            <a:avLst/>
          </a:prstGeom>
          <a:solidFill>
            <a:srgbClr val="006600">
              <a:alpha val="9882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r>
              <a:rPr lang="en-US" altLang="en-US" sz="2400">
                <a:latin typeface="Helvetica" panose="020B0604020202020204" pitchFamily="34" charset="0"/>
              </a:rPr>
              <a:t>5</a:t>
            </a:r>
          </a:p>
        </p:txBody>
      </p:sp>
      <p:sp>
        <p:nvSpPr>
          <p:cNvPr id="12307" name="Rectangle 30">
            <a:extLst>
              <a:ext uri="{FF2B5EF4-FFF2-40B4-BE49-F238E27FC236}">
                <a16:creationId xmlns:a16="http://schemas.microsoft.com/office/drawing/2014/main" id="{B8463903-FE5D-4AFC-BA44-F292BFF70895}"/>
              </a:ext>
            </a:extLst>
          </p:cNvPr>
          <p:cNvSpPr>
            <a:spLocks noChangeArrowheads="1"/>
          </p:cNvSpPr>
          <p:nvPr/>
        </p:nvSpPr>
        <p:spPr bwMode="auto">
          <a:xfrm>
            <a:off x="6019800" y="2667000"/>
            <a:ext cx="1295400" cy="18288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2308" name="Text Box 31">
            <a:extLst>
              <a:ext uri="{FF2B5EF4-FFF2-40B4-BE49-F238E27FC236}">
                <a16:creationId xmlns:a16="http://schemas.microsoft.com/office/drawing/2014/main" id="{C8659F09-B817-4785-8F3C-31308FA355DE}"/>
              </a:ext>
            </a:extLst>
          </p:cNvPr>
          <p:cNvSpPr txBox="1">
            <a:spLocks noChangeArrowheads="1"/>
          </p:cNvSpPr>
          <p:nvPr/>
        </p:nvSpPr>
        <p:spPr bwMode="auto">
          <a:xfrm>
            <a:off x="5791200" y="4495800"/>
            <a:ext cx="1752600"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r>
              <a:rPr lang="en-US" altLang="en-US">
                <a:latin typeface="Helvetica" panose="020B0604020202020204" pitchFamily="34" charset="0"/>
              </a:rPr>
              <a:t>segment table</a:t>
            </a:r>
          </a:p>
        </p:txBody>
      </p:sp>
      <p:sp>
        <p:nvSpPr>
          <p:cNvPr id="12309" name="Rectangle 32">
            <a:extLst>
              <a:ext uri="{FF2B5EF4-FFF2-40B4-BE49-F238E27FC236}">
                <a16:creationId xmlns:a16="http://schemas.microsoft.com/office/drawing/2014/main" id="{77E8F0CD-3811-4CA1-8830-EA89AF13191F}"/>
              </a:ext>
            </a:extLst>
          </p:cNvPr>
          <p:cNvSpPr>
            <a:spLocks noChangeArrowheads="1"/>
          </p:cNvSpPr>
          <p:nvPr/>
        </p:nvSpPr>
        <p:spPr bwMode="auto">
          <a:xfrm>
            <a:off x="8001000" y="1295400"/>
            <a:ext cx="2286000" cy="4800600"/>
          </a:xfrm>
          <a:prstGeom prst="rect">
            <a:avLst/>
          </a:prstGeom>
          <a:noFill/>
          <a:ln w="571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F32127E2-9D81-49A2-8464-C0CCC7B36153}"/>
              </a:ext>
            </a:extLst>
          </p:cNvPr>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a:t>
            </a:r>
          </a:p>
        </p:txBody>
      </p:sp>
      <p:sp>
        <p:nvSpPr>
          <p:cNvPr id="13317" name="Rectangle 25">
            <a:extLst>
              <a:ext uri="{FF2B5EF4-FFF2-40B4-BE49-F238E27FC236}">
                <a16:creationId xmlns:a16="http://schemas.microsoft.com/office/drawing/2014/main" id="{8904E223-E3FF-44C1-A4A2-A1058671DD5F}"/>
              </a:ext>
            </a:extLst>
          </p:cNvPr>
          <p:cNvSpPr>
            <a:spLocks noGrp="1" noChangeArrowheads="1"/>
          </p:cNvSpPr>
          <p:nvPr>
            <p:ph type="body" idx="1"/>
          </p:nvPr>
        </p:nvSpPr>
        <p:spPr>
          <a:xfrm>
            <a:off x="1981200" y="1371600"/>
            <a:ext cx="8305800" cy="5257800"/>
          </a:xfrm>
          <a:noFill/>
        </p:spPr>
        <p:txBody>
          <a:bodyPr/>
          <a:lstStyle/>
          <a:p>
            <a:pPr>
              <a:buClr>
                <a:srgbClr val="FFFF66"/>
              </a:buClr>
              <a:buFont typeface="Wingdings" panose="05000000000000000000" pitchFamily="2" charset="2"/>
              <a:buChar char="§"/>
              <a:tabLst>
                <a:tab pos="1833563" algn="l"/>
              </a:tabLst>
            </a:pPr>
            <a:r>
              <a:rPr lang="en-US" altLang="en-US" sz="4400" b="1" u="sng">
                <a:solidFill>
                  <a:schemeClr val="tx1"/>
                </a:solidFill>
              </a:rPr>
              <a:t>Logical address</a:t>
            </a:r>
            <a:r>
              <a:rPr lang="en-US" altLang="en-US" sz="4400">
                <a:solidFill>
                  <a:schemeClr val="tx1"/>
                </a:solidFill>
              </a:rPr>
              <a:t> consists of a two tuple:</a:t>
            </a:r>
          </a:p>
          <a:p>
            <a:pPr>
              <a:buClr>
                <a:srgbClr val="FFFF66"/>
              </a:buClr>
              <a:buNone/>
              <a:tabLst>
                <a:tab pos="1833563" algn="l"/>
              </a:tabLst>
            </a:pPr>
            <a:r>
              <a:rPr lang="en-US" altLang="en-US" sz="4400">
                <a:solidFill>
                  <a:schemeClr val="tx1"/>
                </a:solidFill>
              </a:rPr>
              <a:t>	   &lt;segment-number, offset&gt;</a:t>
            </a:r>
          </a:p>
          <a:p>
            <a:pPr>
              <a:buClr>
                <a:srgbClr val="FFFF66"/>
              </a:buClr>
              <a:buFont typeface="Wingdings" panose="05000000000000000000" pitchFamily="2" charset="2"/>
              <a:buChar char="§"/>
              <a:tabLst>
                <a:tab pos="1833563" algn="l"/>
              </a:tabLst>
            </a:pPr>
            <a:r>
              <a:rPr lang="en-US" altLang="en-US" sz="4400" b="1" u="sng">
                <a:solidFill>
                  <a:schemeClr val="tx1"/>
                </a:solidFill>
              </a:rPr>
              <a:t>Segment table</a:t>
            </a:r>
            <a:r>
              <a:rPr lang="en-US" altLang="en-US" sz="4400">
                <a:solidFill>
                  <a:schemeClr val="tx1"/>
                </a:solidFill>
              </a:rPr>
              <a:t> – maps two-dimensional logical addresses to physical addresses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4CAAF15-A8F4-4E21-B6B9-4BAF9E6C24E2}"/>
              </a:ext>
            </a:extLst>
          </p:cNvPr>
          <p:cNvSpPr>
            <a:spLocks noChangeArrowheads="1"/>
          </p:cNvSpPr>
          <p:nvPr/>
        </p:nvSpPr>
        <p:spPr bwMode="auto">
          <a:xfrm>
            <a:off x="1981200" y="1371600"/>
            <a:ext cx="8305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750"/>
              </a:spcBef>
              <a:buClr>
                <a:srgbClr val="FFFF66"/>
              </a:buClr>
              <a:buFont typeface="Wingdings" panose="05000000000000000000" pitchFamily="2" charset="2"/>
              <a:buChar char=""/>
            </a:pPr>
            <a:r>
              <a:rPr lang="en-US" altLang="en-US" sz="4400" dirty="0">
                <a:solidFill>
                  <a:schemeClr val="tx1"/>
                </a:solidFill>
              </a:rPr>
              <a:t>Binding instructions and data to memory addresses</a:t>
            </a:r>
          </a:p>
          <a:p>
            <a:pPr>
              <a:spcBef>
                <a:spcPts val="2750"/>
              </a:spcBef>
              <a:buClr>
                <a:srgbClr val="FFFF66"/>
              </a:buClr>
              <a:buFont typeface="Wingdings" panose="05000000000000000000" pitchFamily="2" charset="2"/>
              <a:buChar char=""/>
            </a:pPr>
            <a:r>
              <a:rPr lang="en-US" altLang="en-US" sz="4400" dirty="0">
                <a:solidFill>
                  <a:schemeClr val="tx1"/>
                </a:solidFill>
              </a:rPr>
              <a:t>Compile time</a:t>
            </a:r>
          </a:p>
          <a:p>
            <a:pPr>
              <a:spcBef>
                <a:spcPts val="2750"/>
              </a:spcBef>
              <a:buClr>
                <a:srgbClr val="FFFF66"/>
              </a:buClr>
              <a:buFont typeface="Wingdings" panose="05000000000000000000" pitchFamily="2" charset="2"/>
              <a:buChar char=""/>
            </a:pPr>
            <a:r>
              <a:rPr lang="en-US" altLang="en-US" sz="4400" dirty="0">
                <a:solidFill>
                  <a:schemeClr val="tx1"/>
                </a:solidFill>
              </a:rPr>
              <a:t>Load time</a:t>
            </a:r>
          </a:p>
          <a:p>
            <a:pPr>
              <a:spcBef>
                <a:spcPts val="2750"/>
              </a:spcBef>
              <a:buClr>
                <a:srgbClr val="FFFF66"/>
              </a:buClr>
              <a:buFont typeface="Wingdings" panose="05000000000000000000" pitchFamily="2" charset="2"/>
              <a:buChar char=""/>
            </a:pPr>
            <a:r>
              <a:rPr lang="en-US" altLang="en-US" sz="4400" dirty="0">
                <a:solidFill>
                  <a:schemeClr val="tx1"/>
                </a:solidFill>
              </a:rPr>
              <a:t>Execution time</a:t>
            </a:r>
          </a:p>
        </p:txBody>
      </p:sp>
      <p:sp>
        <p:nvSpPr>
          <p:cNvPr id="11266" name="Rectangle 2">
            <a:extLst>
              <a:ext uri="{FF2B5EF4-FFF2-40B4-BE49-F238E27FC236}">
                <a16:creationId xmlns:a16="http://schemas.microsoft.com/office/drawing/2014/main" id="{98B05E8E-5AD5-47DE-A1C6-915CA33322A0}"/>
              </a:ext>
            </a:extLst>
          </p:cNvPr>
          <p:cNvSpPr>
            <a:spLocks noChangeArrowheads="1"/>
          </p:cNvSpPr>
          <p:nvPr/>
        </p:nvSpPr>
        <p:spPr bwMode="auto">
          <a:xfrm>
            <a:off x="1905000" y="228600"/>
            <a:ext cx="845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700" dirty="0">
                <a:solidFill>
                  <a:schemeClr val="tx1"/>
                </a:solidFill>
                <a:latin typeface="Arial Black" panose="020B0A04020102020204" pitchFamily="34" charset="0"/>
                <a:cs typeface="新細明體" panose="02020500000000000000" pitchFamily="18" charset="-120"/>
              </a:rPr>
              <a:t>A</a:t>
            </a:r>
            <a:r>
              <a:rPr lang="en-US" altLang="en-US" sz="5600" dirty="0">
                <a:solidFill>
                  <a:schemeClr val="tx1"/>
                </a:solidFill>
                <a:latin typeface="Arial Black" panose="020B0A04020102020204" pitchFamily="34" charset="0"/>
                <a:cs typeface="新細明體" panose="02020500000000000000" pitchFamily="18" charset="-120"/>
              </a:rPr>
              <a:t>ddress Binding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2A95252E-67EC-4FE9-BF05-01B3843F7452}"/>
              </a:ext>
            </a:extLst>
          </p:cNvPr>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a:t>
            </a:r>
          </a:p>
        </p:txBody>
      </p:sp>
      <p:sp>
        <p:nvSpPr>
          <p:cNvPr id="14341" name="Rectangle 3">
            <a:extLst>
              <a:ext uri="{FF2B5EF4-FFF2-40B4-BE49-F238E27FC236}">
                <a16:creationId xmlns:a16="http://schemas.microsoft.com/office/drawing/2014/main" id="{48C845B1-8991-4B9D-8651-0917010620F8}"/>
              </a:ext>
            </a:extLst>
          </p:cNvPr>
          <p:cNvSpPr>
            <a:spLocks noGrp="1" noChangeArrowheads="1"/>
          </p:cNvSpPr>
          <p:nvPr>
            <p:ph type="body" idx="1"/>
          </p:nvPr>
        </p:nvSpPr>
        <p:spPr>
          <a:xfrm>
            <a:off x="1905000" y="1371600"/>
            <a:ext cx="8382000" cy="5257800"/>
          </a:xfrm>
          <a:noFill/>
        </p:spPr>
        <p:txBody>
          <a:bodyPr/>
          <a:lstStyle/>
          <a:p>
            <a:pPr>
              <a:buClr>
                <a:srgbClr val="FFFF66"/>
              </a:buClr>
              <a:buFont typeface="Wingdings" panose="05000000000000000000" pitchFamily="2" charset="2"/>
              <a:buChar char="§"/>
              <a:tabLst>
                <a:tab pos="1833563" algn="l"/>
              </a:tabLst>
            </a:pPr>
            <a:r>
              <a:rPr lang="en-US" altLang="en-US" sz="4400" dirty="0">
                <a:solidFill>
                  <a:schemeClr val="tx1"/>
                </a:solidFill>
              </a:rPr>
              <a:t>Each segment table entry has:</a:t>
            </a:r>
          </a:p>
          <a:p>
            <a:pPr lvl="1">
              <a:buClr>
                <a:srgbClr val="FFFF66"/>
              </a:buClr>
              <a:buFont typeface="Wingdings" panose="05000000000000000000" pitchFamily="2" charset="2"/>
              <a:buChar char="§"/>
              <a:tabLst>
                <a:tab pos="1833563" algn="l"/>
              </a:tabLst>
            </a:pPr>
            <a:r>
              <a:rPr lang="en-US" altLang="en-US" sz="4400" b="1" u="sng" dirty="0">
                <a:solidFill>
                  <a:schemeClr val="tx1"/>
                </a:solidFill>
              </a:rPr>
              <a:t>base</a:t>
            </a:r>
            <a:r>
              <a:rPr lang="en-US" altLang="en-US" sz="4400" dirty="0">
                <a:solidFill>
                  <a:schemeClr val="tx1"/>
                </a:solidFill>
              </a:rPr>
              <a:t> – contains the starting physical address where the segments reside in memory.</a:t>
            </a:r>
          </a:p>
          <a:p>
            <a:pPr lvl="1">
              <a:buClr>
                <a:srgbClr val="FFFF66"/>
              </a:buClr>
              <a:buFont typeface="Wingdings" panose="05000000000000000000" pitchFamily="2" charset="2"/>
              <a:buChar char="§"/>
              <a:tabLst>
                <a:tab pos="1833563" algn="l"/>
              </a:tabLst>
            </a:pPr>
            <a:r>
              <a:rPr lang="en-US" altLang="en-US" sz="4400" b="1" u="sng" dirty="0">
                <a:solidFill>
                  <a:schemeClr val="tx1"/>
                </a:solidFill>
              </a:rPr>
              <a:t>limit</a:t>
            </a:r>
            <a:r>
              <a:rPr lang="en-US" altLang="en-US" sz="4400" dirty="0">
                <a:solidFill>
                  <a:schemeClr val="tx1"/>
                </a:solidFill>
              </a:rPr>
              <a:t> – specifies the length of the segment.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BBA0235F-FCB9-4460-9686-BDC1F84D4581}"/>
              </a:ext>
            </a:extLst>
          </p:cNvPr>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a:t>
            </a:r>
          </a:p>
        </p:txBody>
      </p:sp>
      <p:sp>
        <p:nvSpPr>
          <p:cNvPr id="15365" name="Rectangle 3">
            <a:extLst>
              <a:ext uri="{FF2B5EF4-FFF2-40B4-BE49-F238E27FC236}">
                <a16:creationId xmlns:a16="http://schemas.microsoft.com/office/drawing/2014/main" id="{7C68C74A-F070-45D1-9855-C12A10A9A32E}"/>
              </a:ext>
            </a:extLst>
          </p:cNvPr>
          <p:cNvSpPr>
            <a:spLocks noGrp="1" noChangeArrowheads="1"/>
          </p:cNvSpPr>
          <p:nvPr>
            <p:ph type="body" idx="1"/>
          </p:nvPr>
        </p:nvSpPr>
        <p:spPr>
          <a:xfrm>
            <a:off x="1752600" y="1066800"/>
            <a:ext cx="8763000" cy="5791200"/>
          </a:xfrm>
          <a:noFill/>
        </p:spPr>
        <p:txBody>
          <a:bodyPr/>
          <a:lstStyle/>
          <a:p>
            <a:pPr>
              <a:buClr>
                <a:srgbClr val="FFFF66"/>
              </a:buClr>
              <a:buFont typeface="Wingdings" panose="05000000000000000000" pitchFamily="2" charset="2"/>
              <a:buChar char="§"/>
              <a:tabLst>
                <a:tab pos="1833563" algn="l"/>
              </a:tabLst>
            </a:pPr>
            <a:r>
              <a:rPr lang="en-US" altLang="en-US" sz="4400" b="1" u="sng" dirty="0">
                <a:solidFill>
                  <a:schemeClr val="tx1"/>
                </a:solidFill>
              </a:rPr>
              <a:t>Segment-table base register</a:t>
            </a:r>
            <a:r>
              <a:rPr lang="en-US" altLang="en-US" sz="4400" dirty="0">
                <a:solidFill>
                  <a:schemeClr val="tx1"/>
                </a:solidFill>
              </a:rPr>
              <a:t> (STBR) points to the segment table’s location in memory.</a:t>
            </a:r>
          </a:p>
          <a:p>
            <a:pPr>
              <a:buClr>
                <a:srgbClr val="FFFF66"/>
              </a:buClr>
              <a:buFont typeface="Wingdings" panose="05000000000000000000" pitchFamily="2" charset="2"/>
              <a:buChar char="§"/>
              <a:tabLst>
                <a:tab pos="1833563" algn="l"/>
              </a:tabLst>
            </a:pPr>
            <a:r>
              <a:rPr lang="en-US" altLang="en-US" sz="4400" b="1" u="sng" dirty="0">
                <a:solidFill>
                  <a:schemeClr val="tx1"/>
                </a:solidFill>
              </a:rPr>
              <a:t>Segment-table length register</a:t>
            </a:r>
            <a:r>
              <a:rPr lang="en-US" altLang="en-US" sz="4400" dirty="0">
                <a:solidFill>
                  <a:schemeClr val="tx1"/>
                </a:solidFill>
              </a:rPr>
              <a:t> (STLR) indicates number of segments used by a program</a:t>
            </a:r>
          </a:p>
          <a:p>
            <a:pPr>
              <a:buClr>
                <a:srgbClr val="FFFF66"/>
              </a:buClr>
              <a:buFont typeface="Wingdings" panose="05000000000000000000" pitchFamily="2" charset="2"/>
              <a:buChar char="§"/>
              <a:tabLst>
                <a:tab pos="1833563" algn="l"/>
              </a:tabLst>
            </a:pPr>
            <a:r>
              <a:rPr lang="en-US" altLang="en-US" sz="4400" dirty="0">
                <a:solidFill>
                  <a:schemeClr val="tx1"/>
                </a:solidFill>
              </a:rPr>
              <a:t>Segment number </a:t>
            </a:r>
            <a:r>
              <a:rPr lang="en-US" altLang="en-US" sz="4400" b="1" dirty="0">
                <a:solidFill>
                  <a:schemeClr val="tx1"/>
                </a:solidFill>
              </a:rPr>
              <a:t>s</a:t>
            </a:r>
            <a:r>
              <a:rPr lang="en-US" altLang="en-US" sz="4400" dirty="0">
                <a:solidFill>
                  <a:schemeClr val="tx1"/>
                </a:solidFill>
              </a:rPr>
              <a:t> is legal if 	  		</a:t>
            </a:r>
            <a:r>
              <a:rPr lang="en-US" altLang="en-US" sz="4400" b="1" dirty="0">
                <a:solidFill>
                  <a:schemeClr val="tx1"/>
                </a:solidFill>
              </a:rPr>
              <a:t>s </a:t>
            </a:r>
            <a:r>
              <a:rPr lang="en-US" altLang="en-US" sz="4400" dirty="0">
                <a:solidFill>
                  <a:schemeClr val="tx1"/>
                </a:solidFill>
              </a:rPr>
              <a:t>&lt; STLR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C6ABEA8C-92A2-4BD1-8E63-BD06F34BCC92}"/>
              </a:ext>
            </a:extLst>
          </p:cNvPr>
          <p:cNvSpPr>
            <a:spLocks noGrp="1" noChangeArrowheads="1"/>
          </p:cNvSpPr>
          <p:nvPr>
            <p:ph type="title"/>
          </p:nvPr>
        </p:nvSpPr>
        <p:spPr>
          <a:xfrm>
            <a:off x="1981200" y="274638"/>
            <a:ext cx="8229600" cy="639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a:t>
            </a:r>
          </a:p>
        </p:txBody>
      </p:sp>
      <p:pic>
        <p:nvPicPr>
          <p:cNvPr id="16389" name="Picture 5">
            <a:extLst>
              <a:ext uri="{FF2B5EF4-FFF2-40B4-BE49-F238E27FC236}">
                <a16:creationId xmlns:a16="http://schemas.microsoft.com/office/drawing/2014/main" id="{C6D4545D-D890-4B56-82EB-BA7BD91BD5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17" t="5000" r="1584" b="4779"/>
          <a:stretch>
            <a:fillRect/>
          </a:stretch>
        </p:blipFill>
        <p:spPr>
          <a:xfrm>
            <a:off x="2362200" y="1219200"/>
            <a:ext cx="7467600" cy="5487988"/>
          </a:xfrm>
          <a:solidFill>
            <a:srgbClr val="00FF00"/>
          </a:solidFill>
          <a:ln w="57150" cmpd="thickThin">
            <a:solidFill>
              <a:schemeClr val="tx1"/>
            </a:solidFill>
            <a:miter lim="800000"/>
            <a:headEnd/>
            <a:tailEnd/>
          </a:ln>
        </p:spPr>
      </p:pic>
      <p:sp>
        <p:nvSpPr>
          <p:cNvPr id="16390" name="Rectangle 8">
            <a:extLst>
              <a:ext uri="{FF2B5EF4-FFF2-40B4-BE49-F238E27FC236}">
                <a16:creationId xmlns:a16="http://schemas.microsoft.com/office/drawing/2014/main" id="{01B8DD9A-0097-4CF4-A715-B25547BF73C8}"/>
              </a:ext>
            </a:extLst>
          </p:cNvPr>
          <p:cNvSpPr>
            <a:spLocks noChangeArrowheads="1"/>
          </p:cNvSpPr>
          <p:nvPr/>
        </p:nvSpPr>
        <p:spPr bwMode="auto">
          <a:xfrm>
            <a:off x="8229600" y="2590800"/>
            <a:ext cx="1524000" cy="3733800"/>
          </a:xfrm>
          <a:prstGeom prst="rect">
            <a:avLst/>
          </a:prstGeom>
          <a:solidFill>
            <a:srgbClr val="00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6391" name="Rectangle 9">
            <a:extLst>
              <a:ext uri="{FF2B5EF4-FFF2-40B4-BE49-F238E27FC236}">
                <a16:creationId xmlns:a16="http://schemas.microsoft.com/office/drawing/2014/main" id="{E5F6731D-1E45-444F-9747-E1BDA9C176D6}"/>
              </a:ext>
            </a:extLst>
          </p:cNvPr>
          <p:cNvSpPr>
            <a:spLocks noChangeArrowheads="1"/>
          </p:cNvSpPr>
          <p:nvPr/>
        </p:nvSpPr>
        <p:spPr bwMode="auto">
          <a:xfrm>
            <a:off x="8229600" y="4191000"/>
            <a:ext cx="1524000" cy="381000"/>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6392" name="Rectangle 10">
            <a:extLst>
              <a:ext uri="{FF2B5EF4-FFF2-40B4-BE49-F238E27FC236}">
                <a16:creationId xmlns:a16="http://schemas.microsoft.com/office/drawing/2014/main" id="{4B7FA3A5-4543-4368-9A06-E223F45D37CA}"/>
              </a:ext>
            </a:extLst>
          </p:cNvPr>
          <p:cNvSpPr>
            <a:spLocks noChangeArrowheads="1"/>
          </p:cNvSpPr>
          <p:nvPr/>
        </p:nvSpPr>
        <p:spPr bwMode="auto">
          <a:xfrm>
            <a:off x="2438400" y="2743200"/>
            <a:ext cx="990600" cy="1295400"/>
          </a:xfrm>
          <a:prstGeom prst="rect">
            <a:avLst/>
          </a:prstGeom>
          <a:solidFill>
            <a:srgbClr val="FFFF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endParaRPr lang="en-US" altLang="en-US"/>
          </a:p>
        </p:txBody>
      </p:sp>
      <p:sp>
        <p:nvSpPr>
          <p:cNvPr id="16393" name="Text Box 11">
            <a:extLst>
              <a:ext uri="{FF2B5EF4-FFF2-40B4-BE49-F238E27FC236}">
                <a16:creationId xmlns:a16="http://schemas.microsoft.com/office/drawing/2014/main" id="{08D100F4-89CD-4347-9074-6EFFBC3FCA66}"/>
              </a:ext>
            </a:extLst>
          </p:cNvPr>
          <p:cNvSpPr txBox="1">
            <a:spLocks noChangeArrowheads="1"/>
          </p:cNvSpPr>
          <p:nvPr/>
        </p:nvSpPr>
        <p:spPr bwMode="auto">
          <a:xfrm>
            <a:off x="2514600" y="3200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eaLnBrk="1" hangingPunct="1">
              <a:spcBef>
                <a:spcPct val="50000"/>
              </a:spcBef>
            </a:pPr>
            <a:r>
              <a:rPr lang="en-US" altLang="en-US" sz="2400"/>
              <a:t>CPU</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AFB8782C-8C84-42ED-981E-83BC3B4DBDDC}"/>
              </a:ext>
            </a:extLst>
          </p:cNvPr>
          <p:cNvSpPr>
            <a:spLocks noGrp="1" noChangeArrowheads="1"/>
          </p:cNvSpPr>
          <p:nvPr>
            <p:ph type="title"/>
          </p:nvPr>
        </p:nvSpPr>
        <p:spPr>
          <a:xfrm>
            <a:off x="1981200" y="274638"/>
            <a:ext cx="8229600" cy="1401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 Architecture</a:t>
            </a:r>
          </a:p>
        </p:txBody>
      </p:sp>
      <p:sp>
        <p:nvSpPr>
          <p:cNvPr id="17413" name="Rectangle 3">
            <a:extLst>
              <a:ext uri="{FF2B5EF4-FFF2-40B4-BE49-F238E27FC236}">
                <a16:creationId xmlns:a16="http://schemas.microsoft.com/office/drawing/2014/main" id="{39792F20-9FD4-4A28-97D4-E52860EED74A}"/>
              </a:ext>
            </a:extLst>
          </p:cNvPr>
          <p:cNvSpPr>
            <a:spLocks noGrp="1" noChangeArrowheads="1"/>
          </p:cNvSpPr>
          <p:nvPr>
            <p:ph type="body" idx="1"/>
          </p:nvPr>
        </p:nvSpPr>
        <p:spPr>
          <a:xfrm>
            <a:off x="1828800" y="1828800"/>
            <a:ext cx="8686800" cy="4876800"/>
          </a:xfrm>
        </p:spPr>
        <p:txBody>
          <a:bodyPr/>
          <a:lstStyle/>
          <a:p>
            <a:pPr eaLnBrk="1" hangingPunct="1">
              <a:buClr>
                <a:srgbClr val="FFFF66"/>
              </a:buClr>
              <a:buFont typeface="Wingdings" panose="05000000000000000000" pitchFamily="2" charset="2"/>
              <a:buChar char="§"/>
            </a:pPr>
            <a:r>
              <a:rPr lang="en-US" altLang="en-US" sz="4400" b="1" u="sng">
                <a:solidFill>
                  <a:schemeClr val="tx1"/>
                </a:solidFill>
              </a:rPr>
              <a:t>Relocation</a:t>
            </a:r>
          </a:p>
          <a:p>
            <a:pPr lvl="1" eaLnBrk="1" hangingPunct="1">
              <a:buClr>
                <a:srgbClr val="FFFF66"/>
              </a:buClr>
              <a:buFont typeface="Wingdings" panose="05000000000000000000" pitchFamily="2" charset="2"/>
              <a:buChar char="§"/>
            </a:pPr>
            <a:r>
              <a:rPr lang="en-US" altLang="en-US" sz="4400">
                <a:solidFill>
                  <a:schemeClr val="tx1"/>
                </a:solidFill>
              </a:rPr>
              <a:t>Dynamic</a:t>
            </a:r>
          </a:p>
          <a:p>
            <a:pPr lvl="1" eaLnBrk="1" hangingPunct="1">
              <a:buClr>
                <a:srgbClr val="FFFF66"/>
              </a:buClr>
              <a:buFont typeface="Wingdings" panose="05000000000000000000" pitchFamily="2" charset="2"/>
              <a:buChar char="§"/>
            </a:pPr>
            <a:r>
              <a:rPr lang="en-US" altLang="en-US" sz="4400">
                <a:solidFill>
                  <a:schemeClr val="tx1"/>
                </a:solidFill>
              </a:rPr>
              <a:t>By segment table </a:t>
            </a:r>
          </a:p>
          <a:p>
            <a:pPr eaLnBrk="1" hangingPunct="1">
              <a:buClr>
                <a:srgbClr val="FFFF66"/>
              </a:buClr>
              <a:buFont typeface="Wingdings" panose="05000000000000000000" pitchFamily="2" charset="2"/>
              <a:buChar char="§"/>
            </a:pPr>
            <a:r>
              <a:rPr lang="en-US" altLang="en-US" sz="4400" b="1" u="sng">
                <a:solidFill>
                  <a:schemeClr val="tx1"/>
                </a:solidFill>
              </a:rPr>
              <a:t>Sharing</a:t>
            </a:r>
          </a:p>
          <a:p>
            <a:pPr lvl="1" eaLnBrk="1" hangingPunct="1">
              <a:buClr>
                <a:srgbClr val="FFFF66"/>
              </a:buClr>
              <a:buFont typeface="Wingdings" panose="05000000000000000000" pitchFamily="2" charset="2"/>
              <a:buChar char="§"/>
            </a:pPr>
            <a:r>
              <a:rPr lang="en-US" altLang="en-US" sz="4400">
                <a:solidFill>
                  <a:schemeClr val="tx1"/>
                </a:solidFill>
              </a:rPr>
              <a:t>Shared segments</a:t>
            </a:r>
          </a:p>
          <a:p>
            <a:pPr lvl="1" eaLnBrk="1" hangingPunct="1">
              <a:buClr>
                <a:srgbClr val="FFFF66"/>
              </a:buClr>
              <a:buFont typeface="Wingdings" panose="05000000000000000000" pitchFamily="2" charset="2"/>
              <a:buChar char="§"/>
            </a:pPr>
            <a:r>
              <a:rPr lang="en-US" altLang="en-US" sz="4400">
                <a:solidFill>
                  <a:schemeClr val="tx1"/>
                </a:solidFill>
              </a:rPr>
              <a:t>Same segment number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8778F4AB-3143-4A02-A620-9B16056C1E8C}"/>
              </a:ext>
            </a:extLst>
          </p:cNvPr>
          <p:cNvSpPr>
            <a:spLocks noGrp="1" noChangeArrowheads="1"/>
          </p:cNvSpPr>
          <p:nvPr>
            <p:ph type="title"/>
          </p:nvPr>
        </p:nvSpPr>
        <p:spPr>
          <a:xfrm>
            <a:off x="1981200" y="274638"/>
            <a:ext cx="8229600" cy="1401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 Architecture</a:t>
            </a:r>
          </a:p>
        </p:txBody>
      </p:sp>
      <p:sp>
        <p:nvSpPr>
          <p:cNvPr id="18437" name="Rectangle 3">
            <a:extLst>
              <a:ext uri="{FF2B5EF4-FFF2-40B4-BE49-F238E27FC236}">
                <a16:creationId xmlns:a16="http://schemas.microsoft.com/office/drawing/2014/main" id="{394D99F3-C9CC-4CAA-A5EE-2CCA5B76315F}"/>
              </a:ext>
            </a:extLst>
          </p:cNvPr>
          <p:cNvSpPr>
            <a:spLocks noGrp="1" noChangeArrowheads="1"/>
          </p:cNvSpPr>
          <p:nvPr>
            <p:ph type="body" idx="1"/>
          </p:nvPr>
        </p:nvSpPr>
        <p:spPr>
          <a:xfrm>
            <a:off x="1981200" y="2057400"/>
            <a:ext cx="8382000" cy="4572000"/>
          </a:xfrm>
        </p:spPr>
        <p:txBody>
          <a:bodyPr/>
          <a:lstStyle/>
          <a:p>
            <a:pPr eaLnBrk="1" hangingPunct="1">
              <a:buClr>
                <a:srgbClr val="FFFF66"/>
              </a:buClr>
              <a:buFont typeface="Wingdings" panose="05000000000000000000" pitchFamily="2" charset="2"/>
              <a:buChar char="§"/>
            </a:pPr>
            <a:r>
              <a:rPr lang="en-US" altLang="en-US" sz="4400" b="1" u="sng">
                <a:solidFill>
                  <a:schemeClr val="tx1"/>
                </a:solidFill>
              </a:rPr>
              <a:t>Dynamic Storage Allocation</a:t>
            </a:r>
          </a:p>
          <a:p>
            <a:pPr lvl="1" eaLnBrk="1" hangingPunct="1">
              <a:buClr>
                <a:srgbClr val="FFFF66"/>
              </a:buClr>
              <a:buFont typeface="Wingdings" panose="05000000000000000000" pitchFamily="2" charset="2"/>
              <a:buChar char="§"/>
            </a:pPr>
            <a:r>
              <a:rPr lang="en-US" altLang="en-US" sz="4400">
                <a:solidFill>
                  <a:schemeClr val="tx1"/>
                </a:solidFill>
              </a:rPr>
              <a:t>First fit</a:t>
            </a:r>
          </a:p>
          <a:p>
            <a:pPr lvl="1" eaLnBrk="1" hangingPunct="1">
              <a:buClr>
                <a:srgbClr val="FFFF66"/>
              </a:buClr>
              <a:buFont typeface="Wingdings" panose="05000000000000000000" pitchFamily="2" charset="2"/>
              <a:buChar char="§"/>
            </a:pPr>
            <a:r>
              <a:rPr lang="en-US" altLang="en-US" sz="4400">
                <a:solidFill>
                  <a:schemeClr val="tx1"/>
                </a:solidFill>
              </a:rPr>
              <a:t>Best fit</a:t>
            </a:r>
          </a:p>
          <a:p>
            <a:pPr lvl="1" eaLnBrk="1" hangingPunct="1">
              <a:buClr>
                <a:srgbClr val="FFFF66"/>
              </a:buClr>
              <a:buFont typeface="Wingdings" panose="05000000000000000000" pitchFamily="2" charset="2"/>
              <a:buChar char="§"/>
            </a:pPr>
            <a:r>
              <a:rPr lang="en-US" altLang="en-US" sz="4400">
                <a:solidFill>
                  <a:schemeClr val="tx1"/>
                </a:solidFill>
              </a:rPr>
              <a:t>Worst fit</a:t>
            </a:r>
          </a:p>
          <a:p>
            <a:pPr lvl="1" eaLnBrk="1" hangingPunct="1">
              <a:buClr>
                <a:srgbClr val="FFFF66"/>
              </a:buClr>
              <a:buFont typeface="Wingdings" panose="05000000000000000000" pitchFamily="2" charset="2"/>
              <a:buChar char="§"/>
            </a:pPr>
            <a:r>
              <a:rPr lang="en-US" altLang="en-US" sz="4400">
                <a:solidFill>
                  <a:schemeClr val="tx1"/>
                </a:solidFill>
              </a:rPr>
              <a:t>External fragmentation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04DD663E-48E9-4622-9F48-61079272632D}"/>
              </a:ext>
            </a:extLst>
          </p:cNvPr>
          <p:cNvSpPr>
            <a:spLocks noGrp="1" noChangeArrowheads="1"/>
          </p:cNvSpPr>
          <p:nvPr>
            <p:ph type="title"/>
          </p:nvPr>
        </p:nvSpPr>
        <p:spPr>
          <a:xfrm>
            <a:off x="1981200" y="274638"/>
            <a:ext cx="8229600" cy="1401762"/>
          </a:xfrm>
        </p:spPr>
        <p:txBody>
          <a:bodyPr>
            <a:normAutofit fontScale="90000"/>
          </a:bodyPr>
          <a:lstStyle/>
          <a:p>
            <a:pPr eaLnBrk="1" hangingPunct="1"/>
            <a:r>
              <a:rPr lang="en-US" altLang="en-US" sz="5600">
                <a:solidFill>
                  <a:schemeClr val="tx1"/>
                </a:solidFill>
                <a:latin typeface="Arial Black" panose="020B0A04020102020204" pitchFamily="34" charset="0"/>
              </a:rPr>
              <a:t>Segmentation Architecture</a:t>
            </a:r>
          </a:p>
        </p:txBody>
      </p:sp>
      <p:sp>
        <p:nvSpPr>
          <p:cNvPr id="19461" name="Rectangle 3">
            <a:extLst>
              <a:ext uri="{FF2B5EF4-FFF2-40B4-BE49-F238E27FC236}">
                <a16:creationId xmlns:a16="http://schemas.microsoft.com/office/drawing/2014/main" id="{ABEDB101-B41F-43D3-9864-122FDF7DFEAC}"/>
              </a:ext>
            </a:extLst>
          </p:cNvPr>
          <p:cNvSpPr>
            <a:spLocks noGrp="1" noChangeArrowheads="1"/>
          </p:cNvSpPr>
          <p:nvPr>
            <p:ph type="body" idx="1"/>
          </p:nvPr>
        </p:nvSpPr>
        <p:spPr>
          <a:xfrm>
            <a:off x="1828800" y="1981200"/>
            <a:ext cx="8458200" cy="4648200"/>
          </a:xfrm>
        </p:spPr>
        <p:txBody>
          <a:bodyPr/>
          <a:lstStyle/>
          <a:p>
            <a:pPr eaLnBrk="1" hangingPunct="1">
              <a:buClr>
                <a:srgbClr val="FFFF66"/>
              </a:buClr>
              <a:buFont typeface="Wingdings" panose="05000000000000000000" pitchFamily="2" charset="2"/>
              <a:buChar char="§"/>
            </a:pPr>
            <a:r>
              <a:rPr lang="en-US" altLang="en-US" sz="4400" b="1" u="sng">
                <a:solidFill>
                  <a:schemeClr val="tx1"/>
                </a:solidFill>
              </a:rPr>
              <a:t>Protection</a:t>
            </a:r>
            <a:r>
              <a:rPr lang="en-US" altLang="en-US" sz="4400">
                <a:solidFill>
                  <a:schemeClr val="tx1"/>
                </a:solidFill>
              </a:rPr>
              <a:t>: Bits are associated for this purpose with each entry in segment table:</a:t>
            </a:r>
          </a:p>
          <a:p>
            <a:pPr lvl="1" eaLnBrk="1" hangingPunct="1">
              <a:buClr>
                <a:srgbClr val="FFFF66"/>
              </a:buClr>
              <a:buFont typeface="Wingdings" panose="05000000000000000000" pitchFamily="2" charset="2"/>
              <a:buChar char="§"/>
            </a:pPr>
            <a:r>
              <a:rPr lang="en-US" altLang="en-US" sz="4400" u="sng">
                <a:solidFill>
                  <a:schemeClr val="tx1"/>
                </a:solidFill>
              </a:rPr>
              <a:t>Validation</a:t>
            </a:r>
            <a:r>
              <a:rPr lang="en-US" altLang="en-US" sz="4400">
                <a:solidFill>
                  <a:schemeClr val="tx1"/>
                </a:solidFill>
              </a:rPr>
              <a:t> bit = 0 </a:t>
            </a:r>
            <a:r>
              <a:rPr lang="en-US" altLang="en-US" sz="4400">
                <a:solidFill>
                  <a:schemeClr val="tx1"/>
                </a:solidFill>
                <a:sym typeface="Symbol" panose="05050102010706020507" pitchFamily="18" charset="2"/>
              </a:rPr>
              <a:t> illegal segment</a:t>
            </a:r>
          </a:p>
          <a:p>
            <a:pPr lvl="1" eaLnBrk="1" hangingPunct="1">
              <a:buClr>
                <a:srgbClr val="FFFF66"/>
              </a:buClr>
              <a:buFont typeface="Wingdings" panose="05000000000000000000" pitchFamily="2" charset="2"/>
              <a:buChar char="§"/>
            </a:pPr>
            <a:r>
              <a:rPr lang="en-US" altLang="en-US" sz="4400" u="sng">
                <a:solidFill>
                  <a:schemeClr val="tx1"/>
                </a:solidFill>
                <a:sym typeface="Symbol" panose="05050102010706020507" pitchFamily="18" charset="2"/>
              </a:rPr>
              <a:t>Read</a:t>
            </a:r>
            <a:r>
              <a:rPr lang="en-US" altLang="en-US" sz="4400">
                <a:solidFill>
                  <a:schemeClr val="tx1"/>
                </a:solidFill>
                <a:sym typeface="Symbol" panose="05050102010706020507" pitchFamily="18" charset="2"/>
              </a:rPr>
              <a:t>, </a:t>
            </a:r>
            <a:r>
              <a:rPr lang="en-US" altLang="en-US" sz="4400" u="sng">
                <a:solidFill>
                  <a:schemeClr val="tx1"/>
                </a:solidFill>
                <a:sym typeface="Symbol" panose="05050102010706020507" pitchFamily="18" charset="2"/>
              </a:rPr>
              <a:t>write</a:t>
            </a:r>
            <a:r>
              <a:rPr lang="en-US" altLang="en-US" sz="4400">
                <a:solidFill>
                  <a:schemeClr val="tx1"/>
                </a:solidFill>
                <a:sym typeface="Symbol" panose="05050102010706020507" pitchFamily="18" charset="2"/>
              </a:rPr>
              <a:t>, </a:t>
            </a:r>
            <a:r>
              <a:rPr lang="en-US" altLang="en-US" sz="4400" u="sng">
                <a:solidFill>
                  <a:schemeClr val="tx1"/>
                </a:solidFill>
                <a:sym typeface="Symbol" panose="05050102010706020507" pitchFamily="18" charset="2"/>
              </a:rPr>
              <a:t>execute</a:t>
            </a:r>
            <a:r>
              <a:rPr lang="en-US" altLang="en-US" sz="4400">
                <a:solidFill>
                  <a:schemeClr val="tx1"/>
                </a:solidFill>
                <a:sym typeface="Symbol" panose="05050102010706020507" pitchFamily="18" charset="2"/>
              </a:rPr>
              <a:t> bits</a:t>
            </a:r>
            <a:endParaRPr lang="en-US" altLang="en-US" sz="4400">
              <a:solidFill>
                <a:schemeClr val="tx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F51F3B47-0BB2-4BD9-9A9B-A3C24FEC79BB}"/>
              </a:ext>
            </a:extLst>
          </p:cNvPr>
          <p:cNvSpPr>
            <a:spLocks noGrp="1" noChangeArrowheads="1"/>
          </p:cNvSpPr>
          <p:nvPr>
            <p:ph type="title"/>
          </p:nvPr>
        </p:nvSpPr>
        <p:spPr>
          <a:xfrm>
            <a:off x="1981200" y="274638"/>
            <a:ext cx="8229600" cy="715962"/>
          </a:xfrm>
        </p:spPr>
        <p:txBody>
          <a:bodyPr>
            <a:normAutofit fontScale="90000"/>
          </a:bodyPr>
          <a:lstStyle/>
          <a:p>
            <a:pPr eaLnBrk="1" hangingPunct="1"/>
            <a:r>
              <a:rPr lang="en-US" altLang="en-US" sz="5600">
                <a:solidFill>
                  <a:schemeClr val="tx1"/>
                </a:solidFill>
                <a:latin typeface="Arial Black" panose="020B0A04020102020204" pitchFamily="34" charset="0"/>
              </a:rPr>
              <a:t>Example</a:t>
            </a:r>
          </a:p>
        </p:txBody>
      </p:sp>
      <p:pic>
        <p:nvPicPr>
          <p:cNvPr id="20485" name="Picture 3">
            <a:extLst>
              <a:ext uri="{FF2B5EF4-FFF2-40B4-BE49-F238E27FC236}">
                <a16:creationId xmlns:a16="http://schemas.microsoft.com/office/drawing/2014/main" id="{C9669A33-1E18-4A00-B43A-D0A2CAF257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005" t="1547" r="9166" b="1581"/>
          <a:stretch>
            <a:fillRect/>
          </a:stretch>
        </p:blipFill>
        <p:spPr>
          <a:xfrm>
            <a:off x="2819400" y="1187450"/>
            <a:ext cx="6629400" cy="5518150"/>
          </a:xfrm>
          <a:noFill/>
          <a:ln w="57150" cmpd="thickThin">
            <a:solidFill>
              <a:schemeClr val="tx1"/>
            </a:solid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a:extLst>
              <a:ext uri="{FF2B5EF4-FFF2-40B4-BE49-F238E27FC236}">
                <a16:creationId xmlns:a16="http://schemas.microsoft.com/office/drawing/2014/main" id="{9CEE5F48-E2D0-476E-B5D3-0EFBA3B9A6F5}"/>
              </a:ext>
            </a:extLst>
          </p:cNvPr>
          <p:cNvSpPr>
            <a:spLocks noChangeArrowheads="1"/>
          </p:cNvSpPr>
          <p:nvPr/>
        </p:nvSpPr>
        <p:spPr bwMode="auto">
          <a:xfrm>
            <a:off x="1752600" y="274638"/>
            <a:ext cx="87630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eaLnBrk="1" hangingPunct="1"/>
            <a:r>
              <a:rPr lang="en-US" altLang="en-US" sz="5600">
                <a:latin typeface="Arial Black" panose="020B0A04020102020204" pitchFamily="34" charset="0"/>
              </a:rPr>
              <a:t>Address Translation</a:t>
            </a:r>
          </a:p>
        </p:txBody>
      </p:sp>
      <p:sp>
        <p:nvSpPr>
          <p:cNvPr id="21509" name="Rectangle 5">
            <a:extLst>
              <a:ext uri="{FF2B5EF4-FFF2-40B4-BE49-F238E27FC236}">
                <a16:creationId xmlns:a16="http://schemas.microsoft.com/office/drawing/2014/main" id="{20B2561A-BE93-44DF-A69E-7953BAEE82A6}"/>
              </a:ext>
            </a:extLst>
          </p:cNvPr>
          <p:cNvSpPr>
            <a:spLocks noChangeArrowheads="1"/>
          </p:cNvSpPr>
          <p:nvPr/>
        </p:nvSpPr>
        <p:spPr bwMode="auto">
          <a:xfrm>
            <a:off x="1752600" y="1371600"/>
            <a:ext cx="8763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45000"/>
              </a:spcBef>
              <a:buClr>
                <a:srgbClr val="FFFF66"/>
              </a:buClr>
              <a:buFont typeface="Wingdings" panose="05000000000000000000" pitchFamily="2" charset="2"/>
              <a:buChar char="§"/>
            </a:pPr>
            <a:r>
              <a:rPr lang="en-US" altLang="en-US" sz="4400" u="sng"/>
              <a:t>Logical and Physical Addresses</a:t>
            </a:r>
          </a:p>
          <a:p>
            <a:pPr lvl="1" eaLnBrk="1" hangingPunct="1">
              <a:lnSpc>
                <a:spcPct val="90000"/>
              </a:lnSpc>
              <a:spcBef>
                <a:spcPct val="45000"/>
              </a:spcBef>
              <a:buClr>
                <a:srgbClr val="FFFF66"/>
              </a:buClr>
              <a:buFont typeface="Wingdings" panose="05000000000000000000" pitchFamily="2" charset="2"/>
              <a:buChar char="§"/>
            </a:pPr>
            <a:r>
              <a:rPr lang="en-US" altLang="en-US" sz="4000"/>
              <a:t>(2, 399) – PA: 4300+399	= 4699</a:t>
            </a:r>
          </a:p>
          <a:p>
            <a:pPr lvl="1" eaLnBrk="1" hangingPunct="1">
              <a:lnSpc>
                <a:spcPct val="90000"/>
              </a:lnSpc>
              <a:spcBef>
                <a:spcPct val="45000"/>
              </a:spcBef>
              <a:buClr>
                <a:srgbClr val="FFFF66"/>
              </a:buClr>
              <a:buFont typeface="Wingdings" panose="05000000000000000000" pitchFamily="2" charset="2"/>
              <a:buChar char="§"/>
            </a:pPr>
            <a:r>
              <a:rPr lang="en-US" altLang="en-US" sz="4000"/>
              <a:t>(4, 0)     – PA: 4700+0	= 4700</a:t>
            </a:r>
          </a:p>
          <a:p>
            <a:pPr lvl="1" eaLnBrk="1" hangingPunct="1">
              <a:lnSpc>
                <a:spcPct val="90000"/>
              </a:lnSpc>
              <a:spcBef>
                <a:spcPct val="45000"/>
              </a:spcBef>
              <a:buClr>
                <a:srgbClr val="FFFF66"/>
              </a:buClr>
              <a:buFont typeface="Wingdings" panose="05000000000000000000" pitchFamily="2" charset="2"/>
              <a:buChar char="§"/>
            </a:pPr>
            <a:r>
              <a:rPr lang="en-US" altLang="en-US" sz="4000"/>
              <a:t>(4, 1000) </a:t>
            </a:r>
            <a:r>
              <a:rPr lang="en-US" altLang="en-US" sz="4400">
                <a:sym typeface="Symbol" panose="05050102010706020507" pitchFamily="18" charset="2"/>
              </a:rPr>
              <a:t> trap </a:t>
            </a:r>
            <a:endParaRPr lang="en-US" altLang="en-US" sz="4000"/>
          </a:p>
          <a:p>
            <a:pPr lvl="1" eaLnBrk="1" hangingPunct="1">
              <a:lnSpc>
                <a:spcPct val="90000"/>
              </a:lnSpc>
              <a:spcBef>
                <a:spcPct val="45000"/>
              </a:spcBef>
              <a:buClr>
                <a:srgbClr val="FFFF66"/>
              </a:buClr>
              <a:buFont typeface="Wingdings" panose="05000000000000000000" pitchFamily="2" charset="2"/>
              <a:buChar char="§"/>
            </a:pPr>
            <a:r>
              <a:rPr lang="en-US" altLang="en-US" sz="4000"/>
              <a:t>(3, 1300) </a:t>
            </a:r>
            <a:r>
              <a:rPr lang="en-US" altLang="en-US" sz="4400">
                <a:sym typeface="Symbol" panose="05050102010706020507" pitchFamily="18" charset="2"/>
              </a:rPr>
              <a:t> trap </a:t>
            </a:r>
            <a:endParaRPr lang="en-US" altLang="en-US" sz="4000"/>
          </a:p>
          <a:p>
            <a:pPr lvl="1" eaLnBrk="1" hangingPunct="1">
              <a:lnSpc>
                <a:spcPct val="90000"/>
              </a:lnSpc>
              <a:spcBef>
                <a:spcPct val="45000"/>
              </a:spcBef>
              <a:buClr>
                <a:srgbClr val="FFFF66"/>
              </a:buClr>
              <a:buFont typeface="Wingdings" panose="05000000000000000000" pitchFamily="2" charset="2"/>
              <a:buChar char="§"/>
            </a:pPr>
            <a:r>
              <a:rPr lang="en-US" altLang="en-US" sz="4000"/>
              <a:t>(6, 297)   </a:t>
            </a:r>
            <a:r>
              <a:rPr lang="en-US" altLang="en-US" sz="4400">
                <a:sym typeface="Symbol" panose="05050102010706020507" pitchFamily="18" charset="2"/>
              </a:rPr>
              <a:t> trap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E74C550A-C57F-4DA5-A5B6-19C2D3E5EF90}"/>
              </a:ext>
            </a:extLst>
          </p:cNvPr>
          <p:cNvSpPr>
            <a:spLocks noChangeArrowheads="1"/>
          </p:cNvSpPr>
          <p:nvPr/>
        </p:nvSpPr>
        <p:spPr bwMode="auto">
          <a:xfrm>
            <a:off x="1752600" y="274638"/>
            <a:ext cx="8763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eaLnBrk="1" hangingPunct="1"/>
            <a:r>
              <a:rPr lang="en-US" altLang="en-US" sz="5600">
                <a:latin typeface="Arial Black" panose="020B0A04020102020204" pitchFamily="34" charset="0"/>
              </a:rPr>
              <a:t>Sharing of Segments</a:t>
            </a:r>
          </a:p>
        </p:txBody>
      </p:sp>
      <p:sp>
        <p:nvSpPr>
          <p:cNvPr id="22533" name="Rectangle 3">
            <a:extLst>
              <a:ext uri="{FF2B5EF4-FFF2-40B4-BE49-F238E27FC236}">
                <a16:creationId xmlns:a16="http://schemas.microsoft.com/office/drawing/2014/main" id="{58D2EF39-A85C-480A-B214-028B01360A2F}"/>
              </a:ext>
            </a:extLst>
          </p:cNvPr>
          <p:cNvSpPr>
            <a:spLocks noChangeArrowheads="1"/>
          </p:cNvSpPr>
          <p:nvPr/>
        </p:nvSpPr>
        <p:spPr bwMode="auto">
          <a:xfrm>
            <a:off x="1981200" y="1219200"/>
            <a:ext cx="8382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30000"/>
              </a:spcBef>
              <a:buClr>
                <a:srgbClr val="FFFF66"/>
              </a:buClr>
              <a:buFont typeface="Wingdings" panose="05000000000000000000" pitchFamily="2" charset="2"/>
              <a:buChar char="§"/>
            </a:pPr>
            <a:r>
              <a:rPr lang="en-US" altLang="en-US" sz="4400"/>
              <a:t>Sharing at the segment level and not at the fixed-size page level</a:t>
            </a:r>
          </a:p>
          <a:p>
            <a:pPr eaLnBrk="1" hangingPunct="1">
              <a:lnSpc>
                <a:spcPct val="90000"/>
              </a:lnSpc>
              <a:spcBef>
                <a:spcPct val="30000"/>
              </a:spcBef>
              <a:buClr>
                <a:srgbClr val="FFFF66"/>
              </a:buClr>
              <a:buFont typeface="Wingdings" panose="05000000000000000000" pitchFamily="2" charset="2"/>
              <a:buChar char="§"/>
            </a:pPr>
            <a:r>
              <a:rPr lang="en-US" altLang="en-US" sz="4400"/>
              <a:t>Sharing at the code or data level</a:t>
            </a:r>
          </a:p>
          <a:p>
            <a:pPr eaLnBrk="1" hangingPunct="1">
              <a:lnSpc>
                <a:spcPct val="90000"/>
              </a:lnSpc>
              <a:spcBef>
                <a:spcPct val="30000"/>
              </a:spcBef>
              <a:buClr>
                <a:srgbClr val="FFFF66"/>
              </a:buClr>
              <a:buFont typeface="Wingdings" panose="05000000000000000000" pitchFamily="2" charset="2"/>
              <a:buChar char="§"/>
            </a:pPr>
            <a:r>
              <a:rPr lang="en-US" altLang="en-US" sz="4400"/>
              <a:t>Segment table of multiple processes point to the same segment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C8B8FCBE-4624-4166-8061-F20486DE8148}"/>
              </a:ext>
            </a:extLst>
          </p:cNvPr>
          <p:cNvSpPr>
            <a:spLocks noGrp="1" noChangeArrowheads="1"/>
          </p:cNvSpPr>
          <p:nvPr>
            <p:ph type="title"/>
          </p:nvPr>
        </p:nvSpPr>
        <p:spPr>
          <a:xfrm>
            <a:off x="1752600" y="274638"/>
            <a:ext cx="8763000" cy="792162"/>
          </a:xfrm>
        </p:spPr>
        <p:txBody>
          <a:bodyPr>
            <a:noAutofit/>
          </a:bodyPr>
          <a:lstStyle/>
          <a:p>
            <a:pPr eaLnBrk="1" hangingPunct="1"/>
            <a:r>
              <a:rPr lang="en-US" altLang="en-US" sz="3200" dirty="0">
                <a:solidFill>
                  <a:schemeClr val="tx1"/>
                </a:solidFill>
                <a:latin typeface="Arial Black" panose="020B0A04020102020204" pitchFamily="34" charset="0"/>
              </a:rPr>
              <a:t>Sharing of Segments</a:t>
            </a:r>
          </a:p>
        </p:txBody>
      </p:sp>
      <p:pic>
        <p:nvPicPr>
          <p:cNvPr id="23557" name="Picture 3">
            <a:extLst>
              <a:ext uri="{FF2B5EF4-FFF2-40B4-BE49-F238E27FC236}">
                <a16:creationId xmlns:a16="http://schemas.microsoft.com/office/drawing/2014/main" id="{7CC82660-64A3-44B5-BB76-5FE099D267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3220" t="877" r="12987" b="1785"/>
          <a:stretch>
            <a:fillRect/>
          </a:stretch>
        </p:blipFill>
        <p:spPr>
          <a:xfrm>
            <a:off x="3265489" y="1295400"/>
            <a:ext cx="5659437" cy="5410200"/>
          </a:xfrm>
          <a:noFill/>
          <a:ln w="57150" cmpd="thickThin">
            <a:solidFill>
              <a:schemeClr val="tx1"/>
            </a:solidFill>
            <a:miter lim="800000"/>
            <a:headEnd/>
            <a:tailEnd/>
          </a:ln>
          <a:extLst>
            <a:ext uri="{909E8E84-426E-40DD-AFC4-6F175D3DCCD1}">
              <a14:hiddenFill xmlns:a14="http://schemas.microsoft.com/office/drawing/2010/main">
                <a:solidFill>
                  <a:schemeClr val="bg1"/>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4632CD90-9033-4E4C-A01D-5175D5CBF081}"/>
              </a:ext>
            </a:extLst>
          </p:cNvPr>
          <p:cNvSpPr>
            <a:spLocks noChangeArrowheads="1"/>
          </p:cNvSpPr>
          <p:nvPr/>
        </p:nvSpPr>
        <p:spPr bwMode="auto">
          <a:xfrm>
            <a:off x="1981200" y="1219200"/>
            <a:ext cx="83058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spcBef>
                <a:spcPts val="2750"/>
              </a:spcBef>
              <a:buClr>
                <a:srgbClr val="FFFF66"/>
              </a:buClr>
              <a:buFont typeface="Wingdings" panose="05000000000000000000" pitchFamily="2" charset="2"/>
              <a:buChar char=""/>
            </a:pPr>
            <a:r>
              <a:rPr lang="en-US" altLang="en-US" sz="4400" b="1" dirty="0">
                <a:solidFill>
                  <a:schemeClr val="tx1"/>
                </a:solidFill>
                <a:effectLst>
                  <a:outerShdw blurRad="38100" dist="38100" dir="2700000" algn="tl">
                    <a:srgbClr val="C0C0C0"/>
                  </a:outerShdw>
                </a:effectLst>
              </a:rPr>
              <a:t>Compile time</a:t>
            </a:r>
            <a:r>
              <a:rPr lang="en-US" altLang="en-US" sz="4400" b="1" dirty="0">
                <a:solidFill>
                  <a:schemeClr val="tx1"/>
                </a:solidFill>
              </a:rPr>
              <a:t>: </a:t>
            </a:r>
            <a:r>
              <a:rPr lang="en-US" altLang="en-US" sz="4400" dirty="0">
                <a:solidFill>
                  <a:schemeClr val="tx1"/>
                </a:solidFill>
              </a:rPr>
              <a:t>If you know at compile time where the process will reside in memory, the </a:t>
            </a:r>
            <a:r>
              <a:rPr lang="en-US" altLang="en-US" sz="4400" b="1" dirty="0">
                <a:solidFill>
                  <a:schemeClr val="tx1"/>
                </a:solidFill>
              </a:rPr>
              <a:t>absolute code </a:t>
            </a:r>
            <a:r>
              <a:rPr lang="en-US" altLang="en-US" sz="4400" dirty="0">
                <a:solidFill>
                  <a:schemeClr val="tx1"/>
                </a:solidFill>
              </a:rPr>
              <a:t>can be generated. Process must reside in the same memory region for it to execute correctly.</a:t>
            </a:r>
          </a:p>
        </p:txBody>
      </p:sp>
      <p:sp>
        <p:nvSpPr>
          <p:cNvPr id="12290" name="Rectangle 2">
            <a:extLst>
              <a:ext uri="{FF2B5EF4-FFF2-40B4-BE49-F238E27FC236}">
                <a16:creationId xmlns:a16="http://schemas.microsoft.com/office/drawing/2014/main" id="{16019795-7515-4D55-A79B-A94D114BADA5}"/>
              </a:ext>
            </a:extLst>
          </p:cNvPr>
          <p:cNvSpPr>
            <a:spLocks noChangeArrowheads="1"/>
          </p:cNvSpPr>
          <p:nvPr/>
        </p:nvSpPr>
        <p:spPr bwMode="auto">
          <a:xfrm>
            <a:off x="1905000" y="228600"/>
            <a:ext cx="845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 PL SungtiL GB" charset="0"/>
              </a:defRPr>
            </a:lvl9pPr>
          </a:lstStyle>
          <a:p>
            <a:pPr algn="ctr">
              <a:buClrTx/>
              <a:buFontTx/>
              <a:buNone/>
            </a:pPr>
            <a:r>
              <a:rPr lang="en-US" altLang="en-US" sz="5700" dirty="0">
                <a:solidFill>
                  <a:schemeClr val="tx1"/>
                </a:solidFill>
                <a:latin typeface="Arial Black" panose="020B0A04020102020204" pitchFamily="34" charset="0"/>
                <a:cs typeface="新細明體" panose="02020500000000000000" pitchFamily="18" charset="-120"/>
              </a:rPr>
              <a:t>A</a:t>
            </a:r>
            <a:r>
              <a:rPr lang="en-US" altLang="en-US" sz="5600" dirty="0">
                <a:solidFill>
                  <a:schemeClr val="tx1"/>
                </a:solidFill>
                <a:latin typeface="Arial Black" panose="020B0A04020102020204" pitchFamily="34" charset="0"/>
                <a:cs typeface="新細明體" panose="02020500000000000000" pitchFamily="18" charset="-120"/>
              </a:rPr>
              <a:t>ddress Binding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E13DE8C3-291A-4DA3-9AF6-0E80B1EFCA5C}"/>
              </a:ext>
            </a:extLst>
          </p:cNvPr>
          <p:cNvSpPr>
            <a:spLocks noGrp="1" noChangeArrowheads="1"/>
          </p:cNvSpPr>
          <p:nvPr>
            <p:ph type="title"/>
          </p:nvPr>
        </p:nvSpPr>
        <p:spPr>
          <a:xfrm>
            <a:off x="1981200" y="274638"/>
            <a:ext cx="8229600" cy="1477962"/>
          </a:xfrm>
        </p:spPr>
        <p:txBody>
          <a:bodyPr>
            <a:normAutofit fontScale="90000"/>
          </a:bodyPr>
          <a:lstStyle/>
          <a:p>
            <a:pPr eaLnBrk="1" hangingPunct="1">
              <a:lnSpc>
                <a:spcPct val="85000"/>
              </a:lnSpc>
            </a:pPr>
            <a:r>
              <a:rPr lang="en-US" altLang="en-US" sz="5600">
                <a:solidFill>
                  <a:schemeClr val="tx1"/>
                </a:solidFill>
                <a:latin typeface="Arial Black" panose="020B0A04020102020204" pitchFamily="34" charset="0"/>
              </a:rPr>
              <a:t>Issues with Segmentation</a:t>
            </a:r>
          </a:p>
        </p:txBody>
      </p:sp>
      <p:sp>
        <p:nvSpPr>
          <p:cNvPr id="24581" name="Rectangle 3">
            <a:extLst>
              <a:ext uri="{FF2B5EF4-FFF2-40B4-BE49-F238E27FC236}">
                <a16:creationId xmlns:a16="http://schemas.microsoft.com/office/drawing/2014/main" id="{F752B097-72B4-4B68-BDD7-25EE46C8A059}"/>
              </a:ext>
            </a:extLst>
          </p:cNvPr>
          <p:cNvSpPr>
            <a:spLocks noGrp="1" noChangeArrowheads="1"/>
          </p:cNvSpPr>
          <p:nvPr>
            <p:ph type="body" idx="1"/>
          </p:nvPr>
        </p:nvSpPr>
        <p:spPr>
          <a:xfrm>
            <a:off x="1981200" y="2057400"/>
            <a:ext cx="8229600" cy="4572000"/>
          </a:xfrm>
        </p:spPr>
        <p:txBody>
          <a:bodyPr/>
          <a:lstStyle/>
          <a:p>
            <a:pPr eaLnBrk="1" hangingPunct="1">
              <a:buClr>
                <a:srgbClr val="FFFF66"/>
              </a:buClr>
              <a:buFont typeface="Wingdings" panose="05000000000000000000" pitchFamily="2" charset="2"/>
              <a:buChar char="§"/>
            </a:pPr>
            <a:r>
              <a:rPr lang="en-US" altLang="en-US" sz="4400" b="1" u="sng">
                <a:solidFill>
                  <a:schemeClr val="tx1"/>
                </a:solidFill>
              </a:rPr>
              <a:t>External Fragmentation</a:t>
            </a:r>
            <a:r>
              <a:rPr lang="en-US" altLang="en-US" sz="4400">
                <a:solidFill>
                  <a:schemeClr val="tx1"/>
                </a:solidFill>
              </a:rPr>
              <a:t> </a:t>
            </a:r>
          </a:p>
          <a:p>
            <a:pPr eaLnBrk="1" hangingPunct="1">
              <a:buClr>
                <a:srgbClr val="FFFF66"/>
              </a:buClr>
              <a:buFont typeface="Wingdings" panose="05000000000000000000" pitchFamily="2" charset="2"/>
              <a:buNone/>
            </a:pPr>
            <a:r>
              <a:rPr lang="en-US" altLang="en-US" sz="4400">
                <a:solidFill>
                  <a:schemeClr val="tx1"/>
                </a:solidFill>
              </a:rPr>
              <a:t>	Total memory space exists to satisfy a space allocation request for a segment, but memory space is not contiguous.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ACE0092F-5D19-446A-8D1C-B0AE39CEC161}"/>
              </a:ext>
            </a:extLst>
          </p:cNvPr>
          <p:cNvSpPr>
            <a:spLocks noGrp="1" noChangeArrowheads="1"/>
          </p:cNvSpPr>
          <p:nvPr>
            <p:ph type="body" idx="1"/>
          </p:nvPr>
        </p:nvSpPr>
        <p:spPr>
          <a:xfrm>
            <a:off x="1905000" y="1828800"/>
            <a:ext cx="8610600" cy="4800600"/>
          </a:xfrm>
        </p:spPr>
        <p:txBody>
          <a:bodyPr/>
          <a:lstStyle/>
          <a:p>
            <a:pPr eaLnBrk="1" hangingPunct="1">
              <a:buClr>
                <a:srgbClr val="FFFF66"/>
              </a:buClr>
              <a:buFont typeface="Wingdings" panose="05000000000000000000" pitchFamily="2" charset="2"/>
              <a:buChar char="§"/>
            </a:pPr>
            <a:r>
              <a:rPr lang="en-US" altLang="en-US" sz="4000">
                <a:solidFill>
                  <a:schemeClr val="tx1"/>
                </a:solidFill>
              </a:rPr>
              <a:t>Reduce external fragmentation by </a:t>
            </a:r>
            <a:r>
              <a:rPr lang="en-US" altLang="en-US" sz="4000" b="1" u="sng">
                <a:solidFill>
                  <a:schemeClr val="tx1"/>
                </a:solidFill>
              </a:rPr>
              <a:t>compaction</a:t>
            </a:r>
          </a:p>
          <a:p>
            <a:pPr lvl="1" eaLnBrk="1" hangingPunct="1">
              <a:buClr>
                <a:srgbClr val="FFFF66"/>
              </a:buClr>
              <a:buFont typeface="Wingdings" panose="05000000000000000000" pitchFamily="2" charset="2"/>
              <a:buChar char="§"/>
            </a:pPr>
            <a:r>
              <a:rPr lang="en-US" altLang="en-US" sz="4000">
                <a:solidFill>
                  <a:schemeClr val="tx1"/>
                </a:solidFill>
              </a:rPr>
              <a:t>Shuffle segments to place free memory together in one block.</a:t>
            </a:r>
          </a:p>
          <a:p>
            <a:pPr lvl="1" eaLnBrk="1" hangingPunct="1">
              <a:buClr>
                <a:srgbClr val="FFFF66"/>
              </a:buClr>
              <a:buFont typeface="Wingdings" panose="05000000000000000000" pitchFamily="2" charset="2"/>
              <a:buChar char="§"/>
            </a:pPr>
            <a:r>
              <a:rPr lang="en-US" altLang="en-US" sz="4000">
                <a:solidFill>
                  <a:schemeClr val="tx1"/>
                </a:solidFill>
              </a:rPr>
              <a:t>Compaction is possible </a:t>
            </a:r>
            <a:r>
              <a:rPr lang="en-US" altLang="en-US" sz="4000" i="1">
                <a:solidFill>
                  <a:schemeClr val="tx1"/>
                </a:solidFill>
              </a:rPr>
              <a:t>only</a:t>
            </a:r>
            <a:r>
              <a:rPr lang="en-US" altLang="en-US" sz="4000">
                <a:solidFill>
                  <a:schemeClr val="tx1"/>
                </a:solidFill>
              </a:rPr>
              <a:t> if relocation is dynamic, and is done at execution time.</a:t>
            </a:r>
          </a:p>
        </p:txBody>
      </p:sp>
      <p:sp>
        <p:nvSpPr>
          <p:cNvPr id="25605" name="Rectangle 5">
            <a:extLst>
              <a:ext uri="{FF2B5EF4-FFF2-40B4-BE49-F238E27FC236}">
                <a16:creationId xmlns:a16="http://schemas.microsoft.com/office/drawing/2014/main" id="{09BEA2A5-7C94-46E8-BC27-477CC974175E}"/>
              </a:ext>
            </a:extLst>
          </p:cNvPr>
          <p:cNvSpPr>
            <a:spLocks noGrp="1" noChangeArrowheads="1"/>
          </p:cNvSpPr>
          <p:nvPr>
            <p:ph type="title"/>
          </p:nvPr>
        </p:nvSpPr>
        <p:spPr>
          <a:xfrm>
            <a:off x="1981200" y="274638"/>
            <a:ext cx="8229600" cy="1477962"/>
          </a:xfrm>
          <a:noFill/>
        </p:spPr>
        <p:txBody>
          <a:bodyPr>
            <a:normAutofit fontScale="90000"/>
          </a:bodyPr>
          <a:lstStyle/>
          <a:p>
            <a:pPr eaLnBrk="1" hangingPunct="1">
              <a:lnSpc>
                <a:spcPct val="85000"/>
              </a:lnSpc>
            </a:pPr>
            <a:r>
              <a:rPr lang="en-US" altLang="en-US" sz="5600">
                <a:solidFill>
                  <a:schemeClr val="tx1"/>
                </a:solidFill>
                <a:latin typeface="Arial Black" panose="020B0A04020102020204" pitchFamily="34" charset="0"/>
              </a:rPr>
              <a:t>Issues with Segmentation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B6F4C923-B4CC-4A95-902E-541F4CB16B27}"/>
              </a:ext>
            </a:extLst>
          </p:cNvPr>
          <p:cNvSpPr>
            <a:spLocks noGrp="1" noChangeArrowheads="1"/>
          </p:cNvSpPr>
          <p:nvPr>
            <p:ph type="body" idx="1"/>
          </p:nvPr>
        </p:nvSpPr>
        <p:spPr>
          <a:xfrm>
            <a:off x="1981200" y="1828800"/>
            <a:ext cx="8229600" cy="4800600"/>
          </a:xfrm>
        </p:spPr>
        <p:txBody>
          <a:bodyPr/>
          <a:lstStyle/>
          <a:p>
            <a:pPr eaLnBrk="1" hangingPunct="1">
              <a:lnSpc>
                <a:spcPct val="90000"/>
              </a:lnSpc>
              <a:buClr>
                <a:srgbClr val="FFFF66"/>
              </a:buClr>
              <a:buFont typeface="Wingdings" panose="05000000000000000000" pitchFamily="2" charset="2"/>
              <a:buChar char="§"/>
            </a:pPr>
            <a:r>
              <a:rPr lang="en-US" altLang="en-US" sz="4400" b="1" u="sng" dirty="0">
                <a:solidFill>
                  <a:schemeClr val="tx1"/>
                </a:solidFill>
              </a:rPr>
              <a:t>I/O problem</a:t>
            </a:r>
          </a:p>
          <a:p>
            <a:pPr lvl="1" eaLnBrk="1" hangingPunct="1">
              <a:lnSpc>
                <a:spcPct val="90000"/>
              </a:lnSpc>
              <a:buClr>
                <a:srgbClr val="FFFF66"/>
              </a:buClr>
              <a:buFont typeface="Wingdings" panose="05000000000000000000" pitchFamily="2" charset="2"/>
              <a:buChar char="§"/>
            </a:pPr>
            <a:r>
              <a:rPr lang="en-US" altLang="en-US" sz="4400" dirty="0">
                <a:solidFill>
                  <a:schemeClr val="tx1"/>
                </a:solidFill>
              </a:rPr>
              <a:t>Latch job in memory while it is involved in I/O.</a:t>
            </a:r>
          </a:p>
          <a:p>
            <a:pPr lvl="1" eaLnBrk="1" hangingPunct="1">
              <a:lnSpc>
                <a:spcPct val="90000"/>
              </a:lnSpc>
              <a:buClr>
                <a:srgbClr val="FFFF66"/>
              </a:buClr>
              <a:buFont typeface="Wingdings" panose="05000000000000000000" pitchFamily="2" charset="2"/>
              <a:buChar char="§"/>
            </a:pPr>
            <a:r>
              <a:rPr lang="en-US" altLang="en-US" sz="4400" dirty="0">
                <a:solidFill>
                  <a:schemeClr val="tx1"/>
                </a:solidFill>
              </a:rPr>
              <a:t>Do I/O only into OS buffers</a:t>
            </a:r>
          </a:p>
          <a:p>
            <a:pPr eaLnBrk="1" hangingPunct="1">
              <a:lnSpc>
                <a:spcPct val="90000"/>
              </a:lnSpc>
              <a:buClr>
                <a:srgbClr val="FFFF66"/>
              </a:buClr>
              <a:buFont typeface="Wingdings" panose="05000000000000000000" pitchFamily="2" charset="2"/>
              <a:buChar char="§"/>
            </a:pPr>
            <a:r>
              <a:rPr lang="en-US" altLang="en-US" sz="4400" dirty="0">
                <a:solidFill>
                  <a:schemeClr val="tx1"/>
                </a:solidFill>
              </a:rPr>
              <a:t>Very large segments </a:t>
            </a:r>
            <a:r>
              <a:rPr lang="en-US" altLang="en-US" sz="4400" dirty="0">
                <a:solidFill>
                  <a:schemeClr val="tx1"/>
                </a:solidFill>
                <a:sym typeface="Symbol" panose="05050102010706020507" pitchFamily="18" charset="2"/>
              </a:rPr>
              <a:t> page program segments—</a:t>
            </a:r>
            <a:r>
              <a:rPr lang="en-US" altLang="en-US" sz="4400" b="1" u="sng" dirty="0">
                <a:solidFill>
                  <a:schemeClr val="tx1"/>
                </a:solidFill>
                <a:sym typeface="Symbol" panose="05050102010706020507" pitchFamily="18" charset="2"/>
              </a:rPr>
              <a:t>paged</a:t>
            </a:r>
            <a:r>
              <a:rPr lang="en-US" altLang="en-US" sz="4400" dirty="0">
                <a:solidFill>
                  <a:schemeClr val="tx1"/>
                </a:solidFill>
                <a:sym typeface="Symbol" panose="05050102010706020507" pitchFamily="18" charset="2"/>
              </a:rPr>
              <a:t> </a:t>
            </a:r>
            <a:r>
              <a:rPr lang="en-US" altLang="en-US" sz="4400" b="1" u="sng" dirty="0">
                <a:solidFill>
                  <a:schemeClr val="tx1"/>
                </a:solidFill>
                <a:sym typeface="Symbol" panose="05050102010706020507" pitchFamily="18" charset="2"/>
              </a:rPr>
              <a:t>segmentation</a:t>
            </a:r>
          </a:p>
        </p:txBody>
      </p:sp>
      <p:sp>
        <p:nvSpPr>
          <p:cNvPr id="26629" name="Rectangle 3">
            <a:extLst>
              <a:ext uri="{FF2B5EF4-FFF2-40B4-BE49-F238E27FC236}">
                <a16:creationId xmlns:a16="http://schemas.microsoft.com/office/drawing/2014/main" id="{9CDD49C1-4AC0-4C57-899E-BBD3DA42B123}"/>
              </a:ext>
            </a:extLst>
          </p:cNvPr>
          <p:cNvSpPr>
            <a:spLocks noGrp="1" noChangeArrowheads="1"/>
          </p:cNvSpPr>
          <p:nvPr>
            <p:ph type="title"/>
          </p:nvPr>
        </p:nvSpPr>
        <p:spPr>
          <a:xfrm>
            <a:off x="1981200" y="274638"/>
            <a:ext cx="8229600" cy="1477962"/>
          </a:xfrm>
          <a:noFill/>
        </p:spPr>
        <p:txBody>
          <a:bodyPr>
            <a:normAutofit fontScale="90000"/>
          </a:bodyPr>
          <a:lstStyle/>
          <a:p>
            <a:pPr eaLnBrk="1" hangingPunct="1">
              <a:lnSpc>
                <a:spcPct val="85000"/>
              </a:lnSpc>
            </a:pPr>
            <a:r>
              <a:rPr lang="en-US" altLang="en-US" sz="5600">
                <a:solidFill>
                  <a:schemeClr val="tx1"/>
                </a:solidFill>
                <a:latin typeface="Arial Black" panose="020B0A04020102020204" pitchFamily="34" charset="0"/>
              </a:rPr>
              <a:t>Issues with Segmentation</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767</TotalTime>
  <Words>2872</Words>
  <Application>Microsoft Office PowerPoint</Application>
  <PresentationFormat>Widescreen</PresentationFormat>
  <Paragraphs>624</Paragraphs>
  <Slides>92</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92</vt:i4>
      </vt:variant>
    </vt:vector>
  </HeadingPairs>
  <TitlesOfParts>
    <vt:vector size="103" baseType="lpstr">
      <vt:lpstr>新細明體</vt:lpstr>
      <vt:lpstr>Arial</vt:lpstr>
      <vt:lpstr>Arial Black</vt:lpstr>
      <vt:lpstr>Calibri</vt:lpstr>
      <vt:lpstr>Courier New</vt:lpstr>
      <vt:lpstr>Gill Sans MT</vt:lpstr>
      <vt:lpstr>Google Sans</vt:lpstr>
      <vt:lpstr>Helvetica</vt:lpstr>
      <vt:lpstr>Symbol</vt:lpstr>
      <vt:lpstr>Wingdings</vt:lpstr>
      <vt:lpstr>Parcel</vt:lpstr>
      <vt:lpstr>Operating Systems (CSC 2205)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Swapping</vt:lpstr>
      <vt:lpstr>Swapping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Segmentation</vt:lpstr>
      <vt:lpstr>Segmentation</vt:lpstr>
      <vt:lpstr>Segmentation</vt:lpstr>
      <vt:lpstr>Segmentation</vt:lpstr>
      <vt:lpstr>Segmentation</vt:lpstr>
      <vt:lpstr>Segmentation</vt:lpstr>
      <vt:lpstr>Segmentation</vt:lpstr>
      <vt:lpstr>Segmentation</vt:lpstr>
      <vt:lpstr>Segmentation</vt:lpstr>
      <vt:lpstr>Segmentation Architecture</vt:lpstr>
      <vt:lpstr>Segmentation Architecture</vt:lpstr>
      <vt:lpstr>Segmentation Architecture</vt:lpstr>
      <vt:lpstr>Example</vt:lpstr>
      <vt:lpstr>PowerPoint Presentation</vt:lpstr>
      <vt:lpstr>PowerPoint Presentation</vt:lpstr>
      <vt:lpstr>Sharing of Segments</vt:lpstr>
      <vt:lpstr>Issues with Segmentation</vt:lpstr>
      <vt:lpstr>Issues with Segmentation</vt:lpstr>
      <vt:lpstr>Issues with Segmentation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(CSC 2205)</dc:title>
  <dc:creator>Khwaja Bilal KHW</dc:creator>
  <cp:lastModifiedBy>Bilal Hassan</cp:lastModifiedBy>
  <cp:revision>338</cp:revision>
  <dcterms:created xsi:type="dcterms:W3CDTF">2021-02-24T01:42:35Z</dcterms:created>
  <dcterms:modified xsi:type="dcterms:W3CDTF">2024-05-09T05:33:07Z</dcterms:modified>
</cp:coreProperties>
</file>