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1"/>
  </p:notesMasterIdLst>
  <p:sldIdLst>
    <p:sldId id="257" r:id="rId2"/>
    <p:sldId id="256" r:id="rId3"/>
    <p:sldId id="306" r:id="rId4"/>
    <p:sldId id="511" r:id="rId5"/>
    <p:sldId id="512" r:id="rId6"/>
    <p:sldId id="513" r:id="rId7"/>
    <p:sldId id="514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65" r:id="rId16"/>
    <p:sldId id="581" r:id="rId17"/>
    <p:sldId id="567" r:id="rId18"/>
    <p:sldId id="600" r:id="rId19"/>
    <p:sldId id="570" r:id="rId20"/>
    <p:sldId id="571" r:id="rId21"/>
    <p:sldId id="572" r:id="rId22"/>
    <p:sldId id="573" r:id="rId23"/>
    <p:sldId id="578" r:id="rId24"/>
    <p:sldId id="585" r:id="rId25"/>
    <p:sldId id="587" r:id="rId26"/>
    <p:sldId id="605" r:id="rId27"/>
    <p:sldId id="599" r:id="rId28"/>
    <p:sldId id="602" r:id="rId29"/>
    <p:sldId id="604" r:id="rId30"/>
    <p:sldId id="606" r:id="rId31"/>
    <p:sldId id="625" r:id="rId32"/>
    <p:sldId id="621" r:id="rId33"/>
    <p:sldId id="635" r:id="rId34"/>
    <p:sldId id="622" r:id="rId35"/>
    <p:sldId id="631" r:id="rId36"/>
    <p:sldId id="632" r:id="rId37"/>
    <p:sldId id="633" r:id="rId38"/>
    <p:sldId id="634" r:id="rId39"/>
    <p:sldId id="60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7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AE4C8-B484-461A-B19B-697564FCAD0D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1E0D2-F6F4-4CF5-8E25-C7BDFC17E5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99B2-DD69-4A88-BE6F-C6CC071BB7C0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1B79-92B9-4AE6-8F8E-95EEDAAEF14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A67-8603-400A-8B28-E0458F706035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77410-367C-4F0F-ACC2-B2AD61C5D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86754-030E-41D2-A6F2-1DC26F3C38E0}" type="datetime3">
              <a:rPr lang="en-US" altLang="en-US"/>
              <a:pPr>
                <a:defRPr/>
              </a:pPr>
              <a:t>6 December 2023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B062C-8654-40D8-88E6-9C5198B3BE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Copyright Virtual University of Pakistan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E2283-F9B1-4F58-B2A0-FAB3D905E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0937C-67AD-4942-9AD2-3507FB0ECE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03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BBB4-F37E-45D0-BA79-26385DA7BC0E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5EC9-9AF0-49D9-8CE6-744D4348CEC9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639F-9715-47A7-AA89-DB5D96F38CDC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540-267D-4881-A78E-55B9FF02195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FEB1-67F5-4008-992A-48B1F4105AF6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869-087F-45F5-8490-CD9C02A929DF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2130-73AE-4112-B406-79245F8E9F85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8DCC4C-D4BC-49C1-AE22-EF805A4F018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203AA7-178E-4983-9AF4-8097AB38B6BD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984565" y="473300"/>
            <a:ext cx="10467833" cy="117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ct val="222222"/>
            </a:pPr>
            <a:r>
              <a:rPr lang="en-US" b="1" dirty="0"/>
              <a:t>Operating Systems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dirty="0"/>
              <a:t>(CSC 2205)</a:t>
            </a:r>
            <a:endParaRPr sz="2700" b="1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646481" y="2626833"/>
            <a:ext cx="9144000" cy="210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Instructor: </a:t>
            </a:r>
            <a:r>
              <a:rPr lang="en-US" b="1" dirty="0"/>
              <a:t>Mr. Khwaja Bilal Hassan</a:t>
            </a:r>
          </a:p>
          <a:p>
            <a:pPr marL="0" lvl="0" indent="0" algn="ctr">
              <a:spcBef>
                <a:spcPts val="0"/>
              </a:spcBef>
            </a:pPr>
            <a:endParaRPr lang="en-US" dirty="0"/>
          </a:p>
          <a:p>
            <a:pPr marL="0" lvl="0" indent="0" algn="ctr">
              <a:spcBef>
                <a:spcPts val="0"/>
              </a:spcBef>
            </a:pPr>
            <a:r>
              <a:rPr lang="en-US" dirty="0"/>
              <a:t>BS CS UET Peshawar </a:t>
            </a:r>
          </a:p>
          <a:p>
            <a:pPr marL="0" lvl="0" indent="0" algn="ctr">
              <a:spcBef>
                <a:spcPts val="0"/>
              </a:spcBef>
            </a:pPr>
            <a:r>
              <a:rPr lang="en-US" dirty="0"/>
              <a:t>M.Phil. CS Quaid-e-Azam University Islamabad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Lecture#13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Virtual Memory, Demand Paging page replacement algorithms</a:t>
            </a:r>
            <a:endParaRPr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86" name="Google Shape;86;p13"/>
          <p:cNvSpPr/>
          <p:nvPr/>
        </p:nvSpPr>
        <p:spPr>
          <a:xfrm>
            <a:off x="0" y="5286118"/>
            <a:ext cx="12192000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FBB09-AB36-4F84-85DC-E9B1A697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91A3D15-256E-4920-B935-97298A228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Valid-Invalid Bit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DC7CE59A-301D-4130-B547-5CD77DD8F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458200" cy="2057400"/>
          </a:xfrm>
        </p:spPr>
        <p:txBody>
          <a:bodyPr/>
          <a:lstStyle/>
          <a:p>
            <a:pPr eaLnBrk="1" hangingPunct="1"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chemeClr val="tx1"/>
                </a:solidFill>
                <a:sym typeface="Symbol" panose="05050102010706020507" pitchFamily="18" charset="2"/>
              </a:rPr>
              <a:t>During address translation, if valid–invalid bit in page table entry is 0  </a:t>
            </a:r>
            <a:r>
              <a:rPr lang="en-US" altLang="en-US" sz="4000" b="1">
                <a:solidFill>
                  <a:schemeClr val="tx1"/>
                </a:solidFill>
                <a:sym typeface="Symbol" panose="05050102010706020507" pitchFamily="18" charset="2"/>
              </a:rPr>
              <a:t>page fault</a:t>
            </a:r>
            <a:r>
              <a:rPr lang="en-US" altLang="en-US" sz="400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</a:p>
        </p:txBody>
      </p:sp>
      <p:grpSp>
        <p:nvGrpSpPr>
          <p:cNvPr id="20486" name="Group 4">
            <a:extLst>
              <a:ext uri="{FF2B5EF4-FFF2-40B4-BE49-F238E27FC236}">
                <a16:creationId xmlns:a16="http://schemas.microsoft.com/office/drawing/2014/main" id="{BEC2A105-5CB1-4CD4-8D7E-F0F81584294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122536"/>
            <a:ext cx="3499142" cy="3532264"/>
            <a:chOff x="1920" y="1712"/>
            <a:chExt cx="1841" cy="2123"/>
          </a:xfrm>
        </p:grpSpPr>
        <p:sp>
          <p:nvSpPr>
            <p:cNvPr id="20487" name="Rectangle 5">
              <a:extLst>
                <a:ext uri="{FF2B5EF4-FFF2-40B4-BE49-F238E27FC236}">
                  <a16:creationId xmlns:a16="http://schemas.microsoft.com/office/drawing/2014/main" id="{BF164FBA-BBA8-48A0-BA67-7552CFF32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1200" cy="1680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8" name="Line 6">
              <a:extLst>
                <a:ext uri="{FF2B5EF4-FFF2-40B4-BE49-F238E27FC236}">
                  <a16:creationId xmlns:a16="http://schemas.microsoft.com/office/drawing/2014/main" id="{7656679A-4160-430B-83B3-6E30086D6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7">
              <a:extLst>
                <a:ext uri="{FF2B5EF4-FFF2-40B4-BE49-F238E27FC236}">
                  <a16:creationId xmlns:a16="http://schemas.microsoft.com/office/drawing/2014/main" id="{C068D408-6831-41D4-8510-1F3611DFC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0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8">
              <a:extLst>
                <a:ext uri="{FF2B5EF4-FFF2-40B4-BE49-F238E27FC236}">
                  <a16:creationId xmlns:a16="http://schemas.microsoft.com/office/drawing/2014/main" id="{D18A5FD3-BFB9-4778-A335-6D2549C2F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9">
              <a:extLst>
                <a:ext uri="{FF2B5EF4-FFF2-40B4-BE49-F238E27FC236}">
                  <a16:creationId xmlns:a16="http://schemas.microsoft.com/office/drawing/2014/main" id="{4870363B-3727-4432-AB93-C0E91C91F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0">
              <a:extLst>
                <a:ext uri="{FF2B5EF4-FFF2-40B4-BE49-F238E27FC236}">
                  <a16:creationId xmlns:a16="http://schemas.microsoft.com/office/drawing/2014/main" id="{CB352308-E781-4BF5-8471-0AA6E470E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1">
              <a:extLst>
                <a:ext uri="{FF2B5EF4-FFF2-40B4-BE49-F238E27FC236}">
                  <a16:creationId xmlns:a16="http://schemas.microsoft.com/office/drawing/2014/main" id="{A2235B35-A8CE-4F5B-B15E-5972F01C1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231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2">
              <a:extLst>
                <a:ext uri="{FF2B5EF4-FFF2-40B4-BE49-F238E27FC236}">
                  <a16:creationId xmlns:a16="http://schemas.microsoft.com/office/drawing/2014/main" id="{293E9122-E9EC-49D2-AC26-BF1E6666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40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3">
              <a:extLst>
                <a:ext uri="{FF2B5EF4-FFF2-40B4-BE49-F238E27FC236}">
                  <a16:creationId xmlns:a16="http://schemas.microsoft.com/office/drawing/2014/main" id="{526C5116-40BE-44A0-963B-D23C2935B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728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4">
              <a:extLst>
                <a:ext uri="{FF2B5EF4-FFF2-40B4-BE49-F238E27FC236}">
                  <a16:creationId xmlns:a16="http://schemas.microsoft.com/office/drawing/2014/main" id="{0E28ED9F-15A8-4AB1-9084-4544FF1B5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1906"/>
              <a:ext cx="16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0497" name="Text Box 15">
              <a:extLst>
                <a:ext uri="{FF2B5EF4-FFF2-40B4-BE49-F238E27FC236}">
                  <a16:creationId xmlns:a16="http://schemas.microsoft.com/office/drawing/2014/main" id="{D9142FBE-0367-447A-8B54-13297D15C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2095"/>
              <a:ext cx="16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0498" name="Text Box 16">
              <a:extLst>
                <a:ext uri="{FF2B5EF4-FFF2-40B4-BE49-F238E27FC236}">
                  <a16:creationId xmlns:a16="http://schemas.microsoft.com/office/drawing/2014/main" id="{826ED0B9-3AF4-4AEA-AFCA-385DAC88B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2284"/>
              <a:ext cx="16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0499" name="Text Box 17">
              <a:extLst>
                <a:ext uri="{FF2B5EF4-FFF2-40B4-BE49-F238E27FC236}">
                  <a16:creationId xmlns:a16="http://schemas.microsoft.com/office/drawing/2014/main" id="{76D2DD5A-5E04-4106-BD8D-EE5E246E3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2490"/>
              <a:ext cx="16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0500" name="Text Box 18">
              <a:extLst>
                <a:ext uri="{FF2B5EF4-FFF2-40B4-BE49-F238E27FC236}">
                  <a16:creationId xmlns:a16="http://schemas.microsoft.com/office/drawing/2014/main" id="{F4F881C6-E508-4659-9DFE-6A865C429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2692"/>
              <a:ext cx="16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0501" name="Text Box 19">
              <a:extLst>
                <a:ext uri="{FF2B5EF4-FFF2-40B4-BE49-F238E27FC236}">
                  <a16:creationId xmlns:a16="http://schemas.microsoft.com/office/drawing/2014/main" id="{95D96A8D-F831-4E16-865F-30C8CBCC2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3219"/>
              <a:ext cx="16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0502" name="Text Box 20">
              <a:extLst>
                <a:ext uri="{FF2B5EF4-FFF2-40B4-BE49-F238E27FC236}">
                  <a16:creationId xmlns:a16="http://schemas.microsoft.com/office/drawing/2014/main" id="{0E535006-8AC9-4ABA-BF69-52ADEF9B3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3412"/>
              <a:ext cx="16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0503" name="Text Box 21">
              <a:extLst>
                <a:ext uri="{FF2B5EF4-FFF2-40B4-BE49-F238E27FC236}">
                  <a16:creationId xmlns:a16="http://schemas.microsoft.com/office/drawing/2014/main" id="{666104EE-093A-41EF-B890-CD65D2F33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2933"/>
              <a:ext cx="137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  <a:sym typeface="MT Extra" panose="05050102010205020202" pitchFamily="18" charset="2"/>
                </a:rPr>
                <a:t>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20504" name="Text Box 22">
              <a:extLst>
                <a:ext uri="{FF2B5EF4-FFF2-40B4-BE49-F238E27FC236}">
                  <a16:creationId xmlns:a16="http://schemas.microsoft.com/office/drawing/2014/main" id="{62B39F08-C295-47B6-A32A-CC208583C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713"/>
              <a:ext cx="558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Helvetica" panose="020B0604020202020204" pitchFamily="34" charset="0"/>
                </a:rPr>
                <a:t>Frame #</a:t>
              </a:r>
            </a:p>
          </p:txBody>
        </p:sp>
        <p:sp>
          <p:nvSpPr>
            <p:cNvPr id="20505" name="Text Box 23">
              <a:extLst>
                <a:ext uri="{FF2B5EF4-FFF2-40B4-BE49-F238E27FC236}">
                  <a16:creationId xmlns:a16="http://schemas.microsoft.com/office/drawing/2014/main" id="{86D1F9E0-412A-4123-A610-7293E2783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1712"/>
              <a:ext cx="98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Helvetica" panose="020B0604020202020204" pitchFamily="34" charset="0"/>
                </a:rPr>
                <a:t>valid-invalid bit</a:t>
              </a:r>
            </a:p>
          </p:txBody>
        </p:sp>
        <p:sp>
          <p:nvSpPr>
            <p:cNvPr id="20506" name="Text Box 24">
              <a:extLst>
                <a:ext uri="{FF2B5EF4-FFF2-40B4-BE49-F238E27FC236}">
                  <a16:creationId xmlns:a16="http://schemas.microsoft.com/office/drawing/2014/main" id="{5A8C7503-D5D3-4696-BDE4-E26B17CB6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3560"/>
              <a:ext cx="847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latin typeface="Helvetica" panose="020B0604020202020204" pitchFamily="34" charset="0"/>
                </a:rPr>
                <a:t>page table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ED399631-9EC2-4B8C-9DC0-D2239ADAB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000">
                <a:solidFill>
                  <a:schemeClr val="tx1"/>
                </a:solidFill>
                <a:latin typeface="Arial Black" panose="020B0A04020102020204" pitchFamily="34" charset="0"/>
              </a:rPr>
              <a:t>Demand Paging</a:t>
            </a:r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B60C90FD-9799-4C9F-B83B-4C7DD5438E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563" r="9592" b="911"/>
          <a:stretch>
            <a:fillRect/>
          </a:stretch>
        </p:blipFill>
        <p:spPr>
          <a:xfrm>
            <a:off x="2590800" y="1447801"/>
            <a:ext cx="7010400" cy="5256213"/>
          </a:xfr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334171B0-8F45-432D-AE70-27B2712A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Page Fault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99EC42D8-8DC4-4499-B38B-75095F0D4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763000" cy="5334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 dirty="0">
                <a:solidFill>
                  <a:schemeClr val="tx1"/>
                </a:solidFill>
              </a:rPr>
              <a:t>If there is ever a reference to a page, first reference will trap to </a:t>
            </a:r>
            <a:br>
              <a:rPr lang="en-US" altLang="en-US" sz="4400" dirty="0">
                <a:solidFill>
                  <a:schemeClr val="tx1"/>
                </a:solidFill>
              </a:rPr>
            </a:br>
            <a:r>
              <a:rPr lang="en-US" altLang="en-US" sz="4400" dirty="0">
                <a:solidFill>
                  <a:schemeClr val="tx1"/>
                </a:solidFill>
              </a:rPr>
              <a:t>OS </a:t>
            </a:r>
            <a:r>
              <a:rPr lang="en-US" altLang="en-US" sz="4400" dirty="0">
                <a:solidFill>
                  <a:schemeClr val="tx1"/>
                </a:solidFill>
                <a:sym typeface="Symbol" panose="05050102010706020507" pitchFamily="18" charset="2"/>
              </a:rPr>
              <a:t> page fault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 dirty="0">
                <a:solidFill>
                  <a:schemeClr val="tx1"/>
                </a:solidFill>
                <a:sym typeface="Symbol" panose="05050102010706020507" pitchFamily="18" charset="2"/>
              </a:rPr>
              <a:t>OS decides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 u="sng" dirty="0">
                <a:solidFill>
                  <a:schemeClr val="tx1"/>
                </a:solidFill>
              </a:rPr>
              <a:t>Invalid reference</a:t>
            </a: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r>
              <a:rPr lang="en-US" altLang="en-US" sz="4400" dirty="0">
                <a:solidFill>
                  <a:schemeClr val="tx1"/>
                </a:solidFill>
                <a:sym typeface="Symbol" panose="05050102010706020507" pitchFamily="18" charset="2"/>
              </a:rPr>
              <a:t> trap to OS  abort process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 u="sng" dirty="0">
                <a:solidFill>
                  <a:schemeClr val="tx1"/>
                </a:solidFill>
                <a:sym typeface="Symbol" panose="05050102010706020507" pitchFamily="18" charset="2"/>
              </a:rPr>
              <a:t>Just not in memory</a:t>
            </a:r>
            <a:r>
              <a:rPr lang="en-US" altLang="en-US" sz="4400" dirty="0">
                <a:solidFill>
                  <a:schemeClr val="tx1"/>
                </a:solidFill>
                <a:sym typeface="Symbol" panose="05050102010706020507" pitchFamily="18" charset="2"/>
              </a:rPr>
              <a:t>  page fault  service page fault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20B0D349-FEE9-4E9B-B0A3-81F95819F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Page Fault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79B0DCE-DB8F-40F2-8E86-65378CCC3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chemeClr val="tx1"/>
                </a:solidFill>
                <a:sym typeface="Symbol" panose="05050102010706020507" pitchFamily="18" charset="2"/>
              </a:rPr>
              <a:t>Allocate an empty frame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chemeClr val="tx1"/>
                </a:solidFill>
                <a:sym typeface="Symbol" panose="05050102010706020507" pitchFamily="18" charset="2"/>
              </a:rPr>
              <a:t>Locate the desired page on disk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chemeClr val="tx1"/>
                </a:solidFill>
                <a:sym typeface="Symbol" panose="05050102010706020507" pitchFamily="18" charset="2"/>
              </a:rPr>
              <a:t>Swap in the desired page into the newly allocated frame.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chemeClr val="tx1"/>
                </a:solidFill>
                <a:sym typeface="Symbol" panose="05050102010706020507" pitchFamily="18" charset="2"/>
              </a:rPr>
              <a:t>Store the frame number in the appropriate page table entry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chemeClr val="tx1"/>
                </a:solidFill>
                <a:sym typeface="Symbol" panose="05050102010706020507" pitchFamily="18" charset="2"/>
              </a:rPr>
              <a:t>Reset tables; set valid/invalid bit to 1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chemeClr val="tx1"/>
                </a:solidFill>
                <a:sym typeface="Symbol" panose="05050102010706020507" pitchFamily="18" charset="2"/>
              </a:rPr>
              <a:t>Restart instruction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2BA645D4-CA2E-4FBE-A303-D6CDB1260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Servicing a Page Fault</a:t>
            </a:r>
          </a:p>
        </p:txBody>
      </p:sp>
      <p:pic>
        <p:nvPicPr>
          <p:cNvPr id="24581" name="Picture 3">
            <a:extLst>
              <a:ext uri="{FF2B5EF4-FFF2-40B4-BE49-F238E27FC236}">
                <a16:creationId xmlns:a16="http://schemas.microsoft.com/office/drawing/2014/main" id="{D00DC4E6-0970-438C-B83C-E75843C69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" t="1289" r="5911" b="995"/>
          <a:stretch>
            <a:fillRect/>
          </a:stretch>
        </p:blipFill>
        <p:spPr>
          <a:xfrm>
            <a:off x="2514600" y="1376363"/>
            <a:ext cx="7162800" cy="5370512"/>
          </a:xfr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AE8D42C6-2E77-4892-895C-25C539D4A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020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Page Replacement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57AAB90-3B2A-4E4F-B46C-5AAC80930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534400" cy="5181600"/>
          </a:xfrm>
        </p:spPr>
        <p:txBody>
          <a:bodyPr/>
          <a:lstStyle/>
          <a:p>
            <a:pPr eaLnBrk="1" hangingPunct="1"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>
                <a:solidFill>
                  <a:schemeClr val="tx1"/>
                </a:solidFill>
              </a:rPr>
              <a:t>If no free frame is available on a page fault, replace a page in memory to load the desired page </a:t>
            </a:r>
          </a:p>
          <a:p>
            <a:pPr eaLnBrk="1" hangingPunct="1"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>
                <a:solidFill>
                  <a:schemeClr val="tx1"/>
                </a:solidFill>
              </a:rPr>
              <a:t>Page-fault service routine is modified to include page replacement.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F6B6611E-F4E9-459E-A94C-63E9D0DF0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020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Page Replacement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4AEE426-4720-407B-B5F6-E66A9E3AA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>
                <a:solidFill>
                  <a:schemeClr val="tx1"/>
                </a:solidFill>
              </a:rPr>
              <a:t>Use </a:t>
            </a:r>
            <a:r>
              <a:rPr lang="en-US" altLang="en-US" sz="4400" u="sng">
                <a:solidFill>
                  <a:schemeClr val="tx1"/>
                </a:solidFill>
              </a:rPr>
              <a:t>modify (dirty) bit</a:t>
            </a:r>
            <a:r>
              <a:rPr lang="en-US" altLang="en-US" sz="4400">
                <a:solidFill>
                  <a:schemeClr val="tx1"/>
                </a:solidFill>
              </a:rPr>
              <a:t> to reduce overhead of page transfers – only modified pages are written to disk.</a:t>
            </a:r>
          </a:p>
          <a:p>
            <a:pPr lvl="1" eaLnBrk="1" hangingPunct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chemeClr val="tx1"/>
                </a:solidFill>
              </a:rPr>
              <a:t>Set by hardware when data is written to a page</a:t>
            </a:r>
          </a:p>
          <a:p>
            <a:pPr lvl="1" eaLnBrk="1" hangingPunct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000">
                <a:solidFill>
                  <a:schemeClr val="tx1"/>
                </a:solidFill>
              </a:rPr>
              <a:t>Checked by OS at page replacements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3">
            <a:extLst>
              <a:ext uri="{FF2B5EF4-FFF2-40B4-BE49-F238E27FC236}">
                <a16:creationId xmlns:a16="http://schemas.microsoft.com/office/drawing/2014/main" id="{4E65B460-8AEE-4784-BCEA-6B72A38D42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t="3044" r="1244" b="3044"/>
          <a:stretch>
            <a:fillRect/>
          </a:stretch>
        </p:blipFill>
        <p:spPr>
          <a:xfrm>
            <a:off x="2667000" y="1600201"/>
            <a:ext cx="6858000" cy="5141913"/>
          </a:xfr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1" name="Rectangle 5">
            <a:extLst>
              <a:ext uri="{FF2B5EF4-FFF2-40B4-BE49-F238E27FC236}">
                <a16:creationId xmlns:a16="http://schemas.microsoft.com/office/drawing/2014/main" id="{43B9F7F2-8040-4C87-9641-CA9389030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0207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Page Replacement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2">
            <a:extLst>
              <a:ext uri="{FF2B5EF4-FFF2-40B4-BE49-F238E27FC236}">
                <a16:creationId xmlns:a16="http://schemas.microsoft.com/office/drawing/2014/main" id="{9AE74AD3-771A-4CE3-8FB8-9A898E5667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t="3044" r="1244" b="3044"/>
          <a:stretch>
            <a:fillRect/>
          </a:stretch>
        </p:blipFill>
        <p:spPr>
          <a:xfrm>
            <a:off x="2667000" y="1524001"/>
            <a:ext cx="6858000" cy="5141913"/>
          </a:xfr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365" name="Rectangle 3">
            <a:extLst>
              <a:ext uri="{FF2B5EF4-FFF2-40B4-BE49-F238E27FC236}">
                <a16:creationId xmlns:a16="http://schemas.microsoft.com/office/drawing/2014/main" id="{EE2A3976-8111-4C6B-9CA3-AE2593839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0207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Page Replacement</a:t>
            </a: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E8B983B7-7E70-49B1-8798-F2C530A1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819401"/>
            <a:ext cx="762000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2D2E22BE-710A-440E-8097-ACE8D888D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1136" y="271462"/>
            <a:ext cx="7729728" cy="11887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Page Replacement</a:t>
            </a:r>
          </a:p>
        </p:txBody>
      </p:sp>
      <p:pic>
        <p:nvPicPr>
          <p:cNvPr id="16389" name="Picture 3">
            <a:extLst>
              <a:ext uri="{FF2B5EF4-FFF2-40B4-BE49-F238E27FC236}">
                <a16:creationId xmlns:a16="http://schemas.microsoft.com/office/drawing/2014/main" id="{82167EF8-BCCD-4C6C-B8DE-72CABDCF8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1352" r="888" b="1550"/>
          <a:stretch>
            <a:fillRect/>
          </a:stretch>
        </p:blipFill>
        <p:spPr>
          <a:xfrm>
            <a:off x="2667000" y="1524000"/>
            <a:ext cx="6751638" cy="5062538"/>
          </a:xfr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D54E-0FAA-4B24-BE42-3B288330F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Week12 </a:t>
            </a:r>
            <a:r>
              <a:rPr lang="en-US" dirty="0" err="1"/>
              <a:t>Lec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6D240-18AD-4D29-9590-54F97A11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3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2A52AF64-C6A5-4984-8D2D-8FD22F19A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477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Page Replacement Algorithms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4601AC53-3319-4702-91EB-D79028272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610600" cy="4724400"/>
          </a:xfrm>
        </p:spPr>
        <p:txBody>
          <a:bodyPr/>
          <a:lstStyle/>
          <a:p>
            <a:pPr eaLnBrk="1" hangingPunct="1"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>
                <a:solidFill>
                  <a:schemeClr val="tx1"/>
                </a:solidFill>
              </a:rPr>
              <a:t>Want lowest page-fault rate.</a:t>
            </a:r>
          </a:p>
          <a:p>
            <a:pPr eaLnBrk="1" hangingPunct="1"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>
                <a:solidFill>
                  <a:schemeClr val="tx1"/>
                </a:solidFill>
              </a:rPr>
              <a:t>Evaluate algorithm by running it on a particular string of memory references (</a:t>
            </a:r>
            <a:r>
              <a:rPr lang="en-US" altLang="en-US" sz="4400" u="sng">
                <a:solidFill>
                  <a:schemeClr val="tx1"/>
                </a:solidFill>
              </a:rPr>
              <a:t>reference string</a:t>
            </a:r>
            <a:r>
              <a:rPr lang="en-US" altLang="en-US" sz="4400">
                <a:solidFill>
                  <a:schemeClr val="tx1"/>
                </a:solidFill>
              </a:rPr>
              <a:t>) and computing the number of page faults on that string.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3D7071E8-33E1-4C17-A995-329031AFF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1447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Page Faults vs. Number of Frames</a:t>
            </a:r>
          </a:p>
        </p:txBody>
      </p:sp>
      <p:pic>
        <p:nvPicPr>
          <p:cNvPr id="18437" name="Picture 3">
            <a:extLst>
              <a:ext uri="{FF2B5EF4-FFF2-40B4-BE49-F238E27FC236}">
                <a16:creationId xmlns:a16="http://schemas.microsoft.com/office/drawing/2014/main" id="{BD0A160E-D196-424A-A02A-B74E6C9E0F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t="12727" r="1289" b="12070"/>
          <a:stretch>
            <a:fillRect/>
          </a:stretch>
        </p:blipFill>
        <p:spPr>
          <a:xfrm>
            <a:off x="2362200" y="1905001"/>
            <a:ext cx="7543800" cy="4741863"/>
          </a:xfr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7A67E504-AC76-4F3F-90EC-927942E19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221"/>
            <a:ext cx="7729728" cy="1188720"/>
          </a:xfrm>
        </p:spPr>
        <p:txBody>
          <a:bodyPr/>
          <a:lstStyle/>
          <a:p>
            <a:pPr eaLnBrk="1" hangingPunct="1"/>
            <a:r>
              <a:rPr lang="en-US" altLang="en-US" sz="5600" dirty="0">
                <a:solidFill>
                  <a:schemeClr val="tx1"/>
                </a:solidFill>
                <a:latin typeface="Arial Black" panose="020B0A04020102020204" pitchFamily="34" charset="0"/>
              </a:rPr>
              <a:t>FIFO Algorithm</a:t>
            </a:r>
          </a:p>
        </p:txBody>
      </p:sp>
      <p:sp>
        <p:nvSpPr>
          <p:cNvPr id="19461" name="Rectangle 9">
            <a:extLst>
              <a:ext uri="{FF2B5EF4-FFF2-40B4-BE49-F238E27FC236}">
                <a16:creationId xmlns:a16="http://schemas.microsoft.com/office/drawing/2014/main" id="{1827556E-0F6D-410B-9A8A-3B2F20E7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838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/>
              <a:t>Number of frame allocated = 4</a:t>
            </a:r>
            <a:endParaRPr lang="en-US" altLang="en-US" sz="3600"/>
          </a:p>
        </p:txBody>
      </p:sp>
      <p:pic>
        <p:nvPicPr>
          <p:cNvPr id="19462" name="Picture 12">
            <a:extLst>
              <a:ext uri="{FF2B5EF4-FFF2-40B4-BE49-F238E27FC236}">
                <a16:creationId xmlns:a16="http://schemas.microsoft.com/office/drawing/2014/main" id="{6BBDD47D-AAF2-4B29-8B08-A8533B974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514601"/>
            <a:ext cx="7467600" cy="416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3" name="Oval 14">
            <a:extLst>
              <a:ext uri="{FF2B5EF4-FFF2-40B4-BE49-F238E27FC236}">
                <a16:creationId xmlns:a16="http://schemas.microsoft.com/office/drawing/2014/main" id="{0E51B09F-E17F-4A7A-BA1D-4B49147C8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Oval 15">
            <a:extLst>
              <a:ext uri="{FF2B5EF4-FFF2-40B4-BE49-F238E27FC236}">
                <a16:creationId xmlns:a16="http://schemas.microsoft.com/office/drawing/2014/main" id="{7AC1610A-0493-49C2-AD67-86A1FE44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Oval 16">
            <a:extLst>
              <a:ext uri="{FF2B5EF4-FFF2-40B4-BE49-F238E27FC236}">
                <a16:creationId xmlns:a16="http://schemas.microsoft.com/office/drawing/2014/main" id="{F74551CB-FBB4-474B-AD6B-A289465AA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530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Oval 17">
            <a:extLst>
              <a:ext uri="{FF2B5EF4-FFF2-40B4-BE49-F238E27FC236}">
                <a16:creationId xmlns:a16="http://schemas.microsoft.com/office/drawing/2014/main" id="{D247ECA4-7501-413B-8A23-4C5227F69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Oval 18">
            <a:extLst>
              <a:ext uri="{FF2B5EF4-FFF2-40B4-BE49-F238E27FC236}">
                <a16:creationId xmlns:a16="http://schemas.microsoft.com/office/drawing/2014/main" id="{DBB30217-4531-4F15-B73D-06CEFF0E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530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8" name="Oval 19">
            <a:extLst>
              <a:ext uri="{FF2B5EF4-FFF2-40B4-BE49-F238E27FC236}">
                <a16:creationId xmlns:a16="http://schemas.microsoft.com/office/drawing/2014/main" id="{1A068010-F8A3-436B-86D8-F722E53C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9" name="Oval 20">
            <a:extLst>
              <a:ext uri="{FF2B5EF4-FFF2-40B4-BE49-F238E27FC236}">
                <a16:creationId xmlns:a16="http://schemas.microsoft.com/office/drawing/2014/main" id="{74FD8989-21BD-4313-AF89-A6E11B4B0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814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Oval 21">
            <a:extLst>
              <a:ext uri="{FF2B5EF4-FFF2-40B4-BE49-F238E27FC236}">
                <a16:creationId xmlns:a16="http://schemas.microsoft.com/office/drawing/2014/main" id="{CB7C4436-4B3E-4336-AD9C-D40D8A298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1" name="Oval 22">
            <a:extLst>
              <a:ext uri="{FF2B5EF4-FFF2-40B4-BE49-F238E27FC236}">
                <a16:creationId xmlns:a16="http://schemas.microsoft.com/office/drawing/2014/main" id="{C3630E56-3166-414F-A158-986D0552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2" name="Oval 23">
            <a:extLst>
              <a:ext uri="{FF2B5EF4-FFF2-40B4-BE49-F238E27FC236}">
                <a16:creationId xmlns:a16="http://schemas.microsoft.com/office/drawing/2014/main" id="{9EB5F32F-8537-4FC1-88F0-CF17B9821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6388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3" name="Oval 25">
            <a:extLst>
              <a:ext uri="{FF2B5EF4-FFF2-40B4-BE49-F238E27FC236}">
                <a16:creationId xmlns:a16="http://schemas.microsoft.com/office/drawing/2014/main" id="{75AE9F98-E732-4B9B-AF0A-DA44C54F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6388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4" name="Oval 26">
            <a:extLst>
              <a:ext uri="{FF2B5EF4-FFF2-40B4-BE49-F238E27FC236}">
                <a16:creationId xmlns:a16="http://schemas.microsoft.com/office/drawing/2014/main" id="{30EE003C-F2D6-424F-A06D-E59F9E9B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9530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EAAA014D-D161-4F4E-AC14-9C20828EB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Optimal Algorithm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B113743-7DEC-470F-9A16-EAA546CE07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447800"/>
            <a:ext cx="8458200" cy="1905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>
                <a:solidFill>
                  <a:schemeClr val="tx1"/>
                </a:solidFill>
              </a:rPr>
              <a:t>Replace the page that will not be used for the longest period of time.</a:t>
            </a:r>
          </a:p>
        </p:txBody>
      </p:sp>
      <p:pic>
        <p:nvPicPr>
          <p:cNvPr id="20486" name="Picture 7">
            <a:extLst>
              <a:ext uri="{FF2B5EF4-FFF2-40B4-BE49-F238E27FC236}">
                <a16:creationId xmlns:a16="http://schemas.microsoft.com/office/drawing/2014/main" id="{C077549F-9665-421F-A20E-65C45BEE68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3429001"/>
            <a:ext cx="6324600" cy="310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7" name="Oval 9">
            <a:extLst>
              <a:ext uri="{FF2B5EF4-FFF2-40B4-BE49-F238E27FC236}">
                <a16:creationId xmlns:a16="http://schemas.microsoft.com/office/drawing/2014/main" id="{1FB6F8D7-5EDC-413D-BC43-80044E23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910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Oval 10">
            <a:extLst>
              <a:ext uri="{FF2B5EF4-FFF2-40B4-BE49-F238E27FC236}">
                <a16:creationId xmlns:a16="http://schemas.microsoft.com/office/drawing/2014/main" id="{73344FF6-EFA3-4E2C-AB2A-BE623C9A5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6482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9" name="Oval 11">
            <a:extLst>
              <a:ext uri="{FF2B5EF4-FFF2-40B4-BE49-F238E27FC236}">
                <a16:creationId xmlns:a16="http://schemas.microsoft.com/office/drawing/2014/main" id="{FF024F79-AD3F-4C60-94AE-C4021E5E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Oval 12">
            <a:extLst>
              <a:ext uri="{FF2B5EF4-FFF2-40B4-BE49-F238E27FC236}">
                <a16:creationId xmlns:a16="http://schemas.microsoft.com/office/drawing/2014/main" id="{317F64E3-A0FF-4E55-9B98-40B10DE7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7150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1" name="Oval 13">
            <a:extLst>
              <a:ext uri="{FF2B5EF4-FFF2-40B4-BE49-F238E27FC236}">
                <a16:creationId xmlns:a16="http://schemas.microsoft.com/office/drawing/2014/main" id="{BEA320A7-592F-4209-9E64-0D0FE8DF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6482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2" name="Oval 14">
            <a:extLst>
              <a:ext uri="{FF2B5EF4-FFF2-40B4-BE49-F238E27FC236}">
                <a16:creationId xmlns:a16="http://schemas.microsoft.com/office/drawing/2014/main" id="{CE6453E0-275B-42D0-A7DB-AB4F255C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096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3" name="Oval 15">
            <a:extLst>
              <a:ext uri="{FF2B5EF4-FFF2-40B4-BE49-F238E27FC236}">
                <a16:creationId xmlns:a16="http://schemas.microsoft.com/office/drawing/2014/main" id="{721FED2A-639D-4EC6-869B-AD0BD9AD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81600"/>
            <a:ext cx="6096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4" name="Oval 16">
            <a:extLst>
              <a:ext uri="{FF2B5EF4-FFF2-40B4-BE49-F238E27FC236}">
                <a16:creationId xmlns:a16="http://schemas.microsoft.com/office/drawing/2014/main" id="{62CF7E20-3534-4B13-A41B-25ABDCEE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6096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5" name="Oval 17">
            <a:extLst>
              <a:ext uri="{FF2B5EF4-FFF2-40B4-BE49-F238E27FC236}">
                <a16:creationId xmlns:a16="http://schemas.microsoft.com/office/drawing/2014/main" id="{5C19C53D-0725-4C46-81C8-2ED7749A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91000"/>
            <a:ext cx="6858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>
                <a16:creationId xmlns:a16="http://schemas.microsoft.com/office/drawing/2014/main" id="{2D324744-5F0B-4715-9775-27015A97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4638"/>
            <a:ext cx="8763000" cy="170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Least Recently Used (LRU)  Algorithm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E716F27-E799-43A0-9B19-C4E64C24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8458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/>
              <a:t>Replace the page that hasn’t been used for the longest period of time.</a:t>
            </a:r>
          </a:p>
        </p:txBody>
      </p:sp>
      <p:pic>
        <p:nvPicPr>
          <p:cNvPr id="21510" name="Picture 7">
            <a:extLst>
              <a:ext uri="{FF2B5EF4-FFF2-40B4-BE49-F238E27FC236}">
                <a16:creationId xmlns:a16="http://schemas.microsoft.com/office/drawing/2014/main" id="{37137C31-43B8-4F2E-AA89-253EED67F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38601"/>
            <a:ext cx="779145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>
            <a:extLst>
              <a:ext uri="{FF2B5EF4-FFF2-40B4-BE49-F238E27FC236}">
                <a16:creationId xmlns:a16="http://schemas.microsoft.com/office/drawing/2014/main" id="{26574CAE-E514-4711-9132-C5083E60C3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49D6AE-41CE-4BC5-94CF-A2943BD6BEA3}" type="datetime3">
              <a:rPr lang="en-US" altLang="en-US" sz="1400"/>
              <a:pPr/>
              <a:t>6 December 2023</a:t>
            </a:fld>
            <a:endParaRPr lang="en-US" altLang="en-US" sz="1400"/>
          </a:p>
        </p:txBody>
      </p:sp>
      <p:sp>
        <p:nvSpPr>
          <p:cNvPr id="22531" name="Footer Placeholder 2">
            <a:extLst>
              <a:ext uri="{FF2B5EF4-FFF2-40B4-BE49-F238E27FC236}">
                <a16:creationId xmlns:a16="http://schemas.microsoft.com/office/drawing/2014/main" id="{E20FE06C-FC32-4BF4-9836-B1A0BF1F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© Copyright Virtual University of Pakistan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C9626A7-BCBD-49F2-8F0F-C1E7F411E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4638"/>
            <a:ext cx="87630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LRU  Example</a:t>
            </a:r>
          </a:p>
        </p:txBody>
      </p:sp>
      <p:pic>
        <p:nvPicPr>
          <p:cNvPr id="22533" name="Picture 6">
            <a:extLst>
              <a:ext uri="{FF2B5EF4-FFF2-40B4-BE49-F238E27FC236}">
                <a16:creationId xmlns:a16="http://schemas.microsoft.com/office/drawing/2014/main" id="{F10CC497-B3A5-4C23-BB2A-D5C9E920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1"/>
            <a:ext cx="8839200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Oval 7">
            <a:extLst>
              <a:ext uri="{FF2B5EF4-FFF2-40B4-BE49-F238E27FC236}">
                <a16:creationId xmlns:a16="http://schemas.microsoft.com/office/drawing/2014/main" id="{C71C9B7B-87EA-45A0-B6E3-BDE27131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242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Oval 8">
            <a:extLst>
              <a:ext uri="{FF2B5EF4-FFF2-40B4-BE49-F238E27FC236}">
                <a16:creationId xmlns:a16="http://schemas.microsoft.com/office/drawing/2014/main" id="{3DFF89E7-801F-4960-8ABE-89D227D4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862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Oval 10">
            <a:extLst>
              <a:ext uri="{FF2B5EF4-FFF2-40B4-BE49-F238E27FC236}">
                <a16:creationId xmlns:a16="http://schemas.microsoft.com/office/drawing/2014/main" id="{ACA46106-39F6-4DAF-8FA7-6EF5468E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7" name="Oval 11">
            <a:extLst>
              <a:ext uri="{FF2B5EF4-FFF2-40B4-BE49-F238E27FC236}">
                <a16:creationId xmlns:a16="http://schemas.microsoft.com/office/drawing/2014/main" id="{17481475-500A-4BB8-A23A-5F4EC918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Oval 12">
            <a:extLst>
              <a:ext uri="{FF2B5EF4-FFF2-40B4-BE49-F238E27FC236}">
                <a16:creationId xmlns:a16="http://schemas.microsoft.com/office/drawing/2014/main" id="{4AD3F7A2-FBB1-41ED-93FB-BA6E3656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9" name="Oval 13">
            <a:extLst>
              <a:ext uri="{FF2B5EF4-FFF2-40B4-BE49-F238E27FC236}">
                <a16:creationId xmlns:a16="http://schemas.microsoft.com/office/drawing/2014/main" id="{36DA46DD-FD88-4F31-BD92-274C76CB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862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0" name="Oval 14">
            <a:extLst>
              <a:ext uri="{FF2B5EF4-FFF2-40B4-BE49-F238E27FC236}">
                <a16:creationId xmlns:a16="http://schemas.microsoft.com/office/drawing/2014/main" id="{935EAD0D-4D06-4F61-B8E9-6F39B403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1" name="Oval 15">
            <a:extLst>
              <a:ext uri="{FF2B5EF4-FFF2-40B4-BE49-F238E27FC236}">
                <a16:creationId xmlns:a16="http://schemas.microsoft.com/office/drawing/2014/main" id="{A75F0B33-58D4-414F-9544-15877349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5720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2" name="Oval 16">
            <a:extLst>
              <a:ext uri="{FF2B5EF4-FFF2-40B4-BE49-F238E27FC236}">
                <a16:creationId xmlns:a16="http://schemas.microsoft.com/office/drawing/2014/main" id="{6BDD5590-F440-44BE-BE00-162154BC8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1242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3" name="Oval 17">
            <a:extLst>
              <a:ext uri="{FF2B5EF4-FFF2-40B4-BE49-F238E27FC236}">
                <a16:creationId xmlns:a16="http://schemas.microsoft.com/office/drawing/2014/main" id="{34DFD096-3C74-4EBF-A4AC-27462388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862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4" name="Oval 18">
            <a:extLst>
              <a:ext uri="{FF2B5EF4-FFF2-40B4-BE49-F238E27FC236}">
                <a16:creationId xmlns:a16="http://schemas.microsoft.com/office/drawing/2014/main" id="{95091DED-7031-4E3A-B6C2-F078B6D6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5" name="Oval 19">
            <a:extLst>
              <a:ext uri="{FF2B5EF4-FFF2-40B4-BE49-F238E27FC236}">
                <a16:creationId xmlns:a16="http://schemas.microsoft.com/office/drawing/2014/main" id="{6C3477DC-CCAF-4651-AF7D-4BA1BCFD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00"/>
            <a:ext cx="8382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6A814-BF39-4FBD-AEBC-4145ACA7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FD069292-DD85-401C-BD07-6DFFEB39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147763"/>
            <a:ext cx="930592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51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093D73FD-18C3-4094-A483-0A1CF4BB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8839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LRU Implementation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72D80014-3282-4631-BC3B-8DB2F70DE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1"/>
            <a:ext cx="777240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B9155718-8C1B-4A81-B0E7-4C266DD3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Arial Black" panose="020B0A04020102020204" pitchFamily="34" charset="0"/>
              </a:rPr>
              <a:t>Optimal Page Replacement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70F4AF6A-8EA9-47EE-A0DC-175A6A13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219200"/>
            <a:ext cx="965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4400" dirty="0">
                <a:ea typeface="新細明體" panose="02020500000000000000" pitchFamily="18" charset="-120"/>
              </a:rPr>
              <a:t>In this algorithm, pages are replaced which would not be used for the longest duration of time in the future.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4400" dirty="0">
                <a:ea typeface="新細明體" panose="02020500000000000000" pitchFamily="18" charset="-120"/>
              </a:rPr>
              <a:t>Consider the page references 7, 0, 1, 2, 0, 3, 0, 4, 2, 3, 0, 3, 2, with 4 page frame. Find number of page fault</a:t>
            </a:r>
          </a:p>
        </p:txBody>
      </p:sp>
    </p:spTree>
    <p:extLst>
      <p:ext uri="{BB962C8B-B14F-4D97-AF65-F5344CB8AC3E}">
        <p14:creationId xmlns:p14="http://schemas.microsoft.com/office/powerpoint/2010/main" val="2788840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B9155718-8C1B-4A81-B0E7-4C266DD3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Arial Black" panose="020B0A04020102020204" pitchFamily="34" charset="0"/>
              </a:rPr>
              <a:t>Optimal Page Replacement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23B67A-F9A8-4A19-BDBA-25C8FC83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1378877"/>
            <a:ext cx="10901679" cy="455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11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0403EBF0-B5EA-4B52-840F-4886A2C28A3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905000" y="228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aseline="-1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aseline="-1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aseline="-1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aseline="-1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aseline="-1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aseline="-1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aseline="-1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aseline="-1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aseline="-1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5400" baseline="0" dirty="0">
                <a:latin typeface="Arial Black" panose="020B0A04020102020204" pitchFamily="34" charset="0"/>
                <a:ea typeface="新細明體" panose="02020500000000000000" pitchFamily="18" charset="-120"/>
              </a:rPr>
              <a:t>Agenda </a:t>
            </a:r>
            <a:r>
              <a:rPr lang="en-US" altLang="zh-TW" sz="5600" baseline="0" dirty="0">
                <a:latin typeface="Arial Black" panose="020B0A04020102020204" pitchFamily="34" charset="0"/>
                <a:ea typeface="新細明體" panose="02020500000000000000" pitchFamily="18" charset="-120"/>
              </a:rPr>
              <a:t>for</a:t>
            </a:r>
            <a:r>
              <a:rPr lang="en-US" altLang="zh-TW" sz="5400" baseline="0" dirty="0">
                <a:latin typeface="Arial Black" panose="020B0A04020102020204" pitchFamily="34" charset="0"/>
                <a:ea typeface="新細明體" panose="02020500000000000000" pitchFamily="18" charset="-120"/>
              </a:rPr>
              <a:t> Today</a:t>
            </a:r>
            <a:endParaRPr lang="en-US" altLang="en-US" sz="5400" baseline="0" dirty="0"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34EDD42-6B53-4E86-AE55-513C79A78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30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dirty="0">
                <a:ea typeface="新細明體" panose="02020500000000000000" pitchFamily="18" charset="-120"/>
              </a:rPr>
              <a:t>Virtual Memory</a:t>
            </a:r>
          </a:p>
          <a:p>
            <a:pPr eaLnBrk="1" hangingPunct="1"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dirty="0">
                <a:ea typeface="新細明體" panose="02020500000000000000" pitchFamily="18" charset="-120"/>
              </a:rPr>
              <a:t>Page Fault</a:t>
            </a:r>
          </a:p>
          <a:p>
            <a:pPr eaLnBrk="1" hangingPunct="1"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dirty="0">
                <a:ea typeface="新細明體" panose="02020500000000000000" pitchFamily="18" charset="-120"/>
              </a:rPr>
              <a:t>Page replacement</a:t>
            </a:r>
          </a:p>
          <a:p>
            <a:pPr eaLnBrk="1" hangingPunct="1"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dirty="0">
                <a:ea typeface="新細明體" panose="02020500000000000000" pitchFamily="18" charset="-120"/>
              </a:rPr>
              <a:t>FIFO</a:t>
            </a:r>
          </a:p>
          <a:p>
            <a:pPr eaLnBrk="1" hangingPunct="1"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dirty="0">
                <a:ea typeface="新細明體" panose="02020500000000000000" pitchFamily="18" charset="-120"/>
              </a:rPr>
              <a:t>LRU</a:t>
            </a:r>
          </a:p>
          <a:p>
            <a:pPr eaLnBrk="1" hangingPunct="1"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dirty="0">
                <a:ea typeface="新細明體" panose="02020500000000000000" pitchFamily="18" charset="-120"/>
              </a:rPr>
              <a:t>Optimal</a:t>
            </a:r>
          </a:p>
          <a:p>
            <a:pPr eaLnBrk="1" hangingPunct="1"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dirty="0">
                <a:ea typeface="新細明體" panose="02020500000000000000" pitchFamily="18" charset="-120"/>
              </a:rPr>
              <a:t>LFU</a:t>
            </a:r>
          </a:p>
          <a:p>
            <a:pPr eaLnBrk="1" hangingPunct="1"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dirty="0">
                <a:ea typeface="新細明體" panose="02020500000000000000" pitchFamily="18" charset="-120"/>
              </a:rPr>
              <a:t>MFU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B9155718-8C1B-4A81-B0E7-4C266DD3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Arial Black" panose="020B0A04020102020204" pitchFamily="34" charset="0"/>
              </a:rPr>
              <a:t>Least Frequently used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70F4AF6A-8EA9-47EE-A0DC-175A6A13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219200"/>
            <a:ext cx="965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4400" dirty="0">
                <a:ea typeface="新細明體" panose="02020500000000000000" pitchFamily="18" charset="-120"/>
              </a:rPr>
              <a:t>This algorithm is not for placement course.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4400" dirty="0">
                <a:ea typeface="新細明體" panose="02020500000000000000" pitchFamily="18" charset="-120"/>
              </a:rPr>
              <a:t>But basically in current stack at any iteration we choose that element for replacement which has smallest count in the incoming page stream.</a:t>
            </a:r>
          </a:p>
        </p:txBody>
      </p:sp>
    </p:spTree>
    <p:extLst>
      <p:ext uri="{BB962C8B-B14F-4D97-AF65-F5344CB8AC3E}">
        <p14:creationId xmlns:p14="http://schemas.microsoft.com/office/powerpoint/2010/main" val="2726795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>
            <a:extLst>
              <a:ext uri="{FF2B5EF4-FFF2-40B4-BE49-F238E27FC236}">
                <a16:creationId xmlns:a16="http://schemas.microsoft.com/office/drawing/2014/main" id="{176FD6CB-9411-4B8F-8A22-CB57940B3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305800" cy="52578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Most Frequently Used (MFU)</a:t>
            </a:r>
          </a:p>
          <a:p>
            <a:pPr lvl="1" eaLnBrk="1" hangingPunct="1"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4000" dirty="0">
                <a:solidFill>
                  <a:schemeClr val="tx1"/>
                </a:solidFill>
              </a:rPr>
              <a:t>The page with the smallest count was probably just brought in and has yet to be used; it will be in the </a:t>
            </a:r>
            <a:r>
              <a:rPr lang="en-US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locality</a:t>
            </a:r>
            <a:r>
              <a:rPr lang="en-US" altLang="en-US" sz="4000" dirty="0">
                <a:solidFill>
                  <a:schemeClr val="tx1"/>
                </a:solidFill>
              </a:rPr>
              <a:t> that has just started.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F65E656-BB7D-47C1-B912-AE3C485C3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763000" cy="1066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Most Frequently Used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5F05ACAA-82AB-4846-AE52-942645F4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5600" dirty="0">
              <a:latin typeface="Arial Black" panose="020B0A04020102020204" pitchFamily="34" charset="0"/>
            </a:endParaRP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E6BCCBFD-53DA-4783-9B26-200EEBDC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8382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66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4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Belady’s</a:t>
            </a:r>
            <a:r>
              <a:rPr lang="en-US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Anomaly</a:t>
            </a:r>
            <a:endParaRPr lang="en-US" altLang="en-US" sz="4400" dirty="0"/>
          </a:p>
          <a:p>
            <a:pPr eaLnBrk="1" hangingPunct="1">
              <a:spcBef>
                <a:spcPct val="50000"/>
              </a:spcBef>
              <a:buClr>
                <a:srgbClr val="FFFF66"/>
              </a:buClr>
              <a:buFont typeface="Wingdings" panose="05000000000000000000" pitchFamily="2" charset="2"/>
              <a:buNone/>
              <a:defRPr/>
            </a:pPr>
            <a:r>
              <a:rPr lang="en-US" altLang="en-US" sz="4400" dirty="0"/>
              <a:t>	“For some page replacement algorithms, the page fault rate may increase as the number of allocated frames increases.”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3D7071E8-33E1-4C17-A995-329031AFF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1447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Page Faults vs. Number of Frames</a:t>
            </a:r>
          </a:p>
        </p:txBody>
      </p:sp>
      <p:pic>
        <p:nvPicPr>
          <p:cNvPr id="18437" name="Picture 3">
            <a:extLst>
              <a:ext uri="{FF2B5EF4-FFF2-40B4-BE49-F238E27FC236}">
                <a16:creationId xmlns:a16="http://schemas.microsoft.com/office/drawing/2014/main" id="{BD0A160E-D196-424A-A02A-B74E6C9E0F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t="12727" r="1289" b="12070"/>
          <a:stretch>
            <a:fillRect/>
          </a:stretch>
        </p:blipFill>
        <p:spPr>
          <a:xfrm>
            <a:off x="2362200" y="1905001"/>
            <a:ext cx="7543800" cy="4741863"/>
          </a:xfr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6274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3883224C-8C26-424A-B7B4-33179F052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Belady’s Anomaly</a:t>
            </a:r>
          </a:p>
        </p:txBody>
      </p:sp>
      <p:pic>
        <p:nvPicPr>
          <p:cNvPr id="11269" name="Picture 3">
            <a:extLst>
              <a:ext uri="{FF2B5EF4-FFF2-40B4-BE49-F238E27FC236}">
                <a16:creationId xmlns:a16="http://schemas.microsoft.com/office/drawing/2014/main" id="{1E0D0DA7-B08F-4D2A-AF63-0E70331DD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8435" r="3175" b="9081"/>
          <a:stretch>
            <a:fillRect/>
          </a:stretch>
        </p:blipFill>
        <p:spPr bwMode="auto">
          <a:xfrm>
            <a:off x="2438400" y="1981201"/>
            <a:ext cx="7315200" cy="45259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Oval 4">
            <a:extLst>
              <a:ext uri="{FF2B5EF4-FFF2-40B4-BE49-F238E27FC236}">
                <a16:creationId xmlns:a16="http://schemas.microsoft.com/office/drawing/2014/main" id="{7DA2DB70-FC13-4DDD-9D2B-6A874F2B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676400" cy="762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2B56848A-4984-4623-917C-641DA590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Thrashing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B826F942-49AE-4E9F-B303-50CDB565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9200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000"/>
              <a:t>If a process does not have “enough” pages, the page-fault rate is very high.  This leads to: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000"/>
              <a:t>Low CPU utilization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000"/>
              <a:t>Operating system thinks that it needs to increase the degree of multiprogramming.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000"/>
              <a:t>Another process added to the system—serious problem!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6BB3880E-1959-48C2-BE2C-7DBBE6B1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Thrashing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87EDB767-3315-4F3E-AA6E-C4DE82BB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4000"/>
              <a:t>A process is </a:t>
            </a:r>
            <a:r>
              <a:rPr lang="en-US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thrashing</a:t>
            </a:r>
            <a:r>
              <a:rPr lang="en-US" altLang="en-US" sz="4000"/>
              <a:t> if it is spending more time paging (i.e., swapping pages in and out) than executing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4000"/>
              <a:t>Thrashing results in severe performance problems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3600"/>
              <a:t>Low CPU utilization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3600"/>
              <a:t>High disk utilization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FF66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3600"/>
              <a:t>Low utilization of other I/O devices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90824848-D1D1-422B-93FA-E36F07E0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Thrashing</a:t>
            </a:r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22DC9A9F-717F-4A51-B615-08315724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14096" r="562" b="14427"/>
          <a:stretch>
            <a:fillRect/>
          </a:stretch>
        </p:blipFill>
        <p:spPr bwMode="auto">
          <a:xfrm>
            <a:off x="2057400" y="1600200"/>
            <a:ext cx="8077200" cy="48466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Oval 5">
            <a:extLst>
              <a:ext uri="{FF2B5EF4-FFF2-40B4-BE49-F238E27FC236}">
                <a16:creationId xmlns:a16="http://schemas.microsoft.com/office/drawing/2014/main" id="{D9290CF9-ADE5-40EA-BFDE-D5A4B1E6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352800"/>
            <a:ext cx="1828800" cy="2819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22ABB8C9-3BBA-49BD-A411-7392AFC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Thrashing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5A56824-C346-40F6-A3F0-9902636D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8382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 dirty="0"/>
              <a:t>To stop thrashing, the degree of multiprogramming needs to be reduced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 dirty="0"/>
              <a:t>Local page replacement prevents thrashing to spread among several processes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4400" dirty="0"/>
              <a:t>However, a thrashing process consumes more resources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736A0-1460-4B71-9204-35F4E56A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ACAA7F6-B2B2-45FD-B2BE-7F9673A8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Fundamentals 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48BFB5E3-A3D2-40E2-B0C6-7ED8B7DAB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240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4400">
                <a:ea typeface="新細明體" panose="02020500000000000000" pitchFamily="18" charset="-120"/>
              </a:rPr>
              <a:t>Virtual memory can be implemented via:</a:t>
            </a:r>
          </a:p>
          <a:p>
            <a:pPr lvl="1" eaLnBrk="1" hangingPunct="1">
              <a:spcBef>
                <a:spcPct val="50000"/>
              </a:spcBef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4400" b="1">
                <a:ea typeface="新細明體" panose="02020500000000000000" pitchFamily="18" charset="-120"/>
              </a:rPr>
              <a:t>Demand paging</a:t>
            </a:r>
          </a:p>
          <a:p>
            <a:pPr lvl="1" eaLnBrk="1" hangingPunct="1">
              <a:spcBef>
                <a:spcPct val="50000"/>
              </a:spcBef>
              <a:buClr>
                <a:srgbClr val="FFFF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4400" b="1">
                <a:ea typeface="新細明體" panose="02020500000000000000" pitchFamily="18" charset="-120"/>
              </a:rPr>
              <a:t>Demand segmentation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66216A52-4A0A-4468-8633-DBF29AE8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The Basic Idea </a:t>
            </a:r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AF67E9EE-1023-4392-B10D-95FFBB30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" t="993" r="3484" b="1454"/>
          <a:stretch>
            <a:fillRect/>
          </a:stretch>
        </p:blipFill>
        <p:spPr bwMode="auto">
          <a:xfrm>
            <a:off x="2667000" y="1143000"/>
            <a:ext cx="7010400" cy="5511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Text Box 5">
            <a:extLst>
              <a:ext uri="{FF2B5EF4-FFF2-40B4-BE49-F238E27FC236}">
                <a16:creationId xmlns:a16="http://schemas.microsoft.com/office/drawing/2014/main" id="{1FB68D56-7CAA-4D00-AB56-AE04BAD6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71500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/>
              <a:t>Secondary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C6BF35C0-5B5A-4F68-9CA2-1AB3CE7D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Demand Paging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38DCF04-24FE-44F4-BE83-C5669E6E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kumimoji="1" lang="en-US" altLang="en-US" sz="4400"/>
              <a:t>Bring a page into memory only when it is needed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kumimoji="1" lang="en-US" altLang="en-US" sz="4400"/>
              <a:t>Potentially less I/O needed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kumimoji="1" lang="en-US" altLang="en-US" sz="4400"/>
              <a:t>Potentially less memory needed 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kumimoji="1" lang="en-US" altLang="en-US" sz="4400"/>
              <a:t>Faster response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kumimoji="1" lang="en-US" altLang="en-US" sz="4400"/>
              <a:t>Higher degree of multiprogramming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F214431C-2A12-49CD-9587-235A4A5F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600">
                <a:latin typeface="Arial Black" panose="020B0A04020102020204" pitchFamily="34" charset="0"/>
              </a:rPr>
              <a:t>Demand Paging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D79329A-4CED-4278-8CA0-6C8D5A0A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kumimoji="1" lang="en-US" altLang="en-US" sz="4400"/>
              <a:t>Page is needed </a:t>
            </a:r>
            <a:r>
              <a:rPr kumimoji="1" lang="en-US" altLang="en-US" sz="4400">
                <a:sym typeface="Symbol" panose="05050102010706020507" pitchFamily="18" charset="2"/>
              </a:rPr>
              <a:t> a reference is made to it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kumimoji="1" lang="en-US" altLang="en-US" sz="4400"/>
              <a:t>Invalid reference </a:t>
            </a:r>
            <a:r>
              <a:rPr kumimoji="1" lang="en-US" altLang="en-US" sz="4400">
                <a:sym typeface="Symbol" panose="05050102010706020507" pitchFamily="18" charset="2"/>
              </a:rPr>
              <a:t> abort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kumimoji="1" lang="en-US" altLang="en-US" sz="4400">
                <a:sym typeface="Symbol" panose="05050102010706020507" pitchFamily="18" charset="2"/>
              </a:rPr>
              <a:t>Not-in-memory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1" lang="en-US" altLang="en-US" sz="4400">
                <a:sym typeface="Symbol" panose="05050102010706020507" pitchFamily="18" charset="2"/>
              </a:rPr>
              <a:t>	 </a:t>
            </a:r>
            <a:r>
              <a:rPr kumimoji="1" lang="en-US" altLang="en-US" sz="4400" b="1">
                <a:sym typeface="Symbol" panose="05050102010706020507" pitchFamily="18" charset="2"/>
              </a:rPr>
              <a:t>page</a:t>
            </a:r>
            <a:r>
              <a:rPr kumimoji="1" lang="en-US" altLang="en-US" sz="4400">
                <a:sym typeface="Symbol" panose="05050102010706020507" pitchFamily="18" charset="2"/>
              </a:rPr>
              <a:t> </a:t>
            </a:r>
            <a:r>
              <a:rPr kumimoji="1" lang="en-US" altLang="en-US" sz="4400" b="1">
                <a:sym typeface="Symbol" panose="05050102010706020507" pitchFamily="18" charset="2"/>
              </a:rPr>
              <a:t>fault</a:t>
            </a:r>
            <a:r>
              <a:rPr kumimoji="1" lang="en-US" altLang="en-US" sz="4400">
                <a:sym typeface="Symbol" panose="05050102010706020507" pitchFamily="18" charset="2"/>
              </a:rPr>
              <a:t>  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1" lang="en-US" altLang="en-US" sz="4400">
                <a:sym typeface="Symbol" panose="05050102010706020507" pitchFamily="18" charset="2"/>
              </a:rPr>
              <a:t>	 bring page to memory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kumimoji="1" lang="en-US" altLang="zh-TW" sz="4400">
                <a:ea typeface="新細明體" panose="02020500000000000000" pitchFamily="18" charset="-120"/>
                <a:sym typeface="Symbol" panose="05050102010706020507" pitchFamily="18" charset="2"/>
              </a:rPr>
              <a:t>No free </a:t>
            </a:r>
            <a:r>
              <a:rPr kumimoji="1" lang="en-US" altLang="en-US" sz="4400">
                <a:sym typeface="Symbol" panose="05050102010706020507" pitchFamily="18" charset="2"/>
              </a:rPr>
              <a:t>frame  </a:t>
            </a:r>
            <a:r>
              <a:rPr kumimoji="1" lang="en-US" altLang="en-US" sz="4400" b="1">
                <a:sym typeface="Symbol" panose="05050102010706020507" pitchFamily="18" charset="2"/>
              </a:rPr>
              <a:t>swapping</a:t>
            </a:r>
            <a:r>
              <a:rPr kumimoji="1" lang="en-US" altLang="en-US" sz="4400">
                <a:sym typeface="Symbol" panose="05050102010706020507" pitchFamily="18" charset="2"/>
              </a:rPr>
              <a:t> (out and in)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FC40FF0F-1B66-4481-84CA-2B614948A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3BA9A5B-52C7-457B-851C-3662ECB31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Swapping</a:t>
            </a:r>
          </a:p>
        </p:txBody>
      </p:sp>
      <p:pic>
        <p:nvPicPr>
          <p:cNvPr id="18437" name="Picture 3">
            <a:extLst>
              <a:ext uri="{FF2B5EF4-FFF2-40B4-BE49-F238E27FC236}">
                <a16:creationId xmlns:a16="http://schemas.microsoft.com/office/drawing/2014/main" id="{568F5234-5BF2-408D-AF56-DE021418D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1648" r="10072" b="1259"/>
          <a:stretch>
            <a:fillRect/>
          </a:stretch>
        </p:blipFill>
        <p:spPr>
          <a:xfrm>
            <a:off x="2819400" y="1371601"/>
            <a:ext cx="6553200" cy="5313363"/>
          </a:xfr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9F6850FB-7789-4807-A69E-1898BE07D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600">
                <a:solidFill>
                  <a:schemeClr val="tx1"/>
                </a:solidFill>
                <a:latin typeface="Arial Black" panose="020B0A04020102020204" pitchFamily="34" charset="0"/>
              </a:rPr>
              <a:t>Valid-Invalid Bit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62D0002-CD49-4FEE-B2EB-63BA12D1A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953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sz="4400">
                <a:solidFill>
                  <a:schemeClr val="tx1"/>
                </a:solidFill>
              </a:rPr>
              <a:t>With each page table entry a valid–invalid bit is associated</a:t>
            </a:r>
            <a:br>
              <a:rPr lang="en-US" altLang="en-US" sz="4400">
                <a:solidFill>
                  <a:schemeClr val="tx1"/>
                </a:solidFill>
              </a:rPr>
            </a:br>
            <a:r>
              <a:rPr lang="en-US" altLang="en-US" sz="4400">
                <a:solidFill>
                  <a:schemeClr val="tx1"/>
                </a:solidFill>
              </a:rPr>
              <a:t>(1 </a:t>
            </a:r>
            <a:r>
              <a:rPr lang="en-US" altLang="en-US" sz="4400">
                <a:solidFill>
                  <a:schemeClr val="tx1"/>
                </a:solidFill>
                <a:sym typeface="Symbol" panose="05050102010706020507" pitchFamily="18" charset="2"/>
              </a:rPr>
              <a:t> in-memory, 0</a:t>
            </a:r>
            <a:r>
              <a:rPr lang="en-US" altLang="en-US" sz="4400">
                <a:solidFill>
                  <a:schemeClr val="tx1"/>
                </a:solidFill>
              </a:rPr>
              <a:t> </a:t>
            </a:r>
            <a:r>
              <a:rPr lang="en-US" altLang="en-US" sz="4400">
                <a:solidFill>
                  <a:schemeClr val="tx1"/>
                </a:solidFill>
                <a:sym typeface="Symbol" panose="05050102010706020507" pitchFamily="18" charset="2"/>
              </a:rPr>
              <a:t> not-in-memory)</a:t>
            </a:r>
          </a:p>
          <a:p>
            <a:pPr eaLnBrk="1" hangingPunct="1">
              <a:spcBef>
                <a:spcPct val="50000"/>
              </a:spcBef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sz="4400">
                <a:solidFill>
                  <a:schemeClr val="tx1"/>
                </a:solidFill>
                <a:sym typeface="Symbol" panose="05050102010706020507" pitchFamily="18" charset="2"/>
              </a:rPr>
              <a:t>Initially valid–invalid but is set to 0 on all entries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895</TotalTime>
  <Words>765</Words>
  <Application>Microsoft Office PowerPoint</Application>
  <PresentationFormat>Widescreen</PresentationFormat>
  <Paragraphs>127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Black</vt:lpstr>
      <vt:lpstr>Calibri</vt:lpstr>
      <vt:lpstr>Gill Sans MT</vt:lpstr>
      <vt:lpstr>Helvetica</vt:lpstr>
      <vt:lpstr>MT Extra</vt:lpstr>
      <vt:lpstr>新細明體</vt:lpstr>
      <vt:lpstr>Symbol</vt:lpstr>
      <vt:lpstr>Wingdings</vt:lpstr>
      <vt:lpstr>Parcel</vt:lpstr>
      <vt:lpstr>Operating Systems (CSC 2205)</vt:lpstr>
      <vt:lpstr>Week12 Lec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Swapping</vt:lpstr>
      <vt:lpstr>Valid-Invalid Bit</vt:lpstr>
      <vt:lpstr>Valid-Invalid Bit</vt:lpstr>
      <vt:lpstr>Demand Paging</vt:lpstr>
      <vt:lpstr>Page Fault</vt:lpstr>
      <vt:lpstr>Page Fault</vt:lpstr>
      <vt:lpstr>Servicing a Page Fault</vt:lpstr>
      <vt:lpstr>Page Replacement</vt:lpstr>
      <vt:lpstr>Page Replacement</vt:lpstr>
      <vt:lpstr>Page Replacement</vt:lpstr>
      <vt:lpstr>Page Replacement</vt:lpstr>
      <vt:lpstr>Page Replacement</vt:lpstr>
      <vt:lpstr>Page Replacement Algorithms</vt:lpstr>
      <vt:lpstr>Page Faults vs. Number of Frames</vt:lpstr>
      <vt:lpstr>FIFO Algorithm</vt:lpstr>
      <vt:lpstr>Optimal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Frequently Used</vt:lpstr>
      <vt:lpstr>PowerPoint Presentation</vt:lpstr>
      <vt:lpstr>Page Faults vs. Number of 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(CSC 2205)</dc:title>
  <dc:creator>Khwaja Bilal KHW</dc:creator>
  <cp:lastModifiedBy>khwaja Bilal Hassan</cp:lastModifiedBy>
  <cp:revision>416</cp:revision>
  <dcterms:created xsi:type="dcterms:W3CDTF">2021-02-24T01:42:35Z</dcterms:created>
  <dcterms:modified xsi:type="dcterms:W3CDTF">2023-12-06T05:41:43Z</dcterms:modified>
</cp:coreProperties>
</file>